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5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2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53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35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99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99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93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6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0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3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3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1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7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0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3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6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3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UN1mX1qGjOQ1brZlHxhuEdRHyGJYwzo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66974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Garamond Pro Bold" panose="02020702060506020403" pitchFamily="18" charset="0"/>
                <a:hlinkClick r:id="rId2"/>
              </a:rPr>
              <a:t>Data</a:t>
            </a:r>
            <a:r>
              <a:rPr lang="en-US" dirty="0" smtClean="0">
                <a:solidFill>
                  <a:srgbClr val="92AB64"/>
                </a:solidFill>
                <a:latin typeface="Adobe Garamond Pro Bold" panose="02020702060506020403" pitchFamily="18" charset="0"/>
                <a:hlinkClick r:id="rId2"/>
              </a:rPr>
              <a:t> </a:t>
            </a:r>
            <a:r>
              <a:rPr lang="en-US" dirty="0">
                <a:solidFill>
                  <a:srgbClr val="92AB64"/>
                </a:solidFill>
                <a:latin typeface="Adobe Garamond Pro Bold" panose="02020702060506020403" pitchFamily="18" charset="0"/>
                <a:hlinkClick r:id="rId2"/>
              </a:rPr>
              <a:t>Visualization: Empowering Business with Effective Insights</a:t>
            </a:r>
            <a:endParaRPr lang="en-IN" dirty="0">
              <a:solidFill>
                <a:srgbClr val="92AB64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</a:rPr>
              <a:t>Introduction : 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1831"/>
            <a:ext cx="8596668" cy="41095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Hello!! 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this presentation, I will take you through our company's sales performance for the years 2010 and 2011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 would like to thank you for giving me this opportunity to </a:t>
            </a:r>
            <a:r>
              <a:rPr lang="en-US" sz="2000" dirty="0"/>
              <a:t>dive into this data to gain insightful information about the store's </a:t>
            </a:r>
            <a:r>
              <a:rPr lang="en-US" sz="2000" dirty="0" smtClean="0"/>
              <a:t>performance.</a:t>
            </a:r>
          </a:p>
          <a:p>
            <a:r>
              <a:rPr lang="en-US" sz="2000" dirty="0" smtClean="0"/>
              <a:t>Thank </a:t>
            </a:r>
            <a:r>
              <a:rPr lang="en-US" sz="2000" dirty="0"/>
              <a:t>you also for the questions you asked since they provided a general direction for the kind of insights you are looking to get from this analysis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 really believe you will find the analysis convincing and useful as you decide how to proceed with your next business prospects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300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40158"/>
            <a:ext cx="8596668" cy="99024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u="sng" dirty="0" smtClean="0">
                <a:solidFill>
                  <a:schemeClr val="tx1"/>
                </a:solidFill>
              </a:rPr>
              <a:t>Analytical approach: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7892"/>
            <a:ext cx="8596668" cy="3903469"/>
          </a:xfrm>
        </p:spPr>
        <p:txBody>
          <a:bodyPr/>
          <a:lstStyle/>
          <a:p>
            <a:r>
              <a:rPr lang="en-US" dirty="0" smtClean="0"/>
              <a:t>The main approach for this analysis was to get insights about the revenue against various factors affecting the sales. </a:t>
            </a:r>
          </a:p>
          <a:p>
            <a:r>
              <a:rPr lang="en-US" dirty="0" smtClean="0"/>
              <a:t>Revenue was calculated over year 2010 and 2011. Also seasonal profits were calculated along with top customers. </a:t>
            </a:r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cleaned up the data you provided by removing all the negative values in the </a:t>
            </a:r>
            <a:r>
              <a:rPr lang="en-US" dirty="0" smtClean="0"/>
              <a:t>unit </a:t>
            </a:r>
            <a:r>
              <a:rPr lang="en-US" dirty="0"/>
              <a:t>Price and Quantity columns and also filtered the data as required for all the Visualizations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used Tableau to visualize the data as per the questions asked by CEO and CMO.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0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5910"/>
            <a:ext cx="8596668" cy="66970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IN" sz="2800" b="1" u="sng" dirty="0" smtClean="0">
                <a:solidFill>
                  <a:schemeClr val="tx1"/>
                </a:solidFill>
              </a:rPr>
              <a:t>Revenue over the months in 2011</a:t>
            </a:r>
            <a:endParaRPr lang="en-IN" sz="2800" b="1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0" t="20536" r="422" b="14032"/>
          <a:stretch/>
        </p:blipFill>
        <p:spPr>
          <a:xfrm>
            <a:off x="677334" y="785611"/>
            <a:ext cx="8878789" cy="4005328"/>
          </a:xfrm>
        </p:spPr>
      </p:pic>
      <p:sp>
        <p:nvSpPr>
          <p:cNvPr id="4" name="TextBox 3"/>
          <p:cNvSpPr txBox="1"/>
          <p:nvPr/>
        </p:nvSpPr>
        <p:spPr>
          <a:xfrm>
            <a:off x="386367" y="4790940"/>
            <a:ext cx="10187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Regarding your first query, the CEO has asked for a revenue trend to determine whether retail sales are seasonal.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According </a:t>
            </a:r>
            <a:r>
              <a:rPr lang="en-US" sz="1600" dirty="0"/>
              <a:t>to the statistics, the </a:t>
            </a:r>
            <a:r>
              <a:rPr lang="en-US" sz="1600" dirty="0" smtClean="0"/>
              <a:t>sales </a:t>
            </a:r>
            <a:r>
              <a:rPr lang="en-US" sz="1600" dirty="0"/>
              <a:t>from January to August were very stable, with an average of $</a:t>
            </a:r>
            <a:r>
              <a:rPr lang="en-US" sz="1600" dirty="0" smtClean="0"/>
              <a:t>685K.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had a significant increase in revenue from September with the revenue peaking at $1.51 Million in November and an average of 21.18% increase in revenue from August to </a:t>
            </a:r>
            <a:r>
              <a:rPr lang="en-US" sz="1600" dirty="0" smtClean="0"/>
              <a:t>November.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revenue trend from August to December demonstrates how seasonality affects retail store sales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370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3031"/>
            <a:ext cx="8596668" cy="43788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IN" sz="2000" b="1" u="sng" dirty="0" smtClean="0">
                <a:solidFill>
                  <a:schemeClr val="tx1"/>
                </a:solidFill>
              </a:rPr>
              <a:t>Top 10 Countries by Revenue and Quantity </a:t>
            </a:r>
            <a:endParaRPr lang="en-IN" sz="2000" b="1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21637" r="32179" b="14091"/>
          <a:stretch/>
        </p:blipFill>
        <p:spPr>
          <a:xfrm>
            <a:off x="553792" y="540913"/>
            <a:ext cx="9105363" cy="4185634"/>
          </a:xfrm>
        </p:spPr>
      </p:pic>
      <p:sp>
        <p:nvSpPr>
          <p:cNvPr id="4" name="TextBox 3"/>
          <p:cNvSpPr txBox="1"/>
          <p:nvPr/>
        </p:nvSpPr>
        <p:spPr>
          <a:xfrm>
            <a:off x="553792" y="4726547"/>
            <a:ext cx="98756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top 10 countries with the most potential for growth are represented in the second </a:t>
            </a:r>
            <a:r>
              <a:rPr lang="en-US" sz="1600" dirty="0" smtClean="0"/>
              <a:t>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UK </a:t>
            </a:r>
            <a:r>
              <a:rPr lang="en-US" sz="1600" dirty="0"/>
              <a:t>already has a large demand and I understand you are more interested in nations where demand may be </a:t>
            </a:r>
            <a:r>
              <a:rPr lang="en-US" sz="1600" dirty="0" smtClean="0"/>
              <a:t>boosted, so UK is excluded.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According </a:t>
            </a:r>
            <a:r>
              <a:rPr lang="en-US" sz="1600" dirty="0"/>
              <a:t>to the data, sales of units and income are quite high in nations like the </a:t>
            </a:r>
            <a:r>
              <a:rPr lang="en-US" sz="1600" dirty="0" smtClean="0"/>
              <a:t>Netherlands, Ireland</a:t>
            </a:r>
            <a:r>
              <a:rPr lang="en-US" sz="1600" dirty="0"/>
              <a:t>, Germany, and France.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</a:t>
            </a:r>
            <a:r>
              <a:rPr lang="en-US" sz="1600" dirty="0"/>
              <a:t>guarantee that steps are taken to further seize these markets, I would propose concentrating on these </a:t>
            </a:r>
            <a:r>
              <a:rPr lang="en-US" sz="1600" dirty="0" smtClean="0"/>
              <a:t>nations</a:t>
            </a:r>
            <a:r>
              <a:rPr lang="en-US" sz="1600" dirty="0"/>
              <a:t> </a:t>
            </a:r>
            <a:r>
              <a:rPr lang="en-US" sz="1600" dirty="0" smtClean="0"/>
              <a:t>in terms of marketing strategies.</a:t>
            </a:r>
            <a:endParaRPr lang="en-IN" sz="1600" dirty="0"/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1452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56667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IN" sz="2400" b="1" u="sng" dirty="0" smtClean="0">
                <a:solidFill>
                  <a:schemeClr val="tx1"/>
                </a:solidFill>
              </a:rPr>
              <a:t>Top 10 Customers by Revenue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t="21234" r="3045" b="13400"/>
          <a:stretch/>
        </p:blipFill>
        <p:spPr>
          <a:xfrm>
            <a:off x="425003" y="566671"/>
            <a:ext cx="9105363" cy="4086835"/>
          </a:xfrm>
        </p:spPr>
      </p:pic>
      <p:sp>
        <p:nvSpPr>
          <p:cNvPr id="4" name="TextBox 3"/>
          <p:cNvSpPr txBox="1"/>
          <p:nvPr/>
        </p:nvSpPr>
        <p:spPr>
          <a:xfrm>
            <a:off x="425003" y="4653506"/>
            <a:ext cx="98523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top 10 consumers who have made the most purchases from the business have been the subject of the third study.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fact that the highest revenue-producing consumer only spent 17% more than the second highest demonstrates that the company does not rely solely on a small number of consumers to generate income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average difference in revenue between a top 10 customers is </a:t>
            </a:r>
            <a:r>
              <a:rPr lang="en-US" sz="1600" dirty="0" smtClean="0"/>
              <a:t>15.8%. The </a:t>
            </a:r>
            <a:r>
              <a:rPr lang="en-US" sz="1600" dirty="0"/>
              <a:t>company can aim to strengthen the relationship with these customers to increase customer loyalty and retention, </a:t>
            </a:r>
            <a:r>
              <a:rPr lang="en-US" sz="1600" dirty="0" smtClean="0"/>
              <a:t>and ultimately drive </a:t>
            </a:r>
            <a:r>
              <a:rPr lang="en-US" sz="1600" dirty="0"/>
              <a:t>more sales and revenue for the </a:t>
            </a:r>
            <a:r>
              <a:rPr lang="en-US" sz="1600" dirty="0" smtClean="0"/>
              <a:t>company.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585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8939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IN" sz="2400" b="1" u="sng" dirty="0" smtClean="0">
                <a:solidFill>
                  <a:schemeClr val="tx1"/>
                </a:solidFill>
              </a:rPr>
              <a:t>Revenue by Country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5091" r="45271" b="27900"/>
          <a:stretch/>
        </p:blipFill>
        <p:spPr>
          <a:xfrm>
            <a:off x="768626" y="489397"/>
            <a:ext cx="8735982" cy="4325534"/>
          </a:xfrm>
        </p:spPr>
      </p:pic>
      <p:sp>
        <p:nvSpPr>
          <p:cNvPr id="4" name="TextBox 3"/>
          <p:cNvSpPr txBox="1"/>
          <p:nvPr/>
        </p:nvSpPr>
        <p:spPr>
          <a:xfrm>
            <a:off x="566670" y="4868214"/>
            <a:ext cx="9569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map chart concludes by comparing the places that have produced the greatest revenue to those that have </a:t>
            </a:r>
            <a:r>
              <a:rPr lang="en-US" sz="1600" dirty="0" smtClean="0"/>
              <a:t>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Apart from the UK, it is clear that nations like the Netherlands, Ireland, Germany, France, and Australia generate large </a:t>
            </a:r>
            <a:r>
              <a:rPr lang="en-US" sz="1600" dirty="0" smtClean="0"/>
              <a:t>profits.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company can concentrate on European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Along with Russia, there is no market for the items in Africa or Asia. Sales revenues and profitability might increase with the implementation of a fresh strategy focused on these areas.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54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2124"/>
            <a:ext cx="8596668" cy="103031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IN" b="1" u="sng" dirty="0" smtClean="0">
                <a:solidFill>
                  <a:schemeClr val="tx1"/>
                </a:solidFill>
              </a:rPr>
              <a:t>Insights: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58344"/>
            <a:ext cx="9123489" cy="4483018"/>
          </a:xfrm>
        </p:spPr>
        <p:txBody>
          <a:bodyPr/>
          <a:lstStyle/>
          <a:p>
            <a:r>
              <a:rPr lang="en-US" dirty="0"/>
              <a:t>The company should come up with strategies that aim at stocking and advertising seasonal products to maximize sales when the demand for these goods goes up.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company should do a deeper analysis of products that are usually in high demand during low-sales months to come up with strategies for marketing these products.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deeper dive into the type of products and the revenue generated from these products for each region would be key in guiding region- specific marketing strategies.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company should consider incentivizing top revenue-generating customers to strengthen the relationship with these customers.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European Market has more potential for growth and the company should aim at strategies that will increase its market positioning in the region.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8" y="2717442"/>
            <a:ext cx="6387921" cy="142955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IN" sz="7200" dirty="0" smtClean="0">
                <a:solidFill>
                  <a:srgbClr val="C00000"/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THANK YOU !!</a:t>
            </a:r>
            <a:endParaRPr lang="en-IN" sz="7200" dirty="0">
              <a:solidFill>
                <a:srgbClr val="C00000"/>
              </a:solidFill>
              <a:latin typeface="Algerian" panose="04020705040A02060702" pitchFamily="82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34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714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Gothic Std B</vt:lpstr>
      <vt:lpstr>Adobe Garamond Pro Bold</vt:lpstr>
      <vt:lpstr>Algerian</vt:lpstr>
      <vt:lpstr>Arial</vt:lpstr>
      <vt:lpstr>Trebuchet MS</vt:lpstr>
      <vt:lpstr>Wingdings 3</vt:lpstr>
      <vt:lpstr>Facet</vt:lpstr>
      <vt:lpstr>Data Visualization: Empowering Business with Effective Insights</vt:lpstr>
      <vt:lpstr>Introduction : </vt:lpstr>
      <vt:lpstr>Analytical approach:</vt:lpstr>
      <vt:lpstr>Revenue over the months in 2011</vt:lpstr>
      <vt:lpstr>Top 10 Countries by Revenue and Quantity </vt:lpstr>
      <vt:lpstr>Top 10 Customers by Revenue</vt:lpstr>
      <vt:lpstr>Revenue by Country</vt:lpstr>
      <vt:lpstr>Insights: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 Empowering Business with Effective Insights</dc:title>
  <dc:creator>Microsoft account</dc:creator>
  <cp:lastModifiedBy>Microsoft account</cp:lastModifiedBy>
  <cp:revision>11</cp:revision>
  <dcterms:created xsi:type="dcterms:W3CDTF">2023-07-15T08:20:23Z</dcterms:created>
  <dcterms:modified xsi:type="dcterms:W3CDTF">2023-07-15T10:15:29Z</dcterms:modified>
</cp:coreProperties>
</file>