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8" r:id="rId1"/>
    <p:sldMasterId id="2147483759" r:id="rId2"/>
  </p:sldMasterIdLst>
  <p:sldIdLst>
    <p:sldId id="256" r:id="rId3"/>
    <p:sldId id="257" r:id="rId4"/>
    <p:sldId id="262" r:id="rId5"/>
    <p:sldId id="259" r:id="rId6"/>
    <p:sldId id="260" r:id="rId7"/>
    <p:sldId id="261" r:id="rId8"/>
    <p:sldId id="258"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7" d="100"/>
          <a:sy n="77" d="100"/>
        </p:scale>
        <p:origin x="2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C41CAF-1C9F-4196-B826-84E9F268C3DD}" type="doc">
      <dgm:prSet loTypeId="urn:microsoft.com/office/officeart/2005/8/layout/default" loCatId="list" qsTypeId="urn:microsoft.com/office/officeart/2005/8/quickstyle/simple5" qsCatId="simple" csTypeId="urn:microsoft.com/office/officeart/2005/8/colors/accent1_2" csCatId="accent1" phldr="1"/>
      <dgm:spPr/>
      <dgm:t>
        <a:bodyPr/>
        <a:lstStyle/>
        <a:p>
          <a:endParaRPr lang="en-US"/>
        </a:p>
      </dgm:t>
    </dgm:pt>
    <dgm:pt modelId="{D484CA3D-1275-49FE-B971-2468A31772E8}">
      <dgm:prSet/>
      <dgm:spPr/>
      <dgm:t>
        <a:bodyPr/>
        <a:lstStyle/>
        <a:p>
          <a:r>
            <a:rPr lang="en-US" dirty="0"/>
            <a:t>TEMPERATURE, HUMIDITY, PRESSURE, PRECIPITATION</a:t>
          </a:r>
        </a:p>
      </dgm:t>
    </dgm:pt>
    <dgm:pt modelId="{506E1ED5-5983-44DD-9162-C1D10FB770BB}" type="parTrans" cxnId="{31D3B6CC-308E-4518-AF99-F2A7F22F5BA1}">
      <dgm:prSet/>
      <dgm:spPr/>
      <dgm:t>
        <a:bodyPr/>
        <a:lstStyle/>
        <a:p>
          <a:endParaRPr lang="en-US"/>
        </a:p>
      </dgm:t>
    </dgm:pt>
    <dgm:pt modelId="{714E1389-CD96-477F-B8EE-F50333DBCB12}" type="sibTrans" cxnId="{31D3B6CC-308E-4518-AF99-F2A7F22F5BA1}">
      <dgm:prSet/>
      <dgm:spPr/>
      <dgm:t>
        <a:bodyPr/>
        <a:lstStyle/>
        <a:p>
          <a:endParaRPr lang="en-US"/>
        </a:p>
      </dgm:t>
    </dgm:pt>
    <dgm:pt modelId="{6B50B6C8-9127-4E41-9192-4BBD4C8EFF3B}">
      <dgm:prSet/>
      <dgm:spPr/>
      <dgm:t>
        <a:bodyPr/>
        <a:lstStyle/>
        <a:p>
          <a:r>
            <a:rPr lang="en-US" dirty="0"/>
            <a:t>WEATHER</a:t>
          </a:r>
          <a:r>
            <a:rPr lang="en-US" baseline="0" dirty="0"/>
            <a:t> CONDITION, WINDCHILL, WIND SPEED</a:t>
          </a:r>
          <a:endParaRPr lang="en-US" dirty="0"/>
        </a:p>
      </dgm:t>
    </dgm:pt>
    <dgm:pt modelId="{62A2DB82-D935-4C00-A9BE-7DEB5FD8D0E7}" type="parTrans" cxnId="{DA995717-8F34-4E4B-9140-D43792EA5526}">
      <dgm:prSet/>
      <dgm:spPr/>
      <dgm:t>
        <a:bodyPr/>
        <a:lstStyle/>
        <a:p>
          <a:endParaRPr lang="en-US"/>
        </a:p>
      </dgm:t>
    </dgm:pt>
    <dgm:pt modelId="{183BB3EA-BEE9-4E30-A40E-9C62B1C9CD70}" type="sibTrans" cxnId="{DA995717-8F34-4E4B-9140-D43792EA5526}">
      <dgm:prSet/>
      <dgm:spPr/>
      <dgm:t>
        <a:bodyPr/>
        <a:lstStyle/>
        <a:p>
          <a:endParaRPr lang="en-US"/>
        </a:p>
      </dgm:t>
    </dgm:pt>
    <dgm:pt modelId="{E0582822-A435-4241-923E-F8E2760B4A88}">
      <dgm:prSet/>
      <dgm:spPr/>
      <dgm:t>
        <a:bodyPr/>
        <a:lstStyle/>
        <a:p>
          <a:r>
            <a:rPr lang="en-US" dirty="0"/>
            <a:t>BUMP, CROSSING, GIVE_WAY, JUNCTION, NO EXIT, STOP</a:t>
          </a:r>
        </a:p>
      </dgm:t>
    </dgm:pt>
    <dgm:pt modelId="{6267E250-4F52-4A2F-9C66-7D9277242F29}" type="parTrans" cxnId="{D0A266A1-F01F-4DAD-A82C-A7C831704AA7}">
      <dgm:prSet/>
      <dgm:spPr/>
      <dgm:t>
        <a:bodyPr/>
        <a:lstStyle/>
        <a:p>
          <a:endParaRPr lang="en-US"/>
        </a:p>
      </dgm:t>
    </dgm:pt>
    <dgm:pt modelId="{1B053FCC-C1D7-49E7-8860-E241D639F67E}" type="sibTrans" cxnId="{D0A266A1-F01F-4DAD-A82C-A7C831704AA7}">
      <dgm:prSet/>
      <dgm:spPr/>
      <dgm:t>
        <a:bodyPr/>
        <a:lstStyle/>
        <a:p>
          <a:endParaRPr lang="en-US"/>
        </a:p>
      </dgm:t>
    </dgm:pt>
    <dgm:pt modelId="{49341EE7-B179-49D3-8231-CE315DCDFA53}">
      <dgm:prSet/>
      <dgm:spPr/>
      <dgm:t>
        <a:bodyPr/>
        <a:lstStyle/>
        <a:p>
          <a:r>
            <a:rPr lang="en-US" dirty="0"/>
            <a:t>TRAFFIC CALMING, TRAFFIC SIGNAL, TURNING_LOOP, AMENITY</a:t>
          </a:r>
        </a:p>
      </dgm:t>
    </dgm:pt>
    <dgm:pt modelId="{95D169A2-57FC-4134-8CD3-40574B0C12DB}" type="parTrans" cxnId="{6A60299A-1F13-4074-8D33-2B7DBAC3759F}">
      <dgm:prSet/>
      <dgm:spPr/>
      <dgm:t>
        <a:bodyPr/>
        <a:lstStyle/>
        <a:p>
          <a:endParaRPr lang="en-US"/>
        </a:p>
      </dgm:t>
    </dgm:pt>
    <dgm:pt modelId="{9C6E4360-B709-4ED5-A971-B0E9F81BB3C8}" type="sibTrans" cxnId="{6A60299A-1F13-4074-8D33-2B7DBAC3759F}">
      <dgm:prSet/>
      <dgm:spPr/>
      <dgm:t>
        <a:bodyPr/>
        <a:lstStyle/>
        <a:p>
          <a:endParaRPr lang="en-US"/>
        </a:p>
      </dgm:t>
    </dgm:pt>
    <dgm:pt modelId="{EE10BD2D-F2F4-4F29-A860-AC4DECC70BAE}">
      <dgm:prSet/>
      <dgm:spPr/>
      <dgm:t>
        <a:bodyPr/>
        <a:lstStyle/>
        <a:p>
          <a:r>
            <a:rPr lang="en-US" dirty="0"/>
            <a:t>SUNRISE_SUNSET</a:t>
          </a:r>
        </a:p>
      </dgm:t>
    </dgm:pt>
    <dgm:pt modelId="{680A2D8E-46D8-466B-B8C7-F3617B28C18A}" type="parTrans" cxnId="{DD947737-13E8-4B7B-8FED-C9B061E9E161}">
      <dgm:prSet/>
      <dgm:spPr/>
      <dgm:t>
        <a:bodyPr/>
        <a:lstStyle/>
        <a:p>
          <a:endParaRPr lang="en-US"/>
        </a:p>
      </dgm:t>
    </dgm:pt>
    <dgm:pt modelId="{4FDF2013-42F8-40BF-903F-5174D50A30B3}" type="sibTrans" cxnId="{DD947737-13E8-4B7B-8FED-C9B061E9E161}">
      <dgm:prSet/>
      <dgm:spPr/>
      <dgm:t>
        <a:bodyPr/>
        <a:lstStyle/>
        <a:p>
          <a:endParaRPr lang="en-US"/>
        </a:p>
      </dgm:t>
    </dgm:pt>
    <dgm:pt modelId="{33375491-349B-4F52-9BAF-91E53FF37BB6}">
      <dgm:prSet/>
      <dgm:spPr/>
      <dgm:t>
        <a:bodyPr/>
        <a:lstStyle/>
        <a:p>
          <a:r>
            <a:rPr lang="en-US" dirty="0"/>
            <a:t>COUNTRY, STATE</a:t>
          </a:r>
        </a:p>
        <a:p>
          <a:r>
            <a:rPr lang="en-US" dirty="0"/>
            <a:t>COUNTY, CITY</a:t>
          </a:r>
        </a:p>
        <a:p>
          <a:r>
            <a:rPr lang="en-US" dirty="0"/>
            <a:t>STREET, ZIPCODE</a:t>
          </a:r>
        </a:p>
      </dgm:t>
    </dgm:pt>
    <dgm:pt modelId="{DB5C21BF-66ED-4D21-9B77-4F60E78F5554}" type="sibTrans" cxnId="{DB1E5DAD-96AE-444C-B188-F1BA769B0438}">
      <dgm:prSet/>
      <dgm:spPr/>
      <dgm:t>
        <a:bodyPr/>
        <a:lstStyle/>
        <a:p>
          <a:endParaRPr lang="en-US"/>
        </a:p>
      </dgm:t>
    </dgm:pt>
    <dgm:pt modelId="{457D0EA6-BA28-4444-8B1A-543A1EFB3DE9}" type="parTrans" cxnId="{DB1E5DAD-96AE-444C-B188-F1BA769B0438}">
      <dgm:prSet/>
      <dgm:spPr/>
      <dgm:t>
        <a:bodyPr/>
        <a:lstStyle/>
        <a:p>
          <a:endParaRPr lang="en-US"/>
        </a:p>
      </dgm:t>
    </dgm:pt>
    <dgm:pt modelId="{073736E6-3B74-4A1D-8B27-34CDE6729B38}" type="pres">
      <dgm:prSet presAssocID="{1BC41CAF-1C9F-4196-B826-84E9F268C3DD}" presName="diagram" presStyleCnt="0">
        <dgm:presLayoutVars>
          <dgm:dir/>
          <dgm:resizeHandles val="exact"/>
        </dgm:presLayoutVars>
      </dgm:prSet>
      <dgm:spPr/>
    </dgm:pt>
    <dgm:pt modelId="{4098BA5B-1FBF-4BB7-8499-BF7B01B7690E}" type="pres">
      <dgm:prSet presAssocID="{33375491-349B-4F52-9BAF-91E53FF37BB6}" presName="node" presStyleLbl="node1" presStyleIdx="0" presStyleCnt="6">
        <dgm:presLayoutVars>
          <dgm:bulletEnabled val="1"/>
        </dgm:presLayoutVars>
      </dgm:prSet>
      <dgm:spPr/>
    </dgm:pt>
    <dgm:pt modelId="{1DC24553-DAF4-45ED-83CF-CB8C7E92CE49}" type="pres">
      <dgm:prSet presAssocID="{DB5C21BF-66ED-4D21-9B77-4F60E78F5554}" presName="sibTrans" presStyleCnt="0"/>
      <dgm:spPr/>
    </dgm:pt>
    <dgm:pt modelId="{C9C31FA1-5CA4-4116-8025-52038C45A7C2}" type="pres">
      <dgm:prSet presAssocID="{D484CA3D-1275-49FE-B971-2468A31772E8}" presName="node" presStyleLbl="node1" presStyleIdx="1" presStyleCnt="6">
        <dgm:presLayoutVars>
          <dgm:bulletEnabled val="1"/>
        </dgm:presLayoutVars>
      </dgm:prSet>
      <dgm:spPr/>
    </dgm:pt>
    <dgm:pt modelId="{15DEF616-2EAB-45F3-8AD3-6A324AFAEF59}" type="pres">
      <dgm:prSet presAssocID="{714E1389-CD96-477F-B8EE-F50333DBCB12}" presName="sibTrans" presStyleCnt="0"/>
      <dgm:spPr/>
    </dgm:pt>
    <dgm:pt modelId="{2E8373D2-C7FF-4F3F-A3A2-D7FA42532A7D}" type="pres">
      <dgm:prSet presAssocID="{6B50B6C8-9127-4E41-9192-4BBD4C8EFF3B}" presName="node" presStyleLbl="node1" presStyleIdx="2" presStyleCnt="6">
        <dgm:presLayoutVars>
          <dgm:bulletEnabled val="1"/>
        </dgm:presLayoutVars>
      </dgm:prSet>
      <dgm:spPr/>
    </dgm:pt>
    <dgm:pt modelId="{70B1111C-1048-42C2-B54D-881991959D73}" type="pres">
      <dgm:prSet presAssocID="{183BB3EA-BEE9-4E30-A40E-9C62B1C9CD70}" presName="sibTrans" presStyleCnt="0"/>
      <dgm:spPr/>
    </dgm:pt>
    <dgm:pt modelId="{1BA043F9-F0BF-4086-BAC5-505DCB7FE41D}" type="pres">
      <dgm:prSet presAssocID="{E0582822-A435-4241-923E-F8E2760B4A88}" presName="node" presStyleLbl="node1" presStyleIdx="3" presStyleCnt="6">
        <dgm:presLayoutVars>
          <dgm:bulletEnabled val="1"/>
        </dgm:presLayoutVars>
      </dgm:prSet>
      <dgm:spPr/>
    </dgm:pt>
    <dgm:pt modelId="{14F73A19-B3CA-4E5A-A27D-B659584405BC}" type="pres">
      <dgm:prSet presAssocID="{1B053FCC-C1D7-49E7-8860-E241D639F67E}" presName="sibTrans" presStyleCnt="0"/>
      <dgm:spPr/>
    </dgm:pt>
    <dgm:pt modelId="{CE71CD0B-F88F-41FA-AD47-F1938D07AD86}" type="pres">
      <dgm:prSet presAssocID="{49341EE7-B179-49D3-8231-CE315DCDFA53}" presName="node" presStyleLbl="node1" presStyleIdx="4" presStyleCnt="6">
        <dgm:presLayoutVars>
          <dgm:bulletEnabled val="1"/>
        </dgm:presLayoutVars>
      </dgm:prSet>
      <dgm:spPr/>
    </dgm:pt>
    <dgm:pt modelId="{6BB74EF1-C1BF-4130-8099-3EA81DF7EDBF}" type="pres">
      <dgm:prSet presAssocID="{9C6E4360-B709-4ED5-A971-B0E9F81BB3C8}" presName="sibTrans" presStyleCnt="0"/>
      <dgm:spPr/>
    </dgm:pt>
    <dgm:pt modelId="{3A9AFE18-0F82-45EE-B91D-2CC079622481}" type="pres">
      <dgm:prSet presAssocID="{EE10BD2D-F2F4-4F29-A860-AC4DECC70BAE}" presName="node" presStyleLbl="node1" presStyleIdx="5" presStyleCnt="6">
        <dgm:presLayoutVars>
          <dgm:bulletEnabled val="1"/>
        </dgm:presLayoutVars>
      </dgm:prSet>
      <dgm:spPr/>
    </dgm:pt>
  </dgm:ptLst>
  <dgm:cxnLst>
    <dgm:cxn modelId="{C3AC6515-7DA3-40DF-948E-F74D8EE30752}" type="presOf" srcId="{33375491-349B-4F52-9BAF-91E53FF37BB6}" destId="{4098BA5B-1FBF-4BB7-8499-BF7B01B7690E}" srcOrd="0" destOrd="0" presId="urn:microsoft.com/office/officeart/2005/8/layout/default"/>
    <dgm:cxn modelId="{DA995717-8F34-4E4B-9140-D43792EA5526}" srcId="{1BC41CAF-1C9F-4196-B826-84E9F268C3DD}" destId="{6B50B6C8-9127-4E41-9192-4BBD4C8EFF3B}" srcOrd="2" destOrd="0" parTransId="{62A2DB82-D935-4C00-A9BE-7DEB5FD8D0E7}" sibTransId="{183BB3EA-BEE9-4E30-A40E-9C62B1C9CD70}"/>
    <dgm:cxn modelId="{8F723B24-C5D3-4B40-85BB-6FFBDDFB449E}" type="presOf" srcId="{1BC41CAF-1C9F-4196-B826-84E9F268C3DD}" destId="{073736E6-3B74-4A1D-8B27-34CDE6729B38}" srcOrd="0" destOrd="0" presId="urn:microsoft.com/office/officeart/2005/8/layout/default"/>
    <dgm:cxn modelId="{39418933-D6AE-46B1-BD23-557EC6D0331E}" type="presOf" srcId="{E0582822-A435-4241-923E-F8E2760B4A88}" destId="{1BA043F9-F0BF-4086-BAC5-505DCB7FE41D}" srcOrd="0" destOrd="0" presId="urn:microsoft.com/office/officeart/2005/8/layout/default"/>
    <dgm:cxn modelId="{DD947737-13E8-4B7B-8FED-C9B061E9E161}" srcId="{1BC41CAF-1C9F-4196-B826-84E9F268C3DD}" destId="{EE10BD2D-F2F4-4F29-A860-AC4DECC70BAE}" srcOrd="5" destOrd="0" parTransId="{680A2D8E-46D8-466B-B8C7-F3617B28C18A}" sibTransId="{4FDF2013-42F8-40BF-903F-5174D50A30B3}"/>
    <dgm:cxn modelId="{BD7AE263-EF1C-4DFD-8B97-A199E13A1836}" type="presOf" srcId="{6B50B6C8-9127-4E41-9192-4BBD4C8EFF3B}" destId="{2E8373D2-C7FF-4F3F-A3A2-D7FA42532A7D}" srcOrd="0" destOrd="0" presId="urn:microsoft.com/office/officeart/2005/8/layout/default"/>
    <dgm:cxn modelId="{D0FA467D-F86F-4851-920A-6B223984451F}" type="presOf" srcId="{49341EE7-B179-49D3-8231-CE315DCDFA53}" destId="{CE71CD0B-F88F-41FA-AD47-F1938D07AD86}" srcOrd="0" destOrd="0" presId="urn:microsoft.com/office/officeart/2005/8/layout/default"/>
    <dgm:cxn modelId="{6A60299A-1F13-4074-8D33-2B7DBAC3759F}" srcId="{1BC41CAF-1C9F-4196-B826-84E9F268C3DD}" destId="{49341EE7-B179-49D3-8231-CE315DCDFA53}" srcOrd="4" destOrd="0" parTransId="{95D169A2-57FC-4134-8CD3-40574B0C12DB}" sibTransId="{9C6E4360-B709-4ED5-A971-B0E9F81BB3C8}"/>
    <dgm:cxn modelId="{D0A266A1-F01F-4DAD-A82C-A7C831704AA7}" srcId="{1BC41CAF-1C9F-4196-B826-84E9F268C3DD}" destId="{E0582822-A435-4241-923E-F8E2760B4A88}" srcOrd="3" destOrd="0" parTransId="{6267E250-4F52-4A2F-9C66-7D9277242F29}" sibTransId="{1B053FCC-C1D7-49E7-8860-E241D639F67E}"/>
    <dgm:cxn modelId="{E4DF49A5-F4CA-469A-91B0-6F6232A20524}" type="presOf" srcId="{D484CA3D-1275-49FE-B971-2468A31772E8}" destId="{C9C31FA1-5CA4-4116-8025-52038C45A7C2}" srcOrd="0" destOrd="0" presId="urn:microsoft.com/office/officeart/2005/8/layout/default"/>
    <dgm:cxn modelId="{DB1E5DAD-96AE-444C-B188-F1BA769B0438}" srcId="{1BC41CAF-1C9F-4196-B826-84E9F268C3DD}" destId="{33375491-349B-4F52-9BAF-91E53FF37BB6}" srcOrd="0" destOrd="0" parTransId="{457D0EA6-BA28-4444-8B1A-543A1EFB3DE9}" sibTransId="{DB5C21BF-66ED-4D21-9B77-4F60E78F5554}"/>
    <dgm:cxn modelId="{8E4C49B5-B366-4659-B462-F7CB97950C2C}" type="presOf" srcId="{EE10BD2D-F2F4-4F29-A860-AC4DECC70BAE}" destId="{3A9AFE18-0F82-45EE-B91D-2CC079622481}" srcOrd="0" destOrd="0" presId="urn:microsoft.com/office/officeart/2005/8/layout/default"/>
    <dgm:cxn modelId="{31D3B6CC-308E-4518-AF99-F2A7F22F5BA1}" srcId="{1BC41CAF-1C9F-4196-B826-84E9F268C3DD}" destId="{D484CA3D-1275-49FE-B971-2468A31772E8}" srcOrd="1" destOrd="0" parTransId="{506E1ED5-5983-44DD-9162-C1D10FB770BB}" sibTransId="{714E1389-CD96-477F-B8EE-F50333DBCB12}"/>
    <dgm:cxn modelId="{0DCF94AF-5D80-402D-8580-7DC6E6B25772}" type="presParOf" srcId="{073736E6-3B74-4A1D-8B27-34CDE6729B38}" destId="{4098BA5B-1FBF-4BB7-8499-BF7B01B7690E}" srcOrd="0" destOrd="0" presId="urn:microsoft.com/office/officeart/2005/8/layout/default"/>
    <dgm:cxn modelId="{16DA49AF-8AD7-4B5A-B811-1116F56613F0}" type="presParOf" srcId="{073736E6-3B74-4A1D-8B27-34CDE6729B38}" destId="{1DC24553-DAF4-45ED-83CF-CB8C7E92CE49}" srcOrd="1" destOrd="0" presId="urn:microsoft.com/office/officeart/2005/8/layout/default"/>
    <dgm:cxn modelId="{38AA2BB3-8D85-4F6C-B9EB-152E1E3CA8E6}" type="presParOf" srcId="{073736E6-3B74-4A1D-8B27-34CDE6729B38}" destId="{C9C31FA1-5CA4-4116-8025-52038C45A7C2}" srcOrd="2" destOrd="0" presId="urn:microsoft.com/office/officeart/2005/8/layout/default"/>
    <dgm:cxn modelId="{C4949D0C-799A-4DC6-858D-58DD0B492094}" type="presParOf" srcId="{073736E6-3B74-4A1D-8B27-34CDE6729B38}" destId="{15DEF616-2EAB-45F3-8AD3-6A324AFAEF59}" srcOrd="3" destOrd="0" presId="urn:microsoft.com/office/officeart/2005/8/layout/default"/>
    <dgm:cxn modelId="{71133E20-E0AA-452E-8211-0BB2C472FA2F}" type="presParOf" srcId="{073736E6-3B74-4A1D-8B27-34CDE6729B38}" destId="{2E8373D2-C7FF-4F3F-A3A2-D7FA42532A7D}" srcOrd="4" destOrd="0" presId="urn:microsoft.com/office/officeart/2005/8/layout/default"/>
    <dgm:cxn modelId="{76FCD648-36DC-4D92-9DD0-10CB88F4FA93}" type="presParOf" srcId="{073736E6-3B74-4A1D-8B27-34CDE6729B38}" destId="{70B1111C-1048-42C2-B54D-881991959D73}" srcOrd="5" destOrd="0" presId="urn:microsoft.com/office/officeart/2005/8/layout/default"/>
    <dgm:cxn modelId="{EE4B482A-685F-4D62-803F-2CA4068C8F98}" type="presParOf" srcId="{073736E6-3B74-4A1D-8B27-34CDE6729B38}" destId="{1BA043F9-F0BF-4086-BAC5-505DCB7FE41D}" srcOrd="6" destOrd="0" presId="urn:microsoft.com/office/officeart/2005/8/layout/default"/>
    <dgm:cxn modelId="{3E98735C-BCC8-45A6-87A9-0F76DFE28C44}" type="presParOf" srcId="{073736E6-3B74-4A1D-8B27-34CDE6729B38}" destId="{14F73A19-B3CA-4E5A-A27D-B659584405BC}" srcOrd="7" destOrd="0" presId="urn:microsoft.com/office/officeart/2005/8/layout/default"/>
    <dgm:cxn modelId="{CAFCDF3F-1C8E-409C-B4A4-150A3604E432}" type="presParOf" srcId="{073736E6-3B74-4A1D-8B27-34CDE6729B38}" destId="{CE71CD0B-F88F-41FA-AD47-F1938D07AD86}" srcOrd="8" destOrd="0" presId="urn:microsoft.com/office/officeart/2005/8/layout/default"/>
    <dgm:cxn modelId="{CA87CEE5-18E5-40BE-9BF4-CC498353F498}" type="presParOf" srcId="{073736E6-3B74-4A1D-8B27-34CDE6729B38}" destId="{6BB74EF1-C1BF-4130-8099-3EA81DF7EDBF}" srcOrd="9" destOrd="0" presId="urn:microsoft.com/office/officeart/2005/8/layout/default"/>
    <dgm:cxn modelId="{ED84F104-EBE4-4D91-9A70-CFD849EBBE46}" type="presParOf" srcId="{073736E6-3B74-4A1D-8B27-34CDE6729B38}" destId="{3A9AFE18-0F82-45EE-B91D-2CC079622481}"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98BA5B-1FBF-4BB7-8499-BF7B01B7690E}">
      <dsp:nvSpPr>
        <dsp:cNvPr id="0" name=""/>
        <dsp:cNvSpPr/>
      </dsp:nvSpPr>
      <dsp:spPr>
        <a:xfrm>
          <a:off x="777989" y="1288"/>
          <a:ext cx="2679818" cy="1607891"/>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COUNTRY, STATE</a:t>
          </a:r>
        </a:p>
        <a:p>
          <a:pPr marL="0" lvl="0" indent="0" algn="ctr" defTabSz="1066800">
            <a:lnSpc>
              <a:spcPct val="90000"/>
            </a:lnSpc>
            <a:spcBef>
              <a:spcPct val="0"/>
            </a:spcBef>
            <a:spcAft>
              <a:spcPct val="35000"/>
            </a:spcAft>
            <a:buNone/>
          </a:pPr>
          <a:r>
            <a:rPr lang="en-US" sz="2400" kern="1200" dirty="0"/>
            <a:t>COUNTY, CITY</a:t>
          </a:r>
        </a:p>
        <a:p>
          <a:pPr marL="0" lvl="0" indent="0" algn="ctr" defTabSz="1066800">
            <a:lnSpc>
              <a:spcPct val="90000"/>
            </a:lnSpc>
            <a:spcBef>
              <a:spcPct val="0"/>
            </a:spcBef>
            <a:spcAft>
              <a:spcPct val="35000"/>
            </a:spcAft>
            <a:buNone/>
          </a:pPr>
          <a:r>
            <a:rPr lang="en-US" sz="2400" kern="1200" dirty="0"/>
            <a:t>STREET, ZIPCODE</a:t>
          </a:r>
        </a:p>
      </dsp:txBody>
      <dsp:txXfrm>
        <a:off x="777989" y="1288"/>
        <a:ext cx="2679818" cy="1607891"/>
      </dsp:txXfrm>
    </dsp:sp>
    <dsp:sp modelId="{C9C31FA1-5CA4-4116-8025-52038C45A7C2}">
      <dsp:nvSpPr>
        <dsp:cNvPr id="0" name=""/>
        <dsp:cNvSpPr/>
      </dsp:nvSpPr>
      <dsp:spPr>
        <a:xfrm>
          <a:off x="3725789" y="1288"/>
          <a:ext cx="2679818" cy="1607891"/>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TEMPERATURE, HUMIDITY, PRESSURE, PRECIPITATION</a:t>
          </a:r>
        </a:p>
      </dsp:txBody>
      <dsp:txXfrm>
        <a:off x="3725789" y="1288"/>
        <a:ext cx="2679818" cy="1607891"/>
      </dsp:txXfrm>
    </dsp:sp>
    <dsp:sp modelId="{2E8373D2-C7FF-4F3F-A3A2-D7FA42532A7D}">
      <dsp:nvSpPr>
        <dsp:cNvPr id="0" name=""/>
        <dsp:cNvSpPr/>
      </dsp:nvSpPr>
      <dsp:spPr>
        <a:xfrm>
          <a:off x="777989" y="1877161"/>
          <a:ext cx="2679818" cy="1607891"/>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WEATHER</a:t>
          </a:r>
          <a:r>
            <a:rPr lang="en-US" sz="2400" kern="1200" baseline="0" dirty="0"/>
            <a:t> CONDITION, WINDCHILL, WIND SPEED</a:t>
          </a:r>
          <a:endParaRPr lang="en-US" sz="2400" kern="1200" dirty="0"/>
        </a:p>
      </dsp:txBody>
      <dsp:txXfrm>
        <a:off x="777989" y="1877161"/>
        <a:ext cx="2679818" cy="1607891"/>
      </dsp:txXfrm>
    </dsp:sp>
    <dsp:sp modelId="{1BA043F9-F0BF-4086-BAC5-505DCB7FE41D}">
      <dsp:nvSpPr>
        <dsp:cNvPr id="0" name=""/>
        <dsp:cNvSpPr/>
      </dsp:nvSpPr>
      <dsp:spPr>
        <a:xfrm>
          <a:off x="3725789" y="1877161"/>
          <a:ext cx="2679818" cy="1607891"/>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BUMP, CROSSING, GIVE_WAY, JUNCTION, NO EXIT, STOP</a:t>
          </a:r>
        </a:p>
      </dsp:txBody>
      <dsp:txXfrm>
        <a:off x="3725789" y="1877161"/>
        <a:ext cx="2679818" cy="1607891"/>
      </dsp:txXfrm>
    </dsp:sp>
    <dsp:sp modelId="{CE71CD0B-F88F-41FA-AD47-F1938D07AD86}">
      <dsp:nvSpPr>
        <dsp:cNvPr id="0" name=""/>
        <dsp:cNvSpPr/>
      </dsp:nvSpPr>
      <dsp:spPr>
        <a:xfrm>
          <a:off x="777989" y="3753034"/>
          <a:ext cx="2679818" cy="1607891"/>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TRAFFIC CALMING, TRAFFIC SIGNAL, TURNING_LOOP, AMENITY</a:t>
          </a:r>
        </a:p>
      </dsp:txBody>
      <dsp:txXfrm>
        <a:off x="777989" y="3753034"/>
        <a:ext cx="2679818" cy="1607891"/>
      </dsp:txXfrm>
    </dsp:sp>
    <dsp:sp modelId="{3A9AFE18-0F82-45EE-B91D-2CC079622481}">
      <dsp:nvSpPr>
        <dsp:cNvPr id="0" name=""/>
        <dsp:cNvSpPr/>
      </dsp:nvSpPr>
      <dsp:spPr>
        <a:xfrm>
          <a:off x="3725789" y="3753034"/>
          <a:ext cx="2679818" cy="1607891"/>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SUNRISE_SUNSET</a:t>
          </a:r>
        </a:p>
      </dsp:txBody>
      <dsp:txXfrm>
        <a:off x="3725789" y="3753034"/>
        <a:ext cx="2679818" cy="160789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3/10/2020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9951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9542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3/10/2020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6202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3/10/2020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98988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3/10/2020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29047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3/10/2020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52295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3/10/2020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86291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3/10/2020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48147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3/10/2020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922854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3/10/2020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539361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3/10/2020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54072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3/10/2020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534145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3/10/2020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182467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3/10/2020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310420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3/10/2020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343028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3/10/2020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07555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3/10/2020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8620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8539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98909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59567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3609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3/10/2020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55957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3/10/2020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1082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3/10/2020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09833765"/>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57" r:id="rId5"/>
    <p:sldLayoutId id="2147483858" r:id="rId6"/>
    <p:sldLayoutId id="2147483863" r:id="rId7"/>
    <p:sldLayoutId id="2147483859" r:id="rId8"/>
    <p:sldLayoutId id="2147483860" r:id="rId9"/>
    <p:sldLayoutId id="2147483861" r:id="rId10"/>
    <p:sldLayoutId id="2147483862"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3/10/2020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4060987044"/>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2" r:id="rId6"/>
    <p:sldLayoutId id="2147483747" r:id="rId7"/>
    <p:sldLayoutId id="2147483748" r:id="rId8"/>
    <p:sldLayoutId id="2147483749" r:id="rId9"/>
    <p:sldLayoutId id="2147483750" r:id="rId10"/>
    <p:sldLayoutId id="2147483751" r:id="rId11"/>
    <p:sldLayoutId id="2147483753"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rxiv.org/abs/1909.09638" TargetMode="External"/><Relationship Id="rId2" Type="http://schemas.openxmlformats.org/officeDocument/2006/relationships/hyperlink" Target="https://arxiv.org/abs/1906.05409"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field with clouds in the sky&#10;&#10;Description automatically generated">
            <a:extLst>
              <a:ext uri="{FF2B5EF4-FFF2-40B4-BE49-F238E27FC236}">
                <a16:creationId xmlns:a16="http://schemas.microsoft.com/office/drawing/2014/main" id="{0974737B-C371-4D15-A5FF-62A59961596D}"/>
              </a:ext>
            </a:extLst>
          </p:cNvPr>
          <p:cNvPicPr>
            <a:picLocks noChangeAspect="1"/>
          </p:cNvPicPr>
          <p:nvPr/>
        </p:nvPicPr>
        <p:blipFill rotWithShape="1">
          <a:blip r:embed="rId2"/>
          <a:srcRect t="12677" b="3053"/>
          <a:stretch/>
        </p:blipFill>
        <p:spPr>
          <a:xfrm>
            <a:off x="-3047" y="10"/>
            <a:ext cx="12191999" cy="6857990"/>
          </a:xfrm>
          <a:prstGeom prst="rect">
            <a:avLst/>
          </a:prstGeom>
        </p:spPr>
      </p:pic>
      <p:sp>
        <p:nvSpPr>
          <p:cNvPr id="18" name="Rectangle 17">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3A5D61-2C21-4654-B44C-22C11A4C02FF}"/>
              </a:ext>
            </a:extLst>
          </p:cNvPr>
          <p:cNvSpPr>
            <a:spLocks noGrp="1"/>
          </p:cNvSpPr>
          <p:nvPr>
            <p:ph type="ctrTitle"/>
          </p:nvPr>
        </p:nvSpPr>
        <p:spPr>
          <a:xfrm>
            <a:off x="643466" y="643467"/>
            <a:ext cx="10905059" cy="3330353"/>
          </a:xfrm>
          <a:effectLst>
            <a:outerShdw blurRad="50800" dist="38100" dir="2700000" algn="tl" rotWithShape="0">
              <a:prstClr val="black">
                <a:alpha val="40000"/>
              </a:prstClr>
            </a:outerShdw>
          </a:effectLst>
        </p:spPr>
        <p:txBody>
          <a:bodyPr>
            <a:normAutofit/>
          </a:bodyPr>
          <a:lstStyle/>
          <a:p>
            <a:pPr algn="ctr"/>
            <a:r>
              <a:rPr lang="en-US" dirty="0">
                <a:solidFill>
                  <a:schemeClr val="accent2">
                    <a:lumMod val="60000"/>
                    <a:lumOff val="40000"/>
                  </a:schemeClr>
                </a:solidFill>
              </a:rPr>
              <a:t>Visualization of  US Accident Traffic dataset</a:t>
            </a:r>
          </a:p>
        </p:txBody>
      </p:sp>
      <p:sp>
        <p:nvSpPr>
          <p:cNvPr id="3" name="Subtitle 2">
            <a:extLst>
              <a:ext uri="{FF2B5EF4-FFF2-40B4-BE49-F238E27FC236}">
                <a16:creationId xmlns:a16="http://schemas.microsoft.com/office/drawing/2014/main" id="{1DD4C95B-05FA-4330-80AA-4B348BBF26AE}"/>
              </a:ext>
            </a:extLst>
          </p:cNvPr>
          <p:cNvSpPr>
            <a:spLocks noGrp="1"/>
          </p:cNvSpPr>
          <p:nvPr>
            <p:ph type="subTitle" idx="1"/>
          </p:nvPr>
        </p:nvSpPr>
        <p:spPr>
          <a:xfrm>
            <a:off x="643466" y="4133135"/>
            <a:ext cx="10902016" cy="1454510"/>
          </a:xfrm>
          <a:effectLst>
            <a:outerShdw blurRad="50800" dist="38100" dir="2700000" algn="tl" rotWithShape="0">
              <a:prstClr val="black">
                <a:alpha val="40000"/>
              </a:prstClr>
            </a:outerShdw>
          </a:effectLst>
        </p:spPr>
        <p:txBody>
          <a:bodyPr>
            <a:normAutofit/>
          </a:bodyPr>
          <a:lstStyle/>
          <a:p>
            <a:pPr algn="ctr"/>
            <a:r>
              <a:rPr lang="en-US" sz="1800" dirty="0">
                <a:solidFill>
                  <a:schemeClr val="accent2">
                    <a:lumMod val="60000"/>
                    <a:lumOff val="40000"/>
                  </a:schemeClr>
                </a:solidFill>
              </a:rPr>
              <a:t>By, </a:t>
            </a:r>
          </a:p>
          <a:p>
            <a:pPr algn="ctr"/>
            <a:r>
              <a:rPr lang="en-US" sz="1800" dirty="0">
                <a:solidFill>
                  <a:schemeClr val="accent2">
                    <a:lumMod val="60000"/>
                    <a:lumOff val="40000"/>
                  </a:schemeClr>
                </a:solidFill>
              </a:rPr>
              <a:t>Saloni mishra</a:t>
            </a:r>
          </a:p>
        </p:txBody>
      </p:sp>
      <p:cxnSp>
        <p:nvCxnSpPr>
          <p:cNvPr id="20" name="Straight Connector 19">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1562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96A9-336B-4BAA-83FA-DA319D6E4930}"/>
              </a:ext>
            </a:extLst>
          </p:cNvPr>
          <p:cNvSpPr>
            <a:spLocks noGrp="1"/>
          </p:cNvSpPr>
          <p:nvPr>
            <p:ph type="title"/>
          </p:nvPr>
        </p:nvSpPr>
        <p:spPr/>
        <p:txBody>
          <a:bodyPr>
            <a:normAutofit/>
          </a:bodyPr>
          <a:lstStyle/>
          <a:p>
            <a:r>
              <a:rPr lang="en-US" sz="3200" b="1" u="sng" dirty="0">
                <a:solidFill>
                  <a:schemeClr val="accent1"/>
                </a:solidFill>
              </a:rPr>
              <a:t>GOAL</a:t>
            </a:r>
          </a:p>
        </p:txBody>
      </p:sp>
      <p:sp>
        <p:nvSpPr>
          <p:cNvPr id="3" name="Content Placeholder 2">
            <a:extLst>
              <a:ext uri="{FF2B5EF4-FFF2-40B4-BE49-F238E27FC236}">
                <a16:creationId xmlns:a16="http://schemas.microsoft.com/office/drawing/2014/main" id="{405FEA07-842B-43ED-A65B-EB627102B4E6}"/>
              </a:ext>
            </a:extLst>
          </p:cNvPr>
          <p:cNvSpPr>
            <a:spLocks noGrp="1"/>
          </p:cNvSpPr>
          <p:nvPr>
            <p:ph idx="1"/>
          </p:nvPr>
        </p:nvSpPr>
        <p:spPr/>
        <p:txBody>
          <a:bodyPr>
            <a:normAutofit lnSpcReduction="10000"/>
          </a:bodyPr>
          <a:lstStyle/>
          <a:p>
            <a:pPr marL="0" indent="0" algn="just">
              <a:buNone/>
            </a:pPr>
            <a:r>
              <a:rPr lang="en-US" sz="2800" dirty="0"/>
              <a:t>Reducing traffic accidents is an important public safety challenge</a:t>
            </a:r>
            <a:r>
              <a:rPr lang="en-US" sz="2800" baseline="30000" dirty="0"/>
              <a:t>1</a:t>
            </a:r>
            <a:r>
              <a:rPr lang="en-US" sz="2800" dirty="0"/>
              <a:t>. In an accident, we assume that it’s always driver’s mistake but, in this project, I will explore if natural factors and road and other conditions also play an important role. For this purpose, I am using visual representation of US accident traffic dataset</a:t>
            </a:r>
            <a:r>
              <a:rPr lang="en-US" sz="2800" baseline="30000" dirty="0"/>
              <a:t>1 </a:t>
            </a:r>
            <a:r>
              <a:rPr lang="en-US" sz="2800" dirty="0"/>
              <a:t>to gain insight. It is tough to comprehend variables in large datasets, the easy way to start with is visualizations, so that one can understand patterns and trends to minimize the number of road accidents by exploring the previous incidences.</a:t>
            </a:r>
          </a:p>
        </p:txBody>
      </p:sp>
    </p:spTree>
    <p:extLst>
      <p:ext uri="{BB962C8B-B14F-4D97-AF65-F5344CB8AC3E}">
        <p14:creationId xmlns:p14="http://schemas.microsoft.com/office/powerpoint/2010/main" val="2358172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67011-B162-4AA9-A890-9E05A81A3DB2}"/>
              </a:ext>
            </a:extLst>
          </p:cNvPr>
          <p:cNvSpPr>
            <a:spLocks noGrp="1"/>
          </p:cNvSpPr>
          <p:nvPr>
            <p:ph type="title"/>
          </p:nvPr>
        </p:nvSpPr>
        <p:spPr>
          <a:xfrm>
            <a:off x="581192" y="702156"/>
            <a:ext cx="11029616" cy="702695"/>
          </a:xfrm>
        </p:spPr>
        <p:txBody>
          <a:bodyPr>
            <a:normAutofit/>
          </a:bodyPr>
          <a:lstStyle/>
          <a:p>
            <a:r>
              <a:rPr lang="en-US" sz="3200" u="sng" dirty="0">
                <a:solidFill>
                  <a:schemeClr val="accent1"/>
                </a:solidFill>
              </a:rPr>
              <a:t>TASKS</a:t>
            </a:r>
          </a:p>
        </p:txBody>
      </p:sp>
      <p:sp>
        <p:nvSpPr>
          <p:cNvPr id="3" name="Content Placeholder 2">
            <a:extLst>
              <a:ext uri="{FF2B5EF4-FFF2-40B4-BE49-F238E27FC236}">
                <a16:creationId xmlns:a16="http://schemas.microsoft.com/office/drawing/2014/main" id="{D2C8EC73-3EE7-4E1D-93CC-B081A8F3D2BF}"/>
              </a:ext>
            </a:extLst>
          </p:cNvPr>
          <p:cNvSpPr>
            <a:spLocks noGrp="1"/>
          </p:cNvSpPr>
          <p:nvPr>
            <p:ph idx="1"/>
          </p:nvPr>
        </p:nvSpPr>
        <p:spPr>
          <a:xfrm>
            <a:off x="581192" y="1404851"/>
            <a:ext cx="11029615" cy="4570499"/>
          </a:xfrm>
        </p:spPr>
        <p:txBody>
          <a:bodyPr>
            <a:normAutofit/>
          </a:bodyPr>
          <a:lstStyle/>
          <a:p>
            <a:pPr marL="0" indent="0">
              <a:buNone/>
            </a:pPr>
            <a:r>
              <a:rPr lang="en-US" sz="2800" dirty="0"/>
              <a:t>This project can help us in many ways, such as:</a:t>
            </a:r>
          </a:p>
          <a:p>
            <a:r>
              <a:rPr lang="en-US" sz="2800" dirty="0"/>
              <a:t>Accident forecasting, </a:t>
            </a:r>
          </a:p>
          <a:p>
            <a:r>
              <a:rPr lang="en-US" sz="2800" dirty="0"/>
              <a:t>Locating the accident hotspots, </a:t>
            </a:r>
          </a:p>
          <a:p>
            <a:r>
              <a:rPr lang="en-US" sz="2800" dirty="0"/>
              <a:t>Understanding the cause and effect relationship(causality analysis),</a:t>
            </a:r>
          </a:p>
          <a:p>
            <a:r>
              <a:rPr lang="en-US" sz="2800" dirty="0"/>
              <a:t>Understanding the impact of temperature/other environmental stimuli on accident occurrence.</a:t>
            </a:r>
          </a:p>
        </p:txBody>
      </p:sp>
    </p:spTree>
    <p:extLst>
      <p:ext uri="{BB962C8B-B14F-4D97-AF65-F5344CB8AC3E}">
        <p14:creationId xmlns:p14="http://schemas.microsoft.com/office/powerpoint/2010/main" val="264774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18119-E8FE-4D11-AA9F-3A3E6CF4D5BF}"/>
              </a:ext>
            </a:extLst>
          </p:cNvPr>
          <p:cNvSpPr>
            <a:spLocks noGrp="1"/>
          </p:cNvSpPr>
          <p:nvPr>
            <p:ph type="title"/>
          </p:nvPr>
        </p:nvSpPr>
        <p:spPr/>
        <p:txBody>
          <a:bodyPr>
            <a:normAutofit/>
          </a:bodyPr>
          <a:lstStyle/>
          <a:p>
            <a:r>
              <a:rPr lang="en-US" sz="3600" b="1" u="sng" dirty="0">
                <a:solidFill>
                  <a:schemeClr val="accent1"/>
                </a:solidFill>
              </a:rPr>
              <a:t>Data</a:t>
            </a:r>
            <a:endParaRPr lang="en-US" sz="3600" b="1" u="sng" dirty="0"/>
          </a:p>
        </p:txBody>
      </p:sp>
      <p:sp>
        <p:nvSpPr>
          <p:cNvPr id="3" name="Content Placeholder 2">
            <a:extLst>
              <a:ext uri="{FF2B5EF4-FFF2-40B4-BE49-F238E27FC236}">
                <a16:creationId xmlns:a16="http://schemas.microsoft.com/office/drawing/2014/main" id="{4F81D34B-DE81-496F-8409-F2D6F076365A}"/>
              </a:ext>
            </a:extLst>
          </p:cNvPr>
          <p:cNvSpPr>
            <a:spLocks noGrp="1"/>
          </p:cNvSpPr>
          <p:nvPr>
            <p:ph idx="1"/>
          </p:nvPr>
        </p:nvSpPr>
        <p:spPr/>
        <p:txBody>
          <a:bodyPr/>
          <a:lstStyle/>
          <a:p>
            <a:pPr marL="0" indent="0" algn="just">
              <a:buNone/>
            </a:pPr>
            <a:r>
              <a:rPr lang="en-US" sz="2400" dirty="0"/>
              <a:t>For this project, I chose US traffic accident dataset</a:t>
            </a:r>
            <a:r>
              <a:rPr lang="en-US" sz="2400" baseline="30000" dirty="0"/>
              <a:t>1</a:t>
            </a:r>
            <a:r>
              <a:rPr lang="en-US" sz="2400" dirty="0"/>
              <a:t>. This has values from February 2016 to January 2020 from 49 states. This dataset has 3 million records and 49 variables. It is in csv format. </a:t>
            </a:r>
          </a:p>
          <a:p>
            <a:pPr marL="0" indent="0" algn="just">
              <a:buNone/>
            </a:pPr>
            <a:endParaRPr lang="en-US" sz="2400" dirty="0"/>
          </a:p>
          <a:p>
            <a:pPr marL="0" indent="0">
              <a:buNone/>
            </a:pPr>
            <a:endParaRPr lang="en-US" dirty="0"/>
          </a:p>
        </p:txBody>
      </p:sp>
    </p:spTree>
    <p:extLst>
      <p:ext uri="{BB962C8B-B14F-4D97-AF65-F5344CB8AC3E}">
        <p14:creationId xmlns:p14="http://schemas.microsoft.com/office/powerpoint/2010/main" val="2319692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1882AB5-95BD-403B-8EAE-6E24A9B014E8}"/>
              </a:ext>
            </a:extLst>
          </p:cNvPr>
          <p:cNvSpPr>
            <a:spLocks noGrp="1"/>
          </p:cNvSpPr>
          <p:nvPr>
            <p:ph type="title"/>
          </p:nvPr>
        </p:nvSpPr>
        <p:spPr>
          <a:xfrm>
            <a:off x="803189" y="1209184"/>
            <a:ext cx="3089189" cy="4734416"/>
          </a:xfrm>
        </p:spPr>
        <p:txBody>
          <a:bodyPr vert="horz" lIns="91440" tIns="45720" rIns="91440" bIns="45720" rtlCol="0" anchor="ctr">
            <a:normAutofit/>
          </a:bodyPr>
          <a:lstStyle/>
          <a:p>
            <a:r>
              <a:rPr lang="en-US" u="sng">
                <a:solidFill>
                  <a:srgbClr val="FFFFFF"/>
                </a:solidFill>
              </a:rPr>
              <a:t>IMPORTANT VARIABLES</a:t>
            </a:r>
          </a:p>
        </p:txBody>
      </p:sp>
      <p:graphicFrame>
        <p:nvGraphicFramePr>
          <p:cNvPr id="5" name="Content Placeholder 2">
            <a:extLst>
              <a:ext uri="{FF2B5EF4-FFF2-40B4-BE49-F238E27FC236}">
                <a16:creationId xmlns:a16="http://schemas.microsoft.com/office/drawing/2014/main" id="{8B6F637D-C526-4219-90A2-5B311D71F5CC}"/>
              </a:ext>
            </a:extLst>
          </p:cNvPr>
          <p:cNvGraphicFramePr>
            <a:graphicFrameLocks noGrp="1"/>
          </p:cNvGraphicFramePr>
          <p:nvPr>
            <p:ph idx="1"/>
            <p:extLst>
              <p:ext uri="{D42A27DB-BD31-4B8C-83A1-F6EECF244321}">
                <p14:modId xmlns:p14="http://schemas.microsoft.com/office/powerpoint/2010/main" val="2609115665"/>
              </p:ext>
            </p:extLst>
          </p:nvPr>
        </p:nvGraphicFramePr>
        <p:xfrm>
          <a:off x="4561870" y="723900"/>
          <a:ext cx="7183597" cy="5362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3245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7005D6C-EA1A-4398-9A5D-CAE25718B6EF}"/>
              </a:ext>
            </a:extLst>
          </p:cNvPr>
          <p:cNvSpPr>
            <a:spLocks noGrp="1"/>
          </p:cNvSpPr>
          <p:nvPr>
            <p:ph type="title"/>
          </p:nvPr>
        </p:nvSpPr>
        <p:spPr>
          <a:xfrm>
            <a:off x="771148" y="1037967"/>
            <a:ext cx="3054091" cy="4709131"/>
          </a:xfrm>
        </p:spPr>
        <p:txBody>
          <a:bodyPr anchor="ctr">
            <a:normAutofit/>
          </a:bodyPr>
          <a:lstStyle/>
          <a:p>
            <a:r>
              <a:rPr lang="en-US" b="1" u="sng" dirty="0">
                <a:solidFill>
                  <a:srgbClr val="FFFEFF"/>
                </a:solidFill>
              </a:rPr>
              <a:t>Insights into the Next Steps</a:t>
            </a:r>
          </a:p>
        </p:txBody>
      </p:sp>
      <p:sp>
        <p:nvSpPr>
          <p:cNvPr id="3" name="Content Placeholder 2">
            <a:extLst>
              <a:ext uri="{FF2B5EF4-FFF2-40B4-BE49-F238E27FC236}">
                <a16:creationId xmlns:a16="http://schemas.microsoft.com/office/drawing/2014/main" id="{05124799-81EC-4144-B0B5-3057A8807264}"/>
              </a:ext>
            </a:extLst>
          </p:cNvPr>
          <p:cNvSpPr>
            <a:spLocks noGrp="1"/>
          </p:cNvSpPr>
          <p:nvPr>
            <p:ph idx="1"/>
          </p:nvPr>
        </p:nvSpPr>
        <p:spPr>
          <a:xfrm>
            <a:off x="4474468" y="1300093"/>
            <a:ext cx="6725899" cy="4820832"/>
          </a:xfrm>
        </p:spPr>
        <p:txBody>
          <a:bodyPr>
            <a:normAutofit lnSpcReduction="10000"/>
          </a:bodyPr>
          <a:lstStyle/>
          <a:p>
            <a:pPr marL="0" indent="0">
              <a:buNone/>
            </a:pPr>
            <a:r>
              <a:rPr lang="en-US" sz="2000" dirty="0"/>
              <a:t>For the visualization purpose, I will use Tableau.</a:t>
            </a:r>
          </a:p>
          <a:p>
            <a:pPr>
              <a:buFont typeface="Wingdings" panose="05000000000000000000" pitchFamily="2" charset="2"/>
              <a:buChar char="v"/>
            </a:pPr>
            <a:r>
              <a:rPr lang="en-US" sz="1800" dirty="0"/>
              <a:t>The dataset has important geospatial variables : map chart will be used to locate the cities with most accidents reported.</a:t>
            </a:r>
          </a:p>
          <a:p>
            <a:pPr>
              <a:buFont typeface="Wingdings" panose="05000000000000000000" pitchFamily="2" charset="2"/>
              <a:buChar char="v"/>
            </a:pPr>
            <a:r>
              <a:rPr lang="en-US" sz="1800" dirty="0"/>
              <a:t>For the continuous variables like temperature, pressure, humidity: histogram plot will be used to understand the distribution of accidents at different conditions.</a:t>
            </a:r>
          </a:p>
          <a:p>
            <a:pPr>
              <a:buFont typeface="Wingdings" panose="05000000000000000000" pitchFamily="2" charset="2"/>
              <a:buChar char="v"/>
            </a:pPr>
            <a:r>
              <a:rPr lang="en-US" sz="1800" dirty="0"/>
              <a:t>For categorical variables like weather conditions : bubble chart will be used to explore which weather conditions are causing the more traffic accidents.</a:t>
            </a:r>
          </a:p>
          <a:p>
            <a:pPr>
              <a:buFont typeface="Wingdings" panose="05000000000000000000" pitchFamily="2" charset="2"/>
              <a:buChar char="v"/>
            </a:pPr>
            <a:r>
              <a:rPr lang="en-US" sz="1800" dirty="0"/>
              <a:t> For the Boolean variables which are used for road and traffic conditions: stacked bars will be used to stratify the number of accidents across such conditions.</a:t>
            </a:r>
          </a:p>
          <a:p>
            <a:pPr>
              <a:buFont typeface="Wingdings" panose="05000000000000000000" pitchFamily="2" charset="2"/>
              <a:buChar char="v"/>
            </a:pPr>
            <a:r>
              <a:rPr lang="en-US" sz="1800" dirty="0"/>
              <a:t>Other visualization tools such as heat map to explore the association and tree map to understand the hierarchy if any. </a:t>
            </a:r>
          </a:p>
          <a:p>
            <a:endParaRPr lang="en-US" dirty="0"/>
          </a:p>
          <a:p>
            <a:endParaRPr lang="en-US" dirty="0"/>
          </a:p>
        </p:txBody>
      </p:sp>
    </p:spTree>
    <p:extLst>
      <p:ext uri="{BB962C8B-B14F-4D97-AF65-F5344CB8AC3E}">
        <p14:creationId xmlns:p14="http://schemas.microsoft.com/office/powerpoint/2010/main" val="3207216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8FFF8BA-E008-4068-851C-2CED296AC5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EFADA0-2E70-4485-A48A-1AD3831BA95A}"/>
              </a:ext>
            </a:extLst>
          </p:cNvPr>
          <p:cNvSpPr>
            <a:spLocks noGrp="1"/>
          </p:cNvSpPr>
          <p:nvPr>
            <p:ph type="title"/>
          </p:nvPr>
        </p:nvSpPr>
        <p:spPr>
          <a:xfrm>
            <a:off x="581193" y="702156"/>
            <a:ext cx="4076153" cy="5156642"/>
          </a:xfrm>
        </p:spPr>
        <p:txBody>
          <a:bodyPr anchor="ctr">
            <a:normAutofit/>
          </a:bodyPr>
          <a:lstStyle/>
          <a:p>
            <a:r>
              <a:rPr lang="en-US">
                <a:solidFill>
                  <a:schemeClr val="tx2"/>
                </a:solidFill>
              </a:rPr>
              <a:t>REFERENCE</a:t>
            </a:r>
          </a:p>
        </p:txBody>
      </p:sp>
      <p:sp>
        <p:nvSpPr>
          <p:cNvPr id="34" name="Rectangle 33">
            <a:extLst>
              <a:ext uri="{FF2B5EF4-FFF2-40B4-BE49-F238E27FC236}">
                <a16:creationId xmlns:a16="http://schemas.microsoft.com/office/drawing/2014/main" id="{832B0DA7-13B0-4805-B9BD-9BFACCB23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199"/>
            <a:ext cx="4210812" cy="949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D5D17921-1EF4-488E-A9AA-AC6B7F3CE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6743" y="457201"/>
            <a:ext cx="6834067" cy="94996"/>
          </a:xfrm>
          <a:prstGeom prst="rect">
            <a:avLst/>
          </a:prstGeom>
          <a:solidFill>
            <a:srgbClr val="3C474C"/>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152AD99-FCF4-4665-814A-FF9CF278FE46}"/>
              </a:ext>
            </a:extLst>
          </p:cNvPr>
          <p:cNvSpPr>
            <a:spLocks noGrp="1"/>
          </p:cNvSpPr>
          <p:nvPr>
            <p:ph idx="1"/>
          </p:nvPr>
        </p:nvSpPr>
        <p:spPr>
          <a:xfrm>
            <a:off x="4776743" y="702156"/>
            <a:ext cx="6484091" cy="5156643"/>
          </a:xfrm>
        </p:spPr>
        <p:txBody>
          <a:bodyPr>
            <a:normAutofit/>
          </a:bodyPr>
          <a:lstStyle/>
          <a:p>
            <a:pPr marL="0" indent="0">
              <a:buNone/>
            </a:pPr>
            <a:r>
              <a:rPr lang="en-US" dirty="0"/>
              <a:t>1. </a:t>
            </a:r>
            <a:r>
              <a:rPr lang="en-US" dirty="0" err="1"/>
              <a:t>Moosavi</a:t>
            </a:r>
            <a:r>
              <a:rPr lang="en-US" dirty="0"/>
              <a:t>, </a:t>
            </a:r>
            <a:r>
              <a:rPr lang="en-US" dirty="0" err="1"/>
              <a:t>Sobhan</a:t>
            </a:r>
            <a:r>
              <a:rPr lang="en-US" dirty="0"/>
              <a:t>, Mohammad Hossein </a:t>
            </a:r>
            <a:r>
              <a:rPr lang="en-US" dirty="0" err="1"/>
              <a:t>Samavatian</a:t>
            </a:r>
            <a:r>
              <a:rPr lang="en-US" dirty="0"/>
              <a:t>, Srinivasan Parthasarathy, and Rajiv Ramnath. </a:t>
            </a:r>
            <a:r>
              <a:rPr lang="en-US" u="sng" dirty="0">
                <a:hlinkClick r:id="rId2"/>
              </a:rPr>
              <a:t>“A Countrywide Traffic Accident Dataset.”</a:t>
            </a:r>
            <a:r>
              <a:rPr lang="en-US" dirty="0"/>
              <a:t>, </a:t>
            </a:r>
            <a:r>
              <a:rPr lang="en-US" dirty="0" err="1"/>
              <a:t>arXiv</a:t>
            </a:r>
            <a:r>
              <a:rPr lang="en-US" dirty="0"/>
              <a:t> preprint arXiv:1906.05409 (2019). </a:t>
            </a:r>
            <a:r>
              <a:rPr lang="en-US" dirty="0" err="1"/>
              <a:t>Moosavi</a:t>
            </a:r>
            <a:r>
              <a:rPr lang="en-US" dirty="0"/>
              <a:t>, </a:t>
            </a:r>
            <a:r>
              <a:rPr lang="en-US" dirty="0" err="1"/>
              <a:t>Sobhan</a:t>
            </a:r>
            <a:r>
              <a:rPr lang="en-US" dirty="0"/>
              <a:t>, Mohammad Hossein </a:t>
            </a:r>
            <a:r>
              <a:rPr lang="en-US" dirty="0" err="1"/>
              <a:t>Samavatian</a:t>
            </a:r>
            <a:r>
              <a:rPr lang="en-US" dirty="0"/>
              <a:t>, Srinivasan Parthasarathy, Radu Teodorescu, and Rajiv Ramnath. </a:t>
            </a:r>
            <a:r>
              <a:rPr lang="en-US" u="sng" dirty="0">
                <a:hlinkClick r:id="rId3"/>
              </a:rPr>
              <a:t>“Accident Risk Prediction based on Heterogeneous Sparse Data: New Dataset and Insights.”</a:t>
            </a:r>
            <a:r>
              <a:rPr lang="en-US" dirty="0"/>
              <a:t> In proceedings of the 27th ACM SIGSPATIAL International Conference on Advances in Geographic Information Systems, ACM, 2019.</a:t>
            </a:r>
          </a:p>
          <a:p>
            <a:pPr marL="0" indent="0">
              <a:buNone/>
            </a:pPr>
            <a:endParaRPr lang="en-US" dirty="0"/>
          </a:p>
        </p:txBody>
      </p:sp>
    </p:spTree>
    <p:extLst>
      <p:ext uri="{BB962C8B-B14F-4D97-AF65-F5344CB8AC3E}">
        <p14:creationId xmlns:p14="http://schemas.microsoft.com/office/powerpoint/2010/main" val="1056642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FFF8BA-E008-4068-851C-2CED296AC5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BB5868-C76A-4ED8-B2CB-D8CA4B3B0357}"/>
              </a:ext>
            </a:extLst>
          </p:cNvPr>
          <p:cNvSpPr>
            <a:spLocks noGrp="1"/>
          </p:cNvSpPr>
          <p:nvPr>
            <p:ph type="title"/>
          </p:nvPr>
        </p:nvSpPr>
        <p:spPr>
          <a:xfrm>
            <a:off x="705745" y="980660"/>
            <a:ext cx="6792657" cy="4878137"/>
          </a:xfrm>
        </p:spPr>
        <p:txBody>
          <a:bodyPr anchor="ctr">
            <a:normAutofit/>
          </a:bodyPr>
          <a:lstStyle/>
          <a:p>
            <a:pPr algn="r"/>
            <a:r>
              <a:rPr lang="en-US" sz="4800" dirty="0">
                <a:solidFill>
                  <a:schemeClr val="tx2"/>
                </a:solidFill>
              </a:rPr>
              <a:t>THANK YOU!</a:t>
            </a:r>
          </a:p>
        </p:txBody>
      </p:sp>
      <p:sp>
        <p:nvSpPr>
          <p:cNvPr id="10" name="Rectangle 9">
            <a:extLst>
              <a:ext uri="{FF2B5EF4-FFF2-40B4-BE49-F238E27FC236}">
                <a16:creationId xmlns:a16="http://schemas.microsoft.com/office/drawing/2014/main" id="{1A75B5EE-3124-4314-90F7-8D9AFE941D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745" y="751211"/>
            <a:ext cx="683056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00129C37-C465-4475-927F-B861932A3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752989"/>
            <a:ext cx="3300984"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C89D3A4-39CE-4C4D-8F39-FCD70BE6C443}"/>
              </a:ext>
            </a:extLst>
          </p:cNvPr>
          <p:cNvSpPr>
            <a:spLocks noGrp="1"/>
          </p:cNvSpPr>
          <p:nvPr>
            <p:ph idx="1"/>
          </p:nvPr>
        </p:nvSpPr>
        <p:spPr>
          <a:xfrm>
            <a:off x="8119870" y="1046922"/>
            <a:ext cx="3164356" cy="4811877"/>
          </a:xfrm>
        </p:spPr>
        <p:txBody>
          <a:bodyPr>
            <a:normAutofit/>
          </a:bodyPr>
          <a:lstStyle/>
          <a:p>
            <a:endParaRPr lang="en-US" dirty="0"/>
          </a:p>
        </p:txBody>
      </p:sp>
      <p:sp>
        <p:nvSpPr>
          <p:cNvPr id="14" name="Rectangle 13">
            <a:extLst>
              <a:ext uri="{FF2B5EF4-FFF2-40B4-BE49-F238E27FC236}">
                <a16:creationId xmlns:a16="http://schemas.microsoft.com/office/drawing/2014/main" id="{8F92C143-3594-4735-B621-397DDDA5F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745" y="5946475"/>
            <a:ext cx="683056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44F560E9-CCDC-4F8F-BA20-41F114098A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948253"/>
            <a:ext cx="3300984"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2144093"/>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BrushVTI">
  <a:themeElements>
    <a:clrScheme name="AnalogousFromDarkSeedRightStep">
      <a:dk1>
        <a:srgbClr val="000000"/>
      </a:dk1>
      <a:lt1>
        <a:srgbClr val="FFFFFF"/>
      </a:lt1>
      <a:dk2>
        <a:srgbClr val="24413D"/>
      </a:dk2>
      <a:lt2>
        <a:srgbClr val="E9EEED"/>
      </a:lt2>
      <a:accent1>
        <a:srgbClr val="C74852"/>
      </a:accent1>
      <a:accent2>
        <a:srgbClr val="B66137"/>
      </a:accent2>
      <a:accent3>
        <a:srgbClr val="BEA045"/>
      </a:accent3>
      <a:accent4>
        <a:srgbClr val="99AD34"/>
      </a:accent4>
      <a:accent5>
        <a:srgbClr val="71B441"/>
      </a:accent5>
      <a:accent6>
        <a:srgbClr val="37B637"/>
      </a:accent6>
      <a:hlink>
        <a:srgbClr val="9A72D0"/>
      </a:hlink>
      <a:folHlink>
        <a:srgbClr val="878787"/>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209</TotalTime>
  <Words>476</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Arial</vt:lpstr>
      <vt:lpstr>Century Gothic</vt:lpstr>
      <vt:lpstr>Elephant</vt:lpstr>
      <vt:lpstr>Franklin Gothic Book</vt:lpstr>
      <vt:lpstr>Franklin Gothic Demi</vt:lpstr>
      <vt:lpstr>Wingdings</vt:lpstr>
      <vt:lpstr>Wingdings 2</vt:lpstr>
      <vt:lpstr>DividendVTI</vt:lpstr>
      <vt:lpstr>BrushVTI</vt:lpstr>
      <vt:lpstr>Visualization of  US Accident Traffic dataset</vt:lpstr>
      <vt:lpstr>GOAL</vt:lpstr>
      <vt:lpstr>TASKS</vt:lpstr>
      <vt:lpstr>Data</vt:lpstr>
      <vt:lpstr>IMPORTANT VARIABLES</vt:lpstr>
      <vt:lpstr>Insights into the Next Steps</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Visualization of  US Accident Traffic dataset</dc:title>
  <dc:creator>saloni mishra</dc:creator>
  <cp:lastModifiedBy>saloni mishra</cp:lastModifiedBy>
  <cp:revision>6</cp:revision>
  <dcterms:created xsi:type="dcterms:W3CDTF">2020-03-10T03:01:48Z</dcterms:created>
  <dcterms:modified xsi:type="dcterms:W3CDTF">2020-03-10T18:24:32Z</dcterms:modified>
</cp:coreProperties>
</file>