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6350"/>
            <a:ext cx="9144107" cy="5149935"/>
            <a:chOff x="0" y="-8467"/>
            <a:chExt cx="12192142" cy="6866580"/>
          </a:xfrm>
        </p:grpSpPr>
        <p:sp>
          <p:nvSpPr>
            <p:cNvPr id="24" name="Shape 24"/>
            <p:cNvSpPr/>
            <p:nvPr/>
          </p:nvSpPr>
          <p:spPr>
            <a:xfrm>
              <a:off x="0" y="-7862"/>
              <a:ext cx="863700" cy="5698200"/>
            </a:xfrm>
            <a:custGeom>
              <a:pathLst>
                <a:path extrusionOk="0" h="120000" w="12000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Shape 26"/>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Shape 27"/>
            <p:cNvSpPr/>
            <p:nvPr/>
          </p:nvSpPr>
          <p:spPr>
            <a:xfrm>
              <a:off x="9181476" y="-8467"/>
              <a:ext cx="3007200" cy="6866400"/>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7"/>
              <a:ext cx="2588700" cy="6866400"/>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30" name="Shape 30"/>
            <p:cNvSpPr/>
            <p:nvPr/>
          </p:nvSpPr>
          <p:spPr>
            <a:xfrm>
              <a:off x="9334500" y="-8467"/>
              <a:ext cx="2854200" cy="6866400"/>
            </a:xfrm>
            <a:custGeom>
              <a:pathLst>
                <a:path extrusionOk="0" h="120000" w="12000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30" y="-8467"/>
              <a:ext cx="1290000" cy="6866400"/>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7"/>
              <a:ext cx="1249800" cy="6866400"/>
            </a:xfrm>
            <a:custGeom>
              <a:pathLst>
                <a:path extrusionOk="0" h="120000" w="12000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130300" y="1803400"/>
            <a:ext cx="5825100" cy="1234800"/>
          </a:xfrm>
          <a:prstGeom prst="rect">
            <a:avLst/>
          </a:prstGeom>
          <a:noFill/>
          <a:ln>
            <a:noFill/>
          </a:ln>
        </p:spPr>
        <p:txBody>
          <a:bodyPr anchorCtr="0" anchor="b" bIns="68575" lIns="68575" spcFirstLastPara="1" rIns="68575" wrap="square" tIns="68575"/>
          <a:lstStyle>
            <a:lvl1pPr indent="0" lvl="0" marL="0" marR="0" rtl="0" algn="r">
              <a:spcBef>
                <a:spcPts val="0"/>
              </a:spcBef>
              <a:spcAft>
                <a:spcPts val="0"/>
              </a:spcAft>
              <a:buClr>
                <a:schemeClr val="accent1"/>
              </a:buClr>
              <a:buSzPts val="4100"/>
              <a:buFont typeface="Trebuchet MS"/>
              <a:buNone/>
              <a:defRPr b="0" i="0" sz="41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35" name="Shape 35"/>
          <p:cNvSpPr txBox="1"/>
          <p:nvPr>
            <p:ph idx="1" type="subTitle"/>
          </p:nvPr>
        </p:nvSpPr>
        <p:spPr>
          <a:xfrm>
            <a:off x="1130300" y="3038125"/>
            <a:ext cx="5825100" cy="822600"/>
          </a:xfrm>
          <a:prstGeom prst="rect">
            <a:avLst/>
          </a:prstGeom>
          <a:noFill/>
          <a:ln>
            <a:noFill/>
          </a:ln>
        </p:spPr>
        <p:txBody>
          <a:bodyPr anchorCtr="0" anchor="t" bIns="68575" lIns="68575" spcFirstLastPara="1" rIns="68575" wrap="square" tIns="68575"/>
          <a:lstStyle>
            <a:lvl1pPr indent="0" lvl="0" marL="0" marR="0" rtl="0" algn="r">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0" lvl="1" marL="342900" marR="0" rtl="0" algn="ctr">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2pPr>
            <a:lvl3pPr indent="0" lvl="2" marL="685800" marR="0" rtl="0" algn="ctr">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3pPr>
            <a:lvl4pPr indent="0" lvl="3" marL="10287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4pPr>
            <a:lvl5pPr indent="0" lvl="4" marL="13716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5pPr>
            <a:lvl6pPr indent="0" lvl="5" marL="17145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6pPr>
            <a:lvl7pPr indent="0" lvl="6" marL="20574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7pPr>
            <a:lvl8pPr indent="0" lvl="7" marL="24003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8pPr>
            <a:lvl9pPr indent="0" lvl="8" marL="27432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508001" y="457200"/>
            <a:ext cx="6447600" cy="25527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92" name="Shape 92"/>
          <p:cNvSpPr txBox="1"/>
          <p:nvPr>
            <p:ph idx="1" type="body"/>
          </p:nvPr>
        </p:nvSpPr>
        <p:spPr>
          <a:xfrm>
            <a:off x="508001" y="3352800"/>
            <a:ext cx="6447600" cy="11781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698500" y="457200"/>
            <a:ext cx="60705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98" name="Shape 98"/>
          <p:cNvSpPr txBox="1"/>
          <p:nvPr>
            <p:ph idx="1" type="body"/>
          </p:nvPr>
        </p:nvSpPr>
        <p:spPr>
          <a:xfrm>
            <a:off x="1024604" y="2724150"/>
            <a:ext cx="5418300" cy="2859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000"/>
              <a:buFont typeface="Noto Sans Symbols"/>
              <a:buNone/>
              <a:defRPr b="0" i="0" sz="12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508001" y="3352800"/>
            <a:ext cx="6447600" cy="11781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103" name="Shape 103"/>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
        <p:nvSpPr>
          <p:cNvPr id="104" name="Shape 10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508001" y="1448991"/>
            <a:ext cx="6447600" cy="19467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07" name="Shape 107"/>
          <p:cNvSpPr txBox="1"/>
          <p:nvPr>
            <p:ph idx="1"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698500" y="457200"/>
            <a:ext cx="60705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13" name="Shape 113"/>
          <p:cNvSpPr txBox="1"/>
          <p:nvPr>
            <p:ph idx="1" type="body"/>
          </p:nvPr>
        </p:nvSpPr>
        <p:spPr>
          <a:xfrm>
            <a:off x="507999" y="3009900"/>
            <a:ext cx="6447600" cy="3858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118" name="Shape 118"/>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
        <p:nvSpPr>
          <p:cNvPr id="119" name="Shape 119"/>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514349" y="457200"/>
            <a:ext cx="64413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22" name="Shape 122"/>
          <p:cNvSpPr txBox="1"/>
          <p:nvPr>
            <p:ph idx="1" type="body"/>
          </p:nvPr>
        </p:nvSpPr>
        <p:spPr>
          <a:xfrm>
            <a:off x="507999" y="3009900"/>
            <a:ext cx="6447600" cy="3858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chemeClr val="accent1"/>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Shape 128"/>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29" name="Shape 129"/>
          <p:cNvSpPr txBox="1"/>
          <p:nvPr>
            <p:ph idx="1" type="body"/>
          </p:nvPr>
        </p:nvSpPr>
        <p:spPr>
          <a:xfrm rot="5400000">
            <a:off x="2276402" y="-148058"/>
            <a:ext cx="2910600" cy="6447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4495662" y="1937249"/>
            <a:ext cx="3938700" cy="9786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35" name="Shape 135"/>
          <p:cNvSpPr txBox="1"/>
          <p:nvPr>
            <p:ph idx="1" type="body"/>
          </p:nvPr>
        </p:nvSpPr>
        <p:spPr>
          <a:xfrm rot="5400000">
            <a:off x="1186264" y="-220950"/>
            <a:ext cx="3938700" cy="5295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68575" lIns="68575" spcFirstLastPara="1" rIns="68575" wrap="square" tIns="68575"/>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Shape 141"/>
          <p:cNvSpPr txBox="1"/>
          <p:nvPr>
            <p:ph idx="1" type="body"/>
          </p:nvPr>
        </p:nvSpPr>
        <p:spPr>
          <a:xfrm>
            <a:off x="311700" y="1152475"/>
            <a:ext cx="8520600" cy="3416400"/>
          </a:xfrm>
          <a:prstGeom prst="rect">
            <a:avLst/>
          </a:prstGeom>
        </p:spPr>
        <p:txBody>
          <a:bodyPr anchorCtr="0" anchor="t" bIns="68575" lIns="68575" spcFirstLastPara="1" rIns="68575" wrap="square" tIns="68575"/>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42" name="Shape 142"/>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41" name="Shape 41"/>
          <p:cNvSpPr txBox="1"/>
          <p:nvPr>
            <p:ph idx="1" type="body"/>
          </p:nvPr>
        </p:nvSpPr>
        <p:spPr>
          <a:xfrm>
            <a:off x="508000" y="1620442"/>
            <a:ext cx="64476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Shape 46"/>
          <p:cNvSpPr txBox="1"/>
          <p:nvPr>
            <p:ph type="title"/>
          </p:nvPr>
        </p:nvSpPr>
        <p:spPr>
          <a:xfrm>
            <a:off x="508001" y="2025650"/>
            <a:ext cx="6447600" cy="13698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3000"/>
              <a:buFont typeface="Trebuchet MS"/>
              <a:buNone/>
              <a:defRPr b="0" i="0" sz="3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47" name="Shape 47"/>
          <p:cNvSpPr txBox="1"/>
          <p:nvPr>
            <p:ph idx="1" type="body"/>
          </p:nvPr>
        </p:nvSpPr>
        <p:spPr>
          <a:xfrm>
            <a:off x="508001" y="3395586"/>
            <a:ext cx="6447600" cy="6453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200"/>
              <a:buFont typeface="Noto Sans Symbols"/>
              <a:buNone/>
              <a:defRPr b="0" i="0" sz="15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53" name="Shape 53"/>
          <p:cNvSpPr txBox="1"/>
          <p:nvPr>
            <p:ph idx="1" type="body"/>
          </p:nvPr>
        </p:nvSpPr>
        <p:spPr>
          <a:xfrm>
            <a:off x="508000" y="1620442"/>
            <a:ext cx="31380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3817477" y="1620442"/>
            <a:ext cx="31380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60" name="Shape 60"/>
          <p:cNvSpPr txBox="1"/>
          <p:nvPr>
            <p:ph idx="1" type="body"/>
          </p:nvPr>
        </p:nvSpPr>
        <p:spPr>
          <a:xfrm>
            <a:off x="506809" y="1620737"/>
            <a:ext cx="3139200" cy="4323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506809" y="2052934"/>
            <a:ext cx="3139200" cy="2478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3816287" y="1620737"/>
            <a:ext cx="3139200" cy="4323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3816288" y="2052934"/>
            <a:ext cx="3139200" cy="2478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Shape 68"/>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69" name="Shape 6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508000" y="1123953"/>
            <a:ext cx="2890800" cy="9588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1500"/>
              <a:buFont typeface="Trebuchet MS"/>
              <a:buNone/>
              <a:defRPr b="0" i="0" sz="15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78" name="Shape 78"/>
          <p:cNvSpPr txBox="1"/>
          <p:nvPr>
            <p:ph idx="1" type="body"/>
          </p:nvPr>
        </p:nvSpPr>
        <p:spPr>
          <a:xfrm>
            <a:off x="3570346" y="386193"/>
            <a:ext cx="3385200" cy="41448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508000" y="2082802"/>
            <a:ext cx="2890800" cy="19383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508000" y="3600450"/>
            <a:ext cx="6447600" cy="4251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1800"/>
              <a:buFont typeface="Trebuchet MS"/>
              <a:buNone/>
              <a:defRPr b="0" i="0" sz="18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85" name="Shape 85"/>
          <p:cNvSpPr/>
          <p:nvPr>
            <p:ph idx="2" type="pic"/>
          </p:nvPr>
        </p:nvSpPr>
        <p:spPr>
          <a:xfrm>
            <a:off x="508000" y="457200"/>
            <a:ext cx="6447600" cy="2884200"/>
          </a:xfrm>
          <a:prstGeom prst="rect">
            <a:avLst/>
          </a:prstGeom>
          <a:noFill/>
          <a:ln>
            <a:noFill/>
          </a:ln>
        </p:spPr>
        <p:txBody>
          <a:bodyPr anchorCtr="0" anchor="t" bIns="68575" lIns="68575" spcFirstLastPara="1" rIns="68575" wrap="square" tIns="68575"/>
          <a:lstStyle>
            <a:lvl1pPr indent="0" lvl="0" mar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3429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6858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indent="0" lvl="3" marL="10287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3716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indent="0" lvl="5" marL="17145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indent="0" lvl="6" marL="2057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indent="0" lvl="7" marL="24003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indent="0" lvl="8" marL="27432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508000" y="4025503"/>
            <a:ext cx="6447600" cy="50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89" name="Shape 8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6350"/>
            <a:ext cx="9144107" cy="5149935"/>
            <a:chOff x="0" y="-8467"/>
            <a:chExt cx="12192142" cy="6866580"/>
          </a:xfrm>
        </p:grpSpPr>
        <p:cxnSp>
          <p:nvCxnSpPr>
            <p:cNvPr id="7" name="Shape 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Shape 8"/>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Shape 9"/>
            <p:cNvSpPr/>
            <p:nvPr/>
          </p:nvSpPr>
          <p:spPr>
            <a:xfrm>
              <a:off x="9181476" y="-8467"/>
              <a:ext cx="3007200" cy="6866400"/>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7"/>
              <a:ext cx="2588700" cy="6866400"/>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2" name="Shape 12"/>
            <p:cNvSpPr/>
            <p:nvPr/>
          </p:nvSpPr>
          <p:spPr>
            <a:xfrm>
              <a:off x="9334500" y="-8467"/>
              <a:ext cx="2854200" cy="6866400"/>
            </a:xfrm>
            <a:custGeom>
              <a:pathLst>
                <a:path extrusionOk="0" h="120000" w="12000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30" y="-8467"/>
              <a:ext cx="1290000" cy="6866400"/>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7"/>
              <a:ext cx="1249800" cy="6866400"/>
            </a:xfrm>
            <a:custGeom>
              <a:pathLst>
                <a:path extrusionOk="0" h="120000" w="12000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6" name="Shape 16"/>
            <p:cNvSpPr/>
            <p:nvPr/>
          </p:nvSpPr>
          <p:spPr>
            <a:xfrm>
              <a:off x="0" y="4013200"/>
              <a:ext cx="448800" cy="2844900"/>
            </a:xfrm>
            <a:prstGeom prst="triangle">
              <a:avLst>
                <a:gd fmla="val 0" name="adj"/>
              </a:avLst>
            </a:prstGeom>
            <a:solidFill>
              <a:schemeClr val="accent1">
                <a:alpha val="69803"/>
              </a:scheme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sp>
        <p:nvSpPr>
          <p:cNvPr id="17" name="Shape 17"/>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8" name="Shape 18"/>
          <p:cNvSpPr txBox="1"/>
          <p:nvPr>
            <p:ph idx="1" type="body"/>
          </p:nvPr>
        </p:nvSpPr>
        <p:spPr>
          <a:xfrm>
            <a:off x="508000" y="1620442"/>
            <a:ext cx="64476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s://pdfs.semanticscholar.org/c659/b6eb0cb73aede002e27f4c2ba6804e1bb0ce.pdf" TargetMode="External"/><Relationship Id="rId4" Type="http://schemas.openxmlformats.org/officeDocument/2006/relationships/hyperlink" Target="https://arxiv.org/pdf/1003.0146.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578475" y="257875"/>
            <a:ext cx="6920700" cy="1184700"/>
          </a:xfrm>
          <a:prstGeom prst="rect">
            <a:avLst/>
          </a:prstGeom>
        </p:spPr>
        <p:txBody>
          <a:bodyPr anchorCtr="0" anchor="b" bIns="68575" lIns="68575" spcFirstLastPara="1" rIns="68575" wrap="square" tIns="68575">
            <a:noAutofit/>
          </a:bodyPr>
          <a:lstStyle/>
          <a:p>
            <a:pPr indent="0" lvl="0" marL="0" algn="ctr">
              <a:spcBef>
                <a:spcPts val="0"/>
              </a:spcBef>
              <a:spcAft>
                <a:spcPts val="0"/>
              </a:spcAft>
              <a:buNone/>
            </a:pPr>
            <a:r>
              <a:rPr lang="en" sz="3000"/>
              <a:t>IT-562 Recommendation Engine and Applications</a:t>
            </a:r>
            <a:endParaRPr sz="3000"/>
          </a:p>
        </p:txBody>
      </p:sp>
      <p:sp>
        <p:nvSpPr>
          <p:cNvPr id="148" name="Shape 148"/>
          <p:cNvSpPr txBox="1"/>
          <p:nvPr>
            <p:ph idx="1" type="subTitle"/>
          </p:nvPr>
        </p:nvSpPr>
        <p:spPr>
          <a:xfrm>
            <a:off x="1088475" y="1840200"/>
            <a:ext cx="5825100" cy="831600"/>
          </a:xfrm>
          <a:prstGeom prst="rect">
            <a:avLst/>
          </a:prstGeom>
        </p:spPr>
        <p:txBody>
          <a:bodyPr anchorCtr="0" anchor="t" bIns="68575" lIns="68575" spcFirstLastPara="1" rIns="68575" wrap="square" tIns="68575">
            <a:noAutofit/>
          </a:bodyPr>
          <a:lstStyle/>
          <a:p>
            <a:pPr indent="0" lvl="0" marL="0" rtl="0" algn="ctr">
              <a:spcBef>
                <a:spcPts val="800"/>
              </a:spcBef>
              <a:spcAft>
                <a:spcPts val="0"/>
              </a:spcAft>
              <a:buNone/>
            </a:pPr>
            <a:r>
              <a:rPr lang="en" sz="2600">
                <a:solidFill>
                  <a:srgbClr val="000000"/>
                </a:solidFill>
              </a:rPr>
              <a:t>Welcome To Pandora’s JukeBox!</a:t>
            </a:r>
            <a:endParaRPr sz="2600">
              <a:solidFill>
                <a:srgbClr val="000000"/>
              </a:solidFill>
            </a:endParaRPr>
          </a:p>
          <a:p>
            <a:pPr indent="0" lvl="0" marL="0" rtl="0" algn="ctr">
              <a:spcBef>
                <a:spcPts val="800"/>
              </a:spcBef>
              <a:spcAft>
                <a:spcPts val="0"/>
              </a:spcAft>
              <a:buNone/>
            </a:pPr>
            <a:r>
              <a:t/>
            </a:r>
            <a:endParaRPr sz="2600">
              <a:solidFill>
                <a:srgbClr val="000000"/>
              </a:solidFill>
            </a:endParaRPr>
          </a:p>
          <a:p>
            <a:pPr indent="0" lvl="0" marL="0" rtl="0" algn="l">
              <a:spcBef>
                <a:spcPts val="800"/>
              </a:spcBef>
              <a:spcAft>
                <a:spcPts val="0"/>
              </a:spcAft>
              <a:buNone/>
            </a:pPr>
            <a:r>
              <a:rPr lang="en" sz="1200">
                <a:solidFill>
                  <a:srgbClr val="000000"/>
                </a:solidFill>
              </a:rPr>
              <a:t>Presented to you by : </a:t>
            </a:r>
            <a:endParaRPr sz="1200">
              <a:solidFill>
                <a:srgbClr val="000000"/>
              </a:solidFill>
            </a:endParaRPr>
          </a:p>
          <a:p>
            <a:pPr indent="0" lvl="0" marL="0" rtl="0" algn="l">
              <a:spcBef>
                <a:spcPts val="800"/>
              </a:spcBef>
              <a:spcAft>
                <a:spcPts val="0"/>
              </a:spcAft>
              <a:buNone/>
            </a:pPr>
            <a:r>
              <a:rPr lang="en" sz="1200">
                <a:solidFill>
                  <a:srgbClr val="000000"/>
                </a:solidFill>
              </a:rPr>
              <a:t>Saprem Shah 		(201401107)</a:t>
            </a:r>
            <a:endParaRPr sz="1200">
              <a:solidFill>
                <a:srgbClr val="000000"/>
              </a:solidFill>
            </a:endParaRPr>
          </a:p>
          <a:p>
            <a:pPr indent="0" lvl="0" marL="0" rtl="0" algn="l">
              <a:spcBef>
                <a:spcPts val="800"/>
              </a:spcBef>
              <a:spcAft>
                <a:spcPts val="0"/>
              </a:spcAft>
              <a:buNone/>
            </a:pPr>
            <a:r>
              <a:rPr lang="en" sz="1200">
                <a:solidFill>
                  <a:srgbClr val="000000"/>
                </a:solidFill>
              </a:rPr>
              <a:t>Saloni Mundra 		(201501016)</a:t>
            </a:r>
            <a:endParaRPr sz="1200">
              <a:solidFill>
                <a:srgbClr val="000000"/>
              </a:solidFill>
            </a:endParaRPr>
          </a:p>
          <a:p>
            <a:pPr indent="0" lvl="0" marL="0" rtl="0" algn="l">
              <a:spcBef>
                <a:spcPts val="800"/>
              </a:spcBef>
              <a:spcAft>
                <a:spcPts val="0"/>
              </a:spcAft>
              <a:buNone/>
            </a:pPr>
            <a:r>
              <a:rPr lang="en" sz="1200">
                <a:solidFill>
                  <a:srgbClr val="000000"/>
                </a:solidFill>
              </a:rPr>
              <a:t>Shubham Annadate 	          (201501020)</a:t>
            </a:r>
            <a:endParaRPr sz="1200">
              <a:solidFill>
                <a:srgbClr val="000000"/>
              </a:solidFill>
            </a:endParaRPr>
          </a:p>
          <a:p>
            <a:pPr indent="0" lvl="0" marL="0" rtl="0" algn="l">
              <a:spcBef>
                <a:spcPts val="800"/>
              </a:spcBef>
              <a:spcAft>
                <a:spcPts val="0"/>
              </a:spcAft>
              <a:buNone/>
            </a:pPr>
            <a:r>
              <a:rPr lang="en" sz="1200">
                <a:solidFill>
                  <a:srgbClr val="000000"/>
                </a:solidFill>
              </a:rPr>
              <a:t>Kruti Sheth			(201501180)</a:t>
            </a:r>
            <a:endParaRPr sz="1200">
              <a:solidFill>
                <a:srgbClr val="000000"/>
              </a:solidFill>
            </a:endParaRPr>
          </a:p>
          <a:p>
            <a:pPr indent="0" lvl="0" marL="0" algn="l">
              <a:spcBef>
                <a:spcPts val="800"/>
              </a:spcBef>
              <a:spcAft>
                <a:spcPts val="0"/>
              </a:spcAft>
              <a:buNone/>
            </a:pPr>
            <a:r>
              <a:rPr lang="en" sz="1200">
                <a:solidFill>
                  <a:srgbClr val="000000"/>
                </a:solidFill>
              </a:rPr>
              <a:t>Aashka Kapadia 		(201501187)</a:t>
            </a:r>
            <a:endParaRPr sz="1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Reward Policy</a:t>
            </a:r>
            <a:endParaRPr/>
          </a:p>
          <a:p>
            <a:pPr indent="0" lvl="0" marL="0" rtl="0">
              <a:spcBef>
                <a:spcPts val="0"/>
              </a:spcBef>
              <a:spcAft>
                <a:spcPts val="0"/>
              </a:spcAft>
              <a:buNone/>
            </a:pPr>
            <a:r>
              <a:t/>
            </a:r>
            <a:endParaRPr/>
          </a:p>
        </p:txBody>
      </p:sp>
      <p:sp>
        <p:nvSpPr>
          <p:cNvPr id="205" name="Shape 205"/>
          <p:cNvSpPr txBox="1"/>
          <p:nvPr>
            <p:ph idx="1" type="body"/>
          </p:nvPr>
        </p:nvSpPr>
        <p:spPr>
          <a:xfrm>
            <a:off x="311700" y="1152475"/>
            <a:ext cx="8520600" cy="36939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For artist sub-arms:</a:t>
            </a:r>
            <a:endParaRPr/>
          </a:p>
          <a:p>
            <a:pPr indent="-298450" lvl="0" marL="457200" rtl="0">
              <a:spcBef>
                <a:spcPts val="800"/>
              </a:spcBef>
              <a:spcAft>
                <a:spcPts val="0"/>
              </a:spcAft>
              <a:buSzPts val="1100"/>
              <a:buChar char="▶"/>
            </a:pPr>
            <a:r>
              <a:rPr lang="en"/>
              <a:t>R(Played)=0.5</a:t>
            </a:r>
            <a:endParaRPr/>
          </a:p>
          <a:p>
            <a:pPr indent="-298450" lvl="0" marL="457200" rtl="0">
              <a:spcBef>
                <a:spcPts val="0"/>
              </a:spcBef>
              <a:spcAft>
                <a:spcPts val="0"/>
              </a:spcAft>
              <a:buSzPts val="1100"/>
              <a:buChar char="▶"/>
            </a:pPr>
            <a:r>
              <a:rPr lang="en"/>
              <a:t>R(Played and Liked)=1</a:t>
            </a:r>
            <a:endParaRPr/>
          </a:p>
          <a:p>
            <a:pPr indent="-298450" lvl="0" marL="457200" rtl="0">
              <a:spcBef>
                <a:spcPts val="0"/>
              </a:spcBef>
              <a:spcAft>
                <a:spcPts val="0"/>
              </a:spcAft>
              <a:buSzPts val="1100"/>
              <a:buChar char="▶"/>
            </a:pPr>
            <a:r>
              <a:rPr lang="en"/>
              <a:t>R(Played and Disliked)=-1</a:t>
            </a:r>
            <a:endParaRPr/>
          </a:p>
          <a:p>
            <a:pPr indent="-298450" lvl="0" marL="457200" rtl="0">
              <a:spcBef>
                <a:spcPts val="0"/>
              </a:spcBef>
              <a:spcAft>
                <a:spcPts val="0"/>
              </a:spcAft>
              <a:buSzPts val="1100"/>
              <a:buChar char="▶"/>
            </a:pPr>
            <a:r>
              <a:rPr lang="en"/>
              <a:t>R(Stopped)=0.25</a:t>
            </a:r>
            <a:endParaRPr/>
          </a:p>
          <a:p>
            <a:pPr indent="-298450" lvl="0" marL="457200" rtl="0">
              <a:spcBef>
                <a:spcPts val="0"/>
              </a:spcBef>
              <a:spcAft>
                <a:spcPts val="0"/>
              </a:spcAft>
              <a:buSzPts val="1100"/>
              <a:buChar char="▶"/>
            </a:pPr>
            <a:r>
              <a:rPr lang="en"/>
              <a:t>R(Stopped and Liked)=0.75</a:t>
            </a:r>
            <a:endParaRPr/>
          </a:p>
          <a:p>
            <a:pPr indent="-298450" lvl="0" marL="457200" rtl="0">
              <a:spcBef>
                <a:spcPts val="0"/>
              </a:spcBef>
              <a:spcAft>
                <a:spcPts val="0"/>
              </a:spcAft>
              <a:buSzPts val="1100"/>
              <a:buChar char="▶"/>
            </a:pPr>
            <a:r>
              <a:rPr lang="en"/>
              <a:t>R(Stopped and Disliked)=-1</a:t>
            </a:r>
            <a:endParaRPr/>
          </a:p>
          <a:p>
            <a:pPr indent="-298450" lvl="0" marL="457200" rtl="0">
              <a:spcBef>
                <a:spcPts val="0"/>
              </a:spcBef>
              <a:spcAft>
                <a:spcPts val="0"/>
              </a:spcAft>
              <a:buSzPts val="1100"/>
              <a:buChar char="▶"/>
            </a:pPr>
            <a:r>
              <a:rPr lang="en"/>
              <a:t>R(Ignore)=0</a:t>
            </a:r>
            <a:endParaRPr/>
          </a:p>
          <a:p>
            <a:pPr indent="0" lvl="0" marL="0" rtl="0">
              <a:spcBef>
                <a:spcPts val="800"/>
              </a:spcBef>
              <a:spcAft>
                <a:spcPts val="0"/>
              </a:spcAft>
              <a:buNone/>
            </a:pPr>
            <a:r>
              <a:rPr lang="en"/>
              <a:t>	</a:t>
            </a:r>
            <a:r>
              <a:rPr lang="en"/>
              <a:t>w</a:t>
            </a:r>
            <a:r>
              <a:rPr lang="en"/>
              <a:t>here R is the reward function</a:t>
            </a:r>
            <a:endParaRPr/>
          </a:p>
          <a:p>
            <a:pPr indent="0" lvl="0" marL="0" rtl="0">
              <a:spcBef>
                <a:spcPts val="1000"/>
              </a:spcBef>
              <a:spcAft>
                <a:spcPts val="0"/>
              </a:spcAft>
              <a:buNone/>
            </a:pPr>
            <a:r>
              <a:rPr lang="en"/>
              <a:t>	New estimated value for artist subarm is calculated according to the following formula: </a:t>
            </a:r>
            <a:endParaRPr/>
          </a:p>
          <a:p>
            <a:pPr indent="457200" lvl="0" marL="0" rtl="0">
              <a:spcBef>
                <a:spcPts val="1000"/>
              </a:spcBef>
              <a:spcAft>
                <a:spcPts val="0"/>
              </a:spcAft>
              <a:buNone/>
            </a:pPr>
            <a:r>
              <a:rPr b="1" lang="en"/>
              <a:t>E(b</a:t>
            </a:r>
            <a:r>
              <a:rPr b="1" baseline="-25000" lang="en"/>
              <a:t>j_t’</a:t>
            </a:r>
            <a:r>
              <a:rPr b="1" lang="en"/>
              <a:t>) =𝜷 .E(b</a:t>
            </a:r>
            <a:r>
              <a:rPr b="1" baseline="-25000" lang="en"/>
              <a:t>j_t’-1</a:t>
            </a:r>
            <a:r>
              <a:rPr b="1" lang="en"/>
              <a:t>) +(1-𝜷 ).R(A)</a:t>
            </a:r>
            <a:endParaRPr b="1" sz="1500"/>
          </a:p>
          <a:p>
            <a:pPr indent="457200" lvl="0" marL="0" rtl="0">
              <a:spcBef>
                <a:spcPts val="1000"/>
              </a:spcBef>
              <a:spcAft>
                <a:spcPts val="0"/>
              </a:spcAft>
              <a:buNone/>
            </a:pPr>
            <a:r>
              <a:rPr b="1" lang="en" sz="1500"/>
              <a:t>𝜷  = 0.6</a:t>
            </a:r>
            <a:endParaRPr b="1" sz="1500"/>
          </a:p>
          <a:p>
            <a:pPr indent="0" lvl="0" marL="0" rtl="0">
              <a:spcBef>
                <a:spcPts val="1000"/>
              </a:spcBef>
              <a:spcAft>
                <a:spcPts val="0"/>
              </a:spcAft>
              <a:buNone/>
            </a:pPr>
            <a:r>
              <a:t/>
            </a:r>
            <a:endParaRPr>
              <a:solidFill>
                <a:schemeClr val="dk1"/>
              </a:solidFill>
            </a:endParaRPr>
          </a:p>
          <a:p>
            <a:pPr indent="0" lvl="0" marL="0" rtl="0">
              <a:spcBef>
                <a:spcPts val="1000"/>
              </a:spcBef>
              <a:spcAft>
                <a:spcPts val="1000"/>
              </a:spcAft>
              <a:buNone/>
            </a:pPr>
            <a:r>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Reward Policy</a:t>
            </a:r>
            <a:endParaRPr/>
          </a:p>
        </p:txBody>
      </p:sp>
      <p:sp>
        <p:nvSpPr>
          <p:cNvPr id="211" name="Shape 211"/>
          <p:cNvSpPr txBox="1"/>
          <p:nvPr>
            <p:ph idx="1" type="body"/>
          </p:nvPr>
        </p:nvSpPr>
        <p:spPr>
          <a:xfrm>
            <a:off x="311700" y="1152475"/>
            <a:ext cx="8520600" cy="3842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Clr>
                <a:schemeClr val="dk1"/>
              </a:buClr>
              <a:buSzPts val="1100"/>
              <a:buFont typeface="Arial"/>
              <a:buNone/>
            </a:pPr>
            <a:r>
              <a:rPr lang="en"/>
              <a:t>For genre arms:</a:t>
            </a:r>
            <a:endParaRPr/>
          </a:p>
          <a:p>
            <a:pPr indent="-298450" lvl="0" marL="457200" rtl="0">
              <a:spcBef>
                <a:spcPts val="800"/>
              </a:spcBef>
              <a:spcAft>
                <a:spcPts val="0"/>
              </a:spcAft>
              <a:buSzPts val="1100"/>
              <a:buChar char="▶"/>
            </a:pPr>
            <a:r>
              <a:rPr lang="en"/>
              <a:t>R(A) = (Cumulative reward for the artist) / 3</a:t>
            </a:r>
            <a:endParaRPr/>
          </a:p>
          <a:p>
            <a:pPr indent="457200" lvl="0" marL="0" rtl="0">
              <a:spcBef>
                <a:spcPts val="1000"/>
              </a:spcBef>
              <a:spcAft>
                <a:spcPts val="0"/>
              </a:spcAft>
              <a:buNone/>
            </a:pPr>
            <a:r>
              <a:t/>
            </a:r>
            <a:endParaRPr/>
          </a:p>
          <a:p>
            <a:pPr indent="457200" lvl="0" marL="0" rtl="0">
              <a:spcBef>
                <a:spcPts val="1000"/>
              </a:spcBef>
              <a:spcAft>
                <a:spcPts val="0"/>
              </a:spcAft>
              <a:buNone/>
            </a:pPr>
            <a:r>
              <a:rPr lang="en"/>
              <a:t>New estimated value of genre arm is calculated according to the following formula: </a:t>
            </a:r>
            <a:endParaRPr/>
          </a:p>
          <a:p>
            <a:pPr indent="457200" lvl="0" marL="0" rtl="0">
              <a:spcBef>
                <a:spcPts val="1000"/>
              </a:spcBef>
              <a:spcAft>
                <a:spcPts val="0"/>
              </a:spcAft>
              <a:buNone/>
            </a:pPr>
            <a:r>
              <a:rPr b="1" lang="en"/>
              <a:t>E(a</a:t>
            </a:r>
            <a:r>
              <a:rPr b="1" baseline="-25000" lang="en"/>
              <a:t>i_t’</a:t>
            </a:r>
            <a:r>
              <a:rPr b="1" lang="en"/>
              <a:t>) =𝛂.E(a</a:t>
            </a:r>
            <a:r>
              <a:rPr b="1" baseline="-25000" lang="en"/>
              <a:t>i_t’-1</a:t>
            </a:r>
            <a:r>
              <a:rPr b="1" lang="en"/>
              <a:t>) +(1-𝛂).R(A)</a:t>
            </a:r>
            <a:endParaRPr b="1" sz="1800"/>
          </a:p>
          <a:p>
            <a:pPr indent="457200" lvl="0" marL="0" rtl="0">
              <a:spcBef>
                <a:spcPts val="1000"/>
              </a:spcBef>
              <a:spcAft>
                <a:spcPts val="0"/>
              </a:spcAft>
              <a:buNone/>
            </a:pPr>
            <a:r>
              <a:rPr b="1" lang="en" sz="1800"/>
              <a:t>𝛂 = 0.8</a:t>
            </a:r>
            <a:br>
              <a:rPr b="1" lang="en" sz="1800"/>
            </a:br>
            <a:br>
              <a:rPr b="1" lang="en" sz="1800"/>
            </a:br>
            <a:br>
              <a:rPr lang="en"/>
            </a:br>
            <a:br>
              <a:rPr lang="en"/>
            </a:br>
            <a:br>
              <a:rPr lang="en"/>
            </a:br>
            <a:endParaRPr/>
          </a:p>
          <a:p>
            <a:pPr indent="-190500" lvl="0" marL="254000" rtl="0" algn="ctr">
              <a:spcBef>
                <a:spcPts val="1000"/>
              </a:spcBef>
              <a:spcAft>
                <a:spcPts val="0"/>
              </a:spcAft>
              <a:buNone/>
            </a:pPr>
            <a:r>
              <a:rPr b="1" lang="en" sz="2000"/>
              <a:t>Why different weights for genre and artist?</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Learning Algorithm</a:t>
            </a:r>
            <a:endParaRPr/>
          </a:p>
        </p:txBody>
      </p:sp>
      <p:sp>
        <p:nvSpPr>
          <p:cNvPr id="217" name="Shape 217"/>
          <p:cNvSpPr txBox="1"/>
          <p:nvPr>
            <p:ph idx="1" type="body"/>
          </p:nvPr>
        </p:nvSpPr>
        <p:spPr>
          <a:xfrm>
            <a:off x="148475" y="1152475"/>
            <a:ext cx="8865900" cy="3861000"/>
          </a:xfrm>
          <a:prstGeom prst="rect">
            <a:avLst/>
          </a:prstGeom>
        </p:spPr>
        <p:txBody>
          <a:bodyPr anchorCtr="0" anchor="t" bIns="68575" lIns="68575" spcFirstLastPara="1" rIns="68575" wrap="square" tIns="68575">
            <a:noAutofit/>
          </a:bodyPr>
          <a:lstStyle/>
          <a:p>
            <a:pPr indent="0" lvl="0" marL="0" rtl="0">
              <a:spcBef>
                <a:spcPts val="800"/>
              </a:spcBef>
              <a:spcAft>
                <a:spcPts val="0"/>
              </a:spcAft>
              <a:buClr>
                <a:schemeClr val="dk1"/>
              </a:buClr>
              <a:buSzPts val="1100"/>
              <a:buFont typeface="Arial"/>
              <a:buNone/>
            </a:pPr>
            <a:r>
              <a:rPr lang="en" sz="1000"/>
              <a:t>while input==y:    </a:t>
            </a:r>
            <a:endParaRPr sz="1000"/>
          </a:p>
          <a:p>
            <a:pPr indent="0" lvl="0" marL="0" rtl="0">
              <a:spcBef>
                <a:spcPts val="1000"/>
              </a:spcBef>
              <a:spcAft>
                <a:spcPts val="0"/>
              </a:spcAft>
              <a:buClr>
                <a:schemeClr val="dk1"/>
              </a:buClr>
              <a:buSzPts val="1100"/>
              <a:buFont typeface="Arial"/>
              <a:buNone/>
            </a:pPr>
            <a:r>
              <a:rPr lang="en" sz="1000"/>
              <a:t>    if exploratory:</a:t>
            </a:r>
            <a:endParaRPr sz="1000"/>
          </a:p>
          <a:p>
            <a:pPr indent="0" lvl="0" marL="0" rtl="0">
              <a:spcBef>
                <a:spcPts val="1000"/>
              </a:spcBef>
              <a:spcAft>
                <a:spcPts val="0"/>
              </a:spcAft>
              <a:buClr>
                <a:schemeClr val="dk1"/>
              </a:buClr>
              <a:buSzPts val="1100"/>
              <a:buFont typeface="Arial"/>
              <a:buNone/>
            </a:pPr>
            <a:r>
              <a:rPr lang="en" sz="1000"/>
              <a:t>   	 ε = 1 / sqrt(t+1)</a:t>
            </a:r>
            <a:endParaRPr sz="1000"/>
          </a:p>
          <a:p>
            <a:pPr indent="0" lvl="0" marL="0" rtl="0">
              <a:spcBef>
                <a:spcPts val="1000"/>
              </a:spcBef>
              <a:spcAft>
                <a:spcPts val="0"/>
              </a:spcAft>
              <a:buClr>
                <a:schemeClr val="dk1"/>
              </a:buClr>
              <a:buSzPts val="1100"/>
              <a:buFont typeface="Arial"/>
              <a:buNone/>
            </a:pPr>
            <a:r>
              <a:rPr lang="en" sz="1000"/>
              <a:t>    else:</a:t>
            </a:r>
            <a:endParaRPr sz="1000"/>
          </a:p>
          <a:p>
            <a:pPr indent="0" lvl="0" marL="0" rtl="0">
              <a:spcBef>
                <a:spcPts val="1000"/>
              </a:spcBef>
              <a:spcAft>
                <a:spcPts val="0"/>
              </a:spcAft>
              <a:buClr>
                <a:schemeClr val="dk1"/>
              </a:buClr>
              <a:buSzPts val="1100"/>
              <a:buFont typeface="Arial"/>
              <a:buNone/>
            </a:pPr>
            <a:r>
              <a:rPr lang="en" sz="1000"/>
              <a:t>   	 ε = 0.3    </a:t>
            </a:r>
            <a:endParaRPr sz="1000"/>
          </a:p>
          <a:p>
            <a:pPr indent="0" lvl="0" marL="0" rtl="0">
              <a:spcBef>
                <a:spcPts val="1000"/>
              </a:spcBef>
              <a:spcAft>
                <a:spcPts val="0"/>
              </a:spcAft>
              <a:buClr>
                <a:schemeClr val="dk1"/>
              </a:buClr>
              <a:buSzPts val="1100"/>
              <a:buFont typeface="Arial"/>
              <a:buNone/>
            </a:pPr>
            <a:r>
              <a:rPr lang="en" sz="1000"/>
              <a:t>    x = rand(0,1)</a:t>
            </a:r>
            <a:endParaRPr sz="1000"/>
          </a:p>
          <a:p>
            <a:pPr indent="0" lvl="0" marL="0" rtl="0">
              <a:spcBef>
                <a:spcPts val="1000"/>
              </a:spcBef>
              <a:spcAft>
                <a:spcPts val="0"/>
              </a:spcAft>
              <a:buClr>
                <a:schemeClr val="dk1"/>
              </a:buClr>
              <a:buSzPts val="1100"/>
              <a:buFont typeface="Arial"/>
              <a:buNone/>
            </a:pPr>
            <a:r>
              <a:rPr lang="en" sz="1000"/>
              <a:t>    rec_songs = []      </a:t>
            </a:r>
            <a:endParaRPr sz="1000"/>
          </a:p>
          <a:p>
            <a:pPr indent="0" lvl="0" marL="0" rtl="0">
              <a:spcBef>
                <a:spcPts val="1000"/>
              </a:spcBef>
              <a:spcAft>
                <a:spcPts val="0"/>
              </a:spcAft>
              <a:buClr>
                <a:schemeClr val="dk1"/>
              </a:buClr>
              <a:buSzPts val="1100"/>
              <a:buFont typeface="Arial"/>
              <a:buNone/>
            </a:pPr>
            <a:r>
              <a:rPr lang="en" sz="1000"/>
              <a:t>    if x &gt; ε:        	// go greedy</a:t>
            </a:r>
            <a:endParaRPr sz="1000"/>
          </a:p>
          <a:p>
            <a:pPr indent="0" lvl="0" marL="0" rtl="0">
              <a:spcBef>
                <a:spcPts val="1000"/>
              </a:spcBef>
              <a:spcAft>
                <a:spcPts val="0"/>
              </a:spcAft>
              <a:buClr>
                <a:schemeClr val="dk1"/>
              </a:buClr>
              <a:buSzPts val="1100"/>
              <a:buFont typeface="Arial"/>
              <a:buNone/>
            </a:pPr>
            <a:r>
              <a:rPr lang="en" sz="1000"/>
              <a:t>   	 top_genres = top3(E(a</a:t>
            </a:r>
            <a:r>
              <a:rPr baseline="-25000" lang="en" sz="1000"/>
              <a:t>i</a:t>
            </a:r>
            <a:r>
              <a:rPr lang="en" sz="1000"/>
              <a:t>)) </a:t>
            </a:r>
            <a:endParaRPr sz="1000"/>
          </a:p>
          <a:p>
            <a:pPr indent="0" lvl="0" marL="0" rtl="0">
              <a:spcBef>
                <a:spcPts val="1000"/>
              </a:spcBef>
              <a:spcAft>
                <a:spcPts val="0"/>
              </a:spcAft>
              <a:buClr>
                <a:schemeClr val="dk1"/>
              </a:buClr>
              <a:buSzPts val="1100"/>
              <a:buFont typeface="Arial"/>
              <a:buNone/>
            </a:pPr>
            <a:r>
              <a:rPr lang="en" sz="1000"/>
              <a:t>   	 top_artist = arg_max(E(b</a:t>
            </a:r>
            <a:r>
              <a:rPr baseline="-25000" lang="en" sz="1100"/>
              <a:t>i</a:t>
            </a:r>
            <a:r>
              <a:rPr lang="en" sz="1000"/>
              <a:t>(top_genres[0]))), </a:t>
            </a:r>
            <a:r>
              <a:rPr lang="en" sz="1000"/>
              <a:t>arg_max(E(b</a:t>
            </a:r>
            <a:r>
              <a:rPr baseline="-25000" lang="en" sz="1100"/>
              <a:t>i</a:t>
            </a:r>
            <a:r>
              <a:rPr lang="en" sz="1000"/>
              <a:t>(top_genres[1]))), arg_max(E(b</a:t>
            </a:r>
            <a:r>
              <a:rPr baseline="-25000" lang="en" sz="1100"/>
              <a:t>i</a:t>
            </a:r>
            <a:r>
              <a:rPr lang="en" sz="1000"/>
              <a:t>(top_genres[2])))</a:t>
            </a:r>
            <a:endParaRPr sz="1000"/>
          </a:p>
          <a:p>
            <a:pPr indent="0" lvl="0" marL="0" rtl="0">
              <a:spcBef>
                <a:spcPts val="1000"/>
              </a:spcBef>
              <a:spcAft>
                <a:spcPts val="0"/>
              </a:spcAft>
              <a:buClr>
                <a:schemeClr val="dk1"/>
              </a:buClr>
              <a:buSzPts val="1100"/>
              <a:buFont typeface="Arial"/>
              <a:buNone/>
            </a:pPr>
            <a:r>
              <a:rPr lang="en" sz="1000"/>
              <a:t>   	 rec_songs[0]=user_pref(top_artist[0]), rec_songs[1]=user_pref(top_artist[0]), rec_songs[2]=</a:t>
            </a:r>
            <a:r>
              <a:rPr lang="en" sz="1000"/>
              <a:t>user_pref(</a:t>
            </a:r>
            <a:r>
              <a:rPr lang="en" sz="1000"/>
              <a:t>rand(b</a:t>
            </a:r>
            <a:r>
              <a:rPr baseline="-25000" lang="en" sz="1000"/>
              <a:t>i</a:t>
            </a:r>
            <a:r>
              <a:rPr lang="en" sz="1000"/>
              <a:t>(top_genre[0])))</a:t>
            </a:r>
            <a:endParaRPr sz="1000"/>
          </a:p>
          <a:p>
            <a:pPr indent="0" lvl="0" marL="0" rtl="0">
              <a:spcBef>
                <a:spcPts val="1000"/>
              </a:spcBef>
              <a:spcAft>
                <a:spcPts val="0"/>
              </a:spcAft>
              <a:buClr>
                <a:schemeClr val="dk1"/>
              </a:buClr>
              <a:buSzPts val="1100"/>
              <a:buFont typeface="Arial"/>
              <a:buNone/>
            </a:pPr>
            <a:r>
              <a:rPr lang="en" sz="1000"/>
              <a:t>   	 rec_songs[3] = </a:t>
            </a:r>
            <a:r>
              <a:rPr lang="en" sz="1000"/>
              <a:t>user_pref</a:t>
            </a:r>
            <a:r>
              <a:rPr lang="en" sz="1000"/>
              <a:t>(top_artist[1]),  rec_songs[4] = </a:t>
            </a:r>
            <a:r>
              <a:rPr lang="en" sz="1000"/>
              <a:t>user_pref(</a:t>
            </a:r>
            <a:r>
              <a:rPr lang="en" sz="1000"/>
              <a:t>rand(b</a:t>
            </a:r>
            <a:r>
              <a:rPr baseline="-25000" lang="en" sz="1000"/>
              <a:t>i</a:t>
            </a:r>
            <a:r>
              <a:rPr lang="en" sz="1000"/>
              <a:t>(top_genre[1])))</a:t>
            </a:r>
            <a:endParaRPr sz="1000"/>
          </a:p>
          <a:p>
            <a:pPr indent="0" lvl="0" marL="0" rtl="0">
              <a:spcBef>
                <a:spcPts val="1000"/>
              </a:spcBef>
              <a:spcAft>
                <a:spcPts val="0"/>
              </a:spcAft>
              <a:buClr>
                <a:schemeClr val="dk1"/>
              </a:buClr>
              <a:buSzPts val="1100"/>
              <a:buFont typeface="Arial"/>
              <a:buNone/>
            </a:pPr>
            <a:r>
              <a:rPr lang="en" sz="1000"/>
              <a:t>   	 rec_songs[5] = </a:t>
            </a:r>
            <a:r>
              <a:rPr lang="en" sz="1000"/>
              <a:t>user_pref</a:t>
            </a:r>
            <a:r>
              <a:rPr lang="en" sz="1000"/>
              <a:t>(top_artist[2])</a:t>
            </a:r>
            <a:endParaRPr sz="1000"/>
          </a:p>
          <a:p>
            <a:pPr indent="0" lvl="0" marL="0" rtl="0">
              <a:spcBef>
                <a:spcPts val="1000"/>
              </a:spcBef>
              <a:spcAft>
                <a:spcPts val="0"/>
              </a:spcAft>
              <a:buClr>
                <a:schemeClr val="dk1"/>
              </a:buClr>
              <a:buSzPts val="1100"/>
              <a:buFont typeface="Arial"/>
              <a:buNone/>
            </a:pPr>
            <a:r>
              <a:rPr lang="en" sz="1000"/>
              <a:t>	 recommend(rec_songs)</a:t>
            </a:r>
            <a:endParaRPr sz="1000"/>
          </a:p>
          <a:p>
            <a:pPr indent="0" lvl="0" marL="0" rtl="0">
              <a:spcBef>
                <a:spcPts val="1000"/>
              </a:spcBef>
              <a:spcAft>
                <a:spcPts val="0"/>
              </a:spcAft>
              <a:buNone/>
            </a:pPr>
            <a:r>
              <a:rPr lang="en" sz="1000"/>
              <a:t>    </a:t>
            </a:r>
            <a:endParaRPr sz="1000"/>
          </a:p>
          <a:p>
            <a:pPr indent="0" lvl="0" marL="0" rtl="0">
              <a:spcBef>
                <a:spcPts val="1000"/>
              </a:spcBef>
              <a:spcAft>
                <a:spcPts val="0"/>
              </a:spcAft>
              <a:buNone/>
            </a:pPr>
            <a:r>
              <a:rPr lang="en" sz="1000"/>
              <a:t>	</a:t>
            </a:r>
            <a:endParaRPr sz="1000"/>
          </a:p>
          <a:p>
            <a:pPr indent="0" lvl="0" marL="0" rtl="0">
              <a:spcBef>
                <a:spcPts val="1000"/>
              </a:spcBef>
              <a:spcAft>
                <a:spcPts val="0"/>
              </a:spcAft>
              <a:buNone/>
            </a:pPr>
            <a:r>
              <a:t/>
            </a:r>
            <a:endParaRPr sz="1000"/>
          </a:p>
          <a:p>
            <a:pPr indent="0" lvl="0" marL="0" rtl="0">
              <a:spcBef>
                <a:spcPts val="1000"/>
              </a:spcBef>
              <a:spcAft>
                <a:spcPts val="0"/>
              </a:spcAft>
              <a:buNone/>
            </a:pPr>
            <a:r>
              <a:t/>
            </a:r>
            <a:endParaRPr sz="1000"/>
          </a:p>
          <a:p>
            <a:pPr indent="0" lvl="0" marL="0" rtl="0">
              <a:spcBef>
                <a:spcPts val="1000"/>
              </a:spcBef>
              <a:spcAft>
                <a:spcPts val="0"/>
              </a:spcAft>
              <a:buNone/>
            </a:pPr>
            <a:r>
              <a:rPr lang="en" sz="1000"/>
              <a:t>	</a:t>
            </a:r>
            <a:endParaRPr sz="1000"/>
          </a:p>
          <a:p>
            <a:pPr indent="457200" lvl="0" marL="0" rtl="0">
              <a:spcBef>
                <a:spcPts val="1000"/>
              </a:spcBef>
              <a:spcAft>
                <a:spcPts val="0"/>
              </a:spcAft>
              <a:buNone/>
            </a:pPr>
            <a:r>
              <a:t/>
            </a:r>
            <a:endParaRPr sz="1000"/>
          </a:p>
          <a:p>
            <a:pPr indent="457200" lvl="0" marL="0" rtl="0">
              <a:spcBef>
                <a:spcPts val="1000"/>
              </a:spcBef>
              <a:spcAft>
                <a:spcPts val="0"/>
              </a:spcAft>
              <a:buNone/>
            </a:pPr>
            <a:r>
              <a:t/>
            </a:r>
            <a:endParaRPr sz="1000"/>
          </a:p>
          <a:p>
            <a:pPr indent="457200" lvl="0" marL="0" rtl="0">
              <a:spcBef>
                <a:spcPts val="1000"/>
              </a:spcBef>
              <a:spcAft>
                <a:spcPts val="0"/>
              </a:spcAft>
              <a:buNone/>
            </a:pPr>
            <a:r>
              <a:t/>
            </a:r>
            <a:endParaRPr sz="1000"/>
          </a:p>
          <a:p>
            <a:pPr indent="457200" lvl="0" marL="457200">
              <a:spcBef>
                <a:spcPts val="1000"/>
              </a:spcBef>
              <a:spcAft>
                <a:spcPts val="0"/>
              </a:spcAft>
              <a:buNone/>
            </a:pPr>
            <a:r>
              <a:rPr lang="en" sz="1000"/>
              <a:t>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Learning Algorithm</a:t>
            </a:r>
            <a:endParaRPr/>
          </a:p>
        </p:txBody>
      </p:sp>
      <p:sp>
        <p:nvSpPr>
          <p:cNvPr id="223" name="Shape 223"/>
          <p:cNvSpPr txBox="1"/>
          <p:nvPr>
            <p:ph idx="1" type="body"/>
          </p:nvPr>
        </p:nvSpPr>
        <p:spPr>
          <a:xfrm>
            <a:off x="311700" y="1152475"/>
            <a:ext cx="8520600" cy="3805500"/>
          </a:xfrm>
          <a:prstGeom prst="rect">
            <a:avLst/>
          </a:prstGeom>
        </p:spPr>
        <p:txBody>
          <a:bodyPr anchorCtr="0" anchor="t" bIns="68575" lIns="68575" spcFirstLastPara="1" rIns="68575" wrap="square" tIns="68575">
            <a:noAutofit/>
          </a:bodyPr>
          <a:lstStyle/>
          <a:p>
            <a:pPr indent="-190500" lvl="0" marL="711200">
              <a:spcBef>
                <a:spcPts val="800"/>
              </a:spcBef>
              <a:spcAft>
                <a:spcPts val="0"/>
              </a:spcAft>
              <a:buClr>
                <a:schemeClr val="dk1"/>
              </a:buClr>
              <a:buSzPts val="1100"/>
              <a:buFont typeface="Arial"/>
              <a:buNone/>
            </a:pPr>
            <a:r>
              <a:rPr lang="en" sz="1000"/>
              <a:t>else :           	// go exploratory</a:t>
            </a:r>
            <a:endParaRPr sz="1000"/>
          </a:p>
          <a:p>
            <a:pPr indent="-190500" lvl="0" marL="711200">
              <a:spcBef>
                <a:spcPts val="800"/>
              </a:spcBef>
              <a:spcAft>
                <a:spcPts val="0"/>
              </a:spcAft>
              <a:buClr>
                <a:schemeClr val="dk1"/>
              </a:buClr>
              <a:buSzPts val="1100"/>
              <a:buFont typeface="Arial"/>
              <a:buNone/>
            </a:pPr>
            <a:r>
              <a:rPr lang="en" sz="1000"/>
              <a:t>    	top_genres = top2(E(a</a:t>
            </a:r>
            <a:r>
              <a:rPr baseline="-25000" lang="en" sz="1000"/>
              <a:t>i</a:t>
            </a:r>
            <a:r>
              <a:rPr lang="en" sz="1000"/>
              <a:t>))</a:t>
            </a:r>
            <a:endParaRPr sz="1000"/>
          </a:p>
          <a:p>
            <a:pPr indent="-190500" lvl="0" marL="711200">
              <a:spcBef>
                <a:spcPts val="800"/>
              </a:spcBef>
              <a:spcAft>
                <a:spcPts val="0"/>
              </a:spcAft>
              <a:buClr>
                <a:schemeClr val="dk1"/>
              </a:buClr>
              <a:buSzPts val="1100"/>
              <a:buFont typeface="Arial"/>
              <a:buNone/>
            </a:pPr>
            <a:r>
              <a:rPr lang="en" sz="1000"/>
              <a:t>    	top_artist = </a:t>
            </a:r>
            <a:r>
              <a:rPr lang="en" sz="1000"/>
              <a:t>arg_max</a:t>
            </a:r>
            <a:r>
              <a:rPr lang="en" sz="1000"/>
              <a:t>(</a:t>
            </a:r>
            <a:r>
              <a:rPr lang="en" sz="1000"/>
              <a:t>E(b</a:t>
            </a:r>
            <a:r>
              <a:rPr baseline="-25000" lang="en" sz="1100"/>
              <a:t>i</a:t>
            </a:r>
            <a:r>
              <a:rPr lang="en" sz="1000"/>
              <a:t>(top_genres[0]))</a:t>
            </a:r>
            <a:r>
              <a:rPr lang="en" sz="1000"/>
              <a:t>), </a:t>
            </a:r>
            <a:r>
              <a:rPr lang="en" sz="1000"/>
              <a:t>arg_max</a:t>
            </a:r>
            <a:r>
              <a:rPr lang="en" sz="1000"/>
              <a:t>(</a:t>
            </a:r>
            <a:r>
              <a:rPr lang="en" sz="1000"/>
              <a:t>E(b</a:t>
            </a:r>
            <a:r>
              <a:rPr baseline="-25000" lang="en" sz="1100"/>
              <a:t>i</a:t>
            </a:r>
            <a:r>
              <a:rPr lang="en" sz="1000"/>
              <a:t>(top_genres[1]))</a:t>
            </a:r>
            <a:r>
              <a:rPr lang="en" sz="1000"/>
              <a:t>)</a:t>
            </a:r>
            <a:endParaRPr sz="1000"/>
          </a:p>
          <a:p>
            <a:pPr indent="-190500" lvl="0" marL="711200" rtl="0">
              <a:spcBef>
                <a:spcPts val="800"/>
              </a:spcBef>
              <a:spcAft>
                <a:spcPts val="0"/>
              </a:spcAft>
              <a:buClr>
                <a:schemeClr val="dk1"/>
              </a:buClr>
              <a:buSzPts val="1100"/>
              <a:buFont typeface="Arial"/>
              <a:buNone/>
            </a:pPr>
            <a:r>
              <a:rPr lang="en" sz="1000"/>
              <a:t>    	rec_songs[0] = user_pref(top_artist[0]), rec_songs[1] = </a:t>
            </a:r>
            <a:r>
              <a:rPr lang="en" sz="1000"/>
              <a:t>user_pref(rand(b</a:t>
            </a:r>
            <a:r>
              <a:rPr baseline="-25000" lang="en" sz="1000"/>
              <a:t>i</a:t>
            </a:r>
            <a:r>
              <a:rPr lang="en" sz="1000"/>
              <a:t>(top_genre[0]))</a:t>
            </a:r>
            <a:r>
              <a:rPr lang="en" sz="1000"/>
              <a:t>)</a:t>
            </a:r>
            <a:endParaRPr sz="1000"/>
          </a:p>
          <a:p>
            <a:pPr indent="-190500" lvl="0" marL="711200" rtl="0">
              <a:spcBef>
                <a:spcPts val="800"/>
              </a:spcBef>
              <a:spcAft>
                <a:spcPts val="0"/>
              </a:spcAft>
              <a:buClr>
                <a:schemeClr val="dk1"/>
              </a:buClr>
              <a:buSzPts val="1100"/>
              <a:buFont typeface="Arial"/>
              <a:buNone/>
            </a:pPr>
            <a:r>
              <a:rPr lang="en" sz="1000"/>
              <a:t>    	rec_songs[2] = user_pref(top_artist[1]), rec_songs[3] = </a:t>
            </a:r>
            <a:r>
              <a:rPr lang="en" sz="1000"/>
              <a:t>user_pref(rand(b</a:t>
            </a:r>
            <a:r>
              <a:rPr baseline="-25000" lang="en" sz="1000"/>
              <a:t>i</a:t>
            </a:r>
            <a:r>
              <a:rPr lang="en" sz="1000"/>
              <a:t>(top_genre[0]))</a:t>
            </a:r>
            <a:endParaRPr sz="1000"/>
          </a:p>
          <a:p>
            <a:pPr indent="-190500" lvl="0" marL="711200" rtl="0">
              <a:spcBef>
                <a:spcPts val="800"/>
              </a:spcBef>
              <a:spcAft>
                <a:spcPts val="0"/>
              </a:spcAft>
              <a:buNone/>
            </a:pPr>
            <a:r>
              <a:rPr lang="en" sz="1000"/>
              <a:t>    	rec_songs[4] = user_pref(rand(a</a:t>
            </a:r>
            <a:r>
              <a:rPr baseline="-25000" lang="en" sz="1000"/>
              <a:t>i</a:t>
            </a:r>
            <a:r>
              <a:rPr lang="en" sz="1000"/>
              <a:t>)), rec_songs[5] = user_pref(rand</a:t>
            </a:r>
            <a:r>
              <a:rPr lang="en" sz="1000"/>
              <a:t>(a</a:t>
            </a:r>
            <a:r>
              <a:rPr baseline="-25000" lang="en" sz="1000"/>
              <a:t>i</a:t>
            </a:r>
            <a:r>
              <a:rPr lang="en" sz="1000"/>
              <a:t>)</a:t>
            </a:r>
            <a:r>
              <a:rPr lang="en" sz="1000"/>
              <a:t>) </a:t>
            </a:r>
            <a:endParaRPr sz="1000"/>
          </a:p>
          <a:p>
            <a:pPr indent="-190500" lvl="0" marL="711200">
              <a:spcBef>
                <a:spcPts val="800"/>
              </a:spcBef>
              <a:spcAft>
                <a:spcPts val="0"/>
              </a:spcAft>
              <a:buClr>
                <a:schemeClr val="dk1"/>
              </a:buClr>
              <a:buSzPts val="1100"/>
              <a:buFont typeface="Arial"/>
              <a:buNone/>
            </a:pPr>
            <a:r>
              <a:rPr lang="en" sz="1000"/>
              <a:t>	recommend(rec_songs)</a:t>
            </a:r>
            <a:endParaRPr sz="1000"/>
          </a:p>
          <a:p>
            <a:pPr indent="0" lvl="0" marL="0" rtl="0">
              <a:spcBef>
                <a:spcPts val="800"/>
              </a:spcBef>
              <a:spcAft>
                <a:spcPts val="0"/>
              </a:spcAft>
              <a:buClr>
                <a:schemeClr val="dk1"/>
              </a:buClr>
              <a:buSzPts val="1100"/>
              <a:buFont typeface="Arial"/>
              <a:buNone/>
            </a:pPr>
            <a:r>
              <a:rPr lang="en" sz="1000"/>
              <a:t>       A=get_user_action() </a:t>
            </a:r>
            <a:endParaRPr sz="1000"/>
          </a:p>
          <a:p>
            <a:pPr indent="0" lvl="0" marL="0">
              <a:spcBef>
                <a:spcPts val="800"/>
              </a:spcBef>
              <a:spcAft>
                <a:spcPts val="0"/>
              </a:spcAft>
              <a:buClr>
                <a:schemeClr val="dk1"/>
              </a:buClr>
              <a:buSzPts val="1100"/>
              <a:buFont typeface="Arial"/>
              <a:buNone/>
            </a:pPr>
            <a:r>
              <a:rPr lang="en" sz="1000"/>
              <a:t>       calulate_rewards_artist(A)</a:t>
            </a:r>
            <a:endParaRPr sz="1000"/>
          </a:p>
          <a:p>
            <a:pPr indent="0" lvl="0" marL="0">
              <a:spcBef>
                <a:spcPts val="800"/>
              </a:spcBef>
              <a:spcAft>
                <a:spcPts val="0"/>
              </a:spcAft>
              <a:buClr>
                <a:schemeClr val="dk1"/>
              </a:buClr>
              <a:buSzPts val="1100"/>
              <a:buFont typeface="Arial"/>
              <a:buNone/>
            </a:pPr>
            <a:r>
              <a:rPr lang="en" sz="1000"/>
              <a:t>       update(b</a:t>
            </a:r>
            <a:r>
              <a:rPr baseline="-25000" lang="en" sz="1000"/>
              <a:t>i</a:t>
            </a:r>
            <a:r>
              <a:rPr lang="en" sz="1000"/>
              <a:t>)</a:t>
            </a:r>
            <a:endParaRPr sz="1000"/>
          </a:p>
          <a:p>
            <a:pPr indent="0" lvl="0" marL="0">
              <a:spcBef>
                <a:spcPts val="800"/>
              </a:spcBef>
              <a:spcAft>
                <a:spcPts val="0"/>
              </a:spcAft>
              <a:buClr>
                <a:schemeClr val="dk1"/>
              </a:buClr>
              <a:buSzPts val="1100"/>
              <a:buFont typeface="Arial"/>
              <a:buNone/>
            </a:pPr>
            <a:r>
              <a:rPr lang="en" sz="1000"/>
              <a:t>       </a:t>
            </a:r>
            <a:r>
              <a:rPr lang="en" sz="1000"/>
              <a:t>calulate_rewards_genre()</a:t>
            </a:r>
            <a:endParaRPr sz="1000"/>
          </a:p>
          <a:p>
            <a:pPr indent="0" lvl="0" marL="0">
              <a:spcBef>
                <a:spcPts val="800"/>
              </a:spcBef>
              <a:spcAft>
                <a:spcPts val="0"/>
              </a:spcAft>
              <a:buClr>
                <a:schemeClr val="dk1"/>
              </a:buClr>
              <a:buSzPts val="1100"/>
              <a:buFont typeface="Arial"/>
              <a:buNone/>
            </a:pPr>
            <a:r>
              <a:rPr lang="en" sz="1000"/>
              <a:t>       update(a</a:t>
            </a:r>
            <a:r>
              <a:rPr baseline="-25000" lang="en" sz="1000"/>
              <a:t>i</a:t>
            </a:r>
            <a:r>
              <a:rPr lang="en" sz="1000"/>
              <a:t>)</a:t>
            </a:r>
            <a:endParaRPr sz="1000"/>
          </a:p>
          <a:p>
            <a:pPr indent="0" lvl="0" marL="0">
              <a:spcBef>
                <a:spcPts val="800"/>
              </a:spcBef>
              <a:spcAft>
                <a:spcPts val="0"/>
              </a:spcAft>
              <a:buNone/>
            </a:pPr>
            <a:r>
              <a:rPr lang="en" sz="1000"/>
              <a:t>       update(user_pref)  </a:t>
            </a:r>
            <a:endParaRPr sz="1000"/>
          </a:p>
          <a:p>
            <a:pPr indent="0" lvl="0" marL="0">
              <a:spcBef>
                <a:spcPts val="800"/>
              </a:spcBef>
              <a:spcAft>
                <a:spcPts val="0"/>
              </a:spcAft>
              <a:buNone/>
            </a:pPr>
            <a:r>
              <a:rPr lang="en" sz="1000"/>
              <a:t>       </a:t>
            </a:r>
            <a:r>
              <a:rPr lang="en" sz="1000"/>
              <a:t>i</a:t>
            </a:r>
            <a:r>
              <a:rPr lang="en" sz="1000"/>
              <a:t>nput y to continue and n to stop.</a:t>
            </a:r>
            <a:endParaRPr sz="1000"/>
          </a:p>
          <a:p>
            <a:pPr indent="-190500" lvl="0" marL="711200">
              <a:spcBef>
                <a:spcPts val="800"/>
              </a:spcBef>
              <a:spcAft>
                <a:spcPts val="0"/>
              </a:spcAft>
              <a:buClr>
                <a:schemeClr val="dk1"/>
              </a:buClr>
              <a:buSzPts val="1100"/>
              <a:buFont typeface="Arial"/>
              <a:buNone/>
            </a:pPr>
            <a:r>
              <a:rPr lang="en" sz="1000"/>
              <a:t>  </a:t>
            </a:r>
            <a:endParaRPr sz="1000"/>
          </a:p>
          <a:p>
            <a:pPr indent="-190500" lvl="0" marL="254000">
              <a:spcBef>
                <a:spcPts val="800"/>
              </a:spcBef>
              <a:spcAft>
                <a:spcPts val="0"/>
              </a:spcAft>
              <a:buClr>
                <a:schemeClr val="dk1"/>
              </a:buClr>
              <a:buSzPts val="1100"/>
              <a:buFont typeface="Arial"/>
              <a:buNone/>
            </a:pPr>
            <a:r>
              <a:t/>
            </a:r>
            <a:endParaRPr sz="1000"/>
          </a:p>
          <a:p>
            <a:pPr indent="-190500" lvl="0" marL="254000">
              <a:spcBef>
                <a:spcPts val="800"/>
              </a:spcBef>
              <a:spcAft>
                <a:spcPts val="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Accuracy calculation ? </a:t>
            </a:r>
            <a:endParaRPr/>
          </a:p>
        </p:txBody>
      </p:sp>
      <p:sp>
        <p:nvSpPr>
          <p:cNvPr id="229" name="Shape 229"/>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rPr lang="en"/>
              <a:t>Accuracy calculations were not possible with our model because: </a:t>
            </a:r>
            <a:endParaRPr/>
          </a:p>
          <a:p>
            <a:pPr indent="-298450" lvl="0" marL="457200" rtl="0">
              <a:spcBef>
                <a:spcPts val="800"/>
              </a:spcBef>
              <a:spcAft>
                <a:spcPts val="0"/>
              </a:spcAft>
              <a:buSzPts val="1100"/>
              <a:buChar char="▶"/>
            </a:pPr>
            <a:r>
              <a:rPr lang="en"/>
              <a:t>We had defined the actions that the user could do with the recommended songs.</a:t>
            </a:r>
            <a:endParaRPr/>
          </a:p>
          <a:p>
            <a:pPr indent="-298450" lvl="0" marL="457200" rtl="0">
              <a:spcBef>
                <a:spcPts val="1000"/>
              </a:spcBef>
              <a:spcAft>
                <a:spcPts val="0"/>
              </a:spcAft>
              <a:buSzPts val="1100"/>
              <a:buChar char="▶"/>
            </a:pPr>
            <a:r>
              <a:rPr lang="en"/>
              <a:t>It was not possible to get test data for the same. </a:t>
            </a:r>
            <a:endParaRPr/>
          </a:p>
          <a:p>
            <a:pPr indent="-298450" lvl="0" marL="457200" rtl="0">
              <a:spcBef>
                <a:spcPts val="1000"/>
              </a:spcBef>
              <a:spcAft>
                <a:spcPts val="0"/>
              </a:spcAft>
              <a:buSzPts val="1100"/>
              <a:buChar char="▶"/>
            </a:pPr>
            <a:r>
              <a:rPr lang="en"/>
              <a:t>Even if we relied on practical testing of the model (like requesting our friends to use the model) then the obtained accuracy results would not have been satisfactory given the inherent bias. </a:t>
            </a:r>
            <a:endParaRPr/>
          </a:p>
          <a:p>
            <a:pPr indent="0" lvl="0" marL="0">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References</a:t>
            </a:r>
            <a:endParaRPr/>
          </a:p>
        </p:txBody>
      </p:sp>
      <p:sp>
        <p:nvSpPr>
          <p:cNvPr id="235" name="Shape 235"/>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304800" lvl="0" marL="457200" rtl="0">
              <a:spcBef>
                <a:spcPts val="800"/>
              </a:spcBef>
              <a:spcAft>
                <a:spcPts val="0"/>
              </a:spcAft>
              <a:buClr>
                <a:srgbClr val="000000"/>
              </a:buClr>
              <a:buSzPts val="1200"/>
              <a:buAutoNum type="arabicPeriod"/>
            </a:pPr>
            <a:r>
              <a:rPr lang="en" sz="1200">
                <a:solidFill>
                  <a:srgbClr val="000000"/>
                </a:solidFill>
                <a:uFill>
                  <a:noFill/>
                </a:uFill>
                <a:hlinkClick r:id="rId3"/>
              </a:rPr>
              <a:t>https://pdfs.semanticscholar.org/c659/b6eb0cb73aede002e27f4c2ba6804e1bb0ce.pdf</a:t>
            </a:r>
            <a:endParaRPr sz="1200">
              <a:solidFill>
                <a:srgbClr val="000000"/>
              </a:solidFill>
            </a:endParaRPr>
          </a:p>
          <a:p>
            <a:pPr indent="-304800" lvl="0" marL="457200" rtl="0">
              <a:spcBef>
                <a:spcPts val="800"/>
              </a:spcBef>
              <a:spcAft>
                <a:spcPts val="0"/>
              </a:spcAft>
              <a:buClr>
                <a:srgbClr val="000000"/>
              </a:buClr>
              <a:buSzPts val="1200"/>
              <a:buAutoNum type="arabicPeriod"/>
            </a:pPr>
            <a:r>
              <a:rPr lang="en" sz="1200">
                <a:solidFill>
                  <a:srgbClr val="000000"/>
                </a:solidFill>
                <a:uFill>
                  <a:noFill/>
                </a:uFill>
                <a:hlinkClick r:id="rId4"/>
              </a:rPr>
              <a:t>https://arxiv.org/pdf/1003.0146.pdf</a:t>
            </a:r>
            <a:r>
              <a:rPr lang="en" sz="1200">
                <a:solidFill>
                  <a:srgbClr val="000000"/>
                </a:solidFill>
              </a:rPr>
              <a:t> </a:t>
            </a:r>
            <a:endParaRPr sz="1200">
              <a:solidFill>
                <a:srgbClr val="000000"/>
              </a:solidFill>
            </a:endParaRPr>
          </a:p>
          <a:p>
            <a:pPr indent="0" lvl="0" marL="0">
              <a:spcBef>
                <a:spcPts val="1000"/>
              </a:spcBef>
              <a:spcAft>
                <a:spcPts val="10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nvSpPr>
        <p:spPr>
          <a:xfrm>
            <a:off x="1971250" y="1678650"/>
            <a:ext cx="4621200" cy="1786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7200">
                <a:solidFill>
                  <a:schemeClr val="accent1"/>
                </a:solidFill>
                <a:latin typeface="Trebuchet MS"/>
                <a:ea typeface="Trebuchet MS"/>
                <a:cs typeface="Trebuchet MS"/>
                <a:sym typeface="Trebuchet MS"/>
              </a:rPr>
              <a:t>DEMO</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Shape 245"/>
          <p:cNvPicPr preferRelativeResize="0"/>
          <p:nvPr/>
        </p:nvPicPr>
        <p:blipFill rotWithShape="1">
          <a:blip r:embed="rId3">
            <a:alphaModFix/>
          </a:blip>
          <a:srcRect b="0" l="4097" r="827" t="16749"/>
          <a:stretch/>
        </p:blipFill>
        <p:spPr>
          <a:xfrm>
            <a:off x="0" y="0"/>
            <a:ext cx="9144001"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Shape 250"/>
          <p:cNvPicPr preferRelativeResize="0"/>
          <p:nvPr/>
        </p:nvPicPr>
        <p:blipFill rotWithShape="1">
          <a:blip r:embed="rId3">
            <a:alphaModFix/>
          </a:blip>
          <a:srcRect b="0" l="4299" r="1618" t="14140"/>
          <a:stretch/>
        </p:blipFill>
        <p:spPr>
          <a:xfrm>
            <a:off x="0" y="0"/>
            <a:ext cx="914400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b="26" l="4187" r="0" t="11821"/>
          <a:stretch/>
        </p:blipFill>
        <p:spPr>
          <a:xfrm>
            <a:off x="0" y="-250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Features and USP of our model</a:t>
            </a:r>
            <a:endParaRPr/>
          </a:p>
        </p:txBody>
      </p:sp>
      <p:sp>
        <p:nvSpPr>
          <p:cNvPr id="154" name="Shape 154"/>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t/>
            </a:r>
            <a:endParaRPr b="1"/>
          </a:p>
          <a:p>
            <a:pPr indent="0" lvl="0" marL="0" rtl="0">
              <a:spcBef>
                <a:spcPts val="800"/>
              </a:spcBef>
              <a:spcAft>
                <a:spcPts val="0"/>
              </a:spcAft>
              <a:buNone/>
            </a:pPr>
            <a:r>
              <a:rPr lang="en"/>
              <a:t>Pandora’s Jukebox is a personalized recommendation engine based on multi armed bandit with content based filtering.</a:t>
            </a:r>
            <a:endParaRPr/>
          </a:p>
          <a:p>
            <a:pPr indent="-298450" lvl="0" marL="457200" rtl="0">
              <a:spcBef>
                <a:spcPts val="800"/>
              </a:spcBef>
              <a:spcAft>
                <a:spcPts val="0"/>
              </a:spcAft>
              <a:buSzPts val="1100"/>
              <a:buChar char="▶"/>
            </a:pPr>
            <a:r>
              <a:rPr lang="en"/>
              <a:t>Recommendation is mainly based on genre and artist.</a:t>
            </a:r>
            <a:endParaRPr/>
          </a:p>
          <a:p>
            <a:pPr indent="-298450" lvl="0" marL="457200" rtl="0">
              <a:spcBef>
                <a:spcPts val="800"/>
              </a:spcBef>
              <a:spcAft>
                <a:spcPts val="0"/>
              </a:spcAft>
              <a:buSzPts val="1100"/>
              <a:buChar char="▶"/>
            </a:pPr>
            <a:r>
              <a:rPr lang="en"/>
              <a:t>Pulls out songs based on your past history.</a:t>
            </a:r>
            <a:endParaRPr/>
          </a:p>
          <a:p>
            <a:pPr indent="-298450" lvl="0" marL="457200" rtl="0">
              <a:spcBef>
                <a:spcPts val="1000"/>
              </a:spcBef>
              <a:spcAft>
                <a:spcPts val="0"/>
              </a:spcAft>
              <a:buSzPts val="1100"/>
              <a:buChar char="▶"/>
            </a:pPr>
            <a:r>
              <a:rPr lang="en"/>
              <a:t>Let’s you explore different music.</a:t>
            </a:r>
            <a:endParaRPr/>
          </a:p>
          <a:p>
            <a:pPr indent="-298450" lvl="0" marL="457200" rtl="0">
              <a:spcBef>
                <a:spcPts val="1000"/>
              </a:spcBef>
              <a:spcAft>
                <a:spcPts val="0"/>
              </a:spcAft>
              <a:buSzPts val="1100"/>
              <a:buChar char="▶"/>
            </a:pPr>
            <a:r>
              <a:rPr lang="en"/>
              <a:t>Takes into account the cold start problem.</a:t>
            </a:r>
            <a:endParaRPr/>
          </a:p>
          <a:p>
            <a:pPr indent="-298450" lvl="0" marL="457200" rtl="0">
              <a:spcBef>
                <a:spcPts val="1000"/>
              </a:spcBef>
              <a:spcAft>
                <a:spcPts val="0"/>
              </a:spcAft>
              <a:buSzPts val="1100"/>
              <a:buChar char="▶"/>
            </a:pPr>
            <a:r>
              <a:rPr lang="en"/>
              <a:t>Takes into consideration the current mood of the user upto certain extent.</a:t>
            </a:r>
            <a:endParaRPr/>
          </a:p>
          <a:p>
            <a:pPr indent="0" lvl="0" marL="0" rtl="0">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235075" y="1768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Users take actions on recommendations</a:t>
            </a:r>
            <a:endParaRPr/>
          </a:p>
        </p:txBody>
      </p:sp>
      <p:sp>
        <p:nvSpPr>
          <p:cNvPr id="261" name="Shape 261"/>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62" name="Shape 262"/>
          <p:cNvPicPr preferRelativeResize="0"/>
          <p:nvPr/>
        </p:nvPicPr>
        <p:blipFill rotWithShape="1">
          <a:blip r:embed="rId3">
            <a:alphaModFix/>
          </a:blip>
          <a:srcRect b="0" l="4067" r="0" t="12265"/>
          <a:stretch/>
        </p:blipFill>
        <p:spPr>
          <a:xfrm>
            <a:off x="0" y="-1250"/>
            <a:ext cx="914400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177600" y="19597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New recommendations !</a:t>
            </a:r>
            <a:endParaRPr/>
          </a:p>
        </p:txBody>
      </p:sp>
      <p:sp>
        <p:nvSpPr>
          <p:cNvPr id="268" name="Shape 26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69" name="Shape 269"/>
          <p:cNvPicPr preferRelativeResize="0"/>
          <p:nvPr/>
        </p:nvPicPr>
        <p:blipFill rotWithShape="1">
          <a:blip r:embed="rId3">
            <a:alphaModFix/>
          </a:blip>
          <a:srcRect b="0" l="3809" r="0" t="12041"/>
          <a:stretch/>
        </p:blipFill>
        <p:spPr>
          <a:xfrm>
            <a:off x="38325" y="-1250"/>
            <a:ext cx="9105674"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215150"/>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Actions on new recommendations </a:t>
            </a:r>
            <a:endParaRPr/>
          </a:p>
        </p:txBody>
      </p:sp>
      <p:sp>
        <p:nvSpPr>
          <p:cNvPr id="275" name="Shape 275"/>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76" name="Shape 276"/>
          <p:cNvPicPr preferRelativeResize="0"/>
          <p:nvPr/>
        </p:nvPicPr>
        <p:blipFill rotWithShape="1">
          <a:blip r:embed="rId3">
            <a:alphaModFix/>
          </a:blip>
          <a:srcRect b="0" l="4067" r="0" t="12701"/>
          <a:stretch/>
        </p:blipFill>
        <p:spPr>
          <a:xfrm>
            <a:off x="0" y="-67675"/>
            <a:ext cx="9144001" cy="5209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29177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New Recommendations !</a:t>
            </a:r>
            <a:endParaRPr/>
          </a:p>
        </p:txBody>
      </p:sp>
      <p:sp>
        <p:nvSpPr>
          <p:cNvPr id="282" name="Shape 28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83" name="Shape 283"/>
          <p:cNvPicPr preferRelativeResize="0"/>
          <p:nvPr/>
        </p:nvPicPr>
        <p:blipFill rotWithShape="1">
          <a:blip r:embed="rId3">
            <a:alphaModFix/>
          </a:blip>
          <a:srcRect b="0" l="3409" r="0" t="11824"/>
          <a:stretch/>
        </p:blipFill>
        <p:spPr>
          <a:xfrm>
            <a:off x="0" y="-1250"/>
            <a:ext cx="9144001"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Actions on new recommendations</a:t>
            </a:r>
            <a:endParaRPr/>
          </a:p>
        </p:txBody>
      </p:sp>
      <p:sp>
        <p:nvSpPr>
          <p:cNvPr id="289" name="Shape 289"/>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90" name="Shape 290"/>
          <p:cNvPicPr preferRelativeResize="0"/>
          <p:nvPr/>
        </p:nvPicPr>
        <p:blipFill rotWithShape="1">
          <a:blip r:embed="rId3">
            <a:alphaModFix/>
          </a:blip>
          <a:srcRect b="0" l="4067" r="0" t="11606"/>
          <a:stretch/>
        </p:blipFill>
        <p:spPr>
          <a:xfrm>
            <a:off x="0" y="-1250"/>
            <a:ext cx="9144001"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254225" y="1768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New Recommendations !</a:t>
            </a:r>
            <a:endParaRPr/>
          </a:p>
        </p:txBody>
      </p:sp>
      <p:sp>
        <p:nvSpPr>
          <p:cNvPr id="296" name="Shape 29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297" name="Shape 297"/>
          <p:cNvPicPr preferRelativeResize="0"/>
          <p:nvPr/>
        </p:nvPicPr>
        <p:blipFill rotWithShape="1">
          <a:blip r:embed="rId3">
            <a:alphaModFix/>
          </a:blip>
          <a:srcRect b="0" l="4067" r="0" t="11824"/>
          <a:stretch/>
        </p:blipFill>
        <p:spPr>
          <a:xfrm>
            <a:off x="0" y="-1250"/>
            <a:ext cx="914400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Backend calculations</a:t>
            </a:r>
            <a:endParaRPr/>
          </a:p>
        </p:txBody>
      </p:sp>
      <p:sp>
        <p:nvSpPr>
          <p:cNvPr id="303" name="Shape 303"/>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Clr>
                <a:schemeClr val="dk1"/>
              </a:buClr>
              <a:buSzPts val="1100"/>
              <a:buFont typeface="Arial"/>
              <a:buNone/>
            </a:pPr>
            <a:r>
              <a:rPr lang="en"/>
              <a:t>Genres from which user selects. </a:t>
            </a:r>
            <a:endParaRPr/>
          </a:p>
          <a:p>
            <a:pPr indent="0" lvl="0" marL="0" rtl="0">
              <a:spcBef>
                <a:spcPts val="800"/>
              </a:spcBef>
              <a:spcAft>
                <a:spcPts val="0"/>
              </a:spcAft>
              <a:buClr>
                <a:schemeClr val="dk1"/>
              </a:buClr>
              <a:buSzPts val="1100"/>
              <a:buFont typeface="Arial"/>
              <a:buNone/>
            </a:pPr>
            <a:r>
              <a:t/>
            </a:r>
            <a:endParaRPr/>
          </a:p>
          <a:p>
            <a:pPr indent="0" lvl="0" marL="0" rtl="0">
              <a:spcBef>
                <a:spcPts val="800"/>
              </a:spcBef>
              <a:spcAft>
                <a:spcPts val="0"/>
              </a:spcAft>
              <a:buClr>
                <a:schemeClr val="dk1"/>
              </a:buClr>
              <a:buSzPts val="1100"/>
              <a:buFont typeface="Arial"/>
              <a:buNone/>
            </a:pPr>
            <a:r>
              <a:t/>
            </a:r>
            <a:endParaRPr/>
          </a:p>
          <a:p>
            <a:pPr indent="0" lvl="0" marL="0" rtl="0">
              <a:spcBef>
                <a:spcPts val="800"/>
              </a:spcBef>
              <a:spcAft>
                <a:spcPts val="0"/>
              </a:spcAft>
              <a:buClr>
                <a:schemeClr val="dk1"/>
              </a:buClr>
              <a:buSzPts val="1100"/>
              <a:buFont typeface="Arial"/>
              <a:buNone/>
            </a:pPr>
            <a:r>
              <a:rPr lang="en"/>
              <a:t>In above demo user selected Dance and electronica, metal and punk. So estimated_value of that genre gets initialized with 0.5 as can be seen below.</a:t>
            </a:r>
            <a:endParaRPr/>
          </a:p>
          <a:p>
            <a:pPr indent="0" lvl="0" marL="0" rtl="0">
              <a:spcBef>
                <a:spcPts val="800"/>
              </a:spcBef>
              <a:spcAft>
                <a:spcPts val="0"/>
              </a:spcAft>
              <a:buClr>
                <a:schemeClr val="dk1"/>
              </a:buClr>
              <a:buSzPts val="1100"/>
              <a:buFont typeface="Arial"/>
              <a:buNone/>
            </a:pPr>
            <a:r>
              <a:rPr lang="en"/>
              <a:t>In the first round(t = 1) epsilon is 1/sqrt(t+1)= 0.707</a:t>
            </a:r>
            <a:endParaRPr/>
          </a:p>
          <a:p>
            <a:pPr indent="0" lvl="0" marL="0" rtl="0">
              <a:spcBef>
                <a:spcPts val="800"/>
              </a:spcBef>
              <a:spcAft>
                <a:spcPts val="0"/>
              </a:spcAft>
              <a:buClr>
                <a:schemeClr val="dk1"/>
              </a:buClr>
              <a:buSzPts val="1100"/>
              <a:buFont typeface="Arial"/>
              <a:buNone/>
            </a:pPr>
            <a:r>
              <a:rPr lang="en"/>
              <a:t>It went exploratory in the first round taking two maximum estimated_value arms that is 8[Punk] and 6[Metal] and one random genre_arm.</a:t>
            </a:r>
            <a:endParaRPr/>
          </a:p>
        </p:txBody>
      </p:sp>
      <p:pic>
        <p:nvPicPr>
          <p:cNvPr id="304" name="Shape 304"/>
          <p:cNvPicPr preferRelativeResize="0"/>
          <p:nvPr/>
        </p:nvPicPr>
        <p:blipFill rotWithShape="1">
          <a:blip r:embed="rId3">
            <a:alphaModFix/>
          </a:blip>
          <a:srcRect b="58148" l="3984" r="0" t="38151"/>
          <a:stretch/>
        </p:blipFill>
        <p:spPr>
          <a:xfrm>
            <a:off x="363975" y="1640975"/>
            <a:ext cx="8444376" cy="572700"/>
          </a:xfrm>
          <a:prstGeom prst="rect">
            <a:avLst/>
          </a:prstGeom>
          <a:noFill/>
          <a:ln>
            <a:noFill/>
          </a:ln>
        </p:spPr>
      </p:pic>
      <p:pic>
        <p:nvPicPr>
          <p:cNvPr id="305" name="Shape 305"/>
          <p:cNvPicPr preferRelativeResize="0"/>
          <p:nvPr/>
        </p:nvPicPr>
        <p:blipFill rotWithShape="1">
          <a:blip r:embed="rId4">
            <a:alphaModFix/>
          </a:blip>
          <a:srcRect b="9336" l="3772" r="32071" t="79523"/>
          <a:stretch/>
        </p:blipFill>
        <p:spPr>
          <a:xfrm>
            <a:off x="363975" y="3588025"/>
            <a:ext cx="8444376" cy="1045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 type="body"/>
          </p:nvPr>
        </p:nvSpPr>
        <p:spPr>
          <a:xfrm>
            <a:off x="61850" y="1080100"/>
            <a:ext cx="8979900" cy="3489000"/>
          </a:xfrm>
          <a:prstGeom prst="rect">
            <a:avLst/>
          </a:prstGeom>
        </p:spPr>
        <p:txBody>
          <a:bodyPr anchorCtr="0" anchor="t" bIns="68575" lIns="68575" spcFirstLastPara="1" rIns="68575" wrap="square" tIns="68575">
            <a:noAutofit/>
          </a:bodyPr>
          <a:lstStyle/>
          <a:p>
            <a:pPr indent="0" lvl="0" marL="0">
              <a:spcBef>
                <a:spcPts val="800"/>
              </a:spcBef>
              <a:spcAft>
                <a:spcPts val="0"/>
              </a:spcAft>
              <a:buNone/>
            </a:pPr>
            <a:r>
              <a:rPr lang="en"/>
              <a:t>Thus below shows the recommendation result of the first exploratory phase with jazz and blues arm selected randomly. </a:t>
            </a:r>
            <a:endParaRPr/>
          </a:p>
        </p:txBody>
      </p:sp>
      <p:pic>
        <p:nvPicPr>
          <p:cNvPr id="311" name="Shape 311"/>
          <p:cNvPicPr preferRelativeResize="0"/>
          <p:nvPr/>
        </p:nvPicPr>
        <p:blipFill rotWithShape="1">
          <a:blip r:embed="rId3">
            <a:alphaModFix/>
          </a:blip>
          <a:srcRect b="51813" l="3986" r="34009" t="33680"/>
          <a:stretch/>
        </p:blipFill>
        <p:spPr>
          <a:xfrm>
            <a:off x="289950" y="2172000"/>
            <a:ext cx="8564099" cy="1666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idx="1" type="body"/>
          </p:nvPr>
        </p:nvSpPr>
        <p:spPr>
          <a:xfrm>
            <a:off x="311700" y="122275"/>
            <a:ext cx="8520600" cy="44466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rPr lang="en" sz="1200"/>
              <a:t>Based on the </a:t>
            </a:r>
            <a:r>
              <a:rPr b="1" lang="en" sz="1200"/>
              <a:t>action of user</a:t>
            </a:r>
            <a:r>
              <a:rPr lang="en" sz="1200"/>
              <a:t> for each song artist_arm_value  is updated as can be seen below.</a:t>
            </a:r>
            <a:endParaRPr sz="1200"/>
          </a:p>
        </p:txBody>
      </p:sp>
      <p:pic>
        <p:nvPicPr>
          <p:cNvPr id="317" name="Shape 317"/>
          <p:cNvPicPr preferRelativeResize="0"/>
          <p:nvPr/>
        </p:nvPicPr>
        <p:blipFill rotWithShape="1">
          <a:blip r:embed="rId3">
            <a:alphaModFix/>
          </a:blip>
          <a:srcRect b="24993" l="4085" r="0" t="20076"/>
          <a:stretch/>
        </p:blipFill>
        <p:spPr>
          <a:xfrm>
            <a:off x="148450" y="677825"/>
            <a:ext cx="8847100" cy="4099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idx="1" type="body"/>
          </p:nvPr>
        </p:nvSpPr>
        <p:spPr>
          <a:xfrm>
            <a:off x="311700" y="294700"/>
            <a:ext cx="8520600" cy="42741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sz="1200"/>
              <a:t>Genres_est_arm_value  is updated as 1/3rd of the reward or penalty awarded to artist_arm_value  belonging  to that genre.</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t/>
            </a:r>
            <a:endParaRPr sz="1200"/>
          </a:p>
          <a:p>
            <a:pPr indent="0" lvl="0" marL="0" rtl="0">
              <a:spcBef>
                <a:spcPts val="800"/>
              </a:spcBef>
              <a:spcAft>
                <a:spcPts val="0"/>
              </a:spcAft>
              <a:buNone/>
            </a:pPr>
            <a:r>
              <a:rPr lang="en" sz="1200"/>
              <a:t>And user </a:t>
            </a:r>
            <a:r>
              <a:rPr lang="en" sz="1200"/>
              <a:t>preferences</a:t>
            </a:r>
            <a:r>
              <a:rPr lang="en" sz="1200"/>
              <a:t> are updated which are further used in next rounds for recommendations.</a:t>
            </a:r>
            <a:endParaRPr sz="1200"/>
          </a:p>
          <a:p>
            <a:pPr indent="0" lvl="0" marL="0">
              <a:spcBef>
                <a:spcPts val="800"/>
              </a:spcBef>
              <a:spcAft>
                <a:spcPts val="0"/>
              </a:spcAft>
              <a:buNone/>
            </a:pPr>
            <a:r>
              <a:rPr lang="en" sz="1200"/>
              <a:t>As in this round user didn’t ignored any item and reacted to every song, ignore list is empty.</a:t>
            </a:r>
            <a:endParaRPr sz="1200"/>
          </a:p>
        </p:txBody>
      </p:sp>
      <p:pic>
        <p:nvPicPr>
          <p:cNvPr id="323" name="Shape 323"/>
          <p:cNvPicPr preferRelativeResize="0"/>
          <p:nvPr/>
        </p:nvPicPr>
        <p:blipFill rotWithShape="1">
          <a:blip r:embed="rId3">
            <a:alphaModFix/>
          </a:blip>
          <a:srcRect b="8754" l="4085" r="30340" t="51542"/>
          <a:stretch/>
        </p:blipFill>
        <p:spPr>
          <a:xfrm>
            <a:off x="405475" y="965150"/>
            <a:ext cx="8333051" cy="2442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Dataset</a:t>
            </a:r>
            <a:endParaRPr/>
          </a:p>
        </p:txBody>
      </p:sp>
      <p:sp>
        <p:nvSpPr>
          <p:cNvPr id="160" name="Shape 16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Genre</a:t>
            </a:r>
            <a:endParaRPr/>
          </a:p>
          <a:p>
            <a:pPr indent="-298450" lvl="0" marL="457200" rtl="0">
              <a:spcBef>
                <a:spcPts val="0"/>
              </a:spcBef>
              <a:spcAft>
                <a:spcPts val="0"/>
              </a:spcAft>
              <a:buSzPts val="1100"/>
              <a:buChar char="▶"/>
            </a:pPr>
            <a:r>
              <a:rPr lang="en"/>
              <a:t>Track-ID</a:t>
            </a:r>
            <a:endParaRPr/>
          </a:p>
          <a:p>
            <a:pPr indent="-298450" lvl="0" marL="457200" rtl="0">
              <a:spcBef>
                <a:spcPts val="0"/>
              </a:spcBef>
              <a:spcAft>
                <a:spcPts val="0"/>
              </a:spcAft>
              <a:buSzPts val="1100"/>
              <a:buChar char="▶"/>
            </a:pPr>
            <a:r>
              <a:rPr lang="en"/>
              <a:t>Artist</a:t>
            </a:r>
            <a:endParaRPr/>
          </a:p>
          <a:p>
            <a:pPr indent="-298450" lvl="0" marL="457200" rtl="0">
              <a:spcBef>
                <a:spcPts val="0"/>
              </a:spcBef>
              <a:spcAft>
                <a:spcPts val="0"/>
              </a:spcAft>
              <a:buSzPts val="1100"/>
              <a:buChar char="▶"/>
            </a:pPr>
            <a:r>
              <a:rPr lang="en"/>
              <a:t>Title</a:t>
            </a:r>
            <a:endParaRPr/>
          </a:p>
          <a:p>
            <a:pPr indent="-298450" lvl="0" marL="457200" rtl="0">
              <a:spcBef>
                <a:spcPts val="0"/>
              </a:spcBef>
              <a:spcAft>
                <a:spcPts val="0"/>
              </a:spcAft>
              <a:buSzPts val="1100"/>
              <a:buChar char="▶"/>
            </a:pPr>
            <a:r>
              <a:rPr lang="en"/>
              <a:t>Tempo</a:t>
            </a:r>
            <a:endParaRPr/>
          </a:p>
          <a:p>
            <a:pPr indent="-298450" lvl="0" marL="457200" rtl="0">
              <a:spcBef>
                <a:spcPts val="0"/>
              </a:spcBef>
              <a:spcAft>
                <a:spcPts val="0"/>
              </a:spcAft>
              <a:buSzPts val="1100"/>
              <a:buChar char="▶"/>
            </a:pPr>
            <a:r>
              <a:rPr lang="en"/>
              <a:t>Loudness</a:t>
            </a:r>
            <a:endParaRPr/>
          </a:p>
          <a:p>
            <a:pPr indent="-298450" lvl="0" marL="457200" rtl="0">
              <a:spcBef>
                <a:spcPts val="0"/>
              </a:spcBef>
              <a:spcAft>
                <a:spcPts val="0"/>
              </a:spcAft>
              <a:buSzPts val="1100"/>
              <a:buChar char="▶"/>
            </a:pPr>
            <a:r>
              <a:rPr lang="en"/>
              <a:t>Time Signature</a:t>
            </a:r>
            <a:endParaRPr/>
          </a:p>
          <a:p>
            <a:pPr indent="-298450" lvl="0" marL="457200" rtl="0">
              <a:spcBef>
                <a:spcPts val="0"/>
              </a:spcBef>
              <a:spcAft>
                <a:spcPts val="0"/>
              </a:spcAft>
              <a:buSzPts val="1100"/>
              <a:buChar char="▶"/>
            </a:pPr>
            <a:r>
              <a:rPr lang="en"/>
              <a:t>Key</a:t>
            </a:r>
            <a:endParaRPr/>
          </a:p>
          <a:p>
            <a:pPr indent="-298450" lvl="0" marL="457200" rtl="0">
              <a:spcBef>
                <a:spcPts val="0"/>
              </a:spcBef>
              <a:spcAft>
                <a:spcPts val="0"/>
              </a:spcAft>
              <a:buSzPts val="1100"/>
              <a:buChar char="▶"/>
            </a:pPr>
            <a:r>
              <a:rPr lang="en"/>
              <a:t>Mode</a:t>
            </a:r>
            <a:endParaRPr/>
          </a:p>
          <a:p>
            <a:pPr indent="-298450" lvl="0" marL="457200" rtl="0">
              <a:spcBef>
                <a:spcPts val="0"/>
              </a:spcBef>
              <a:spcAft>
                <a:spcPts val="0"/>
              </a:spcAft>
              <a:buSzPts val="1100"/>
              <a:buChar char="▶"/>
            </a:pPr>
            <a:r>
              <a:rPr lang="en"/>
              <a:t>Duration</a:t>
            </a:r>
            <a:endParaRPr/>
          </a:p>
          <a:p>
            <a:pPr indent="-298450" lvl="0" marL="457200" rtl="0">
              <a:spcBef>
                <a:spcPts val="0"/>
              </a:spcBef>
              <a:spcAft>
                <a:spcPts val="0"/>
              </a:spcAft>
              <a:buSzPts val="1100"/>
              <a:buChar char="▶"/>
            </a:pPr>
            <a:r>
              <a:rPr lang="en"/>
              <a:t>Avg-timbre (1-12)</a:t>
            </a:r>
            <a:endParaRPr/>
          </a:p>
          <a:p>
            <a:pPr indent="-298450" lvl="0" marL="457200" rtl="0">
              <a:spcBef>
                <a:spcPts val="0"/>
              </a:spcBef>
              <a:spcAft>
                <a:spcPts val="0"/>
              </a:spcAft>
              <a:buSzPts val="1100"/>
              <a:buChar char="▶"/>
            </a:pPr>
            <a:r>
              <a:rPr lang="en"/>
              <a:t>Var-timbre (1-12)</a:t>
            </a:r>
            <a:endParaRPr/>
          </a:p>
          <a:p>
            <a:pPr indent="0" lvl="0" marL="0" algn="ctr">
              <a:spcBef>
                <a:spcPts val="800"/>
              </a:spcBef>
              <a:spcAft>
                <a:spcPts val="0"/>
              </a:spcAft>
              <a:buNone/>
            </a:pPr>
            <a:br>
              <a:rPr lang="en"/>
            </a:br>
            <a:r>
              <a:rPr i="1" lang="en" sz="1200"/>
              <a:t>Source: Subset of Million Song Dataset(~50K entries)</a:t>
            </a:r>
            <a:endParaRPr i="1"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idx="1" type="body"/>
          </p:nvPr>
        </p:nvSpPr>
        <p:spPr>
          <a:xfrm>
            <a:off x="311700" y="323425"/>
            <a:ext cx="8520600" cy="4245300"/>
          </a:xfrm>
          <a:prstGeom prst="rect">
            <a:avLst/>
          </a:prstGeom>
        </p:spPr>
        <p:txBody>
          <a:bodyPr anchorCtr="0" anchor="t" bIns="68575" lIns="68575" spcFirstLastPara="1" rIns="68575" wrap="square" tIns="68575">
            <a:noAutofit/>
          </a:bodyPr>
          <a:lstStyle/>
          <a:p>
            <a:pPr indent="0" lvl="0" marL="63500" rtl="0">
              <a:spcBef>
                <a:spcPts val="800"/>
              </a:spcBef>
              <a:spcAft>
                <a:spcPts val="0"/>
              </a:spcAft>
              <a:buNone/>
            </a:pPr>
            <a:r>
              <a:rPr lang="en" sz="1200"/>
              <a:t>For the second round of recommendation,  value of epsilon  becomes 1/sqrt(3) = 0.577</a:t>
            </a:r>
            <a:endParaRPr sz="1200"/>
          </a:p>
          <a:p>
            <a:pPr indent="0" lvl="0" marL="63500" rtl="0">
              <a:spcBef>
                <a:spcPts val="800"/>
              </a:spcBef>
              <a:spcAft>
                <a:spcPts val="0"/>
              </a:spcAft>
              <a:buNone/>
            </a:pPr>
            <a:r>
              <a:rPr lang="en" sz="1200"/>
              <a:t>It </a:t>
            </a:r>
            <a:r>
              <a:rPr lang="en"/>
              <a:t>again</a:t>
            </a:r>
            <a:r>
              <a:rPr lang="en"/>
              <a:t> went exploratory taking two maximum estimated_value arms that is 2[Dance and electronica] and 8[Punk] and one random genre_arm metal.</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rtl="0">
              <a:spcBef>
                <a:spcPts val="800"/>
              </a:spcBef>
              <a:spcAft>
                <a:spcPts val="0"/>
              </a:spcAft>
              <a:buNone/>
            </a:pPr>
            <a:r>
              <a:t/>
            </a:r>
            <a:endParaRPr/>
          </a:p>
          <a:p>
            <a:pPr indent="0" lvl="0" marL="63500">
              <a:spcBef>
                <a:spcPts val="800"/>
              </a:spcBef>
              <a:spcAft>
                <a:spcPts val="0"/>
              </a:spcAft>
              <a:buNone/>
            </a:pPr>
            <a:r>
              <a:rPr lang="en"/>
              <a:t>Similar to last round it first updates artist_arm_values and than corresponding genre values.</a:t>
            </a:r>
            <a:endParaRPr/>
          </a:p>
        </p:txBody>
      </p:sp>
      <p:pic>
        <p:nvPicPr>
          <p:cNvPr id="329" name="Shape 329"/>
          <p:cNvPicPr preferRelativeResize="0"/>
          <p:nvPr/>
        </p:nvPicPr>
        <p:blipFill rotWithShape="1">
          <a:blip r:embed="rId3">
            <a:alphaModFix/>
          </a:blip>
          <a:srcRect b="56082" l="4257" r="32853" t="30130"/>
          <a:stretch/>
        </p:blipFill>
        <p:spPr>
          <a:xfrm>
            <a:off x="311700" y="1549450"/>
            <a:ext cx="8520599" cy="881174"/>
          </a:xfrm>
          <a:prstGeom prst="rect">
            <a:avLst/>
          </a:prstGeom>
          <a:noFill/>
          <a:ln>
            <a:noFill/>
          </a:ln>
        </p:spPr>
      </p:pic>
      <p:pic>
        <p:nvPicPr>
          <p:cNvPr id="330" name="Shape 330"/>
          <p:cNvPicPr preferRelativeResize="0"/>
          <p:nvPr/>
        </p:nvPicPr>
        <p:blipFill rotWithShape="1">
          <a:blip r:embed="rId4">
            <a:alphaModFix/>
          </a:blip>
          <a:srcRect b="51812" l="4185" r="3427" t="34214"/>
          <a:stretch/>
        </p:blipFill>
        <p:spPr>
          <a:xfrm>
            <a:off x="311700" y="2631775"/>
            <a:ext cx="8448000" cy="1570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nvSpPr>
        <p:spPr>
          <a:xfrm>
            <a:off x="2104350" y="1940400"/>
            <a:ext cx="5395500" cy="126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7200">
                <a:solidFill>
                  <a:schemeClr val="accent1"/>
                </a:solidFill>
                <a:latin typeface="Trebuchet MS"/>
                <a:ea typeface="Trebuchet MS"/>
                <a:cs typeface="Trebuchet MS"/>
                <a:sym typeface="Trebuchet MS"/>
              </a:rPr>
              <a:t>Thank</a:t>
            </a:r>
            <a:r>
              <a:rPr lang="en"/>
              <a:t> </a:t>
            </a:r>
            <a:r>
              <a:rPr lang="en" sz="7200">
                <a:solidFill>
                  <a:schemeClr val="accent1"/>
                </a:solidFill>
                <a:latin typeface="Trebuchet MS"/>
                <a:ea typeface="Trebuchet MS"/>
                <a:cs typeface="Trebuchet MS"/>
                <a:sym typeface="Trebuchet MS"/>
              </a:rPr>
              <a:t>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Data Preprocessing</a:t>
            </a:r>
            <a:endParaRPr/>
          </a:p>
        </p:txBody>
      </p:sp>
      <p:sp>
        <p:nvSpPr>
          <p:cNvPr id="166" name="Shape 166"/>
          <p:cNvSpPr txBox="1"/>
          <p:nvPr>
            <p:ph idx="1" type="body"/>
          </p:nvPr>
        </p:nvSpPr>
        <p:spPr>
          <a:xfrm>
            <a:off x="198900" y="1084800"/>
            <a:ext cx="8520600" cy="3416400"/>
          </a:xfrm>
          <a:prstGeom prst="rect">
            <a:avLst/>
          </a:prstGeom>
        </p:spPr>
        <p:txBody>
          <a:bodyPr anchorCtr="0" anchor="t" bIns="68575" lIns="68575" spcFirstLastPara="1" rIns="68575" wrap="square" tIns="68575">
            <a:noAutofit/>
          </a:bodyPr>
          <a:lstStyle/>
          <a:p>
            <a:pPr indent="-298450" lvl="0" marL="457200" rtl="0">
              <a:lnSpc>
                <a:spcPct val="115000"/>
              </a:lnSpc>
              <a:spcBef>
                <a:spcPts val="1000"/>
              </a:spcBef>
              <a:spcAft>
                <a:spcPts val="0"/>
              </a:spcAft>
              <a:buSzPts val="1100"/>
              <a:buChar char="▶"/>
            </a:pPr>
            <a:r>
              <a:rPr lang="en"/>
              <a:t>Two separate text file where converted into csv files and then were concatenated on basis on common field track-id. </a:t>
            </a:r>
            <a:endParaRPr/>
          </a:p>
          <a:p>
            <a:pPr indent="-298450" lvl="0" marL="457200" rtl="0">
              <a:lnSpc>
                <a:spcPct val="115000"/>
              </a:lnSpc>
              <a:spcBef>
                <a:spcPts val="1000"/>
              </a:spcBef>
              <a:spcAft>
                <a:spcPts val="0"/>
              </a:spcAft>
              <a:buSzPts val="1100"/>
              <a:buChar char="▶"/>
            </a:pPr>
            <a:r>
              <a:rPr lang="en"/>
              <a:t>Artist which had less than 10 songs were filtered out.</a:t>
            </a:r>
            <a:endParaRPr/>
          </a:p>
          <a:p>
            <a:pPr indent="0" lvl="0" marL="0" rtl="0">
              <a:lnSpc>
                <a:spcPct val="115000"/>
              </a:lnSpc>
              <a:spcBef>
                <a:spcPts val="0"/>
              </a:spcBef>
              <a:spcAft>
                <a:spcPts val="0"/>
              </a:spcAft>
              <a:buNone/>
            </a:pPr>
            <a:r>
              <a:t/>
            </a:r>
            <a:endParaRPr sz="1100">
              <a:solidFill>
                <a:schemeClr val="dk1"/>
              </a:solidFill>
              <a:latin typeface="Arial"/>
              <a:ea typeface="Arial"/>
              <a:cs typeface="Arial"/>
              <a:sym typeface="Arial"/>
            </a:endParaRPr>
          </a:p>
          <a:p>
            <a:pPr indent="-298450" lvl="0" marL="457200" marR="0" rtl="0" algn="l">
              <a:lnSpc>
                <a:spcPct val="115000"/>
              </a:lnSpc>
              <a:spcBef>
                <a:spcPts val="0"/>
              </a:spcBef>
              <a:spcAft>
                <a:spcPts val="0"/>
              </a:spcAft>
              <a:buSzPts val="1100"/>
              <a:buChar char="▶"/>
            </a:pPr>
            <a:r>
              <a:rPr lang="en"/>
              <a:t>Songs which had duration less than a minute were filtered out. </a:t>
            </a:r>
            <a:endParaRPr/>
          </a:p>
          <a:p>
            <a:pPr indent="0" lvl="0" marL="0" rtl="0">
              <a:lnSpc>
                <a:spcPct val="115000"/>
              </a:lnSpc>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lgn="ctr">
              <a:spcBef>
                <a:spcPts val="0"/>
              </a:spcBef>
              <a:spcAft>
                <a:spcPts val="0"/>
              </a:spcAft>
              <a:buNone/>
            </a:pPr>
            <a:r>
              <a:rPr lang="en"/>
              <a:t>Decision Parameters</a:t>
            </a:r>
            <a:endParaRPr/>
          </a:p>
        </p:txBody>
      </p:sp>
      <p:sp>
        <p:nvSpPr>
          <p:cNvPr id="172" name="Shape 17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Genres (Main Arms)</a:t>
            </a:r>
            <a:endParaRPr/>
          </a:p>
          <a:p>
            <a:pPr indent="-298450" lvl="0" marL="457200" rtl="0">
              <a:spcBef>
                <a:spcPts val="800"/>
              </a:spcBef>
              <a:spcAft>
                <a:spcPts val="0"/>
              </a:spcAft>
              <a:buSzPts val="1100"/>
              <a:buChar char="▶"/>
            </a:pPr>
            <a:r>
              <a:rPr lang="en"/>
              <a:t>Artist (Sub Arms)</a:t>
            </a:r>
            <a:endParaRPr/>
          </a:p>
          <a:p>
            <a:pPr indent="-298450" lvl="0" marL="457200" rtl="0">
              <a:spcBef>
                <a:spcPts val="1000"/>
              </a:spcBef>
              <a:spcAft>
                <a:spcPts val="0"/>
              </a:spcAft>
              <a:buSzPts val="1100"/>
              <a:buChar char="▶"/>
            </a:pPr>
            <a:r>
              <a:rPr lang="en"/>
              <a:t>Current user preference for each genre</a:t>
            </a:r>
            <a:endParaRPr/>
          </a:p>
          <a:p>
            <a:pPr indent="-298450" lvl="0" marL="457200">
              <a:spcBef>
                <a:spcPts val="1000"/>
              </a:spcBef>
              <a:spcAft>
                <a:spcPts val="1000"/>
              </a:spcAft>
              <a:buSzPts val="1100"/>
              <a:buChar char="▶"/>
            </a:pPr>
            <a:r>
              <a:rPr lang="en"/>
              <a:t>History of ignored recommended items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Basic notations </a:t>
            </a:r>
            <a:endParaRPr/>
          </a:p>
        </p:txBody>
      </p:sp>
      <p:sp>
        <p:nvSpPr>
          <p:cNvPr id="178" name="Shape 178"/>
          <p:cNvSpPr txBox="1"/>
          <p:nvPr>
            <p:ph idx="1" type="body"/>
          </p:nvPr>
        </p:nvSpPr>
        <p:spPr>
          <a:xfrm>
            <a:off x="311700" y="1152475"/>
            <a:ext cx="8520600" cy="37035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a</a:t>
            </a:r>
            <a:r>
              <a:rPr baseline="-25000" lang="en"/>
              <a:t>i   </a:t>
            </a:r>
            <a:r>
              <a:rPr lang="en"/>
              <a:t>: i</a:t>
            </a:r>
            <a:r>
              <a:rPr baseline="30000" lang="en"/>
              <a:t>th </a:t>
            </a:r>
            <a:r>
              <a:rPr lang="en"/>
              <a:t>genre arm </a:t>
            </a:r>
            <a:endParaRPr/>
          </a:p>
          <a:p>
            <a:pPr indent="-298450" lvl="0" marL="457200" rtl="0">
              <a:spcBef>
                <a:spcPts val="1000"/>
              </a:spcBef>
              <a:spcAft>
                <a:spcPts val="0"/>
              </a:spcAft>
              <a:buSzPts val="1100"/>
              <a:buChar char="▶"/>
            </a:pPr>
            <a:r>
              <a:rPr lang="en"/>
              <a:t>b</a:t>
            </a:r>
            <a:r>
              <a:rPr baseline="-25000" lang="en"/>
              <a:t>j    </a:t>
            </a:r>
            <a:r>
              <a:rPr lang="en"/>
              <a:t>: j</a:t>
            </a:r>
            <a:r>
              <a:rPr baseline="30000" lang="en"/>
              <a:t>th </a:t>
            </a:r>
            <a:r>
              <a:rPr lang="en"/>
              <a:t>artist sub arm</a:t>
            </a:r>
            <a:endParaRPr/>
          </a:p>
          <a:p>
            <a:pPr indent="-298450" lvl="0" marL="457200" rtl="0">
              <a:spcBef>
                <a:spcPts val="1000"/>
              </a:spcBef>
              <a:spcAft>
                <a:spcPts val="0"/>
              </a:spcAft>
              <a:buSzPts val="1100"/>
              <a:buChar char="▶"/>
            </a:pPr>
            <a:r>
              <a:rPr lang="en"/>
              <a:t>E(a</a:t>
            </a:r>
            <a:r>
              <a:rPr baseline="-25000" lang="en"/>
              <a:t>i_t’</a:t>
            </a:r>
            <a:r>
              <a:rPr lang="en"/>
              <a:t>) : estimated value of  i</a:t>
            </a:r>
            <a:r>
              <a:rPr baseline="30000" lang="en"/>
              <a:t>th </a:t>
            </a:r>
            <a:r>
              <a:rPr lang="en"/>
              <a:t>genre arm after t’ pulls</a:t>
            </a:r>
            <a:endParaRPr baseline="-25000"/>
          </a:p>
          <a:p>
            <a:pPr indent="-298450" lvl="0" marL="457200" rtl="0">
              <a:spcBef>
                <a:spcPts val="1000"/>
              </a:spcBef>
              <a:spcAft>
                <a:spcPts val="0"/>
              </a:spcAft>
              <a:buSzPts val="1100"/>
              <a:buChar char="▶"/>
            </a:pPr>
            <a:r>
              <a:rPr lang="en"/>
              <a:t> 𝛂 : weight for genre arm</a:t>
            </a:r>
            <a:endParaRPr/>
          </a:p>
          <a:p>
            <a:pPr indent="-298450" lvl="0" marL="457200" rtl="0">
              <a:spcBef>
                <a:spcPts val="800"/>
              </a:spcBef>
              <a:spcAft>
                <a:spcPts val="0"/>
              </a:spcAft>
              <a:buSzPts val="1100"/>
              <a:buChar char="▶"/>
            </a:pPr>
            <a:r>
              <a:rPr lang="en"/>
              <a:t>𝜷 : weight for artist sub arm</a:t>
            </a:r>
            <a:endParaRPr/>
          </a:p>
          <a:p>
            <a:pPr indent="-298450" lvl="0" marL="457200" rtl="0">
              <a:spcBef>
                <a:spcPts val="1000"/>
              </a:spcBef>
              <a:spcAft>
                <a:spcPts val="0"/>
              </a:spcAft>
              <a:buSzPts val="1100"/>
              <a:buChar char="▶"/>
            </a:pPr>
            <a:r>
              <a:rPr lang="en"/>
              <a:t>R : Reward</a:t>
            </a:r>
            <a:endParaRPr/>
          </a:p>
          <a:p>
            <a:pPr indent="-298450" lvl="0" marL="457200" rtl="0">
              <a:spcBef>
                <a:spcPts val="1000"/>
              </a:spcBef>
              <a:spcAft>
                <a:spcPts val="0"/>
              </a:spcAft>
              <a:buSzPts val="1100"/>
              <a:buChar char="▶"/>
            </a:pPr>
            <a:r>
              <a:rPr lang="en"/>
              <a:t>𝝴 : probability of exploration</a:t>
            </a:r>
            <a:endParaRPr/>
          </a:p>
          <a:p>
            <a:pPr indent="-298450" lvl="0" marL="457200" rtl="0">
              <a:spcBef>
                <a:spcPts val="1000"/>
              </a:spcBef>
              <a:spcAft>
                <a:spcPts val="0"/>
              </a:spcAft>
              <a:buSzPts val="1100"/>
              <a:buChar char="▶"/>
            </a:pPr>
            <a:r>
              <a:rPr lang="en"/>
              <a:t>t : round of recommendation</a:t>
            </a:r>
            <a:r>
              <a:rPr baseline="-25000" lang="en"/>
              <a:t>      </a:t>
            </a:r>
            <a:endParaRPr/>
          </a:p>
          <a:p>
            <a:pPr indent="-298450" lvl="0" marL="457200" rtl="0">
              <a:spcBef>
                <a:spcPts val="1000"/>
              </a:spcBef>
              <a:spcAft>
                <a:spcPts val="0"/>
              </a:spcAft>
              <a:buSzPts val="1100"/>
              <a:buChar char="▶"/>
            </a:pPr>
            <a:r>
              <a:rPr lang="en"/>
              <a:t>A : user action</a:t>
            </a:r>
            <a:endParaRPr/>
          </a:p>
          <a:p>
            <a:pPr indent="-298450" lvl="0" marL="457200" rtl="0">
              <a:spcBef>
                <a:spcPts val="1000"/>
              </a:spcBef>
              <a:spcAft>
                <a:spcPts val="1000"/>
              </a:spcAft>
              <a:buSzPts val="1100"/>
              <a:buChar char="▶"/>
            </a:pPr>
            <a:r>
              <a:rPr lang="en"/>
              <a:t>t’ : t</a:t>
            </a:r>
            <a:r>
              <a:rPr baseline="30000" lang="en"/>
              <a:t>th </a:t>
            </a:r>
            <a:r>
              <a:rPr lang="en"/>
              <a:t>pull of arm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Model</a:t>
            </a:r>
            <a:endParaRPr/>
          </a:p>
        </p:txBody>
      </p:sp>
      <p:sp>
        <p:nvSpPr>
          <p:cNvPr id="184" name="Shape 184"/>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t/>
            </a:r>
            <a:endParaRPr>
              <a:solidFill>
                <a:srgbClr val="000000"/>
              </a:solidFill>
              <a:latin typeface="Arial"/>
              <a:ea typeface="Arial"/>
              <a:cs typeface="Arial"/>
              <a:sym typeface="Arial"/>
            </a:endParaRPr>
          </a:p>
          <a:p>
            <a:pPr indent="-298450" lvl="0" marL="457200" rtl="0">
              <a:spcBef>
                <a:spcPts val="1000"/>
              </a:spcBef>
              <a:spcAft>
                <a:spcPts val="0"/>
              </a:spcAft>
              <a:buSzPts val="1100"/>
              <a:buChar char="▶"/>
            </a:pPr>
            <a:r>
              <a:rPr lang="en"/>
              <a:t>𝝴</a:t>
            </a:r>
            <a:r>
              <a:rPr baseline="-25000" lang="en"/>
              <a:t>t</a:t>
            </a:r>
            <a:r>
              <a:rPr lang="en"/>
              <a:t> = </a:t>
            </a:r>
            <a:endParaRPr/>
          </a:p>
          <a:p>
            <a:pPr indent="-298450" lvl="0" marL="457200" rtl="0">
              <a:spcBef>
                <a:spcPts val="1000"/>
              </a:spcBef>
              <a:spcAft>
                <a:spcPts val="0"/>
              </a:spcAft>
              <a:buSzPts val="1100"/>
              <a:buChar char="▶"/>
            </a:pPr>
            <a:r>
              <a:rPr lang="en"/>
              <a:t>E(a</a:t>
            </a:r>
            <a:r>
              <a:rPr baseline="-25000" lang="en"/>
              <a:t>i_t’</a:t>
            </a:r>
            <a:r>
              <a:rPr lang="en"/>
              <a:t>) =𝛂.E(a</a:t>
            </a:r>
            <a:r>
              <a:rPr baseline="-25000" lang="en"/>
              <a:t>i_t’-1</a:t>
            </a:r>
            <a:r>
              <a:rPr lang="en"/>
              <a:t>) +(1-𝛂).R(A)</a:t>
            </a:r>
            <a:endParaRPr/>
          </a:p>
          <a:p>
            <a:pPr indent="-298450" lvl="0" marL="457200" rtl="0">
              <a:spcBef>
                <a:spcPts val="1000"/>
              </a:spcBef>
              <a:spcAft>
                <a:spcPts val="0"/>
              </a:spcAft>
              <a:buSzPts val="1100"/>
              <a:buChar char="▶"/>
            </a:pPr>
            <a:r>
              <a:rPr lang="en"/>
              <a:t>E(b</a:t>
            </a:r>
            <a:r>
              <a:rPr baseline="-25000" lang="en"/>
              <a:t>j_t’</a:t>
            </a:r>
            <a:r>
              <a:rPr lang="en"/>
              <a:t>) =𝜷 .E(b</a:t>
            </a:r>
            <a:r>
              <a:rPr baseline="-25000" lang="en"/>
              <a:t>j_t’-1</a:t>
            </a:r>
            <a:r>
              <a:rPr lang="en"/>
              <a:t>) +(1-𝜷 ).R(A)</a:t>
            </a:r>
            <a:endParaRPr/>
          </a:p>
          <a:p>
            <a:pPr indent="-298450" lvl="0" marL="457200" rtl="0">
              <a:spcBef>
                <a:spcPts val="1000"/>
              </a:spcBef>
              <a:spcAft>
                <a:spcPts val="0"/>
              </a:spcAft>
              <a:buSzPts val="1100"/>
              <a:buChar char="▶"/>
            </a:pPr>
            <a:r>
              <a:rPr lang="en"/>
              <a:t>a</a:t>
            </a:r>
            <a:r>
              <a:rPr baseline="-25000" lang="en"/>
              <a:t>i</a:t>
            </a:r>
            <a:r>
              <a:rPr lang="en"/>
              <a:t>=argmax(E(a</a:t>
            </a:r>
            <a:r>
              <a:rPr baseline="-25000" lang="en"/>
              <a:t>i_t’</a:t>
            </a:r>
            <a:r>
              <a:rPr lang="en"/>
              <a:t>))</a:t>
            </a:r>
            <a:endParaRPr/>
          </a:p>
          <a:p>
            <a:pPr indent="-298450" lvl="0" marL="457200" rtl="0">
              <a:spcBef>
                <a:spcPts val="1000"/>
              </a:spcBef>
              <a:spcAft>
                <a:spcPts val="0"/>
              </a:spcAft>
              <a:buSzPts val="1100"/>
              <a:buChar char="▶"/>
            </a:pPr>
            <a:r>
              <a:rPr lang="en"/>
              <a:t>b</a:t>
            </a:r>
            <a:r>
              <a:rPr baseline="-25000" lang="en"/>
              <a:t>j</a:t>
            </a:r>
            <a:r>
              <a:rPr lang="en"/>
              <a:t>=argmax(E(b</a:t>
            </a:r>
            <a:r>
              <a:rPr baseline="-25000" lang="en"/>
              <a:t>j_t’</a:t>
            </a:r>
            <a:r>
              <a:rPr lang="en"/>
              <a:t>))</a:t>
            </a:r>
            <a:endParaRPr/>
          </a:p>
          <a:p>
            <a:pPr indent="-298450" lvl="0" marL="457200" rtl="0">
              <a:spcBef>
                <a:spcPts val="1000"/>
              </a:spcBef>
              <a:spcAft>
                <a:spcPts val="0"/>
              </a:spcAft>
              <a:buSzPts val="1100"/>
              <a:buChar char="▶"/>
            </a:pPr>
            <a:r>
              <a:rPr lang="en"/>
              <a:t>cos(S</a:t>
            </a:r>
            <a:r>
              <a:rPr baseline="-25000" lang="en"/>
              <a:t>i</a:t>
            </a:r>
            <a:r>
              <a:rPr lang="en"/>
              <a:t>.S</a:t>
            </a:r>
            <a:r>
              <a:rPr baseline="-25000" lang="en"/>
              <a:t>j</a:t>
            </a:r>
            <a:r>
              <a:rPr lang="en"/>
              <a:t>)= </a:t>
            </a:r>
            <a:endParaRPr/>
          </a:p>
          <a:p>
            <a:pPr indent="0" lvl="0" marL="0" rtl="0">
              <a:spcBef>
                <a:spcPts val="1000"/>
              </a:spcBef>
              <a:spcAft>
                <a:spcPts val="1000"/>
              </a:spcAft>
              <a:buNone/>
            </a:pPr>
            <a:r>
              <a:t/>
            </a:r>
            <a:endParaRPr/>
          </a:p>
        </p:txBody>
      </p:sp>
      <p:pic>
        <p:nvPicPr>
          <p:cNvPr id="185" name="Shape 185"/>
          <p:cNvPicPr preferRelativeResize="0"/>
          <p:nvPr/>
        </p:nvPicPr>
        <p:blipFill>
          <a:blip r:embed="rId3">
            <a:alphaModFix/>
          </a:blip>
          <a:stretch>
            <a:fillRect/>
          </a:stretch>
        </p:blipFill>
        <p:spPr>
          <a:xfrm>
            <a:off x="1712925" y="3341525"/>
            <a:ext cx="802350" cy="477600"/>
          </a:xfrm>
          <a:prstGeom prst="rect">
            <a:avLst/>
          </a:prstGeom>
          <a:noFill/>
          <a:ln>
            <a:noFill/>
          </a:ln>
        </p:spPr>
      </p:pic>
      <p:pic>
        <p:nvPicPr>
          <p:cNvPr id="186" name="Shape 186"/>
          <p:cNvPicPr preferRelativeResize="0"/>
          <p:nvPr/>
        </p:nvPicPr>
        <p:blipFill>
          <a:blip r:embed="rId4">
            <a:alphaModFix/>
          </a:blip>
          <a:stretch>
            <a:fillRect/>
          </a:stretch>
        </p:blipFill>
        <p:spPr>
          <a:xfrm>
            <a:off x="1209850" y="1641325"/>
            <a:ext cx="503075" cy="3642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Modified </a:t>
            </a:r>
            <a:r>
              <a:rPr lang="en" sz="3500"/>
              <a:t>ε </a:t>
            </a:r>
            <a:r>
              <a:rPr lang="en"/>
              <a:t>- greedy policy </a:t>
            </a:r>
            <a:r>
              <a:rPr lang="en" sz="3500"/>
              <a:t> </a:t>
            </a:r>
            <a:endParaRPr sz="3500"/>
          </a:p>
        </p:txBody>
      </p:sp>
      <p:sp>
        <p:nvSpPr>
          <p:cNvPr id="192" name="Shape 19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330200" lvl="0" marL="457200" rtl="0">
              <a:spcBef>
                <a:spcPts val="800"/>
              </a:spcBef>
              <a:spcAft>
                <a:spcPts val="0"/>
              </a:spcAft>
              <a:buSzPts val="1600"/>
              <a:buChar char="▶"/>
            </a:pPr>
            <a:r>
              <a:rPr lang="en" sz="1600"/>
              <a:t>Initial Exploratory phase : ε = </a:t>
            </a:r>
            <a:endParaRPr sz="1600"/>
          </a:p>
          <a:p>
            <a:pPr indent="-330200" lvl="0" marL="457200" rtl="0">
              <a:spcBef>
                <a:spcPts val="1000"/>
              </a:spcBef>
              <a:spcAft>
                <a:spcPts val="0"/>
              </a:spcAft>
              <a:buSzPts val="1600"/>
              <a:buChar char="▶"/>
            </a:pPr>
            <a:r>
              <a:rPr lang="en" sz="1600"/>
              <a:t>Normal phase (After converging) : ε = 0.3</a:t>
            </a:r>
            <a:endParaRPr sz="1600"/>
          </a:p>
          <a:p>
            <a:pPr indent="0" lvl="0" marL="0" rtl="0">
              <a:spcBef>
                <a:spcPts val="800"/>
              </a:spcBef>
              <a:spcAft>
                <a:spcPts val="0"/>
              </a:spcAft>
              <a:buNone/>
            </a:pPr>
            <a:br>
              <a:rPr lang="en"/>
            </a:br>
            <a:br>
              <a:rPr lang="en"/>
            </a:br>
            <a:br>
              <a:rPr lang="en"/>
            </a:br>
            <a:br>
              <a:rPr lang="en"/>
            </a:br>
            <a:br>
              <a:rPr lang="en"/>
            </a:br>
            <a:endParaRPr/>
          </a:p>
          <a:p>
            <a:pPr indent="0" lvl="0" marL="0" rtl="0" algn="ctr">
              <a:spcBef>
                <a:spcPts val="1000"/>
              </a:spcBef>
              <a:spcAft>
                <a:spcPts val="1000"/>
              </a:spcAft>
              <a:buNone/>
            </a:pPr>
            <a:r>
              <a:rPr b="1" lang="en" sz="2000"/>
              <a:t>Why different </a:t>
            </a:r>
            <a:r>
              <a:rPr b="1" lang="en" sz="2400"/>
              <a:t>ε ? </a:t>
            </a:r>
            <a:endParaRPr b="1" sz="2400"/>
          </a:p>
        </p:txBody>
      </p:sp>
      <p:pic>
        <p:nvPicPr>
          <p:cNvPr id="193" name="Shape 193"/>
          <p:cNvPicPr preferRelativeResize="0"/>
          <p:nvPr/>
        </p:nvPicPr>
        <p:blipFill>
          <a:blip r:embed="rId3">
            <a:alphaModFix/>
          </a:blip>
          <a:stretch>
            <a:fillRect/>
          </a:stretch>
        </p:blipFill>
        <p:spPr>
          <a:xfrm>
            <a:off x="3881416" y="1229097"/>
            <a:ext cx="690584" cy="50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Actions</a:t>
            </a:r>
            <a:endParaRPr/>
          </a:p>
        </p:txBody>
      </p:sp>
      <p:sp>
        <p:nvSpPr>
          <p:cNvPr id="199" name="Shape 199"/>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Played</a:t>
            </a:r>
            <a:endParaRPr/>
          </a:p>
          <a:p>
            <a:pPr indent="-298450" lvl="0" marL="457200" rtl="0">
              <a:spcBef>
                <a:spcPts val="1000"/>
              </a:spcBef>
              <a:spcAft>
                <a:spcPts val="0"/>
              </a:spcAft>
              <a:buSzPts val="1100"/>
              <a:buChar char="▶"/>
            </a:pPr>
            <a:r>
              <a:rPr lang="en"/>
              <a:t>Stopped</a:t>
            </a:r>
            <a:endParaRPr/>
          </a:p>
          <a:p>
            <a:pPr indent="-298450" lvl="0" marL="457200" rtl="0">
              <a:spcBef>
                <a:spcPts val="1000"/>
              </a:spcBef>
              <a:spcAft>
                <a:spcPts val="0"/>
              </a:spcAft>
              <a:buSzPts val="1100"/>
              <a:buChar char="▶"/>
            </a:pPr>
            <a:r>
              <a:rPr lang="en"/>
              <a:t>Liked</a:t>
            </a:r>
            <a:endParaRPr/>
          </a:p>
          <a:p>
            <a:pPr indent="-298450" lvl="0" marL="457200" rtl="0">
              <a:spcBef>
                <a:spcPts val="1000"/>
              </a:spcBef>
              <a:spcAft>
                <a:spcPts val="0"/>
              </a:spcAft>
              <a:buSzPts val="1100"/>
              <a:buChar char="▶"/>
            </a:pPr>
            <a:r>
              <a:rPr lang="en"/>
              <a:t>Disliked</a:t>
            </a:r>
            <a:endParaRPr/>
          </a:p>
          <a:p>
            <a:pPr indent="-298450" lvl="0" marL="457200" rtl="0">
              <a:spcBef>
                <a:spcPts val="1000"/>
              </a:spcBef>
              <a:spcAft>
                <a:spcPts val="1000"/>
              </a:spcAft>
              <a:buSzPts val="1100"/>
              <a:buChar char="▶"/>
            </a:pPr>
            <a:r>
              <a:rPr lang="en"/>
              <a:t>Ignored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