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3" r:id="rId3"/>
    <p:sldId id="257" r:id="rId4"/>
    <p:sldId id="258" r:id="rId5"/>
    <p:sldId id="259" r:id="rId6"/>
    <p:sldId id="260" r:id="rId7"/>
    <p:sldId id="288" r:id="rId8"/>
    <p:sldId id="262" r:id="rId9"/>
    <p:sldId id="264" r:id="rId10"/>
    <p:sldId id="265" r:id="rId11"/>
    <p:sldId id="266" r:id="rId12"/>
    <p:sldId id="281" r:id="rId13"/>
    <p:sldId id="282" r:id="rId14"/>
    <p:sldId id="273" r:id="rId15"/>
    <p:sldId id="283" r:id="rId16"/>
    <p:sldId id="285" r:id="rId17"/>
    <p:sldId id="277" r:id="rId18"/>
    <p:sldId id="278" r:id="rId19"/>
    <p:sldId id="279" r:id="rId20"/>
    <p:sldId id="286" r:id="rId21"/>
    <p:sldId id="287" r:id="rId22"/>
    <p:sldId id="293" r:id="rId23"/>
    <p:sldId id="294" r:id="rId24"/>
    <p:sldId id="295" r:id="rId25"/>
    <p:sldId id="296" r:id="rId26"/>
    <p:sldId id="297" r:id="rId27"/>
    <p:sldId id="298" r:id="rId28"/>
    <p:sldId id="299" r:id="rId29"/>
    <p:sldId id="267" r:id="rId30"/>
    <p:sldId id="268" r:id="rId31"/>
    <p:sldId id="269" r:id="rId32"/>
    <p:sldId id="289" r:id="rId33"/>
    <p:sldId id="290" r:id="rId34"/>
    <p:sldId id="291" r:id="rId35"/>
    <p:sldId id="292"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3"/>
  </p:normalViewPr>
  <p:slideViewPr>
    <p:cSldViewPr snapToGrid="0">
      <p:cViewPr>
        <p:scale>
          <a:sx n="67" d="100"/>
          <a:sy n="67" d="100"/>
        </p:scale>
        <p:origin x="-616" y="2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4.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9CABB9-E731-494F-8D1A-385FDB01FDD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1C0C858-E0B6-44C6-92EB-FDA0D69270E6}">
      <dgm:prSet/>
      <dgm:spPr/>
      <dgm:t>
        <a:bodyPr/>
        <a:lstStyle/>
        <a:p>
          <a:r>
            <a:rPr lang="en-IN"/>
            <a:t>Many universities issue certificates without verification of skills. </a:t>
          </a:r>
          <a:endParaRPr lang="en-US"/>
        </a:p>
      </dgm:t>
    </dgm:pt>
    <dgm:pt modelId="{7788BD5E-B30A-4518-8BA4-13CF7AA1CC7C}" type="parTrans" cxnId="{31ECB8F7-CF22-4B29-95A2-2181BDEDD7FC}">
      <dgm:prSet/>
      <dgm:spPr/>
      <dgm:t>
        <a:bodyPr/>
        <a:lstStyle/>
        <a:p>
          <a:endParaRPr lang="en-US"/>
        </a:p>
      </dgm:t>
    </dgm:pt>
    <dgm:pt modelId="{8A5EC0DA-9C83-40CE-87F4-5C48EF380EDA}" type="sibTrans" cxnId="{31ECB8F7-CF22-4B29-95A2-2181BDEDD7FC}">
      <dgm:prSet/>
      <dgm:spPr/>
      <dgm:t>
        <a:bodyPr/>
        <a:lstStyle/>
        <a:p>
          <a:endParaRPr lang="en-US"/>
        </a:p>
      </dgm:t>
    </dgm:pt>
    <dgm:pt modelId="{1A737ADA-5CCB-4483-998B-DE53B67A11D2}">
      <dgm:prSet/>
      <dgm:spPr/>
      <dgm:t>
        <a:bodyPr/>
        <a:lstStyle/>
        <a:p>
          <a:r>
            <a:rPr lang="en-IN" dirty="0"/>
            <a:t>Employers struggle to validate the authenticity of certificates. </a:t>
          </a:r>
          <a:endParaRPr lang="en-US" dirty="0"/>
        </a:p>
      </dgm:t>
    </dgm:pt>
    <dgm:pt modelId="{49FB474A-AD4E-42F4-925F-4230B8BC218D}" type="parTrans" cxnId="{88BEBD69-3FC6-4869-A980-150CDA7F395E}">
      <dgm:prSet/>
      <dgm:spPr/>
      <dgm:t>
        <a:bodyPr/>
        <a:lstStyle/>
        <a:p>
          <a:endParaRPr lang="en-US"/>
        </a:p>
      </dgm:t>
    </dgm:pt>
    <dgm:pt modelId="{B9632A43-36F3-41A9-956D-3A43C6629352}" type="sibTrans" cxnId="{88BEBD69-3FC6-4869-A980-150CDA7F395E}">
      <dgm:prSet/>
      <dgm:spPr/>
      <dgm:t>
        <a:bodyPr/>
        <a:lstStyle/>
        <a:p>
          <a:endParaRPr lang="en-US"/>
        </a:p>
      </dgm:t>
    </dgm:pt>
    <dgm:pt modelId="{F46FF34B-2B01-4F21-AE56-70C75F6FD595}">
      <dgm:prSet/>
      <dgm:spPr/>
      <dgm:t>
        <a:bodyPr/>
        <a:lstStyle/>
        <a:p>
          <a:r>
            <a:rPr lang="en-IN"/>
            <a:t>Fake certificates and forged grades create trust issues. </a:t>
          </a:r>
          <a:endParaRPr lang="en-US"/>
        </a:p>
      </dgm:t>
    </dgm:pt>
    <dgm:pt modelId="{C94B4AD6-98DC-4F53-921D-D864433D442C}" type="parTrans" cxnId="{84B628AF-12ED-4DCA-A9BF-A945040BD335}">
      <dgm:prSet/>
      <dgm:spPr/>
      <dgm:t>
        <a:bodyPr/>
        <a:lstStyle/>
        <a:p>
          <a:endParaRPr lang="en-US"/>
        </a:p>
      </dgm:t>
    </dgm:pt>
    <dgm:pt modelId="{7655883F-A6D5-4EBF-B8C6-4D35EC9FFD1D}" type="sibTrans" cxnId="{84B628AF-12ED-4DCA-A9BF-A945040BD335}">
      <dgm:prSet/>
      <dgm:spPr/>
      <dgm:t>
        <a:bodyPr/>
        <a:lstStyle/>
        <a:p>
          <a:endParaRPr lang="en-US"/>
        </a:p>
      </dgm:t>
    </dgm:pt>
    <dgm:pt modelId="{FEFB503A-F321-49D0-A782-F7945D03DC2C}">
      <dgm:prSet/>
      <dgm:spPr/>
      <dgm:t>
        <a:bodyPr/>
        <a:lstStyle/>
        <a:p>
          <a:r>
            <a:rPr lang="en-IN"/>
            <a:t>A digital and decentralized verification system is needed. </a:t>
          </a:r>
          <a:endParaRPr lang="en-US"/>
        </a:p>
      </dgm:t>
    </dgm:pt>
    <dgm:pt modelId="{2FB1FA84-74D0-41D8-BD89-E267D0C5627B}" type="parTrans" cxnId="{24A56CD8-CF2F-4137-94BD-EEBF819645CC}">
      <dgm:prSet/>
      <dgm:spPr/>
      <dgm:t>
        <a:bodyPr/>
        <a:lstStyle/>
        <a:p>
          <a:endParaRPr lang="en-US"/>
        </a:p>
      </dgm:t>
    </dgm:pt>
    <dgm:pt modelId="{5BCFBA46-6C11-4A80-BA25-37F67DCC40C4}" type="sibTrans" cxnId="{24A56CD8-CF2F-4137-94BD-EEBF819645CC}">
      <dgm:prSet/>
      <dgm:spPr/>
      <dgm:t>
        <a:bodyPr/>
        <a:lstStyle/>
        <a:p>
          <a:endParaRPr lang="en-US"/>
        </a:p>
      </dgm:t>
    </dgm:pt>
    <dgm:pt modelId="{5D31DF88-4EFA-40AB-98E3-4EA292560D3E}" type="pres">
      <dgm:prSet presAssocID="{2F9CABB9-E731-494F-8D1A-385FDB01FDD7}" presName="root" presStyleCnt="0">
        <dgm:presLayoutVars>
          <dgm:dir/>
          <dgm:resizeHandles val="exact"/>
        </dgm:presLayoutVars>
      </dgm:prSet>
      <dgm:spPr/>
      <dgm:t>
        <a:bodyPr/>
        <a:lstStyle/>
        <a:p>
          <a:endParaRPr lang="en-IN"/>
        </a:p>
      </dgm:t>
    </dgm:pt>
    <dgm:pt modelId="{0551C256-B470-41AE-86F2-33C232657B4D}" type="pres">
      <dgm:prSet presAssocID="{01C0C858-E0B6-44C6-92EB-FDA0D69270E6}" presName="compNode" presStyleCnt="0"/>
      <dgm:spPr/>
    </dgm:pt>
    <dgm:pt modelId="{15BB7151-A4C3-4F8C-8EB5-CAFC1546C7F1}" type="pres">
      <dgm:prSet presAssocID="{01C0C858-E0B6-44C6-92EB-FDA0D69270E6}" presName="bgRect" presStyleLbl="bgShp" presStyleIdx="0" presStyleCnt="4"/>
      <dgm:spPr/>
    </dgm:pt>
    <dgm:pt modelId="{596FFDFB-1045-42F7-A1B3-DE986F4722DB}" type="pres">
      <dgm:prSet presAssocID="{01C0C858-E0B6-44C6-92EB-FDA0D69270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extLst>
        <a:ext uri="{E40237B7-FDA0-4F09-8148-C483321AD2D9}">
          <dgm14:cNvPr xmlns:dgm14="http://schemas.microsoft.com/office/drawing/2010/diagram" id="0" name="" descr="Diploma Roll"/>
        </a:ext>
      </dgm:extLst>
    </dgm:pt>
    <dgm:pt modelId="{07268167-5F09-4486-8209-6B3E0577277D}" type="pres">
      <dgm:prSet presAssocID="{01C0C858-E0B6-44C6-92EB-FDA0D69270E6}" presName="spaceRect" presStyleCnt="0"/>
      <dgm:spPr/>
    </dgm:pt>
    <dgm:pt modelId="{3375F291-263E-4CA5-805C-4F851A26C151}" type="pres">
      <dgm:prSet presAssocID="{01C0C858-E0B6-44C6-92EB-FDA0D69270E6}" presName="parTx" presStyleLbl="revTx" presStyleIdx="0" presStyleCnt="4">
        <dgm:presLayoutVars>
          <dgm:chMax val="0"/>
          <dgm:chPref val="0"/>
        </dgm:presLayoutVars>
      </dgm:prSet>
      <dgm:spPr/>
      <dgm:t>
        <a:bodyPr/>
        <a:lstStyle/>
        <a:p>
          <a:endParaRPr lang="en-IN"/>
        </a:p>
      </dgm:t>
    </dgm:pt>
    <dgm:pt modelId="{5432BF7E-DB43-49F1-80F8-CF2BFFEF542C}" type="pres">
      <dgm:prSet presAssocID="{8A5EC0DA-9C83-40CE-87F4-5C48EF380EDA}" presName="sibTrans" presStyleCnt="0"/>
      <dgm:spPr/>
    </dgm:pt>
    <dgm:pt modelId="{CBB6E172-9EEC-4F7A-A6F9-456A8249C3B4}" type="pres">
      <dgm:prSet presAssocID="{1A737ADA-5CCB-4483-998B-DE53B67A11D2}" presName="compNode" presStyleCnt="0"/>
      <dgm:spPr/>
    </dgm:pt>
    <dgm:pt modelId="{DF9D5526-AA14-4270-BDAA-60C2E0A15883}" type="pres">
      <dgm:prSet presAssocID="{1A737ADA-5CCB-4483-998B-DE53B67A11D2}" presName="bgRect" presStyleLbl="bgShp" presStyleIdx="1" presStyleCnt="4"/>
      <dgm:spPr/>
    </dgm:pt>
    <dgm:pt modelId="{B7C3FAF6-F91B-4549-A100-22CE881B8DD9}" type="pres">
      <dgm:prSet presAssocID="{1A737ADA-5CCB-4483-998B-DE53B67A11D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a:noFill/>
        </a:ln>
      </dgm:spPr>
      <dgm:extLst>
        <a:ext uri="{E40237B7-FDA0-4F09-8148-C483321AD2D9}">
          <dgm14:cNvPr xmlns:dgm14="http://schemas.microsoft.com/office/drawing/2010/diagram" id="0" name="" descr="Diploma"/>
        </a:ext>
      </dgm:extLst>
    </dgm:pt>
    <dgm:pt modelId="{69E86418-1686-4541-A147-09D038C0147E}" type="pres">
      <dgm:prSet presAssocID="{1A737ADA-5CCB-4483-998B-DE53B67A11D2}" presName="spaceRect" presStyleCnt="0"/>
      <dgm:spPr/>
    </dgm:pt>
    <dgm:pt modelId="{C9268BD5-2867-4D5A-9686-54EEC42DA4E1}" type="pres">
      <dgm:prSet presAssocID="{1A737ADA-5CCB-4483-998B-DE53B67A11D2}" presName="parTx" presStyleLbl="revTx" presStyleIdx="1" presStyleCnt="4">
        <dgm:presLayoutVars>
          <dgm:chMax val="0"/>
          <dgm:chPref val="0"/>
        </dgm:presLayoutVars>
      </dgm:prSet>
      <dgm:spPr/>
      <dgm:t>
        <a:bodyPr/>
        <a:lstStyle/>
        <a:p>
          <a:endParaRPr lang="en-IN"/>
        </a:p>
      </dgm:t>
    </dgm:pt>
    <dgm:pt modelId="{CCC60803-8875-4A51-92B9-166C8825CCED}" type="pres">
      <dgm:prSet presAssocID="{B9632A43-36F3-41A9-956D-3A43C6629352}" presName="sibTrans" presStyleCnt="0"/>
      <dgm:spPr/>
    </dgm:pt>
    <dgm:pt modelId="{386B120E-534E-4552-A754-7EDD9BC97D63}" type="pres">
      <dgm:prSet presAssocID="{F46FF34B-2B01-4F21-AE56-70C75F6FD595}" presName="compNode" presStyleCnt="0"/>
      <dgm:spPr/>
    </dgm:pt>
    <dgm:pt modelId="{FCBC28BE-E1A9-4B48-9DE9-C7DBFEFE8D62}" type="pres">
      <dgm:prSet presAssocID="{F46FF34B-2B01-4F21-AE56-70C75F6FD595}" presName="bgRect" presStyleLbl="bgShp" presStyleIdx="2" presStyleCnt="4"/>
      <dgm:spPr/>
    </dgm:pt>
    <dgm:pt modelId="{2DAB9591-FA45-4392-A322-0F2FE04B8AFD}" type="pres">
      <dgm:prSet presAssocID="{F46FF34B-2B01-4F21-AE56-70C75F6FD59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extLst>
        <a:ext uri="{E40237B7-FDA0-4F09-8148-C483321AD2D9}">
          <dgm14:cNvPr xmlns:dgm14="http://schemas.microsoft.com/office/drawing/2010/diagram" id="0" name="" descr="Employee Badge"/>
        </a:ext>
      </dgm:extLst>
    </dgm:pt>
    <dgm:pt modelId="{DAACE99B-F21D-43AA-8FAC-FD717094087E}" type="pres">
      <dgm:prSet presAssocID="{F46FF34B-2B01-4F21-AE56-70C75F6FD595}" presName="spaceRect" presStyleCnt="0"/>
      <dgm:spPr/>
    </dgm:pt>
    <dgm:pt modelId="{BE417A85-1E88-4DA9-B4E8-36A9007183B2}" type="pres">
      <dgm:prSet presAssocID="{F46FF34B-2B01-4F21-AE56-70C75F6FD595}" presName="parTx" presStyleLbl="revTx" presStyleIdx="2" presStyleCnt="4">
        <dgm:presLayoutVars>
          <dgm:chMax val="0"/>
          <dgm:chPref val="0"/>
        </dgm:presLayoutVars>
      </dgm:prSet>
      <dgm:spPr/>
      <dgm:t>
        <a:bodyPr/>
        <a:lstStyle/>
        <a:p>
          <a:endParaRPr lang="en-IN"/>
        </a:p>
      </dgm:t>
    </dgm:pt>
    <dgm:pt modelId="{C3A2C30C-9644-4B79-9CF8-B65230E1EE7A}" type="pres">
      <dgm:prSet presAssocID="{7655883F-A6D5-4EBF-B8C6-4D35EC9FFD1D}" presName="sibTrans" presStyleCnt="0"/>
      <dgm:spPr/>
    </dgm:pt>
    <dgm:pt modelId="{1D58EE83-739A-48C9-A55F-C4EE63440F4E}" type="pres">
      <dgm:prSet presAssocID="{FEFB503A-F321-49D0-A782-F7945D03DC2C}" presName="compNode" presStyleCnt="0"/>
      <dgm:spPr/>
    </dgm:pt>
    <dgm:pt modelId="{B9F55409-7720-4F0F-913E-3EE9096D7E1F}" type="pres">
      <dgm:prSet presAssocID="{FEFB503A-F321-49D0-A782-F7945D03DC2C}" presName="bgRect" presStyleLbl="bgShp" presStyleIdx="3" presStyleCnt="4"/>
      <dgm:spPr/>
    </dgm:pt>
    <dgm:pt modelId="{369A566D-6219-49DE-8DD3-7070FCC7B07A}" type="pres">
      <dgm:prSet presAssocID="{FEFB503A-F321-49D0-A782-F7945D03DC2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a:noFill/>
        </a:ln>
      </dgm:spPr>
      <dgm:extLst>
        <a:ext uri="{E40237B7-FDA0-4F09-8148-C483321AD2D9}">
          <dgm14:cNvPr xmlns:dgm14="http://schemas.microsoft.com/office/drawing/2010/diagram" id="0" name="" descr="Subtitles"/>
        </a:ext>
      </dgm:extLst>
    </dgm:pt>
    <dgm:pt modelId="{5EBDCCB0-8077-446D-846F-B0E47E5AEA6B}" type="pres">
      <dgm:prSet presAssocID="{FEFB503A-F321-49D0-A782-F7945D03DC2C}" presName="spaceRect" presStyleCnt="0"/>
      <dgm:spPr/>
    </dgm:pt>
    <dgm:pt modelId="{D99A2E79-63F0-4E3C-9D5E-33A897788C9B}" type="pres">
      <dgm:prSet presAssocID="{FEFB503A-F321-49D0-A782-F7945D03DC2C}" presName="parTx" presStyleLbl="revTx" presStyleIdx="3" presStyleCnt="4">
        <dgm:presLayoutVars>
          <dgm:chMax val="0"/>
          <dgm:chPref val="0"/>
        </dgm:presLayoutVars>
      </dgm:prSet>
      <dgm:spPr/>
      <dgm:t>
        <a:bodyPr/>
        <a:lstStyle/>
        <a:p>
          <a:endParaRPr lang="en-IN"/>
        </a:p>
      </dgm:t>
    </dgm:pt>
  </dgm:ptLst>
  <dgm:cxnLst>
    <dgm:cxn modelId="{31ECB8F7-CF22-4B29-95A2-2181BDEDD7FC}" srcId="{2F9CABB9-E731-494F-8D1A-385FDB01FDD7}" destId="{01C0C858-E0B6-44C6-92EB-FDA0D69270E6}" srcOrd="0" destOrd="0" parTransId="{7788BD5E-B30A-4518-8BA4-13CF7AA1CC7C}" sibTransId="{8A5EC0DA-9C83-40CE-87F4-5C48EF380EDA}"/>
    <dgm:cxn modelId="{88BEBD69-3FC6-4869-A980-150CDA7F395E}" srcId="{2F9CABB9-E731-494F-8D1A-385FDB01FDD7}" destId="{1A737ADA-5CCB-4483-998B-DE53B67A11D2}" srcOrd="1" destOrd="0" parTransId="{49FB474A-AD4E-42F4-925F-4230B8BC218D}" sibTransId="{B9632A43-36F3-41A9-956D-3A43C6629352}"/>
    <dgm:cxn modelId="{2369B7E9-DF32-4082-A13B-603A0E1067AA}" type="presOf" srcId="{F46FF34B-2B01-4F21-AE56-70C75F6FD595}" destId="{BE417A85-1E88-4DA9-B4E8-36A9007183B2}" srcOrd="0" destOrd="0" presId="urn:microsoft.com/office/officeart/2018/2/layout/IconVerticalSolidList"/>
    <dgm:cxn modelId="{B580E6A4-4CAE-4FAE-BF07-01AB9D244DFB}" type="presOf" srcId="{1A737ADA-5CCB-4483-998B-DE53B67A11D2}" destId="{C9268BD5-2867-4D5A-9686-54EEC42DA4E1}" srcOrd="0" destOrd="0" presId="urn:microsoft.com/office/officeart/2018/2/layout/IconVerticalSolidList"/>
    <dgm:cxn modelId="{5B080902-9D34-4200-9D7C-01F0997503FE}" type="presOf" srcId="{FEFB503A-F321-49D0-A782-F7945D03DC2C}" destId="{D99A2E79-63F0-4E3C-9D5E-33A897788C9B}" srcOrd="0" destOrd="0" presId="urn:microsoft.com/office/officeart/2018/2/layout/IconVerticalSolidList"/>
    <dgm:cxn modelId="{6C997C5D-DDA5-4BC3-8D21-0F9E5ABD5457}" type="presOf" srcId="{01C0C858-E0B6-44C6-92EB-FDA0D69270E6}" destId="{3375F291-263E-4CA5-805C-4F851A26C151}" srcOrd="0" destOrd="0" presId="urn:microsoft.com/office/officeart/2018/2/layout/IconVerticalSolidList"/>
    <dgm:cxn modelId="{84B628AF-12ED-4DCA-A9BF-A945040BD335}" srcId="{2F9CABB9-E731-494F-8D1A-385FDB01FDD7}" destId="{F46FF34B-2B01-4F21-AE56-70C75F6FD595}" srcOrd="2" destOrd="0" parTransId="{C94B4AD6-98DC-4F53-921D-D864433D442C}" sibTransId="{7655883F-A6D5-4EBF-B8C6-4D35EC9FFD1D}"/>
    <dgm:cxn modelId="{24A56CD8-CF2F-4137-94BD-EEBF819645CC}" srcId="{2F9CABB9-E731-494F-8D1A-385FDB01FDD7}" destId="{FEFB503A-F321-49D0-A782-F7945D03DC2C}" srcOrd="3" destOrd="0" parTransId="{2FB1FA84-74D0-41D8-BD89-E267D0C5627B}" sibTransId="{5BCFBA46-6C11-4A80-BA25-37F67DCC40C4}"/>
    <dgm:cxn modelId="{3552B669-1D45-4ABE-8018-CD6E7A48D659}" type="presOf" srcId="{2F9CABB9-E731-494F-8D1A-385FDB01FDD7}" destId="{5D31DF88-4EFA-40AB-98E3-4EA292560D3E}" srcOrd="0" destOrd="0" presId="urn:microsoft.com/office/officeart/2018/2/layout/IconVerticalSolidList"/>
    <dgm:cxn modelId="{68C52E7B-87D7-45FE-B872-0F2EC2482EA7}" type="presParOf" srcId="{5D31DF88-4EFA-40AB-98E3-4EA292560D3E}" destId="{0551C256-B470-41AE-86F2-33C232657B4D}" srcOrd="0" destOrd="0" presId="urn:microsoft.com/office/officeart/2018/2/layout/IconVerticalSolidList"/>
    <dgm:cxn modelId="{CC5F4899-F1BD-423B-8D26-AE43D34FF405}" type="presParOf" srcId="{0551C256-B470-41AE-86F2-33C232657B4D}" destId="{15BB7151-A4C3-4F8C-8EB5-CAFC1546C7F1}" srcOrd="0" destOrd="0" presId="urn:microsoft.com/office/officeart/2018/2/layout/IconVerticalSolidList"/>
    <dgm:cxn modelId="{9C720FEE-24F6-4B24-BE4C-C34D6DE82F35}" type="presParOf" srcId="{0551C256-B470-41AE-86F2-33C232657B4D}" destId="{596FFDFB-1045-42F7-A1B3-DE986F4722DB}" srcOrd="1" destOrd="0" presId="urn:microsoft.com/office/officeart/2018/2/layout/IconVerticalSolidList"/>
    <dgm:cxn modelId="{E06D21FF-D77C-4EB1-8EDA-8E744E27F77F}" type="presParOf" srcId="{0551C256-B470-41AE-86F2-33C232657B4D}" destId="{07268167-5F09-4486-8209-6B3E0577277D}" srcOrd="2" destOrd="0" presId="urn:microsoft.com/office/officeart/2018/2/layout/IconVerticalSolidList"/>
    <dgm:cxn modelId="{ADAFDC02-2502-4B8A-8FB9-935282DD7C6C}" type="presParOf" srcId="{0551C256-B470-41AE-86F2-33C232657B4D}" destId="{3375F291-263E-4CA5-805C-4F851A26C151}" srcOrd="3" destOrd="0" presId="urn:microsoft.com/office/officeart/2018/2/layout/IconVerticalSolidList"/>
    <dgm:cxn modelId="{518C3190-F05E-4297-B2ED-B0BF81A1DB5B}" type="presParOf" srcId="{5D31DF88-4EFA-40AB-98E3-4EA292560D3E}" destId="{5432BF7E-DB43-49F1-80F8-CF2BFFEF542C}" srcOrd="1" destOrd="0" presId="urn:microsoft.com/office/officeart/2018/2/layout/IconVerticalSolidList"/>
    <dgm:cxn modelId="{B089778A-2522-451E-870A-6FAC45FC4405}" type="presParOf" srcId="{5D31DF88-4EFA-40AB-98E3-4EA292560D3E}" destId="{CBB6E172-9EEC-4F7A-A6F9-456A8249C3B4}" srcOrd="2" destOrd="0" presId="urn:microsoft.com/office/officeart/2018/2/layout/IconVerticalSolidList"/>
    <dgm:cxn modelId="{F40810F2-3A8C-4572-9FEC-262F512F21A8}" type="presParOf" srcId="{CBB6E172-9EEC-4F7A-A6F9-456A8249C3B4}" destId="{DF9D5526-AA14-4270-BDAA-60C2E0A15883}" srcOrd="0" destOrd="0" presId="urn:microsoft.com/office/officeart/2018/2/layout/IconVerticalSolidList"/>
    <dgm:cxn modelId="{174F7493-616C-4999-AC06-370333C1C412}" type="presParOf" srcId="{CBB6E172-9EEC-4F7A-A6F9-456A8249C3B4}" destId="{B7C3FAF6-F91B-4549-A100-22CE881B8DD9}" srcOrd="1" destOrd="0" presId="urn:microsoft.com/office/officeart/2018/2/layout/IconVerticalSolidList"/>
    <dgm:cxn modelId="{E3740FE9-2A30-4677-9149-ED198A4CDE5A}" type="presParOf" srcId="{CBB6E172-9EEC-4F7A-A6F9-456A8249C3B4}" destId="{69E86418-1686-4541-A147-09D038C0147E}" srcOrd="2" destOrd="0" presId="urn:microsoft.com/office/officeart/2018/2/layout/IconVerticalSolidList"/>
    <dgm:cxn modelId="{910DE7E4-0405-4C6A-9E54-8A8744125043}" type="presParOf" srcId="{CBB6E172-9EEC-4F7A-A6F9-456A8249C3B4}" destId="{C9268BD5-2867-4D5A-9686-54EEC42DA4E1}" srcOrd="3" destOrd="0" presId="urn:microsoft.com/office/officeart/2018/2/layout/IconVerticalSolidList"/>
    <dgm:cxn modelId="{2999CD30-F7F0-42BB-AB19-56BD134B3B66}" type="presParOf" srcId="{5D31DF88-4EFA-40AB-98E3-4EA292560D3E}" destId="{CCC60803-8875-4A51-92B9-166C8825CCED}" srcOrd="3" destOrd="0" presId="urn:microsoft.com/office/officeart/2018/2/layout/IconVerticalSolidList"/>
    <dgm:cxn modelId="{7D4B0719-CA90-4055-BA39-7054E4B2D989}" type="presParOf" srcId="{5D31DF88-4EFA-40AB-98E3-4EA292560D3E}" destId="{386B120E-534E-4552-A754-7EDD9BC97D63}" srcOrd="4" destOrd="0" presId="urn:microsoft.com/office/officeart/2018/2/layout/IconVerticalSolidList"/>
    <dgm:cxn modelId="{144643C3-26C3-4C60-B5DB-702128DAA8AD}" type="presParOf" srcId="{386B120E-534E-4552-A754-7EDD9BC97D63}" destId="{FCBC28BE-E1A9-4B48-9DE9-C7DBFEFE8D62}" srcOrd="0" destOrd="0" presId="urn:microsoft.com/office/officeart/2018/2/layout/IconVerticalSolidList"/>
    <dgm:cxn modelId="{2D1E6DA4-5D18-4DF8-A2B5-057B8EF3B13B}" type="presParOf" srcId="{386B120E-534E-4552-A754-7EDD9BC97D63}" destId="{2DAB9591-FA45-4392-A322-0F2FE04B8AFD}" srcOrd="1" destOrd="0" presId="urn:microsoft.com/office/officeart/2018/2/layout/IconVerticalSolidList"/>
    <dgm:cxn modelId="{1C179B2A-E7EB-434B-B0D0-C1ABC8EE7889}" type="presParOf" srcId="{386B120E-534E-4552-A754-7EDD9BC97D63}" destId="{DAACE99B-F21D-43AA-8FAC-FD717094087E}" srcOrd="2" destOrd="0" presId="urn:microsoft.com/office/officeart/2018/2/layout/IconVerticalSolidList"/>
    <dgm:cxn modelId="{06064013-34D8-4455-B457-E819EDFB0048}" type="presParOf" srcId="{386B120E-534E-4552-A754-7EDD9BC97D63}" destId="{BE417A85-1E88-4DA9-B4E8-36A9007183B2}" srcOrd="3" destOrd="0" presId="urn:microsoft.com/office/officeart/2018/2/layout/IconVerticalSolidList"/>
    <dgm:cxn modelId="{914334D3-2439-452C-AA1E-E8BEB4DA4277}" type="presParOf" srcId="{5D31DF88-4EFA-40AB-98E3-4EA292560D3E}" destId="{C3A2C30C-9644-4B79-9CF8-B65230E1EE7A}" srcOrd="5" destOrd="0" presId="urn:microsoft.com/office/officeart/2018/2/layout/IconVerticalSolidList"/>
    <dgm:cxn modelId="{115BCC45-3F66-499B-9AFE-519492962E93}" type="presParOf" srcId="{5D31DF88-4EFA-40AB-98E3-4EA292560D3E}" destId="{1D58EE83-739A-48C9-A55F-C4EE63440F4E}" srcOrd="6" destOrd="0" presId="urn:microsoft.com/office/officeart/2018/2/layout/IconVerticalSolidList"/>
    <dgm:cxn modelId="{FCDA412B-A45B-45AE-BDBA-3484AF64B40E}" type="presParOf" srcId="{1D58EE83-739A-48C9-A55F-C4EE63440F4E}" destId="{B9F55409-7720-4F0F-913E-3EE9096D7E1F}" srcOrd="0" destOrd="0" presId="urn:microsoft.com/office/officeart/2018/2/layout/IconVerticalSolidList"/>
    <dgm:cxn modelId="{6926C8E2-FDBE-428A-838C-C6029F148F97}" type="presParOf" srcId="{1D58EE83-739A-48C9-A55F-C4EE63440F4E}" destId="{369A566D-6219-49DE-8DD3-7070FCC7B07A}" srcOrd="1" destOrd="0" presId="urn:microsoft.com/office/officeart/2018/2/layout/IconVerticalSolidList"/>
    <dgm:cxn modelId="{D7CB2BD4-178F-4B02-A1E2-0F8DB8B6D4E0}" type="presParOf" srcId="{1D58EE83-739A-48C9-A55F-C4EE63440F4E}" destId="{5EBDCCB0-8077-446D-846F-B0E47E5AEA6B}" srcOrd="2" destOrd="0" presId="urn:microsoft.com/office/officeart/2018/2/layout/IconVerticalSolidList"/>
    <dgm:cxn modelId="{14D94627-003F-4381-A36A-AF320493D854}" type="presParOf" srcId="{1D58EE83-739A-48C9-A55F-C4EE63440F4E}" destId="{D99A2E79-63F0-4E3C-9D5E-33A897788C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F606483-4CDB-422D-8DDB-C5D3A5D8173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A1D8BEEA-F109-420E-87EC-EB69BBEA31FA}">
      <dgm:prSet/>
      <dgm:spPr/>
      <dgm:t>
        <a:bodyPr/>
        <a:lstStyle/>
        <a:p>
          <a:r>
            <a:rPr lang="en-IN"/>
            <a:t>Secure, tamper-proof, and automated certificate issuance. </a:t>
          </a:r>
          <a:endParaRPr lang="en-US"/>
        </a:p>
      </dgm:t>
    </dgm:pt>
    <dgm:pt modelId="{A3A1C67C-BF57-476B-A22D-1CF2F3A8C293}" type="parTrans" cxnId="{B9174036-D4E1-478F-B432-E18867F98BFF}">
      <dgm:prSet/>
      <dgm:spPr/>
      <dgm:t>
        <a:bodyPr/>
        <a:lstStyle/>
        <a:p>
          <a:endParaRPr lang="en-US"/>
        </a:p>
      </dgm:t>
    </dgm:pt>
    <dgm:pt modelId="{19081FEE-F37C-4116-A7BA-2A28B1995680}" type="sibTrans" cxnId="{B9174036-D4E1-478F-B432-E18867F98BFF}">
      <dgm:prSet/>
      <dgm:spPr/>
      <dgm:t>
        <a:bodyPr/>
        <a:lstStyle/>
        <a:p>
          <a:endParaRPr lang="en-US"/>
        </a:p>
      </dgm:t>
    </dgm:pt>
    <dgm:pt modelId="{9B65397B-56C6-4E0A-8731-AD51DB5E0C6E}">
      <dgm:prSet/>
      <dgm:spPr/>
      <dgm:t>
        <a:bodyPr/>
        <a:lstStyle/>
        <a:p>
          <a:r>
            <a:rPr lang="en-IN"/>
            <a:t>Smart contracts ensure verification and prevent fraud. </a:t>
          </a:r>
          <a:endParaRPr lang="en-US"/>
        </a:p>
      </dgm:t>
    </dgm:pt>
    <dgm:pt modelId="{B85C837C-5362-48EF-8A52-8C7645F1A9C1}" type="parTrans" cxnId="{6B5BD31B-2547-4AA9-ACE0-EFFFC756862F}">
      <dgm:prSet/>
      <dgm:spPr/>
      <dgm:t>
        <a:bodyPr/>
        <a:lstStyle/>
        <a:p>
          <a:endParaRPr lang="en-US"/>
        </a:p>
      </dgm:t>
    </dgm:pt>
    <dgm:pt modelId="{218AAC9F-9752-45C0-AD66-DBC2023B585E}" type="sibTrans" cxnId="{6B5BD31B-2547-4AA9-ACE0-EFFFC756862F}">
      <dgm:prSet/>
      <dgm:spPr/>
      <dgm:t>
        <a:bodyPr/>
        <a:lstStyle/>
        <a:p>
          <a:endParaRPr lang="en-US"/>
        </a:p>
      </dgm:t>
    </dgm:pt>
    <dgm:pt modelId="{749AC2AC-0381-454D-A9E2-C4291C926091}">
      <dgm:prSet/>
      <dgm:spPr/>
      <dgm:t>
        <a:bodyPr/>
        <a:lstStyle/>
        <a:p>
          <a:r>
            <a:rPr lang="en-IN" dirty="0"/>
            <a:t>No-touch QR code for instant verification. </a:t>
          </a:r>
          <a:endParaRPr lang="en-US" dirty="0"/>
        </a:p>
      </dgm:t>
    </dgm:pt>
    <dgm:pt modelId="{F9943EB9-9037-48FA-B181-E875999DA9D9}" type="parTrans" cxnId="{A1EFFF99-4FDF-45DF-80EE-B1EFFAE749AB}">
      <dgm:prSet/>
      <dgm:spPr/>
      <dgm:t>
        <a:bodyPr/>
        <a:lstStyle/>
        <a:p>
          <a:endParaRPr lang="en-US"/>
        </a:p>
      </dgm:t>
    </dgm:pt>
    <dgm:pt modelId="{C0F558FE-94FD-4DE2-B4B8-DBA62709C566}" type="sibTrans" cxnId="{A1EFFF99-4FDF-45DF-80EE-B1EFFAE749AB}">
      <dgm:prSet/>
      <dgm:spPr/>
      <dgm:t>
        <a:bodyPr/>
        <a:lstStyle/>
        <a:p>
          <a:endParaRPr lang="en-US"/>
        </a:p>
      </dgm:t>
    </dgm:pt>
    <dgm:pt modelId="{286B52C6-6B93-43BD-A0BB-AE341D7C8037}">
      <dgm:prSet/>
      <dgm:spPr/>
      <dgm:t>
        <a:bodyPr/>
        <a:lstStyle/>
        <a:p>
          <a:r>
            <a:rPr lang="en-IN" dirty="0"/>
            <a:t>Decentralized and scalable, integrating with third-party platforms like </a:t>
          </a:r>
          <a:r>
            <a:rPr lang="en-IN" dirty="0" err="1"/>
            <a:t>DigiLocker</a:t>
          </a:r>
          <a:r>
            <a:rPr lang="en-IN" dirty="0"/>
            <a:t>. </a:t>
          </a:r>
          <a:endParaRPr lang="en-US" dirty="0"/>
        </a:p>
      </dgm:t>
    </dgm:pt>
    <dgm:pt modelId="{C73317FE-853D-44F1-B1CA-6F15DC79CB52}" type="parTrans" cxnId="{C75A714F-1DB2-45A1-A560-5E99ECE496E5}">
      <dgm:prSet/>
      <dgm:spPr/>
      <dgm:t>
        <a:bodyPr/>
        <a:lstStyle/>
        <a:p>
          <a:endParaRPr lang="en-US"/>
        </a:p>
      </dgm:t>
    </dgm:pt>
    <dgm:pt modelId="{5089F8DA-3C45-47DA-8458-7450325F79AF}" type="sibTrans" cxnId="{C75A714F-1DB2-45A1-A560-5E99ECE496E5}">
      <dgm:prSet/>
      <dgm:spPr/>
      <dgm:t>
        <a:bodyPr/>
        <a:lstStyle/>
        <a:p>
          <a:endParaRPr lang="en-US"/>
        </a:p>
      </dgm:t>
    </dgm:pt>
    <dgm:pt modelId="{D19DD9E2-5DB6-E546-9420-3A626D433873}" type="pres">
      <dgm:prSet presAssocID="{BF606483-4CDB-422D-8DDB-C5D3A5D81734}" presName="linear" presStyleCnt="0">
        <dgm:presLayoutVars>
          <dgm:animLvl val="lvl"/>
          <dgm:resizeHandles val="exact"/>
        </dgm:presLayoutVars>
      </dgm:prSet>
      <dgm:spPr/>
      <dgm:t>
        <a:bodyPr/>
        <a:lstStyle/>
        <a:p>
          <a:endParaRPr lang="en-IN"/>
        </a:p>
      </dgm:t>
    </dgm:pt>
    <dgm:pt modelId="{C9A45E10-91B4-E94C-B81B-9B26AF13CAE6}" type="pres">
      <dgm:prSet presAssocID="{A1D8BEEA-F109-420E-87EC-EB69BBEA31FA}" presName="parentText" presStyleLbl="node1" presStyleIdx="0" presStyleCnt="4">
        <dgm:presLayoutVars>
          <dgm:chMax val="0"/>
          <dgm:bulletEnabled val="1"/>
        </dgm:presLayoutVars>
      </dgm:prSet>
      <dgm:spPr/>
      <dgm:t>
        <a:bodyPr/>
        <a:lstStyle/>
        <a:p>
          <a:endParaRPr lang="en-IN"/>
        </a:p>
      </dgm:t>
    </dgm:pt>
    <dgm:pt modelId="{C634DD95-0045-0342-A2B9-F0F6E6052FC1}" type="pres">
      <dgm:prSet presAssocID="{19081FEE-F37C-4116-A7BA-2A28B1995680}" presName="spacer" presStyleCnt="0"/>
      <dgm:spPr/>
    </dgm:pt>
    <dgm:pt modelId="{538D8DDF-2372-6E41-946E-6054FF6385A1}" type="pres">
      <dgm:prSet presAssocID="{9B65397B-56C6-4E0A-8731-AD51DB5E0C6E}" presName="parentText" presStyleLbl="node1" presStyleIdx="1" presStyleCnt="4">
        <dgm:presLayoutVars>
          <dgm:chMax val="0"/>
          <dgm:bulletEnabled val="1"/>
        </dgm:presLayoutVars>
      </dgm:prSet>
      <dgm:spPr/>
      <dgm:t>
        <a:bodyPr/>
        <a:lstStyle/>
        <a:p>
          <a:endParaRPr lang="en-IN"/>
        </a:p>
      </dgm:t>
    </dgm:pt>
    <dgm:pt modelId="{F8A52A84-D376-8A42-A87B-A660C1408E4D}" type="pres">
      <dgm:prSet presAssocID="{218AAC9F-9752-45C0-AD66-DBC2023B585E}" presName="spacer" presStyleCnt="0"/>
      <dgm:spPr/>
    </dgm:pt>
    <dgm:pt modelId="{FCF39903-80FE-D04A-8B68-C7657C801016}" type="pres">
      <dgm:prSet presAssocID="{749AC2AC-0381-454D-A9E2-C4291C926091}" presName="parentText" presStyleLbl="node1" presStyleIdx="2" presStyleCnt="4">
        <dgm:presLayoutVars>
          <dgm:chMax val="0"/>
          <dgm:bulletEnabled val="1"/>
        </dgm:presLayoutVars>
      </dgm:prSet>
      <dgm:spPr/>
      <dgm:t>
        <a:bodyPr/>
        <a:lstStyle/>
        <a:p>
          <a:endParaRPr lang="en-IN"/>
        </a:p>
      </dgm:t>
    </dgm:pt>
    <dgm:pt modelId="{A88F9194-1B46-8346-9220-879ABB9A51CD}" type="pres">
      <dgm:prSet presAssocID="{C0F558FE-94FD-4DE2-B4B8-DBA62709C566}" presName="spacer" presStyleCnt="0"/>
      <dgm:spPr/>
    </dgm:pt>
    <dgm:pt modelId="{8B83FD34-DADA-BE4D-A5FF-9FB0AE407717}" type="pres">
      <dgm:prSet presAssocID="{286B52C6-6B93-43BD-A0BB-AE341D7C8037}" presName="parentText" presStyleLbl="node1" presStyleIdx="3" presStyleCnt="4">
        <dgm:presLayoutVars>
          <dgm:chMax val="0"/>
          <dgm:bulletEnabled val="1"/>
        </dgm:presLayoutVars>
      </dgm:prSet>
      <dgm:spPr/>
      <dgm:t>
        <a:bodyPr/>
        <a:lstStyle/>
        <a:p>
          <a:endParaRPr lang="en-IN"/>
        </a:p>
      </dgm:t>
    </dgm:pt>
  </dgm:ptLst>
  <dgm:cxnLst>
    <dgm:cxn modelId="{C75A714F-1DB2-45A1-A560-5E99ECE496E5}" srcId="{BF606483-4CDB-422D-8DDB-C5D3A5D81734}" destId="{286B52C6-6B93-43BD-A0BB-AE341D7C8037}" srcOrd="3" destOrd="0" parTransId="{C73317FE-853D-44F1-B1CA-6F15DC79CB52}" sibTransId="{5089F8DA-3C45-47DA-8458-7450325F79AF}"/>
    <dgm:cxn modelId="{2589AD46-8CE8-1F48-909F-6F9C7C3DB45D}" type="presOf" srcId="{BF606483-4CDB-422D-8DDB-C5D3A5D81734}" destId="{D19DD9E2-5DB6-E546-9420-3A626D433873}" srcOrd="0" destOrd="0" presId="urn:microsoft.com/office/officeart/2005/8/layout/vList2"/>
    <dgm:cxn modelId="{B9174036-D4E1-478F-B432-E18867F98BFF}" srcId="{BF606483-4CDB-422D-8DDB-C5D3A5D81734}" destId="{A1D8BEEA-F109-420E-87EC-EB69BBEA31FA}" srcOrd="0" destOrd="0" parTransId="{A3A1C67C-BF57-476B-A22D-1CF2F3A8C293}" sibTransId="{19081FEE-F37C-4116-A7BA-2A28B1995680}"/>
    <dgm:cxn modelId="{43CF6746-4AFE-A84E-B6F0-5434B253F790}" type="presOf" srcId="{749AC2AC-0381-454D-A9E2-C4291C926091}" destId="{FCF39903-80FE-D04A-8B68-C7657C801016}" srcOrd="0" destOrd="0" presId="urn:microsoft.com/office/officeart/2005/8/layout/vList2"/>
    <dgm:cxn modelId="{A1EFFF99-4FDF-45DF-80EE-B1EFFAE749AB}" srcId="{BF606483-4CDB-422D-8DDB-C5D3A5D81734}" destId="{749AC2AC-0381-454D-A9E2-C4291C926091}" srcOrd="2" destOrd="0" parTransId="{F9943EB9-9037-48FA-B181-E875999DA9D9}" sibTransId="{C0F558FE-94FD-4DE2-B4B8-DBA62709C566}"/>
    <dgm:cxn modelId="{85074202-09E1-C14F-A570-6F5A83C5BC97}" type="presOf" srcId="{A1D8BEEA-F109-420E-87EC-EB69BBEA31FA}" destId="{C9A45E10-91B4-E94C-B81B-9B26AF13CAE6}" srcOrd="0" destOrd="0" presId="urn:microsoft.com/office/officeart/2005/8/layout/vList2"/>
    <dgm:cxn modelId="{0CA9E9E0-B92E-7442-BEFB-070F8C3069AC}" type="presOf" srcId="{286B52C6-6B93-43BD-A0BB-AE341D7C8037}" destId="{8B83FD34-DADA-BE4D-A5FF-9FB0AE407717}" srcOrd="0" destOrd="0" presId="urn:microsoft.com/office/officeart/2005/8/layout/vList2"/>
    <dgm:cxn modelId="{6B5BD31B-2547-4AA9-ACE0-EFFFC756862F}" srcId="{BF606483-4CDB-422D-8DDB-C5D3A5D81734}" destId="{9B65397B-56C6-4E0A-8731-AD51DB5E0C6E}" srcOrd="1" destOrd="0" parTransId="{B85C837C-5362-48EF-8A52-8C7645F1A9C1}" sibTransId="{218AAC9F-9752-45C0-AD66-DBC2023B585E}"/>
    <dgm:cxn modelId="{9838095F-57BA-9242-B7A7-BDD7CF0E1F6F}" type="presOf" srcId="{9B65397B-56C6-4E0A-8731-AD51DB5E0C6E}" destId="{538D8DDF-2372-6E41-946E-6054FF6385A1}" srcOrd="0" destOrd="0" presId="urn:microsoft.com/office/officeart/2005/8/layout/vList2"/>
    <dgm:cxn modelId="{55AD72D8-6C81-C14F-8944-D40F9AB58605}" type="presParOf" srcId="{D19DD9E2-5DB6-E546-9420-3A626D433873}" destId="{C9A45E10-91B4-E94C-B81B-9B26AF13CAE6}" srcOrd="0" destOrd="0" presId="urn:microsoft.com/office/officeart/2005/8/layout/vList2"/>
    <dgm:cxn modelId="{CD079B7C-F80D-D14D-93E9-29F91C108348}" type="presParOf" srcId="{D19DD9E2-5DB6-E546-9420-3A626D433873}" destId="{C634DD95-0045-0342-A2B9-F0F6E6052FC1}" srcOrd="1" destOrd="0" presId="urn:microsoft.com/office/officeart/2005/8/layout/vList2"/>
    <dgm:cxn modelId="{014B80B3-AD6C-7A44-9E44-B633B67F3E3A}" type="presParOf" srcId="{D19DD9E2-5DB6-E546-9420-3A626D433873}" destId="{538D8DDF-2372-6E41-946E-6054FF6385A1}" srcOrd="2" destOrd="0" presId="urn:microsoft.com/office/officeart/2005/8/layout/vList2"/>
    <dgm:cxn modelId="{858C32B8-4A9A-784E-8B63-4987205FA9F6}" type="presParOf" srcId="{D19DD9E2-5DB6-E546-9420-3A626D433873}" destId="{F8A52A84-D376-8A42-A87B-A660C1408E4D}" srcOrd="3" destOrd="0" presId="urn:microsoft.com/office/officeart/2005/8/layout/vList2"/>
    <dgm:cxn modelId="{B733EC44-17CE-9149-9C44-BD1D5BC31976}" type="presParOf" srcId="{D19DD9E2-5DB6-E546-9420-3A626D433873}" destId="{FCF39903-80FE-D04A-8B68-C7657C801016}" srcOrd="4" destOrd="0" presId="urn:microsoft.com/office/officeart/2005/8/layout/vList2"/>
    <dgm:cxn modelId="{4CEECBE1-2748-3140-A9E0-04CE465FD516}" type="presParOf" srcId="{D19DD9E2-5DB6-E546-9420-3A626D433873}" destId="{A88F9194-1B46-8346-9220-879ABB9A51CD}" srcOrd="5" destOrd="0" presId="urn:microsoft.com/office/officeart/2005/8/layout/vList2"/>
    <dgm:cxn modelId="{03D03342-5CA4-754C-AC77-82F16CAEED85}" type="presParOf" srcId="{D19DD9E2-5DB6-E546-9420-3A626D433873}" destId="{8B83FD34-DADA-BE4D-A5FF-9FB0AE40771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7C07FD-0901-4C8F-8DA2-2405973A018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E2E6154-5310-414C-9176-3619C5759C9F}">
      <dgm:prSet custT="1"/>
      <dgm:spPr/>
      <dgm:t>
        <a:bodyPr/>
        <a:lstStyle/>
        <a:p>
          <a:r>
            <a:rPr lang="en-IN" sz="3000" b="1" dirty="0"/>
            <a:t>Public Portal (Web &amp; Mobile): </a:t>
          </a:r>
          <a:r>
            <a:rPr lang="en-IN" sz="3000" dirty="0"/>
            <a:t>Candidates manage and share certificates. </a:t>
          </a:r>
          <a:endParaRPr lang="en-US" sz="3000" dirty="0"/>
        </a:p>
      </dgm:t>
    </dgm:pt>
    <dgm:pt modelId="{6A5968A0-FA71-439C-BDFA-59B1479AE7A7}" type="parTrans" cxnId="{5F5D530B-3A96-4F02-9D8F-696B9AFF3117}">
      <dgm:prSet/>
      <dgm:spPr/>
      <dgm:t>
        <a:bodyPr/>
        <a:lstStyle/>
        <a:p>
          <a:endParaRPr lang="en-US"/>
        </a:p>
      </dgm:t>
    </dgm:pt>
    <dgm:pt modelId="{85BE37F3-CAFC-4756-BB7E-EE2604D30CFD}" type="sibTrans" cxnId="{5F5D530B-3A96-4F02-9D8F-696B9AFF3117}">
      <dgm:prSet/>
      <dgm:spPr/>
      <dgm:t>
        <a:bodyPr/>
        <a:lstStyle/>
        <a:p>
          <a:endParaRPr lang="en-US"/>
        </a:p>
      </dgm:t>
    </dgm:pt>
    <dgm:pt modelId="{3DADBC48-C3AB-4F70-B399-C9BA39FC664F}">
      <dgm:prSet custT="1"/>
      <dgm:spPr/>
      <dgm:t>
        <a:bodyPr/>
        <a:lstStyle/>
        <a:p>
          <a:r>
            <a:rPr lang="en-IN" sz="3000" b="1" dirty="0"/>
            <a:t>Platform Server: </a:t>
          </a:r>
          <a:r>
            <a:rPr lang="en-IN" sz="3000" dirty="0"/>
            <a:t>Handles API interactions and authentication. </a:t>
          </a:r>
          <a:endParaRPr lang="en-US" sz="3000" dirty="0"/>
        </a:p>
      </dgm:t>
    </dgm:pt>
    <dgm:pt modelId="{639A3C6E-D376-4106-8620-784907307064}" type="parTrans" cxnId="{ABCEAEAB-D422-41EE-BF28-9A1E9C677CCC}">
      <dgm:prSet/>
      <dgm:spPr/>
      <dgm:t>
        <a:bodyPr/>
        <a:lstStyle/>
        <a:p>
          <a:endParaRPr lang="en-US"/>
        </a:p>
      </dgm:t>
    </dgm:pt>
    <dgm:pt modelId="{545DACF4-44F9-4BDA-9805-F1E703273A5C}" type="sibTrans" cxnId="{ABCEAEAB-D422-41EE-BF28-9A1E9C677CCC}">
      <dgm:prSet/>
      <dgm:spPr/>
      <dgm:t>
        <a:bodyPr/>
        <a:lstStyle/>
        <a:p>
          <a:endParaRPr lang="en-US"/>
        </a:p>
      </dgm:t>
    </dgm:pt>
    <dgm:pt modelId="{0819CC97-0B7F-4CF1-8845-34031899248C}">
      <dgm:prSet custT="1"/>
      <dgm:spPr/>
      <dgm:t>
        <a:bodyPr/>
        <a:lstStyle/>
        <a:p>
          <a:r>
            <a:rPr lang="en-IN" sz="3000" b="1" dirty="0"/>
            <a:t>Issuer Portal: </a:t>
          </a:r>
          <a:r>
            <a:rPr lang="en-IN" sz="3000" dirty="0"/>
            <a:t>Allows universities to issue certificates securely. </a:t>
          </a:r>
          <a:endParaRPr lang="en-US" sz="3000" dirty="0"/>
        </a:p>
      </dgm:t>
    </dgm:pt>
    <dgm:pt modelId="{B0CC43C2-DDF5-4365-812D-5AE3A6025E9B}" type="parTrans" cxnId="{EEDE6126-84F1-426F-8039-7F511AA854D3}">
      <dgm:prSet/>
      <dgm:spPr/>
      <dgm:t>
        <a:bodyPr/>
        <a:lstStyle/>
        <a:p>
          <a:endParaRPr lang="en-US"/>
        </a:p>
      </dgm:t>
    </dgm:pt>
    <dgm:pt modelId="{6607CE81-B35E-4087-8388-F10ADEDA8D33}" type="sibTrans" cxnId="{EEDE6126-84F1-426F-8039-7F511AA854D3}">
      <dgm:prSet/>
      <dgm:spPr/>
      <dgm:t>
        <a:bodyPr/>
        <a:lstStyle/>
        <a:p>
          <a:endParaRPr lang="en-US"/>
        </a:p>
      </dgm:t>
    </dgm:pt>
    <dgm:pt modelId="{A468A679-3EFA-4E57-87BA-D3A403216556}">
      <dgm:prSet custT="1"/>
      <dgm:spPr/>
      <dgm:t>
        <a:bodyPr/>
        <a:lstStyle/>
        <a:p>
          <a:r>
            <a:rPr lang="en-IN" sz="3000" b="1" dirty="0"/>
            <a:t>Blockchain Infrastructure: </a:t>
          </a:r>
          <a:r>
            <a:rPr lang="en-IN" sz="3000" dirty="0"/>
            <a:t>Stores immutable certificate records. </a:t>
          </a:r>
          <a:endParaRPr lang="en-US" sz="3000" dirty="0"/>
        </a:p>
      </dgm:t>
    </dgm:pt>
    <dgm:pt modelId="{3C53E19C-D1B0-49EE-A78A-79CD3A477239}" type="parTrans" cxnId="{03748605-65AC-442A-B6DF-63A39FDBD0F5}">
      <dgm:prSet/>
      <dgm:spPr/>
      <dgm:t>
        <a:bodyPr/>
        <a:lstStyle/>
        <a:p>
          <a:endParaRPr lang="en-US"/>
        </a:p>
      </dgm:t>
    </dgm:pt>
    <dgm:pt modelId="{66AB72F4-6A64-4042-A411-9C872E58DE81}" type="sibTrans" cxnId="{03748605-65AC-442A-B6DF-63A39FDBD0F5}">
      <dgm:prSet/>
      <dgm:spPr/>
      <dgm:t>
        <a:bodyPr/>
        <a:lstStyle/>
        <a:p>
          <a:endParaRPr lang="en-US"/>
        </a:p>
      </dgm:t>
    </dgm:pt>
    <dgm:pt modelId="{0A088327-C524-814F-9DD0-74AC5475DA13}" type="pres">
      <dgm:prSet presAssocID="{FF7C07FD-0901-4C8F-8DA2-2405973A0184}" presName="vert0" presStyleCnt="0">
        <dgm:presLayoutVars>
          <dgm:dir/>
          <dgm:animOne val="branch"/>
          <dgm:animLvl val="lvl"/>
        </dgm:presLayoutVars>
      </dgm:prSet>
      <dgm:spPr/>
      <dgm:t>
        <a:bodyPr/>
        <a:lstStyle/>
        <a:p>
          <a:endParaRPr lang="en-IN"/>
        </a:p>
      </dgm:t>
    </dgm:pt>
    <dgm:pt modelId="{D177E2E6-FA71-AB43-B560-4B98C9F24BE1}" type="pres">
      <dgm:prSet presAssocID="{BE2E6154-5310-414C-9176-3619C5759C9F}" presName="thickLine" presStyleLbl="alignNode1" presStyleIdx="0" presStyleCnt="4"/>
      <dgm:spPr/>
    </dgm:pt>
    <dgm:pt modelId="{5E2336A3-A7C1-7647-B630-4170FF0ED68D}" type="pres">
      <dgm:prSet presAssocID="{BE2E6154-5310-414C-9176-3619C5759C9F}" presName="horz1" presStyleCnt="0"/>
      <dgm:spPr/>
    </dgm:pt>
    <dgm:pt modelId="{DDE3D87D-C620-6E41-AB31-B6CFA1118C08}" type="pres">
      <dgm:prSet presAssocID="{BE2E6154-5310-414C-9176-3619C5759C9F}" presName="tx1" presStyleLbl="revTx" presStyleIdx="0" presStyleCnt="4"/>
      <dgm:spPr/>
      <dgm:t>
        <a:bodyPr/>
        <a:lstStyle/>
        <a:p>
          <a:endParaRPr lang="en-IN"/>
        </a:p>
      </dgm:t>
    </dgm:pt>
    <dgm:pt modelId="{E4353D63-68C1-6849-8906-7CC63F982791}" type="pres">
      <dgm:prSet presAssocID="{BE2E6154-5310-414C-9176-3619C5759C9F}" presName="vert1" presStyleCnt="0"/>
      <dgm:spPr/>
    </dgm:pt>
    <dgm:pt modelId="{6FD08FAD-0864-E647-B06F-547EC0DDAB27}" type="pres">
      <dgm:prSet presAssocID="{3DADBC48-C3AB-4F70-B399-C9BA39FC664F}" presName="thickLine" presStyleLbl="alignNode1" presStyleIdx="1" presStyleCnt="4"/>
      <dgm:spPr/>
    </dgm:pt>
    <dgm:pt modelId="{BD77A3CA-93ED-9945-882B-FF8D55EC8BB4}" type="pres">
      <dgm:prSet presAssocID="{3DADBC48-C3AB-4F70-B399-C9BA39FC664F}" presName="horz1" presStyleCnt="0"/>
      <dgm:spPr/>
    </dgm:pt>
    <dgm:pt modelId="{25AF027C-C426-174C-86A6-167B3083E3A9}" type="pres">
      <dgm:prSet presAssocID="{3DADBC48-C3AB-4F70-B399-C9BA39FC664F}" presName="tx1" presStyleLbl="revTx" presStyleIdx="1" presStyleCnt="4"/>
      <dgm:spPr/>
      <dgm:t>
        <a:bodyPr/>
        <a:lstStyle/>
        <a:p>
          <a:endParaRPr lang="en-IN"/>
        </a:p>
      </dgm:t>
    </dgm:pt>
    <dgm:pt modelId="{1066B6BD-DB8A-1042-9282-C14942E05407}" type="pres">
      <dgm:prSet presAssocID="{3DADBC48-C3AB-4F70-B399-C9BA39FC664F}" presName="vert1" presStyleCnt="0"/>
      <dgm:spPr/>
    </dgm:pt>
    <dgm:pt modelId="{A8E6B002-FA74-E44F-80F0-2A96B3DDC543}" type="pres">
      <dgm:prSet presAssocID="{0819CC97-0B7F-4CF1-8845-34031899248C}" presName="thickLine" presStyleLbl="alignNode1" presStyleIdx="2" presStyleCnt="4"/>
      <dgm:spPr/>
    </dgm:pt>
    <dgm:pt modelId="{21A415E1-E277-F44C-9CC3-9C4F5A8AE08D}" type="pres">
      <dgm:prSet presAssocID="{0819CC97-0B7F-4CF1-8845-34031899248C}" presName="horz1" presStyleCnt="0"/>
      <dgm:spPr/>
    </dgm:pt>
    <dgm:pt modelId="{93A6C64E-6ECB-6242-8D6D-2DADC73AB763}" type="pres">
      <dgm:prSet presAssocID="{0819CC97-0B7F-4CF1-8845-34031899248C}" presName="tx1" presStyleLbl="revTx" presStyleIdx="2" presStyleCnt="4"/>
      <dgm:spPr/>
      <dgm:t>
        <a:bodyPr/>
        <a:lstStyle/>
        <a:p>
          <a:endParaRPr lang="en-IN"/>
        </a:p>
      </dgm:t>
    </dgm:pt>
    <dgm:pt modelId="{BD108583-1348-7A42-A64A-B0EA52F8F9AA}" type="pres">
      <dgm:prSet presAssocID="{0819CC97-0B7F-4CF1-8845-34031899248C}" presName="vert1" presStyleCnt="0"/>
      <dgm:spPr/>
    </dgm:pt>
    <dgm:pt modelId="{FBF703ED-97B1-D443-A2EC-D9C907B185C7}" type="pres">
      <dgm:prSet presAssocID="{A468A679-3EFA-4E57-87BA-D3A403216556}" presName="thickLine" presStyleLbl="alignNode1" presStyleIdx="3" presStyleCnt="4"/>
      <dgm:spPr/>
    </dgm:pt>
    <dgm:pt modelId="{AB516170-B826-754D-82F8-3902B283E2E8}" type="pres">
      <dgm:prSet presAssocID="{A468A679-3EFA-4E57-87BA-D3A403216556}" presName="horz1" presStyleCnt="0"/>
      <dgm:spPr/>
    </dgm:pt>
    <dgm:pt modelId="{5BB436BD-63E0-2049-8DD1-7AB4B8F0DC2D}" type="pres">
      <dgm:prSet presAssocID="{A468A679-3EFA-4E57-87BA-D3A403216556}" presName="tx1" presStyleLbl="revTx" presStyleIdx="3" presStyleCnt="4"/>
      <dgm:spPr/>
      <dgm:t>
        <a:bodyPr/>
        <a:lstStyle/>
        <a:p>
          <a:endParaRPr lang="en-IN"/>
        </a:p>
      </dgm:t>
    </dgm:pt>
    <dgm:pt modelId="{0723A356-FD86-FF4E-9709-054A85346F4F}" type="pres">
      <dgm:prSet presAssocID="{A468A679-3EFA-4E57-87BA-D3A403216556}" presName="vert1" presStyleCnt="0"/>
      <dgm:spPr/>
    </dgm:pt>
  </dgm:ptLst>
  <dgm:cxnLst>
    <dgm:cxn modelId="{421196F8-A02D-B941-A998-117CF548C00C}" type="presOf" srcId="{A468A679-3EFA-4E57-87BA-D3A403216556}" destId="{5BB436BD-63E0-2049-8DD1-7AB4B8F0DC2D}" srcOrd="0" destOrd="0" presId="urn:microsoft.com/office/officeart/2008/layout/LinedList"/>
    <dgm:cxn modelId="{03748605-65AC-442A-B6DF-63A39FDBD0F5}" srcId="{FF7C07FD-0901-4C8F-8DA2-2405973A0184}" destId="{A468A679-3EFA-4E57-87BA-D3A403216556}" srcOrd="3" destOrd="0" parTransId="{3C53E19C-D1B0-49EE-A78A-79CD3A477239}" sibTransId="{66AB72F4-6A64-4042-A411-9C872E58DE81}"/>
    <dgm:cxn modelId="{DCE100B4-2431-9B45-988C-DBC9451E2FFC}" type="presOf" srcId="{BE2E6154-5310-414C-9176-3619C5759C9F}" destId="{DDE3D87D-C620-6E41-AB31-B6CFA1118C08}" srcOrd="0" destOrd="0" presId="urn:microsoft.com/office/officeart/2008/layout/LinedList"/>
    <dgm:cxn modelId="{B94B5F2E-A338-2848-8FAB-91F9366DD004}" type="presOf" srcId="{FF7C07FD-0901-4C8F-8DA2-2405973A0184}" destId="{0A088327-C524-814F-9DD0-74AC5475DA13}" srcOrd="0" destOrd="0" presId="urn:microsoft.com/office/officeart/2008/layout/LinedList"/>
    <dgm:cxn modelId="{ABCEAEAB-D422-41EE-BF28-9A1E9C677CCC}" srcId="{FF7C07FD-0901-4C8F-8DA2-2405973A0184}" destId="{3DADBC48-C3AB-4F70-B399-C9BA39FC664F}" srcOrd="1" destOrd="0" parTransId="{639A3C6E-D376-4106-8620-784907307064}" sibTransId="{545DACF4-44F9-4BDA-9805-F1E703273A5C}"/>
    <dgm:cxn modelId="{FF58D0E3-AECE-3746-8FFF-B6036FD0E050}" type="presOf" srcId="{0819CC97-0B7F-4CF1-8845-34031899248C}" destId="{93A6C64E-6ECB-6242-8D6D-2DADC73AB763}" srcOrd="0" destOrd="0" presId="urn:microsoft.com/office/officeart/2008/layout/LinedList"/>
    <dgm:cxn modelId="{5F5D530B-3A96-4F02-9D8F-696B9AFF3117}" srcId="{FF7C07FD-0901-4C8F-8DA2-2405973A0184}" destId="{BE2E6154-5310-414C-9176-3619C5759C9F}" srcOrd="0" destOrd="0" parTransId="{6A5968A0-FA71-439C-BDFA-59B1479AE7A7}" sibTransId="{85BE37F3-CAFC-4756-BB7E-EE2604D30CFD}"/>
    <dgm:cxn modelId="{1A61AA8B-92F4-EF44-8C10-D737445BC5E0}" type="presOf" srcId="{3DADBC48-C3AB-4F70-B399-C9BA39FC664F}" destId="{25AF027C-C426-174C-86A6-167B3083E3A9}" srcOrd="0" destOrd="0" presId="urn:microsoft.com/office/officeart/2008/layout/LinedList"/>
    <dgm:cxn modelId="{EEDE6126-84F1-426F-8039-7F511AA854D3}" srcId="{FF7C07FD-0901-4C8F-8DA2-2405973A0184}" destId="{0819CC97-0B7F-4CF1-8845-34031899248C}" srcOrd="2" destOrd="0" parTransId="{B0CC43C2-DDF5-4365-812D-5AE3A6025E9B}" sibTransId="{6607CE81-B35E-4087-8388-F10ADEDA8D33}"/>
    <dgm:cxn modelId="{DD8EAE69-367A-5749-8DA3-FBC30A81D055}" type="presParOf" srcId="{0A088327-C524-814F-9DD0-74AC5475DA13}" destId="{D177E2E6-FA71-AB43-B560-4B98C9F24BE1}" srcOrd="0" destOrd="0" presId="urn:microsoft.com/office/officeart/2008/layout/LinedList"/>
    <dgm:cxn modelId="{BB842C18-FA47-1344-B29E-26749A722789}" type="presParOf" srcId="{0A088327-C524-814F-9DD0-74AC5475DA13}" destId="{5E2336A3-A7C1-7647-B630-4170FF0ED68D}" srcOrd="1" destOrd="0" presId="urn:microsoft.com/office/officeart/2008/layout/LinedList"/>
    <dgm:cxn modelId="{40E9FF23-8656-1247-A0F2-8D255257D213}" type="presParOf" srcId="{5E2336A3-A7C1-7647-B630-4170FF0ED68D}" destId="{DDE3D87D-C620-6E41-AB31-B6CFA1118C08}" srcOrd="0" destOrd="0" presId="urn:microsoft.com/office/officeart/2008/layout/LinedList"/>
    <dgm:cxn modelId="{5E3CD784-4ECB-9A4E-B64F-299DFA81C2C8}" type="presParOf" srcId="{5E2336A3-A7C1-7647-B630-4170FF0ED68D}" destId="{E4353D63-68C1-6849-8906-7CC63F982791}" srcOrd="1" destOrd="0" presId="urn:microsoft.com/office/officeart/2008/layout/LinedList"/>
    <dgm:cxn modelId="{43976B0B-86B4-084F-B789-0C147170CB1D}" type="presParOf" srcId="{0A088327-C524-814F-9DD0-74AC5475DA13}" destId="{6FD08FAD-0864-E647-B06F-547EC0DDAB27}" srcOrd="2" destOrd="0" presId="urn:microsoft.com/office/officeart/2008/layout/LinedList"/>
    <dgm:cxn modelId="{44BA1827-3596-7C4B-B10F-402E8EBAA536}" type="presParOf" srcId="{0A088327-C524-814F-9DD0-74AC5475DA13}" destId="{BD77A3CA-93ED-9945-882B-FF8D55EC8BB4}" srcOrd="3" destOrd="0" presId="urn:microsoft.com/office/officeart/2008/layout/LinedList"/>
    <dgm:cxn modelId="{42AE4017-3ACD-2749-905B-EA2593A77CF0}" type="presParOf" srcId="{BD77A3CA-93ED-9945-882B-FF8D55EC8BB4}" destId="{25AF027C-C426-174C-86A6-167B3083E3A9}" srcOrd="0" destOrd="0" presId="urn:microsoft.com/office/officeart/2008/layout/LinedList"/>
    <dgm:cxn modelId="{3CFD79E2-3350-8B42-90A2-55A01560754E}" type="presParOf" srcId="{BD77A3CA-93ED-9945-882B-FF8D55EC8BB4}" destId="{1066B6BD-DB8A-1042-9282-C14942E05407}" srcOrd="1" destOrd="0" presId="urn:microsoft.com/office/officeart/2008/layout/LinedList"/>
    <dgm:cxn modelId="{FCA56D94-1C0B-D34B-BD13-93704D3D8578}" type="presParOf" srcId="{0A088327-C524-814F-9DD0-74AC5475DA13}" destId="{A8E6B002-FA74-E44F-80F0-2A96B3DDC543}" srcOrd="4" destOrd="0" presId="urn:microsoft.com/office/officeart/2008/layout/LinedList"/>
    <dgm:cxn modelId="{110E2921-12A6-B84E-9B12-BC792BD12FD4}" type="presParOf" srcId="{0A088327-C524-814F-9DD0-74AC5475DA13}" destId="{21A415E1-E277-F44C-9CC3-9C4F5A8AE08D}" srcOrd="5" destOrd="0" presId="urn:microsoft.com/office/officeart/2008/layout/LinedList"/>
    <dgm:cxn modelId="{B8C46CE7-4978-1847-A77E-039AE1B944D0}" type="presParOf" srcId="{21A415E1-E277-F44C-9CC3-9C4F5A8AE08D}" destId="{93A6C64E-6ECB-6242-8D6D-2DADC73AB763}" srcOrd="0" destOrd="0" presId="urn:microsoft.com/office/officeart/2008/layout/LinedList"/>
    <dgm:cxn modelId="{72B310D8-904E-BD45-8233-FF2FF8E467AF}" type="presParOf" srcId="{21A415E1-E277-F44C-9CC3-9C4F5A8AE08D}" destId="{BD108583-1348-7A42-A64A-B0EA52F8F9AA}" srcOrd="1" destOrd="0" presId="urn:microsoft.com/office/officeart/2008/layout/LinedList"/>
    <dgm:cxn modelId="{C83EC064-F484-B04E-BCB5-8F6837E2E44E}" type="presParOf" srcId="{0A088327-C524-814F-9DD0-74AC5475DA13}" destId="{FBF703ED-97B1-D443-A2EC-D9C907B185C7}" srcOrd="6" destOrd="0" presId="urn:microsoft.com/office/officeart/2008/layout/LinedList"/>
    <dgm:cxn modelId="{142C84FD-3348-394B-A49D-3E13C8D39692}" type="presParOf" srcId="{0A088327-C524-814F-9DD0-74AC5475DA13}" destId="{AB516170-B826-754D-82F8-3902B283E2E8}" srcOrd="7" destOrd="0" presId="urn:microsoft.com/office/officeart/2008/layout/LinedList"/>
    <dgm:cxn modelId="{243B4F8E-A6A5-274C-8DE9-3AF55A6FF224}" type="presParOf" srcId="{AB516170-B826-754D-82F8-3902B283E2E8}" destId="{5BB436BD-63E0-2049-8DD1-7AB4B8F0DC2D}" srcOrd="0" destOrd="0" presId="urn:microsoft.com/office/officeart/2008/layout/LinedList"/>
    <dgm:cxn modelId="{A2D6EEB7-6ACD-2E4A-B25D-85B483194C47}" type="presParOf" srcId="{AB516170-B826-754D-82F8-3902B283E2E8}" destId="{0723A356-FD86-FF4E-9709-054A85346F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3BFA1A-2C25-4969-B050-E6D29872C646}"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78234DE5-3973-48E9-9F6D-2A2D131722A6}">
      <dgm:prSet/>
      <dgm:spPr/>
      <dgm:t>
        <a:bodyPr/>
        <a:lstStyle/>
        <a:p>
          <a:r>
            <a:rPr lang="en-IN" b="1" dirty="0"/>
            <a:t>Secure &amp; Tamper-Proof Issuance</a:t>
          </a:r>
          <a:endParaRPr lang="en-US" dirty="0"/>
        </a:p>
      </dgm:t>
    </dgm:pt>
    <dgm:pt modelId="{47B529F2-0ADE-4E95-BB7C-375938A95A49}" type="parTrans" cxnId="{597F6593-F721-4F81-9E71-4311608F2D76}">
      <dgm:prSet/>
      <dgm:spPr/>
      <dgm:t>
        <a:bodyPr/>
        <a:lstStyle/>
        <a:p>
          <a:endParaRPr lang="en-US"/>
        </a:p>
      </dgm:t>
    </dgm:pt>
    <dgm:pt modelId="{A469499E-7142-47D1-973C-707599FA2167}" type="sibTrans" cxnId="{597F6593-F721-4F81-9E71-4311608F2D76}">
      <dgm:prSet/>
      <dgm:spPr/>
      <dgm:t>
        <a:bodyPr/>
        <a:lstStyle/>
        <a:p>
          <a:endParaRPr lang="en-US"/>
        </a:p>
      </dgm:t>
    </dgm:pt>
    <dgm:pt modelId="{FA3AF40E-6ADA-44DF-B894-6BBBE22912F5}">
      <dgm:prSet/>
      <dgm:spPr/>
      <dgm:t>
        <a:bodyPr/>
        <a:lstStyle/>
        <a:p>
          <a:r>
            <a:rPr lang="en-IN" dirty="0"/>
            <a:t>Certificates are cryptographically hashed, making them unalterable and verifiable.</a:t>
          </a:r>
          <a:endParaRPr lang="en-US" dirty="0"/>
        </a:p>
      </dgm:t>
    </dgm:pt>
    <dgm:pt modelId="{ADFE27CB-4CAD-4B31-A1BD-90C8E308692D}" type="parTrans" cxnId="{17A3940B-7A70-44EF-BF78-ED06BCFF3E96}">
      <dgm:prSet/>
      <dgm:spPr/>
      <dgm:t>
        <a:bodyPr/>
        <a:lstStyle/>
        <a:p>
          <a:endParaRPr lang="en-US"/>
        </a:p>
      </dgm:t>
    </dgm:pt>
    <dgm:pt modelId="{B4AA029D-A211-48F4-8F85-BF7F8A53222F}" type="sibTrans" cxnId="{17A3940B-7A70-44EF-BF78-ED06BCFF3E96}">
      <dgm:prSet/>
      <dgm:spPr/>
      <dgm:t>
        <a:bodyPr/>
        <a:lstStyle/>
        <a:p>
          <a:endParaRPr lang="en-US"/>
        </a:p>
      </dgm:t>
    </dgm:pt>
    <dgm:pt modelId="{731552A7-02AF-4FC7-BE90-087E157F88A6}">
      <dgm:prSet/>
      <dgm:spPr/>
      <dgm:t>
        <a:bodyPr/>
        <a:lstStyle/>
        <a:p>
          <a:r>
            <a:rPr lang="en-IN" b="1"/>
            <a:t>Blockchain-Backed Proof of Authenticity</a:t>
          </a:r>
          <a:endParaRPr lang="en-US"/>
        </a:p>
      </dgm:t>
    </dgm:pt>
    <dgm:pt modelId="{90BBC1F4-7C39-42C2-BDCB-ADE915F0A4FE}" type="parTrans" cxnId="{75F3027D-BB30-4931-9553-1368F47E7BCB}">
      <dgm:prSet/>
      <dgm:spPr/>
      <dgm:t>
        <a:bodyPr/>
        <a:lstStyle/>
        <a:p>
          <a:endParaRPr lang="en-US"/>
        </a:p>
      </dgm:t>
    </dgm:pt>
    <dgm:pt modelId="{A76F4E60-FF22-460F-B1A9-29CD215F9B72}" type="sibTrans" cxnId="{75F3027D-BB30-4931-9553-1368F47E7BCB}">
      <dgm:prSet/>
      <dgm:spPr/>
      <dgm:t>
        <a:bodyPr/>
        <a:lstStyle/>
        <a:p>
          <a:endParaRPr lang="en-US"/>
        </a:p>
      </dgm:t>
    </dgm:pt>
    <dgm:pt modelId="{7B99B523-FA8C-417C-A8F1-5357895A9F7F}">
      <dgm:prSet/>
      <dgm:spPr/>
      <dgm:t>
        <a:bodyPr/>
        <a:lstStyle/>
        <a:p>
          <a:r>
            <a:rPr lang="en-IN"/>
            <a:t>Each certificate’s hash is stored on the blockchain, ensuring proof of ownership and authenticity.</a:t>
          </a:r>
          <a:endParaRPr lang="en-US"/>
        </a:p>
      </dgm:t>
    </dgm:pt>
    <dgm:pt modelId="{49301523-10EF-43C4-BF87-7E5D46271C55}" type="parTrans" cxnId="{C12BA309-1483-468F-B9CB-278AB5DEA2A5}">
      <dgm:prSet/>
      <dgm:spPr/>
      <dgm:t>
        <a:bodyPr/>
        <a:lstStyle/>
        <a:p>
          <a:endParaRPr lang="en-US"/>
        </a:p>
      </dgm:t>
    </dgm:pt>
    <dgm:pt modelId="{5EA44956-8586-4D48-ACAF-BAB0DECF4E23}" type="sibTrans" cxnId="{C12BA309-1483-468F-B9CB-278AB5DEA2A5}">
      <dgm:prSet/>
      <dgm:spPr/>
      <dgm:t>
        <a:bodyPr/>
        <a:lstStyle/>
        <a:p>
          <a:endParaRPr lang="en-US"/>
        </a:p>
      </dgm:t>
    </dgm:pt>
    <dgm:pt modelId="{EFA501DD-85F7-4D75-8E62-50540F1F4FE7}">
      <dgm:prSet/>
      <dgm:spPr/>
      <dgm:t>
        <a:bodyPr/>
        <a:lstStyle/>
        <a:p>
          <a:r>
            <a:rPr lang="en-IN" b="1"/>
            <a:t>Instant Verification via QR Code</a:t>
          </a:r>
          <a:endParaRPr lang="en-US"/>
        </a:p>
      </dgm:t>
    </dgm:pt>
    <dgm:pt modelId="{4C24A9DC-F2D1-4FFA-9959-6F9E8E56538C}" type="parTrans" cxnId="{7C23273F-AEF9-4537-A8AE-EB068118282B}">
      <dgm:prSet/>
      <dgm:spPr/>
      <dgm:t>
        <a:bodyPr/>
        <a:lstStyle/>
        <a:p>
          <a:endParaRPr lang="en-US"/>
        </a:p>
      </dgm:t>
    </dgm:pt>
    <dgm:pt modelId="{CC76E159-6AFD-4CF4-9AD7-CFF0CEA8C078}" type="sibTrans" cxnId="{7C23273F-AEF9-4537-A8AE-EB068118282B}">
      <dgm:prSet/>
      <dgm:spPr/>
      <dgm:t>
        <a:bodyPr/>
        <a:lstStyle/>
        <a:p>
          <a:endParaRPr lang="en-US"/>
        </a:p>
      </dgm:t>
    </dgm:pt>
    <dgm:pt modelId="{1118CBC4-55CB-498C-A0EF-B5C74838CFCE}">
      <dgm:prSet/>
      <dgm:spPr/>
      <dgm:t>
        <a:bodyPr/>
        <a:lstStyle/>
        <a:p>
          <a:r>
            <a:rPr lang="en-IN"/>
            <a:t>No-Touch QR Code enables instant verification by scanning.</a:t>
          </a:r>
          <a:endParaRPr lang="en-US"/>
        </a:p>
      </dgm:t>
    </dgm:pt>
    <dgm:pt modelId="{0D47880D-9113-4EBF-8637-E391020EE8A7}" type="parTrans" cxnId="{9D11A5A1-DA42-4302-824C-D5B1F49C25FD}">
      <dgm:prSet/>
      <dgm:spPr/>
      <dgm:t>
        <a:bodyPr/>
        <a:lstStyle/>
        <a:p>
          <a:endParaRPr lang="en-US"/>
        </a:p>
      </dgm:t>
    </dgm:pt>
    <dgm:pt modelId="{FAC3B293-C59A-4EAA-A0B9-FB5AFD7A7233}" type="sibTrans" cxnId="{9D11A5A1-DA42-4302-824C-D5B1F49C25FD}">
      <dgm:prSet/>
      <dgm:spPr/>
      <dgm:t>
        <a:bodyPr/>
        <a:lstStyle/>
        <a:p>
          <a:endParaRPr lang="en-US"/>
        </a:p>
      </dgm:t>
    </dgm:pt>
    <dgm:pt modelId="{9E48ADA1-545A-4A32-B02E-4D2BADBC15F1}">
      <dgm:prSet/>
      <dgm:spPr/>
      <dgm:t>
        <a:bodyPr/>
        <a:lstStyle/>
        <a:p>
          <a:r>
            <a:rPr lang="en-IN"/>
            <a:t>The system retrieves and validates certificate data without institutional involvement.</a:t>
          </a:r>
          <a:endParaRPr lang="en-US"/>
        </a:p>
      </dgm:t>
    </dgm:pt>
    <dgm:pt modelId="{68310766-845F-434D-B3B8-8178C3A3ADD2}" type="parTrans" cxnId="{E633479A-5E1B-4291-BE23-2980091A0AC9}">
      <dgm:prSet/>
      <dgm:spPr/>
      <dgm:t>
        <a:bodyPr/>
        <a:lstStyle/>
        <a:p>
          <a:endParaRPr lang="en-US"/>
        </a:p>
      </dgm:t>
    </dgm:pt>
    <dgm:pt modelId="{72B597B5-8C86-4F19-92FF-FCB3EB94C68D}" type="sibTrans" cxnId="{E633479A-5E1B-4291-BE23-2980091A0AC9}">
      <dgm:prSet/>
      <dgm:spPr/>
      <dgm:t>
        <a:bodyPr/>
        <a:lstStyle/>
        <a:p>
          <a:endParaRPr lang="en-US"/>
        </a:p>
      </dgm:t>
    </dgm:pt>
    <dgm:pt modelId="{F051AB77-026D-44FB-A8ED-9FE9CBE88817}">
      <dgm:prSet/>
      <dgm:spPr/>
      <dgm:t>
        <a:bodyPr/>
        <a:lstStyle/>
        <a:p>
          <a:r>
            <a:rPr lang="en-IN" b="1"/>
            <a:t>Fraud Prevention &amp; Immutable Records</a:t>
          </a:r>
          <a:endParaRPr lang="en-US"/>
        </a:p>
      </dgm:t>
    </dgm:pt>
    <dgm:pt modelId="{DC7328FB-4B0C-45B4-8467-0C0AA148C4A7}" type="parTrans" cxnId="{33DC1384-DD9C-4E62-A3CF-F97E6DA14AAC}">
      <dgm:prSet/>
      <dgm:spPr/>
      <dgm:t>
        <a:bodyPr/>
        <a:lstStyle/>
        <a:p>
          <a:endParaRPr lang="en-US"/>
        </a:p>
      </dgm:t>
    </dgm:pt>
    <dgm:pt modelId="{D9957D92-D1D9-436D-9820-C36C49269E3A}" type="sibTrans" cxnId="{33DC1384-DD9C-4E62-A3CF-F97E6DA14AAC}">
      <dgm:prSet/>
      <dgm:spPr/>
      <dgm:t>
        <a:bodyPr/>
        <a:lstStyle/>
        <a:p>
          <a:endParaRPr lang="en-US"/>
        </a:p>
      </dgm:t>
    </dgm:pt>
    <dgm:pt modelId="{B214BE16-C02E-4113-91F3-08285A6E1590}">
      <dgm:prSet/>
      <dgm:spPr/>
      <dgm:t>
        <a:bodyPr/>
        <a:lstStyle/>
        <a:p>
          <a:r>
            <a:rPr lang="en-IN"/>
            <a:t>Prevents fake or duplicated certificates using blockchain’s transparency.</a:t>
          </a:r>
          <a:endParaRPr lang="en-US"/>
        </a:p>
      </dgm:t>
    </dgm:pt>
    <dgm:pt modelId="{9637336F-0882-4972-B2DC-AA96444FB6D4}" type="parTrans" cxnId="{E0AA088F-6710-472B-8E6A-9AFBF3C0FDCC}">
      <dgm:prSet/>
      <dgm:spPr/>
      <dgm:t>
        <a:bodyPr/>
        <a:lstStyle/>
        <a:p>
          <a:endParaRPr lang="en-US"/>
        </a:p>
      </dgm:t>
    </dgm:pt>
    <dgm:pt modelId="{CECBE4C4-B6D8-4F46-9A00-648D7E375CCC}" type="sibTrans" cxnId="{E0AA088F-6710-472B-8E6A-9AFBF3C0FDCC}">
      <dgm:prSet/>
      <dgm:spPr/>
      <dgm:t>
        <a:bodyPr/>
        <a:lstStyle/>
        <a:p>
          <a:endParaRPr lang="en-US"/>
        </a:p>
      </dgm:t>
    </dgm:pt>
    <dgm:pt modelId="{BC0B73EA-0092-4FE2-B55A-46D1DF6E3FBC}">
      <dgm:prSet/>
      <dgm:spPr/>
      <dgm:t>
        <a:bodyPr/>
        <a:lstStyle/>
        <a:p>
          <a:r>
            <a:rPr lang="en-IN" b="1"/>
            <a:t>Scalable &amp; Automated Infrastructure</a:t>
          </a:r>
          <a:endParaRPr lang="en-US"/>
        </a:p>
      </dgm:t>
    </dgm:pt>
    <dgm:pt modelId="{84850A88-E519-40B6-85F6-A5D807162BFE}" type="parTrans" cxnId="{15B37D08-0EB9-4BC6-8694-6B2E4948C8CB}">
      <dgm:prSet/>
      <dgm:spPr/>
      <dgm:t>
        <a:bodyPr/>
        <a:lstStyle/>
        <a:p>
          <a:endParaRPr lang="en-US"/>
        </a:p>
      </dgm:t>
    </dgm:pt>
    <dgm:pt modelId="{7E5C5206-2EF5-498D-A7F7-B5E2682F2EDA}" type="sibTrans" cxnId="{15B37D08-0EB9-4BC6-8694-6B2E4948C8CB}">
      <dgm:prSet/>
      <dgm:spPr/>
      <dgm:t>
        <a:bodyPr/>
        <a:lstStyle/>
        <a:p>
          <a:endParaRPr lang="en-US"/>
        </a:p>
      </dgm:t>
    </dgm:pt>
    <dgm:pt modelId="{2E9D9215-4ADA-4086-BFBB-C2002CB5BF22}">
      <dgm:prSet/>
      <dgm:spPr/>
      <dgm:t>
        <a:bodyPr/>
        <a:lstStyle/>
        <a:p>
          <a:r>
            <a:rPr lang="en-IN"/>
            <a:t>Smart contracts automate issuance and verification, reducing manual work.</a:t>
          </a:r>
          <a:endParaRPr lang="en-US"/>
        </a:p>
      </dgm:t>
    </dgm:pt>
    <dgm:pt modelId="{0F1B1CC1-4BBA-44D4-AA63-F86DA1E7B5D6}" type="parTrans" cxnId="{623EC3C3-B085-437A-82D9-E9417F3B4FCF}">
      <dgm:prSet/>
      <dgm:spPr/>
      <dgm:t>
        <a:bodyPr/>
        <a:lstStyle/>
        <a:p>
          <a:endParaRPr lang="en-US"/>
        </a:p>
      </dgm:t>
    </dgm:pt>
    <dgm:pt modelId="{3942307D-CF9E-43DE-B737-66B82AB83703}" type="sibTrans" cxnId="{623EC3C3-B085-437A-82D9-E9417F3B4FCF}">
      <dgm:prSet/>
      <dgm:spPr/>
      <dgm:t>
        <a:bodyPr/>
        <a:lstStyle/>
        <a:p>
          <a:endParaRPr lang="en-US"/>
        </a:p>
      </dgm:t>
    </dgm:pt>
    <dgm:pt modelId="{9907BCB0-D815-4207-9969-991DA368A56C}">
      <dgm:prSet/>
      <dgm:spPr/>
      <dgm:t>
        <a:bodyPr/>
        <a:lstStyle/>
        <a:p>
          <a:r>
            <a:rPr lang="en-IN"/>
            <a:t>Supports multiple institutions for seamless adoption.</a:t>
          </a:r>
          <a:endParaRPr lang="en-US"/>
        </a:p>
      </dgm:t>
    </dgm:pt>
    <dgm:pt modelId="{E88FC6E5-DC36-4530-A94A-E7A1F8C27B2C}" type="parTrans" cxnId="{07332A78-F6E2-4872-9241-0E41D995A789}">
      <dgm:prSet/>
      <dgm:spPr/>
      <dgm:t>
        <a:bodyPr/>
        <a:lstStyle/>
        <a:p>
          <a:endParaRPr lang="en-US"/>
        </a:p>
      </dgm:t>
    </dgm:pt>
    <dgm:pt modelId="{F9C59191-6674-4D51-B42F-D689F54A7CF2}" type="sibTrans" cxnId="{07332A78-F6E2-4872-9241-0E41D995A789}">
      <dgm:prSet/>
      <dgm:spPr/>
      <dgm:t>
        <a:bodyPr/>
        <a:lstStyle/>
        <a:p>
          <a:endParaRPr lang="en-US"/>
        </a:p>
      </dgm:t>
    </dgm:pt>
    <dgm:pt modelId="{AE8B8961-AA59-44D0-9229-D7EFF7D300DB}">
      <dgm:prSet/>
      <dgm:spPr/>
      <dgm:t>
        <a:bodyPr/>
        <a:lstStyle/>
        <a:p>
          <a:r>
            <a:rPr lang="en-IN" b="1" dirty="0" err="1"/>
            <a:t>lIntegration</a:t>
          </a:r>
          <a:r>
            <a:rPr lang="en-IN" b="1" dirty="0"/>
            <a:t> with </a:t>
          </a:r>
          <a:r>
            <a:rPr lang="en-IN" b="1" dirty="0" err="1"/>
            <a:t>Digilocker</a:t>
          </a:r>
          <a:r>
            <a:rPr lang="en-IN" b="1" dirty="0"/>
            <a:t> &amp; Decentralized </a:t>
          </a:r>
          <a:r>
            <a:rPr lang="en-IN" b="1" dirty="0" err="1"/>
            <a:t>Contro</a:t>
          </a:r>
          <a:endParaRPr lang="en-US" dirty="0"/>
        </a:p>
      </dgm:t>
    </dgm:pt>
    <dgm:pt modelId="{5FE3A155-B37A-42F0-B139-4425E7098F0C}" type="parTrans" cxnId="{B249A78C-3F8E-47D2-BFCA-E1844D95704C}">
      <dgm:prSet/>
      <dgm:spPr/>
      <dgm:t>
        <a:bodyPr/>
        <a:lstStyle/>
        <a:p>
          <a:endParaRPr lang="en-US"/>
        </a:p>
      </dgm:t>
    </dgm:pt>
    <dgm:pt modelId="{61B9024F-0F84-4D39-8683-643C4120147A}" type="sibTrans" cxnId="{B249A78C-3F8E-47D2-BFCA-E1844D95704C}">
      <dgm:prSet/>
      <dgm:spPr/>
      <dgm:t>
        <a:bodyPr/>
        <a:lstStyle/>
        <a:p>
          <a:endParaRPr lang="en-US"/>
        </a:p>
      </dgm:t>
    </dgm:pt>
    <dgm:pt modelId="{D67A5407-6008-42A2-A604-6E094404370F}">
      <dgm:prSet/>
      <dgm:spPr/>
      <dgm:t>
        <a:bodyPr/>
        <a:lstStyle/>
        <a:p>
          <a:r>
            <a:rPr lang="en-IN"/>
            <a:t>Users maintain full ownership of certificates.</a:t>
          </a:r>
          <a:endParaRPr lang="en-US"/>
        </a:p>
      </dgm:t>
    </dgm:pt>
    <dgm:pt modelId="{B84BFE8B-574A-43A2-AE9F-58E12CFE9D62}" type="parTrans" cxnId="{03CD3A49-C78F-44EE-8D37-6AD1802BADB1}">
      <dgm:prSet/>
      <dgm:spPr/>
      <dgm:t>
        <a:bodyPr/>
        <a:lstStyle/>
        <a:p>
          <a:endParaRPr lang="en-US"/>
        </a:p>
      </dgm:t>
    </dgm:pt>
    <dgm:pt modelId="{D38ED40D-A4C0-4A0C-968F-0FCCBC272225}" type="sibTrans" cxnId="{03CD3A49-C78F-44EE-8D37-6AD1802BADB1}">
      <dgm:prSet/>
      <dgm:spPr/>
      <dgm:t>
        <a:bodyPr/>
        <a:lstStyle/>
        <a:p>
          <a:endParaRPr lang="en-US"/>
        </a:p>
      </dgm:t>
    </dgm:pt>
    <dgm:pt modelId="{6D83E02E-7685-463C-AA63-2E2C8EB72FE9}">
      <dgm:prSet/>
      <dgm:spPr/>
      <dgm:t>
        <a:bodyPr/>
        <a:lstStyle/>
        <a:p>
          <a:r>
            <a:rPr lang="en-IN"/>
            <a:t>No raw data storage—retrieves information on demand from issuing institutes.</a:t>
          </a:r>
          <a:endParaRPr lang="en-US"/>
        </a:p>
      </dgm:t>
    </dgm:pt>
    <dgm:pt modelId="{9B44100B-9B5C-4EC0-8A0A-3843AA8986BD}" type="parTrans" cxnId="{6996FF69-1462-47A1-8ECB-C10B0D610BBF}">
      <dgm:prSet/>
      <dgm:spPr/>
      <dgm:t>
        <a:bodyPr/>
        <a:lstStyle/>
        <a:p>
          <a:endParaRPr lang="en-US"/>
        </a:p>
      </dgm:t>
    </dgm:pt>
    <dgm:pt modelId="{5FD4AB26-4750-483C-83C0-BC335075B615}" type="sibTrans" cxnId="{6996FF69-1462-47A1-8ECB-C10B0D610BBF}">
      <dgm:prSet/>
      <dgm:spPr/>
      <dgm:t>
        <a:bodyPr/>
        <a:lstStyle/>
        <a:p>
          <a:endParaRPr lang="en-US"/>
        </a:p>
      </dgm:t>
    </dgm:pt>
    <dgm:pt modelId="{84D2E487-E7E0-1C4D-8021-755730101BE5}" type="pres">
      <dgm:prSet presAssocID="{673BFA1A-2C25-4969-B050-E6D29872C646}" presName="diagram" presStyleCnt="0">
        <dgm:presLayoutVars>
          <dgm:dir/>
          <dgm:resizeHandles val="exact"/>
        </dgm:presLayoutVars>
      </dgm:prSet>
      <dgm:spPr/>
      <dgm:t>
        <a:bodyPr/>
        <a:lstStyle/>
        <a:p>
          <a:endParaRPr lang="en-IN"/>
        </a:p>
      </dgm:t>
    </dgm:pt>
    <dgm:pt modelId="{C66380FE-BBA1-D54B-8A1C-71985AA67106}" type="pres">
      <dgm:prSet presAssocID="{78234DE5-3973-48E9-9F6D-2A2D131722A6}" presName="node" presStyleLbl="node1" presStyleIdx="0" presStyleCnt="8">
        <dgm:presLayoutVars>
          <dgm:bulletEnabled val="1"/>
        </dgm:presLayoutVars>
      </dgm:prSet>
      <dgm:spPr/>
      <dgm:t>
        <a:bodyPr/>
        <a:lstStyle/>
        <a:p>
          <a:endParaRPr lang="en-IN"/>
        </a:p>
      </dgm:t>
    </dgm:pt>
    <dgm:pt modelId="{07B33216-FC97-B143-93B8-875E054E4C07}" type="pres">
      <dgm:prSet presAssocID="{A469499E-7142-47D1-973C-707599FA2167}" presName="sibTrans" presStyleCnt="0"/>
      <dgm:spPr/>
    </dgm:pt>
    <dgm:pt modelId="{0448EECE-F358-6946-B25A-72CEA310E22E}" type="pres">
      <dgm:prSet presAssocID="{731552A7-02AF-4FC7-BE90-087E157F88A6}" presName="node" presStyleLbl="node1" presStyleIdx="1" presStyleCnt="8">
        <dgm:presLayoutVars>
          <dgm:bulletEnabled val="1"/>
        </dgm:presLayoutVars>
      </dgm:prSet>
      <dgm:spPr/>
      <dgm:t>
        <a:bodyPr/>
        <a:lstStyle/>
        <a:p>
          <a:endParaRPr lang="en-IN"/>
        </a:p>
      </dgm:t>
    </dgm:pt>
    <dgm:pt modelId="{3D6A471D-1D62-EA44-8207-9745FC21E02D}" type="pres">
      <dgm:prSet presAssocID="{A76F4E60-FF22-460F-B1A9-29CD215F9B72}" presName="sibTrans" presStyleCnt="0"/>
      <dgm:spPr/>
    </dgm:pt>
    <dgm:pt modelId="{09C8733E-A86A-A943-ABAA-63BB58ABA842}" type="pres">
      <dgm:prSet presAssocID="{EFA501DD-85F7-4D75-8E62-50540F1F4FE7}" presName="node" presStyleLbl="node1" presStyleIdx="2" presStyleCnt="8">
        <dgm:presLayoutVars>
          <dgm:bulletEnabled val="1"/>
        </dgm:presLayoutVars>
      </dgm:prSet>
      <dgm:spPr/>
      <dgm:t>
        <a:bodyPr/>
        <a:lstStyle/>
        <a:p>
          <a:endParaRPr lang="en-IN"/>
        </a:p>
      </dgm:t>
    </dgm:pt>
    <dgm:pt modelId="{724F83B4-6E1A-5544-BD62-CFFCC1F7E94E}" type="pres">
      <dgm:prSet presAssocID="{CC76E159-6AFD-4CF4-9AD7-CFF0CEA8C078}" presName="sibTrans" presStyleCnt="0"/>
      <dgm:spPr/>
    </dgm:pt>
    <dgm:pt modelId="{C52967FC-099D-AE4C-AEAF-235A7A7ED5D8}" type="pres">
      <dgm:prSet presAssocID="{F051AB77-026D-44FB-A8ED-9FE9CBE88817}" presName="node" presStyleLbl="node1" presStyleIdx="3" presStyleCnt="8">
        <dgm:presLayoutVars>
          <dgm:bulletEnabled val="1"/>
        </dgm:presLayoutVars>
      </dgm:prSet>
      <dgm:spPr/>
      <dgm:t>
        <a:bodyPr/>
        <a:lstStyle/>
        <a:p>
          <a:endParaRPr lang="en-IN"/>
        </a:p>
      </dgm:t>
    </dgm:pt>
    <dgm:pt modelId="{6E95B762-C132-8A42-8A1C-6C84479B6350}" type="pres">
      <dgm:prSet presAssocID="{D9957D92-D1D9-436D-9820-C36C49269E3A}" presName="sibTrans" presStyleCnt="0"/>
      <dgm:spPr/>
    </dgm:pt>
    <dgm:pt modelId="{471BC1C1-1433-1848-B66E-326707A6428E}" type="pres">
      <dgm:prSet presAssocID="{BC0B73EA-0092-4FE2-B55A-46D1DF6E3FBC}" presName="node" presStyleLbl="node1" presStyleIdx="4" presStyleCnt="8">
        <dgm:presLayoutVars>
          <dgm:bulletEnabled val="1"/>
        </dgm:presLayoutVars>
      </dgm:prSet>
      <dgm:spPr/>
      <dgm:t>
        <a:bodyPr/>
        <a:lstStyle/>
        <a:p>
          <a:endParaRPr lang="en-IN"/>
        </a:p>
      </dgm:t>
    </dgm:pt>
    <dgm:pt modelId="{164263E6-F099-7B4A-AE3D-BA880E43251F}" type="pres">
      <dgm:prSet presAssocID="{7E5C5206-2EF5-498D-A7F7-B5E2682F2EDA}" presName="sibTrans" presStyleCnt="0"/>
      <dgm:spPr/>
    </dgm:pt>
    <dgm:pt modelId="{5732E714-7262-1F40-B351-FB9B5315D336}" type="pres">
      <dgm:prSet presAssocID="{AE8B8961-AA59-44D0-9229-D7EFF7D300DB}" presName="node" presStyleLbl="node1" presStyleIdx="5" presStyleCnt="8">
        <dgm:presLayoutVars>
          <dgm:bulletEnabled val="1"/>
        </dgm:presLayoutVars>
      </dgm:prSet>
      <dgm:spPr/>
      <dgm:t>
        <a:bodyPr/>
        <a:lstStyle/>
        <a:p>
          <a:endParaRPr lang="en-IN"/>
        </a:p>
      </dgm:t>
    </dgm:pt>
    <dgm:pt modelId="{68D82B9F-3DE0-1A4E-8D53-F5D3E34162C0}" type="pres">
      <dgm:prSet presAssocID="{61B9024F-0F84-4D39-8683-643C4120147A}" presName="sibTrans" presStyleCnt="0"/>
      <dgm:spPr/>
    </dgm:pt>
    <dgm:pt modelId="{A80B4C62-BC59-3E42-9444-CCF40957CD2C}" type="pres">
      <dgm:prSet presAssocID="{D67A5407-6008-42A2-A604-6E094404370F}" presName="node" presStyleLbl="node1" presStyleIdx="6" presStyleCnt="8">
        <dgm:presLayoutVars>
          <dgm:bulletEnabled val="1"/>
        </dgm:presLayoutVars>
      </dgm:prSet>
      <dgm:spPr/>
      <dgm:t>
        <a:bodyPr/>
        <a:lstStyle/>
        <a:p>
          <a:endParaRPr lang="en-IN"/>
        </a:p>
      </dgm:t>
    </dgm:pt>
    <dgm:pt modelId="{1FAF1D6A-B34A-F542-BC92-EF479683FA1B}" type="pres">
      <dgm:prSet presAssocID="{D38ED40D-A4C0-4A0C-968F-0FCCBC272225}" presName="sibTrans" presStyleCnt="0"/>
      <dgm:spPr/>
    </dgm:pt>
    <dgm:pt modelId="{23EAAA13-C7C8-BE41-BC5A-F47969445E85}" type="pres">
      <dgm:prSet presAssocID="{6D83E02E-7685-463C-AA63-2E2C8EB72FE9}" presName="node" presStyleLbl="node1" presStyleIdx="7" presStyleCnt="8">
        <dgm:presLayoutVars>
          <dgm:bulletEnabled val="1"/>
        </dgm:presLayoutVars>
      </dgm:prSet>
      <dgm:spPr/>
      <dgm:t>
        <a:bodyPr/>
        <a:lstStyle/>
        <a:p>
          <a:endParaRPr lang="en-IN"/>
        </a:p>
      </dgm:t>
    </dgm:pt>
  </dgm:ptLst>
  <dgm:cxnLst>
    <dgm:cxn modelId="{07332A78-F6E2-4872-9241-0E41D995A789}" srcId="{BC0B73EA-0092-4FE2-B55A-46D1DF6E3FBC}" destId="{9907BCB0-D815-4207-9969-991DA368A56C}" srcOrd="1" destOrd="0" parTransId="{E88FC6E5-DC36-4530-A94A-E7A1F8C27B2C}" sibTransId="{F9C59191-6674-4D51-B42F-D689F54A7CF2}"/>
    <dgm:cxn modelId="{5876D3EE-4B35-FE44-BDF3-FF2EF5394207}" type="presOf" srcId="{B214BE16-C02E-4113-91F3-08285A6E1590}" destId="{C52967FC-099D-AE4C-AEAF-235A7A7ED5D8}" srcOrd="0" destOrd="1" presId="urn:microsoft.com/office/officeart/2005/8/layout/default"/>
    <dgm:cxn modelId="{698DAE87-0619-824E-96E5-FE6A75D20A03}" type="presOf" srcId="{D67A5407-6008-42A2-A604-6E094404370F}" destId="{A80B4C62-BC59-3E42-9444-CCF40957CD2C}" srcOrd="0" destOrd="0" presId="urn:microsoft.com/office/officeart/2005/8/layout/default"/>
    <dgm:cxn modelId="{6996FF69-1462-47A1-8ECB-C10B0D610BBF}" srcId="{673BFA1A-2C25-4969-B050-E6D29872C646}" destId="{6D83E02E-7685-463C-AA63-2E2C8EB72FE9}" srcOrd="7" destOrd="0" parTransId="{9B44100B-9B5C-4EC0-8A0A-3843AA8986BD}" sibTransId="{5FD4AB26-4750-483C-83C0-BC335075B615}"/>
    <dgm:cxn modelId="{E0AA088F-6710-472B-8E6A-9AFBF3C0FDCC}" srcId="{F051AB77-026D-44FB-A8ED-9FE9CBE88817}" destId="{B214BE16-C02E-4113-91F3-08285A6E1590}" srcOrd="0" destOrd="0" parTransId="{9637336F-0882-4972-B2DC-AA96444FB6D4}" sibTransId="{CECBE4C4-B6D8-4F46-9A00-648D7E375CCC}"/>
    <dgm:cxn modelId="{02D5FA95-5357-FA4E-9B6D-B88E7BCAC245}" type="presOf" srcId="{1118CBC4-55CB-498C-A0EF-B5C74838CFCE}" destId="{09C8733E-A86A-A943-ABAA-63BB58ABA842}" srcOrd="0" destOrd="1" presId="urn:microsoft.com/office/officeart/2005/8/layout/default"/>
    <dgm:cxn modelId="{9D11A5A1-DA42-4302-824C-D5B1F49C25FD}" srcId="{EFA501DD-85F7-4D75-8E62-50540F1F4FE7}" destId="{1118CBC4-55CB-498C-A0EF-B5C74838CFCE}" srcOrd="0" destOrd="0" parTransId="{0D47880D-9113-4EBF-8637-E391020EE8A7}" sibTransId="{FAC3B293-C59A-4EAA-A0B9-FB5AFD7A7233}"/>
    <dgm:cxn modelId="{E256F49B-3FA1-A249-A0EB-3D999F4C28A8}" type="presOf" srcId="{6D83E02E-7685-463C-AA63-2E2C8EB72FE9}" destId="{23EAAA13-C7C8-BE41-BC5A-F47969445E85}" srcOrd="0" destOrd="0" presId="urn:microsoft.com/office/officeart/2005/8/layout/default"/>
    <dgm:cxn modelId="{E633479A-5E1B-4291-BE23-2980091A0AC9}" srcId="{EFA501DD-85F7-4D75-8E62-50540F1F4FE7}" destId="{9E48ADA1-545A-4A32-B02E-4D2BADBC15F1}" srcOrd="1" destOrd="0" parTransId="{68310766-845F-434D-B3B8-8178C3A3ADD2}" sibTransId="{72B597B5-8C86-4F19-92FF-FCB3EB94C68D}"/>
    <dgm:cxn modelId="{E5E16FAE-4026-9F4B-9322-0C0FA27D8E39}" type="presOf" srcId="{78234DE5-3973-48E9-9F6D-2A2D131722A6}" destId="{C66380FE-BBA1-D54B-8A1C-71985AA67106}" srcOrd="0" destOrd="0" presId="urn:microsoft.com/office/officeart/2005/8/layout/default"/>
    <dgm:cxn modelId="{F1C9BDF3-10CD-9E42-A6CA-47A78FD8D34F}" type="presOf" srcId="{7B99B523-FA8C-417C-A8F1-5357895A9F7F}" destId="{0448EECE-F358-6946-B25A-72CEA310E22E}" srcOrd="0" destOrd="1" presId="urn:microsoft.com/office/officeart/2005/8/layout/default"/>
    <dgm:cxn modelId="{03CD3A49-C78F-44EE-8D37-6AD1802BADB1}" srcId="{673BFA1A-2C25-4969-B050-E6D29872C646}" destId="{D67A5407-6008-42A2-A604-6E094404370F}" srcOrd="6" destOrd="0" parTransId="{B84BFE8B-574A-43A2-AE9F-58E12CFE9D62}" sibTransId="{D38ED40D-A4C0-4A0C-968F-0FCCBC272225}"/>
    <dgm:cxn modelId="{7C23273F-AEF9-4537-A8AE-EB068118282B}" srcId="{673BFA1A-2C25-4969-B050-E6D29872C646}" destId="{EFA501DD-85F7-4D75-8E62-50540F1F4FE7}" srcOrd="2" destOrd="0" parTransId="{4C24A9DC-F2D1-4FFA-9959-6F9E8E56538C}" sibTransId="{CC76E159-6AFD-4CF4-9AD7-CFF0CEA8C078}"/>
    <dgm:cxn modelId="{597F6593-F721-4F81-9E71-4311608F2D76}" srcId="{673BFA1A-2C25-4969-B050-E6D29872C646}" destId="{78234DE5-3973-48E9-9F6D-2A2D131722A6}" srcOrd="0" destOrd="0" parTransId="{47B529F2-0ADE-4E95-BB7C-375938A95A49}" sibTransId="{A469499E-7142-47D1-973C-707599FA2167}"/>
    <dgm:cxn modelId="{7AAC3F9F-368B-6C45-BE7D-429B017BF9A3}" type="presOf" srcId="{2E9D9215-4ADA-4086-BFBB-C2002CB5BF22}" destId="{471BC1C1-1433-1848-B66E-326707A6428E}" srcOrd="0" destOrd="1" presId="urn:microsoft.com/office/officeart/2005/8/layout/default"/>
    <dgm:cxn modelId="{C12BA309-1483-468F-B9CB-278AB5DEA2A5}" srcId="{731552A7-02AF-4FC7-BE90-087E157F88A6}" destId="{7B99B523-FA8C-417C-A8F1-5357895A9F7F}" srcOrd="0" destOrd="0" parTransId="{49301523-10EF-43C4-BF87-7E5D46271C55}" sibTransId="{5EA44956-8586-4D48-ACAF-BAB0DECF4E23}"/>
    <dgm:cxn modelId="{33DC1384-DD9C-4E62-A3CF-F97E6DA14AAC}" srcId="{673BFA1A-2C25-4969-B050-E6D29872C646}" destId="{F051AB77-026D-44FB-A8ED-9FE9CBE88817}" srcOrd="3" destOrd="0" parTransId="{DC7328FB-4B0C-45B4-8467-0C0AA148C4A7}" sibTransId="{D9957D92-D1D9-436D-9820-C36C49269E3A}"/>
    <dgm:cxn modelId="{46DF31DE-53A3-0146-9014-22D3DFB6DE94}" type="presOf" srcId="{FA3AF40E-6ADA-44DF-B894-6BBBE22912F5}" destId="{C66380FE-BBA1-D54B-8A1C-71985AA67106}" srcOrd="0" destOrd="1" presId="urn:microsoft.com/office/officeart/2005/8/layout/default"/>
    <dgm:cxn modelId="{CFDACE1A-D701-3D47-B780-861601E5A542}" type="presOf" srcId="{F051AB77-026D-44FB-A8ED-9FE9CBE88817}" destId="{C52967FC-099D-AE4C-AEAF-235A7A7ED5D8}" srcOrd="0" destOrd="0" presId="urn:microsoft.com/office/officeart/2005/8/layout/default"/>
    <dgm:cxn modelId="{17A3940B-7A70-44EF-BF78-ED06BCFF3E96}" srcId="{78234DE5-3973-48E9-9F6D-2A2D131722A6}" destId="{FA3AF40E-6ADA-44DF-B894-6BBBE22912F5}" srcOrd="0" destOrd="0" parTransId="{ADFE27CB-4CAD-4B31-A1BD-90C8E308692D}" sibTransId="{B4AA029D-A211-48F4-8F85-BF7F8A53222F}"/>
    <dgm:cxn modelId="{623EC3C3-B085-437A-82D9-E9417F3B4FCF}" srcId="{BC0B73EA-0092-4FE2-B55A-46D1DF6E3FBC}" destId="{2E9D9215-4ADA-4086-BFBB-C2002CB5BF22}" srcOrd="0" destOrd="0" parTransId="{0F1B1CC1-4BBA-44D4-AA63-F86DA1E7B5D6}" sibTransId="{3942307D-CF9E-43DE-B737-66B82AB83703}"/>
    <dgm:cxn modelId="{15B37D08-0EB9-4BC6-8694-6B2E4948C8CB}" srcId="{673BFA1A-2C25-4969-B050-E6D29872C646}" destId="{BC0B73EA-0092-4FE2-B55A-46D1DF6E3FBC}" srcOrd="4" destOrd="0" parTransId="{84850A88-E519-40B6-85F6-A5D807162BFE}" sibTransId="{7E5C5206-2EF5-498D-A7F7-B5E2682F2EDA}"/>
    <dgm:cxn modelId="{C0751BF4-BD61-2A43-9F58-7BBFDB02C44B}" type="presOf" srcId="{673BFA1A-2C25-4969-B050-E6D29872C646}" destId="{84D2E487-E7E0-1C4D-8021-755730101BE5}" srcOrd="0" destOrd="0" presId="urn:microsoft.com/office/officeart/2005/8/layout/default"/>
    <dgm:cxn modelId="{74E0FF89-85B9-2D43-96A4-1536CF87312B}" type="presOf" srcId="{9E48ADA1-545A-4A32-B02E-4D2BADBC15F1}" destId="{09C8733E-A86A-A943-ABAA-63BB58ABA842}" srcOrd="0" destOrd="2" presId="urn:microsoft.com/office/officeart/2005/8/layout/default"/>
    <dgm:cxn modelId="{B249A78C-3F8E-47D2-BFCA-E1844D95704C}" srcId="{673BFA1A-2C25-4969-B050-E6D29872C646}" destId="{AE8B8961-AA59-44D0-9229-D7EFF7D300DB}" srcOrd="5" destOrd="0" parTransId="{5FE3A155-B37A-42F0-B139-4425E7098F0C}" sibTransId="{61B9024F-0F84-4D39-8683-643C4120147A}"/>
    <dgm:cxn modelId="{E430A5B1-804D-F244-A9C1-C09D85CC0CA6}" type="presOf" srcId="{9907BCB0-D815-4207-9969-991DA368A56C}" destId="{471BC1C1-1433-1848-B66E-326707A6428E}" srcOrd="0" destOrd="2" presId="urn:microsoft.com/office/officeart/2005/8/layout/default"/>
    <dgm:cxn modelId="{E8C58565-F5F1-5244-9B38-072FFA34C9D1}" type="presOf" srcId="{EFA501DD-85F7-4D75-8E62-50540F1F4FE7}" destId="{09C8733E-A86A-A943-ABAA-63BB58ABA842}" srcOrd="0" destOrd="0" presId="urn:microsoft.com/office/officeart/2005/8/layout/default"/>
    <dgm:cxn modelId="{75F3027D-BB30-4931-9553-1368F47E7BCB}" srcId="{673BFA1A-2C25-4969-B050-E6D29872C646}" destId="{731552A7-02AF-4FC7-BE90-087E157F88A6}" srcOrd="1" destOrd="0" parTransId="{90BBC1F4-7C39-42C2-BDCB-ADE915F0A4FE}" sibTransId="{A76F4E60-FF22-460F-B1A9-29CD215F9B72}"/>
    <dgm:cxn modelId="{00383B34-8336-6647-A3D2-8642F2C70648}" type="presOf" srcId="{731552A7-02AF-4FC7-BE90-087E157F88A6}" destId="{0448EECE-F358-6946-B25A-72CEA310E22E}" srcOrd="0" destOrd="0" presId="urn:microsoft.com/office/officeart/2005/8/layout/default"/>
    <dgm:cxn modelId="{02BB4D38-081F-CD4E-AD9A-90070609B021}" type="presOf" srcId="{AE8B8961-AA59-44D0-9229-D7EFF7D300DB}" destId="{5732E714-7262-1F40-B351-FB9B5315D336}" srcOrd="0" destOrd="0" presId="urn:microsoft.com/office/officeart/2005/8/layout/default"/>
    <dgm:cxn modelId="{70B274BF-5404-CA49-9F4E-8FA5D6FA9CF4}" type="presOf" srcId="{BC0B73EA-0092-4FE2-B55A-46D1DF6E3FBC}" destId="{471BC1C1-1433-1848-B66E-326707A6428E}" srcOrd="0" destOrd="0" presId="urn:microsoft.com/office/officeart/2005/8/layout/default"/>
    <dgm:cxn modelId="{13E8ACCD-C7D1-514D-A690-A8B3DF4DF3C7}" type="presParOf" srcId="{84D2E487-E7E0-1C4D-8021-755730101BE5}" destId="{C66380FE-BBA1-D54B-8A1C-71985AA67106}" srcOrd="0" destOrd="0" presId="urn:microsoft.com/office/officeart/2005/8/layout/default"/>
    <dgm:cxn modelId="{8D5B6A8F-E301-804C-AD1A-8247E86CDECE}" type="presParOf" srcId="{84D2E487-E7E0-1C4D-8021-755730101BE5}" destId="{07B33216-FC97-B143-93B8-875E054E4C07}" srcOrd="1" destOrd="0" presId="urn:microsoft.com/office/officeart/2005/8/layout/default"/>
    <dgm:cxn modelId="{F92B7B24-775B-DC45-9934-6D848664AB6A}" type="presParOf" srcId="{84D2E487-E7E0-1C4D-8021-755730101BE5}" destId="{0448EECE-F358-6946-B25A-72CEA310E22E}" srcOrd="2" destOrd="0" presId="urn:microsoft.com/office/officeart/2005/8/layout/default"/>
    <dgm:cxn modelId="{22D92E3E-21F2-9545-9A85-5B9BC97153FE}" type="presParOf" srcId="{84D2E487-E7E0-1C4D-8021-755730101BE5}" destId="{3D6A471D-1D62-EA44-8207-9745FC21E02D}" srcOrd="3" destOrd="0" presId="urn:microsoft.com/office/officeart/2005/8/layout/default"/>
    <dgm:cxn modelId="{8E2F1CFD-91C4-2D45-8351-5AD7F40FCC3C}" type="presParOf" srcId="{84D2E487-E7E0-1C4D-8021-755730101BE5}" destId="{09C8733E-A86A-A943-ABAA-63BB58ABA842}" srcOrd="4" destOrd="0" presId="urn:microsoft.com/office/officeart/2005/8/layout/default"/>
    <dgm:cxn modelId="{EE219AC6-F93A-3B40-93CC-2DA1B5C19B11}" type="presParOf" srcId="{84D2E487-E7E0-1C4D-8021-755730101BE5}" destId="{724F83B4-6E1A-5544-BD62-CFFCC1F7E94E}" srcOrd="5" destOrd="0" presId="urn:microsoft.com/office/officeart/2005/8/layout/default"/>
    <dgm:cxn modelId="{1DE25BBD-9BA4-D641-AFB0-75386298DA0C}" type="presParOf" srcId="{84D2E487-E7E0-1C4D-8021-755730101BE5}" destId="{C52967FC-099D-AE4C-AEAF-235A7A7ED5D8}" srcOrd="6" destOrd="0" presId="urn:microsoft.com/office/officeart/2005/8/layout/default"/>
    <dgm:cxn modelId="{B20A90F4-05AB-C044-9352-19595D19E70E}" type="presParOf" srcId="{84D2E487-E7E0-1C4D-8021-755730101BE5}" destId="{6E95B762-C132-8A42-8A1C-6C84479B6350}" srcOrd="7" destOrd="0" presId="urn:microsoft.com/office/officeart/2005/8/layout/default"/>
    <dgm:cxn modelId="{11332709-FF95-384F-AD33-EDBC465FD8A9}" type="presParOf" srcId="{84D2E487-E7E0-1C4D-8021-755730101BE5}" destId="{471BC1C1-1433-1848-B66E-326707A6428E}" srcOrd="8" destOrd="0" presId="urn:microsoft.com/office/officeart/2005/8/layout/default"/>
    <dgm:cxn modelId="{6559C2E8-00A5-3A42-BDDB-5C0CA3801BB5}" type="presParOf" srcId="{84D2E487-E7E0-1C4D-8021-755730101BE5}" destId="{164263E6-F099-7B4A-AE3D-BA880E43251F}" srcOrd="9" destOrd="0" presId="urn:microsoft.com/office/officeart/2005/8/layout/default"/>
    <dgm:cxn modelId="{45AF6B9B-4BE7-6546-9598-6C0E2A511877}" type="presParOf" srcId="{84D2E487-E7E0-1C4D-8021-755730101BE5}" destId="{5732E714-7262-1F40-B351-FB9B5315D336}" srcOrd="10" destOrd="0" presId="urn:microsoft.com/office/officeart/2005/8/layout/default"/>
    <dgm:cxn modelId="{FF1B9F2C-CC59-684F-B82D-F1B5F691165E}" type="presParOf" srcId="{84D2E487-E7E0-1C4D-8021-755730101BE5}" destId="{68D82B9F-3DE0-1A4E-8D53-F5D3E34162C0}" srcOrd="11" destOrd="0" presId="urn:microsoft.com/office/officeart/2005/8/layout/default"/>
    <dgm:cxn modelId="{31F3E41B-3B89-6240-B188-C0C4B996AB67}" type="presParOf" srcId="{84D2E487-E7E0-1C4D-8021-755730101BE5}" destId="{A80B4C62-BC59-3E42-9444-CCF40957CD2C}" srcOrd="12" destOrd="0" presId="urn:microsoft.com/office/officeart/2005/8/layout/default"/>
    <dgm:cxn modelId="{9200577D-BE21-C64A-9C3B-A16454775A8C}" type="presParOf" srcId="{84D2E487-E7E0-1C4D-8021-755730101BE5}" destId="{1FAF1D6A-B34A-F542-BC92-EF479683FA1B}" srcOrd="13" destOrd="0" presId="urn:microsoft.com/office/officeart/2005/8/layout/default"/>
    <dgm:cxn modelId="{C1231148-CBF3-5D47-961D-7E8F8462FB3E}" type="presParOf" srcId="{84D2E487-E7E0-1C4D-8021-755730101BE5}" destId="{23EAAA13-C7C8-BE41-BC5A-F47969445E85}"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6956B33-8B00-4A5D-A3B8-BEAA7BD15B1C}" type="doc">
      <dgm:prSet loTypeId="urn:microsoft.com/office/officeart/2005/8/layout/hList1" loCatId="list" qsTypeId="urn:microsoft.com/office/officeart/2005/8/quickstyle/simple1" qsCatId="simple" csTypeId="urn:microsoft.com/office/officeart/2005/8/colors/colorful2" csCatId="colorful" phldr="1"/>
      <dgm:spPr/>
      <dgm:t>
        <a:bodyPr/>
        <a:lstStyle/>
        <a:p>
          <a:endParaRPr lang="en-US"/>
        </a:p>
      </dgm:t>
    </dgm:pt>
    <dgm:pt modelId="{F40C47B0-082C-4F0B-9308-48D786EF0008}">
      <dgm:prSet/>
      <dgm:spPr/>
      <dgm:t>
        <a:bodyPr/>
        <a:lstStyle/>
        <a:p>
          <a:r>
            <a:rPr lang="en-IN" b="1"/>
            <a:t>Certificate Hashing &amp; Smart Contract Invocation</a:t>
          </a:r>
          <a:endParaRPr lang="en-US"/>
        </a:p>
      </dgm:t>
    </dgm:pt>
    <dgm:pt modelId="{5354D19F-F032-49F2-8215-60DDEF07DE5B}" type="parTrans" cxnId="{AB3DD616-E355-4DEA-B923-6CFF75D9C658}">
      <dgm:prSet/>
      <dgm:spPr/>
      <dgm:t>
        <a:bodyPr/>
        <a:lstStyle/>
        <a:p>
          <a:endParaRPr lang="en-US"/>
        </a:p>
      </dgm:t>
    </dgm:pt>
    <dgm:pt modelId="{B68952CD-CC0D-46A4-BDD2-8EF287FFCFD1}" type="sibTrans" cxnId="{AB3DD616-E355-4DEA-B923-6CFF75D9C658}">
      <dgm:prSet/>
      <dgm:spPr/>
      <dgm:t>
        <a:bodyPr/>
        <a:lstStyle/>
        <a:p>
          <a:endParaRPr lang="en-US"/>
        </a:p>
      </dgm:t>
    </dgm:pt>
    <dgm:pt modelId="{E249C091-B11F-4D37-978D-071C7A800BB7}">
      <dgm:prSet/>
      <dgm:spPr/>
      <dgm:t>
        <a:bodyPr/>
        <a:lstStyle/>
        <a:p>
          <a:r>
            <a:rPr lang="en-IN" dirty="0"/>
            <a:t>The platform generates a certificate and computes a cryptographic hash (e.g., SHA-256).</a:t>
          </a:r>
          <a:endParaRPr lang="en-US" dirty="0"/>
        </a:p>
      </dgm:t>
    </dgm:pt>
    <dgm:pt modelId="{D457A9CC-1C9F-4AD9-A96E-723627B8732C}" type="parTrans" cxnId="{4B10BF0B-5274-4B90-AFC4-16D403F9EBD1}">
      <dgm:prSet/>
      <dgm:spPr/>
      <dgm:t>
        <a:bodyPr/>
        <a:lstStyle/>
        <a:p>
          <a:endParaRPr lang="en-US"/>
        </a:p>
      </dgm:t>
    </dgm:pt>
    <dgm:pt modelId="{1C4209CA-EAD5-4A92-A9AA-6998CF444378}" type="sibTrans" cxnId="{4B10BF0B-5274-4B90-AFC4-16D403F9EBD1}">
      <dgm:prSet/>
      <dgm:spPr/>
      <dgm:t>
        <a:bodyPr/>
        <a:lstStyle/>
        <a:p>
          <a:endParaRPr lang="en-US"/>
        </a:p>
      </dgm:t>
    </dgm:pt>
    <dgm:pt modelId="{CF622E2E-4F9F-4B4C-88CA-D603CA9FCD08}">
      <dgm:prSet/>
      <dgm:spPr/>
      <dgm:t>
        <a:bodyPr/>
        <a:lstStyle/>
        <a:p>
          <a:r>
            <a:rPr lang="en-IN"/>
            <a:t>This hash and its identifiers are sent to a smart contract on the blockchain.</a:t>
          </a:r>
          <a:endParaRPr lang="en-US"/>
        </a:p>
      </dgm:t>
    </dgm:pt>
    <dgm:pt modelId="{4E33730D-6FE1-4FBE-A1AE-1B43A4B9B025}" type="parTrans" cxnId="{61A8149B-C830-450D-9947-248AB1D1ED36}">
      <dgm:prSet/>
      <dgm:spPr/>
      <dgm:t>
        <a:bodyPr/>
        <a:lstStyle/>
        <a:p>
          <a:endParaRPr lang="en-US"/>
        </a:p>
      </dgm:t>
    </dgm:pt>
    <dgm:pt modelId="{B62592C0-6AE4-4A58-B5BB-E36D4F57F578}" type="sibTrans" cxnId="{61A8149B-C830-450D-9947-248AB1D1ED36}">
      <dgm:prSet/>
      <dgm:spPr/>
      <dgm:t>
        <a:bodyPr/>
        <a:lstStyle/>
        <a:p>
          <a:endParaRPr lang="en-US"/>
        </a:p>
      </dgm:t>
    </dgm:pt>
    <dgm:pt modelId="{922E7EC2-A6FB-499E-9F0A-BCBFF7EC826F}">
      <dgm:prSet/>
      <dgm:spPr/>
      <dgm:t>
        <a:bodyPr/>
        <a:lstStyle/>
        <a:p>
          <a:r>
            <a:rPr lang="en-IN" b="1" dirty="0"/>
            <a:t>Smart Contract Execution &amp; Blockchain Anchoring</a:t>
          </a:r>
          <a:endParaRPr lang="en-US" dirty="0"/>
        </a:p>
      </dgm:t>
    </dgm:pt>
    <dgm:pt modelId="{EEC53DA6-73E1-470A-9B4C-F91C2BBD08EA}" type="parTrans" cxnId="{802776A9-E7D7-4502-8385-F8EA36E4C5C4}">
      <dgm:prSet/>
      <dgm:spPr/>
      <dgm:t>
        <a:bodyPr/>
        <a:lstStyle/>
        <a:p>
          <a:endParaRPr lang="en-US"/>
        </a:p>
      </dgm:t>
    </dgm:pt>
    <dgm:pt modelId="{C2FD502E-5031-4A5C-B255-4B1E0455028A}" type="sibTrans" cxnId="{802776A9-E7D7-4502-8385-F8EA36E4C5C4}">
      <dgm:prSet/>
      <dgm:spPr/>
      <dgm:t>
        <a:bodyPr/>
        <a:lstStyle/>
        <a:p>
          <a:endParaRPr lang="en-US"/>
        </a:p>
      </dgm:t>
    </dgm:pt>
    <dgm:pt modelId="{FD25A89B-E9F2-4864-A475-38164072DF04}">
      <dgm:prSet/>
      <dgm:spPr/>
      <dgm:t>
        <a:bodyPr/>
        <a:lstStyle/>
        <a:p>
          <a:r>
            <a:rPr lang="en-IN" dirty="0"/>
            <a:t>The smart contract validates and stores the certificate hash on the blockchain.</a:t>
          </a:r>
          <a:endParaRPr lang="en-US" dirty="0"/>
        </a:p>
      </dgm:t>
    </dgm:pt>
    <dgm:pt modelId="{5A963CC5-A0E4-4649-912A-C51B3B20F77A}" type="parTrans" cxnId="{8A1E3F2F-2B07-44C1-BF88-297801E1C38C}">
      <dgm:prSet/>
      <dgm:spPr/>
      <dgm:t>
        <a:bodyPr/>
        <a:lstStyle/>
        <a:p>
          <a:endParaRPr lang="en-US"/>
        </a:p>
      </dgm:t>
    </dgm:pt>
    <dgm:pt modelId="{ADBDAD59-40B9-4359-98AE-2A6132331569}" type="sibTrans" cxnId="{8A1E3F2F-2B07-44C1-BF88-297801E1C38C}">
      <dgm:prSet/>
      <dgm:spPr/>
      <dgm:t>
        <a:bodyPr/>
        <a:lstStyle/>
        <a:p>
          <a:endParaRPr lang="en-US"/>
        </a:p>
      </dgm:t>
    </dgm:pt>
    <dgm:pt modelId="{F785F20D-5DAC-4870-8346-75BA7A15DACE}">
      <dgm:prSet/>
      <dgm:spPr/>
      <dgm:t>
        <a:bodyPr/>
        <a:lstStyle/>
        <a:p>
          <a:r>
            <a:rPr lang="en-IN"/>
            <a:t>It prevents duplicate or tampered certificates from being registered.</a:t>
          </a:r>
          <a:endParaRPr lang="en-US"/>
        </a:p>
      </dgm:t>
    </dgm:pt>
    <dgm:pt modelId="{7ABDC5FB-41EF-4510-9923-95B65052CB8A}" type="parTrans" cxnId="{CB25EBF5-2EE0-4C1D-8698-D6EECD3B5CB7}">
      <dgm:prSet/>
      <dgm:spPr/>
      <dgm:t>
        <a:bodyPr/>
        <a:lstStyle/>
        <a:p>
          <a:endParaRPr lang="en-US"/>
        </a:p>
      </dgm:t>
    </dgm:pt>
    <dgm:pt modelId="{D29AA962-9294-4497-8771-E413A0975A22}" type="sibTrans" cxnId="{CB25EBF5-2EE0-4C1D-8698-D6EECD3B5CB7}">
      <dgm:prSet/>
      <dgm:spPr/>
      <dgm:t>
        <a:bodyPr/>
        <a:lstStyle/>
        <a:p>
          <a:endParaRPr lang="en-US"/>
        </a:p>
      </dgm:t>
    </dgm:pt>
    <dgm:pt modelId="{B222811D-5A7A-45E9-A3C9-CDB058DFA30C}">
      <dgm:prSet/>
      <dgm:spPr/>
      <dgm:t>
        <a:bodyPr/>
        <a:lstStyle/>
        <a:p>
          <a:r>
            <a:rPr lang="en-IN"/>
            <a:t>Each issuance is immutably logged for proof of authenticity.</a:t>
          </a:r>
          <a:endParaRPr lang="en-US"/>
        </a:p>
      </dgm:t>
    </dgm:pt>
    <dgm:pt modelId="{55416CFC-2947-4306-A545-2AE1AC3A241F}" type="parTrans" cxnId="{2C2D5B36-571A-4DDF-8E7F-2334D6629809}">
      <dgm:prSet/>
      <dgm:spPr/>
      <dgm:t>
        <a:bodyPr/>
        <a:lstStyle/>
        <a:p>
          <a:endParaRPr lang="en-US"/>
        </a:p>
      </dgm:t>
    </dgm:pt>
    <dgm:pt modelId="{B38FBA30-FBFB-4EE4-AD1C-22484FA45CA0}" type="sibTrans" cxnId="{2C2D5B36-571A-4DDF-8E7F-2334D6629809}">
      <dgm:prSet/>
      <dgm:spPr/>
      <dgm:t>
        <a:bodyPr/>
        <a:lstStyle/>
        <a:p>
          <a:endParaRPr lang="en-US"/>
        </a:p>
      </dgm:t>
    </dgm:pt>
    <dgm:pt modelId="{0A73C69C-0334-439D-A3C3-E948240D4621}">
      <dgm:prSet/>
      <dgm:spPr/>
      <dgm:t>
        <a:bodyPr/>
        <a:lstStyle/>
        <a:p>
          <a:r>
            <a:rPr lang="en-IN" b="1"/>
            <a:t>Issuance Confirmation &amp; Candidate Notification</a:t>
          </a:r>
          <a:endParaRPr lang="en-US"/>
        </a:p>
      </dgm:t>
    </dgm:pt>
    <dgm:pt modelId="{A57052EE-322F-4452-A2A6-719038F20C3F}" type="parTrans" cxnId="{C0B04791-7985-418F-A7B1-6A1C0204716A}">
      <dgm:prSet/>
      <dgm:spPr/>
      <dgm:t>
        <a:bodyPr/>
        <a:lstStyle/>
        <a:p>
          <a:endParaRPr lang="en-US"/>
        </a:p>
      </dgm:t>
    </dgm:pt>
    <dgm:pt modelId="{05CBFADB-A1B2-4D14-A820-D16149FD3936}" type="sibTrans" cxnId="{C0B04791-7985-418F-A7B1-6A1C0204716A}">
      <dgm:prSet/>
      <dgm:spPr/>
      <dgm:t>
        <a:bodyPr/>
        <a:lstStyle/>
        <a:p>
          <a:endParaRPr lang="en-US"/>
        </a:p>
      </dgm:t>
    </dgm:pt>
    <dgm:pt modelId="{9362169A-81A2-4338-9756-2DF4FA1CDED2}">
      <dgm:prSet/>
      <dgm:spPr/>
      <dgm:t>
        <a:bodyPr/>
        <a:lstStyle/>
        <a:p>
          <a:r>
            <a:rPr lang="en-IN"/>
            <a:t>The smart contract generates a unique blockchain transaction ID.</a:t>
          </a:r>
          <a:endParaRPr lang="en-US"/>
        </a:p>
      </dgm:t>
    </dgm:pt>
    <dgm:pt modelId="{78AD9207-2493-47C8-8425-DFCE509D04D5}" type="parTrans" cxnId="{28E5C19A-57B2-4DD8-A35B-40C6831062A4}">
      <dgm:prSet/>
      <dgm:spPr/>
      <dgm:t>
        <a:bodyPr/>
        <a:lstStyle/>
        <a:p>
          <a:endParaRPr lang="en-US"/>
        </a:p>
      </dgm:t>
    </dgm:pt>
    <dgm:pt modelId="{81E60AE1-05AD-4E7B-928A-F420AAB54186}" type="sibTrans" cxnId="{28E5C19A-57B2-4DD8-A35B-40C6831062A4}">
      <dgm:prSet/>
      <dgm:spPr/>
      <dgm:t>
        <a:bodyPr/>
        <a:lstStyle/>
        <a:p>
          <a:endParaRPr lang="en-US"/>
        </a:p>
      </dgm:t>
    </dgm:pt>
    <dgm:pt modelId="{F0D452CE-631A-4987-8239-8F2707508D43}">
      <dgm:prSet/>
      <dgm:spPr/>
      <dgm:t>
        <a:bodyPr/>
        <a:lstStyle/>
        <a:p>
          <a:r>
            <a:rPr lang="en-IN" dirty="0"/>
            <a:t>A No-Touch QR Code is created, embedding blockchain details.</a:t>
          </a:r>
          <a:endParaRPr lang="en-US" dirty="0"/>
        </a:p>
      </dgm:t>
    </dgm:pt>
    <dgm:pt modelId="{83145C43-B11E-4597-9E45-C038AC67D120}" type="parTrans" cxnId="{8645FFFC-40C6-4F04-99A5-BF2392FECC5C}">
      <dgm:prSet/>
      <dgm:spPr/>
      <dgm:t>
        <a:bodyPr/>
        <a:lstStyle/>
        <a:p>
          <a:endParaRPr lang="en-US"/>
        </a:p>
      </dgm:t>
    </dgm:pt>
    <dgm:pt modelId="{2A39F8C5-9E68-4B99-8B22-57EA2216C855}" type="sibTrans" cxnId="{8645FFFC-40C6-4F04-99A5-BF2392FECC5C}">
      <dgm:prSet/>
      <dgm:spPr/>
      <dgm:t>
        <a:bodyPr/>
        <a:lstStyle/>
        <a:p>
          <a:endParaRPr lang="en-US"/>
        </a:p>
      </dgm:t>
    </dgm:pt>
    <dgm:pt modelId="{9E51AC1F-6B8B-4F0B-84C9-CF8E295A0C7A}">
      <dgm:prSet/>
      <dgm:spPr/>
      <dgm:t>
        <a:bodyPr/>
        <a:lstStyle/>
        <a:p>
          <a:r>
            <a:rPr lang="en-IN"/>
            <a:t>A notification is sent confirming certificate issuance with a timestamp.</a:t>
          </a:r>
          <a:endParaRPr lang="en-US"/>
        </a:p>
      </dgm:t>
    </dgm:pt>
    <dgm:pt modelId="{D759A9A8-DFA4-45C6-917F-C418D9D5E9BE}" type="parTrans" cxnId="{BD9BAC72-41C1-444B-AD5D-9E08BA56B901}">
      <dgm:prSet/>
      <dgm:spPr/>
      <dgm:t>
        <a:bodyPr/>
        <a:lstStyle/>
        <a:p>
          <a:endParaRPr lang="en-US"/>
        </a:p>
      </dgm:t>
    </dgm:pt>
    <dgm:pt modelId="{E59410FD-AFDD-45F2-8F49-F67BA404B139}" type="sibTrans" cxnId="{BD9BAC72-41C1-444B-AD5D-9E08BA56B901}">
      <dgm:prSet/>
      <dgm:spPr/>
      <dgm:t>
        <a:bodyPr/>
        <a:lstStyle/>
        <a:p>
          <a:endParaRPr lang="en-US"/>
        </a:p>
      </dgm:t>
    </dgm:pt>
    <dgm:pt modelId="{05DB796B-BEBC-F249-96EE-A3FC15129E51}" type="pres">
      <dgm:prSet presAssocID="{26956B33-8B00-4A5D-A3B8-BEAA7BD15B1C}" presName="Name0" presStyleCnt="0">
        <dgm:presLayoutVars>
          <dgm:dir/>
          <dgm:animLvl val="lvl"/>
          <dgm:resizeHandles val="exact"/>
        </dgm:presLayoutVars>
      </dgm:prSet>
      <dgm:spPr/>
      <dgm:t>
        <a:bodyPr/>
        <a:lstStyle/>
        <a:p>
          <a:endParaRPr lang="en-IN"/>
        </a:p>
      </dgm:t>
    </dgm:pt>
    <dgm:pt modelId="{8B979CF0-BC2B-8247-8EF2-0851D7795E02}" type="pres">
      <dgm:prSet presAssocID="{F40C47B0-082C-4F0B-9308-48D786EF0008}" presName="composite" presStyleCnt="0"/>
      <dgm:spPr/>
    </dgm:pt>
    <dgm:pt modelId="{B7BEFA1B-7AE3-C044-A1D8-AB201303B864}" type="pres">
      <dgm:prSet presAssocID="{F40C47B0-082C-4F0B-9308-48D786EF0008}" presName="parTx" presStyleLbl="alignNode1" presStyleIdx="0" presStyleCnt="3">
        <dgm:presLayoutVars>
          <dgm:chMax val="0"/>
          <dgm:chPref val="0"/>
          <dgm:bulletEnabled val="1"/>
        </dgm:presLayoutVars>
      </dgm:prSet>
      <dgm:spPr/>
      <dgm:t>
        <a:bodyPr/>
        <a:lstStyle/>
        <a:p>
          <a:endParaRPr lang="en-IN"/>
        </a:p>
      </dgm:t>
    </dgm:pt>
    <dgm:pt modelId="{14516839-82AA-CD45-9163-CCD6831B3EE6}" type="pres">
      <dgm:prSet presAssocID="{F40C47B0-082C-4F0B-9308-48D786EF0008}" presName="desTx" presStyleLbl="alignAccFollowNode1" presStyleIdx="0" presStyleCnt="3">
        <dgm:presLayoutVars>
          <dgm:bulletEnabled val="1"/>
        </dgm:presLayoutVars>
      </dgm:prSet>
      <dgm:spPr/>
      <dgm:t>
        <a:bodyPr/>
        <a:lstStyle/>
        <a:p>
          <a:endParaRPr lang="en-IN"/>
        </a:p>
      </dgm:t>
    </dgm:pt>
    <dgm:pt modelId="{7668D1BB-AA1F-6E45-813C-A35482F80B8B}" type="pres">
      <dgm:prSet presAssocID="{B68952CD-CC0D-46A4-BDD2-8EF287FFCFD1}" presName="space" presStyleCnt="0"/>
      <dgm:spPr/>
    </dgm:pt>
    <dgm:pt modelId="{AB87CB2E-BCBF-8F40-AEAB-0FDB4FC2617D}" type="pres">
      <dgm:prSet presAssocID="{922E7EC2-A6FB-499E-9F0A-BCBFF7EC826F}" presName="composite" presStyleCnt="0"/>
      <dgm:spPr/>
    </dgm:pt>
    <dgm:pt modelId="{5F0D6D90-22F8-2E4B-9B77-827F5E5F43E8}" type="pres">
      <dgm:prSet presAssocID="{922E7EC2-A6FB-499E-9F0A-BCBFF7EC826F}" presName="parTx" presStyleLbl="alignNode1" presStyleIdx="1" presStyleCnt="3">
        <dgm:presLayoutVars>
          <dgm:chMax val="0"/>
          <dgm:chPref val="0"/>
          <dgm:bulletEnabled val="1"/>
        </dgm:presLayoutVars>
      </dgm:prSet>
      <dgm:spPr/>
      <dgm:t>
        <a:bodyPr/>
        <a:lstStyle/>
        <a:p>
          <a:endParaRPr lang="en-IN"/>
        </a:p>
      </dgm:t>
    </dgm:pt>
    <dgm:pt modelId="{077A4F8D-4D3F-B248-B32F-B1187DBEB28D}" type="pres">
      <dgm:prSet presAssocID="{922E7EC2-A6FB-499E-9F0A-BCBFF7EC826F}" presName="desTx" presStyleLbl="alignAccFollowNode1" presStyleIdx="1" presStyleCnt="3">
        <dgm:presLayoutVars>
          <dgm:bulletEnabled val="1"/>
        </dgm:presLayoutVars>
      </dgm:prSet>
      <dgm:spPr/>
      <dgm:t>
        <a:bodyPr/>
        <a:lstStyle/>
        <a:p>
          <a:endParaRPr lang="en-IN"/>
        </a:p>
      </dgm:t>
    </dgm:pt>
    <dgm:pt modelId="{5E61AC62-926F-EF40-B24A-C8B1E28F6268}" type="pres">
      <dgm:prSet presAssocID="{C2FD502E-5031-4A5C-B255-4B1E0455028A}" presName="space" presStyleCnt="0"/>
      <dgm:spPr/>
    </dgm:pt>
    <dgm:pt modelId="{6F94A0EA-BC1C-7A4B-9398-D1FB50F1921C}" type="pres">
      <dgm:prSet presAssocID="{0A73C69C-0334-439D-A3C3-E948240D4621}" presName="composite" presStyleCnt="0"/>
      <dgm:spPr/>
    </dgm:pt>
    <dgm:pt modelId="{C3737D32-16C2-AA45-A798-FAA0E3A80293}" type="pres">
      <dgm:prSet presAssocID="{0A73C69C-0334-439D-A3C3-E948240D4621}" presName="parTx" presStyleLbl="alignNode1" presStyleIdx="2" presStyleCnt="3">
        <dgm:presLayoutVars>
          <dgm:chMax val="0"/>
          <dgm:chPref val="0"/>
          <dgm:bulletEnabled val="1"/>
        </dgm:presLayoutVars>
      </dgm:prSet>
      <dgm:spPr/>
      <dgm:t>
        <a:bodyPr/>
        <a:lstStyle/>
        <a:p>
          <a:endParaRPr lang="en-IN"/>
        </a:p>
      </dgm:t>
    </dgm:pt>
    <dgm:pt modelId="{A50862CE-6D6D-2645-A730-F057BA27913B}" type="pres">
      <dgm:prSet presAssocID="{0A73C69C-0334-439D-A3C3-E948240D4621}" presName="desTx" presStyleLbl="alignAccFollowNode1" presStyleIdx="2" presStyleCnt="3">
        <dgm:presLayoutVars>
          <dgm:bulletEnabled val="1"/>
        </dgm:presLayoutVars>
      </dgm:prSet>
      <dgm:spPr/>
      <dgm:t>
        <a:bodyPr/>
        <a:lstStyle/>
        <a:p>
          <a:endParaRPr lang="en-IN"/>
        </a:p>
      </dgm:t>
    </dgm:pt>
  </dgm:ptLst>
  <dgm:cxnLst>
    <dgm:cxn modelId="{2A700D56-AD55-354F-A7CA-DD3533841799}" type="presOf" srcId="{B222811D-5A7A-45E9-A3C9-CDB058DFA30C}" destId="{077A4F8D-4D3F-B248-B32F-B1187DBEB28D}" srcOrd="0" destOrd="2" presId="urn:microsoft.com/office/officeart/2005/8/layout/hList1"/>
    <dgm:cxn modelId="{2C2D5B36-571A-4DDF-8E7F-2334D6629809}" srcId="{922E7EC2-A6FB-499E-9F0A-BCBFF7EC826F}" destId="{B222811D-5A7A-45E9-A3C9-CDB058DFA30C}" srcOrd="2" destOrd="0" parTransId="{55416CFC-2947-4306-A545-2AE1AC3A241F}" sibTransId="{B38FBA30-FBFB-4EE4-AD1C-22484FA45CA0}"/>
    <dgm:cxn modelId="{5F55EC78-8357-D64C-BA5A-2A3932B7942D}" type="presOf" srcId="{F40C47B0-082C-4F0B-9308-48D786EF0008}" destId="{B7BEFA1B-7AE3-C044-A1D8-AB201303B864}" srcOrd="0" destOrd="0" presId="urn:microsoft.com/office/officeart/2005/8/layout/hList1"/>
    <dgm:cxn modelId="{117D3503-7856-8A44-8D82-7C0955104652}" type="presOf" srcId="{922E7EC2-A6FB-499E-9F0A-BCBFF7EC826F}" destId="{5F0D6D90-22F8-2E4B-9B77-827F5E5F43E8}" srcOrd="0" destOrd="0" presId="urn:microsoft.com/office/officeart/2005/8/layout/hList1"/>
    <dgm:cxn modelId="{AA87F267-FC57-3444-80D6-B15500CA924E}" type="presOf" srcId="{9E51AC1F-6B8B-4F0B-84C9-CF8E295A0C7A}" destId="{A50862CE-6D6D-2645-A730-F057BA27913B}" srcOrd="0" destOrd="2" presId="urn:microsoft.com/office/officeart/2005/8/layout/hList1"/>
    <dgm:cxn modelId="{9BEE81A5-9F49-6446-8CEF-69AC7D95BBFA}" type="presOf" srcId="{E249C091-B11F-4D37-978D-071C7A800BB7}" destId="{14516839-82AA-CD45-9163-CCD6831B3EE6}" srcOrd="0" destOrd="0" presId="urn:microsoft.com/office/officeart/2005/8/layout/hList1"/>
    <dgm:cxn modelId="{91F56E14-97B9-DF4E-A20E-18AA9B838C74}" type="presOf" srcId="{CF622E2E-4F9F-4B4C-88CA-D603CA9FCD08}" destId="{14516839-82AA-CD45-9163-CCD6831B3EE6}" srcOrd="0" destOrd="1" presId="urn:microsoft.com/office/officeart/2005/8/layout/hList1"/>
    <dgm:cxn modelId="{802776A9-E7D7-4502-8385-F8EA36E4C5C4}" srcId="{26956B33-8B00-4A5D-A3B8-BEAA7BD15B1C}" destId="{922E7EC2-A6FB-499E-9F0A-BCBFF7EC826F}" srcOrd="1" destOrd="0" parTransId="{EEC53DA6-73E1-470A-9B4C-F91C2BBD08EA}" sibTransId="{C2FD502E-5031-4A5C-B255-4B1E0455028A}"/>
    <dgm:cxn modelId="{61A8149B-C830-450D-9947-248AB1D1ED36}" srcId="{F40C47B0-082C-4F0B-9308-48D786EF0008}" destId="{CF622E2E-4F9F-4B4C-88CA-D603CA9FCD08}" srcOrd="1" destOrd="0" parTransId="{4E33730D-6FE1-4FBE-A1AE-1B43A4B9B025}" sibTransId="{B62592C0-6AE4-4A58-B5BB-E36D4F57F578}"/>
    <dgm:cxn modelId="{E63D586B-22BE-0646-8798-3BB0761E8A45}" type="presOf" srcId="{F785F20D-5DAC-4870-8346-75BA7A15DACE}" destId="{077A4F8D-4D3F-B248-B32F-B1187DBEB28D}" srcOrd="0" destOrd="1" presId="urn:microsoft.com/office/officeart/2005/8/layout/hList1"/>
    <dgm:cxn modelId="{8A1E3F2F-2B07-44C1-BF88-297801E1C38C}" srcId="{922E7EC2-A6FB-499E-9F0A-BCBFF7EC826F}" destId="{FD25A89B-E9F2-4864-A475-38164072DF04}" srcOrd="0" destOrd="0" parTransId="{5A963CC5-A0E4-4649-912A-C51B3B20F77A}" sibTransId="{ADBDAD59-40B9-4359-98AE-2A6132331569}"/>
    <dgm:cxn modelId="{AB3DD616-E355-4DEA-B923-6CFF75D9C658}" srcId="{26956B33-8B00-4A5D-A3B8-BEAA7BD15B1C}" destId="{F40C47B0-082C-4F0B-9308-48D786EF0008}" srcOrd="0" destOrd="0" parTransId="{5354D19F-F032-49F2-8215-60DDEF07DE5B}" sibTransId="{B68952CD-CC0D-46A4-BDD2-8EF287FFCFD1}"/>
    <dgm:cxn modelId="{CB25EBF5-2EE0-4C1D-8698-D6EECD3B5CB7}" srcId="{922E7EC2-A6FB-499E-9F0A-BCBFF7EC826F}" destId="{F785F20D-5DAC-4870-8346-75BA7A15DACE}" srcOrd="1" destOrd="0" parTransId="{7ABDC5FB-41EF-4510-9923-95B65052CB8A}" sibTransId="{D29AA962-9294-4497-8771-E413A0975A22}"/>
    <dgm:cxn modelId="{28E5C19A-57B2-4DD8-A35B-40C6831062A4}" srcId="{0A73C69C-0334-439D-A3C3-E948240D4621}" destId="{9362169A-81A2-4338-9756-2DF4FA1CDED2}" srcOrd="0" destOrd="0" parTransId="{78AD9207-2493-47C8-8425-DFCE509D04D5}" sibTransId="{81E60AE1-05AD-4E7B-928A-F420AAB54186}"/>
    <dgm:cxn modelId="{8645FFFC-40C6-4F04-99A5-BF2392FECC5C}" srcId="{0A73C69C-0334-439D-A3C3-E948240D4621}" destId="{F0D452CE-631A-4987-8239-8F2707508D43}" srcOrd="1" destOrd="0" parTransId="{83145C43-B11E-4597-9E45-C038AC67D120}" sibTransId="{2A39F8C5-9E68-4B99-8B22-57EA2216C855}"/>
    <dgm:cxn modelId="{14CDF84D-1EEC-AA42-9C3F-A116B08E2F4D}" type="presOf" srcId="{F0D452CE-631A-4987-8239-8F2707508D43}" destId="{A50862CE-6D6D-2645-A730-F057BA27913B}" srcOrd="0" destOrd="1" presId="urn:microsoft.com/office/officeart/2005/8/layout/hList1"/>
    <dgm:cxn modelId="{C0B04791-7985-418F-A7B1-6A1C0204716A}" srcId="{26956B33-8B00-4A5D-A3B8-BEAA7BD15B1C}" destId="{0A73C69C-0334-439D-A3C3-E948240D4621}" srcOrd="2" destOrd="0" parTransId="{A57052EE-322F-4452-A2A6-719038F20C3F}" sibTransId="{05CBFADB-A1B2-4D14-A820-D16149FD3936}"/>
    <dgm:cxn modelId="{A530E169-7171-EC4C-BE1C-7E0C35B97369}" type="presOf" srcId="{26956B33-8B00-4A5D-A3B8-BEAA7BD15B1C}" destId="{05DB796B-BEBC-F249-96EE-A3FC15129E51}" srcOrd="0" destOrd="0" presId="urn:microsoft.com/office/officeart/2005/8/layout/hList1"/>
    <dgm:cxn modelId="{A9C80A5B-9F2A-884A-A5AD-4739E8319626}" type="presOf" srcId="{FD25A89B-E9F2-4864-A475-38164072DF04}" destId="{077A4F8D-4D3F-B248-B32F-B1187DBEB28D}" srcOrd="0" destOrd="0" presId="urn:microsoft.com/office/officeart/2005/8/layout/hList1"/>
    <dgm:cxn modelId="{BD897472-19FA-F145-9DB8-F7CDE7500DA5}" type="presOf" srcId="{0A73C69C-0334-439D-A3C3-E948240D4621}" destId="{C3737D32-16C2-AA45-A798-FAA0E3A80293}" srcOrd="0" destOrd="0" presId="urn:microsoft.com/office/officeart/2005/8/layout/hList1"/>
    <dgm:cxn modelId="{18BF9494-4D3E-5641-8DF2-D9D2DAC1F9F0}" type="presOf" srcId="{9362169A-81A2-4338-9756-2DF4FA1CDED2}" destId="{A50862CE-6D6D-2645-A730-F057BA27913B}" srcOrd="0" destOrd="0" presId="urn:microsoft.com/office/officeart/2005/8/layout/hList1"/>
    <dgm:cxn modelId="{4B10BF0B-5274-4B90-AFC4-16D403F9EBD1}" srcId="{F40C47B0-082C-4F0B-9308-48D786EF0008}" destId="{E249C091-B11F-4D37-978D-071C7A800BB7}" srcOrd="0" destOrd="0" parTransId="{D457A9CC-1C9F-4AD9-A96E-723627B8732C}" sibTransId="{1C4209CA-EAD5-4A92-A9AA-6998CF444378}"/>
    <dgm:cxn modelId="{BD9BAC72-41C1-444B-AD5D-9E08BA56B901}" srcId="{0A73C69C-0334-439D-A3C3-E948240D4621}" destId="{9E51AC1F-6B8B-4F0B-84C9-CF8E295A0C7A}" srcOrd="2" destOrd="0" parTransId="{D759A9A8-DFA4-45C6-917F-C418D9D5E9BE}" sibTransId="{E59410FD-AFDD-45F2-8F49-F67BA404B139}"/>
    <dgm:cxn modelId="{3BC112E8-7AD2-7C47-AFF4-583C78053C57}" type="presParOf" srcId="{05DB796B-BEBC-F249-96EE-A3FC15129E51}" destId="{8B979CF0-BC2B-8247-8EF2-0851D7795E02}" srcOrd="0" destOrd="0" presId="urn:microsoft.com/office/officeart/2005/8/layout/hList1"/>
    <dgm:cxn modelId="{5142BC5A-609E-6343-8E30-7D4F4C26E373}" type="presParOf" srcId="{8B979CF0-BC2B-8247-8EF2-0851D7795E02}" destId="{B7BEFA1B-7AE3-C044-A1D8-AB201303B864}" srcOrd="0" destOrd="0" presId="urn:microsoft.com/office/officeart/2005/8/layout/hList1"/>
    <dgm:cxn modelId="{8D62654E-5331-4C43-99FD-1CC082121A54}" type="presParOf" srcId="{8B979CF0-BC2B-8247-8EF2-0851D7795E02}" destId="{14516839-82AA-CD45-9163-CCD6831B3EE6}" srcOrd="1" destOrd="0" presId="urn:microsoft.com/office/officeart/2005/8/layout/hList1"/>
    <dgm:cxn modelId="{528EB899-35F2-BC44-8092-438159BA6695}" type="presParOf" srcId="{05DB796B-BEBC-F249-96EE-A3FC15129E51}" destId="{7668D1BB-AA1F-6E45-813C-A35482F80B8B}" srcOrd="1" destOrd="0" presId="urn:microsoft.com/office/officeart/2005/8/layout/hList1"/>
    <dgm:cxn modelId="{9134E613-A7B6-9D4A-9376-FFC1342F46D0}" type="presParOf" srcId="{05DB796B-BEBC-F249-96EE-A3FC15129E51}" destId="{AB87CB2E-BCBF-8F40-AEAB-0FDB4FC2617D}" srcOrd="2" destOrd="0" presId="urn:microsoft.com/office/officeart/2005/8/layout/hList1"/>
    <dgm:cxn modelId="{DEB8DB76-7EE0-784C-8928-F2172BEC445B}" type="presParOf" srcId="{AB87CB2E-BCBF-8F40-AEAB-0FDB4FC2617D}" destId="{5F0D6D90-22F8-2E4B-9B77-827F5E5F43E8}" srcOrd="0" destOrd="0" presId="urn:microsoft.com/office/officeart/2005/8/layout/hList1"/>
    <dgm:cxn modelId="{F46DB4F3-5606-ED4F-B7E8-B79FEA76E987}" type="presParOf" srcId="{AB87CB2E-BCBF-8F40-AEAB-0FDB4FC2617D}" destId="{077A4F8D-4D3F-B248-B32F-B1187DBEB28D}" srcOrd="1" destOrd="0" presId="urn:microsoft.com/office/officeart/2005/8/layout/hList1"/>
    <dgm:cxn modelId="{344309CB-EE91-464E-B3CD-7A914E2CA328}" type="presParOf" srcId="{05DB796B-BEBC-F249-96EE-A3FC15129E51}" destId="{5E61AC62-926F-EF40-B24A-C8B1E28F6268}" srcOrd="3" destOrd="0" presId="urn:microsoft.com/office/officeart/2005/8/layout/hList1"/>
    <dgm:cxn modelId="{E0876FE4-4257-0544-ADF7-B3DEEE8BAB9C}" type="presParOf" srcId="{05DB796B-BEBC-F249-96EE-A3FC15129E51}" destId="{6F94A0EA-BC1C-7A4B-9398-D1FB50F1921C}" srcOrd="4" destOrd="0" presId="urn:microsoft.com/office/officeart/2005/8/layout/hList1"/>
    <dgm:cxn modelId="{E921E1F7-EC4A-644C-A1E1-F7B969C60D36}" type="presParOf" srcId="{6F94A0EA-BC1C-7A4B-9398-D1FB50F1921C}" destId="{C3737D32-16C2-AA45-A798-FAA0E3A80293}" srcOrd="0" destOrd="0" presId="urn:microsoft.com/office/officeart/2005/8/layout/hList1"/>
    <dgm:cxn modelId="{DC04B86E-BEDC-F743-853F-80437F71CF30}" type="presParOf" srcId="{6F94A0EA-BC1C-7A4B-9398-D1FB50F1921C}" destId="{A50862CE-6D6D-2645-A730-F057BA27913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BB7151-A4C3-4F8C-8EB5-CAFC1546C7F1}">
      <dsp:nvSpPr>
        <dsp:cNvPr id="0" name=""/>
        <dsp:cNvSpPr/>
      </dsp:nvSpPr>
      <dsp:spPr>
        <a:xfrm>
          <a:off x="0" y="1808"/>
          <a:ext cx="10515600" cy="916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6FFDFB-1045-42F7-A1B3-DE986F4722DB}">
      <dsp:nvSpPr>
        <dsp:cNvPr id="0" name=""/>
        <dsp:cNvSpPr/>
      </dsp:nvSpPr>
      <dsp:spPr>
        <a:xfrm>
          <a:off x="277275" y="208046"/>
          <a:ext cx="504136" cy="5041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375F291-263E-4CA5-805C-4F851A26C151}">
      <dsp:nvSpPr>
        <dsp:cNvPr id="0" name=""/>
        <dsp:cNvSpPr/>
      </dsp:nvSpPr>
      <dsp:spPr>
        <a:xfrm>
          <a:off x="1058686" y="180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lvl="0" algn="l" defTabSz="977900">
            <a:lnSpc>
              <a:spcPct val="90000"/>
            </a:lnSpc>
            <a:spcBef>
              <a:spcPct val="0"/>
            </a:spcBef>
            <a:spcAft>
              <a:spcPct val="35000"/>
            </a:spcAft>
          </a:pPr>
          <a:r>
            <a:rPr lang="en-IN" sz="2200" kern="1200"/>
            <a:t>Many universities issue certificates without verification of skills. </a:t>
          </a:r>
          <a:endParaRPr lang="en-US" sz="2200" kern="1200"/>
        </a:p>
      </dsp:txBody>
      <dsp:txXfrm>
        <a:off x="1058686" y="1808"/>
        <a:ext cx="9456913" cy="916611"/>
      </dsp:txXfrm>
    </dsp:sp>
    <dsp:sp modelId="{DF9D5526-AA14-4270-BDAA-60C2E0A15883}">
      <dsp:nvSpPr>
        <dsp:cNvPr id="0" name=""/>
        <dsp:cNvSpPr/>
      </dsp:nvSpPr>
      <dsp:spPr>
        <a:xfrm>
          <a:off x="0" y="1147573"/>
          <a:ext cx="10515600" cy="916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C3FAF6-F91B-4549-A100-22CE881B8DD9}">
      <dsp:nvSpPr>
        <dsp:cNvPr id="0" name=""/>
        <dsp:cNvSpPr/>
      </dsp:nvSpPr>
      <dsp:spPr>
        <a:xfrm>
          <a:off x="277275" y="1353811"/>
          <a:ext cx="504136" cy="5041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268BD5-2867-4D5A-9686-54EEC42DA4E1}">
      <dsp:nvSpPr>
        <dsp:cNvPr id="0" name=""/>
        <dsp:cNvSpPr/>
      </dsp:nvSpPr>
      <dsp:spPr>
        <a:xfrm>
          <a:off x="1058686" y="114757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lvl="0" algn="l" defTabSz="977900">
            <a:lnSpc>
              <a:spcPct val="90000"/>
            </a:lnSpc>
            <a:spcBef>
              <a:spcPct val="0"/>
            </a:spcBef>
            <a:spcAft>
              <a:spcPct val="35000"/>
            </a:spcAft>
          </a:pPr>
          <a:r>
            <a:rPr lang="en-IN" sz="2200" kern="1200" dirty="0"/>
            <a:t>Employers struggle to validate the authenticity of certificates. </a:t>
          </a:r>
          <a:endParaRPr lang="en-US" sz="2200" kern="1200" dirty="0"/>
        </a:p>
      </dsp:txBody>
      <dsp:txXfrm>
        <a:off x="1058686" y="1147573"/>
        <a:ext cx="9456913" cy="916611"/>
      </dsp:txXfrm>
    </dsp:sp>
    <dsp:sp modelId="{FCBC28BE-E1A9-4B48-9DE9-C7DBFEFE8D62}">
      <dsp:nvSpPr>
        <dsp:cNvPr id="0" name=""/>
        <dsp:cNvSpPr/>
      </dsp:nvSpPr>
      <dsp:spPr>
        <a:xfrm>
          <a:off x="0" y="2293338"/>
          <a:ext cx="10515600" cy="916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AB9591-FA45-4392-A322-0F2FE04B8AFD}">
      <dsp:nvSpPr>
        <dsp:cNvPr id="0" name=""/>
        <dsp:cNvSpPr/>
      </dsp:nvSpPr>
      <dsp:spPr>
        <a:xfrm>
          <a:off x="277275" y="2499576"/>
          <a:ext cx="504136" cy="5041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417A85-1E88-4DA9-B4E8-36A9007183B2}">
      <dsp:nvSpPr>
        <dsp:cNvPr id="0" name=""/>
        <dsp:cNvSpPr/>
      </dsp:nvSpPr>
      <dsp:spPr>
        <a:xfrm>
          <a:off x="1058686" y="2293338"/>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lvl="0" algn="l" defTabSz="977900">
            <a:lnSpc>
              <a:spcPct val="90000"/>
            </a:lnSpc>
            <a:spcBef>
              <a:spcPct val="0"/>
            </a:spcBef>
            <a:spcAft>
              <a:spcPct val="35000"/>
            </a:spcAft>
          </a:pPr>
          <a:r>
            <a:rPr lang="en-IN" sz="2200" kern="1200"/>
            <a:t>Fake certificates and forged grades create trust issues. </a:t>
          </a:r>
          <a:endParaRPr lang="en-US" sz="2200" kern="1200"/>
        </a:p>
      </dsp:txBody>
      <dsp:txXfrm>
        <a:off x="1058686" y="2293338"/>
        <a:ext cx="9456913" cy="916611"/>
      </dsp:txXfrm>
    </dsp:sp>
    <dsp:sp modelId="{B9F55409-7720-4F0F-913E-3EE9096D7E1F}">
      <dsp:nvSpPr>
        <dsp:cNvPr id="0" name=""/>
        <dsp:cNvSpPr/>
      </dsp:nvSpPr>
      <dsp:spPr>
        <a:xfrm>
          <a:off x="0" y="3439103"/>
          <a:ext cx="10515600" cy="9166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9A566D-6219-49DE-8DD3-7070FCC7B07A}">
      <dsp:nvSpPr>
        <dsp:cNvPr id="0" name=""/>
        <dsp:cNvSpPr/>
      </dsp:nvSpPr>
      <dsp:spPr>
        <a:xfrm>
          <a:off x="277275" y="3645341"/>
          <a:ext cx="504136" cy="5041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9A2E79-63F0-4E3C-9D5E-33A897788C9B}">
      <dsp:nvSpPr>
        <dsp:cNvPr id="0" name=""/>
        <dsp:cNvSpPr/>
      </dsp:nvSpPr>
      <dsp:spPr>
        <a:xfrm>
          <a:off x="1058686" y="3439103"/>
          <a:ext cx="9456913" cy="9166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008" tIns="97008" rIns="97008" bIns="97008" numCol="1" spcCol="1270" anchor="ctr" anchorCtr="0">
          <a:noAutofit/>
        </a:bodyPr>
        <a:lstStyle/>
        <a:p>
          <a:pPr lvl="0" algn="l" defTabSz="977900">
            <a:lnSpc>
              <a:spcPct val="90000"/>
            </a:lnSpc>
            <a:spcBef>
              <a:spcPct val="0"/>
            </a:spcBef>
            <a:spcAft>
              <a:spcPct val="35000"/>
            </a:spcAft>
          </a:pPr>
          <a:r>
            <a:rPr lang="en-IN" sz="2200" kern="1200"/>
            <a:t>A digital and decentralized verification system is needed. </a:t>
          </a:r>
          <a:endParaRPr lang="en-US" sz="2200" kern="1200"/>
        </a:p>
      </dsp:txBody>
      <dsp:txXfrm>
        <a:off x="1058686" y="3439103"/>
        <a:ext cx="9456913" cy="91661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A45E10-91B4-E94C-B81B-9B26AF13CAE6}">
      <dsp:nvSpPr>
        <dsp:cNvPr id="0" name=""/>
        <dsp:cNvSpPr/>
      </dsp:nvSpPr>
      <dsp:spPr>
        <a:xfrm>
          <a:off x="0" y="18230"/>
          <a:ext cx="6830568" cy="1297054"/>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a:t>Secure, tamper-proof, and automated certificate issuance. </a:t>
          </a:r>
          <a:endParaRPr lang="en-US" sz="2500" kern="1200"/>
        </a:p>
      </dsp:txBody>
      <dsp:txXfrm>
        <a:off x="63317" y="81547"/>
        <a:ext cx="6703934" cy="1170420"/>
      </dsp:txXfrm>
    </dsp:sp>
    <dsp:sp modelId="{538D8DDF-2372-6E41-946E-6054FF6385A1}">
      <dsp:nvSpPr>
        <dsp:cNvPr id="0" name=""/>
        <dsp:cNvSpPr/>
      </dsp:nvSpPr>
      <dsp:spPr>
        <a:xfrm>
          <a:off x="0" y="1387285"/>
          <a:ext cx="6830568" cy="1297054"/>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a:t>Smart contracts ensure verification and prevent fraud. </a:t>
          </a:r>
          <a:endParaRPr lang="en-US" sz="2500" kern="1200"/>
        </a:p>
      </dsp:txBody>
      <dsp:txXfrm>
        <a:off x="63317" y="1450602"/>
        <a:ext cx="6703934" cy="1170420"/>
      </dsp:txXfrm>
    </dsp:sp>
    <dsp:sp modelId="{FCF39903-80FE-D04A-8B68-C7657C801016}">
      <dsp:nvSpPr>
        <dsp:cNvPr id="0" name=""/>
        <dsp:cNvSpPr/>
      </dsp:nvSpPr>
      <dsp:spPr>
        <a:xfrm>
          <a:off x="0" y="2756340"/>
          <a:ext cx="6830568" cy="1297054"/>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dirty="0"/>
            <a:t>No-touch QR code for instant verification. </a:t>
          </a:r>
          <a:endParaRPr lang="en-US" sz="2500" kern="1200" dirty="0"/>
        </a:p>
      </dsp:txBody>
      <dsp:txXfrm>
        <a:off x="63317" y="2819657"/>
        <a:ext cx="6703934" cy="1170420"/>
      </dsp:txXfrm>
    </dsp:sp>
    <dsp:sp modelId="{8B83FD34-DADA-BE4D-A5FF-9FB0AE407717}">
      <dsp:nvSpPr>
        <dsp:cNvPr id="0" name=""/>
        <dsp:cNvSpPr/>
      </dsp:nvSpPr>
      <dsp:spPr>
        <a:xfrm>
          <a:off x="0" y="4125394"/>
          <a:ext cx="6830568" cy="1297054"/>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IN" sz="2500" kern="1200" dirty="0"/>
            <a:t>Decentralized and scalable, integrating with third-party platforms like </a:t>
          </a:r>
          <a:r>
            <a:rPr lang="en-IN" sz="2500" kern="1200" dirty="0" err="1"/>
            <a:t>DigiLocker</a:t>
          </a:r>
          <a:r>
            <a:rPr lang="en-IN" sz="2500" kern="1200" dirty="0"/>
            <a:t>. </a:t>
          </a:r>
          <a:endParaRPr lang="en-US" sz="2500" kern="1200" dirty="0"/>
        </a:p>
      </dsp:txBody>
      <dsp:txXfrm>
        <a:off x="63317" y="4188711"/>
        <a:ext cx="6703934" cy="11704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77E2E6-FA71-AB43-B560-4B98C9F24BE1}">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DE3D87D-C620-6E41-AB31-B6CFA1118C08}">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IN" sz="3000" b="1" kern="1200" dirty="0"/>
            <a:t>Public Portal (Web &amp; Mobile): </a:t>
          </a:r>
          <a:r>
            <a:rPr lang="en-IN" sz="3000" kern="1200" dirty="0"/>
            <a:t>Candidates manage and share certificates. </a:t>
          </a:r>
          <a:endParaRPr lang="en-US" sz="3000" kern="1200" dirty="0"/>
        </a:p>
      </dsp:txBody>
      <dsp:txXfrm>
        <a:off x="0" y="0"/>
        <a:ext cx="6900512" cy="1384035"/>
      </dsp:txXfrm>
    </dsp:sp>
    <dsp:sp modelId="{6FD08FAD-0864-E647-B06F-547EC0DDAB27}">
      <dsp:nvSpPr>
        <dsp:cNvPr id="0" name=""/>
        <dsp:cNvSpPr/>
      </dsp:nvSpPr>
      <dsp:spPr>
        <a:xfrm>
          <a:off x="0" y="1384035"/>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5AF027C-C426-174C-86A6-167B3083E3A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IN" sz="3000" b="1" kern="1200" dirty="0"/>
            <a:t>Platform Server: </a:t>
          </a:r>
          <a:r>
            <a:rPr lang="en-IN" sz="3000" kern="1200" dirty="0"/>
            <a:t>Handles API interactions and authentication. </a:t>
          </a:r>
          <a:endParaRPr lang="en-US" sz="3000" kern="1200" dirty="0"/>
        </a:p>
      </dsp:txBody>
      <dsp:txXfrm>
        <a:off x="0" y="1384035"/>
        <a:ext cx="6900512" cy="1384035"/>
      </dsp:txXfrm>
    </dsp:sp>
    <dsp:sp modelId="{A8E6B002-FA74-E44F-80F0-2A96B3DDC543}">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A6C64E-6ECB-6242-8D6D-2DADC73AB763}">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IN" sz="3000" b="1" kern="1200" dirty="0"/>
            <a:t>Issuer Portal: </a:t>
          </a:r>
          <a:r>
            <a:rPr lang="en-IN" sz="3000" kern="1200" dirty="0"/>
            <a:t>Allows universities to issue certificates securely. </a:t>
          </a:r>
          <a:endParaRPr lang="en-US" sz="3000" kern="1200" dirty="0"/>
        </a:p>
      </dsp:txBody>
      <dsp:txXfrm>
        <a:off x="0" y="2768070"/>
        <a:ext cx="6900512" cy="1384035"/>
      </dsp:txXfrm>
    </dsp:sp>
    <dsp:sp modelId="{FBF703ED-97B1-D443-A2EC-D9C907B185C7}">
      <dsp:nvSpPr>
        <dsp:cNvPr id="0" name=""/>
        <dsp:cNvSpPr/>
      </dsp:nvSpPr>
      <dsp:spPr>
        <a:xfrm>
          <a:off x="0" y="4152105"/>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436BD-63E0-2049-8DD1-7AB4B8F0DC2D}">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lvl="0" algn="l" defTabSz="1333500">
            <a:lnSpc>
              <a:spcPct val="90000"/>
            </a:lnSpc>
            <a:spcBef>
              <a:spcPct val="0"/>
            </a:spcBef>
            <a:spcAft>
              <a:spcPct val="35000"/>
            </a:spcAft>
          </a:pPr>
          <a:r>
            <a:rPr lang="en-IN" sz="3000" b="1" kern="1200" dirty="0"/>
            <a:t>Blockchain Infrastructure: </a:t>
          </a:r>
          <a:r>
            <a:rPr lang="en-IN" sz="3000" kern="1200" dirty="0"/>
            <a:t>Stores immutable certificate records. </a:t>
          </a:r>
          <a:endParaRPr lang="en-US" sz="3000" kern="1200" dirty="0"/>
        </a:p>
      </dsp:txBody>
      <dsp:txXfrm>
        <a:off x="0" y="4152105"/>
        <a:ext cx="6900512" cy="13840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380FE-BBA1-D54B-8A1C-71985AA67106}">
      <dsp:nvSpPr>
        <dsp:cNvPr id="0" name=""/>
        <dsp:cNvSpPr/>
      </dsp:nvSpPr>
      <dsp:spPr>
        <a:xfrm>
          <a:off x="3201" y="445489"/>
          <a:ext cx="2539866" cy="152391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IN" sz="1300" b="1" kern="1200" dirty="0"/>
            <a:t>Secure &amp; Tamper-Proof Issuance</a:t>
          </a:r>
          <a:endParaRPr lang="en-US" sz="1300" kern="1200" dirty="0"/>
        </a:p>
        <a:p>
          <a:pPr marL="57150" lvl="1" indent="-57150" algn="l" defTabSz="444500">
            <a:lnSpc>
              <a:spcPct val="90000"/>
            </a:lnSpc>
            <a:spcBef>
              <a:spcPct val="0"/>
            </a:spcBef>
            <a:spcAft>
              <a:spcPct val="15000"/>
            </a:spcAft>
            <a:buChar char="••"/>
          </a:pPr>
          <a:r>
            <a:rPr lang="en-IN" sz="1000" kern="1200" dirty="0"/>
            <a:t>Certificates are cryptographically hashed, making them unalterable and verifiable.</a:t>
          </a:r>
          <a:endParaRPr lang="en-US" sz="1000" kern="1200" dirty="0"/>
        </a:p>
      </dsp:txBody>
      <dsp:txXfrm>
        <a:off x="3201" y="445489"/>
        <a:ext cx="2539866" cy="1523919"/>
      </dsp:txXfrm>
    </dsp:sp>
    <dsp:sp modelId="{0448EECE-F358-6946-B25A-72CEA310E22E}">
      <dsp:nvSpPr>
        <dsp:cNvPr id="0" name=""/>
        <dsp:cNvSpPr/>
      </dsp:nvSpPr>
      <dsp:spPr>
        <a:xfrm>
          <a:off x="2797054" y="445489"/>
          <a:ext cx="2539866" cy="1523919"/>
        </a:xfrm>
        <a:prstGeom prst="rect">
          <a:avLst/>
        </a:prstGeom>
        <a:solidFill>
          <a:schemeClr val="accent2">
            <a:hueOff val="920516"/>
            <a:satOff val="-2642"/>
            <a:lumOff val="-423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IN" sz="1300" b="1" kern="1200"/>
            <a:t>Blockchain-Backed Proof of Authenticity</a:t>
          </a:r>
          <a:endParaRPr lang="en-US" sz="1300" kern="1200"/>
        </a:p>
        <a:p>
          <a:pPr marL="57150" lvl="1" indent="-57150" algn="l" defTabSz="444500">
            <a:lnSpc>
              <a:spcPct val="90000"/>
            </a:lnSpc>
            <a:spcBef>
              <a:spcPct val="0"/>
            </a:spcBef>
            <a:spcAft>
              <a:spcPct val="15000"/>
            </a:spcAft>
            <a:buChar char="••"/>
          </a:pPr>
          <a:r>
            <a:rPr lang="en-IN" sz="1000" kern="1200"/>
            <a:t>Each certificate’s hash is stored on the blockchain, ensuring proof of ownership and authenticity.</a:t>
          </a:r>
          <a:endParaRPr lang="en-US" sz="1000" kern="1200"/>
        </a:p>
      </dsp:txBody>
      <dsp:txXfrm>
        <a:off x="2797054" y="445489"/>
        <a:ext cx="2539866" cy="1523919"/>
      </dsp:txXfrm>
    </dsp:sp>
    <dsp:sp modelId="{09C8733E-A86A-A943-ABAA-63BB58ABA842}">
      <dsp:nvSpPr>
        <dsp:cNvPr id="0" name=""/>
        <dsp:cNvSpPr/>
      </dsp:nvSpPr>
      <dsp:spPr>
        <a:xfrm>
          <a:off x="5590907" y="445489"/>
          <a:ext cx="2539866" cy="1523919"/>
        </a:xfrm>
        <a:prstGeom prst="rect">
          <a:avLst/>
        </a:prstGeom>
        <a:solidFill>
          <a:schemeClr val="accent2">
            <a:hueOff val="1841033"/>
            <a:satOff val="-5284"/>
            <a:lumOff val="-84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IN" sz="1300" b="1" kern="1200"/>
            <a:t>Instant Verification via QR Code</a:t>
          </a:r>
          <a:endParaRPr lang="en-US" sz="1300" kern="1200"/>
        </a:p>
        <a:p>
          <a:pPr marL="57150" lvl="1" indent="-57150" algn="l" defTabSz="444500">
            <a:lnSpc>
              <a:spcPct val="90000"/>
            </a:lnSpc>
            <a:spcBef>
              <a:spcPct val="0"/>
            </a:spcBef>
            <a:spcAft>
              <a:spcPct val="15000"/>
            </a:spcAft>
            <a:buChar char="••"/>
          </a:pPr>
          <a:r>
            <a:rPr lang="en-IN" sz="1000" kern="1200"/>
            <a:t>No-Touch QR Code enables instant verification by scanning.</a:t>
          </a:r>
          <a:endParaRPr lang="en-US" sz="1000" kern="1200"/>
        </a:p>
        <a:p>
          <a:pPr marL="57150" lvl="1" indent="-57150" algn="l" defTabSz="444500">
            <a:lnSpc>
              <a:spcPct val="90000"/>
            </a:lnSpc>
            <a:spcBef>
              <a:spcPct val="0"/>
            </a:spcBef>
            <a:spcAft>
              <a:spcPct val="15000"/>
            </a:spcAft>
            <a:buChar char="••"/>
          </a:pPr>
          <a:r>
            <a:rPr lang="en-IN" sz="1000" kern="1200"/>
            <a:t>The system retrieves and validates certificate data without institutional involvement.</a:t>
          </a:r>
          <a:endParaRPr lang="en-US" sz="1000" kern="1200"/>
        </a:p>
      </dsp:txBody>
      <dsp:txXfrm>
        <a:off x="5590907" y="445489"/>
        <a:ext cx="2539866" cy="1523919"/>
      </dsp:txXfrm>
    </dsp:sp>
    <dsp:sp modelId="{C52967FC-099D-AE4C-AEAF-235A7A7ED5D8}">
      <dsp:nvSpPr>
        <dsp:cNvPr id="0" name=""/>
        <dsp:cNvSpPr/>
      </dsp:nvSpPr>
      <dsp:spPr>
        <a:xfrm>
          <a:off x="8384760" y="445489"/>
          <a:ext cx="2539866" cy="1523919"/>
        </a:xfrm>
        <a:prstGeom prst="rect">
          <a:avLst/>
        </a:prstGeom>
        <a:solidFill>
          <a:schemeClr val="accent2">
            <a:hueOff val="2761549"/>
            <a:satOff val="-7926"/>
            <a:lumOff val="-126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IN" sz="1300" b="1" kern="1200"/>
            <a:t>Fraud Prevention &amp; Immutable Records</a:t>
          </a:r>
          <a:endParaRPr lang="en-US" sz="1300" kern="1200"/>
        </a:p>
        <a:p>
          <a:pPr marL="57150" lvl="1" indent="-57150" algn="l" defTabSz="444500">
            <a:lnSpc>
              <a:spcPct val="90000"/>
            </a:lnSpc>
            <a:spcBef>
              <a:spcPct val="0"/>
            </a:spcBef>
            <a:spcAft>
              <a:spcPct val="15000"/>
            </a:spcAft>
            <a:buChar char="••"/>
          </a:pPr>
          <a:r>
            <a:rPr lang="en-IN" sz="1000" kern="1200"/>
            <a:t>Prevents fake or duplicated certificates using blockchain’s transparency.</a:t>
          </a:r>
          <a:endParaRPr lang="en-US" sz="1000" kern="1200"/>
        </a:p>
      </dsp:txBody>
      <dsp:txXfrm>
        <a:off x="8384760" y="445489"/>
        <a:ext cx="2539866" cy="1523919"/>
      </dsp:txXfrm>
    </dsp:sp>
    <dsp:sp modelId="{471BC1C1-1433-1848-B66E-326707A6428E}">
      <dsp:nvSpPr>
        <dsp:cNvPr id="0" name=""/>
        <dsp:cNvSpPr/>
      </dsp:nvSpPr>
      <dsp:spPr>
        <a:xfrm>
          <a:off x="3201" y="2223395"/>
          <a:ext cx="2539866" cy="1523919"/>
        </a:xfrm>
        <a:prstGeom prst="rect">
          <a:avLst/>
        </a:prstGeom>
        <a:solidFill>
          <a:schemeClr val="accent2">
            <a:hueOff val="3682065"/>
            <a:satOff val="-10567"/>
            <a:lumOff val="-1691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t" anchorCtr="0">
          <a:noAutofit/>
        </a:bodyPr>
        <a:lstStyle/>
        <a:p>
          <a:pPr lvl="0" algn="l" defTabSz="577850">
            <a:lnSpc>
              <a:spcPct val="90000"/>
            </a:lnSpc>
            <a:spcBef>
              <a:spcPct val="0"/>
            </a:spcBef>
            <a:spcAft>
              <a:spcPct val="35000"/>
            </a:spcAft>
          </a:pPr>
          <a:r>
            <a:rPr lang="en-IN" sz="1300" b="1" kern="1200"/>
            <a:t>Scalable &amp; Automated Infrastructure</a:t>
          </a:r>
          <a:endParaRPr lang="en-US" sz="1300" kern="1200"/>
        </a:p>
        <a:p>
          <a:pPr marL="57150" lvl="1" indent="-57150" algn="l" defTabSz="444500">
            <a:lnSpc>
              <a:spcPct val="90000"/>
            </a:lnSpc>
            <a:spcBef>
              <a:spcPct val="0"/>
            </a:spcBef>
            <a:spcAft>
              <a:spcPct val="15000"/>
            </a:spcAft>
            <a:buChar char="••"/>
          </a:pPr>
          <a:r>
            <a:rPr lang="en-IN" sz="1000" kern="1200"/>
            <a:t>Smart contracts automate issuance and verification, reducing manual work.</a:t>
          </a:r>
          <a:endParaRPr lang="en-US" sz="1000" kern="1200"/>
        </a:p>
        <a:p>
          <a:pPr marL="57150" lvl="1" indent="-57150" algn="l" defTabSz="444500">
            <a:lnSpc>
              <a:spcPct val="90000"/>
            </a:lnSpc>
            <a:spcBef>
              <a:spcPct val="0"/>
            </a:spcBef>
            <a:spcAft>
              <a:spcPct val="15000"/>
            </a:spcAft>
            <a:buChar char="••"/>
          </a:pPr>
          <a:r>
            <a:rPr lang="en-IN" sz="1000" kern="1200"/>
            <a:t>Supports multiple institutions for seamless adoption.</a:t>
          </a:r>
          <a:endParaRPr lang="en-US" sz="1000" kern="1200"/>
        </a:p>
      </dsp:txBody>
      <dsp:txXfrm>
        <a:off x="3201" y="2223395"/>
        <a:ext cx="2539866" cy="1523919"/>
      </dsp:txXfrm>
    </dsp:sp>
    <dsp:sp modelId="{5732E714-7262-1F40-B351-FB9B5315D336}">
      <dsp:nvSpPr>
        <dsp:cNvPr id="0" name=""/>
        <dsp:cNvSpPr/>
      </dsp:nvSpPr>
      <dsp:spPr>
        <a:xfrm>
          <a:off x="2797054" y="2223395"/>
          <a:ext cx="2539866" cy="1523919"/>
        </a:xfrm>
        <a:prstGeom prst="rect">
          <a:avLst/>
        </a:prstGeom>
        <a:solidFill>
          <a:schemeClr val="accent2">
            <a:hueOff val="4602581"/>
            <a:satOff val="-13209"/>
            <a:lumOff val="-2114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b="1" kern="1200" dirty="0" err="1"/>
            <a:t>lIntegration</a:t>
          </a:r>
          <a:r>
            <a:rPr lang="en-IN" sz="1300" b="1" kern="1200" dirty="0"/>
            <a:t> with </a:t>
          </a:r>
          <a:r>
            <a:rPr lang="en-IN" sz="1300" b="1" kern="1200" dirty="0" err="1"/>
            <a:t>Digilocker</a:t>
          </a:r>
          <a:r>
            <a:rPr lang="en-IN" sz="1300" b="1" kern="1200" dirty="0"/>
            <a:t> &amp; Decentralized </a:t>
          </a:r>
          <a:r>
            <a:rPr lang="en-IN" sz="1300" b="1" kern="1200" dirty="0" err="1"/>
            <a:t>Contro</a:t>
          </a:r>
          <a:endParaRPr lang="en-US" sz="1300" kern="1200" dirty="0"/>
        </a:p>
      </dsp:txBody>
      <dsp:txXfrm>
        <a:off x="2797054" y="2223395"/>
        <a:ext cx="2539866" cy="1523919"/>
      </dsp:txXfrm>
    </dsp:sp>
    <dsp:sp modelId="{A80B4C62-BC59-3E42-9444-CCF40957CD2C}">
      <dsp:nvSpPr>
        <dsp:cNvPr id="0" name=""/>
        <dsp:cNvSpPr/>
      </dsp:nvSpPr>
      <dsp:spPr>
        <a:xfrm>
          <a:off x="5590907" y="2223395"/>
          <a:ext cx="2539866" cy="1523919"/>
        </a:xfrm>
        <a:prstGeom prst="rect">
          <a:avLst/>
        </a:prstGeom>
        <a:solidFill>
          <a:schemeClr val="accent2">
            <a:hueOff val="5523098"/>
            <a:satOff val="-15851"/>
            <a:lumOff val="-2537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a:t>Users maintain full ownership of certificates.</a:t>
          </a:r>
          <a:endParaRPr lang="en-US" sz="1300" kern="1200"/>
        </a:p>
      </dsp:txBody>
      <dsp:txXfrm>
        <a:off x="5590907" y="2223395"/>
        <a:ext cx="2539866" cy="1523919"/>
      </dsp:txXfrm>
    </dsp:sp>
    <dsp:sp modelId="{23EAAA13-C7C8-BE41-BC5A-F47969445E85}">
      <dsp:nvSpPr>
        <dsp:cNvPr id="0" name=""/>
        <dsp:cNvSpPr/>
      </dsp:nvSpPr>
      <dsp:spPr>
        <a:xfrm>
          <a:off x="8384760" y="2223395"/>
          <a:ext cx="2539866" cy="1523919"/>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IN" sz="1300" kern="1200"/>
            <a:t>No raw data storage—retrieves information on demand from issuing institutes.</a:t>
          </a:r>
          <a:endParaRPr lang="en-US" sz="1300" kern="1200"/>
        </a:p>
      </dsp:txBody>
      <dsp:txXfrm>
        <a:off x="8384760" y="2223395"/>
        <a:ext cx="2539866" cy="15239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BEFA1B-7AE3-C044-A1D8-AB201303B864}">
      <dsp:nvSpPr>
        <dsp:cNvPr id="0" name=""/>
        <dsp:cNvSpPr/>
      </dsp:nvSpPr>
      <dsp:spPr>
        <a:xfrm>
          <a:off x="3283" y="157486"/>
          <a:ext cx="3201185" cy="865203"/>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IN" sz="1800" b="1" kern="1200"/>
            <a:t>Certificate Hashing &amp; Smart Contract Invocation</a:t>
          </a:r>
          <a:endParaRPr lang="en-US" sz="1800" kern="1200"/>
        </a:p>
      </dsp:txBody>
      <dsp:txXfrm>
        <a:off x="3283" y="157486"/>
        <a:ext cx="3201185" cy="865203"/>
      </dsp:txXfrm>
    </dsp:sp>
    <dsp:sp modelId="{14516839-82AA-CD45-9163-CCD6831B3EE6}">
      <dsp:nvSpPr>
        <dsp:cNvPr id="0" name=""/>
        <dsp:cNvSpPr/>
      </dsp:nvSpPr>
      <dsp:spPr>
        <a:xfrm>
          <a:off x="3283" y="1022689"/>
          <a:ext cx="3201185" cy="3355247"/>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t>The platform generates a certificate and computes a cryptographic hash (e.g., SHA-256).</a:t>
          </a:r>
          <a:endParaRPr lang="en-US" sz="1800" kern="1200" dirty="0"/>
        </a:p>
        <a:p>
          <a:pPr marL="171450" lvl="1" indent="-171450" algn="l" defTabSz="800100">
            <a:lnSpc>
              <a:spcPct val="90000"/>
            </a:lnSpc>
            <a:spcBef>
              <a:spcPct val="0"/>
            </a:spcBef>
            <a:spcAft>
              <a:spcPct val="15000"/>
            </a:spcAft>
            <a:buChar char="••"/>
          </a:pPr>
          <a:r>
            <a:rPr lang="en-IN" sz="1800" kern="1200"/>
            <a:t>This hash and its identifiers are sent to a smart contract on the blockchain.</a:t>
          </a:r>
          <a:endParaRPr lang="en-US" sz="1800" kern="1200"/>
        </a:p>
      </dsp:txBody>
      <dsp:txXfrm>
        <a:off x="3283" y="1022689"/>
        <a:ext cx="3201185" cy="3355247"/>
      </dsp:txXfrm>
    </dsp:sp>
    <dsp:sp modelId="{5F0D6D90-22F8-2E4B-9B77-827F5E5F43E8}">
      <dsp:nvSpPr>
        <dsp:cNvPr id="0" name=""/>
        <dsp:cNvSpPr/>
      </dsp:nvSpPr>
      <dsp:spPr>
        <a:xfrm>
          <a:off x="3652635" y="157486"/>
          <a:ext cx="3201185" cy="865203"/>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IN" sz="1800" b="1" kern="1200" dirty="0"/>
            <a:t>Smart Contract Execution &amp; Blockchain Anchoring</a:t>
          </a:r>
          <a:endParaRPr lang="en-US" sz="1800" kern="1200" dirty="0"/>
        </a:p>
      </dsp:txBody>
      <dsp:txXfrm>
        <a:off x="3652635" y="157486"/>
        <a:ext cx="3201185" cy="865203"/>
      </dsp:txXfrm>
    </dsp:sp>
    <dsp:sp modelId="{077A4F8D-4D3F-B248-B32F-B1187DBEB28D}">
      <dsp:nvSpPr>
        <dsp:cNvPr id="0" name=""/>
        <dsp:cNvSpPr/>
      </dsp:nvSpPr>
      <dsp:spPr>
        <a:xfrm>
          <a:off x="3652635" y="1022689"/>
          <a:ext cx="3201185" cy="3355247"/>
        </a:xfrm>
        <a:prstGeom prst="rect">
          <a:avLst/>
        </a:prstGeom>
        <a:solidFill>
          <a:schemeClr val="accent2">
            <a:tint val="40000"/>
            <a:alpha val="90000"/>
            <a:hueOff val="3367359"/>
            <a:satOff val="-31116"/>
            <a:lumOff val="-3508"/>
            <a:alphaOff val="0"/>
          </a:schemeClr>
        </a:solidFill>
        <a:ln w="19050" cap="flat" cmpd="sng" algn="ctr">
          <a:solidFill>
            <a:schemeClr val="accent2">
              <a:tint val="40000"/>
              <a:alpha val="90000"/>
              <a:hueOff val="3367359"/>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dirty="0"/>
            <a:t>The smart contract validates and stores the certificate hash on the blockchain.</a:t>
          </a:r>
          <a:endParaRPr lang="en-US" sz="1800" kern="1200" dirty="0"/>
        </a:p>
        <a:p>
          <a:pPr marL="171450" lvl="1" indent="-171450" algn="l" defTabSz="800100">
            <a:lnSpc>
              <a:spcPct val="90000"/>
            </a:lnSpc>
            <a:spcBef>
              <a:spcPct val="0"/>
            </a:spcBef>
            <a:spcAft>
              <a:spcPct val="15000"/>
            </a:spcAft>
            <a:buChar char="••"/>
          </a:pPr>
          <a:r>
            <a:rPr lang="en-IN" sz="1800" kern="1200"/>
            <a:t>It prevents duplicate or tampered certificates from being registered.</a:t>
          </a:r>
          <a:endParaRPr lang="en-US" sz="1800" kern="1200"/>
        </a:p>
        <a:p>
          <a:pPr marL="171450" lvl="1" indent="-171450" algn="l" defTabSz="800100">
            <a:lnSpc>
              <a:spcPct val="90000"/>
            </a:lnSpc>
            <a:spcBef>
              <a:spcPct val="0"/>
            </a:spcBef>
            <a:spcAft>
              <a:spcPct val="15000"/>
            </a:spcAft>
            <a:buChar char="••"/>
          </a:pPr>
          <a:r>
            <a:rPr lang="en-IN" sz="1800" kern="1200"/>
            <a:t>Each issuance is immutably logged for proof of authenticity.</a:t>
          </a:r>
          <a:endParaRPr lang="en-US" sz="1800" kern="1200"/>
        </a:p>
      </dsp:txBody>
      <dsp:txXfrm>
        <a:off x="3652635" y="1022689"/>
        <a:ext cx="3201185" cy="3355247"/>
      </dsp:txXfrm>
    </dsp:sp>
    <dsp:sp modelId="{C3737D32-16C2-AA45-A798-FAA0E3A80293}">
      <dsp:nvSpPr>
        <dsp:cNvPr id="0" name=""/>
        <dsp:cNvSpPr/>
      </dsp:nvSpPr>
      <dsp:spPr>
        <a:xfrm>
          <a:off x="7301986" y="157486"/>
          <a:ext cx="3201185" cy="865203"/>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lvl="0" algn="ctr" defTabSz="800100">
            <a:lnSpc>
              <a:spcPct val="90000"/>
            </a:lnSpc>
            <a:spcBef>
              <a:spcPct val="0"/>
            </a:spcBef>
            <a:spcAft>
              <a:spcPct val="35000"/>
            </a:spcAft>
          </a:pPr>
          <a:r>
            <a:rPr lang="en-IN" sz="1800" b="1" kern="1200"/>
            <a:t>Issuance Confirmation &amp; Candidate Notification</a:t>
          </a:r>
          <a:endParaRPr lang="en-US" sz="1800" kern="1200"/>
        </a:p>
      </dsp:txBody>
      <dsp:txXfrm>
        <a:off x="7301986" y="157486"/>
        <a:ext cx="3201185" cy="865203"/>
      </dsp:txXfrm>
    </dsp:sp>
    <dsp:sp modelId="{A50862CE-6D6D-2645-A730-F057BA27913B}">
      <dsp:nvSpPr>
        <dsp:cNvPr id="0" name=""/>
        <dsp:cNvSpPr/>
      </dsp:nvSpPr>
      <dsp:spPr>
        <a:xfrm>
          <a:off x="7301986" y="1022689"/>
          <a:ext cx="3201185" cy="3355247"/>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IN" sz="1800" kern="1200"/>
            <a:t>The smart contract generates a unique blockchain transaction ID.</a:t>
          </a:r>
          <a:endParaRPr lang="en-US" sz="1800" kern="1200"/>
        </a:p>
        <a:p>
          <a:pPr marL="171450" lvl="1" indent="-171450" algn="l" defTabSz="800100">
            <a:lnSpc>
              <a:spcPct val="90000"/>
            </a:lnSpc>
            <a:spcBef>
              <a:spcPct val="0"/>
            </a:spcBef>
            <a:spcAft>
              <a:spcPct val="15000"/>
            </a:spcAft>
            <a:buChar char="••"/>
          </a:pPr>
          <a:r>
            <a:rPr lang="en-IN" sz="1800" kern="1200" dirty="0"/>
            <a:t>A No-Touch QR Code is created, embedding blockchain details.</a:t>
          </a:r>
          <a:endParaRPr lang="en-US" sz="1800" kern="1200" dirty="0"/>
        </a:p>
        <a:p>
          <a:pPr marL="171450" lvl="1" indent="-171450" algn="l" defTabSz="800100">
            <a:lnSpc>
              <a:spcPct val="90000"/>
            </a:lnSpc>
            <a:spcBef>
              <a:spcPct val="0"/>
            </a:spcBef>
            <a:spcAft>
              <a:spcPct val="15000"/>
            </a:spcAft>
            <a:buChar char="••"/>
          </a:pPr>
          <a:r>
            <a:rPr lang="en-IN" sz="1800" kern="1200"/>
            <a:t>A notification is sent confirming certificate issuance with a timestamp.</a:t>
          </a:r>
          <a:endParaRPr lang="en-US" sz="1800" kern="1200"/>
        </a:p>
      </dsp:txBody>
      <dsp:txXfrm>
        <a:off x="7301986" y="1022689"/>
        <a:ext cx="3201185" cy="335524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75CFE-B038-704A-A68A-EB268AD75CFC}" type="datetimeFigureOut">
              <a:rPr lang="en-US" smtClean="0"/>
              <a:t>3/28/2025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3C86F9-29E6-B741-B567-8F578CFFDE80}" type="slidenum">
              <a:rPr lang="en-US" smtClean="0"/>
              <a:t>‹#›</a:t>
            </a:fld>
            <a:endParaRPr lang="en-US"/>
          </a:p>
        </p:txBody>
      </p:sp>
    </p:spTree>
    <p:extLst>
      <p:ext uri="{BB962C8B-B14F-4D97-AF65-F5344CB8AC3E}">
        <p14:creationId xmlns:p14="http://schemas.microsoft.com/office/powerpoint/2010/main" val="379250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3C86F9-29E6-B741-B567-8F578CFFDE80}" type="slidenum">
              <a:rPr lang="en-US" smtClean="0"/>
              <a:t>17</a:t>
            </a:fld>
            <a:endParaRPr lang="en-US"/>
          </a:p>
        </p:txBody>
      </p:sp>
    </p:spTree>
    <p:extLst>
      <p:ext uri="{BB962C8B-B14F-4D97-AF65-F5344CB8AC3E}">
        <p14:creationId xmlns:p14="http://schemas.microsoft.com/office/powerpoint/2010/main" val="1230302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63C86F9-29E6-B741-B567-8F578CFFDE80}" type="slidenum">
              <a:rPr lang="en-US" smtClean="0"/>
              <a:t>26</a:t>
            </a:fld>
            <a:endParaRPr lang="en-US"/>
          </a:p>
        </p:txBody>
      </p:sp>
    </p:spTree>
    <p:extLst>
      <p:ext uri="{BB962C8B-B14F-4D97-AF65-F5344CB8AC3E}">
        <p14:creationId xmlns:p14="http://schemas.microsoft.com/office/powerpoint/2010/main" val="2167408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063C86F9-29E6-B741-B567-8F578CFFDE80}" type="slidenum">
              <a:rPr lang="en-US" smtClean="0"/>
              <a:t>34</a:t>
            </a:fld>
            <a:endParaRPr lang="en-US"/>
          </a:p>
        </p:txBody>
      </p:sp>
    </p:spTree>
    <p:extLst>
      <p:ext uri="{BB962C8B-B14F-4D97-AF65-F5344CB8AC3E}">
        <p14:creationId xmlns:p14="http://schemas.microsoft.com/office/powerpoint/2010/main" val="562635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3C86F9-29E6-B741-B567-8F578CFFDE80}" type="slidenum">
              <a:rPr lang="en-US" smtClean="0"/>
              <a:t>36</a:t>
            </a:fld>
            <a:endParaRPr lang="en-US"/>
          </a:p>
        </p:txBody>
      </p:sp>
    </p:spTree>
    <p:extLst>
      <p:ext uri="{BB962C8B-B14F-4D97-AF65-F5344CB8AC3E}">
        <p14:creationId xmlns:p14="http://schemas.microsoft.com/office/powerpoint/2010/main" val="4251703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28D19E-AD7C-12D5-DFBE-51FB6B61846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33D88586-6B3D-A56D-2074-5D41F784BF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13B75484-ADF4-8CD7-BA3D-C9A71FA657C3}"/>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5" name="Footer Placeholder 4">
            <a:extLst>
              <a:ext uri="{FF2B5EF4-FFF2-40B4-BE49-F238E27FC236}">
                <a16:creationId xmlns:a16="http://schemas.microsoft.com/office/drawing/2014/main" xmlns="" id="{9033B367-AC68-1D63-6C55-1E16A332E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26D1A512-3B6D-C8E9-FF9F-CCB5594F45A5}"/>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3423606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F3F2AC-45CF-3C03-8B61-601EF8DA3BD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B711EAC4-876D-BD37-BC9B-8425A8F4D12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9842FE7E-9A56-DBCE-425E-9B23D1079B94}"/>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5" name="Footer Placeholder 4">
            <a:extLst>
              <a:ext uri="{FF2B5EF4-FFF2-40B4-BE49-F238E27FC236}">
                <a16:creationId xmlns:a16="http://schemas.microsoft.com/office/drawing/2014/main" xmlns="" id="{F9420C31-8B76-560F-3FB1-D86CDF438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FF835AD-89AA-975C-EF32-FD0513C241E4}"/>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266966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231E4A5B-19BF-B322-E27D-C545CE8094E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692DF0F2-0EFA-1D80-CC62-20798225449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F8DB936-6F77-2F92-F6E5-72936D7C342E}"/>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5" name="Footer Placeholder 4">
            <a:extLst>
              <a:ext uri="{FF2B5EF4-FFF2-40B4-BE49-F238E27FC236}">
                <a16:creationId xmlns:a16="http://schemas.microsoft.com/office/drawing/2014/main" xmlns="" id="{AA517401-D8F4-88F3-D6B2-69F5AE3F3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9C5D6ABE-8A59-FD53-9B80-45AB3E0CC00A}"/>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338829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99BF3B-B3B9-B51E-2A68-A1F6723347B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4EEE4226-3C02-7931-5458-7221E3E4AA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575CE89E-34F4-6975-531D-EF3A2A304841}"/>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5" name="Footer Placeholder 4">
            <a:extLst>
              <a:ext uri="{FF2B5EF4-FFF2-40B4-BE49-F238E27FC236}">
                <a16:creationId xmlns:a16="http://schemas.microsoft.com/office/drawing/2014/main" xmlns="" id="{80C91559-2585-925B-FCC5-33EC11345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DE1240A-8300-AC5C-282C-74214F57A51C}"/>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2324853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BBA1A5-620C-6925-9E17-F5D7A63BD16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EA12FBAB-C430-E258-B720-25094F938A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3A09488F-8C26-75DE-722C-E09D66E7184B}"/>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5" name="Footer Placeholder 4">
            <a:extLst>
              <a:ext uri="{FF2B5EF4-FFF2-40B4-BE49-F238E27FC236}">
                <a16:creationId xmlns:a16="http://schemas.microsoft.com/office/drawing/2014/main" xmlns="" id="{F61AB5AC-698C-32AA-91B4-505872729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6A42F269-8419-5614-AB7C-D0EB378004A8}"/>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287275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086514-008E-D76C-F88B-EE2C48E13C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75D24B6C-227F-25A8-D643-326B64E4550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6594DA8C-C662-2AB0-3CC6-59CF79DE2E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BD52C194-8EB8-977D-866E-B5EB9DC52D35}"/>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6" name="Footer Placeholder 5">
            <a:extLst>
              <a:ext uri="{FF2B5EF4-FFF2-40B4-BE49-F238E27FC236}">
                <a16:creationId xmlns:a16="http://schemas.microsoft.com/office/drawing/2014/main" xmlns="" id="{A8E7765A-9F92-88BE-A291-6ADD4A900E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C00599-3363-5904-8C3C-C03E9DCDCDEE}"/>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1117352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66FE28-37DF-C670-51BD-DEEE3518054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57EB6CDA-8918-8563-2857-F96824AD4F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713F0697-61D2-781D-FF81-C3596E9C490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C8F4225A-2A73-705D-4F8E-0FCB73AC0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D109F07B-1290-B2F3-F01B-25CFBFCDCC0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F8062DA5-B702-12E9-ADA5-75D94B3EEB1F}"/>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8" name="Footer Placeholder 7">
            <a:extLst>
              <a:ext uri="{FF2B5EF4-FFF2-40B4-BE49-F238E27FC236}">
                <a16:creationId xmlns:a16="http://schemas.microsoft.com/office/drawing/2014/main" xmlns="" id="{E801481D-5958-17D7-4640-A875B78E6F6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63A50D86-EF57-16B2-20D9-3AE7805DEEA4}"/>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141473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8DE767-1C0E-FEA7-B40C-1D5B83C7C88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E4BB0FB4-F308-440E-9251-D3E3592C28E0}"/>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4" name="Footer Placeholder 3">
            <a:extLst>
              <a:ext uri="{FF2B5EF4-FFF2-40B4-BE49-F238E27FC236}">
                <a16:creationId xmlns:a16="http://schemas.microsoft.com/office/drawing/2014/main" xmlns="" id="{7D15B235-32BC-0138-88FF-5713FC521E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399C0537-7F6A-E6A4-E19B-F3995BAED3AC}"/>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689798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AD57830-69FA-0D72-83A2-875E37E23368}"/>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3" name="Footer Placeholder 2">
            <a:extLst>
              <a:ext uri="{FF2B5EF4-FFF2-40B4-BE49-F238E27FC236}">
                <a16:creationId xmlns:a16="http://schemas.microsoft.com/office/drawing/2014/main" xmlns="" id="{EEBF44B8-8513-4939-0A60-D41A1FFB66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8063B094-2F74-0690-FA8C-380931810DBD}"/>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3159676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A3AD40-B312-E674-2B7E-D7D27CD4C60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EE2E5353-D862-07DE-80D1-C29911A0CB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8BF13390-707F-C9EF-3FF2-51D4DE795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1E39ADE3-D343-B630-ED85-F8978954903A}"/>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6" name="Footer Placeholder 5">
            <a:extLst>
              <a:ext uri="{FF2B5EF4-FFF2-40B4-BE49-F238E27FC236}">
                <a16:creationId xmlns:a16="http://schemas.microsoft.com/office/drawing/2014/main" xmlns="" id="{FA702B21-2F6E-E421-C7B0-BF36664242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B86AF1DA-8A1C-69FE-F4DA-B0C187175707}"/>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2108712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702B34-57C6-9F4F-9F4C-1A3B108DF84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ECAC5829-6216-A079-B875-62C6CFAB8F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7235BFCA-15F5-99A6-EBC5-F3CD7710D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BD96AB51-BCBE-4826-3032-1DF816650A6D}"/>
              </a:ext>
            </a:extLst>
          </p:cNvPr>
          <p:cNvSpPr>
            <a:spLocks noGrp="1"/>
          </p:cNvSpPr>
          <p:nvPr>
            <p:ph type="dt" sz="half" idx="10"/>
          </p:nvPr>
        </p:nvSpPr>
        <p:spPr/>
        <p:txBody>
          <a:bodyPr/>
          <a:lstStyle/>
          <a:p>
            <a:fld id="{A0811361-940A-4146-8A0B-E627D7757ED6}" type="datetimeFigureOut">
              <a:rPr lang="en-US" smtClean="0"/>
              <a:t>3/28/2025</a:t>
            </a:fld>
            <a:endParaRPr lang="en-US"/>
          </a:p>
        </p:txBody>
      </p:sp>
      <p:sp>
        <p:nvSpPr>
          <p:cNvPr id="6" name="Footer Placeholder 5">
            <a:extLst>
              <a:ext uri="{FF2B5EF4-FFF2-40B4-BE49-F238E27FC236}">
                <a16:creationId xmlns:a16="http://schemas.microsoft.com/office/drawing/2014/main" xmlns="" id="{18900225-3334-EFFB-FF0D-6A9BEE18C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1C2076D-22D8-2776-6B21-5A3697AB521F}"/>
              </a:ext>
            </a:extLst>
          </p:cNvPr>
          <p:cNvSpPr>
            <a:spLocks noGrp="1"/>
          </p:cNvSpPr>
          <p:nvPr>
            <p:ph type="sldNum" sz="quarter" idx="12"/>
          </p:nvPr>
        </p:nvSpPr>
        <p:spPr/>
        <p:txBody>
          <a:bodyPr/>
          <a:lstStyle/>
          <a:p>
            <a:fld id="{0A5D9D0F-997E-E74B-B88B-526E221B5709}" type="slidenum">
              <a:rPr lang="en-US" smtClean="0"/>
              <a:t>‹#›</a:t>
            </a:fld>
            <a:endParaRPr lang="en-US"/>
          </a:p>
        </p:txBody>
      </p:sp>
    </p:spTree>
    <p:extLst>
      <p:ext uri="{BB962C8B-B14F-4D97-AF65-F5344CB8AC3E}">
        <p14:creationId xmlns:p14="http://schemas.microsoft.com/office/powerpoint/2010/main" val="1540680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AD49CB26-D04B-4D24-F8F0-6E40A9C1E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1A78B2AA-2188-664D-A4E9-81C38AE1B9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8BFD9462-21FB-C4D4-69FF-D6F798049A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811361-940A-4146-8A0B-E627D7757ED6}" type="datetimeFigureOut">
              <a:rPr lang="en-US" smtClean="0"/>
              <a:t>3/28/2025</a:t>
            </a:fld>
            <a:endParaRPr lang="en-US"/>
          </a:p>
        </p:txBody>
      </p:sp>
      <p:sp>
        <p:nvSpPr>
          <p:cNvPr id="5" name="Footer Placeholder 4">
            <a:extLst>
              <a:ext uri="{FF2B5EF4-FFF2-40B4-BE49-F238E27FC236}">
                <a16:creationId xmlns:a16="http://schemas.microsoft.com/office/drawing/2014/main" xmlns="" id="{5ABAD917-0CB0-4411-96FD-A0C4EC87ED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149FD317-0D66-1B7C-0BB4-C9D5B31D97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A5D9D0F-997E-E74B-B88B-526E221B5709}" type="slidenum">
              <a:rPr lang="en-US" smtClean="0"/>
              <a:t>‹#›</a:t>
            </a:fld>
            <a:endParaRPr lang="en-US"/>
          </a:p>
        </p:txBody>
      </p:sp>
    </p:spTree>
    <p:extLst>
      <p:ext uri="{BB962C8B-B14F-4D97-AF65-F5344CB8AC3E}">
        <p14:creationId xmlns:p14="http://schemas.microsoft.com/office/powerpoint/2010/main" val="270677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1" name="Rectangle 240">
            <a:extLst>
              <a:ext uri="{FF2B5EF4-FFF2-40B4-BE49-F238E27FC236}">
                <a16:creationId xmlns:a16="http://schemas.microsoft.com/office/drawing/2014/main" xmlns="" id="{9B7AD9F6-8CE7-4299-8FC6-328F4DCD3FF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7556A06-B255-76D1-8A3B-9218E554ECE6}"/>
              </a:ext>
            </a:extLst>
          </p:cNvPr>
          <p:cNvSpPr>
            <a:spLocks noGrp="1"/>
          </p:cNvSpPr>
          <p:nvPr>
            <p:ph type="ctrTitle"/>
          </p:nvPr>
        </p:nvSpPr>
        <p:spPr>
          <a:xfrm>
            <a:off x="890338" y="1211018"/>
            <a:ext cx="3734014" cy="3566160"/>
          </a:xfrm>
        </p:spPr>
        <p:txBody>
          <a:bodyPr anchor="b">
            <a:normAutofit fontScale="90000"/>
          </a:bodyPr>
          <a:lstStyle/>
          <a:p>
            <a:pPr algn="l"/>
            <a:r>
              <a:rPr lang="en-IN" sz="4600" b="1" dirty="0"/>
              <a:t>Blockchain-Based Issuance and Certification </a:t>
            </a:r>
            <a:r>
              <a:rPr lang="en-IN" sz="4600" dirty="0"/>
              <a:t/>
            </a:r>
            <a:br>
              <a:rPr lang="en-IN" sz="4600" dirty="0"/>
            </a:br>
            <a:r>
              <a:rPr lang="en-US" sz="4600" dirty="0"/>
              <a:t> </a:t>
            </a:r>
          </a:p>
        </p:txBody>
      </p:sp>
      <p:sp>
        <p:nvSpPr>
          <p:cNvPr id="242" name="sketchy line">
            <a:extLst>
              <a:ext uri="{FF2B5EF4-FFF2-40B4-BE49-F238E27FC236}">
                <a16:creationId xmlns:a16="http://schemas.microsoft.com/office/drawing/2014/main" xmlns="" id="{F49775AF-8896-43EE-92C6-83497D6DC56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xmln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blockchain logo in a blue background&#10;&#10;AI-generated content may be incorrect.">
            <a:extLst>
              <a:ext uri="{FF2B5EF4-FFF2-40B4-BE49-F238E27FC236}">
                <a16:creationId xmlns:a16="http://schemas.microsoft.com/office/drawing/2014/main" xmlns="" id="{9C10CFA3-0C3E-A4A9-B494-C48474663D70}"/>
              </a:ext>
            </a:extLst>
          </p:cNvPr>
          <p:cNvPicPr>
            <a:picLocks noChangeAspect="1"/>
          </p:cNvPicPr>
          <p:nvPr/>
        </p:nvPicPr>
        <p:blipFill>
          <a:blip r:embed="rId2"/>
          <a:srcRect l="18282" r="2153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576782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C17DE74-01C9-4859-B65A-85CF999E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068C0432-0E90-4CC1-8CD3-D44A90DF0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1E91709B-53F7-4304-1FF7-37A5D765C86E}"/>
              </a:ext>
            </a:extLst>
          </p:cNvPr>
          <p:cNvSpPr>
            <a:spLocks noGrp="1"/>
          </p:cNvSpPr>
          <p:nvPr>
            <p:ph type="title"/>
          </p:nvPr>
        </p:nvSpPr>
        <p:spPr>
          <a:xfrm>
            <a:off x="836676" y="557687"/>
            <a:ext cx="10515600" cy="1348065"/>
          </a:xfrm>
        </p:spPr>
        <p:txBody>
          <a:bodyPr>
            <a:normAutofit/>
          </a:bodyPr>
          <a:lstStyle/>
          <a:p>
            <a:r>
              <a:rPr lang="en-IN" sz="4200" b="1" dirty="0">
                <a:solidFill>
                  <a:srgbClr val="FFFFFF"/>
                </a:solidFill>
                <a:effectLst/>
                <a:latin typeface="Calibri" panose="020F0502020204030204" pitchFamily="34" charset="0"/>
              </a:rPr>
              <a:t>Step 2: Choose the Tech Stack </a:t>
            </a:r>
            <a:r>
              <a:rPr lang="en-IN" sz="4200" dirty="0">
                <a:solidFill>
                  <a:srgbClr val="FFFFFF"/>
                </a:solidFill>
                <a:effectLst/>
              </a:rPr>
              <a:t/>
            </a:r>
            <a:br>
              <a:rPr lang="en-IN" sz="4200" dirty="0">
                <a:solidFill>
                  <a:srgbClr val="FFFFFF"/>
                </a:solidFill>
                <a:effectLst/>
              </a:rPr>
            </a:br>
            <a:endParaRPr lang="en-US" sz="4200" dirty="0">
              <a:solidFill>
                <a:srgbClr val="FFFFFF"/>
              </a:solidFill>
            </a:endParaRPr>
          </a:p>
        </p:txBody>
      </p:sp>
      <p:sp>
        <p:nvSpPr>
          <p:cNvPr id="3" name="Content Placeholder 2">
            <a:extLst>
              <a:ext uri="{FF2B5EF4-FFF2-40B4-BE49-F238E27FC236}">
                <a16:creationId xmlns:a16="http://schemas.microsoft.com/office/drawing/2014/main" xmlns="" id="{DB55D292-ED9D-056F-9C8C-855FBFB284A7}"/>
              </a:ext>
            </a:extLst>
          </p:cNvPr>
          <p:cNvSpPr>
            <a:spLocks noGrp="1"/>
          </p:cNvSpPr>
          <p:nvPr>
            <p:ph idx="1"/>
          </p:nvPr>
        </p:nvSpPr>
        <p:spPr>
          <a:xfrm>
            <a:off x="838200" y="2586789"/>
            <a:ext cx="10515600" cy="3590174"/>
          </a:xfrm>
        </p:spPr>
        <p:txBody>
          <a:bodyPr>
            <a:normAutofit lnSpcReduction="10000"/>
          </a:bodyPr>
          <a:lstStyle/>
          <a:p>
            <a:r>
              <a:rPr lang="en-IN" sz="1900" b="1" dirty="0">
                <a:effectLst/>
                <a:latin typeface="Calibri" panose="020F0502020204030204" pitchFamily="34" charset="0"/>
              </a:rPr>
              <a:t>Backend Development </a:t>
            </a:r>
            <a:endParaRPr lang="en-IN" sz="1900" dirty="0">
              <a:effectLst/>
            </a:endParaRPr>
          </a:p>
          <a:p>
            <a:pPr marL="742950" lvl="1" indent="-285750">
              <a:buFont typeface="Arial" panose="020B0604020202020204" pitchFamily="34" charset="0"/>
              <a:buChar char="•"/>
            </a:pPr>
            <a:r>
              <a:rPr lang="en-IN" sz="1900" b="1" dirty="0">
                <a:effectLst/>
                <a:latin typeface="Calibri" panose="020F0502020204030204" pitchFamily="34" charset="0"/>
              </a:rPr>
              <a:t>Language</a:t>
            </a:r>
            <a:r>
              <a:rPr lang="en-IN" sz="1900" dirty="0">
                <a:effectLst/>
                <a:latin typeface="Calibri" panose="020F0502020204030204" pitchFamily="34" charset="0"/>
              </a:rPr>
              <a:t>: Python (Django/</a:t>
            </a:r>
            <a:r>
              <a:rPr lang="en-IN" sz="1900" dirty="0" err="1">
                <a:effectLst/>
                <a:latin typeface="Calibri" panose="020F0502020204030204" pitchFamily="34" charset="0"/>
              </a:rPr>
              <a:t>FastAPI</a:t>
            </a:r>
            <a:r>
              <a:rPr lang="en-IN" sz="1900" dirty="0">
                <a:effectLst/>
                <a:latin typeface="Calibri" panose="020F0502020204030204" pitchFamily="34" charset="0"/>
              </a:rPr>
              <a:t>) or Node.js (</a:t>
            </a:r>
            <a:r>
              <a:rPr lang="en-IN" sz="1900" dirty="0" err="1">
                <a:effectLst/>
                <a:latin typeface="Calibri" panose="020F0502020204030204" pitchFamily="34" charset="0"/>
              </a:rPr>
              <a:t>Express.js</a:t>
            </a:r>
            <a:r>
              <a:rPr lang="en-IN" sz="1900" dirty="0">
                <a:effectLst/>
                <a:latin typeface="Calibri" panose="020F0502020204030204" pitchFamily="34" charset="0"/>
              </a:rPr>
              <a:t>) </a:t>
            </a:r>
            <a:endParaRPr lang="en-IN" sz="1900" dirty="0">
              <a:effectLst/>
              <a:latin typeface="SymbolMT"/>
            </a:endParaRPr>
          </a:p>
          <a:p>
            <a:pPr marL="742950" lvl="1" indent="-285750">
              <a:buFont typeface="Arial" panose="020B0604020202020204" pitchFamily="34" charset="0"/>
              <a:buChar char="•"/>
            </a:pPr>
            <a:r>
              <a:rPr lang="en-IN" sz="1900" b="1" dirty="0">
                <a:effectLst/>
                <a:latin typeface="Calibri" panose="020F0502020204030204" pitchFamily="34" charset="0"/>
              </a:rPr>
              <a:t>Database</a:t>
            </a:r>
            <a:r>
              <a:rPr lang="en-IN" sz="1900" dirty="0">
                <a:effectLst/>
                <a:latin typeface="Calibri" panose="020F0502020204030204" pitchFamily="34" charset="0"/>
              </a:rPr>
              <a:t>: PostgreSQL/MySQL for storing user details </a:t>
            </a:r>
            <a:endParaRPr lang="en-IN" sz="1900" dirty="0">
              <a:effectLst/>
              <a:latin typeface="SymbolMT"/>
            </a:endParaRPr>
          </a:p>
          <a:p>
            <a:pPr marL="742950" lvl="1" indent="-285750">
              <a:buFont typeface="Arial" panose="020B0604020202020204" pitchFamily="34" charset="0"/>
              <a:buChar char="•"/>
            </a:pPr>
            <a:r>
              <a:rPr lang="en-IN" sz="1900" b="1" dirty="0">
                <a:effectLst/>
                <a:latin typeface="Calibri" panose="020F0502020204030204" pitchFamily="34" charset="0"/>
              </a:rPr>
              <a:t>Blockchain</a:t>
            </a:r>
            <a:r>
              <a:rPr lang="en-IN" sz="1900" dirty="0">
                <a:effectLst/>
                <a:latin typeface="Calibri" panose="020F0502020204030204" pitchFamily="34" charset="0"/>
              </a:rPr>
              <a:t>: Hyperledger Fabric or Ethereum (private blockchain) </a:t>
            </a:r>
            <a:endParaRPr lang="en-IN" sz="1900" dirty="0">
              <a:effectLst/>
              <a:latin typeface="SymbolMT"/>
            </a:endParaRPr>
          </a:p>
          <a:p>
            <a:pPr marL="742950" lvl="1" indent="-285750">
              <a:buFont typeface="Arial" panose="020B0604020202020204" pitchFamily="34" charset="0"/>
              <a:buChar char="•"/>
            </a:pPr>
            <a:r>
              <a:rPr lang="en-IN" sz="1900" b="1" dirty="0">
                <a:effectLst/>
                <a:latin typeface="Calibri" panose="020F0502020204030204" pitchFamily="34" charset="0"/>
              </a:rPr>
              <a:t>Smart Contracts</a:t>
            </a:r>
            <a:r>
              <a:rPr lang="en-IN" sz="1900" dirty="0">
                <a:effectLst/>
                <a:latin typeface="Calibri" panose="020F0502020204030204" pitchFamily="34" charset="0"/>
              </a:rPr>
              <a:t>: Solidity (for Ethereum) or </a:t>
            </a:r>
            <a:r>
              <a:rPr lang="en-IN" sz="1900" dirty="0" err="1">
                <a:effectLst/>
                <a:latin typeface="Calibri" panose="020F0502020204030204" pitchFamily="34" charset="0"/>
              </a:rPr>
              <a:t>Chaincode</a:t>
            </a:r>
            <a:r>
              <a:rPr lang="en-IN" sz="1900" dirty="0">
                <a:effectLst/>
                <a:latin typeface="Calibri" panose="020F0502020204030204" pitchFamily="34" charset="0"/>
              </a:rPr>
              <a:t> (for Hyperledger) </a:t>
            </a:r>
            <a:endParaRPr lang="en-IN" sz="1900" dirty="0">
              <a:effectLst/>
              <a:latin typeface="SymbolMT"/>
            </a:endParaRPr>
          </a:p>
          <a:p>
            <a:pPr marL="742950" lvl="1" indent="-285750">
              <a:buFont typeface="Arial" panose="020B0604020202020204" pitchFamily="34" charset="0"/>
              <a:buChar char="•"/>
            </a:pPr>
            <a:r>
              <a:rPr lang="en-IN" sz="1900" b="1" dirty="0">
                <a:effectLst/>
                <a:latin typeface="Calibri" panose="020F0502020204030204" pitchFamily="34" charset="0"/>
              </a:rPr>
              <a:t>APIs</a:t>
            </a:r>
            <a:r>
              <a:rPr lang="en-IN" sz="1900" dirty="0">
                <a:effectLst/>
                <a:latin typeface="Calibri" panose="020F0502020204030204" pitchFamily="34" charset="0"/>
              </a:rPr>
              <a:t>: RESTful API to connect with web &amp; mobile apps </a:t>
            </a:r>
            <a:endParaRPr lang="en-IN" sz="1900" dirty="0">
              <a:effectLst/>
              <a:latin typeface="SymbolMT"/>
            </a:endParaRPr>
          </a:p>
          <a:p>
            <a:pPr marL="457200" lvl="1" indent="0">
              <a:buNone/>
            </a:pPr>
            <a:endParaRPr lang="en-IN" sz="1900" b="1" dirty="0">
              <a:latin typeface="Calibri" panose="020F0502020204030204" pitchFamily="34" charset="0"/>
            </a:endParaRPr>
          </a:p>
          <a:p>
            <a:pPr lvl="1"/>
            <a:r>
              <a:rPr lang="en-IN" sz="1900" b="1" dirty="0">
                <a:effectLst/>
                <a:latin typeface="Calibri" panose="020F0502020204030204" pitchFamily="34" charset="0"/>
              </a:rPr>
              <a:t>Frontend Development </a:t>
            </a:r>
            <a:endParaRPr lang="en-IN" sz="1900" dirty="0">
              <a:effectLst/>
              <a:latin typeface="SymbolMT"/>
            </a:endParaRPr>
          </a:p>
          <a:p>
            <a:pPr marL="742950" lvl="1" indent="-285750">
              <a:buFont typeface="Arial" panose="020B0604020202020204" pitchFamily="34" charset="0"/>
              <a:buChar char="•"/>
            </a:pPr>
            <a:r>
              <a:rPr lang="en-IN" sz="1900" b="1" dirty="0">
                <a:effectLst/>
                <a:latin typeface="Calibri" panose="020F0502020204030204" pitchFamily="34" charset="0"/>
              </a:rPr>
              <a:t>Web App</a:t>
            </a:r>
            <a:r>
              <a:rPr lang="en-IN" sz="1900" dirty="0">
                <a:effectLst/>
                <a:latin typeface="Calibri" panose="020F0502020204030204" pitchFamily="34" charset="0"/>
              </a:rPr>
              <a:t>: </a:t>
            </a:r>
            <a:r>
              <a:rPr lang="en-IN" sz="1900" dirty="0" err="1">
                <a:effectLst/>
                <a:latin typeface="Calibri" panose="020F0502020204030204" pitchFamily="34" charset="0"/>
              </a:rPr>
              <a:t>React.js</a:t>
            </a:r>
            <a:r>
              <a:rPr lang="en-IN" sz="1900" dirty="0">
                <a:effectLst/>
                <a:latin typeface="Calibri" panose="020F0502020204030204" pitchFamily="34" charset="0"/>
              </a:rPr>
              <a:t> or </a:t>
            </a:r>
            <a:r>
              <a:rPr lang="en-IN" sz="1900" dirty="0" err="1">
                <a:effectLst/>
                <a:latin typeface="Calibri" panose="020F0502020204030204" pitchFamily="34" charset="0"/>
              </a:rPr>
              <a:t>Vue.js</a:t>
            </a:r>
            <a:r>
              <a:rPr lang="en-IN" sz="1900" dirty="0">
                <a:effectLst/>
                <a:latin typeface="Calibri" panose="020F0502020204030204" pitchFamily="34" charset="0"/>
              </a:rPr>
              <a:t> </a:t>
            </a:r>
            <a:endParaRPr lang="en-IN" sz="1900" dirty="0">
              <a:effectLst/>
              <a:latin typeface="SymbolMT"/>
            </a:endParaRPr>
          </a:p>
          <a:p>
            <a:pPr marL="742950" lvl="1" indent="-285750">
              <a:buFont typeface="Arial" panose="020B0604020202020204" pitchFamily="34" charset="0"/>
              <a:buChar char="•"/>
            </a:pPr>
            <a:r>
              <a:rPr lang="en-IN" sz="1900" b="1" dirty="0">
                <a:effectLst/>
                <a:latin typeface="Calibri" panose="020F0502020204030204" pitchFamily="34" charset="0"/>
              </a:rPr>
              <a:t>Mobile App </a:t>
            </a:r>
            <a:r>
              <a:rPr lang="en-IN" sz="1900" dirty="0">
                <a:effectLst/>
                <a:latin typeface="Calibri" panose="020F0502020204030204" pitchFamily="34" charset="0"/>
              </a:rPr>
              <a:t>(optional): React Native / Flutter </a:t>
            </a:r>
            <a:endParaRPr lang="en-IN" sz="1900" dirty="0">
              <a:effectLst/>
              <a:latin typeface="SymbolMT"/>
            </a:endParaRPr>
          </a:p>
          <a:p>
            <a:pPr marL="0" indent="0">
              <a:buNone/>
            </a:pPr>
            <a:r>
              <a:rPr lang="en-IN" sz="1900" dirty="0">
                <a:effectLst/>
                <a:latin typeface="SymbolMT"/>
              </a:rPr>
              <a:t>• </a:t>
            </a:r>
            <a:r>
              <a:rPr lang="en-IN" sz="1900" b="1" dirty="0">
                <a:effectLst/>
                <a:latin typeface="Calibri" panose="020F0502020204030204" pitchFamily="34" charset="0"/>
              </a:rPr>
              <a:t>QR Code Generation</a:t>
            </a:r>
            <a:r>
              <a:rPr lang="en-IN" sz="1900" dirty="0">
                <a:effectLst/>
                <a:latin typeface="Calibri" panose="020F0502020204030204" pitchFamily="34" charset="0"/>
              </a:rPr>
              <a:t>: JavaScript library like </a:t>
            </a:r>
            <a:r>
              <a:rPr lang="en-IN" sz="1900" dirty="0" err="1">
                <a:effectLst/>
                <a:latin typeface="Calibri" panose="020F0502020204030204" pitchFamily="34" charset="0"/>
              </a:rPr>
              <a:t>qrcode.react</a:t>
            </a:r>
            <a:r>
              <a:rPr lang="en-IN" sz="1900" dirty="0">
                <a:effectLst/>
                <a:latin typeface="Calibri" panose="020F0502020204030204" pitchFamily="34" charset="0"/>
              </a:rPr>
              <a:t> </a:t>
            </a:r>
            <a:endParaRPr lang="en-IN" sz="1900" dirty="0"/>
          </a:p>
          <a:p>
            <a:endParaRPr lang="en-US" sz="1700" dirty="0"/>
          </a:p>
        </p:txBody>
      </p:sp>
    </p:spTree>
    <p:extLst>
      <p:ext uri="{BB962C8B-B14F-4D97-AF65-F5344CB8AC3E}">
        <p14:creationId xmlns:p14="http://schemas.microsoft.com/office/powerpoint/2010/main" val="4225103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AC17DE74-01C9-4859-B65A-85CF999E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068C0432-0E90-4CC1-8CD3-D44A90DF0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4B3567AE-C8DE-0DAD-B556-EBA93D7D9E63}"/>
              </a:ext>
            </a:extLst>
          </p:cNvPr>
          <p:cNvSpPr>
            <a:spLocks noGrp="1"/>
          </p:cNvSpPr>
          <p:nvPr>
            <p:ph type="title"/>
          </p:nvPr>
        </p:nvSpPr>
        <p:spPr>
          <a:xfrm>
            <a:off x="836676" y="499674"/>
            <a:ext cx="10515600" cy="1348065"/>
          </a:xfrm>
        </p:spPr>
        <p:txBody>
          <a:bodyPr>
            <a:normAutofit/>
          </a:bodyPr>
          <a:lstStyle/>
          <a:p>
            <a:r>
              <a:rPr lang="en-IN" sz="4200" b="1" dirty="0">
                <a:solidFill>
                  <a:srgbClr val="FFFFFF"/>
                </a:solidFill>
                <a:effectLst/>
                <a:latin typeface="Calibri" panose="020F0502020204030204" pitchFamily="34" charset="0"/>
              </a:rPr>
              <a:t>Step 3: Set Up Blockchain Network </a:t>
            </a:r>
            <a:r>
              <a:rPr lang="en-IN" sz="4200" dirty="0">
                <a:solidFill>
                  <a:srgbClr val="FFFFFF"/>
                </a:solidFill>
              </a:rPr>
              <a:t/>
            </a:r>
            <a:br>
              <a:rPr lang="en-IN" sz="4200" dirty="0">
                <a:solidFill>
                  <a:srgbClr val="FFFFFF"/>
                </a:solidFill>
              </a:rPr>
            </a:br>
            <a:endParaRPr lang="en-US" sz="4200" dirty="0">
              <a:solidFill>
                <a:srgbClr val="FFFFFF"/>
              </a:solidFill>
            </a:endParaRPr>
          </a:p>
        </p:txBody>
      </p:sp>
      <p:sp>
        <p:nvSpPr>
          <p:cNvPr id="13" name="Content Placeholder 2">
            <a:extLst>
              <a:ext uri="{FF2B5EF4-FFF2-40B4-BE49-F238E27FC236}">
                <a16:creationId xmlns:a16="http://schemas.microsoft.com/office/drawing/2014/main" xmlns="" id="{D1FFF2E1-86BC-9C1B-B6CD-6F876D6D276C}"/>
              </a:ext>
            </a:extLst>
          </p:cNvPr>
          <p:cNvSpPr>
            <a:spLocks noGrp="1"/>
          </p:cNvSpPr>
          <p:nvPr>
            <p:ph idx="1"/>
          </p:nvPr>
        </p:nvSpPr>
        <p:spPr>
          <a:xfrm>
            <a:off x="838200" y="2586789"/>
            <a:ext cx="10515600" cy="3590174"/>
          </a:xfrm>
        </p:spPr>
        <p:txBody>
          <a:bodyPr>
            <a:normAutofit/>
          </a:bodyPr>
          <a:lstStyle/>
          <a:p>
            <a:pPr>
              <a:buFont typeface="+mj-lt"/>
              <a:buAutoNum type="arabicPeriod"/>
            </a:pPr>
            <a:r>
              <a:rPr lang="en-IN" sz="1900" b="1" dirty="0">
                <a:effectLst/>
                <a:latin typeface="Calibri" panose="020F0502020204030204" pitchFamily="34" charset="0"/>
              </a:rPr>
              <a:t>Choose a Blockchain Framework </a:t>
            </a:r>
            <a:endParaRPr lang="en-IN" sz="1900" dirty="0">
              <a:effectLst/>
              <a:latin typeface="Calibri" panose="020F0502020204030204" pitchFamily="34" charset="0"/>
            </a:endParaRPr>
          </a:p>
          <a:p>
            <a:pPr marL="742950" lvl="1" indent="-285750">
              <a:buFont typeface="+mj-lt"/>
              <a:buAutoNum type="arabicPeriod"/>
            </a:pPr>
            <a:r>
              <a:rPr lang="en-IN" sz="1900" b="1" dirty="0">
                <a:effectLst/>
                <a:latin typeface="Calibri" panose="020F0502020204030204" pitchFamily="34" charset="0"/>
              </a:rPr>
              <a:t>Hyperledger Fabric </a:t>
            </a:r>
            <a:r>
              <a:rPr lang="en-IN" sz="1900" dirty="0">
                <a:effectLst/>
                <a:latin typeface="Calibri" panose="020F0502020204030204" pitchFamily="34" charset="0"/>
              </a:rPr>
              <a:t>→ Permissioned blockchain (suitable for universities &amp; government). </a:t>
            </a:r>
            <a:endParaRPr lang="en-IN" sz="1900" dirty="0">
              <a:effectLst/>
              <a:latin typeface="SymbolMT"/>
            </a:endParaRPr>
          </a:p>
          <a:p>
            <a:pPr marL="742950" lvl="1" indent="-285750">
              <a:buFont typeface="+mj-lt"/>
              <a:buAutoNum type="arabicPeriod"/>
            </a:pPr>
            <a:r>
              <a:rPr lang="en-IN" sz="1900" b="1" dirty="0">
                <a:effectLst/>
                <a:latin typeface="Calibri" panose="020F0502020204030204" pitchFamily="34" charset="0"/>
              </a:rPr>
              <a:t>Ethereum (Private Chain) </a:t>
            </a:r>
            <a:r>
              <a:rPr lang="en-IN" sz="1900" dirty="0">
                <a:effectLst/>
                <a:latin typeface="Calibri" panose="020F0502020204030204" pitchFamily="34" charset="0"/>
              </a:rPr>
              <a:t>→ If using Solidity-based smart contracts. </a:t>
            </a:r>
            <a:endParaRPr lang="en-IN" sz="1900" dirty="0">
              <a:effectLst/>
              <a:latin typeface="SymbolMT"/>
            </a:endParaRPr>
          </a:p>
          <a:p>
            <a:pPr>
              <a:buFont typeface="+mj-lt"/>
              <a:buAutoNum type="arabicPeriod"/>
            </a:pPr>
            <a:r>
              <a:rPr lang="en-IN" sz="1900" b="1" dirty="0">
                <a:effectLst/>
                <a:latin typeface="Calibri" panose="020F0502020204030204" pitchFamily="34" charset="0"/>
              </a:rPr>
              <a:t>Set Up Nodes &amp; Smart Contracts </a:t>
            </a:r>
            <a:endParaRPr lang="en-IN" sz="1900" dirty="0">
              <a:effectLst/>
              <a:latin typeface="Calibri" panose="020F0502020204030204" pitchFamily="34" charset="0"/>
            </a:endParaRPr>
          </a:p>
          <a:p>
            <a:pPr marL="742950" lvl="1" indent="-285750">
              <a:buFont typeface="+mj-lt"/>
              <a:buAutoNum type="arabicPeriod"/>
            </a:pPr>
            <a:r>
              <a:rPr lang="en-IN" sz="1900" dirty="0">
                <a:effectLst/>
                <a:latin typeface="Calibri" panose="020F0502020204030204" pitchFamily="34" charset="0"/>
              </a:rPr>
              <a:t>Create a </a:t>
            </a:r>
            <a:r>
              <a:rPr lang="en-IN" sz="1900" b="1" dirty="0">
                <a:effectLst/>
                <a:latin typeface="Calibri" panose="020F0502020204030204" pitchFamily="34" charset="0"/>
              </a:rPr>
              <a:t>Genesis Block </a:t>
            </a:r>
            <a:r>
              <a:rPr lang="en-IN" sz="1900" dirty="0">
                <a:effectLst/>
                <a:latin typeface="Calibri" panose="020F0502020204030204" pitchFamily="34" charset="0"/>
              </a:rPr>
              <a:t>for certificate transactions. </a:t>
            </a:r>
            <a:endParaRPr lang="en-IN" sz="1900" dirty="0">
              <a:effectLst/>
              <a:latin typeface="SymbolMT"/>
            </a:endParaRPr>
          </a:p>
          <a:p>
            <a:pPr marL="742950" lvl="1" indent="-285750">
              <a:buFont typeface="+mj-lt"/>
              <a:buAutoNum type="arabicPeriod"/>
            </a:pPr>
            <a:r>
              <a:rPr lang="en-IN" sz="1900" dirty="0">
                <a:effectLst/>
                <a:latin typeface="Calibri" panose="020F0502020204030204" pitchFamily="34" charset="0"/>
              </a:rPr>
              <a:t>Write </a:t>
            </a:r>
            <a:r>
              <a:rPr lang="en-IN" sz="1900" b="1" dirty="0">
                <a:effectLst/>
                <a:latin typeface="Calibri" panose="020F0502020204030204" pitchFamily="34" charset="0"/>
              </a:rPr>
              <a:t>Smart Contracts </a:t>
            </a:r>
            <a:r>
              <a:rPr lang="en-IN" sz="1900" dirty="0">
                <a:effectLst/>
                <a:latin typeface="Calibri" panose="020F0502020204030204" pitchFamily="34" charset="0"/>
              </a:rPr>
              <a:t>to store and validate certificates. </a:t>
            </a:r>
            <a:endParaRPr lang="en-IN" sz="1900" dirty="0">
              <a:effectLst/>
              <a:latin typeface="SymbolMT"/>
            </a:endParaRPr>
          </a:p>
          <a:p>
            <a:pPr marL="742950" lvl="1" indent="-285750">
              <a:buFont typeface="+mj-lt"/>
              <a:buAutoNum type="arabicPeriod"/>
            </a:pPr>
            <a:r>
              <a:rPr lang="en-IN" sz="1900" dirty="0">
                <a:effectLst/>
                <a:latin typeface="Calibri" panose="020F0502020204030204" pitchFamily="34" charset="0"/>
              </a:rPr>
              <a:t>Deploy nodes using </a:t>
            </a:r>
            <a:r>
              <a:rPr lang="en-IN" sz="1900" b="1" dirty="0">
                <a:effectLst/>
                <a:latin typeface="Calibri" panose="020F0502020204030204" pitchFamily="34" charset="0"/>
              </a:rPr>
              <a:t>Docker/Kubernetes</a:t>
            </a:r>
            <a:r>
              <a:rPr lang="en-IN" sz="1900" dirty="0">
                <a:effectLst/>
                <a:latin typeface="Calibri" panose="020F0502020204030204" pitchFamily="34" charset="0"/>
              </a:rPr>
              <a:t>. </a:t>
            </a:r>
            <a:endParaRPr lang="en-IN" sz="1900" dirty="0">
              <a:effectLst/>
              <a:latin typeface="SymbolMT"/>
            </a:endParaRPr>
          </a:p>
          <a:p>
            <a:pPr>
              <a:buFont typeface="+mj-lt"/>
              <a:buAutoNum type="arabicPeriod"/>
            </a:pPr>
            <a:r>
              <a:rPr lang="en-IN" sz="1900" b="1" dirty="0">
                <a:effectLst/>
                <a:latin typeface="Calibri" panose="020F0502020204030204" pitchFamily="34" charset="0"/>
              </a:rPr>
              <a:t>Store Certificates Securely </a:t>
            </a:r>
            <a:endParaRPr lang="en-IN" sz="1900" dirty="0">
              <a:effectLst/>
              <a:latin typeface="Calibri" panose="020F0502020204030204" pitchFamily="34" charset="0"/>
            </a:endParaRPr>
          </a:p>
          <a:p>
            <a:pPr marL="742950" lvl="1" indent="-285750">
              <a:buFont typeface="+mj-lt"/>
              <a:buAutoNum type="arabicPeriod"/>
            </a:pPr>
            <a:r>
              <a:rPr lang="en-IN" sz="1900" dirty="0">
                <a:effectLst/>
                <a:latin typeface="Calibri" panose="020F0502020204030204" pitchFamily="34" charset="0"/>
              </a:rPr>
              <a:t>Store only the </a:t>
            </a:r>
            <a:r>
              <a:rPr lang="en-IN" sz="1900" b="1" dirty="0">
                <a:effectLst/>
                <a:latin typeface="Calibri" panose="020F0502020204030204" pitchFamily="34" charset="0"/>
              </a:rPr>
              <a:t>hash </a:t>
            </a:r>
            <a:r>
              <a:rPr lang="en-IN" sz="1900" dirty="0">
                <a:effectLst/>
                <a:latin typeface="Calibri" panose="020F0502020204030204" pitchFamily="34" charset="0"/>
              </a:rPr>
              <a:t>of the certificate on the blockchain (not the entire document). </a:t>
            </a:r>
            <a:endParaRPr lang="en-IN" sz="1900" dirty="0">
              <a:effectLst/>
              <a:latin typeface="SymbolMT"/>
            </a:endParaRPr>
          </a:p>
          <a:p>
            <a:pPr marL="742950" lvl="1" indent="-285750">
              <a:buFont typeface="+mj-lt"/>
              <a:buAutoNum type="arabicPeriod"/>
            </a:pPr>
            <a:r>
              <a:rPr lang="en-IN" sz="1900" dirty="0">
                <a:effectLst/>
                <a:latin typeface="Calibri" panose="020F0502020204030204" pitchFamily="34" charset="0"/>
              </a:rPr>
              <a:t>The </a:t>
            </a:r>
            <a:r>
              <a:rPr lang="en-IN" sz="1900" b="1" dirty="0">
                <a:effectLst/>
                <a:latin typeface="Calibri" panose="020F0502020204030204" pitchFamily="34" charset="0"/>
              </a:rPr>
              <a:t>actual certificate (PDF) </a:t>
            </a:r>
            <a:r>
              <a:rPr lang="en-IN" sz="1900" dirty="0">
                <a:effectLst/>
                <a:latin typeface="Calibri" panose="020F0502020204030204" pitchFamily="34" charset="0"/>
              </a:rPr>
              <a:t>remains in cloud storage (AWS S3, IPFS, or university servers). </a:t>
            </a:r>
            <a:endParaRPr lang="en-IN" sz="1900" dirty="0">
              <a:effectLst/>
              <a:latin typeface="SymbolMT"/>
            </a:endParaRPr>
          </a:p>
          <a:p>
            <a:endParaRPr lang="en-US" sz="1700" dirty="0"/>
          </a:p>
        </p:txBody>
      </p:sp>
    </p:spTree>
    <p:extLst>
      <p:ext uri="{BB962C8B-B14F-4D97-AF65-F5344CB8AC3E}">
        <p14:creationId xmlns:p14="http://schemas.microsoft.com/office/powerpoint/2010/main" val="17902574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BACC6370-2D7E-4714-9D71-7542949D7D5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F68B3F68-107C-434F-AA38-110D5EA91B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xmlns="" id="{AAD0DBB9-1A4B-4391-81D4-CB19F9AB91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xmlns="" id="{063BBA22-50EA-4C4D-BE05-F1CE4E63AA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4A4C218E-A0B3-CE3B-6949-9F25BD16ACEA}"/>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latin typeface="Calibri" panose="020F0502020204030204" pitchFamily="34" charset="0"/>
                <a:cs typeface="Calibri" panose="020F0502020204030204" pitchFamily="34" charset="0"/>
              </a:rPr>
              <a:t>DETAILS OF SOLUTION</a:t>
            </a:r>
          </a:p>
        </p:txBody>
      </p:sp>
      <p:graphicFrame>
        <p:nvGraphicFramePr>
          <p:cNvPr id="26" name="Content Placeholder 2">
            <a:extLst>
              <a:ext uri="{FF2B5EF4-FFF2-40B4-BE49-F238E27FC236}">
                <a16:creationId xmlns:a16="http://schemas.microsoft.com/office/drawing/2014/main" xmlns="" id="{53F2411F-5E81-5F8E-ADD2-61ED64B4FEEF}"/>
              </a:ext>
            </a:extLst>
          </p:cNvPr>
          <p:cNvGraphicFramePr>
            <a:graphicFrameLocks noGrp="1"/>
          </p:cNvGraphicFramePr>
          <p:nvPr>
            <p:ph idx="1"/>
            <p:extLst>
              <p:ext uri="{D42A27DB-BD31-4B8C-83A1-F6EECF244321}">
                <p14:modId xmlns:p14="http://schemas.microsoft.com/office/powerpoint/2010/main" val="99572873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11481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4E1BEB12-92AF-4445-98AD-4C7756E7C93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D0522C2C-7B5C-48A7-A969-03941E5D2E7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Freeform 13">
            <a:extLst>
              <a:ext uri="{FF2B5EF4-FFF2-40B4-BE49-F238E27FC236}">
                <a16:creationId xmlns:a16="http://schemas.microsoft.com/office/drawing/2014/main" xmlns="" id="{9C682A1A-5B2D-4111-BBD6-620165633E5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xmlns="" id="{D6EE29F2-D77F-4BD0-A20B-334D316A1C9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1" name="Arc 20">
            <a:extLst>
              <a:ext uri="{FF2B5EF4-FFF2-40B4-BE49-F238E27FC236}">
                <a16:creationId xmlns:a16="http://schemas.microsoft.com/office/drawing/2014/main" xmlns="" id="{22D09ED2-868F-42C6-866E-F92E0CEF31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1BC82C7C-A70D-EF92-96CC-4EAF79193D1C}"/>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6000" kern="1200" dirty="0">
                <a:solidFill>
                  <a:schemeClr val="tx1"/>
                </a:solidFill>
                <a:latin typeface="+mj-lt"/>
                <a:ea typeface="+mj-ea"/>
                <a:cs typeface="+mj-cs"/>
              </a:rPr>
              <a:t>PLATFORM CORE PROCESSES</a:t>
            </a:r>
          </a:p>
        </p:txBody>
      </p:sp>
    </p:spTree>
    <p:extLst>
      <p:ext uri="{BB962C8B-B14F-4D97-AF65-F5344CB8AC3E}">
        <p14:creationId xmlns:p14="http://schemas.microsoft.com/office/powerpoint/2010/main" val="3824739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F837543A-6020-4505-A233-C9DB4BF7401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35B16301-FB18-48BA-A6DD-C37CAF6F9A1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p:cNvSpPr txBox="1"/>
          <p:nvPr/>
        </p:nvSpPr>
        <p:spPr>
          <a:xfrm>
            <a:off x="400990" y="628650"/>
            <a:ext cx="6125349" cy="5700713"/>
          </a:xfrm>
          <a:prstGeom prst="rect">
            <a:avLst/>
          </a:prstGeom>
        </p:spPr>
        <p:txBody>
          <a:bodyPr vert="horz" lIns="91440" tIns="45720" rIns="91440" bIns="45720" rtlCol="0">
            <a:normAutofit lnSpcReduction="10000"/>
          </a:bodyPr>
          <a:lstStyle/>
          <a:p>
            <a:pPr>
              <a:lnSpc>
                <a:spcPct val="90000"/>
              </a:lnSpc>
              <a:spcAft>
                <a:spcPts val="600"/>
              </a:spcAft>
            </a:pPr>
            <a:r>
              <a:rPr lang="en-US" b="1" dirty="0">
                <a:latin typeface="Calibri" panose="020F0502020204030204" pitchFamily="34" charset="0"/>
                <a:cs typeface="Calibri" panose="020F0502020204030204" pitchFamily="34" charset="0"/>
              </a:rPr>
              <a:t>1. Issuance Process</a:t>
            </a:r>
          </a:p>
          <a:p>
            <a:pPr indent="-2286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Educational institutions issue certificates using a template-driven system.</a:t>
            </a:r>
          </a:p>
          <a:p>
            <a:pPr indent="-2286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Student data is provided via a secure API, generating a PDF certificate.</a:t>
            </a:r>
          </a:p>
          <a:p>
            <a:pPr indent="-2286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A cryptographic hash of the certificate is recorded on the blockchain using smart contracts.</a:t>
            </a:r>
          </a:p>
          <a:p>
            <a:pPr indent="-2286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certificate is issued to the candidate, and they are notified.</a:t>
            </a:r>
          </a:p>
          <a:p>
            <a:pPr indent="-2286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blockchain ensures certificates are tamper-proof and verifiable.</a:t>
            </a:r>
          </a:p>
          <a:p>
            <a:pPr indent="-228600">
              <a:lnSpc>
                <a:spcPct val="90000"/>
              </a:lnSpc>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indent="-228600">
              <a:lnSpc>
                <a:spcPct val="90000"/>
              </a:lnSpc>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a:lnSpc>
                <a:spcPct val="90000"/>
              </a:lnSpc>
              <a:spcAft>
                <a:spcPts val="600"/>
              </a:spcAft>
            </a:pPr>
            <a:r>
              <a:rPr lang="en-US" b="1" dirty="0">
                <a:latin typeface="Calibri" panose="020F0502020204030204" pitchFamily="34" charset="0"/>
                <a:cs typeface="Calibri" panose="020F0502020204030204" pitchFamily="34" charset="0"/>
              </a:rPr>
              <a:t>2. Verification Process</a:t>
            </a:r>
          </a:p>
          <a:p>
            <a:pPr indent="-2286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Certificates have a No-Touch QR Code for instant verification.</a:t>
            </a:r>
          </a:p>
          <a:p>
            <a:pPr indent="-2286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When scanned, the system retrieves the blockchain-registered hash.</a:t>
            </a:r>
          </a:p>
          <a:p>
            <a:pPr indent="-2286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The system recomputes the certificate hash and compares it with the stored hash.</a:t>
            </a:r>
          </a:p>
          <a:p>
            <a:pPr indent="-228600">
              <a:lnSpc>
                <a:spcPct val="90000"/>
              </a:lnSpc>
              <a:spcAft>
                <a:spcPts val="600"/>
              </a:spcAft>
              <a:buFont typeface="Arial" panose="020B0604020202020204" pitchFamily="34" charset="0"/>
              <a:buChar char="•"/>
            </a:pPr>
            <a:r>
              <a:rPr lang="en-US" dirty="0">
                <a:latin typeface="Calibri" panose="020F0502020204030204" pitchFamily="34" charset="0"/>
                <a:cs typeface="Calibri" panose="020F0502020204030204" pitchFamily="34" charset="0"/>
              </a:rPr>
              <a:t>If the hashes match, the certificate is authentic; if not, it may be tampered with.</a:t>
            </a:r>
          </a:p>
          <a:p>
            <a:pPr indent="-228600">
              <a:lnSpc>
                <a:spcPct val="90000"/>
              </a:lnSpc>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indent="-228600">
              <a:lnSpc>
                <a:spcPct val="90000"/>
              </a:lnSpc>
              <a:spcAft>
                <a:spcPts val="600"/>
              </a:spcAft>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indent="-228600">
              <a:lnSpc>
                <a:spcPct val="90000"/>
              </a:lnSpc>
              <a:spcAft>
                <a:spcPts val="600"/>
              </a:spcAft>
              <a:buFont typeface="Arial" panose="020B0604020202020204" pitchFamily="34" charset="0"/>
              <a:buChar char="•"/>
            </a:pPr>
            <a:endParaRPr lang="en-US" sz="900" dirty="0"/>
          </a:p>
          <a:p>
            <a:pPr indent="-228600">
              <a:lnSpc>
                <a:spcPct val="90000"/>
              </a:lnSpc>
              <a:spcAft>
                <a:spcPts val="600"/>
              </a:spcAft>
              <a:buFont typeface="Arial" panose="020B0604020202020204" pitchFamily="34" charset="0"/>
              <a:buChar char="•"/>
            </a:pPr>
            <a:endParaRPr lang="en-US" sz="900" dirty="0"/>
          </a:p>
          <a:p>
            <a:pPr indent="-228600">
              <a:lnSpc>
                <a:spcPct val="90000"/>
              </a:lnSpc>
              <a:spcAft>
                <a:spcPts val="600"/>
              </a:spcAft>
              <a:buFont typeface="Arial" panose="020B0604020202020204" pitchFamily="34" charset="0"/>
              <a:buChar char="•"/>
            </a:pPr>
            <a:endParaRPr lang="en-US" sz="900" dirty="0"/>
          </a:p>
        </p:txBody>
      </p:sp>
      <p:sp>
        <p:nvSpPr>
          <p:cNvPr id="11" name="Oval 10">
            <a:extLst>
              <a:ext uri="{FF2B5EF4-FFF2-40B4-BE49-F238E27FC236}">
                <a16:creationId xmlns:a16="http://schemas.microsoft.com/office/drawing/2014/main" xmlns="" id="{C3C0D90E-074A-4F52-9B11-B52BEF4BCBE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Block Arc 12">
            <a:extLst>
              <a:ext uri="{FF2B5EF4-FFF2-40B4-BE49-F238E27FC236}">
                <a16:creationId xmlns:a16="http://schemas.microsoft.com/office/drawing/2014/main" xmlns="" id="{CABBD4C1-E6F8-46F6-8152-A8A97490BF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xmlns="" id="{83BA5EF5-1FE9-4BF9-83BB-269BCDDF615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7" name="Straight Connector 16">
            <a:extLst>
              <a:ext uri="{FF2B5EF4-FFF2-40B4-BE49-F238E27FC236}">
                <a16:creationId xmlns:a16="http://schemas.microsoft.com/office/drawing/2014/main" xmlns="" id="{4B3BCACB-5880-460B-9606-8C433A9AF99D}"/>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xmlns="" id="{88853921-7BC9-4BDE-ACAB-133C683C82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xmlns="" id="{09192968-3AE7-4470-A61C-97294BB927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xmlns="" id="{3AB72E55-43E4-4356-BFE8-E2102CB0B50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7297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3B26DE47-5AAF-5CA9-8813-5B993BD97280}"/>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xmlns="" id="{7301F447-EEF7-48F5-AF73-7566EE7F64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xmlns="" id="{F7117410-A2A4-4085-9ADC-46744551DB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4" name="Rectangle 33">
            <a:extLst>
              <a:ext uri="{FF2B5EF4-FFF2-40B4-BE49-F238E27FC236}">
                <a16:creationId xmlns:a16="http://schemas.microsoft.com/office/drawing/2014/main" xmlns="" id="{99F74EB5-E547-4FB4-95F5-BCC788F3C4A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25" name="TextBox 1">
            <a:extLst>
              <a:ext uri="{FF2B5EF4-FFF2-40B4-BE49-F238E27FC236}">
                <a16:creationId xmlns:a16="http://schemas.microsoft.com/office/drawing/2014/main" xmlns="" id="{EDEA84AA-3059-A82F-DCFE-E5CF3C26C94D}"/>
              </a:ext>
            </a:extLst>
          </p:cNvPr>
          <p:cNvGraphicFramePr/>
          <p:nvPr>
            <p:extLst>
              <p:ext uri="{D42A27DB-BD31-4B8C-83A1-F6EECF244321}">
                <p14:modId xmlns:p14="http://schemas.microsoft.com/office/powerpoint/2010/main" val="2666663727"/>
              </p:ext>
            </p:extLst>
          </p:nvPr>
        </p:nvGraphicFramePr>
        <p:xfrm>
          <a:off x="838200" y="1737360"/>
          <a:ext cx="10506456" cy="45354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xmlns="" id="{634C6F4E-F0E7-A33B-E247-4AB6CD478083}"/>
              </a:ext>
            </a:extLst>
          </p:cNvPr>
          <p:cNvSpPr txBox="1"/>
          <p:nvPr/>
        </p:nvSpPr>
        <p:spPr>
          <a:xfrm>
            <a:off x="1428750" y="467469"/>
            <a:ext cx="10039731" cy="769441"/>
          </a:xfrm>
          <a:prstGeom prst="rect">
            <a:avLst/>
          </a:prstGeom>
          <a:noFill/>
        </p:spPr>
        <p:txBody>
          <a:bodyPr wrap="square" rtlCol="0">
            <a:spAutoFit/>
          </a:bodyPr>
          <a:lstStyle/>
          <a:p>
            <a:pPr lvl="0"/>
            <a:r>
              <a:rPr lang="en-IN" sz="4400" b="1" dirty="0"/>
              <a:t>Role of Smart Contracts in Issuance</a:t>
            </a:r>
            <a:endParaRPr lang="en-US" sz="4400" dirty="0"/>
          </a:p>
        </p:txBody>
      </p:sp>
    </p:spTree>
    <p:extLst>
      <p:ext uri="{BB962C8B-B14F-4D97-AF65-F5344CB8AC3E}">
        <p14:creationId xmlns:p14="http://schemas.microsoft.com/office/powerpoint/2010/main" val="280613171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8FF19762-02E2-FA30-7B0F-165D7FB52B69}"/>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Role of Smart Contracts in Verification</a:t>
            </a:r>
          </a:p>
        </p:txBody>
      </p:sp>
      <p:sp>
        <p:nvSpPr>
          <p:cNvPr id="22" name="Arc 2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xmlns="" id="{27E1147D-9CF1-B627-8435-BCB822548E64}"/>
              </a:ext>
            </a:extLst>
          </p:cNvPr>
          <p:cNvSpPr>
            <a:spLocks noGrp="1"/>
          </p:cNvSpPr>
          <p:nvPr>
            <p:ph type="subTitle" idx="1"/>
          </p:nvPr>
        </p:nvSpPr>
        <p:spPr>
          <a:xfrm>
            <a:off x="4447308" y="591344"/>
            <a:ext cx="6906491" cy="5947568"/>
          </a:xfrm>
        </p:spPr>
        <p:txBody>
          <a:bodyPr vert="horz" lIns="91440" tIns="45720" rIns="91440" bIns="45720" rtlCol="0" anchor="ctr">
            <a:normAutofit/>
          </a:bodyPr>
          <a:lstStyle/>
          <a:p>
            <a:pPr algn="l"/>
            <a:r>
              <a:rPr lang="en-US" sz="1700" b="1" dirty="0"/>
              <a:t>1. QR Code-Based Initial Verification</a:t>
            </a:r>
            <a:endParaRPr lang="en-US" sz="1700" dirty="0"/>
          </a:p>
          <a:p>
            <a:pPr marL="742950" lvl="1" indent="-228600" algn="l">
              <a:buFont typeface="Arial" panose="020B0604020202020204" pitchFamily="34" charset="0"/>
              <a:buChar char="•"/>
            </a:pPr>
            <a:r>
              <a:rPr lang="en-US" sz="1700" dirty="0"/>
              <a:t>When scanned, the QR code extracts the </a:t>
            </a:r>
            <a:r>
              <a:rPr lang="en-US" sz="1700" b="1" dirty="0"/>
              <a:t>blockchain transaction ID</a:t>
            </a:r>
            <a:r>
              <a:rPr lang="en-US" sz="1700" dirty="0"/>
              <a:t>.</a:t>
            </a:r>
          </a:p>
          <a:p>
            <a:pPr marL="742950" lvl="1" indent="-228600" algn="l">
              <a:buFont typeface="Arial" panose="020B0604020202020204" pitchFamily="34" charset="0"/>
              <a:buChar char="•"/>
            </a:pPr>
            <a:r>
              <a:rPr lang="en-US" sz="1700" dirty="0"/>
              <a:t>The platform retrieves and </a:t>
            </a:r>
            <a:r>
              <a:rPr lang="en-US" sz="1700" b="1" dirty="0"/>
              <a:t>compares the certificate hash</a:t>
            </a:r>
            <a:r>
              <a:rPr lang="en-US" sz="1700" dirty="0"/>
              <a:t> with the stored hash.</a:t>
            </a:r>
          </a:p>
          <a:p>
            <a:pPr marL="742950" lvl="1" indent="-228600" algn="l">
              <a:buFont typeface="Arial" panose="020B0604020202020204" pitchFamily="34" charset="0"/>
              <a:buChar char="•"/>
            </a:pPr>
            <a:r>
              <a:rPr lang="en-US" sz="1700" dirty="0"/>
              <a:t>If they match, the certificate is verified.</a:t>
            </a:r>
          </a:p>
          <a:p>
            <a:pPr algn="l"/>
            <a:r>
              <a:rPr lang="en-US" sz="1700" b="1" dirty="0"/>
              <a:t>2. Dynamic Data Sourcing for Full Verification</a:t>
            </a:r>
            <a:r>
              <a:rPr lang="en-US" sz="1700" dirty="0"/>
              <a:t> (Requires Candidate Consent)</a:t>
            </a:r>
          </a:p>
          <a:p>
            <a:pPr marL="742950" lvl="1" indent="-228600" algn="l">
              <a:buFont typeface="Arial" panose="020B0604020202020204" pitchFamily="34" charset="0"/>
              <a:buChar char="•"/>
            </a:pPr>
            <a:r>
              <a:rPr lang="en-US" sz="1700" dirty="0"/>
              <a:t>If full details are needed, the platform requests </a:t>
            </a:r>
            <a:r>
              <a:rPr lang="en-US" sz="1700" b="1" dirty="0"/>
              <a:t>candidate consent</a:t>
            </a:r>
            <a:r>
              <a:rPr lang="en-US" sz="1700" dirty="0"/>
              <a:t>.</a:t>
            </a:r>
          </a:p>
          <a:p>
            <a:pPr marL="742950" lvl="1" indent="-228600" algn="l">
              <a:buFont typeface="Arial" panose="020B0604020202020204" pitchFamily="34" charset="0"/>
              <a:buChar char="•"/>
            </a:pPr>
            <a:r>
              <a:rPr lang="en-US" sz="1700" dirty="0"/>
              <a:t>Upon approval, the system </a:t>
            </a:r>
            <a:r>
              <a:rPr lang="en-US" sz="1700" b="1" dirty="0"/>
              <a:t>securely retrieves certificate data</a:t>
            </a:r>
            <a:r>
              <a:rPr lang="en-US" sz="1700" dirty="0"/>
              <a:t> from the institution.</a:t>
            </a:r>
          </a:p>
          <a:p>
            <a:pPr marL="742950" lvl="1" indent="-228600" algn="l">
              <a:buFont typeface="Arial" panose="020B0604020202020204" pitchFamily="34" charset="0"/>
              <a:buChar char="•"/>
            </a:pPr>
            <a:r>
              <a:rPr lang="en-US" sz="1700" dirty="0"/>
              <a:t>The retrieved data is used to confirm authenticity.</a:t>
            </a:r>
          </a:p>
          <a:p>
            <a:pPr algn="l"/>
            <a:r>
              <a:rPr lang="en-US" sz="1700" b="1" dirty="0"/>
              <a:t>3. Fraud Detection &amp; Alerting</a:t>
            </a:r>
            <a:endParaRPr lang="en-US" sz="1700" dirty="0"/>
          </a:p>
          <a:p>
            <a:pPr marL="742950" lvl="1" indent="-228600" algn="l">
              <a:buFont typeface="Arial" panose="020B0604020202020204" pitchFamily="34" charset="0"/>
              <a:buChar char="•"/>
            </a:pPr>
            <a:r>
              <a:rPr lang="en-US" sz="1700" dirty="0"/>
              <a:t>If the hash </a:t>
            </a:r>
            <a:r>
              <a:rPr lang="en-US" sz="1700" b="1" dirty="0"/>
              <a:t>does not match</a:t>
            </a:r>
            <a:r>
              <a:rPr lang="en-US" sz="1700" dirty="0"/>
              <a:t>, the document is flagged as </a:t>
            </a:r>
            <a:r>
              <a:rPr lang="en-US" sz="1700" b="1" dirty="0"/>
              <a:t>potentially tampered with</a:t>
            </a:r>
            <a:r>
              <a:rPr lang="en-US" sz="1700" dirty="0"/>
              <a:t>.</a:t>
            </a:r>
          </a:p>
          <a:p>
            <a:pPr marL="742950" lvl="1" indent="-228600" algn="l">
              <a:buFont typeface="Arial" panose="020B0604020202020204" pitchFamily="34" charset="0"/>
              <a:buChar char="•"/>
            </a:pPr>
            <a:r>
              <a:rPr lang="en-US" sz="1700" dirty="0"/>
              <a:t>The platform can notify the issuing institution for </a:t>
            </a:r>
            <a:r>
              <a:rPr lang="en-US" sz="1700" b="1" dirty="0"/>
              <a:t>manual verification</a:t>
            </a:r>
            <a:r>
              <a:rPr lang="en-US" sz="1700" dirty="0"/>
              <a:t> if needed.</a:t>
            </a:r>
          </a:p>
          <a:p>
            <a:pPr indent="-228600" algn="l">
              <a:buFont typeface="Arial" panose="020B0604020202020204" pitchFamily="34" charset="0"/>
              <a:buChar char="•"/>
            </a:pPr>
            <a:endParaRPr lang="en-US" sz="1500" dirty="0"/>
          </a:p>
        </p:txBody>
      </p:sp>
    </p:spTree>
    <p:extLst>
      <p:ext uri="{BB962C8B-B14F-4D97-AF65-F5344CB8AC3E}">
        <p14:creationId xmlns:p14="http://schemas.microsoft.com/office/powerpoint/2010/main" val="737925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xmlns="" id="{9B6CD22E-2269-419F-9E81-016EA035D4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47132" y="1295231"/>
            <a:ext cx="5895178" cy="3807446"/>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kern="1200" dirty="0">
                <a:solidFill>
                  <a:schemeClr val="tx1"/>
                </a:solidFill>
                <a:latin typeface="Calibri" panose="020F0502020204030204" pitchFamily="34" charset="0"/>
                <a:ea typeface="+mj-ea"/>
                <a:cs typeface="Calibri" panose="020F0502020204030204" pitchFamily="34" charset="0"/>
              </a:rPr>
              <a:t>SOLUTION ARCHITECTURE WITH THE REQUIRED INFRASTRUCTURE DETAILS AND DESCRIPTION</a:t>
            </a:r>
          </a:p>
        </p:txBody>
      </p:sp>
      <p:sp>
        <p:nvSpPr>
          <p:cNvPr id="18" name="Freeform: Shape 8">
            <a:extLst>
              <a:ext uri="{FF2B5EF4-FFF2-40B4-BE49-F238E27FC236}">
                <a16:creationId xmlns:a16="http://schemas.microsoft.com/office/drawing/2014/main" xmlns="" id="{AA607D34-E2A9-4595-9DB2-5472E077CA4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19" name="sketch line">
            <a:extLst>
              <a:ext uri="{FF2B5EF4-FFF2-40B4-BE49-F238E27FC236}">
                <a16:creationId xmlns:a16="http://schemas.microsoft.com/office/drawing/2014/main" xmlns="" id="{63DAB858-5A0C-4AFF-AAC6-705EDF8DB7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ketch line 2">
            <a:extLst>
              <a:ext uri="{FF2B5EF4-FFF2-40B4-BE49-F238E27FC236}">
                <a16:creationId xmlns:a16="http://schemas.microsoft.com/office/drawing/2014/main" xmlns="" id="{8FFD9892-EDE5-4886-A313-66099DA8C8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0700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xmlns="" id="{69D184B2-2226-4E31-BCCB-4443307674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7">
            <a:extLst>
              <a:ext uri="{FF2B5EF4-FFF2-40B4-BE49-F238E27FC236}">
                <a16:creationId xmlns:a16="http://schemas.microsoft.com/office/drawing/2014/main" xmlns="" id="{1AC4D4E3-486A-464A-8EC8-D4488109726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Rectangle 11">
            <a:extLst>
              <a:ext uri="{FF2B5EF4-FFF2-40B4-BE49-F238E27FC236}">
                <a16:creationId xmlns:a16="http://schemas.microsoft.com/office/drawing/2014/main" xmlns="" id="{864DE13E-58EB-4475-B79C-0D4FC651239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3578" y="1298210"/>
            <a:ext cx="9664846" cy="4083397"/>
          </a:xfrm>
          <a:prstGeom prst="rect">
            <a:avLst/>
          </a:prstGeom>
        </p:spPr>
      </p:pic>
    </p:spTree>
    <p:extLst>
      <p:ext uri="{BB962C8B-B14F-4D97-AF65-F5344CB8AC3E}">
        <p14:creationId xmlns:p14="http://schemas.microsoft.com/office/powerpoint/2010/main" val="32632811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1BB867FF-FC45-48F7-8104-F89BE5490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xmlns="" id="{8BB56887-D0D5-4F0C-9E19-7247EB83C8B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Arc 10">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p:cNvSpPr txBox="1"/>
          <p:nvPr/>
        </p:nvSpPr>
        <p:spPr>
          <a:xfrm>
            <a:off x="1895475" y="885826"/>
            <a:ext cx="9448286" cy="5380830"/>
          </a:xfrm>
          <a:prstGeom prst="rect">
            <a:avLst/>
          </a:prstGeom>
        </p:spPr>
        <p:txBody>
          <a:bodyPr vert="horz" lIns="91440" tIns="45720" rIns="91440" bIns="45720" rtlCol="0">
            <a:normAutofit fontScale="70000" lnSpcReduction="20000"/>
          </a:bodyPr>
          <a:lstStyle/>
          <a:p>
            <a:pPr>
              <a:lnSpc>
                <a:spcPct val="90000"/>
              </a:lnSpc>
              <a:spcAft>
                <a:spcPts val="600"/>
              </a:spcAft>
            </a:pPr>
            <a:r>
              <a:rPr lang="en-US" sz="2200" b="1" dirty="0">
                <a:solidFill>
                  <a:schemeClr val="accent2">
                    <a:lumMod val="75000"/>
                  </a:schemeClr>
                </a:solidFill>
              </a:rPr>
              <a:t>Public Portal (Web &amp; Mobile App)</a:t>
            </a:r>
          </a:p>
          <a:p>
            <a:pPr indent="-228600">
              <a:lnSpc>
                <a:spcPct val="90000"/>
              </a:lnSpc>
              <a:spcAft>
                <a:spcPts val="600"/>
              </a:spcAft>
              <a:buFont typeface="Arial" panose="020B0604020202020204" pitchFamily="34" charset="0"/>
              <a:buChar char="•"/>
            </a:pPr>
            <a:r>
              <a:rPr lang="en-US" sz="2200" b="1" dirty="0"/>
              <a:t>Candidate Access:</a:t>
            </a:r>
            <a:r>
              <a:rPr lang="en-US" sz="2200" dirty="0"/>
              <a:t> Students can view certificates and manage sharing/verification permissions.</a:t>
            </a:r>
          </a:p>
          <a:p>
            <a:pPr indent="-228600">
              <a:lnSpc>
                <a:spcPct val="90000"/>
              </a:lnSpc>
              <a:spcAft>
                <a:spcPts val="600"/>
              </a:spcAft>
              <a:buFont typeface="Arial" panose="020B0604020202020204" pitchFamily="34" charset="0"/>
              <a:buChar char="•"/>
            </a:pPr>
            <a:r>
              <a:rPr lang="en-US" sz="2200" b="1" dirty="0"/>
              <a:t>Verification Portal:</a:t>
            </a:r>
            <a:r>
              <a:rPr lang="en-US" sz="2200" dirty="0"/>
              <a:t> Employers and others can instantly verify certificates using QR codes.</a:t>
            </a:r>
          </a:p>
          <a:p>
            <a:pPr indent="-228600">
              <a:lnSpc>
                <a:spcPct val="90000"/>
              </a:lnSpc>
              <a:spcAft>
                <a:spcPts val="600"/>
              </a:spcAft>
              <a:buFont typeface="Arial" panose="020B0604020202020204" pitchFamily="34" charset="0"/>
              <a:buChar char="•"/>
            </a:pPr>
            <a:r>
              <a:rPr lang="en-US" sz="2200" b="1" dirty="0"/>
              <a:t>Secure Authentication:</a:t>
            </a:r>
            <a:r>
              <a:rPr lang="en-US" sz="2200" dirty="0"/>
              <a:t> Digital identities are used for secure access.</a:t>
            </a:r>
          </a:p>
          <a:p>
            <a:pPr indent="-228600">
              <a:lnSpc>
                <a:spcPct val="90000"/>
              </a:lnSpc>
              <a:spcAft>
                <a:spcPts val="600"/>
              </a:spcAft>
              <a:buFont typeface="Arial" panose="020B0604020202020204" pitchFamily="34" charset="0"/>
              <a:buChar char="•"/>
            </a:pPr>
            <a:r>
              <a:rPr lang="en-US" sz="2200" b="1" dirty="0"/>
              <a:t>Ease of Access:</a:t>
            </a:r>
            <a:r>
              <a:rPr lang="en-US" sz="2200" dirty="0"/>
              <a:t> QR codes on certificates enable easy sharing and retrieval.</a:t>
            </a:r>
          </a:p>
          <a:p>
            <a:pPr indent="-228600">
              <a:lnSpc>
                <a:spcPct val="90000"/>
              </a:lnSpc>
              <a:spcAft>
                <a:spcPts val="600"/>
              </a:spcAft>
              <a:buFont typeface="Arial" panose="020B0604020202020204" pitchFamily="34" charset="0"/>
              <a:buChar char="•"/>
            </a:pPr>
            <a:endParaRPr lang="en-US" sz="2200" dirty="0"/>
          </a:p>
          <a:p>
            <a:pPr>
              <a:lnSpc>
                <a:spcPct val="90000"/>
              </a:lnSpc>
              <a:spcAft>
                <a:spcPts val="600"/>
              </a:spcAft>
            </a:pPr>
            <a:r>
              <a:rPr lang="en-US" sz="2200" b="1" dirty="0">
                <a:solidFill>
                  <a:schemeClr val="accent2">
                    <a:lumMod val="75000"/>
                  </a:schemeClr>
                </a:solidFill>
              </a:rPr>
              <a:t>Platform Server</a:t>
            </a:r>
          </a:p>
          <a:p>
            <a:pPr indent="-228600">
              <a:lnSpc>
                <a:spcPct val="90000"/>
              </a:lnSpc>
              <a:spcAft>
                <a:spcPts val="600"/>
              </a:spcAft>
              <a:buFont typeface="Arial" panose="020B0604020202020204" pitchFamily="34" charset="0"/>
              <a:buChar char="•"/>
            </a:pPr>
            <a:r>
              <a:rPr lang="en-US" sz="2200" b="1" dirty="0"/>
              <a:t>API Gateway:</a:t>
            </a:r>
            <a:r>
              <a:rPr lang="en-US" sz="2200" dirty="0"/>
              <a:t> Routes requests and ensures secure communication.</a:t>
            </a:r>
          </a:p>
          <a:p>
            <a:pPr indent="-228600">
              <a:lnSpc>
                <a:spcPct val="90000"/>
              </a:lnSpc>
              <a:spcAft>
                <a:spcPts val="600"/>
              </a:spcAft>
              <a:buFont typeface="Arial" panose="020B0604020202020204" pitchFamily="34" charset="0"/>
              <a:buChar char="•"/>
            </a:pPr>
            <a:r>
              <a:rPr lang="en-US" sz="2200" b="1" dirty="0"/>
              <a:t>Identity Provider:</a:t>
            </a:r>
            <a:r>
              <a:rPr lang="en-US" sz="2200" dirty="0"/>
              <a:t> Manages authentication and access control.</a:t>
            </a:r>
          </a:p>
          <a:p>
            <a:pPr indent="-228600">
              <a:lnSpc>
                <a:spcPct val="90000"/>
              </a:lnSpc>
              <a:spcAft>
                <a:spcPts val="600"/>
              </a:spcAft>
              <a:buFont typeface="Arial" panose="020B0604020202020204" pitchFamily="34" charset="0"/>
              <a:buChar char="•"/>
            </a:pPr>
            <a:r>
              <a:rPr lang="en-US" sz="2200" b="1" dirty="0"/>
              <a:t>Blockchain Gateway:</a:t>
            </a:r>
            <a:r>
              <a:rPr lang="en-US" sz="2200" dirty="0"/>
              <a:t> Handles interactions with the blockchain for certificate validation.</a:t>
            </a:r>
          </a:p>
          <a:p>
            <a:pPr indent="-228600">
              <a:lnSpc>
                <a:spcPct val="90000"/>
              </a:lnSpc>
              <a:spcAft>
                <a:spcPts val="600"/>
              </a:spcAft>
              <a:buFont typeface="Arial" panose="020B0604020202020204" pitchFamily="34" charset="0"/>
              <a:buChar char="•"/>
            </a:pPr>
            <a:r>
              <a:rPr lang="en-US" sz="2200" b="1" dirty="0"/>
              <a:t>Data-to-Document Converter:</a:t>
            </a:r>
            <a:r>
              <a:rPr lang="en-US" sz="2200" dirty="0"/>
              <a:t> Converts institutional data into PDF certificates with QR codes.</a:t>
            </a:r>
          </a:p>
          <a:p>
            <a:pPr indent="-228600">
              <a:lnSpc>
                <a:spcPct val="90000"/>
              </a:lnSpc>
              <a:spcAft>
                <a:spcPts val="600"/>
              </a:spcAft>
              <a:buFont typeface="Arial" panose="020B0604020202020204" pitchFamily="34" charset="0"/>
              <a:buChar char="•"/>
            </a:pPr>
            <a:r>
              <a:rPr lang="en-US" sz="2200" b="1" dirty="0"/>
              <a:t>Communication Channels:</a:t>
            </a:r>
            <a:r>
              <a:rPr lang="en-US" sz="2200" dirty="0"/>
              <a:t> Sends notifications to candidates, institutions, and verifiers.</a:t>
            </a:r>
          </a:p>
          <a:p>
            <a:pPr>
              <a:lnSpc>
                <a:spcPct val="90000"/>
              </a:lnSpc>
              <a:spcAft>
                <a:spcPts val="600"/>
              </a:spcAft>
            </a:pPr>
            <a:endParaRPr lang="en-US" sz="2200" dirty="0"/>
          </a:p>
          <a:p>
            <a:pPr>
              <a:lnSpc>
                <a:spcPct val="90000"/>
              </a:lnSpc>
              <a:spcAft>
                <a:spcPts val="600"/>
              </a:spcAft>
            </a:pPr>
            <a:r>
              <a:rPr lang="en-US" sz="2200" b="1" dirty="0">
                <a:solidFill>
                  <a:schemeClr val="accent2">
                    <a:lumMod val="75000"/>
                  </a:schemeClr>
                </a:solidFill>
              </a:rPr>
              <a:t>Issuer Portal (Issuer Client)</a:t>
            </a:r>
          </a:p>
          <a:p>
            <a:pPr indent="-228600">
              <a:lnSpc>
                <a:spcPct val="90000"/>
              </a:lnSpc>
              <a:spcAft>
                <a:spcPts val="600"/>
              </a:spcAft>
              <a:buFont typeface="Arial" panose="020B0604020202020204" pitchFamily="34" charset="0"/>
              <a:buChar char="•"/>
            </a:pPr>
            <a:r>
              <a:rPr lang="en-US" sz="2200" b="1" dirty="0"/>
              <a:t>Data Sourcing:</a:t>
            </a:r>
            <a:r>
              <a:rPr lang="en-US" sz="2200" dirty="0"/>
              <a:t> Retrieves certificate data on demand.</a:t>
            </a:r>
          </a:p>
          <a:p>
            <a:pPr indent="-228600">
              <a:lnSpc>
                <a:spcPct val="90000"/>
              </a:lnSpc>
              <a:spcAft>
                <a:spcPts val="600"/>
              </a:spcAft>
              <a:buFont typeface="Arial" panose="020B0604020202020204" pitchFamily="34" charset="0"/>
              <a:buChar char="•"/>
            </a:pPr>
            <a:r>
              <a:rPr lang="en-US" sz="2200" b="1" dirty="0"/>
              <a:t>Request Processing:</a:t>
            </a:r>
            <a:r>
              <a:rPr lang="en-US" sz="2200" dirty="0"/>
              <a:t> Institutions manage certificate issuance.</a:t>
            </a:r>
          </a:p>
          <a:p>
            <a:pPr indent="-228600">
              <a:lnSpc>
                <a:spcPct val="90000"/>
              </a:lnSpc>
              <a:spcAft>
                <a:spcPts val="600"/>
              </a:spcAft>
              <a:buFont typeface="Arial" panose="020B0604020202020204" pitchFamily="34" charset="0"/>
              <a:buChar char="•"/>
            </a:pPr>
            <a:r>
              <a:rPr lang="en-US" sz="2200" b="1" dirty="0"/>
              <a:t>Access Control:</a:t>
            </a:r>
            <a:r>
              <a:rPr lang="en-US" sz="2200" dirty="0"/>
              <a:t> Only authorized personnel can issue certificates.</a:t>
            </a:r>
          </a:p>
          <a:p>
            <a:pPr indent="-228600">
              <a:lnSpc>
                <a:spcPct val="90000"/>
              </a:lnSpc>
              <a:spcAft>
                <a:spcPts val="600"/>
              </a:spcAft>
              <a:buFont typeface="Arial" panose="020B0604020202020204" pitchFamily="34" charset="0"/>
              <a:buChar char="•"/>
            </a:pPr>
            <a:r>
              <a:rPr lang="en-US" sz="2200" b="1" dirty="0"/>
              <a:t>Secure Transactions:</a:t>
            </a:r>
            <a:r>
              <a:rPr lang="en-US" sz="2200" dirty="0"/>
              <a:t> Uses digital signatures for secure requests.</a:t>
            </a:r>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a:p>
            <a:pPr indent="-228600">
              <a:lnSpc>
                <a:spcPct val="90000"/>
              </a:lnSpc>
              <a:spcAft>
                <a:spcPts val="600"/>
              </a:spcAft>
              <a:buFont typeface="Arial" panose="020B0604020202020204" pitchFamily="34" charset="0"/>
              <a:buChar char="•"/>
            </a:pPr>
            <a:endParaRPr lang="en-US" sz="1100" dirty="0"/>
          </a:p>
        </p:txBody>
      </p:sp>
    </p:spTree>
    <p:extLst>
      <p:ext uri="{BB962C8B-B14F-4D97-AF65-F5344CB8AC3E}">
        <p14:creationId xmlns:p14="http://schemas.microsoft.com/office/powerpoint/2010/main" val="2595251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034B8D9-B334-838C-8DB5-3579830FD673}"/>
              </a:ext>
            </a:extLst>
          </p:cNvPr>
          <p:cNvSpPr>
            <a:spLocks noGrp="1"/>
          </p:cNvSpPr>
          <p:nvPr>
            <p:ph type="title"/>
          </p:nvPr>
        </p:nvSpPr>
        <p:spPr>
          <a:xfrm>
            <a:off x="838200" y="365125"/>
            <a:ext cx="10515600" cy="1325563"/>
          </a:xfrm>
        </p:spPr>
        <p:txBody>
          <a:bodyPr>
            <a:normAutofit/>
          </a:bodyPr>
          <a:lstStyle/>
          <a:p>
            <a:r>
              <a:rPr lang="en-IN" sz="4200" b="1" dirty="0">
                <a:effectLst/>
                <a:latin typeface="Calibri" panose="020F0502020204030204" pitchFamily="34" charset="0"/>
              </a:rPr>
              <a:t>What is Blockchain? </a:t>
            </a:r>
            <a:r>
              <a:rPr lang="en-IN" sz="4200" dirty="0"/>
              <a:t/>
            </a:r>
            <a:br>
              <a:rPr lang="en-IN" sz="4200" dirty="0"/>
            </a:br>
            <a:endParaRPr lang="en-US" sz="4200" dirty="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E6D6FC63-EF23-0C9F-C94A-CCE4711A00DA}"/>
              </a:ext>
            </a:extLst>
          </p:cNvPr>
          <p:cNvSpPr>
            <a:spLocks noGrp="1"/>
          </p:cNvSpPr>
          <p:nvPr>
            <p:ph idx="1"/>
          </p:nvPr>
        </p:nvSpPr>
        <p:spPr>
          <a:xfrm>
            <a:off x="838200" y="1929384"/>
            <a:ext cx="10515600" cy="4251960"/>
          </a:xfrm>
        </p:spPr>
        <p:txBody>
          <a:bodyPr>
            <a:normAutofit/>
          </a:bodyPr>
          <a:lstStyle/>
          <a:p>
            <a:r>
              <a:rPr lang="en-IN" sz="2000" b="1" dirty="0">
                <a:latin typeface="Aptos" panose="020B0004020202020204" pitchFamily="34" charset="0"/>
              </a:rPr>
              <a:t>Blockchain</a:t>
            </a:r>
            <a:r>
              <a:rPr lang="en-IN" sz="2000" dirty="0">
                <a:latin typeface="Aptos" panose="020B0004020202020204" pitchFamily="34" charset="0"/>
              </a:rPr>
              <a:t> is a </a:t>
            </a:r>
            <a:r>
              <a:rPr lang="en-IN" sz="2000" b="1" dirty="0">
                <a:latin typeface="Aptos" panose="020B0004020202020204" pitchFamily="34" charset="0"/>
              </a:rPr>
              <a:t>decentralized, distributed digital ledger</a:t>
            </a:r>
            <a:r>
              <a:rPr lang="en-IN" sz="2000" dirty="0">
                <a:latin typeface="Aptos" panose="020B0004020202020204" pitchFamily="34" charset="0"/>
              </a:rPr>
              <a:t> that records transactions in a secure, transparent, and tamper-proof manner. It consists of a chain of blocks, where each block contains a list of transactions, a timestamp, and a cryptographic hash of the previous block, ensuring immutability. </a:t>
            </a:r>
          </a:p>
          <a:p>
            <a:endParaRPr lang="en-IN" sz="2000" dirty="0">
              <a:latin typeface="Aptos" panose="020B0004020202020204" pitchFamily="34" charset="0"/>
            </a:endParaRPr>
          </a:p>
          <a:p>
            <a:pPr>
              <a:buNone/>
            </a:pPr>
            <a:r>
              <a:rPr lang="en-IN" sz="2000" b="1" dirty="0">
                <a:effectLst/>
                <a:latin typeface="Aptos" panose="020B0004020202020204" pitchFamily="34" charset="0"/>
              </a:rPr>
              <a:t>Key Characteristics: </a:t>
            </a:r>
            <a:endParaRPr lang="en-IN" sz="2000" dirty="0">
              <a:latin typeface="Aptos" panose="020B0004020202020204" pitchFamily="34" charset="0"/>
            </a:endParaRPr>
          </a:p>
          <a:p>
            <a:r>
              <a:rPr lang="en-IN" sz="2000" dirty="0">
                <a:effectLst/>
                <a:latin typeface="Aptos" panose="020B0004020202020204" pitchFamily="34" charset="0"/>
              </a:rPr>
              <a:t>✔ </a:t>
            </a:r>
            <a:r>
              <a:rPr lang="en-IN" sz="2000" b="1" dirty="0">
                <a:effectLst/>
                <a:latin typeface="Aptos" panose="020B0004020202020204" pitchFamily="34" charset="0"/>
              </a:rPr>
              <a:t>Decentralized </a:t>
            </a:r>
            <a:r>
              <a:rPr lang="en-IN" sz="2000" dirty="0">
                <a:effectLst/>
                <a:latin typeface="Aptos" panose="020B0004020202020204" pitchFamily="34" charset="0"/>
              </a:rPr>
              <a:t>– No single authority controls the data. </a:t>
            </a:r>
          </a:p>
          <a:p>
            <a:r>
              <a:rPr lang="en-IN" sz="2000" dirty="0">
                <a:effectLst/>
                <a:latin typeface="Aptos" panose="020B0004020202020204" pitchFamily="34" charset="0"/>
              </a:rPr>
              <a:t>✔ </a:t>
            </a:r>
            <a:r>
              <a:rPr lang="en-IN" sz="2000" b="1" dirty="0">
                <a:effectLst/>
                <a:latin typeface="Aptos" panose="020B0004020202020204" pitchFamily="34" charset="0"/>
              </a:rPr>
              <a:t>Immutable </a:t>
            </a:r>
            <a:r>
              <a:rPr lang="en-IN" sz="2000" dirty="0">
                <a:effectLst/>
                <a:latin typeface="Aptos" panose="020B0004020202020204" pitchFamily="34" charset="0"/>
              </a:rPr>
              <a:t>– Once recorded, data cannot be changed. </a:t>
            </a:r>
          </a:p>
          <a:p>
            <a:r>
              <a:rPr lang="en-IN" sz="2000" dirty="0">
                <a:effectLst/>
                <a:latin typeface="Aptos" panose="020B0004020202020204" pitchFamily="34" charset="0"/>
              </a:rPr>
              <a:t>✔ </a:t>
            </a:r>
            <a:r>
              <a:rPr lang="en-IN" sz="2000" b="1" dirty="0">
                <a:effectLst/>
                <a:latin typeface="Aptos" panose="020B0004020202020204" pitchFamily="34" charset="0"/>
              </a:rPr>
              <a:t>Transparent </a:t>
            </a:r>
            <a:r>
              <a:rPr lang="en-IN" sz="2000" dirty="0">
                <a:effectLst/>
                <a:latin typeface="Aptos" panose="020B0004020202020204" pitchFamily="34" charset="0"/>
              </a:rPr>
              <a:t>– All participants can verify transactions. </a:t>
            </a:r>
          </a:p>
          <a:p>
            <a:r>
              <a:rPr lang="en-IN" sz="2000" dirty="0">
                <a:effectLst/>
                <a:latin typeface="Aptos" panose="020B0004020202020204" pitchFamily="34" charset="0"/>
              </a:rPr>
              <a:t>✔ </a:t>
            </a:r>
            <a:r>
              <a:rPr lang="en-IN" sz="2000" b="1" dirty="0">
                <a:effectLst/>
                <a:latin typeface="Aptos" panose="020B0004020202020204" pitchFamily="34" charset="0"/>
              </a:rPr>
              <a:t>Secure </a:t>
            </a:r>
            <a:r>
              <a:rPr lang="en-IN" sz="2000" dirty="0">
                <a:effectLst/>
                <a:latin typeface="Aptos" panose="020B0004020202020204" pitchFamily="34" charset="0"/>
              </a:rPr>
              <a:t>– Uses cryptography to protect data. </a:t>
            </a:r>
            <a:endParaRPr lang="en-IN" sz="2000" dirty="0">
              <a:latin typeface="Aptos" panose="020B0004020202020204" pitchFamily="34" charset="0"/>
            </a:endParaRPr>
          </a:p>
          <a:p>
            <a:endParaRPr lang="en-US" sz="2200" dirty="0"/>
          </a:p>
        </p:txBody>
      </p:sp>
    </p:spTree>
    <p:extLst>
      <p:ext uri="{BB962C8B-B14F-4D97-AF65-F5344CB8AC3E}">
        <p14:creationId xmlns:p14="http://schemas.microsoft.com/office/powerpoint/2010/main" val="31340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65C9D962-F904-4553-A140-500CF3EFC58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02FE0FA2-B10C-4B9F-B9CC-E5D9AD4004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1314048">
            <a:off x="-271537" y="-884980"/>
            <a:ext cx="12642772" cy="6248341"/>
          </a:xfrm>
          <a:custGeom>
            <a:avLst/>
            <a:gdLst>
              <a:gd name="connsiteX0" fmla="*/ 12642772 w 12642772"/>
              <a:gd name="connsiteY0" fmla="*/ 4432052 h 6248341"/>
              <a:gd name="connsiteX1" fmla="*/ 586822 w 12642772"/>
              <a:gd name="connsiteY1" fmla="*/ 6248341 h 6248341"/>
              <a:gd name="connsiteX2" fmla="*/ 0 w 12642772"/>
              <a:gd name="connsiteY2" fmla="*/ 2394542 h 6248341"/>
              <a:gd name="connsiteX3" fmla="*/ 52893 w 12642772"/>
              <a:gd name="connsiteY3" fmla="*/ 2306669 h 6248341"/>
              <a:gd name="connsiteX4" fmla="*/ 131535 w 12642772"/>
              <a:gd name="connsiteY4" fmla="*/ 2293621 h 6248341"/>
              <a:gd name="connsiteX5" fmla="*/ 244153 w 12642772"/>
              <a:gd name="connsiteY5" fmla="*/ 2272261 h 6248341"/>
              <a:gd name="connsiteX6" fmla="*/ 324401 w 12642772"/>
              <a:gd name="connsiteY6" fmla="*/ 2233208 h 6248341"/>
              <a:gd name="connsiteX7" fmla="*/ 463569 w 12642772"/>
              <a:gd name="connsiteY7" fmla="*/ 2158308 h 6248341"/>
              <a:gd name="connsiteX8" fmla="*/ 582537 w 12642772"/>
              <a:gd name="connsiteY8" fmla="*/ 2095961 h 6248341"/>
              <a:gd name="connsiteX9" fmla="*/ 638937 w 12642772"/>
              <a:gd name="connsiteY9" fmla="*/ 2008169 h 6248341"/>
              <a:gd name="connsiteX10" fmla="*/ 749855 w 12642772"/>
              <a:gd name="connsiteY10" fmla="*/ 1936088 h 6248341"/>
              <a:gd name="connsiteX11" fmla="*/ 856553 w 12642772"/>
              <a:gd name="connsiteY11" fmla="*/ 1892728 h 6248341"/>
              <a:gd name="connsiteX12" fmla="*/ 939338 w 12642772"/>
              <a:gd name="connsiteY12" fmla="*/ 1863906 h 6248341"/>
              <a:gd name="connsiteX13" fmla="*/ 987836 w 12642772"/>
              <a:gd name="connsiteY13" fmla="*/ 1848470 h 6248341"/>
              <a:gd name="connsiteX14" fmla="*/ 1086094 w 12642772"/>
              <a:gd name="connsiteY14" fmla="*/ 1834336 h 6248341"/>
              <a:gd name="connsiteX15" fmla="*/ 1155607 w 12642772"/>
              <a:gd name="connsiteY15" fmla="*/ 1814299 h 6248341"/>
              <a:gd name="connsiteX16" fmla="*/ 1219621 w 12642772"/>
              <a:gd name="connsiteY16" fmla="*/ 1774472 h 6248341"/>
              <a:gd name="connsiteX17" fmla="*/ 1275113 w 12642772"/>
              <a:gd name="connsiteY17" fmla="*/ 1734756 h 6248341"/>
              <a:gd name="connsiteX18" fmla="*/ 1337800 w 12642772"/>
              <a:gd name="connsiteY18" fmla="*/ 1684579 h 6248341"/>
              <a:gd name="connsiteX19" fmla="*/ 1526287 w 12642772"/>
              <a:gd name="connsiteY19" fmla="*/ 1602057 h 6248341"/>
              <a:gd name="connsiteX20" fmla="*/ 1579126 w 12642772"/>
              <a:gd name="connsiteY20" fmla="*/ 1559561 h 6248341"/>
              <a:gd name="connsiteX21" fmla="*/ 1651242 w 12642772"/>
              <a:gd name="connsiteY21" fmla="*/ 1546569 h 6248341"/>
              <a:gd name="connsiteX22" fmla="*/ 1712038 w 12642772"/>
              <a:gd name="connsiteY22" fmla="*/ 1533432 h 6248341"/>
              <a:gd name="connsiteX23" fmla="*/ 1758402 w 12642772"/>
              <a:gd name="connsiteY23" fmla="*/ 1525816 h 6248341"/>
              <a:gd name="connsiteX24" fmla="*/ 1831776 w 12642772"/>
              <a:gd name="connsiteY24" fmla="*/ 1504679 h 6248341"/>
              <a:gd name="connsiteX25" fmla="*/ 1963032 w 12642772"/>
              <a:gd name="connsiteY25" fmla="*/ 1472999 h 6248341"/>
              <a:gd name="connsiteX26" fmla="*/ 2006520 w 12642772"/>
              <a:gd name="connsiteY26" fmla="*/ 1464281 h 6248341"/>
              <a:gd name="connsiteX27" fmla="*/ 2049195 w 12642772"/>
              <a:gd name="connsiteY27" fmla="*/ 1459572 h 6248341"/>
              <a:gd name="connsiteX28" fmla="*/ 2125117 w 12642772"/>
              <a:gd name="connsiteY28" fmla="*/ 1432093 h 6248341"/>
              <a:gd name="connsiteX29" fmla="*/ 2234987 w 12642772"/>
              <a:gd name="connsiteY29" fmla="*/ 1408543 h 6248341"/>
              <a:gd name="connsiteX30" fmla="*/ 2349979 w 12642772"/>
              <a:gd name="connsiteY30" fmla="*/ 1370325 h 6248341"/>
              <a:gd name="connsiteX31" fmla="*/ 2490342 w 12642772"/>
              <a:gd name="connsiteY31" fmla="*/ 1337371 h 6248341"/>
              <a:gd name="connsiteX32" fmla="*/ 2721983 w 12642772"/>
              <a:gd name="connsiteY32" fmla="*/ 1255221 h 6248341"/>
              <a:gd name="connsiteX33" fmla="*/ 2740778 w 12642772"/>
              <a:gd name="connsiteY33" fmla="*/ 1232389 h 6248341"/>
              <a:gd name="connsiteX34" fmla="*/ 2772006 w 12642772"/>
              <a:gd name="connsiteY34" fmla="*/ 1218123 h 6248341"/>
              <a:gd name="connsiteX35" fmla="*/ 2850754 w 12642772"/>
              <a:gd name="connsiteY35" fmla="*/ 1180094 h 6248341"/>
              <a:gd name="connsiteX36" fmla="*/ 2872381 w 12642772"/>
              <a:gd name="connsiteY36" fmla="*/ 1159349 h 6248341"/>
              <a:gd name="connsiteX37" fmla="*/ 2877664 w 12642772"/>
              <a:gd name="connsiteY37" fmla="*/ 1153429 h 6248341"/>
              <a:gd name="connsiteX38" fmla="*/ 2898982 w 12642772"/>
              <a:gd name="connsiteY38" fmla="*/ 1143332 h 6248341"/>
              <a:gd name="connsiteX39" fmla="*/ 2900154 w 12642772"/>
              <a:gd name="connsiteY39" fmla="*/ 1144257 h 6248341"/>
              <a:gd name="connsiteX40" fmla="*/ 2913224 w 12642772"/>
              <a:gd name="connsiteY40" fmla="*/ 1144530 h 6248341"/>
              <a:gd name="connsiteX41" fmla="*/ 2936660 w 12642772"/>
              <a:gd name="connsiteY41" fmla="*/ 1142412 h 6248341"/>
              <a:gd name="connsiteX42" fmla="*/ 2997572 w 12642772"/>
              <a:gd name="connsiteY42" fmla="*/ 1141831 h 6248341"/>
              <a:gd name="connsiteX43" fmla="*/ 3044472 w 12642772"/>
              <a:gd name="connsiteY43" fmla="*/ 1131369 h 6248341"/>
              <a:gd name="connsiteX44" fmla="*/ 3044790 w 12642772"/>
              <a:gd name="connsiteY44" fmla="*/ 1131569 h 6248341"/>
              <a:gd name="connsiteX45" fmla="*/ 3053469 w 12642772"/>
              <a:gd name="connsiteY45" fmla="*/ 1129009 h 6248341"/>
              <a:gd name="connsiteX46" fmla="*/ 3058924 w 12642772"/>
              <a:gd name="connsiteY46" fmla="*/ 1126056 h 6248341"/>
              <a:gd name="connsiteX47" fmla="*/ 3074299 w 12642772"/>
              <a:gd name="connsiteY47" fmla="*/ 1120405 h 6248341"/>
              <a:gd name="connsiteX48" fmla="*/ 3080657 w 12642772"/>
              <a:gd name="connsiteY48" fmla="*/ 1120171 h 6248341"/>
              <a:gd name="connsiteX49" fmla="*/ 3085901 w 12642772"/>
              <a:gd name="connsiteY49" fmla="*/ 1121681 h 6248341"/>
              <a:gd name="connsiteX50" fmla="*/ 3109448 w 12642772"/>
              <a:gd name="connsiteY50" fmla="*/ 1097576 h 6248341"/>
              <a:gd name="connsiteX51" fmla="*/ 3120280 w 12642772"/>
              <a:gd name="connsiteY51" fmla="*/ 1092673 h 6248341"/>
              <a:gd name="connsiteX52" fmla="*/ 3151969 w 12642772"/>
              <a:gd name="connsiteY52" fmla="*/ 1093148 h 6248341"/>
              <a:gd name="connsiteX53" fmla="*/ 3156202 w 12642772"/>
              <a:gd name="connsiteY53" fmla="*/ 1091941 h 6248341"/>
              <a:gd name="connsiteX54" fmla="*/ 3218578 w 12642772"/>
              <a:gd name="connsiteY54" fmla="*/ 1084695 h 6248341"/>
              <a:gd name="connsiteX55" fmla="*/ 3291572 w 12642772"/>
              <a:gd name="connsiteY55" fmla="*/ 1074108 h 6248341"/>
              <a:gd name="connsiteX56" fmla="*/ 3335322 w 12642772"/>
              <a:gd name="connsiteY56" fmla="*/ 1065344 h 6248341"/>
              <a:gd name="connsiteX57" fmla="*/ 3444471 w 12642772"/>
              <a:gd name="connsiteY57" fmla="*/ 1040037 h 6248341"/>
              <a:gd name="connsiteX58" fmla="*/ 3516736 w 12642772"/>
              <a:gd name="connsiteY58" fmla="*/ 1044495 h 6248341"/>
              <a:gd name="connsiteX59" fmla="*/ 3529913 w 12642772"/>
              <a:gd name="connsiteY59" fmla="*/ 1036395 h 6248341"/>
              <a:gd name="connsiteX60" fmla="*/ 3534215 w 12642772"/>
              <a:gd name="connsiteY60" fmla="*/ 1032644 h 6248341"/>
              <a:gd name="connsiteX61" fmla="*/ 3541901 w 12642772"/>
              <a:gd name="connsiteY61" fmla="*/ 1028655 h 6248341"/>
              <a:gd name="connsiteX62" fmla="*/ 3542297 w 12642772"/>
              <a:gd name="connsiteY62" fmla="*/ 1028781 h 6248341"/>
              <a:gd name="connsiteX63" fmla="*/ 3549091 w 12642772"/>
              <a:gd name="connsiteY63" fmla="*/ 1024603 h 6248341"/>
              <a:gd name="connsiteX64" fmla="*/ 3668564 w 12642772"/>
              <a:gd name="connsiteY64" fmla="*/ 992085 h 6248341"/>
              <a:gd name="connsiteX65" fmla="*/ 3681760 w 12642772"/>
              <a:gd name="connsiteY65" fmla="*/ 989897 h 6248341"/>
              <a:gd name="connsiteX66" fmla="*/ 3683298 w 12642772"/>
              <a:gd name="connsiteY66" fmla="*/ 990533 h 6248341"/>
              <a:gd name="connsiteX67" fmla="*/ 3701238 w 12642772"/>
              <a:gd name="connsiteY67" fmla="*/ 978370 h 6248341"/>
              <a:gd name="connsiteX68" fmla="*/ 3727029 w 12642772"/>
              <a:gd name="connsiteY68" fmla="*/ 982634 h 6248341"/>
              <a:gd name="connsiteX69" fmla="*/ 3827462 w 12642772"/>
              <a:gd name="connsiteY69" fmla="*/ 983777 h 6248341"/>
              <a:gd name="connsiteX70" fmla="*/ 3939255 w 12642772"/>
              <a:gd name="connsiteY70" fmla="*/ 962526 h 6248341"/>
              <a:gd name="connsiteX71" fmla="*/ 3976764 w 12642772"/>
              <a:gd name="connsiteY71" fmla="*/ 943975 h 6248341"/>
              <a:gd name="connsiteX72" fmla="*/ 4039745 w 12642772"/>
              <a:gd name="connsiteY72" fmla="*/ 913576 h 6248341"/>
              <a:gd name="connsiteX73" fmla="*/ 4081478 w 12642772"/>
              <a:gd name="connsiteY73" fmla="*/ 863744 h 6248341"/>
              <a:gd name="connsiteX74" fmla="*/ 4136255 w 12642772"/>
              <a:gd name="connsiteY74" fmla="*/ 849070 h 6248341"/>
              <a:gd name="connsiteX75" fmla="*/ 4155885 w 12642772"/>
              <a:gd name="connsiteY75" fmla="*/ 880724 h 6248341"/>
              <a:gd name="connsiteX76" fmla="*/ 4212239 w 12642772"/>
              <a:gd name="connsiteY76" fmla="*/ 853648 h 6248341"/>
              <a:gd name="connsiteX77" fmla="*/ 4296968 w 12642772"/>
              <a:gd name="connsiteY77" fmla="*/ 808725 h 6248341"/>
              <a:gd name="connsiteX78" fmla="*/ 4347619 w 12642772"/>
              <a:gd name="connsiteY78" fmla="*/ 791871 h 6248341"/>
              <a:gd name="connsiteX79" fmla="*/ 4484035 w 12642772"/>
              <a:gd name="connsiteY79" fmla="*/ 736001 h 6248341"/>
              <a:gd name="connsiteX80" fmla="*/ 4619194 w 12642772"/>
              <a:gd name="connsiteY80" fmla="*/ 672546 h 6248341"/>
              <a:gd name="connsiteX81" fmla="*/ 4648276 w 12642772"/>
              <a:gd name="connsiteY81" fmla="*/ 677255 h 6248341"/>
              <a:gd name="connsiteX82" fmla="*/ 4658535 w 12642772"/>
              <a:gd name="connsiteY82" fmla="*/ 658404 h 6248341"/>
              <a:gd name="connsiteX83" fmla="*/ 4684435 w 12642772"/>
              <a:gd name="connsiteY83" fmla="*/ 658040 h 6248341"/>
              <a:gd name="connsiteX84" fmla="*/ 4685966 w 12642772"/>
              <a:gd name="connsiteY84" fmla="*/ 659300 h 6248341"/>
              <a:gd name="connsiteX85" fmla="*/ 4773323 w 12642772"/>
              <a:gd name="connsiteY85" fmla="*/ 620033 h 6248341"/>
              <a:gd name="connsiteX86" fmla="*/ 4789881 w 12642772"/>
              <a:gd name="connsiteY86" fmla="*/ 612833 h 6248341"/>
              <a:gd name="connsiteX87" fmla="*/ 4793116 w 12642772"/>
              <a:gd name="connsiteY87" fmla="*/ 606807 h 6248341"/>
              <a:gd name="connsiteX88" fmla="*/ 4818294 w 12642772"/>
              <a:gd name="connsiteY88" fmla="*/ 598208 h 6248341"/>
              <a:gd name="connsiteX89" fmla="*/ 4889379 w 12642772"/>
              <a:gd name="connsiteY89" fmla="*/ 574856 h 6248341"/>
              <a:gd name="connsiteX90" fmla="*/ 4967000 w 12642772"/>
              <a:gd name="connsiteY90" fmla="*/ 563548 h 6248341"/>
              <a:gd name="connsiteX91" fmla="*/ 5011397 w 12642772"/>
              <a:gd name="connsiteY91" fmla="*/ 546508 h 6248341"/>
              <a:gd name="connsiteX92" fmla="*/ 5017511 w 12642772"/>
              <a:gd name="connsiteY92" fmla="*/ 542737 h 6248341"/>
              <a:gd name="connsiteX93" fmla="*/ 5022951 w 12642772"/>
              <a:gd name="connsiteY93" fmla="*/ 543578 h 6248341"/>
              <a:gd name="connsiteX94" fmla="*/ 5028686 w 12642772"/>
              <a:gd name="connsiteY94" fmla="*/ 550797 h 6248341"/>
              <a:gd name="connsiteX95" fmla="*/ 5055222 w 12642772"/>
              <a:gd name="connsiteY95" fmla="*/ 551685 h 6248341"/>
              <a:gd name="connsiteX96" fmla="*/ 5058043 w 12642772"/>
              <a:gd name="connsiteY96" fmla="*/ 549365 h 6248341"/>
              <a:gd name="connsiteX97" fmla="*/ 5080769 w 12642772"/>
              <a:gd name="connsiteY97" fmla="*/ 559110 h 6248341"/>
              <a:gd name="connsiteX98" fmla="*/ 5100831 w 12642772"/>
              <a:gd name="connsiteY98" fmla="*/ 578170 h 6248341"/>
              <a:gd name="connsiteX99" fmla="*/ 5323302 w 12642772"/>
              <a:gd name="connsiteY99" fmla="*/ 551607 h 6248341"/>
              <a:gd name="connsiteX100" fmla="*/ 5524173 w 12642772"/>
              <a:gd name="connsiteY100" fmla="*/ 623428 h 6248341"/>
              <a:gd name="connsiteX101" fmla="*/ 5644692 w 12642772"/>
              <a:gd name="connsiteY101" fmla="*/ 606574 h 6248341"/>
              <a:gd name="connsiteX102" fmla="*/ 5984259 w 12642772"/>
              <a:gd name="connsiteY102" fmla="*/ 559264 h 6248341"/>
              <a:gd name="connsiteX103" fmla="*/ 6059790 w 12642772"/>
              <a:gd name="connsiteY103" fmla="*/ 538457 h 6248341"/>
              <a:gd name="connsiteX104" fmla="*/ 6130495 w 12642772"/>
              <a:gd name="connsiteY104" fmla="*/ 565308 h 6248341"/>
              <a:gd name="connsiteX105" fmla="*/ 6157089 w 12642772"/>
              <a:gd name="connsiteY105" fmla="*/ 547229 h 6248341"/>
              <a:gd name="connsiteX106" fmla="*/ 6161628 w 12642772"/>
              <a:gd name="connsiteY106" fmla="*/ 543616 h 6248341"/>
              <a:gd name="connsiteX107" fmla="*/ 6180804 w 12642772"/>
              <a:gd name="connsiteY107" fmla="*/ 539939 h 6248341"/>
              <a:gd name="connsiteX108" fmla="*/ 6184951 w 12642772"/>
              <a:gd name="connsiteY108" fmla="*/ 525424 h 6248341"/>
              <a:gd name="connsiteX109" fmla="*/ 6212909 w 12642772"/>
              <a:gd name="connsiteY109" fmla="*/ 510232 h 6248341"/>
              <a:gd name="connsiteX110" fmla="*/ 6248556 w 12642772"/>
              <a:gd name="connsiteY110" fmla="*/ 507226 h 6248341"/>
              <a:gd name="connsiteX111" fmla="*/ 6419167 w 12642772"/>
              <a:gd name="connsiteY111" fmla="*/ 508015 h 6248341"/>
              <a:gd name="connsiteX112" fmla="*/ 6520553 w 12642772"/>
              <a:gd name="connsiteY112" fmla="*/ 499890 h 6248341"/>
              <a:gd name="connsiteX113" fmla="*/ 6557985 w 12642772"/>
              <a:gd name="connsiteY113" fmla="*/ 483298 h 6248341"/>
              <a:gd name="connsiteX114" fmla="*/ 6610986 w 12642772"/>
              <a:gd name="connsiteY114" fmla="*/ 469207 h 6248341"/>
              <a:gd name="connsiteX115" fmla="*/ 6703685 w 12642772"/>
              <a:gd name="connsiteY115" fmla="*/ 433885 h 6248341"/>
              <a:gd name="connsiteX116" fmla="*/ 6829686 w 12642772"/>
              <a:gd name="connsiteY116" fmla="*/ 404609 h 6248341"/>
              <a:gd name="connsiteX117" fmla="*/ 6926071 w 12642772"/>
              <a:gd name="connsiteY117" fmla="*/ 440952 h 6248341"/>
              <a:gd name="connsiteX118" fmla="*/ 6933459 w 12642772"/>
              <a:gd name="connsiteY118" fmla="*/ 430117 h 6248341"/>
              <a:gd name="connsiteX119" fmla="*/ 6997730 w 12642772"/>
              <a:gd name="connsiteY119" fmla="*/ 427075 h 6248341"/>
              <a:gd name="connsiteX120" fmla="*/ 7228068 w 12642772"/>
              <a:gd name="connsiteY120" fmla="*/ 485987 h 6248341"/>
              <a:gd name="connsiteX121" fmla="*/ 7353524 w 12642772"/>
              <a:gd name="connsiteY121" fmla="*/ 478122 h 6248341"/>
              <a:gd name="connsiteX122" fmla="*/ 7397216 w 12642772"/>
              <a:gd name="connsiteY122" fmla="*/ 464113 h 6248341"/>
              <a:gd name="connsiteX123" fmla="*/ 7470470 w 12642772"/>
              <a:gd name="connsiteY123" fmla="*/ 441338 h 6248341"/>
              <a:gd name="connsiteX124" fmla="*/ 7523162 w 12642772"/>
              <a:gd name="connsiteY124" fmla="*/ 396692 h 6248341"/>
              <a:gd name="connsiteX125" fmla="*/ 7585229 w 12642772"/>
              <a:gd name="connsiteY125" fmla="*/ 388596 h 6248341"/>
              <a:gd name="connsiteX126" fmla="*/ 7602312 w 12642772"/>
              <a:gd name="connsiteY126" fmla="*/ 422441 h 6248341"/>
              <a:gd name="connsiteX127" fmla="*/ 7667842 w 12642772"/>
              <a:gd name="connsiteY127" fmla="*/ 402184 h 6248341"/>
              <a:gd name="connsiteX128" fmla="*/ 7766955 w 12642772"/>
              <a:gd name="connsiteY128" fmla="*/ 367538 h 6248341"/>
              <a:gd name="connsiteX129" fmla="*/ 7824808 w 12642772"/>
              <a:gd name="connsiteY129" fmla="*/ 356782 h 6248341"/>
              <a:gd name="connsiteX130" fmla="*/ 7982082 w 12642772"/>
              <a:gd name="connsiteY130" fmla="*/ 317381 h 6248341"/>
              <a:gd name="connsiteX131" fmla="*/ 8139042 w 12642772"/>
              <a:gd name="connsiteY131" fmla="*/ 270278 h 6248341"/>
              <a:gd name="connsiteX132" fmla="*/ 8188479 w 12642772"/>
              <a:gd name="connsiteY132" fmla="*/ 250893 h 6248341"/>
              <a:gd name="connsiteX133" fmla="*/ 8197460 w 12642772"/>
              <a:gd name="connsiteY133" fmla="*/ 227412 h 6248341"/>
              <a:gd name="connsiteX134" fmla="*/ 8236543 w 12642772"/>
              <a:gd name="connsiteY134" fmla="*/ 231896 h 6248341"/>
              <a:gd name="connsiteX135" fmla="*/ 8288656 w 12642772"/>
              <a:gd name="connsiteY135" fmla="*/ 233518 h 6248341"/>
              <a:gd name="connsiteX136" fmla="*/ 8365194 w 12642772"/>
              <a:gd name="connsiteY136" fmla="*/ 255354 h 6248341"/>
              <a:gd name="connsiteX137" fmla="*/ 8371093 w 12642772"/>
              <a:gd name="connsiteY137" fmla="*/ 253056 h 6248341"/>
              <a:gd name="connsiteX138" fmla="*/ 8380079 w 12642772"/>
              <a:gd name="connsiteY138" fmla="*/ 251533 h 6248341"/>
              <a:gd name="connsiteX139" fmla="*/ 8380352 w 12642772"/>
              <a:gd name="connsiteY139" fmla="*/ 251771 h 6248341"/>
              <a:gd name="connsiteX140" fmla="*/ 8388670 w 12642772"/>
              <a:gd name="connsiteY140" fmla="*/ 249803 h 6248341"/>
              <a:gd name="connsiteX141" fmla="*/ 8439400 w 12642772"/>
              <a:gd name="connsiteY141" fmla="*/ 252189 h 6248341"/>
              <a:gd name="connsiteX142" fmla="*/ 8502127 w 12642772"/>
              <a:gd name="connsiteY142" fmla="*/ 246524 h 6248341"/>
              <a:gd name="connsiteX143" fmla="*/ 8575600 w 12642772"/>
              <a:gd name="connsiteY143" fmla="*/ 247912 h 6248341"/>
              <a:gd name="connsiteX144" fmla="*/ 8609423 w 12642772"/>
              <a:gd name="connsiteY144" fmla="*/ 225288 h 6248341"/>
              <a:gd name="connsiteX145" fmla="*/ 8628794 w 12642772"/>
              <a:gd name="connsiteY145" fmla="*/ 220632 h 6248341"/>
              <a:gd name="connsiteX146" fmla="*/ 8631243 w 12642772"/>
              <a:gd name="connsiteY146" fmla="*/ 221270 h 6248341"/>
              <a:gd name="connsiteX147" fmla="*/ 8708752 w 12642772"/>
              <a:gd name="connsiteY147" fmla="*/ 203517 h 6248341"/>
              <a:gd name="connsiteX148" fmla="*/ 8825952 w 12642772"/>
              <a:gd name="connsiteY148" fmla="*/ 177822 h 6248341"/>
              <a:gd name="connsiteX149" fmla="*/ 8862166 w 12642772"/>
              <a:gd name="connsiteY149" fmla="*/ 170735 h 6248341"/>
              <a:gd name="connsiteX150" fmla="*/ 8884490 w 12642772"/>
              <a:gd name="connsiteY150" fmla="*/ 165616 h 6248341"/>
              <a:gd name="connsiteX151" fmla="*/ 8918298 w 12642772"/>
              <a:gd name="connsiteY151" fmla="*/ 194546 h 6248341"/>
              <a:gd name="connsiteX152" fmla="*/ 8948572 w 12642772"/>
              <a:gd name="connsiteY152" fmla="*/ 207940 h 6248341"/>
              <a:gd name="connsiteX153" fmla="*/ 9104724 w 12642772"/>
              <a:gd name="connsiteY153" fmla="*/ 178319 h 6248341"/>
              <a:gd name="connsiteX154" fmla="*/ 9198328 w 12642772"/>
              <a:gd name="connsiteY154" fmla="*/ 159122 h 6248341"/>
              <a:gd name="connsiteX155" fmla="*/ 9339412 w 12642772"/>
              <a:gd name="connsiteY155" fmla="*/ 203422 h 6248341"/>
              <a:gd name="connsiteX156" fmla="*/ 9409165 w 12642772"/>
              <a:gd name="connsiteY156" fmla="*/ 216989 h 6248341"/>
              <a:gd name="connsiteX157" fmla="*/ 9516379 w 12642772"/>
              <a:gd name="connsiteY157" fmla="*/ 220757 h 6248341"/>
              <a:gd name="connsiteX158" fmla="*/ 9615958 w 12642772"/>
              <a:gd name="connsiteY158" fmla="*/ 196389 h 6248341"/>
              <a:gd name="connsiteX159" fmla="*/ 9860346 w 12642772"/>
              <a:gd name="connsiteY159" fmla="*/ 177067 h 6248341"/>
              <a:gd name="connsiteX160" fmla="*/ 10071193 w 12642772"/>
              <a:gd name="connsiteY160" fmla="*/ 142345 h 6248341"/>
              <a:gd name="connsiteX161" fmla="*/ 10270876 w 12642772"/>
              <a:gd name="connsiteY161" fmla="*/ 164464 h 6248341"/>
              <a:gd name="connsiteX162" fmla="*/ 10338607 w 12642772"/>
              <a:gd name="connsiteY162" fmla="*/ 202846 h 6248341"/>
              <a:gd name="connsiteX163" fmla="*/ 10370927 w 12642772"/>
              <a:gd name="connsiteY163" fmla="*/ 198630 h 6248341"/>
              <a:gd name="connsiteX164" fmla="*/ 10423650 w 12642772"/>
              <a:gd name="connsiteY164" fmla="*/ 187033 h 6248341"/>
              <a:gd name="connsiteX165" fmla="*/ 10507238 w 12642772"/>
              <a:gd name="connsiteY165" fmla="*/ 199359 h 6248341"/>
              <a:gd name="connsiteX166" fmla="*/ 10712234 w 12642772"/>
              <a:gd name="connsiteY166" fmla="*/ 202150 h 6248341"/>
              <a:gd name="connsiteX167" fmla="*/ 10955598 w 12642772"/>
              <a:gd name="connsiteY167" fmla="*/ 236823 h 6248341"/>
              <a:gd name="connsiteX168" fmla="*/ 11210395 w 12642772"/>
              <a:gd name="connsiteY168" fmla="*/ 197924 h 6248341"/>
              <a:gd name="connsiteX169" fmla="*/ 11355556 w 12642772"/>
              <a:gd name="connsiteY169" fmla="*/ 131371 h 6248341"/>
              <a:gd name="connsiteX170" fmla="*/ 11531644 w 12642772"/>
              <a:gd name="connsiteY170" fmla="*/ 99364 h 6248341"/>
              <a:gd name="connsiteX171" fmla="*/ 11719114 w 12642772"/>
              <a:gd name="connsiteY171" fmla="*/ 62439 h 6248341"/>
              <a:gd name="connsiteX172" fmla="*/ 11814686 w 12642772"/>
              <a:gd name="connsiteY172" fmla="*/ 38458 h 6248341"/>
              <a:gd name="connsiteX173" fmla="*/ 11865687 w 12642772"/>
              <a:gd name="connsiteY173" fmla="*/ 10088 h 6248341"/>
              <a:gd name="connsiteX174" fmla="*/ 11957454 w 12642772"/>
              <a:gd name="connsiteY174" fmla="*/ 4020 h 6248341"/>
              <a:gd name="connsiteX175" fmla="*/ 11975060 w 12642772"/>
              <a:gd name="connsiteY175" fmla="*/ 0 h 6248341"/>
              <a:gd name="connsiteX176" fmla="*/ 12006839 w 12642772"/>
              <a:gd name="connsiteY176" fmla="*/ 210943 h 6248341"/>
              <a:gd name="connsiteX177" fmla="*/ 12642772 w 12642772"/>
              <a:gd name="connsiteY177" fmla="*/ 4432052 h 6248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Lst>
            <a:rect l="l" t="t" r="r" b="b"/>
            <a:pathLst>
              <a:path w="12642772" h="6248341">
                <a:moveTo>
                  <a:pt x="12642772" y="4432052"/>
                </a:moveTo>
                <a:lnTo>
                  <a:pt x="586822" y="6248341"/>
                </a:lnTo>
                <a:cubicBezTo>
                  <a:pt x="413471" y="5111477"/>
                  <a:pt x="173350" y="3531407"/>
                  <a:pt x="0" y="2394542"/>
                </a:cubicBezTo>
                <a:lnTo>
                  <a:pt x="52893" y="2306669"/>
                </a:lnTo>
                <a:cubicBezTo>
                  <a:pt x="67266" y="2306793"/>
                  <a:pt x="118504" y="2297204"/>
                  <a:pt x="131535" y="2293621"/>
                </a:cubicBezTo>
                <a:cubicBezTo>
                  <a:pt x="235982" y="2302858"/>
                  <a:pt x="197087" y="2291745"/>
                  <a:pt x="244153" y="2272261"/>
                </a:cubicBezTo>
                <a:cubicBezTo>
                  <a:pt x="288465" y="2263813"/>
                  <a:pt x="287831" y="2252199"/>
                  <a:pt x="324401" y="2233208"/>
                </a:cubicBezTo>
                <a:lnTo>
                  <a:pt x="463569" y="2158308"/>
                </a:lnTo>
                <a:cubicBezTo>
                  <a:pt x="506591" y="2135434"/>
                  <a:pt x="546976" y="2145326"/>
                  <a:pt x="582537" y="2095961"/>
                </a:cubicBezTo>
                <a:lnTo>
                  <a:pt x="638937" y="2008169"/>
                </a:lnTo>
                <a:cubicBezTo>
                  <a:pt x="686285" y="1999141"/>
                  <a:pt x="708248" y="1959382"/>
                  <a:pt x="749855" y="1936088"/>
                </a:cubicBezTo>
                <a:cubicBezTo>
                  <a:pt x="791527" y="1909991"/>
                  <a:pt x="819909" y="1906478"/>
                  <a:pt x="856553" y="1892728"/>
                </a:cubicBezTo>
                <a:cubicBezTo>
                  <a:pt x="872688" y="1896553"/>
                  <a:pt x="926797" y="1876988"/>
                  <a:pt x="939338" y="1863906"/>
                </a:cubicBezTo>
                <a:cubicBezTo>
                  <a:pt x="981108" y="1859053"/>
                  <a:pt x="963180" y="1865189"/>
                  <a:pt x="987836" y="1848470"/>
                </a:cubicBezTo>
                <a:cubicBezTo>
                  <a:pt x="1023003" y="1873965"/>
                  <a:pt x="1058671" y="1841751"/>
                  <a:pt x="1086094" y="1834336"/>
                </a:cubicBezTo>
                <a:cubicBezTo>
                  <a:pt x="1102835" y="1828051"/>
                  <a:pt x="1139360" y="1818268"/>
                  <a:pt x="1155607" y="1814299"/>
                </a:cubicBezTo>
                <a:cubicBezTo>
                  <a:pt x="1183758" y="1810365"/>
                  <a:pt x="1218373" y="1759163"/>
                  <a:pt x="1219621" y="1774472"/>
                </a:cubicBezTo>
                <a:cubicBezTo>
                  <a:pt x="1242899" y="1773567"/>
                  <a:pt x="1244829" y="1741322"/>
                  <a:pt x="1275113" y="1734756"/>
                </a:cubicBezTo>
                <a:cubicBezTo>
                  <a:pt x="1334421" y="1687737"/>
                  <a:pt x="1295937" y="1706696"/>
                  <a:pt x="1337800" y="1684579"/>
                </a:cubicBezTo>
                <a:cubicBezTo>
                  <a:pt x="1379663" y="1662462"/>
                  <a:pt x="1466954" y="1627202"/>
                  <a:pt x="1526287" y="1602057"/>
                </a:cubicBezTo>
                <a:cubicBezTo>
                  <a:pt x="1553390" y="1592996"/>
                  <a:pt x="1540999" y="1570289"/>
                  <a:pt x="1579126" y="1559561"/>
                </a:cubicBezTo>
                <a:cubicBezTo>
                  <a:pt x="1602892" y="1557552"/>
                  <a:pt x="1622220" y="1540740"/>
                  <a:pt x="1651242" y="1546569"/>
                </a:cubicBezTo>
                <a:cubicBezTo>
                  <a:pt x="1661191" y="1549244"/>
                  <a:pt x="1688001" y="1544372"/>
                  <a:pt x="1712038" y="1533432"/>
                </a:cubicBezTo>
                <a:cubicBezTo>
                  <a:pt x="1722220" y="1540383"/>
                  <a:pt x="1747544" y="1527611"/>
                  <a:pt x="1758402" y="1525816"/>
                </a:cubicBezTo>
                <a:cubicBezTo>
                  <a:pt x="1772533" y="1530625"/>
                  <a:pt x="1819420" y="1514186"/>
                  <a:pt x="1831776" y="1504679"/>
                </a:cubicBezTo>
                <a:lnTo>
                  <a:pt x="1963032" y="1472999"/>
                </a:lnTo>
                <a:lnTo>
                  <a:pt x="2006520" y="1464281"/>
                </a:lnTo>
                <a:cubicBezTo>
                  <a:pt x="2014344" y="1465241"/>
                  <a:pt x="2041522" y="1459774"/>
                  <a:pt x="2049195" y="1459572"/>
                </a:cubicBezTo>
                <a:cubicBezTo>
                  <a:pt x="2087954" y="1443290"/>
                  <a:pt x="2101777" y="1440700"/>
                  <a:pt x="2125117" y="1432093"/>
                </a:cubicBezTo>
                <a:cubicBezTo>
                  <a:pt x="2165647" y="1425840"/>
                  <a:pt x="2196015" y="1424572"/>
                  <a:pt x="2234987" y="1408543"/>
                </a:cubicBezTo>
                <a:lnTo>
                  <a:pt x="2349979" y="1370325"/>
                </a:lnTo>
                <a:cubicBezTo>
                  <a:pt x="2404061" y="1372089"/>
                  <a:pt x="2474940" y="1352732"/>
                  <a:pt x="2490342" y="1337371"/>
                </a:cubicBezTo>
                <a:cubicBezTo>
                  <a:pt x="2552946" y="1313179"/>
                  <a:pt x="2651266" y="1271354"/>
                  <a:pt x="2721983" y="1255221"/>
                </a:cubicBezTo>
                <a:lnTo>
                  <a:pt x="2740778" y="1232389"/>
                </a:lnTo>
                <a:lnTo>
                  <a:pt x="2772006" y="1218123"/>
                </a:lnTo>
                <a:cubicBezTo>
                  <a:pt x="2798565" y="1204582"/>
                  <a:pt x="2824316" y="1189775"/>
                  <a:pt x="2850754" y="1180094"/>
                </a:cubicBezTo>
                <a:cubicBezTo>
                  <a:pt x="2858486" y="1174495"/>
                  <a:pt x="2865479" y="1167162"/>
                  <a:pt x="2872381" y="1159349"/>
                </a:cubicBezTo>
                <a:lnTo>
                  <a:pt x="2877664" y="1153429"/>
                </a:lnTo>
                <a:lnTo>
                  <a:pt x="2898982" y="1143332"/>
                </a:lnTo>
                <a:lnTo>
                  <a:pt x="2900154" y="1144257"/>
                </a:lnTo>
                <a:cubicBezTo>
                  <a:pt x="2903604" y="1145940"/>
                  <a:pt x="2907687" y="1146454"/>
                  <a:pt x="2913224" y="1144530"/>
                </a:cubicBezTo>
                <a:cubicBezTo>
                  <a:pt x="2914663" y="1164458"/>
                  <a:pt x="2920456" y="1149846"/>
                  <a:pt x="2936660" y="1142412"/>
                </a:cubicBezTo>
                <a:cubicBezTo>
                  <a:pt x="2942509" y="1171704"/>
                  <a:pt x="2981016" y="1130300"/>
                  <a:pt x="2997572" y="1141831"/>
                </a:cubicBezTo>
                <a:lnTo>
                  <a:pt x="3044472" y="1131369"/>
                </a:lnTo>
                <a:lnTo>
                  <a:pt x="3044790" y="1131569"/>
                </a:lnTo>
                <a:cubicBezTo>
                  <a:pt x="3046855" y="1131486"/>
                  <a:pt x="3049590" y="1130734"/>
                  <a:pt x="3053469" y="1129009"/>
                </a:cubicBezTo>
                <a:lnTo>
                  <a:pt x="3058924" y="1126056"/>
                </a:lnTo>
                <a:lnTo>
                  <a:pt x="3074299" y="1120405"/>
                </a:lnTo>
                <a:lnTo>
                  <a:pt x="3080657" y="1120171"/>
                </a:lnTo>
                <a:lnTo>
                  <a:pt x="3085901" y="1121681"/>
                </a:lnTo>
                <a:cubicBezTo>
                  <a:pt x="3089424" y="1117040"/>
                  <a:pt x="3098046" y="1105705"/>
                  <a:pt x="3109448" y="1097576"/>
                </a:cubicBezTo>
                <a:lnTo>
                  <a:pt x="3120280" y="1092673"/>
                </a:lnTo>
                <a:lnTo>
                  <a:pt x="3151969" y="1093148"/>
                </a:lnTo>
                <a:lnTo>
                  <a:pt x="3156202" y="1091941"/>
                </a:lnTo>
                <a:lnTo>
                  <a:pt x="3218578" y="1084695"/>
                </a:lnTo>
                <a:cubicBezTo>
                  <a:pt x="3245764" y="1081888"/>
                  <a:pt x="3273631" y="1078650"/>
                  <a:pt x="3291572" y="1074108"/>
                </a:cubicBezTo>
                <a:cubicBezTo>
                  <a:pt x="3322176" y="1058413"/>
                  <a:pt x="3296217" y="1076449"/>
                  <a:pt x="3335322" y="1065344"/>
                </a:cubicBezTo>
                <a:cubicBezTo>
                  <a:pt x="3368156" y="1040199"/>
                  <a:pt x="3402741" y="1051987"/>
                  <a:pt x="3444471" y="1040037"/>
                </a:cubicBezTo>
                <a:lnTo>
                  <a:pt x="3516736" y="1044495"/>
                </a:lnTo>
                <a:lnTo>
                  <a:pt x="3529913" y="1036395"/>
                </a:lnTo>
                <a:lnTo>
                  <a:pt x="3534215" y="1032644"/>
                </a:lnTo>
                <a:cubicBezTo>
                  <a:pt x="3537422" y="1030324"/>
                  <a:pt x="3539868" y="1029116"/>
                  <a:pt x="3541901" y="1028655"/>
                </a:cubicBezTo>
                <a:lnTo>
                  <a:pt x="3542297" y="1028781"/>
                </a:lnTo>
                <a:lnTo>
                  <a:pt x="3549091" y="1024603"/>
                </a:lnTo>
                <a:lnTo>
                  <a:pt x="3668564" y="992085"/>
                </a:lnTo>
                <a:cubicBezTo>
                  <a:pt x="3673354" y="989271"/>
                  <a:pt x="3677647" y="988983"/>
                  <a:pt x="3681760" y="989897"/>
                </a:cubicBezTo>
                <a:lnTo>
                  <a:pt x="3683298" y="990533"/>
                </a:lnTo>
                <a:lnTo>
                  <a:pt x="3701238" y="978370"/>
                </a:lnTo>
                <a:lnTo>
                  <a:pt x="3727029" y="982634"/>
                </a:lnTo>
                <a:cubicBezTo>
                  <a:pt x="3762166" y="985324"/>
                  <a:pt x="3795029" y="982802"/>
                  <a:pt x="3827462" y="983777"/>
                </a:cubicBezTo>
                <a:cubicBezTo>
                  <a:pt x="3899741" y="979875"/>
                  <a:pt x="3841175" y="923865"/>
                  <a:pt x="3939255" y="962526"/>
                </a:cubicBezTo>
                <a:cubicBezTo>
                  <a:pt x="3944820" y="939198"/>
                  <a:pt x="3955882" y="936428"/>
                  <a:pt x="3976764" y="943975"/>
                </a:cubicBezTo>
                <a:cubicBezTo>
                  <a:pt x="4011587" y="940445"/>
                  <a:pt x="3998825" y="885884"/>
                  <a:pt x="4039745" y="913576"/>
                </a:cubicBezTo>
                <a:cubicBezTo>
                  <a:pt x="4028069" y="885008"/>
                  <a:pt x="4103064" y="891976"/>
                  <a:pt x="4081478" y="863744"/>
                </a:cubicBezTo>
                <a:cubicBezTo>
                  <a:pt x="4098995" y="833348"/>
                  <a:pt x="4118253" y="875924"/>
                  <a:pt x="4136255" y="849070"/>
                </a:cubicBezTo>
                <a:cubicBezTo>
                  <a:pt x="4160412" y="839702"/>
                  <a:pt x="4127630" y="882883"/>
                  <a:pt x="4155885" y="880724"/>
                </a:cubicBezTo>
                <a:cubicBezTo>
                  <a:pt x="4189159" y="872776"/>
                  <a:pt x="4199073" y="926940"/>
                  <a:pt x="4212239" y="853648"/>
                </a:cubicBezTo>
                <a:cubicBezTo>
                  <a:pt x="4250628" y="864621"/>
                  <a:pt x="4251711" y="832443"/>
                  <a:pt x="4296968" y="808725"/>
                </a:cubicBezTo>
                <a:cubicBezTo>
                  <a:pt x="4320354" y="822560"/>
                  <a:pt x="4334944" y="811306"/>
                  <a:pt x="4347619" y="791871"/>
                </a:cubicBezTo>
                <a:cubicBezTo>
                  <a:pt x="4395320" y="788176"/>
                  <a:pt x="4433289" y="755394"/>
                  <a:pt x="4484035" y="736001"/>
                </a:cubicBezTo>
                <a:cubicBezTo>
                  <a:pt x="4544675" y="745654"/>
                  <a:pt x="4564925" y="693074"/>
                  <a:pt x="4619194" y="672546"/>
                </a:cubicBezTo>
                <a:cubicBezTo>
                  <a:pt x="4633191" y="680042"/>
                  <a:pt x="4642217" y="680768"/>
                  <a:pt x="4648276" y="677255"/>
                </a:cubicBezTo>
                <a:lnTo>
                  <a:pt x="4658535" y="658404"/>
                </a:lnTo>
                <a:lnTo>
                  <a:pt x="4684435" y="658040"/>
                </a:lnTo>
                <a:lnTo>
                  <a:pt x="4685966" y="659300"/>
                </a:lnTo>
                <a:lnTo>
                  <a:pt x="4773323" y="620033"/>
                </a:lnTo>
                <a:lnTo>
                  <a:pt x="4789881" y="612833"/>
                </a:lnTo>
                <a:lnTo>
                  <a:pt x="4793116" y="606807"/>
                </a:lnTo>
                <a:cubicBezTo>
                  <a:pt x="4797413" y="602517"/>
                  <a:pt x="4804603" y="599222"/>
                  <a:pt x="4818294" y="598208"/>
                </a:cubicBezTo>
                <a:lnTo>
                  <a:pt x="4889379" y="574856"/>
                </a:lnTo>
                <a:cubicBezTo>
                  <a:pt x="4924646" y="568531"/>
                  <a:pt x="4935327" y="565911"/>
                  <a:pt x="4967000" y="563548"/>
                </a:cubicBezTo>
                <a:cubicBezTo>
                  <a:pt x="4986586" y="557770"/>
                  <a:pt x="5000668" y="551967"/>
                  <a:pt x="5011397" y="546508"/>
                </a:cubicBezTo>
                <a:lnTo>
                  <a:pt x="5017511" y="542737"/>
                </a:lnTo>
                <a:lnTo>
                  <a:pt x="5022951" y="543578"/>
                </a:lnTo>
                <a:lnTo>
                  <a:pt x="5028686" y="550797"/>
                </a:lnTo>
                <a:cubicBezTo>
                  <a:pt x="5034551" y="555023"/>
                  <a:pt x="5042525" y="556487"/>
                  <a:pt x="5055222" y="551685"/>
                </a:cubicBezTo>
                <a:lnTo>
                  <a:pt x="5058043" y="549365"/>
                </a:lnTo>
                <a:lnTo>
                  <a:pt x="5080769" y="559110"/>
                </a:lnTo>
                <a:cubicBezTo>
                  <a:pt x="5088231" y="563815"/>
                  <a:pt x="5095030" y="569979"/>
                  <a:pt x="5100831" y="578170"/>
                </a:cubicBezTo>
                <a:cubicBezTo>
                  <a:pt x="5170380" y="527737"/>
                  <a:pt x="5243922" y="564793"/>
                  <a:pt x="5323302" y="551607"/>
                </a:cubicBezTo>
                <a:cubicBezTo>
                  <a:pt x="5351315" y="478451"/>
                  <a:pt x="5497865" y="556036"/>
                  <a:pt x="5524173" y="623428"/>
                </a:cubicBezTo>
                <a:cubicBezTo>
                  <a:pt x="5517268" y="543117"/>
                  <a:pt x="5711665" y="703794"/>
                  <a:pt x="5644692" y="606574"/>
                </a:cubicBezTo>
                <a:lnTo>
                  <a:pt x="5984259" y="559264"/>
                </a:lnTo>
                <a:cubicBezTo>
                  <a:pt x="6030154" y="495862"/>
                  <a:pt x="6007425" y="553220"/>
                  <a:pt x="6059790" y="538457"/>
                </a:cubicBezTo>
                <a:cubicBezTo>
                  <a:pt x="6050344" y="594649"/>
                  <a:pt x="6121744" y="503179"/>
                  <a:pt x="6130495" y="565308"/>
                </a:cubicBezTo>
                <a:cubicBezTo>
                  <a:pt x="6139748" y="560655"/>
                  <a:pt x="6148435" y="554186"/>
                  <a:pt x="6157089" y="547229"/>
                </a:cubicBezTo>
                <a:lnTo>
                  <a:pt x="6161628" y="543616"/>
                </a:lnTo>
                <a:lnTo>
                  <a:pt x="6180804" y="539939"/>
                </a:lnTo>
                <a:lnTo>
                  <a:pt x="6184951" y="525424"/>
                </a:lnTo>
                <a:lnTo>
                  <a:pt x="6212909" y="510232"/>
                </a:lnTo>
                <a:cubicBezTo>
                  <a:pt x="6223574" y="506625"/>
                  <a:pt x="6235279" y="505181"/>
                  <a:pt x="6248556" y="507226"/>
                </a:cubicBezTo>
                <a:cubicBezTo>
                  <a:pt x="6294288" y="537334"/>
                  <a:pt x="6362573" y="467613"/>
                  <a:pt x="6419167" y="508015"/>
                </a:cubicBezTo>
                <a:cubicBezTo>
                  <a:pt x="6440234" y="517921"/>
                  <a:pt x="6506991" y="518278"/>
                  <a:pt x="6520553" y="499890"/>
                </a:cubicBezTo>
                <a:cubicBezTo>
                  <a:pt x="6534665" y="496161"/>
                  <a:pt x="6550555" y="503153"/>
                  <a:pt x="6557985" y="483298"/>
                </a:cubicBezTo>
                <a:cubicBezTo>
                  <a:pt x="6569810" y="459469"/>
                  <a:pt x="6616472" y="497766"/>
                  <a:pt x="6610986" y="469207"/>
                </a:cubicBezTo>
                <a:cubicBezTo>
                  <a:pt x="6644167" y="495476"/>
                  <a:pt x="6674091" y="445680"/>
                  <a:pt x="6703685" y="433885"/>
                </a:cubicBezTo>
                <a:cubicBezTo>
                  <a:pt x="6729555" y="459786"/>
                  <a:pt x="6766135" y="409500"/>
                  <a:pt x="6829686" y="404609"/>
                </a:cubicBezTo>
                <a:cubicBezTo>
                  <a:pt x="6858065" y="434525"/>
                  <a:pt x="6872501" y="400914"/>
                  <a:pt x="6926071" y="440952"/>
                </a:cubicBezTo>
                <a:cubicBezTo>
                  <a:pt x="6928018" y="437011"/>
                  <a:pt x="6930506" y="433362"/>
                  <a:pt x="6933459" y="430117"/>
                </a:cubicBezTo>
                <a:cubicBezTo>
                  <a:pt x="6950612" y="411270"/>
                  <a:pt x="6979388" y="409908"/>
                  <a:pt x="6997730" y="427075"/>
                </a:cubicBezTo>
                <a:cubicBezTo>
                  <a:pt x="7082631" y="480403"/>
                  <a:pt x="7157271" y="476334"/>
                  <a:pt x="7228068" y="485987"/>
                </a:cubicBezTo>
                <a:cubicBezTo>
                  <a:pt x="7307806" y="490694"/>
                  <a:pt x="7251469" y="427974"/>
                  <a:pt x="7353524" y="478122"/>
                </a:cubicBezTo>
                <a:cubicBezTo>
                  <a:pt x="7362883" y="455559"/>
                  <a:pt x="7375392" y="454116"/>
                  <a:pt x="7397216" y="464113"/>
                </a:cubicBezTo>
                <a:cubicBezTo>
                  <a:pt x="7435863" y="464738"/>
                  <a:pt x="7429507" y="408907"/>
                  <a:pt x="7470470" y="441338"/>
                </a:cubicBezTo>
                <a:cubicBezTo>
                  <a:pt x="7461672" y="411511"/>
                  <a:pt x="7542865" y="427363"/>
                  <a:pt x="7523162" y="396692"/>
                </a:cubicBezTo>
                <a:cubicBezTo>
                  <a:pt x="7546603" y="368516"/>
                  <a:pt x="7561752" y="413189"/>
                  <a:pt x="7585229" y="388596"/>
                </a:cubicBezTo>
                <a:cubicBezTo>
                  <a:pt x="7613007" y="382141"/>
                  <a:pt x="7571052" y="421230"/>
                  <a:pt x="7602312" y="422441"/>
                </a:cubicBezTo>
                <a:cubicBezTo>
                  <a:pt x="7639880" y="418484"/>
                  <a:pt x="7643170" y="473582"/>
                  <a:pt x="7667842" y="402184"/>
                </a:cubicBezTo>
                <a:cubicBezTo>
                  <a:pt x="7708368" y="417673"/>
                  <a:pt x="7714055" y="385770"/>
                  <a:pt x="7766955" y="367538"/>
                </a:cubicBezTo>
                <a:cubicBezTo>
                  <a:pt x="7790642" y="384091"/>
                  <a:pt x="7808202" y="374622"/>
                  <a:pt x="7824808" y="356782"/>
                </a:cubicBezTo>
                <a:cubicBezTo>
                  <a:pt x="7877588" y="358773"/>
                  <a:pt x="7923771" y="330652"/>
                  <a:pt x="7982082" y="317381"/>
                </a:cubicBezTo>
                <a:cubicBezTo>
                  <a:pt x="8047173" y="334199"/>
                  <a:pt x="8076711" y="284263"/>
                  <a:pt x="8139042" y="270278"/>
                </a:cubicBezTo>
                <a:cubicBezTo>
                  <a:pt x="8171699" y="291139"/>
                  <a:pt x="8180849" y="273703"/>
                  <a:pt x="8188479" y="250893"/>
                </a:cubicBezTo>
                <a:lnTo>
                  <a:pt x="8197460" y="227412"/>
                </a:lnTo>
                <a:lnTo>
                  <a:pt x="8236543" y="231896"/>
                </a:lnTo>
                <a:cubicBezTo>
                  <a:pt x="8252245" y="232878"/>
                  <a:pt x="8267047" y="233030"/>
                  <a:pt x="8288656" y="233518"/>
                </a:cubicBezTo>
                <a:lnTo>
                  <a:pt x="8365194" y="255354"/>
                </a:lnTo>
                <a:lnTo>
                  <a:pt x="8371093" y="253056"/>
                </a:lnTo>
                <a:cubicBezTo>
                  <a:pt x="8375220" y="251794"/>
                  <a:pt x="8378040" y="251369"/>
                  <a:pt x="8380079" y="251533"/>
                </a:cubicBezTo>
                <a:lnTo>
                  <a:pt x="8380352" y="251771"/>
                </a:lnTo>
                <a:lnTo>
                  <a:pt x="8388670" y="249803"/>
                </a:lnTo>
                <a:cubicBezTo>
                  <a:pt x="8402579" y="245856"/>
                  <a:pt x="8426713" y="256901"/>
                  <a:pt x="8439400" y="252189"/>
                </a:cubicBezTo>
                <a:cubicBezTo>
                  <a:pt x="8461985" y="253229"/>
                  <a:pt x="8486049" y="243125"/>
                  <a:pt x="8502127" y="246524"/>
                </a:cubicBezTo>
                <a:lnTo>
                  <a:pt x="8575600" y="247912"/>
                </a:lnTo>
                <a:lnTo>
                  <a:pt x="8609423" y="225288"/>
                </a:lnTo>
                <a:cubicBezTo>
                  <a:pt x="8613054" y="222366"/>
                  <a:pt x="8618682" y="220403"/>
                  <a:pt x="8628794" y="220632"/>
                </a:cubicBezTo>
                <a:lnTo>
                  <a:pt x="8631243" y="221270"/>
                </a:lnTo>
                <a:cubicBezTo>
                  <a:pt x="8636121" y="217981"/>
                  <a:pt x="8676301" y="210759"/>
                  <a:pt x="8708752" y="203517"/>
                </a:cubicBezTo>
                <a:cubicBezTo>
                  <a:pt x="8760405" y="193315"/>
                  <a:pt x="8765450" y="184312"/>
                  <a:pt x="8825952" y="177822"/>
                </a:cubicBezTo>
                <a:cubicBezTo>
                  <a:pt x="8840694" y="175283"/>
                  <a:pt x="8852337" y="172902"/>
                  <a:pt x="8862166" y="170735"/>
                </a:cubicBezTo>
                <a:lnTo>
                  <a:pt x="8884490" y="165616"/>
                </a:lnTo>
                <a:lnTo>
                  <a:pt x="8918298" y="194546"/>
                </a:lnTo>
                <a:cubicBezTo>
                  <a:pt x="8929331" y="203143"/>
                  <a:pt x="8939711" y="209096"/>
                  <a:pt x="8948572" y="207940"/>
                </a:cubicBezTo>
                <a:cubicBezTo>
                  <a:pt x="9007398" y="191013"/>
                  <a:pt x="9066382" y="123071"/>
                  <a:pt x="9104724" y="178319"/>
                </a:cubicBezTo>
                <a:cubicBezTo>
                  <a:pt x="9146350" y="170182"/>
                  <a:pt x="9159213" y="154939"/>
                  <a:pt x="9198328" y="159122"/>
                </a:cubicBezTo>
                <a:cubicBezTo>
                  <a:pt x="9243361" y="178179"/>
                  <a:pt x="9337410" y="133426"/>
                  <a:pt x="9339412" y="203422"/>
                </a:cubicBezTo>
                <a:cubicBezTo>
                  <a:pt x="9356193" y="242785"/>
                  <a:pt x="9404145" y="172882"/>
                  <a:pt x="9409165" y="216989"/>
                </a:cubicBezTo>
                <a:cubicBezTo>
                  <a:pt x="9430000" y="185563"/>
                  <a:pt x="9477391" y="226977"/>
                  <a:pt x="9516379" y="220757"/>
                </a:cubicBezTo>
                <a:cubicBezTo>
                  <a:pt x="9525989" y="239713"/>
                  <a:pt x="9601557" y="209033"/>
                  <a:pt x="9615958" y="196389"/>
                </a:cubicBezTo>
                <a:cubicBezTo>
                  <a:pt x="9740300" y="170539"/>
                  <a:pt x="9758977" y="138949"/>
                  <a:pt x="9860346" y="177067"/>
                </a:cubicBezTo>
                <a:cubicBezTo>
                  <a:pt x="9889677" y="171165"/>
                  <a:pt x="10006630" y="193672"/>
                  <a:pt x="10071193" y="142345"/>
                </a:cubicBezTo>
                <a:cubicBezTo>
                  <a:pt x="10108399" y="184331"/>
                  <a:pt x="10235527" y="166620"/>
                  <a:pt x="10270876" y="164464"/>
                </a:cubicBezTo>
                <a:cubicBezTo>
                  <a:pt x="10282938" y="193487"/>
                  <a:pt x="10335459" y="157175"/>
                  <a:pt x="10338607" y="202846"/>
                </a:cubicBezTo>
                <a:cubicBezTo>
                  <a:pt x="10349171" y="220353"/>
                  <a:pt x="10366124" y="217011"/>
                  <a:pt x="10370927" y="198630"/>
                </a:cubicBezTo>
                <a:cubicBezTo>
                  <a:pt x="10391994" y="198716"/>
                  <a:pt x="10408613" y="218644"/>
                  <a:pt x="10423650" y="187033"/>
                </a:cubicBezTo>
                <a:cubicBezTo>
                  <a:pt x="10452431" y="186111"/>
                  <a:pt x="10492877" y="246749"/>
                  <a:pt x="10507238" y="199359"/>
                </a:cubicBezTo>
                <a:cubicBezTo>
                  <a:pt x="10543427" y="261875"/>
                  <a:pt x="10653987" y="201249"/>
                  <a:pt x="10712234" y="202150"/>
                </a:cubicBezTo>
                <a:cubicBezTo>
                  <a:pt x="10824446" y="218073"/>
                  <a:pt x="10878410" y="233516"/>
                  <a:pt x="10955598" y="236823"/>
                </a:cubicBezTo>
                <a:cubicBezTo>
                  <a:pt x="11045848" y="210188"/>
                  <a:pt x="11132536" y="208078"/>
                  <a:pt x="11210395" y="197924"/>
                </a:cubicBezTo>
                <a:cubicBezTo>
                  <a:pt x="11248542" y="205602"/>
                  <a:pt x="11317163" y="98606"/>
                  <a:pt x="11355556" y="131371"/>
                </a:cubicBezTo>
                <a:cubicBezTo>
                  <a:pt x="11409097" y="114944"/>
                  <a:pt x="11452001" y="121965"/>
                  <a:pt x="11531644" y="99364"/>
                </a:cubicBezTo>
                <a:cubicBezTo>
                  <a:pt x="11597142" y="88300"/>
                  <a:pt x="11671940" y="72591"/>
                  <a:pt x="11719114" y="62439"/>
                </a:cubicBezTo>
                <a:cubicBezTo>
                  <a:pt x="11727434" y="40579"/>
                  <a:pt x="11796069" y="38621"/>
                  <a:pt x="11814686" y="38458"/>
                </a:cubicBezTo>
                <a:cubicBezTo>
                  <a:pt x="11821248" y="1152"/>
                  <a:pt x="11853228" y="33244"/>
                  <a:pt x="11865687" y="10088"/>
                </a:cubicBezTo>
                <a:cubicBezTo>
                  <a:pt x="11893768" y="15302"/>
                  <a:pt x="11926464" y="10706"/>
                  <a:pt x="11957454" y="4020"/>
                </a:cubicBezTo>
                <a:lnTo>
                  <a:pt x="11975060" y="0"/>
                </a:lnTo>
                <a:lnTo>
                  <a:pt x="12006839" y="210943"/>
                </a:lnTo>
                <a:cubicBezTo>
                  <a:pt x="12204146" y="1520595"/>
                  <a:pt x="12452801" y="3171091"/>
                  <a:pt x="12642772" y="4432052"/>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xmlns="" id="{374187D4-A415-D3A2-3D7D-D6E7547234FA}"/>
              </a:ext>
            </a:extLst>
          </p:cNvPr>
          <p:cNvSpPr>
            <a:spLocks noGrp="1"/>
          </p:cNvSpPr>
          <p:nvPr>
            <p:ph type="ctrTitle"/>
          </p:nvPr>
        </p:nvSpPr>
        <p:spPr>
          <a:xfrm>
            <a:off x="1178050" y="748254"/>
            <a:ext cx="9859618" cy="713311"/>
          </a:xfrm>
        </p:spPr>
        <p:txBody>
          <a:bodyPr>
            <a:normAutofit fontScale="90000"/>
          </a:bodyPr>
          <a:lstStyle/>
          <a:p>
            <a:r>
              <a:rPr lang="en-US" sz="4400" dirty="0"/>
              <a:t>System Diagram - All the components together</a:t>
            </a:r>
            <a:r>
              <a:rPr lang="en-US" sz="2000" dirty="0"/>
              <a:t/>
            </a:r>
            <a:br>
              <a:rPr lang="en-US" sz="2000" dirty="0"/>
            </a:br>
            <a:endParaRPr lang="en-US" sz="2000" dirty="0"/>
          </a:p>
        </p:txBody>
      </p:sp>
      <p:sp>
        <p:nvSpPr>
          <p:cNvPr id="23" name="Freeform: Shape 22">
            <a:extLst>
              <a:ext uri="{FF2B5EF4-FFF2-40B4-BE49-F238E27FC236}">
                <a16:creationId xmlns:a16="http://schemas.microsoft.com/office/drawing/2014/main" xmlns="" id="{3389D0BC-BA1D-4360-88F9-D9ECCBDAB5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32379" y="1764254"/>
            <a:ext cx="10937021" cy="4455571"/>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diagram of a software system&#10;&#10;AI-generated content may be incorrect.">
            <a:extLst>
              <a:ext uri="{FF2B5EF4-FFF2-40B4-BE49-F238E27FC236}">
                <a16:creationId xmlns:a16="http://schemas.microsoft.com/office/drawing/2014/main" xmlns="" id="{14A081E5-4248-6D78-5E0C-F3B2E7EFB0BE}"/>
              </a:ext>
            </a:extLst>
          </p:cNvPr>
          <p:cNvPicPr>
            <a:picLocks noChangeAspect="1"/>
          </p:cNvPicPr>
          <p:nvPr/>
        </p:nvPicPr>
        <p:blipFill>
          <a:blip r:embed="rId2"/>
          <a:stretch>
            <a:fillRect/>
          </a:stretch>
        </p:blipFill>
        <p:spPr>
          <a:xfrm>
            <a:off x="632380" y="1764254"/>
            <a:ext cx="10927242" cy="4455571"/>
          </a:xfrm>
          <a:prstGeom prst="rect">
            <a:avLst/>
          </a:prstGeom>
        </p:spPr>
      </p:pic>
      <p:sp>
        <p:nvSpPr>
          <p:cNvPr id="3" name="Subtitle 2">
            <a:extLst>
              <a:ext uri="{FF2B5EF4-FFF2-40B4-BE49-F238E27FC236}">
                <a16:creationId xmlns:a16="http://schemas.microsoft.com/office/drawing/2014/main" xmlns="" id="{615D1BA6-36B1-E549-D67D-45D8CFC269B0}"/>
              </a:ext>
            </a:extLst>
          </p:cNvPr>
          <p:cNvSpPr>
            <a:spLocks noGrp="1"/>
          </p:cNvSpPr>
          <p:nvPr>
            <p:ph type="subTitle" idx="1"/>
          </p:nvPr>
        </p:nvSpPr>
        <p:spPr>
          <a:xfrm>
            <a:off x="-447675" y="7874000"/>
            <a:ext cx="5791200" cy="1655762"/>
          </a:xfrm>
        </p:spPr>
        <p:txBody>
          <a:bodyPr/>
          <a:lstStyle/>
          <a:p>
            <a:endParaRPr lang="en-US" dirty="0"/>
          </a:p>
        </p:txBody>
      </p:sp>
    </p:spTree>
    <p:extLst>
      <p:ext uri="{BB962C8B-B14F-4D97-AF65-F5344CB8AC3E}">
        <p14:creationId xmlns:p14="http://schemas.microsoft.com/office/powerpoint/2010/main" val="217714323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xmlns="" id="{ED894347-C9A9-4BFD-8A6D-05A2B0CDDF7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xmlns="" id="{284ED281-4082-46F9-86EE-D7890136713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10800000">
            <a:off x="-1" y="-2"/>
            <a:ext cx="9379192" cy="4251280"/>
          </a:xfrm>
          <a:custGeom>
            <a:avLst/>
            <a:gdLst>
              <a:gd name="connsiteX0" fmla="*/ 9379192 w 9379192"/>
              <a:gd name="connsiteY0" fmla="*/ 3752527 h 3752527"/>
              <a:gd name="connsiteX1" fmla="*/ 3293459 w 9379192"/>
              <a:gd name="connsiteY1" fmla="*/ 3752527 h 3752527"/>
              <a:gd name="connsiteX2" fmla="*/ 3297156 w 9379192"/>
              <a:gd name="connsiteY2" fmla="*/ 3752055 h 3752527"/>
              <a:gd name="connsiteX3" fmla="*/ 3642095 w 9379192"/>
              <a:gd name="connsiteY3" fmla="*/ 3690141 h 3752527"/>
              <a:gd name="connsiteX4" fmla="*/ 2307659 w 9379192"/>
              <a:gd name="connsiteY4" fmla="*/ 3500267 h 3752527"/>
              <a:gd name="connsiteX5" fmla="*/ 2383194 w 9379192"/>
              <a:gd name="connsiteY5" fmla="*/ 3475501 h 3752527"/>
              <a:gd name="connsiteX6" fmla="*/ 2237161 w 9379192"/>
              <a:gd name="connsiteY6" fmla="*/ 3376437 h 3752527"/>
              <a:gd name="connsiteX7" fmla="*/ 1637924 w 9379192"/>
              <a:gd name="connsiteY7" fmla="*/ 3219585 h 3752527"/>
              <a:gd name="connsiteX8" fmla="*/ 2383194 w 9379192"/>
              <a:gd name="connsiteY8" fmla="*/ 2955415 h 3752527"/>
              <a:gd name="connsiteX9" fmla="*/ 1542249 w 9379192"/>
              <a:gd name="connsiteY9" fmla="*/ 2596307 h 3752527"/>
              <a:gd name="connsiteX10" fmla="*/ 1114221 w 9379192"/>
              <a:gd name="connsiteY10" fmla="*/ 2509625 h 3752527"/>
              <a:gd name="connsiteX11" fmla="*/ 2524191 w 9379192"/>
              <a:gd name="connsiteY11" fmla="*/ 2059708 h 3752527"/>
              <a:gd name="connsiteX12" fmla="*/ 238027 w 9379192"/>
              <a:gd name="connsiteY12" fmla="*/ 1836815 h 3752527"/>
              <a:gd name="connsiteX13" fmla="*/ 424343 w 9379192"/>
              <a:gd name="connsiteY13" fmla="*/ 1746006 h 3752527"/>
              <a:gd name="connsiteX14" fmla="*/ 1844384 w 9379192"/>
              <a:gd name="connsiteY14" fmla="*/ 1770772 h 3752527"/>
              <a:gd name="connsiteX15" fmla="*/ 2081058 w 9379192"/>
              <a:gd name="connsiteY15" fmla="*/ 1700602 h 3752527"/>
              <a:gd name="connsiteX16" fmla="*/ 1844384 w 9379192"/>
              <a:gd name="connsiteY16" fmla="*/ 1589154 h 3752527"/>
              <a:gd name="connsiteX17" fmla="*/ 922869 w 9379192"/>
              <a:gd name="connsiteY17" fmla="*/ 1506601 h 3752527"/>
              <a:gd name="connsiteX18" fmla="*/ 681160 w 9379192"/>
              <a:gd name="connsiteY18" fmla="*/ 1320855 h 3752527"/>
              <a:gd name="connsiteX19" fmla="*/ 273276 w 9379192"/>
              <a:gd name="connsiteY19" fmla="*/ 1106216 h 3752527"/>
              <a:gd name="connsiteX20" fmla="*/ 555269 w 9379192"/>
              <a:gd name="connsiteY20" fmla="*/ 928727 h 3752527"/>
              <a:gd name="connsiteX21" fmla="*/ 97029 w 9379192"/>
              <a:gd name="connsiteY21" fmla="*/ 664555 h 3752527"/>
              <a:gd name="connsiteX22" fmla="*/ 227955 w 9379192"/>
              <a:gd name="connsiteY22" fmla="*/ 317831 h 3752527"/>
              <a:gd name="connsiteX23" fmla="*/ 998402 w 9379192"/>
              <a:gd name="connsiteY23" fmla="*/ 235277 h 3752527"/>
              <a:gd name="connsiteX24" fmla="*/ 2030701 w 9379192"/>
              <a:gd name="connsiteY24" fmla="*/ 115575 h 3752527"/>
              <a:gd name="connsiteX25" fmla="*/ 3068036 w 9379192"/>
              <a:gd name="connsiteY25" fmla="*/ 12383 h 3752527"/>
              <a:gd name="connsiteX26" fmla="*/ 4105370 w 9379192"/>
              <a:gd name="connsiteY26" fmla="*/ 12383 h 3752527"/>
              <a:gd name="connsiteX27" fmla="*/ 4402472 w 9379192"/>
              <a:gd name="connsiteY27" fmla="*/ 20638 h 3752527"/>
              <a:gd name="connsiteX28" fmla="*/ 4407507 w 9379192"/>
              <a:gd name="connsiteY28" fmla="*/ 20638 h 3752527"/>
              <a:gd name="connsiteX29" fmla="*/ 5696622 w 9379192"/>
              <a:gd name="connsiteY29" fmla="*/ 57788 h 3752527"/>
              <a:gd name="connsiteX30" fmla="*/ 6175004 w 9379192"/>
              <a:gd name="connsiteY30" fmla="*/ 61915 h 3752527"/>
              <a:gd name="connsiteX31" fmla="*/ 7212339 w 9379192"/>
              <a:gd name="connsiteY31" fmla="*/ 66042 h 3752527"/>
              <a:gd name="connsiteX32" fmla="*/ 8244638 w 9379192"/>
              <a:gd name="connsiteY32" fmla="*/ 49532 h 3752527"/>
              <a:gd name="connsiteX33" fmla="*/ 9292044 w 9379192"/>
              <a:gd name="connsiteY33" fmla="*/ 0 h 3752527"/>
              <a:gd name="connsiteX34" fmla="*/ 9379192 w 9379192"/>
              <a:gd name="connsiteY34" fmla="*/ 2762 h 375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379192" h="3752527">
                <a:moveTo>
                  <a:pt x="9379192" y="3752527"/>
                </a:moveTo>
                <a:lnTo>
                  <a:pt x="3293459" y="3752527"/>
                </a:lnTo>
                <a:lnTo>
                  <a:pt x="3297156" y="3752055"/>
                </a:lnTo>
                <a:cubicBezTo>
                  <a:pt x="3412975" y="3736577"/>
                  <a:pt x="3551454" y="3714906"/>
                  <a:pt x="3642095" y="3690141"/>
                </a:cubicBezTo>
                <a:cubicBezTo>
                  <a:pt x="3380244" y="3686012"/>
                  <a:pt x="2347945" y="3529162"/>
                  <a:pt x="2307659" y="3500267"/>
                </a:cubicBezTo>
                <a:cubicBezTo>
                  <a:pt x="2327803" y="3492012"/>
                  <a:pt x="2358017" y="3483757"/>
                  <a:pt x="2383194" y="3475501"/>
                </a:cubicBezTo>
                <a:cubicBezTo>
                  <a:pt x="2327803" y="3450736"/>
                  <a:pt x="2282482" y="3421842"/>
                  <a:pt x="2237161" y="3376437"/>
                </a:cubicBezTo>
                <a:cubicBezTo>
                  <a:pt x="2091129" y="3223714"/>
                  <a:pt x="1844384" y="3277374"/>
                  <a:pt x="1637924" y="3219585"/>
                </a:cubicBezTo>
                <a:cubicBezTo>
                  <a:pt x="1768850" y="2897627"/>
                  <a:pt x="2116307" y="3017329"/>
                  <a:pt x="2383194" y="2955415"/>
                </a:cubicBezTo>
                <a:cubicBezTo>
                  <a:pt x="1683245" y="2765541"/>
                  <a:pt x="1819207" y="2666477"/>
                  <a:pt x="1542249" y="2596307"/>
                </a:cubicBezTo>
                <a:cubicBezTo>
                  <a:pt x="1194791" y="2509625"/>
                  <a:pt x="1114221" y="2509625"/>
                  <a:pt x="1114221" y="2509625"/>
                </a:cubicBezTo>
                <a:cubicBezTo>
                  <a:pt x="1522105" y="2245455"/>
                  <a:pt x="2010559" y="2530264"/>
                  <a:pt x="2524191" y="2059708"/>
                </a:cubicBezTo>
                <a:cubicBezTo>
                  <a:pt x="2030701" y="1993667"/>
                  <a:pt x="555269" y="1960645"/>
                  <a:pt x="238027" y="1836815"/>
                </a:cubicBezTo>
                <a:cubicBezTo>
                  <a:pt x="358880" y="1882219"/>
                  <a:pt x="368952" y="1746006"/>
                  <a:pt x="424343" y="1746006"/>
                </a:cubicBezTo>
                <a:cubicBezTo>
                  <a:pt x="892655" y="1741879"/>
                  <a:pt x="1371037" y="1820305"/>
                  <a:pt x="1844384" y="1770772"/>
                </a:cubicBezTo>
                <a:cubicBezTo>
                  <a:pt x="1929989" y="1766645"/>
                  <a:pt x="2065951" y="1803793"/>
                  <a:pt x="2081058" y="1700602"/>
                </a:cubicBezTo>
                <a:cubicBezTo>
                  <a:pt x="2096164" y="1572644"/>
                  <a:pt x="1919919" y="1601537"/>
                  <a:pt x="1844384" y="1589154"/>
                </a:cubicBezTo>
                <a:cubicBezTo>
                  <a:pt x="1537212" y="1547877"/>
                  <a:pt x="1235076" y="1531367"/>
                  <a:pt x="922869" y="1506601"/>
                </a:cubicBezTo>
                <a:cubicBezTo>
                  <a:pt x="791943" y="1494218"/>
                  <a:pt x="630804" y="1518984"/>
                  <a:pt x="681160" y="1320855"/>
                </a:cubicBezTo>
                <a:cubicBezTo>
                  <a:pt x="640874" y="1130983"/>
                  <a:pt x="399166" y="1197025"/>
                  <a:pt x="273276" y="1106216"/>
                </a:cubicBezTo>
                <a:cubicBezTo>
                  <a:pt x="333703" y="998897"/>
                  <a:pt x="504913" y="1073196"/>
                  <a:pt x="555269" y="928727"/>
                </a:cubicBezTo>
                <a:cubicBezTo>
                  <a:pt x="313560" y="974131"/>
                  <a:pt x="338738" y="660428"/>
                  <a:pt x="97029" y="664555"/>
                </a:cubicBezTo>
                <a:cubicBezTo>
                  <a:pt x="-104395" y="478810"/>
                  <a:pt x="41638" y="388001"/>
                  <a:pt x="227955" y="317831"/>
                </a:cubicBezTo>
                <a:cubicBezTo>
                  <a:pt x="469664" y="231150"/>
                  <a:pt x="736551" y="251788"/>
                  <a:pt x="998402" y="235277"/>
                </a:cubicBezTo>
                <a:cubicBezTo>
                  <a:pt x="1345860" y="198128"/>
                  <a:pt x="1678209" y="111447"/>
                  <a:pt x="2030701" y="115575"/>
                </a:cubicBezTo>
                <a:cubicBezTo>
                  <a:pt x="2363052" y="28893"/>
                  <a:pt x="2730650" y="123829"/>
                  <a:pt x="3068036" y="12383"/>
                </a:cubicBezTo>
                <a:cubicBezTo>
                  <a:pt x="3410457" y="12383"/>
                  <a:pt x="3757914" y="12383"/>
                  <a:pt x="4105370" y="12383"/>
                </a:cubicBezTo>
                <a:cubicBezTo>
                  <a:pt x="4206084" y="16510"/>
                  <a:pt x="4301759" y="16510"/>
                  <a:pt x="4402472" y="20638"/>
                </a:cubicBezTo>
                <a:cubicBezTo>
                  <a:pt x="4402472" y="20638"/>
                  <a:pt x="4407507" y="20638"/>
                  <a:pt x="4407507" y="20638"/>
                </a:cubicBezTo>
                <a:cubicBezTo>
                  <a:pt x="4840570" y="33022"/>
                  <a:pt x="5268596" y="41276"/>
                  <a:pt x="5696622" y="57788"/>
                </a:cubicBezTo>
                <a:cubicBezTo>
                  <a:pt x="5857761" y="57788"/>
                  <a:pt x="6013864" y="61915"/>
                  <a:pt x="6175004" y="61915"/>
                </a:cubicBezTo>
                <a:cubicBezTo>
                  <a:pt x="6517425" y="82553"/>
                  <a:pt x="6864883" y="94936"/>
                  <a:pt x="7212339" y="66042"/>
                </a:cubicBezTo>
                <a:cubicBezTo>
                  <a:pt x="7559796" y="90809"/>
                  <a:pt x="7897182" y="74298"/>
                  <a:pt x="8244638" y="49532"/>
                </a:cubicBezTo>
                <a:cubicBezTo>
                  <a:pt x="8597130" y="78426"/>
                  <a:pt x="8944587" y="37149"/>
                  <a:pt x="9292044" y="0"/>
                </a:cubicBezTo>
                <a:lnTo>
                  <a:pt x="9379192" y="2762"/>
                </a:lnTo>
                <a:close/>
              </a:path>
            </a:pathLst>
          </a:custGeom>
          <a:solidFill>
            <a:schemeClr val="bg2">
              <a:alpha val="50000"/>
            </a:schemeClr>
          </a:solidFill>
          <a:ln w="32707"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xmlns="" id="{5531D9B7-48AB-4407-A9E8-13391FCB2E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9902" flipV="1">
            <a:off x="5210629" y="4242714"/>
            <a:ext cx="7104297" cy="3137347"/>
          </a:xfrm>
          <a:custGeom>
            <a:avLst/>
            <a:gdLst>
              <a:gd name="connsiteX0" fmla="*/ 6772629 w 7104297"/>
              <a:gd name="connsiteY0" fmla="*/ 3137347 h 3137347"/>
              <a:gd name="connsiteX1" fmla="*/ 7104297 w 7104297"/>
              <a:gd name="connsiteY1" fmla="*/ 1081624 h 3137347"/>
              <a:gd name="connsiteX2" fmla="*/ 400225 w 7104297"/>
              <a:gd name="connsiteY2" fmla="*/ 0 h 3137347"/>
              <a:gd name="connsiteX3" fmla="*/ 277738 w 7104297"/>
              <a:gd name="connsiteY3" fmla="*/ 5048 h 3137347"/>
              <a:gd name="connsiteX4" fmla="*/ 0 w 7104297"/>
              <a:gd name="connsiteY4" fmla="*/ 23585 h 3137347"/>
              <a:gd name="connsiteX5" fmla="*/ 296410 w 7104297"/>
              <a:gd name="connsiteY5" fmla="*/ 136472 h 3137347"/>
              <a:gd name="connsiteX6" fmla="*/ 396403 w 7104297"/>
              <a:gd name="connsiteY6" fmla="*/ 445861 h 3137347"/>
              <a:gd name="connsiteX7" fmla="*/ 760665 w 7104297"/>
              <a:gd name="connsiteY7" fmla="*/ 621461 h 3137347"/>
              <a:gd name="connsiteX8" fmla="*/ 996368 w 7104297"/>
              <a:gd name="connsiteY8" fmla="*/ 684176 h 3137347"/>
              <a:gd name="connsiteX9" fmla="*/ 1535617 w 7104297"/>
              <a:gd name="connsiteY9" fmla="*/ 776157 h 3137347"/>
              <a:gd name="connsiteX10" fmla="*/ 1614185 w 7104297"/>
              <a:gd name="connsiteY10" fmla="*/ 926671 h 3137347"/>
              <a:gd name="connsiteX11" fmla="*/ 1682037 w 7104297"/>
              <a:gd name="connsiteY11" fmla="*/ 1093909 h 3137347"/>
              <a:gd name="connsiteX12" fmla="*/ 1824886 w 7104297"/>
              <a:gd name="connsiteY12" fmla="*/ 1202614 h 3137347"/>
              <a:gd name="connsiteX13" fmla="*/ 714243 w 7104297"/>
              <a:gd name="connsiteY13" fmla="*/ 1185890 h 3137347"/>
              <a:gd name="connsiteX14" fmla="*/ 1967733 w 7104297"/>
              <a:gd name="connsiteY14" fmla="*/ 1537090 h 3137347"/>
              <a:gd name="connsiteX15" fmla="*/ 1857026 w 7104297"/>
              <a:gd name="connsiteY15" fmla="*/ 1675062 h 3137347"/>
              <a:gd name="connsiteX16" fmla="*/ 2542697 w 7104297"/>
              <a:gd name="connsiteY16" fmla="*/ 1863205 h 3137347"/>
              <a:gd name="connsiteX17" fmla="*/ 2174863 w 7104297"/>
              <a:gd name="connsiteY17" fmla="*/ 1884109 h 3137347"/>
              <a:gd name="connsiteX18" fmla="*/ 4314015 w 7104297"/>
              <a:gd name="connsiteY18" fmla="*/ 2670128 h 3137347"/>
              <a:gd name="connsiteX19" fmla="*/ 5430784 w 7104297"/>
              <a:gd name="connsiteY19" fmla="*/ 2889725 h 3137347"/>
              <a:gd name="connsiteX20" fmla="*/ 6613344 w 7104297"/>
              <a:gd name="connsiteY20" fmla="*/ 3108822 h 3137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04297" h="3137347">
                <a:moveTo>
                  <a:pt x="6772629" y="3137347"/>
                </a:moveTo>
                <a:lnTo>
                  <a:pt x="7104297" y="1081624"/>
                </a:lnTo>
                <a:lnTo>
                  <a:pt x="400225" y="0"/>
                </a:lnTo>
                <a:lnTo>
                  <a:pt x="277738" y="5048"/>
                </a:lnTo>
                <a:cubicBezTo>
                  <a:pt x="185423" y="9801"/>
                  <a:pt x="92851" y="15745"/>
                  <a:pt x="0" y="23585"/>
                </a:cubicBezTo>
                <a:cubicBezTo>
                  <a:pt x="96424" y="149013"/>
                  <a:pt x="221416" y="44490"/>
                  <a:pt x="296410" y="136472"/>
                </a:cubicBezTo>
                <a:cubicBezTo>
                  <a:pt x="224986" y="328795"/>
                  <a:pt x="253557" y="433318"/>
                  <a:pt x="396403" y="445861"/>
                </a:cubicBezTo>
                <a:cubicBezTo>
                  <a:pt x="535682" y="458403"/>
                  <a:pt x="685672" y="391507"/>
                  <a:pt x="760665" y="621461"/>
                </a:cubicBezTo>
                <a:cubicBezTo>
                  <a:pt x="782093" y="692537"/>
                  <a:pt x="914229" y="671633"/>
                  <a:pt x="996368" y="684176"/>
                </a:cubicBezTo>
                <a:cubicBezTo>
                  <a:pt x="1174926" y="713442"/>
                  <a:pt x="1364202" y="684176"/>
                  <a:pt x="1535617" y="776157"/>
                </a:cubicBezTo>
                <a:cubicBezTo>
                  <a:pt x="1603471" y="809604"/>
                  <a:pt x="1649896" y="834690"/>
                  <a:pt x="1614185" y="926671"/>
                </a:cubicBezTo>
                <a:cubicBezTo>
                  <a:pt x="1578472" y="1022833"/>
                  <a:pt x="1624898" y="1056279"/>
                  <a:pt x="1682037" y="1093909"/>
                </a:cubicBezTo>
                <a:cubicBezTo>
                  <a:pt x="1724892" y="1123175"/>
                  <a:pt x="1789173" y="1114814"/>
                  <a:pt x="1824886" y="1202614"/>
                </a:cubicBezTo>
                <a:cubicBezTo>
                  <a:pt x="1449909" y="1190070"/>
                  <a:pt x="1085647" y="1118994"/>
                  <a:pt x="714243" y="1185890"/>
                </a:cubicBezTo>
                <a:cubicBezTo>
                  <a:pt x="1121358" y="1353128"/>
                  <a:pt x="1567759" y="1344765"/>
                  <a:pt x="1967733" y="1537090"/>
                </a:cubicBezTo>
                <a:cubicBezTo>
                  <a:pt x="1953448" y="1603986"/>
                  <a:pt x="1860597" y="1574718"/>
                  <a:pt x="1857026" y="1675062"/>
                </a:cubicBezTo>
                <a:cubicBezTo>
                  <a:pt x="2067727" y="1779586"/>
                  <a:pt x="2321284" y="1708508"/>
                  <a:pt x="2542697" y="1863205"/>
                </a:cubicBezTo>
                <a:cubicBezTo>
                  <a:pt x="2414134" y="1934281"/>
                  <a:pt x="2296285" y="1817213"/>
                  <a:pt x="2174863" y="1884109"/>
                </a:cubicBezTo>
                <a:cubicBezTo>
                  <a:pt x="2214147" y="1984452"/>
                  <a:pt x="3992607" y="2603233"/>
                  <a:pt x="4314015" y="2670128"/>
                </a:cubicBezTo>
                <a:cubicBezTo>
                  <a:pt x="4559090" y="2721868"/>
                  <a:pt x="4976921" y="2803592"/>
                  <a:pt x="5430784" y="2889725"/>
                </a:cubicBezTo>
                <a:cubicBezTo>
                  <a:pt x="5827914" y="2965093"/>
                  <a:pt x="6252633" y="3043836"/>
                  <a:pt x="6613344" y="3108822"/>
                </a:cubicBezTo>
                <a:close/>
              </a:path>
            </a:pathLst>
          </a:custGeom>
          <a:solidFill>
            <a:schemeClr val="bg2">
              <a:alpha val="5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A963DE9A-58A1-9443-A9CC-1A4AD9E2A964}"/>
              </a:ext>
            </a:extLst>
          </p:cNvPr>
          <p:cNvSpPr>
            <a:spLocks noGrp="1"/>
          </p:cNvSpPr>
          <p:nvPr>
            <p:ph type="title"/>
          </p:nvPr>
        </p:nvSpPr>
        <p:spPr>
          <a:xfrm>
            <a:off x="838200" y="278606"/>
            <a:ext cx="10720388" cy="6043612"/>
          </a:xfrm>
        </p:spPr>
        <p:txBody>
          <a:bodyPr vert="horz" lIns="91440" tIns="45720" rIns="91440" bIns="45720" rtlCol="0" anchor="b">
            <a:normAutofit fontScale="90000"/>
          </a:bodyPr>
          <a:lstStyle/>
          <a:p>
            <a:r>
              <a:rPr lang="en-US" sz="1800" b="1" kern="1200" dirty="0">
                <a:solidFill>
                  <a:schemeClr val="tx1"/>
                </a:solidFill>
                <a:latin typeface="+mj-lt"/>
                <a:ea typeface="+mj-ea"/>
                <a:cs typeface="+mj-cs"/>
              </a:rPr>
              <a:t>1. Platform Server</a:t>
            </a:r>
            <a:br>
              <a:rPr lang="en-US" sz="1800" b="1" kern="1200" dirty="0">
                <a:solidFill>
                  <a:schemeClr val="tx1"/>
                </a:solidFill>
                <a:latin typeface="+mj-lt"/>
                <a:ea typeface="+mj-ea"/>
                <a:cs typeface="+mj-cs"/>
              </a:rPr>
            </a:br>
            <a:r>
              <a:rPr lang="en-US" sz="1800" b="1" kern="1200" dirty="0">
                <a:solidFill>
                  <a:schemeClr val="tx1"/>
                </a:solidFill>
                <a:latin typeface="+mj-lt"/>
                <a:ea typeface="+mj-ea"/>
                <a:cs typeface="+mj-cs"/>
              </a:rPr>
              <a:t/>
            </a:r>
            <a:br>
              <a:rPr lang="en-US" sz="1800" b="1" kern="1200" dirty="0">
                <a:solidFill>
                  <a:schemeClr val="tx1"/>
                </a:solidFill>
                <a:latin typeface="+mj-lt"/>
                <a:ea typeface="+mj-ea"/>
                <a:cs typeface="+mj-cs"/>
              </a:rPr>
            </a:br>
            <a:r>
              <a:rPr lang="en-US" sz="1800" b="1" kern="1200" dirty="0">
                <a:solidFill>
                  <a:schemeClr val="tx1"/>
                </a:solidFill>
                <a:latin typeface="+mj-lt"/>
                <a:ea typeface="+mj-ea"/>
                <a:cs typeface="+mj-cs"/>
              </a:rPr>
              <a:t>API Gateway</a:t>
            </a:r>
            <a:r>
              <a:rPr lang="en-US" sz="1800" kern="1200" dirty="0">
                <a:solidFill>
                  <a:schemeClr val="tx1"/>
                </a:solidFill>
                <a:latin typeface="+mj-lt"/>
                <a:ea typeface="+mj-ea"/>
                <a:cs typeface="+mj-cs"/>
              </a:rPr>
              <a:t> – Routes system requests securely between users, institutions, and blockchain.</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Identity Provider</a:t>
            </a:r>
            <a:r>
              <a:rPr lang="en-US" sz="1800" kern="1200" dirty="0">
                <a:solidFill>
                  <a:schemeClr val="tx1"/>
                </a:solidFill>
                <a:latin typeface="+mj-lt"/>
                <a:ea typeface="+mj-ea"/>
                <a:cs typeface="+mj-cs"/>
              </a:rPr>
              <a:t> – Manages user authentication, role-based access, and digital identity verification.</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Blockchain Gateway</a:t>
            </a:r>
            <a:r>
              <a:rPr lang="en-US" sz="1800" kern="1200" dirty="0">
                <a:solidFill>
                  <a:schemeClr val="tx1"/>
                </a:solidFill>
                <a:latin typeface="+mj-lt"/>
                <a:ea typeface="+mj-ea"/>
                <a:cs typeface="+mj-cs"/>
              </a:rPr>
              <a:t> – Connects to the blockchain for secure certificate issuance and verification.</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Data-to-Document Converter</a:t>
            </a:r>
            <a:r>
              <a:rPr lang="en-US" sz="1800" kern="1200" dirty="0">
                <a:solidFill>
                  <a:schemeClr val="tx1"/>
                </a:solidFill>
                <a:latin typeface="+mj-lt"/>
                <a:ea typeface="+mj-ea"/>
                <a:cs typeface="+mj-cs"/>
              </a:rPr>
              <a:t> – Converts institution data into PDF certificates with QR codes.</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Communication Channels</a:t>
            </a:r>
            <a:r>
              <a:rPr lang="en-US" sz="1800" kern="1200" dirty="0">
                <a:solidFill>
                  <a:schemeClr val="tx1"/>
                </a:solidFill>
                <a:latin typeface="+mj-lt"/>
                <a:ea typeface="+mj-ea"/>
                <a:cs typeface="+mj-cs"/>
              </a:rPr>
              <a:t> – Notifies candidates and institutions via email, SMS, and push notifications.</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2. Issuer Portal</a:t>
            </a:r>
            <a:br>
              <a:rPr lang="en-US" sz="1800" b="1" kern="1200" dirty="0">
                <a:solidFill>
                  <a:schemeClr val="tx1"/>
                </a:solidFill>
                <a:latin typeface="+mj-lt"/>
                <a:ea typeface="+mj-ea"/>
                <a:cs typeface="+mj-cs"/>
              </a:rPr>
            </a:br>
            <a:r>
              <a:rPr lang="en-US" sz="1800" b="1" kern="1200" dirty="0">
                <a:solidFill>
                  <a:schemeClr val="tx1"/>
                </a:solidFill>
                <a:latin typeface="+mj-lt"/>
                <a:ea typeface="+mj-ea"/>
                <a:cs typeface="+mj-cs"/>
              </a:rPr>
              <a:t/>
            </a:r>
            <a:br>
              <a:rPr lang="en-US" sz="1800" b="1" kern="1200" dirty="0">
                <a:solidFill>
                  <a:schemeClr val="tx1"/>
                </a:solidFill>
                <a:latin typeface="+mj-lt"/>
                <a:ea typeface="+mj-ea"/>
                <a:cs typeface="+mj-cs"/>
              </a:rPr>
            </a:br>
            <a:r>
              <a:rPr lang="en-US" sz="1800" b="1" kern="1200" dirty="0">
                <a:solidFill>
                  <a:schemeClr val="tx1"/>
                </a:solidFill>
                <a:latin typeface="+mj-lt"/>
                <a:ea typeface="+mj-ea"/>
                <a:cs typeface="+mj-cs"/>
              </a:rPr>
              <a:t>Data Sourcing</a:t>
            </a:r>
            <a:r>
              <a:rPr lang="en-US" sz="1800" kern="1200" dirty="0">
                <a:solidFill>
                  <a:schemeClr val="tx1"/>
                </a:solidFill>
                <a:latin typeface="+mj-lt"/>
                <a:ea typeface="+mj-ea"/>
                <a:cs typeface="+mj-cs"/>
              </a:rPr>
              <a:t> – Retrieves certificate data from institutions securely.</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Request Processing</a:t>
            </a:r>
            <a:r>
              <a:rPr lang="en-US" sz="1800" kern="1200" dirty="0">
                <a:solidFill>
                  <a:schemeClr val="tx1"/>
                </a:solidFill>
                <a:latin typeface="+mj-lt"/>
                <a:ea typeface="+mj-ea"/>
                <a:cs typeface="+mj-cs"/>
              </a:rPr>
              <a:t> – Allows institutions to issue and manage certificates.</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Access Control</a:t>
            </a:r>
            <a:r>
              <a:rPr lang="en-US" sz="1800" kern="1200" dirty="0">
                <a:solidFill>
                  <a:schemeClr val="tx1"/>
                </a:solidFill>
                <a:latin typeface="+mj-lt"/>
                <a:ea typeface="+mj-ea"/>
                <a:cs typeface="+mj-cs"/>
              </a:rPr>
              <a:t> – Restricts certificate management to authorized personnel.</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Secure Transactions</a:t>
            </a:r>
            <a:r>
              <a:rPr lang="en-US" sz="1800" kern="1200" dirty="0">
                <a:solidFill>
                  <a:schemeClr val="tx1"/>
                </a:solidFill>
                <a:latin typeface="+mj-lt"/>
                <a:ea typeface="+mj-ea"/>
                <a:cs typeface="+mj-cs"/>
              </a:rPr>
              <a:t> – Uses encryption for secure certificate issuance.</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3. Blockchain Infrastructure</a:t>
            </a:r>
            <a:br>
              <a:rPr lang="en-US" sz="1800" b="1" kern="1200" dirty="0">
                <a:solidFill>
                  <a:schemeClr val="tx1"/>
                </a:solidFill>
                <a:latin typeface="+mj-lt"/>
                <a:ea typeface="+mj-ea"/>
                <a:cs typeface="+mj-cs"/>
              </a:rPr>
            </a:br>
            <a:r>
              <a:rPr lang="en-US" sz="1800" b="1" kern="1200" dirty="0">
                <a:solidFill>
                  <a:schemeClr val="tx1"/>
                </a:solidFill>
                <a:latin typeface="+mj-lt"/>
                <a:ea typeface="+mj-ea"/>
                <a:cs typeface="+mj-cs"/>
              </a:rPr>
              <a:t/>
            </a:r>
            <a:br>
              <a:rPr lang="en-US" sz="1800" b="1" kern="1200" dirty="0">
                <a:solidFill>
                  <a:schemeClr val="tx1"/>
                </a:solidFill>
                <a:latin typeface="+mj-lt"/>
                <a:ea typeface="+mj-ea"/>
                <a:cs typeface="+mj-cs"/>
              </a:rPr>
            </a:br>
            <a:r>
              <a:rPr lang="en-US" sz="1800" b="1" kern="1200" dirty="0">
                <a:solidFill>
                  <a:schemeClr val="tx1"/>
                </a:solidFill>
                <a:latin typeface="+mj-lt"/>
                <a:ea typeface="+mj-ea"/>
                <a:cs typeface="+mj-cs"/>
              </a:rPr>
              <a:t>Permissioned Blockchain</a:t>
            </a:r>
            <a:r>
              <a:rPr lang="en-US" sz="1800" kern="1200" dirty="0">
                <a:solidFill>
                  <a:schemeClr val="tx1"/>
                </a:solidFill>
                <a:latin typeface="+mj-lt"/>
                <a:ea typeface="+mj-ea"/>
                <a:cs typeface="+mj-cs"/>
              </a:rPr>
              <a:t> – Only approved institutions and verifiers can access records.</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Consortium Model</a:t>
            </a:r>
            <a:r>
              <a:rPr lang="en-US" sz="1800" kern="1200" dirty="0">
                <a:solidFill>
                  <a:schemeClr val="tx1"/>
                </a:solidFill>
                <a:latin typeface="+mj-lt"/>
                <a:ea typeface="+mj-ea"/>
                <a:cs typeface="+mj-cs"/>
              </a:rPr>
              <a:t> – Multiple institutions collaborate on a shared, secure network.</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Smart Contracts</a:t>
            </a:r>
            <a:r>
              <a:rPr lang="en-US" sz="1800" kern="1200" dirty="0">
                <a:solidFill>
                  <a:schemeClr val="tx1"/>
                </a:solidFill>
                <a:latin typeface="+mj-lt"/>
                <a:ea typeface="+mj-ea"/>
                <a:cs typeface="+mj-cs"/>
              </a:rPr>
              <a:t> – Automate issuance and verification using cryptographic hashes.</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Transaction Endorsement</a:t>
            </a:r>
            <a:r>
              <a:rPr lang="en-US" sz="1800" kern="1200" dirty="0">
                <a:solidFill>
                  <a:schemeClr val="tx1"/>
                </a:solidFill>
                <a:latin typeface="+mj-lt"/>
                <a:ea typeface="+mj-ea"/>
                <a:cs typeface="+mj-cs"/>
              </a:rPr>
              <a:t> – Validates certificates before storing them on the blockchain.</a:t>
            </a:r>
            <a:br>
              <a:rPr lang="en-US" sz="1800" kern="1200" dirty="0">
                <a:solidFill>
                  <a:schemeClr val="tx1"/>
                </a:solidFill>
                <a:latin typeface="+mj-lt"/>
                <a:ea typeface="+mj-ea"/>
                <a:cs typeface="+mj-cs"/>
              </a:rPr>
            </a:br>
            <a:r>
              <a:rPr lang="en-US" sz="1800" b="1" kern="1200" dirty="0">
                <a:solidFill>
                  <a:schemeClr val="tx1"/>
                </a:solidFill>
                <a:latin typeface="+mj-lt"/>
                <a:ea typeface="+mj-ea"/>
                <a:cs typeface="+mj-cs"/>
              </a:rPr>
              <a:t>Tamper-Proof Verification</a:t>
            </a:r>
            <a:r>
              <a:rPr lang="en-US" sz="1800" kern="1200" dirty="0">
                <a:solidFill>
                  <a:schemeClr val="tx1"/>
                </a:solidFill>
                <a:latin typeface="+mj-lt"/>
                <a:ea typeface="+mj-ea"/>
                <a:cs typeface="+mj-cs"/>
              </a:rPr>
              <a:t> – Ensures authenticity by storing hashes securely on the blockchain.</a:t>
            </a:r>
            <a:r>
              <a:rPr lang="en-US" sz="1300" kern="1200" dirty="0">
                <a:solidFill>
                  <a:schemeClr val="tx1"/>
                </a:solidFill>
                <a:latin typeface="+mj-lt"/>
                <a:ea typeface="+mj-ea"/>
                <a:cs typeface="+mj-cs"/>
              </a:rPr>
              <a:t/>
            </a:r>
            <a:br>
              <a:rPr lang="en-US" sz="1300" kern="1200" dirty="0">
                <a:solidFill>
                  <a:schemeClr val="tx1"/>
                </a:solidFill>
                <a:latin typeface="+mj-lt"/>
                <a:ea typeface="+mj-ea"/>
                <a:cs typeface="+mj-cs"/>
              </a:rPr>
            </a:br>
            <a:endParaRPr lang="en-US" sz="1300" kern="1200" dirty="0">
              <a:solidFill>
                <a:schemeClr val="tx1"/>
              </a:solidFill>
              <a:latin typeface="+mj-lt"/>
              <a:ea typeface="+mj-ea"/>
              <a:cs typeface="+mj-cs"/>
            </a:endParaRPr>
          </a:p>
        </p:txBody>
      </p:sp>
    </p:spTree>
    <p:extLst>
      <p:ext uri="{BB962C8B-B14F-4D97-AF65-F5344CB8AC3E}">
        <p14:creationId xmlns:p14="http://schemas.microsoft.com/office/powerpoint/2010/main" val="1712042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0175" y="419099"/>
            <a:ext cx="9144000" cy="1071563"/>
          </a:xfrm>
        </p:spPr>
        <p:txBody>
          <a:bodyPr/>
          <a:lstStyle/>
          <a:p>
            <a:r>
              <a:rPr lang="en-IN" dirty="0" smtClean="0"/>
              <a:t>Use Cases</a:t>
            </a:r>
            <a:endParaRPr lang="en-IN" dirty="0"/>
          </a:p>
        </p:txBody>
      </p:sp>
      <p:sp>
        <p:nvSpPr>
          <p:cNvPr id="3" name="Subtitle 2"/>
          <p:cNvSpPr>
            <a:spLocks noGrp="1"/>
          </p:cNvSpPr>
          <p:nvPr>
            <p:ph type="subTitle" idx="1"/>
          </p:nvPr>
        </p:nvSpPr>
        <p:spPr>
          <a:xfrm>
            <a:off x="1524000" y="1800225"/>
            <a:ext cx="9144000" cy="3457575"/>
          </a:xfrm>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519" y="1752599"/>
            <a:ext cx="9754962" cy="4543425"/>
          </a:xfrm>
          <a:prstGeom prst="rect">
            <a:avLst/>
          </a:prstGeom>
        </p:spPr>
      </p:pic>
    </p:spTree>
    <p:extLst>
      <p:ext uri="{BB962C8B-B14F-4D97-AF65-F5344CB8AC3E}">
        <p14:creationId xmlns:p14="http://schemas.microsoft.com/office/powerpoint/2010/main" val="383420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5425" y="808038"/>
            <a:ext cx="9144000" cy="1325562"/>
          </a:xfrm>
        </p:spPr>
        <p:txBody>
          <a:bodyPr>
            <a:normAutofit fontScale="90000"/>
          </a:bodyPr>
          <a:lstStyle/>
          <a:p>
            <a:r>
              <a:rPr lang="en-IN" dirty="0" smtClean="0"/>
              <a:t>Certificate Issuance Process</a:t>
            </a:r>
            <a:endParaRPr lang="en-IN" dirty="0"/>
          </a:p>
        </p:txBody>
      </p:sp>
      <p:sp>
        <p:nvSpPr>
          <p:cNvPr id="3" name="Subtitle 2"/>
          <p:cNvSpPr>
            <a:spLocks noGrp="1"/>
          </p:cNvSpPr>
          <p:nvPr>
            <p:ph type="subTitle" idx="1"/>
          </p:nvPr>
        </p:nvSpPr>
        <p:spPr>
          <a:xfrm>
            <a:off x="395287" y="2381250"/>
            <a:ext cx="10953749" cy="3562350"/>
          </a:xfrm>
        </p:spPr>
        <p:txBody>
          <a:bodyPr/>
          <a:lstStyle/>
          <a:p>
            <a:pPr algn="l"/>
            <a:endParaRPr lang="en-US" b="1" dirty="0">
              <a:latin typeface="+mj-lt"/>
            </a:endParaRPr>
          </a:p>
          <a:p>
            <a:pPr algn="l"/>
            <a:endParaRPr lang="en-IN" b="1" dirty="0">
              <a:latin typeface="+mj-lt"/>
            </a:endParaRPr>
          </a:p>
        </p:txBody>
      </p:sp>
      <p:sp>
        <p:nvSpPr>
          <p:cNvPr id="4" name="Rectangle 3"/>
          <p:cNvSpPr/>
          <p:nvPr/>
        </p:nvSpPr>
        <p:spPr>
          <a:xfrm>
            <a:off x="838200" y="3524250"/>
            <a:ext cx="241935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Issuer</a:t>
            </a:r>
            <a:endParaRPr lang="en-IN" dirty="0"/>
          </a:p>
        </p:txBody>
      </p:sp>
      <p:cxnSp>
        <p:nvCxnSpPr>
          <p:cNvPr id="6" name="Straight Arrow Connector 5"/>
          <p:cNvCxnSpPr/>
          <p:nvPr/>
        </p:nvCxnSpPr>
        <p:spPr>
          <a:xfrm>
            <a:off x="3257550" y="3905250"/>
            <a:ext cx="9715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229100" y="3514725"/>
            <a:ext cx="2562225"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ERNET(server)</a:t>
            </a:r>
            <a:endParaRPr lang="en-IN" dirty="0"/>
          </a:p>
        </p:txBody>
      </p:sp>
      <p:cxnSp>
        <p:nvCxnSpPr>
          <p:cNvPr id="10" name="Straight Arrow Connector 9"/>
          <p:cNvCxnSpPr>
            <a:stCxn id="7" idx="3"/>
          </p:cNvCxnSpPr>
          <p:nvPr/>
        </p:nvCxnSpPr>
        <p:spPr>
          <a:xfrm>
            <a:off x="6791325" y="3895725"/>
            <a:ext cx="885825" cy="9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677150" y="3505200"/>
            <a:ext cx="2419350" cy="77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Blockchain</a:t>
            </a:r>
            <a:r>
              <a:rPr lang="en-IN" dirty="0" smtClean="0"/>
              <a:t> Infrastructure</a:t>
            </a:r>
            <a:endParaRPr lang="en-IN" dirty="0"/>
          </a:p>
        </p:txBody>
      </p:sp>
      <p:cxnSp>
        <p:nvCxnSpPr>
          <p:cNvPr id="13" name="Straight Arrow Connector 12"/>
          <p:cNvCxnSpPr>
            <a:stCxn id="11" idx="2"/>
          </p:cNvCxnSpPr>
          <p:nvPr/>
        </p:nvCxnSpPr>
        <p:spPr>
          <a:xfrm>
            <a:off x="8886825" y="4276725"/>
            <a:ext cx="0" cy="7715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7" name="Rectangle 16"/>
          <p:cNvSpPr/>
          <p:nvPr/>
        </p:nvSpPr>
        <p:spPr>
          <a:xfrm>
            <a:off x="7677150" y="5048250"/>
            <a:ext cx="241935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User(access)</a:t>
            </a:r>
            <a:endParaRPr lang="en-IN" dirty="0"/>
          </a:p>
        </p:txBody>
      </p:sp>
    </p:spTree>
    <p:extLst>
      <p:ext uri="{BB962C8B-B14F-4D97-AF65-F5344CB8AC3E}">
        <p14:creationId xmlns:p14="http://schemas.microsoft.com/office/powerpoint/2010/main" val="1874633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0650" y="417513"/>
            <a:ext cx="9144000" cy="354012"/>
          </a:xfrm>
        </p:spPr>
        <p:txBody>
          <a:bodyPr>
            <a:normAutofit fontScale="90000"/>
          </a:bodyPr>
          <a:lstStyle/>
          <a:p>
            <a:endParaRPr lang="en-IN" dirty="0"/>
          </a:p>
        </p:txBody>
      </p:sp>
      <p:sp>
        <p:nvSpPr>
          <p:cNvPr id="3" name="Subtitle 2"/>
          <p:cNvSpPr>
            <a:spLocks noGrp="1"/>
          </p:cNvSpPr>
          <p:nvPr>
            <p:ph type="subTitle" idx="1"/>
          </p:nvPr>
        </p:nvSpPr>
        <p:spPr>
          <a:xfrm>
            <a:off x="1524000" y="819151"/>
            <a:ext cx="9144000" cy="4438650"/>
          </a:xfrm>
        </p:spPr>
        <p:txBody>
          <a:bodyPr>
            <a:normAutofit/>
          </a:bodyPr>
          <a:lstStyle/>
          <a:p>
            <a:pPr marL="342900" lvl="1" indent="-342900" algn="l">
              <a:spcBef>
                <a:spcPts val="1000"/>
              </a:spcBef>
              <a:buFont typeface="Arial" panose="020B0604020202020204" pitchFamily="34" charset="0"/>
              <a:buChar char="•"/>
            </a:pPr>
            <a:r>
              <a:rPr lang="en-US" dirty="0"/>
              <a:t>The Issuer Client submits student data to the Platform Server via a secure API. </a:t>
            </a:r>
            <a:endParaRPr lang="en-IN" dirty="0"/>
          </a:p>
          <a:p>
            <a:pPr marL="342900" lvl="1" indent="-342900" algn="l">
              <a:spcBef>
                <a:spcPts val="1000"/>
              </a:spcBef>
              <a:buFont typeface="Arial" panose="020B0604020202020204" pitchFamily="34" charset="0"/>
              <a:buChar char="•"/>
            </a:pPr>
            <a:r>
              <a:rPr lang="en-US" dirty="0" smtClean="0"/>
              <a:t>The </a:t>
            </a:r>
            <a:r>
              <a:rPr lang="en-US" dirty="0"/>
              <a:t>Data-to-Document Converter generates a digitally signed PDF certificate. </a:t>
            </a:r>
            <a:endParaRPr lang="en-IN" dirty="0"/>
          </a:p>
          <a:p>
            <a:pPr marL="342900" lvl="1" indent="-342900" algn="l">
              <a:spcBef>
                <a:spcPts val="1000"/>
              </a:spcBef>
              <a:buFont typeface="Arial" panose="020B0604020202020204" pitchFamily="34" charset="0"/>
              <a:buChar char="•"/>
            </a:pPr>
            <a:r>
              <a:rPr lang="en-US" dirty="0" smtClean="0"/>
              <a:t>The </a:t>
            </a:r>
            <a:r>
              <a:rPr lang="en-US" dirty="0" err="1"/>
              <a:t>Blockchain</a:t>
            </a:r>
            <a:r>
              <a:rPr lang="en-US" dirty="0"/>
              <a:t> Gateway computes the certificate’s cryptographic hash and records it on the </a:t>
            </a:r>
            <a:r>
              <a:rPr lang="en-US" dirty="0" err="1"/>
              <a:t>Blockchain</a:t>
            </a:r>
            <a:r>
              <a:rPr lang="en-US" dirty="0"/>
              <a:t> Infrastructure. </a:t>
            </a:r>
            <a:endParaRPr lang="en-IN" dirty="0"/>
          </a:p>
          <a:p>
            <a:pPr marL="342900" lvl="1" indent="-342900" algn="l">
              <a:spcBef>
                <a:spcPts val="1000"/>
              </a:spcBef>
              <a:buFont typeface="Arial" panose="020B0604020202020204" pitchFamily="34" charset="0"/>
              <a:buChar char="•"/>
            </a:pPr>
            <a:r>
              <a:rPr lang="en-US" dirty="0" smtClean="0"/>
              <a:t>The </a:t>
            </a:r>
            <a:r>
              <a:rPr lang="en-US" dirty="0"/>
              <a:t>Platform Server issues the certificate to the candidate via the Public Portal (Web &amp; Mobile App). </a:t>
            </a:r>
            <a:endParaRPr lang="en-US" dirty="0" smtClean="0"/>
          </a:p>
          <a:p>
            <a:pPr marL="342900" lvl="1" indent="-342900" algn="l">
              <a:spcBef>
                <a:spcPts val="1000"/>
              </a:spcBef>
              <a:buFont typeface="Arial" panose="020B0604020202020204" pitchFamily="34" charset="0"/>
              <a:buChar char="•"/>
            </a:pPr>
            <a:r>
              <a:rPr lang="en-US" dirty="0" smtClean="0"/>
              <a:t>A </a:t>
            </a:r>
            <a:r>
              <a:rPr lang="en-US" dirty="0"/>
              <a:t>notification is sent to the candidate</a:t>
            </a:r>
            <a:r>
              <a:rPr lang="en-US" dirty="0" smtClean="0"/>
              <a:t>.</a:t>
            </a:r>
          </a:p>
          <a:p>
            <a:pPr marL="342900" lvl="1" indent="-342900" algn="l">
              <a:spcBef>
                <a:spcPts val="1000"/>
              </a:spcBef>
              <a:buFont typeface="Arial" panose="020B0604020202020204" pitchFamily="34" charset="0"/>
              <a:buChar char="•"/>
            </a:pPr>
            <a:endParaRPr lang="en-US" dirty="0"/>
          </a:p>
          <a:p>
            <a:pPr marL="0" lvl="1" algn="l">
              <a:spcBef>
                <a:spcPts val="1000"/>
              </a:spcBef>
            </a:pPr>
            <a:r>
              <a:rPr lang="en-US" b="1" dirty="0"/>
              <a:t>Outcome</a:t>
            </a:r>
            <a:r>
              <a:rPr lang="en-US" dirty="0"/>
              <a:t>: A tamper-proof, verifiable digital certificate is issued and made accessible to the candidate. </a:t>
            </a:r>
            <a:endParaRPr lang="en-IN" dirty="0"/>
          </a:p>
          <a:p>
            <a:pPr marL="342900" lvl="1" indent="-342900" algn="l">
              <a:spcBef>
                <a:spcPts val="1000"/>
              </a:spcBef>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651005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4"/>
            <a:ext cx="9144000" cy="944562"/>
          </a:xfrm>
        </p:spPr>
        <p:txBody>
          <a:bodyPr>
            <a:normAutofit fontScale="90000"/>
          </a:bodyPr>
          <a:lstStyle/>
          <a:p>
            <a:r>
              <a:rPr lang="en-IN" dirty="0" smtClean="0"/>
              <a:t>Certificate Verification Process</a:t>
            </a:r>
            <a:endParaRPr lang="en-IN" dirty="0"/>
          </a:p>
        </p:txBody>
      </p:sp>
      <p:sp>
        <p:nvSpPr>
          <p:cNvPr id="3" name="Subtitle 2"/>
          <p:cNvSpPr>
            <a:spLocks noGrp="1"/>
          </p:cNvSpPr>
          <p:nvPr>
            <p:ph type="subTitle" idx="1"/>
          </p:nvPr>
        </p:nvSpPr>
        <p:spPr>
          <a:xfrm>
            <a:off x="723900" y="2209800"/>
            <a:ext cx="10991850" cy="4305300"/>
          </a:xfrm>
        </p:spPr>
        <p:txBody>
          <a:bodyPr/>
          <a:lstStyle/>
          <a:p>
            <a:r>
              <a:rPr lang="en-IN" dirty="0" smtClean="0"/>
              <a:t>            </a:t>
            </a:r>
            <a:endParaRPr lang="en-IN" dirty="0"/>
          </a:p>
        </p:txBody>
      </p:sp>
      <p:sp>
        <p:nvSpPr>
          <p:cNvPr id="4" name="Rectangle 3"/>
          <p:cNvSpPr/>
          <p:nvPr/>
        </p:nvSpPr>
        <p:spPr>
          <a:xfrm>
            <a:off x="885825" y="3219450"/>
            <a:ext cx="247650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Verifier</a:t>
            </a:r>
            <a:endParaRPr lang="en-IN" dirty="0"/>
          </a:p>
        </p:txBody>
      </p:sp>
      <p:cxnSp>
        <p:nvCxnSpPr>
          <p:cNvPr id="6" name="Straight Arrow Connector 5"/>
          <p:cNvCxnSpPr>
            <a:stCxn id="4" idx="3"/>
          </p:cNvCxnSpPr>
          <p:nvPr/>
        </p:nvCxnSpPr>
        <p:spPr>
          <a:xfrm>
            <a:off x="3362325" y="3609975"/>
            <a:ext cx="81915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4181475" y="3219450"/>
            <a:ext cx="2476500"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ERNET(server)</a:t>
            </a:r>
            <a:endParaRPr lang="en-IN" dirty="0"/>
          </a:p>
        </p:txBody>
      </p:sp>
      <p:cxnSp>
        <p:nvCxnSpPr>
          <p:cNvPr id="10" name="Straight Arrow Connector 9"/>
          <p:cNvCxnSpPr/>
          <p:nvPr/>
        </p:nvCxnSpPr>
        <p:spPr>
          <a:xfrm>
            <a:off x="6657975" y="3609975"/>
            <a:ext cx="73342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7391400" y="3219450"/>
            <a:ext cx="4143375" cy="781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smtClean="0"/>
              <a:t>Blockchain</a:t>
            </a:r>
            <a:r>
              <a:rPr lang="en-IN" dirty="0" smtClean="0"/>
              <a:t> Verification(QR Code)</a:t>
            </a:r>
            <a:endParaRPr lang="en-IN" dirty="0"/>
          </a:p>
        </p:txBody>
      </p:sp>
      <p:cxnSp>
        <p:nvCxnSpPr>
          <p:cNvPr id="13" name="Straight Arrow Connector 12"/>
          <p:cNvCxnSpPr>
            <a:stCxn id="11" idx="2"/>
          </p:cNvCxnSpPr>
          <p:nvPr/>
        </p:nvCxnSpPr>
        <p:spPr>
          <a:xfrm flipH="1">
            <a:off x="9463087" y="4000500"/>
            <a:ext cx="1" cy="6667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924800" y="4667250"/>
            <a:ext cx="2867025" cy="8572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Certificate</a:t>
            </a:r>
            <a:endParaRPr lang="en-IN" dirty="0"/>
          </a:p>
        </p:txBody>
      </p:sp>
    </p:spTree>
    <p:extLst>
      <p:ext uri="{BB962C8B-B14F-4D97-AF65-F5344CB8AC3E}">
        <p14:creationId xmlns:p14="http://schemas.microsoft.com/office/powerpoint/2010/main" val="1314735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1125" y="360363"/>
            <a:ext cx="9144000" cy="487362"/>
          </a:xfrm>
        </p:spPr>
        <p:txBody>
          <a:bodyPr>
            <a:normAutofit fontScale="90000"/>
          </a:bodyPr>
          <a:lstStyle/>
          <a:p>
            <a:endParaRPr lang="en-IN" dirty="0"/>
          </a:p>
        </p:txBody>
      </p:sp>
      <p:sp>
        <p:nvSpPr>
          <p:cNvPr id="3" name="Subtitle 2"/>
          <p:cNvSpPr>
            <a:spLocks noGrp="1"/>
          </p:cNvSpPr>
          <p:nvPr>
            <p:ph type="subTitle" idx="1"/>
          </p:nvPr>
        </p:nvSpPr>
        <p:spPr>
          <a:xfrm>
            <a:off x="1314449" y="1066799"/>
            <a:ext cx="9686925" cy="4543426"/>
          </a:xfrm>
        </p:spPr>
        <p:txBody>
          <a:bodyPr>
            <a:normAutofit fontScale="92500" lnSpcReduction="10000"/>
          </a:bodyPr>
          <a:lstStyle/>
          <a:p>
            <a:pPr marL="800100" lvl="1" indent="-342900" algn="l" fontAlgn="base">
              <a:buFont typeface="Arial" panose="020B0604020202020204" pitchFamily="34" charset="0"/>
              <a:buChar char="•"/>
            </a:pPr>
            <a:r>
              <a:rPr lang="en-US" dirty="0"/>
              <a:t>The Verifier scans the No-Touch QR Code embedded in the certificate. </a:t>
            </a:r>
            <a:endParaRPr lang="en-IN" dirty="0"/>
          </a:p>
          <a:p>
            <a:pPr marL="800100" lvl="1" indent="-342900" algn="l" fontAlgn="base">
              <a:buFont typeface="Arial" panose="020B0604020202020204" pitchFamily="34" charset="0"/>
              <a:buChar char="•"/>
            </a:pPr>
            <a:r>
              <a:rPr lang="en-US" dirty="0"/>
              <a:t>The Public Portal retrieves the stored certificate hash from the </a:t>
            </a:r>
            <a:r>
              <a:rPr lang="en-US" dirty="0" err="1"/>
              <a:t>Blockchain</a:t>
            </a:r>
            <a:r>
              <a:rPr lang="en-US" dirty="0"/>
              <a:t> Infrastructure. </a:t>
            </a:r>
            <a:endParaRPr lang="en-IN" dirty="0"/>
          </a:p>
          <a:p>
            <a:pPr marL="800100" lvl="1" indent="-342900" algn="l" fontAlgn="base">
              <a:buFont typeface="Arial" panose="020B0604020202020204" pitchFamily="34" charset="0"/>
              <a:buChar char="•"/>
            </a:pPr>
            <a:r>
              <a:rPr lang="en-US" dirty="0"/>
              <a:t>The system </a:t>
            </a:r>
            <a:r>
              <a:rPr lang="en-US" dirty="0" err="1"/>
              <a:t>recomputes</a:t>
            </a:r>
            <a:r>
              <a:rPr lang="en-US" dirty="0"/>
              <a:t> the certificate hash and compares it with the stored hash. </a:t>
            </a:r>
            <a:endParaRPr lang="en-IN" dirty="0"/>
          </a:p>
          <a:p>
            <a:pPr marL="800100" lvl="1" indent="-342900" algn="l" fontAlgn="base">
              <a:buFont typeface="Arial" panose="020B0604020202020204" pitchFamily="34" charset="0"/>
              <a:buChar char="•"/>
            </a:pPr>
            <a:r>
              <a:rPr lang="en-US" dirty="0"/>
              <a:t>If the hashes match, the certificate is confirmed as authentic. </a:t>
            </a:r>
            <a:endParaRPr lang="en-IN" dirty="0"/>
          </a:p>
          <a:p>
            <a:pPr marL="800100" lvl="1" indent="-342900" algn="l" fontAlgn="base">
              <a:buFont typeface="Arial" panose="020B0604020202020204" pitchFamily="34" charset="0"/>
              <a:buChar char="•"/>
            </a:pPr>
            <a:r>
              <a:rPr lang="en-US" dirty="0"/>
              <a:t>If a verifier requires additional details, the system requests candidate consent. </a:t>
            </a:r>
            <a:endParaRPr lang="en-US" dirty="0" smtClean="0"/>
          </a:p>
          <a:p>
            <a:pPr marL="800100" lvl="1" indent="-342900" algn="l" fontAlgn="base">
              <a:buFont typeface="Arial" panose="020B0604020202020204" pitchFamily="34" charset="0"/>
              <a:buChar char="•"/>
            </a:pPr>
            <a:r>
              <a:rPr lang="en-US" dirty="0" smtClean="0"/>
              <a:t>Upon </a:t>
            </a:r>
            <a:r>
              <a:rPr lang="en-US" dirty="0"/>
              <a:t>approval, the Issuer Client provides the required data securely via API. </a:t>
            </a:r>
            <a:endParaRPr lang="en-US" dirty="0" smtClean="0"/>
          </a:p>
          <a:p>
            <a:pPr marL="800100" lvl="1" indent="-342900" algn="l" fontAlgn="base">
              <a:buFont typeface="Arial" panose="020B0604020202020204" pitchFamily="34" charset="0"/>
              <a:buChar char="•"/>
            </a:pPr>
            <a:endParaRPr lang="en-US" dirty="0"/>
          </a:p>
          <a:p>
            <a:pPr lvl="1" algn="l" fontAlgn="base"/>
            <a:r>
              <a:rPr lang="en-US" b="1" dirty="0"/>
              <a:t>Outcome</a:t>
            </a:r>
            <a:r>
              <a:rPr lang="en-US" dirty="0"/>
              <a:t>: Instant, trustless verification without issuer intervention, unless additional consent-based verification is required. </a:t>
            </a:r>
            <a:endParaRPr lang="en-IN" dirty="0"/>
          </a:p>
          <a:p>
            <a:pPr marL="800100" lvl="1" indent="-342900" algn="l" fontAlgn="base">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1458608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66850" y="960438"/>
            <a:ext cx="9144000" cy="1068387"/>
          </a:xfrm>
        </p:spPr>
        <p:txBody>
          <a:bodyPr>
            <a:normAutofit fontScale="90000"/>
          </a:bodyPr>
          <a:lstStyle/>
          <a:p>
            <a:r>
              <a:rPr lang="en-US" dirty="0"/>
              <a:t>OWNERSHIP &amp; CONSENT-BASED DATA ACCESS </a:t>
            </a:r>
            <a:endParaRPr lang="en-IN" dirty="0"/>
          </a:p>
        </p:txBody>
      </p:sp>
      <p:sp>
        <p:nvSpPr>
          <p:cNvPr id="3" name="Subtitle 2"/>
          <p:cNvSpPr>
            <a:spLocks noGrp="1"/>
          </p:cNvSpPr>
          <p:nvPr>
            <p:ph type="subTitle" idx="1"/>
          </p:nvPr>
        </p:nvSpPr>
        <p:spPr>
          <a:xfrm>
            <a:off x="457200" y="2286000"/>
            <a:ext cx="11220450" cy="4086225"/>
          </a:xfrm>
        </p:spPr>
        <p:txBody>
          <a:bodyPr/>
          <a:lstStyle/>
          <a:p>
            <a:endParaRPr lang="en-IN" dirty="0"/>
          </a:p>
        </p:txBody>
      </p:sp>
      <p:sp>
        <p:nvSpPr>
          <p:cNvPr id="4" name="Rectangle 3"/>
          <p:cNvSpPr/>
          <p:nvPr/>
        </p:nvSpPr>
        <p:spPr>
          <a:xfrm>
            <a:off x="685799" y="2876550"/>
            <a:ext cx="2390775" cy="77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User(Candidate)</a:t>
            </a:r>
            <a:endParaRPr lang="en-IN" dirty="0"/>
          </a:p>
        </p:txBody>
      </p:sp>
      <p:cxnSp>
        <p:nvCxnSpPr>
          <p:cNvPr id="6" name="Straight Arrow Connector 5"/>
          <p:cNvCxnSpPr>
            <a:stCxn id="4" idx="3"/>
          </p:cNvCxnSpPr>
          <p:nvPr/>
        </p:nvCxnSpPr>
        <p:spPr>
          <a:xfrm>
            <a:off x="3076574" y="3262313"/>
            <a:ext cx="800101"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3876675" y="2876550"/>
            <a:ext cx="2838450" cy="7715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Verifier(Request details)</a:t>
            </a:r>
            <a:endParaRPr lang="en-IN" dirty="0"/>
          </a:p>
        </p:txBody>
      </p:sp>
      <p:cxnSp>
        <p:nvCxnSpPr>
          <p:cNvPr id="12" name="Straight Arrow Connector 11"/>
          <p:cNvCxnSpPr>
            <a:stCxn id="8" idx="3"/>
          </p:cNvCxnSpPr>
          <p:nvPr/>
        </p:nvCxnSpPr>
        <p:spPr>
          <a:xfrm flipV="1">
            <a:off x="6715125" y="3262312"/>
            <a:ext cx="84772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4" name="Rectangle 13"/>
          <p:cNvSpPr/>
          <p:nvPr/>
        </p:nvSpPr>
        <p:spPr>
          <a:xfrm>
            <a:off x="7562849" y="2895600"/>
            <a:ext cx="3543301" cy="752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Public Portal(notifies user)</a:t>
            </a:r>
            <a:endParaRPr lang="en-IN" dirty="0"/>
          </a:p>
        </p:txBody>
      </p:sp>
      <p:cxnSp>
        <p:nvCxnSpPr>
          <p:cNvPr id="18" name="Straight Arrow Connector 17"/>
          <p:cNvCxnSpPr/>
          <p:nvPr/>
        </p:nvCxnSpPr>
        <p:spPr>
          <a:xfrm>
            <a:off x="9334499" y="3643312"/>
            <a:ext cx="0" cy="75247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8162925" y="4395787"/>
            <a:ext cx="2543175" cy="8429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Issuer Client</a:t>
            </a:r>
            <a:endParaRPr lang="en-IN" dirty="0"/>
          </a:p>
        </p:txBody>
      </p:sp>
      <p:cxnSp>
        <p:nvCxnSpPr>
          <p:cNvPr id="22" name="Straight Arrow Connector 21"/>
          <p:cNvCxnSpPr/>
          <p:nvPr/>
        </p:nvCxnSpPr>
        <p:spPr>
          <a:xfrm flipH="1">
            <a:off x="7258050" y="4817268"/>
            <a:ext cx="904875"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4095750" y="4345781"/>
            <a:ext cx="3162300" cy="8929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Verifier(Platform server)</a:t>
            </a:r>
            <a:endParaRPr lang="en-IN" dirty="0"/>
          </a:p>
        </p:txBody>
      </p:sp>
    </p:spTree>
    <p:extLst>
      <p:ext uri="{BB962C8B-B14F-4D97-AF65-F5344CB8AC3E}">
        <p14:creationId xmlns:p14="http://schemas.microsoft.com/office/powerpoint/2010/main" val="1551716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81125" y="446088"/>
            <a:ext cx="9144000" cy="677862"/>
          </a:xfrm>
        </p:spPr>
        <p:txBody>
          <a:bodyPr>
            <a:normAutofit fontScale="90000"/>
          </a:bodyPr>
          <a:lstStyle/>
          <a:p>
            <a:endParaRPr lang="en-IN" dirty="0"/>
          </a:p>
        </p:txBody>
      </p:sp>
      <p:sp>
        <p:nvSpPr>
          <p:cNvPr id="3" name="Subtitle 2"/>
          <p:cNvSpPr>
            <a:spLocks noGrp="1"/>
          </p:cNvSpPr>
          <p:nvPr>
            <p:ph type="subTitle" idx="1"/>
          </p:nvPr>
        </p:nvSpPr>
        <p:spPr>
          <a:xfrm>
            <a:off x="742950" y="1419225"/>
            <a:ext cx="10706100" cy="3838575"/>
          </a:xfrm>
        </p:spPr>
        <p:txBody>
          <a:bodyPr>
            <a:normAutofit fontScale="92500"/>
          </a:bodyPr>
          <a:lstStyle/>
          <a:p>
            <a:pPr marL="800100" lvl="1" indent="-342900" algn="l" fontAlgn="base">
              <a:buFont typeface="Arial" panose="020B0604020202020204" pitchFamily="34" charset="0"/>
              <a:buChar char="•"/>
            </a:pPr>
            <a:r>
              <a:rPr lang="en-US" dirty="0"/>
              <a:t>Candidates own their certificates and control access to additional data. </a:t>
            </a:r>
            <a:endParaRPr lang="en-IN" dirty="0"/>
          </a:p>
          <a:p>
            <a:pPr marL="800100" lvl="1" indent="-342900" algn="l" fontAlgn="base">
              <a:buFont typeface="Arial" panose="020B0604020202020204" pitchFamily="34" charset="0"/>
              <a:buChar char="•"/>
            </a:pPr>
            <a:r>
              <a:rPr lang="en-US" dirty="0"/>
              <a:t>If a verifier requests more details, the Public Portal notifies the candidate. </a:t>
            </a:r>
            <a:endParaRPr lang="en-IN" dirty="0"/>
          </a:p>
          <a:p>
            <a:pPr marL="800100" lvl="1" indent="-342900" algn="l" fontAlgn="base">
              <a:buFont typeface="Arial" panose="020B0604020202020204" pitchFamily="34" charset="0"/>
              <a:buChar char="•"/>
            </a:pPr>
            <a:r>
              <a:rPr lang="en-US" dirty="0"/>
              <a:t>The candidate grants or denies consent via the platform. </a:t>
            </a:r>
            <a:endParaRPr lang="en-IN" dirty="0"/>
          </a:p>
          <a:p>
            <a:pPr marL="800100" lvl="1" indent="-342900" algn="l" fontAlgn="base">
              <a:buFont typeface="Arial" panose="020B0604020202020204" pitchFamily="34" charset="0"/>
              <a:buChar char="•"/>
            </a:pPr>
            <a:r>
              <a:rPr lang="en-US" dirty="0"/>
              <a:t>If approved, the Platform Server requests additional data from the Issuer Client. </a:t>
            </a:r>
            <a:endParaRPr lang="en-US" dirty="0" smtClean="0"/>
          </a:p>
          <a:p>
            <a:pPr marL="800100" lvl="1" indent="-342900" algn="l" fontAlgn="base">
              <a:buFont typeface="Arial" panose="020B0604020202020204" pitchFamily="34" charset="0"/>
              <a:buChar char="•"/>
            </a:pPr>
            <a:r>
              <a:rPr lang="en-US" dirty="0" smtClean="0"/>
              <a:t>The </a:t>
            </a:r>
            <a:r>
              <a:rPr lang="en-US" dirty="0"/>
              <a:t>Issuer Client fetches the data securely and provides it to the verifier. </a:t>
            </a:r>
            <a:endParaRPr lang="en-US" dirty="0" smtClean="0"/>
          </a:p>
          <a:p>
            <a:pPr marL="800100" lvl="1" indent="-342900" algn="l" fontAlgn="base">
              <a:buFont typeface="Arial" panose="020B0604020202020204" pitchFamily="34" charset="0"/>
              <a:buChar char="•"/>
            </a:pPr>
            <a:endParaRPr lang="en-IN" dirty="0"/>
          </a:p>
          <a:p>
            <a:pPr algn="l"/>
            <a:r>
              <a:rPr lang="en-US" b="1" dirty="0"/>
              <a:t>Outcome</a:t>
            </a:r>
            <a:r>
              <a:rPr lang="en-US" dirty="0"/>
              <a:t>: A privacy-first, candidate-controlled approach to verification, reducing the risk of unauthorized data access. </a:t>
            </a:r>
            <a:endParaRPr lang="en-IN" dirty="0"/>
          </a:p>
          <a:p>
            <a:endParaRPr lang="en-IN" dirty="0"/>
          </a:p>
        </p:txBody>
      </p:sp>
    </p:spTree>
    <p:extLst>
      <p:ext uri="{BB962C8B-B14F-4D97-AF65-F5344CB8AC3E}">
        <p14:creationId xmlns:p14="http://schemas.microsoft.com/office/powerpoint/2010/main" val="2371516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xmlns="" id="{777A147A-9ED8-46B4-8660-1B3C2AA880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A90D3FE-D72F-A025-E6A5-F4BFF137E1FE}"/>
              </a:ext>
            </a:extLst>
          </p:cNvPr>
          <p:cNvSpPr>
            <a:spLocks noGrp="1"/>
          </p:cNvSpPr>
          <p:nvPr>
            <p:ph type="title"/>
          </p:nvPr>
        </p:nvSpPr>
        <p:spPr>
          <a:xfrm>
            <a:off x="841248" y="548640"/>
            <a:ext cx="3600860" cy="5431536"/>
          </a:xfrm>
        </p:spPr>
        <p:txBody>
          <a:bodyPr>
            <a:normAutofit/>
          </a:bodyPr>
          <a:lstStyle/>
          <a:p>
            <a:r>
              <a:rPr lang="en-IN" sz="5400" b="1" dirty="0">
                <a:effectLst/>
                <a:latin typeface="Calibri" panose="020F0502020204030204" pitchFamily="34" charset="0"/>
              </a:rPr>
              <a:t/>
            </a:r>
            <a:br>
              <a:rPr lang="en-IN" sz="5400" b="1" dirty="0">
                <a:effectLst/>
                <a:latin typeface="Calibri" panose="020F0502020204030204" pitchFamily="34" charset="0"/>
              </a:rPr>
            </a:br>
            <a:r>
              <a:rPr lang="en-IN" sz="4200" b="1" dirty="0">
                <a:effectLst/>
                <a:latin typeface="Calibri" panose="020F0502020204030204" pitchFamily="34" charset="0"/>
              </a:rPr>
              <a:t>Storing Data in Blockchain</a:t>
            </a:r>
            <a:r>
              <a:rPr lang="en-IN" sz="5400" dirty="0"/>
              <a:t/>
            </a:r>
            <a:br>
              <a:rPr lang="en-IN" sz="5400" dirty="0"/>
            </a:br>
            <a:endParaRPr lang="en-US" sz="5400" dirty="0"/>
          </a:p>
        </p:txBody>
      </p:sp>
      <p:sp>
        <p:nvSpPr>
          <p:cNvPr id="13" name="sketch line">
            <a:extLst>
              <a:ext uri="{FF2B5EF4-FFF2-40B4-BE49-F238E27FC236}">
                <a16:creationId xmlns:a16="http://schemas.microsoft.com/office/drawing/2014/main" xmlns="" id="{5D6C15A0-C087-4593-8414-2B4EC1CD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5A89057-69E6-9309-A3FE-D7E43AAF94E9}"/>
              </a:ext>
            </a:extLst>
          </p:cNvPr>
          <p:cNvSpPr>
            <a:spLocks noGrp="1"/>
          </p:cNvSpPr>
          <p:nvPr>
            <p:ph idx="1"/>
          </p:nvPr>
        </p:nvSpPr>
        <p:spPr>
          <a:xfrm>
            <a:off x="5126418" y="255180"/>
            <a:ext cx="6224335" cy="6453964"/>
          </a:xfrm>
        </p:spPr>
        <p:txBody>
          <a:bodyPr anchor="ctr">
            <a:normAutofit/>
          </a:bodyPr>
          <a:lstStyle/>
          <a:p>
            <a:pPr>
              <a:buFont typeface="+mj-lt"/>
              <a:buAutoNum type="arabicPeriod"/>
            </a:pPr>
            <a:r>
              <a:rPr lang="en-IN" sz="1800" b="1" dirty="0"/>
              <a:t>On-Chain Storage</a:t>
            </a:r>
            <a:r>
              <a:rPr lang="en-IN" sz="1800" dirty="0"/>
              <a:t> – Data is stored directly on the blockchain. It’s best for small and important data like transactions, smart contract details, and digital signatures.</a:t>
            </a:r>
          </a:p>
          <a:p>
            <a:pPr>
              <a:buFont typeface="+mj-lt"/>
              <a:buAutoNum type="arabicPeriod"/>
            </a:pPr>
            <a:r>
              <a:rPr lang="en-IN" sz="1800" b="1" dirty="0"/>
              <a:t>Off-Chain Storage</a:t>
            </a:r>
            <a:r>
              <a:rPr lang="en-IN" sz="1800" dirty="0"/>
              <a:t> – Large files (like documents and certificates) are stored outside the blockchain in systems like cloud storage or IPFS. Only a unique fingerprint (hash) is kept on the blockchain for verification.</a:t>
            </a:r>
          </a:p>
          <a:p>
            <a:pPr>
              <a:buFont typeface="+mj-lt"/>
              <a:buAutoNum type="arabicPeriod"/>
            </a:pPr>
            <a:r>
              <a:rPr lang="en-IN" sz="1800" b="1" dirty="0"/>
              <a:t>Hybrid Storage</a:t>
            </a:r>
            <a:r>
              <a:rPr lang="en-IN" sz="1800" dirty="0"/>
              <a:t> – A mix of both. Important details and verification hashes are stored on the blockchain, while full data is kept externally. This is used for supply chain tracking, educational certificates, and medical records.</a:t>
            </a:r>
          </a:p>
          <a:p>
            <a:endParaRPr lang="en-US" sz="1200" dirty="0"/>
          </a:p>
        </p:txBody>
      </p:sp>
    </p:spTree>
    <p:extLst>
      <p:ext uri="{BB962C8B-B14F-4D97-AF65-F5344CB8AC3E}">
        <p14:creationId xmlns:p14="http://schemas.microsoft.com/office/powerpoint/2010/main" val="21938060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9" name="Rectangle 118">
            <a:extLst>
              <a:ext uri="{FF2B5EF4-FFF2-40B4-BE49-F238E27FC236}">
                <a16:creationId xmlns:a16="http://schemas.microsoft.com/office/drawing/2014/main" xmlns="" id="{C05CBC3C-2E5A-4839-8B9B-2E5A6ADF0F5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Shape 120">
            <a:extLst>
              <a:ext uri="{FF2B5EF4-FFF2-40B4-BE49-F238E27FC236}">
                <a16:creationId xmlns:a16="http://schemas.microsoft.com/office/drawing/2014/main" xmlns="" id="{827FF362-FC97-4BF5-949B-D4ADFA26E45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1ECF6C16-C89B-02E5-605D-E1709249FE3A}"/>
              </a:ext>
            </a:extLst>
          </p:cNvPr>
          <p:cNvSpPr>
            <a:spLocks noGrp="1"/>
          </p:cNvSpPr>
          <p:nvPr>
            <p:ph type="ctrTitle"/>
          </p:nvPr>
        </p:nvSpPr>
        <p:spPr>
          <a:xfrm>
            <a:off x="865946" y="1322356"/>
            <a:ext cx="3644489" cy="2414488"/>
          </a:xfrm>
        </p:spPr>
        <p:txBody>
          <a:bodyPr vert="horz" lIns="91440" tIns="45720" rIns="91440" bIns="45720" rtlCol="0" anchor="t">
            <a:normAutofit/>
          </a:bodyPr>
          <a:lstStyle/>
          <a:p>
            <a:pPr algn="l"/>
            <a:r>
              <a:rPr lang="en-US" sz="4200" b="1" kern="1200" dirty="0">
                <a:solidFill>
                  <a:srgbClr val="FFFFFF"/>
                </a:solidFill>
                <a:effectLst/>
                <a:latin typeface="+mj-lt"/>
                <a:ea typeface="+mj-ea"/>
                <a:cs typeface="+mj-cs"/>
              </a:rPr>
              <a:t>Executive Summary </a:t>
            </a:r>
            <a:r>
              <a:rPr lang="en-US" sz="5400" kern="1200" dirty="0">
                <a:solidFill>
                  <a:srgbClr val="FFFFFF"/>
                </a:solidFill>
                <a:latin typeface="+mj-lt"/>
                <a:ea typeface="+mj-ea"/>
                <a:cs typeface="+mj-cs"/>
              </a:rPr>
              <a:t/>
            </a:r>
            <a:br>
              <a:rPr lang="en-US" sz="5400" kern="1200" dirty="0">
                <a:solidFill>
                  <a:srgbClr val="FFFFFF"/>
                </a:solidFill>
                <a:latin typeface="+mj-lt"/>
                <a:ea typeface="+mj-ea"/>
                <a:cs typeface="+mj-cs"/>
              </a:rPr>
            </a:br>
            <a:endParaRPr lang="en-US" sz="5400"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xmlns="" id="{DCCEBD46-3AC4-76CB-5A73-A4366F3C69BB}"/>
              </a:ext>
            </a:extLst>
          </p:cNvPr>
          <p:cNvSpPr>
            <a:spLocks noGrp="1"/>
          </p:cNvSpPr>
          <p:nvPr>
            <p:ph type="subTitle" idx="1"/>
          </p:nvPr>
        </p:nvSpPr>
        <p:spPr>
          <a:xfrm>
            <a:off x="6094476" y="1610987"/>
            <a:ext cx="5254754" cy="5294647"/>
          </a:xfrm>
        </p:spPr>
        <p:txBody>
          <a:bodyPr vert="horz" lIns="91440" tIns="45720" rIns="91440" bIns="45720" rtlCol="0">
            <a:normAutofit/>
          </a:bodyPr>
          <a:lstStyle/>
          <a:p>
            <a:pPr indent="-228600" algn="l">
              <a:buFont typeface="Arial" panose="020B0604020202020204" pitchFamily="34" charset="0"/>
              <a:buChar char="•"/>
            </a:pPr>
            <a:r>
              <a:rPr lang="en-US" sz="2000" dirty="0">
                <a:effectLst/>
              </a:rPr>
              <a:t>India is progressing towards a $4 trillion economy, and technology plays a key role. </a:t>
            </a:r>
          </a:p>
          <a:p>
            <a:pPr indent="-228600" algn="l">
              <a:buFont typeface="Arial" panose="020B0604020202020204" pitchFamily="34" charset="0"/>
              <a:buChar char="•"/>
            </a:pPr>
            <a:r>
              <a:rPr lang="en-US" sz="2000" dirty="0">
                <a:effectLst/>
              </a:rPr>
              <a:t>The education system must ensure the authenticity of degrees and certificates. </a:t>
            </a:r>
          </a:p>
          <a:p>
            <a:pPr indent="-228600" algn="l">
              <a:buFont typeface="Arial" panose="020B0604020202020204" pitchFamily="34" charset="0"/>
              <a:buChar char="•"/>
            </a:pPr>
            <a:r>
              <a:rPr lang="en-US" sz="2000" dirty="0">
                <a:effectLst/>
              </a:rPr>
              <a:t>Fake certificates harm the reputation of institutions. </a:t>
            </a:r>
          </a:p>
          <a:p>
            <a:pPr indent="-228600" algn="l">
              <a:buFont typeface="Arial" panose="020B0604020202020204" pitchFamily="34" charset="0"/>
              <a:buChar char="•"/>
            </a:pPr>
            <a:r>
              <a:rPr lang="en-US" sz="2000" dirty="0">
                <a:effectLst/>
              </a:rPr>
              <a:t>Blockchain technology offers a tamper-proof, decentralized solution for secure certificate issuance and verification. </a:t>
            </a:r>
          </a:p>
          <a:p>
            <a:pPr indent="-228600" algn="l">
              <a:buFont typeface="Arial" panose="020B0604020202020204" pitchFamily="34" charset="0"/>
              <a:buChar char="•"/>
            </a:pPr>
            <a:r>
              <a:rPr lang="en-US" sz="2000" dirty="0">
                <a:effectLst/>
              </a:rPr>
              <a:t>Institutions like MIT have already adopted blockchain for digital certificates. </a:t>
            </a:r>
          </a:p>
          <a:p>
            <a:pPr indent="-228600" algn="l">
              <a:buFont typeface="Arial" panose="020B0604020202020204" pitchFamily="34" charset="0"/>
              <a:buChar char="•"/>
            </a:pPr>
            <a:endParaRPr lang="en-US" sz="2200" dirty="0"/>
          </a:p>
        </p:txBody>
      </p:sp>
    </p:spTree>
    <p:extLst>
      <p:ext uri="{BB962C8B-B14F-4D97-AF65-F5344CB8AC3E}">
        <p14:creationId xmlns:p14="http://schemas.microsoft.com/office/powerpoint/2010/main" val="14629273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777A147A-9ED8-46B4-8660-1B3C2AA880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3AB6E486-1602-69EF-6529-7BB98F7CC160}"/>
              </a:ext>
            </a:extLst>
          </p:cNvPr>
          <p:cNvSpPr>
            <a:spLocks noGrp="1"/>
          </p:cNvSpPr>
          <p:nvPr>
            <p:ph type="title"/>
          </p:nvPr>
        </p:nvSpPr>
        <p:spPr>
          <a:xfrm>
            <a:off x="841248" y="548640"/>
            <a:ext cx="3600860" cy="5431536"/>
          </a:xfrm>
        </p:spPr>
        <p:txBody>
          <a:bodyPr>
            <a:normAutofit/>
          </a:bodyPr>
          <a:lstStyle/>
          <a:p>
            <a:r>
              <a:rPr lang="en-IN" sz="4200" b="1" dirty="0">
                <a:effectLst/>
                <a:latin typeface="Calibri" panose="020F0502020204030204" pitchFamily="34" charset="0"/>
              </a:rPr>
              <a:t>What is SHA (Secure Hash Algorithm)? </a:t>
            </a:r>
            <a:r>
              <a:rPr lang="en-IN" sz="5400" dirty="0"/>
              <a:t/>
            </a:r>
            <a:br>
              <a:rPr lang="en-IN" sz="5400" dirty="0"/>
            </a:br>
            <a:endParaRPr lang="en-US" sz="5400" dirty="0"/>
          </a:p>
        </p:txBody>
      </p:sp>
      <p:sp>
        <p:nvSpPr>
          <p:cNvPr id="21" name="sketch line">
            <a:extLst>
              <a:ext uri="{FF2B5EF4-FFF2-40B4-BE49-F238E27FC236}">
                <a16:creationId xmlns:a16="http://schemas.microsoft.com/office/drawing/2014/main" xmlns="" id="{5D6C15A0-C087-4593-8414-2B4EC1CD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8C59FBEC-2EF2-C93B-76C4-4F7A5D5DB701}"/>
              </a:ext>
            </a:extLst>
          </p:cNvPr>
          <p:cNvSpPr>
            <a:spLocks noGrp="1"/>
          </p:cNvSpPr>
          <p:nvPr>
            <p:ph idx="1"/>
          </p:nvPr>
        </p:nvSpPr>
        <p:spPr>
          <a:xfrm>
            <a:off x="5126418" y="552091"/>
            <a:ext cx="6224335" cy="5912504"/>
          </a:xfrm>
        </p:spPr>
        <p:txBody>
          <a:bodyPr anchor="ctr">
            <a:normAutofit/>
          </a:bodyPr>
          <a:lstStyle/>
          <a:p>
            <a:pPr marL="0" indent="0">
              <a:buNone/>
            </a:pPr>
            <a:r>
              <a:rPr lang="en-IN" sz="1800" b="1" dirty="0">
                <a:effectLst/>
                <a:latin typeface="Calibri" panose="020F0502020204030204" pitchFamily="34" charset="0"/>
              </a:rPr>
              <a:t>SHA (Secure Hash Algorithm) </a:t>
            </a:r>
            <a:r>
              <a:rPr lang="en-IN" sz="1800" dirty="0">
                <a:effectLst/>
                <a:latin typeface="Calibri" panose="020F0502020204030204" pitchFamily="34" charset="0"/>
              </a:rPr>
              <a:t>is a cryptographic hash function designed to convert data into a fixed-length string (hash). It is used for data integrity, digital signatures, and password security. </a:t>
            </a:r>
          </a:p>
          <a:p>
            <a:endParaRPr lang="en-IN" sz="1800" dirty="0"/>
          </a:p>
          <a:p>
            <a:pPr>
              <a:buNone/>
            </a:pPr>
            <a:r>
              <a:rPr lang="en-IN" sz="1800" b="1" dirty="0">
                <a:effectLst/>
                <a:latin typeface="Calibri" panose="020F0502020204030204" pitchFamily="34" charset="0"/>
              </a:rPr>
              <a:t>Key Features of SHA </a:t>
            </a:r>
            <a:endParaRPr lang="en-IN" sz="1800" dirty="0"/>
          </a:p>
          <a:p>
            <a:pPr marL="0" indent="0">
              <a:buNone/>
            </a:pPr>
            <a:r>
              <a:rPr lang="en-IN" sz="1800" b="1" dirty="0">
                <a:effectLst/>
                <a:latin typeface="Calibri" panose="020F0502020204030204" pitchFamily="34" charset="0"/>
              </a:rPr>
              <a:t>One-Way Function </a:t>
            </a:r>
            <a:r>
              <a:rPr lang="en-IN" sz="1800" dirty="0">
                <a:effectLst/>
                <a:latin typeface="Calibri" panose="020F0502020204030204" pitchFamily="34" charset="0"/>
              </a:rPr>
              <a:t>– Cannot be reversed to original data.</a:t>
            </a:r>
            <a:br>
              <a:rPr lang="en-IN" sz="1800" dirty="0">
                <a:effectLst/>
                <a:latin typeface="Calibri" panose="020F0502020204030204" pitchFamily="34" charset="0"/>
              </a:rPr>
            </a:br>
            <a:r>
              <a:rPr lang="en-IN" sz="1800" b="1" dirty="0">
                <a:effectLst/>
                <a:latin typeface="Calibri" panose="020F0502020204030204" pitchFamily="34" charset="0"/>
              </a:rPr>
              <a:t>Deterministic </a:t>
            </a:r>
            <a:r>
              <a:rPr lang="en-IN" sz="1800" dirty="0">
                <a:effectLst/>
                <a:latin typeface="Calibri" panose="020F0502020204030204" pitchFamily="34" charset="0"/>
              </a:rPr>
              <a:t>– Same input always produces the same hash.</a:t>
            </a:r>
            <a:br>
              <a:rPr lang="en-IN" sz="1800" dirty="0">
                <a:effectLst/>
                <a:latin typeface="Calibri" panose="020F0502020204030204" pitchFamily="34" charset="0"/>
              </a:rPr>
            </a:br>
            <a:r>
              <a:rPr lang="en-IN" sz="1800" b="1" dirty="0">
                <a:effectLst/>
                <a:latin typeface="Calibri" panose="020F0502020204030204" pitchFamily="34" charset="0"/>
              </a:rPr>
              <a:t>Fixed Length </a:t>
            </a:r>
            <a:r>
              <a:rPr lang="en-IN" sz="1800" dirty="0">
                <a:effectLst/>
                <a:latin typeface="Calibri" panose="020F0502020204030204" pitchFamily="34" charset="0"/>
              </a:rPr>
              <a:t>– Output is always a fixed size (e.g., 256-bit for SHA-256).</a:t>
            </a:r>
            <a:br>
              <a:rPr lang="en-IN" sz="1800" dirty="0">
                <a:effectLst/>
                <a:latin typeface="Calibri" panose="020F0502020204030204" pitchFamily="34" charset="0"/>
              </a:rPr>
            </a:br>
            <a:r>
              <a:rPr lang="en-IN" sz="1800" b="1" dirty="0">
                <a:effectLst/>
                <a:latin typeface="Calibri" panose="020F0502020204030204" pitchFamily="34" charset="0"/>
              </a:rPr>
              <a:t>Collision Resistant </a:t>
            </a:r>
            <a:r>
              <a:rPr lang="en-IN" sz="1800" dirty="0">
                <a:effectLst/>
                <a:latin typeface="Calibri" panose="020F0502020204030204" pitchFamily="34" charset="0"/>
              </a:rPr>
              <a:t>– No two different inputs should produce the same hash. </a:t>
            </a:r>
          </a:p>
          <a:p>
            <a:pPr marL="0" indent="0">
              <a:buNone/>
            </a:pPr>
            <a:endParaRPr lang="en-US" sz="1800" dirty="0"/>
          </a:p>
          <a:p>
            <a:r>
              <a:rPr lang="en-IN" sz="1800" b="1" dirty="0">
                <a:effectLst/>
                <a:latin typeface="Calibri" panose="020F0502020204030204" pitchFamily="34" charset="0"/>
              </a:rPr>
              <a:t>SHA-256 </a:t>
            </a:r>
            <a:r>
              <a:rPr lang="en-IN" sz="1800" dirty="0">
                <a:effectLst/>
                <a:latin typeface="Calibri" panose="020F0502020204030204" pitchFamily="34" charset="0"/>
              </a:rPr>
              <a:t>is widely used in </a:t>
            </a:r>
            <a:r>
              <a:rPr lang="en-IN" sz="1800" b="1" dirty="0">
                <a:effectLst/>
                <a:latin typeface="Calibri" panose="020F0502020204030204" pitchFamily="34" charset="0"/>
              </a:rPr>
              <a:t>blockchain </a:t>
            </a:r>
            <a:r>
              <a:rPr lang="en-IN" sz="1800" dirty="0">
                <a:effectLst/>
                <a:latin typeface="Calibri" panose="020F0502020204030204" pitchFamily="34" charset="0"/>
              </a:rPr>
              <a:t>and </a:t>
            </a:r>
            <a:r>
              <a:rPr lang="en-IN" sz="1800" b="1" dirty="0">
                <a:effectLst/>
                <a:latin typeface="Calibri" panose="020F0502020204030204" pitchFamily="34" charset="0"/>
              </a:rPr>
              <a:t>cryptography</a:t>
            </a:r>
            <a:r>
              <a:rPr lang="en-IN" sz="1800" dirty="0">
                <a:effectLst/>
                <a:latin typeface="Calibri" panose="020F0502020204030204" pitchFamily="34" charset="0"/>
              </a:rPr>
              <a:t>. </a:t>
            </a:r>
            <a:endParaRPr lang="en-IN" sz="1800" dirty="0"/>
          </a:p>
          <a:p>
            <a:pPr>
              <a:buNone/>
            </a:pPr>
            <a:r>
              <a:rPr lang="en-IN" sz="1800" dirty="0">
                <a:effectLst/>
                <a:latin typeface="Calibri" panose="020F0502020204030204" pitchFamily="34" charset="0"/>
              </a:rPr>
              <a:t>     Example: How SHA Works </a:t>
            </a:r>
            <a:endParaRPr lang="en-IN" sz="1800" dirty="0"/>
          </a:p>
          <a:p>
            <a:pPr>
              <a:buNone/>
            </a:pPr>
            <a:r>
              <a:rPr lang="en-IN" sz="1800" b="1" dirty="0">
                <a:effectLst/>
                <a:latin typeface="Calibri" panose="020F0502020204030204" pitchFamily="34" charset="0"/>
              </a:rPr>
              <a:t>     Input: </a:t>
            </a:r>
            <a:r>
              <a:rPr lang="en-IN" sz="1800" dirty="0">
                <a:effectLst/>
                <a:latin typeface="Calibri" panose="020F0502020204030204" pitchFamily="34" charset="0"/>
              </a:rPr>
              <a:t>"Anchal Sharma" </a:t>
            </a:r>
            <a:endParaRPr lang="en-IN" sz="1800" dirty="0"/>
          </a:p>
          <a:p>
            <a:pPr>
              <a:buNone/>
            </a:pPr>
            <a:r>
              <a:rPr lang="en-IN" sz="1800" b="1" dirty="0">
                <a:effectLst/>
                <a:latin typeface="Calibri" panose="020F0502020204030204" pitchFamily="34" charset="0"/>
              </a:rPr>
              <a:t>     SHA-256 Hash Output: </a:t>
            </a:r>
            <a:endParaRPr lang="en-IN" sz="1800" dirty="0"/>
          </a:p>
          <a:p>
            <a:pPr marL="0" indent="0">
              <a:buNone/>
            </a:pPr>
            <a:r>
              <a:rPr lang="en-IN" sz="1800" dirty="0">
                <a:effectLst/>
                <a:latin typeface="Calibri" panose="020F0502020204030204" pitchFamily="34" charset="0"/>
              </a:rPr>
              <a:t>     EEF7B6F6D3A...43B095D1A </a:t>
            </a:r>
            <a:endParaRPr lang="en-IN" sz="1800" dirty="0"/>
          </a:p>
          <a:p>
            <a:endParaRPr lang="en-US" sz="1500" dirty="0"/>
          </a:p>
        </p:txBody>
      </p:sp>
    </p:spTree>
    <p:extLst>
      <p:ext uri="{BB962C8B-B14F-4D97-AF65-F5344CB8AC3E}">
        <p14:creationId xmlns:p14="http://schemas.microsoft.com/office/powerpoint/2010/main" val="30477435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26E35D9-72C0-631E-6D40-D417D26633F1}"/>
              </a:ext>
            </a:extLst>
          </p:cNvPr>
          <p:cNvSpPr>
            <a:spLocks noGrp="1"/>
          </p:cNvSpPr>
          <p:nvPr>
            <p:ph type="title"/>
          </p:nvPr>
        </p:nvSpPr>
        <p:spPr>
          <a:xfrm>
            <a:off x="838200" y="486959"/>
            <a:ext cx="10515600" cy="1325563"/>
          </a:xfrm>
        </p:spPr>
        <p:txBody>
          <a:bodyPr>
            <a:normAutofit fontScale="90000"/>
          </a:bodyPr>
          <a:lstStyle/>
          <a:p>
            <a:r>
              <a:rPr lang="en-IN" sz="4200" b="1" dirty="0">
                <a:effectLst/>
                <a:latin typeface="Calibri" panose="020F0502020204030204" pitchFamily="34" charset="0"/>
              </a:rPr>
              <a:t>How to Store Images and Videos on Blockchain </a:t>
            </a:r>
            <a:r>
              <a:rPr lang="en-IN" sz="3800" dirty="0"/>
              <a:t/>
            </a:r>
            <a:br>
              <a:rPr lang="en-IN" sz="3800" dirty="0"/>
            </a:br>
            <a:endParaRPr lang="en-US" sz="3800" dirty="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6AB1F3C-58F0-4218-7D17-2DAC426335C5}"/>
              </a:ext>
            </a:extLst>
          </p:cNvPr>
          <p:cNvSpPr>
            <a:spLocks noGrp="1"/>
          </p:cNvSpPr>
          <p:nvPr>
            <p:ph idx="1"/>
          </p:nvPr>
        </p:nvSpPr>
        <p:spPr>
          <a:xfrm>
            <a:off x="838200" y="1929384"/>
            <a:ext cx="10515600" cy="4251960"/>
          </a:xfrm>
        </p:spPr>
        <p:txBody>
          <a:bodyPr>
            <a:normAutofit lnSpcReduction="10000"/>
          </a:bodyPr>
          <a:lstStyle/>
          <a:p>
            <a:r>
              <a:rPr lang="en-IN" sz="2000" dirty="0">
                <a:effectLst/>
                <a:latin typeface="Calibri" panose="020F0502020204030204" pitchFamily="34" charset="0"/>
              </a:rPr>
              <a:t>Blockchain is not suitable for storing large files like images and videos due to high storage costs and scalability limitations. Instead, we use off-chain storage with blockchain references to ensure security and immutability. </a:t>
            </a:r>
            <a:endParaRPr lang="en-IN" sz="2000" dirty="0"/>
          </a:p>
          <a:p>
            <a:pPr>
              <a:buNone/>
            </a:pPr>
            <a:endParaRPr lang="en-IN" sz="2000" b="1" dirty="0">
              <a:effectLst/>
              <a:latin typeface="Calibri" panose="020F0502020204030204" pitchFamily="34" charset="0"/>
            </a:endParaRPr>
          </a:p>
          <a:p>
            <a:pPr marL="0" indent="0">
              <a:buNone/>
            </a:pPr>
            <a:r>
              <a:rPr lang="en-IN" sz="2000" b="1" dirty="0">
                <a:effectLst/>
                <a:latin typeface="Calibri" panose="020F0502020204030204" pitchFamily="34" charset="0"/>
              </a:rPr>
              <a:t>Best Methods to Store Images &amp; Videos</a:t>
            </a:r>
          </a:p>
          <a:p>
            <a:pPr marL="0" indent="0">
              <a:buNone/>
            </a:pPr>
            <a:r>
              <a:rPr lang="en-IN" sz="2000" b="1" dirty="0">
                <a:effectLst/>
                <a:latin typeface="Calibri" panose="020F0502020204030204" pitchFamily="34" charset="0"/>
              </a:rPr>
              <a:t/>
            </a:r>
            <a:br>
              <a:rPr lang="en-IN" sz="2000" b="1" dirty="0">
                <a:effectLst/>
                <a:latin typeface="Calibri" panose="020F0502020204030204" pitchFamily="34" charset="0"/>
              </a:rPr>
            </a:br>
            <a:r>
              <a:rPr lang="en-IN" sz="2000" b="1" dirty="0">
                <a:effectLst/>
                <a:latin typeface="Calibri" panose="020F0502020204030204" pitchFamily="34" charset="0"/>
              </a:rPr>
              <a:t>1</a:t>
            </a:r>
            <a:r>
              <a:rPr lang="en-IN" sz="2000" b="1" dirty="0">
                <a:latin typeface="SegoeUISymbol"/>
              </a:rPr>
              <a:t>. </a:t>
            </a:r>
            <a:r>
              <a:rPr lang="en-IN" sz="2000" b="1" dirty="0">
                <a:effectLst/>
                <a:latin typeface="Calibri" panose="020F0502020204030204" pitchFamily="34" charset="0"/>
              </a:rPr>
              <a:t>Store Image/Video Hash on Blockchain (Off-Chain Storage) </a:t>
            </a:r>
            <a:endParaRPr lang="en-IN" sz="2000" dirty="0"/>
          </a:p>
          <a:p>
            <a:pPr>
              <a:buNone/>
            </a:pPr>
            <a:r>
              <a:rPr lang="en-IN" sz="2000" dirty="0">
                <a:effectLst/>
                <a:latin typeface="SymbolMT"/>
              </a:rPr>
              <a:t>• </a:t>
            </a:r>
            <a:r>
              <a:rPr lang="en-IN" sz="2000" b="1" dirty="0">
                <a:effectLst/>
                <a:latin typeface="Calibri" panose="020F0502020204030204" pitchFamily="34" charset="0"/>
              </a:rPr>
              <a:t>Process</a:t>
            </a:r>
            <a:r>
              <a:rPr lang="en-IN" sz="2000" dirty="0">
                <a:effectLst/>
                <a:latin typeface="Calibri" panose="020F0502020204030204" pitchFamily="34" charset="0"/>
              </a:rPr>
              <a:t>: </a:t>
            </a:r>
            <a:endParaRPr lang="en-IN" sz="2000" dirty="0"/>
          </a:p>
          <a:p>
            <a:pPr>
              <a:buFont typeface="+mj-lt"/>
              <a:buAutoNum type="arabicPeriod"/>
            </a:pPr>
            <a:r>
              <a:rPr lang="en-IN" sz="2000" dirty="0">
                <a:effectLst/>
                <a:latin typeface="Calibri" panose="020F0502020204030204" pitchFamily="34" charset="0"/>
              </a:rPr>
              <a:t>Upload the file to </a:t>
            </a:r>
            <a:r>
              <a:rPr lang="en-IN" sz="2000" b="1" dirty="0">
                <a:effectLst/>
                <a:latin typeface="Calibri" panose="020F0502020204030204" pitchFamily="34" charset="0"/>
              </a:rPr>
              <a:t>IPFS (Inter Planetary File System) </a:t>
            </a:r>
            <a:r>
              <a:rPr lang="en-IN" sz="2000" dirty="0">
                <a:effectLst/>
                <a:latin typeface="Calibri" panose="020F0502020204030204" pitchFamily="34" charset="0"/>
              </a:rPr>
              <a:t>or </a:t>
            </a:r>
            <a:r>
              <a:rPr lang="en-IN" sz="2000" b="1" dirty="0">
                <a:effectLst/>
                <a:latin typeface="Calibri" panose="020F0502020204030204" pitchFamily="34" charset="0"/>
              </a:rPr>
              <a:t>cloud storage </a:t>
            </a:r>
            <a:r>
              <a:rPr lang="en-IN" sz="2000" dirty="0">
                <a:effectLst/>
                <a:latin typeface="Calibri" panose="020F0502020204030204" pitchFamily="34" charset="0"/>
              </a:rPr>
              <a:t>(AWS, Google Drive). </a:t>
            </a:r>
          </a:p>
          <a:p>
            <a:pPr>
              <a:buFont typeface="+mj-lt"/>
              <a:buAutoNum type="arabicPeriod"/>
            </a:pPr>
            <a:r>
              <a:rPr lang="en-IN" sz="2000" dirty="0">
                <a:effectLst/>
                <a:latin typeface="Calibri" panose="020F0502020204030204" pitchFamily="34" charset="0"/>
              </a:rPr>
              <a:t>Generate a </a:t>
            </a:r>
            <a:r>
              <a:rPr lang="en-IN" sz="2000" b="1" dirty="0">
                <a:effectLst/>
                <a:latin typeface="Calibri" panose="020F0502020204030204" pitchFamily="34" charset="0"/>
              </a:rPr>
              <a:t>cryptographic hash </a:t>
            </a:r>
            <a:r>
              <a:rPr lang="en-IN" sz="2000" dirty="0">
                <a:effectLst/>
                <a:latin typeface="Calibri" panose="020F0502020204030204" pitchFamily="34" charset="0"/>
              </a:rPr>
              <a:t>of the file. </a:t>
            </a:r>
          </a:p>
          <a:p>
            <a:pPr>
              <a:buFont typeface="+mj-lt"/>
              <a:buAutoNum type="arabicPeriod"/>
            </a:pPr>
            <a:r>
              <a:rPr lang="en-IN" sz="2000" dirty="0">
                <a:effectLst/>
                <a:latin typeface="Calibri" panose="020F0502020204030204" pitchFamily="34" charset="0"/>
              </a:rPr>
              <a:t>Store the </a:t>
            </a:r>
            <a:r>
              <a:rPr lang="en-IN" sz="2000" b="1" dirty="0">
                <a:effectLst/>
                <a:latin typeface="Calibri" panose="020F0502020204030204" pitchFamily="34" charset="0"/>
              </a:rPr>
              <a:t>hash + IPFS link </a:t>
            </a:r>
            <a:r>
              <a:rPr lang="en-IN" sz="2000" dirty="0">
                <a:effectLst/>
                <a:latin typeface="Calibri" panose="020F0502020204030204" pitchFamily="34" charset="0"/>
              </a:rPr>
              <a:t>on the blockchain. </a:t>
            </a:r>
          </a:p>
          <a:p>
            <a:pPr>
              <a:buFont typeface="+mj-lt"/>
              <a:buAutoNum type="arabicPeriod"/>
            </a:pPr>
            <a:r>
              <a:rPr lang="en-IN" sz="2000" dirty="0">
                <a:effectLst/>
                <a:latin typeface="Calibri" panose="020F0502020204030204" pitchFamily="34" charset="0"/>
              </a:rPr>
              <a:t>Users retrieve the file using the hash. </a:t>
            </a:r>
          </a:p>
          <a:p>
            <a:endParaRPr lang="en-US" sz="2000" dirty="0"/>
          </a:p>
        </p:txBody>
      </p:sp>
    </p:spTree>
    <p:extLst>
      <p:ext uri="{BB962C8B-B14F-4D97-AF65-F5344CB8AC3E}">
        <p14:creationId xmlns:p14="http://schemas.microsoft.com/office/powerpoint/2010/main" val="22288114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61949" y="417513"/>
            <a:ext cx="11534775" cy="1173162"/>
          </a:xfrm>
        </p:spPr>
        <p:txBody>
          <a:bodyPr>
            <a:normAutofit fontScale="90000"/>
          </a:bodyPr>
          <a:lstStyle/>
          <a:p>
            <a:r>
              <a:rPr lang="en-US" b="1" dirty="0"/>
              <a:t>Infrastructure Requirement </a:t>
            </a:r>
            <a:endParaRPr lang="en-IN" dirty="0"/>
          </a:p>
        </p:txBody>
      </p:sp>
      <p:sp>
        <p:nvSpPr>
          <p:cNvPr id="3" name="Subtitle 2"/>
          <p:cNvSpPr>
            <a:spLocks noGrp="1"/>
          </p:cNvSpPr>
          <p:nvPr>
            <p:ph type="subTitle" idx="1"/>
          </p:nvPr>
        </p:nvSpPr>
        <p:spPr/>
        <p:txBody>
          <a:bodyPr/>
          <a:lstStyle/>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675" y="1890434"/>
            <a:ext cx="10677525" cy="3991532"/>
          </a:xfrm>
          <a:prstGeom prst="rect">
            <a:avLst/>
          </a:prstGeom>
        </p:spPr>
      </p:pic>
    </p:spTree>
    <p:extLst>
      <p:ext uri="{BB962C8B-B14F-4D97-AF65-F5344CB8AC3E}">
        <p14:creationId xmlns:p14="http://schemas.microsoft.com/office/powerpoint/2010/main" val="177359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975" y="547285"/>
            <a:ext cx="10353675" cy="5763430"/>
          </a:xfrm>
          <a:prstGeom prst="rect">
            <a:avLst/>
          </a:prstGeom>
        </p:spPr>
      </p:pic>
    </p:spTree>
    <p:extLst>
      <p:ext uri="{BB962C8B-B14F-4D97-AF65-F5344CB8AC3E}">
        <p14:creationId xmlns:p14="http://schemas.microsoft.com/office/powerpoint/2010/main" val="21589831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5326" y="2142968"/>
            <a:ext cx="10725150" cy="2248214"/>
          </a:xfrm>
          <a:prstGeom prst="rect">
            <a:avLst/>
          </a:prstGeom>
        </p:spPr>
      </p:pic>
    </p:spTree>
    <p:extLst>
      <p:ext uri="{BB962C8B-B14F-4D97-AF65-F5344CB8AC3E}">
        <p14:creationId xmlns:p14="http://schemas.microsoft.com/office/powerpoint/2010/main" val="35851271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274638"/>
            <a:ext cx="9144000" cy="696912"/>
          </a:xfrm>
        </p:spPr>
        <p:txBody>
          <a:bodyPr>
            <a:normAutofit fontScale="90000"/>
          </a:bodyPr>
          <a:lstStyle/>
          <a:p>
            <a:r>
              <a:rPr lang="en-US" b="1" dirty="0"/>
              <a:t>Prerequisites</a:t>
            </a:r>
            <a:endParaRPr lang="en-IN" dirty="0"/>
          </a:p>
        </p:txBody>
      </p:sp>
      <p:sp>
        <p:nvSpPr>
          <p:cNvPr id="5" name="Rectangle 1"/>
          <p:cNvSpPr>
            <a:spLocks noGrp="1" noChangeArrowheads="1"/>
          </p:cNvSpPr>
          <p:nvPr>
            <p:ph type="subTitle" idx="1"/>
          </p:nvPr>
        </p:nvSpPr>
        <p:spPr bwMode="auto">
          <a:xfrm>
            <a:off x="790576" y="1160012"/>
            <a:ext cx="10744199" cy="754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fontAlgn="base">
              <a:spcBef>
                <a:spcPct val="0"/>
              </a:spcBef>
              <a:spcAft>
                <a:spcPct val="0"/>
              </a:spcAft>
              <a:defRPr>
                <a:solidFill>
                  <a:schemeClr val="tx1"/>
                </a:solidFill>
                <a:latin typeface="Arial" pitchFamily="34" charset="0"/>
                <a:cs typeface="Arial" pitchFamily="34" charset="0"/>
              </a:defRPr>
            </a:lvl1pPr>
            <a:lvl2pPr fontAlgn="base">
              <a:spcBef>
                <a:spcPct val="0"/>
              </a:spcBef>
              <a:spcAft>
                <a:spcPct val="0"/>
              </a:spcAft>
              <a:defRPr>
                <a:solidFill>
                  <a:schemeClr val="tx1"/>
                </a:solidFill>
                <a:latin typeface="Arial" pitchFamily="34" charset="0"/>
                <a:cs typeface="Arial" pitchFamily="34" charset="0"/>
              </a:defRPr>
            </a:lvl2pPr>
            <a:lvl3pPr fontAlgn="base">
              <a:spcBef>
                <a:spcPct val="0"/>
              </a:spcBef>
              <a:spcAft>
                <a:spcPct val="0"/>
              </a:spcAft>
              <a:defRPr>
                <a:solidFill>
                  <a:schemeClr val="tx1"/>
                </a:solidFill>
                <a:latin typeface="Arial" pitchFamily="34" charset="0"/>
                <a:cs typeface="Arial" pitchFamily="34" charset="0"/>
              </a:defRPr>
            </a:lvl3pPr>
            <a:lvl4pPr fontAlgn="base">
              <a:spcBef>
                <a:spcPct val="0"/>
              </a:spcBef>
              <a:spcAft>
                <a:spcPct val="0"/>
              </a:spcAft>
              <a:defRPr>
                <a:solidFill>
                  <a:schemeClr val="tx1"/>
                </a:solidFill>
                <a:latin typeface="Arial" pitchFamily="34" charset="0"/>
                <a:cs typeface="Arial" pitchFamily="34" charset="0"/>
              </a:defRPr>
            </a:lvl4pPr>
            <a:lvl5pPr fontAlgn="base">
              <a:spcBef>
                <a:spcPct val="0"/>
              </a:spcBef>
              <a:spcAft>
                <a:spcPct val="0"/>
              </a:spcAft>
              <a:defRPr>
                <a:solidFill>
                  <a:schemeClr val="tx1"/>
                </a:solidFill>
                <a:latin typeface="Arial" pitchFamily="34" charset="0"/>
                <a:cs typeface="Arial" pitchFamily="34" charset="0"/>
              </a:defRPr>
            </a:lvl5pPr>
            <a:lvl6pPr fontAlgn="base">
              <a:spcBef>
                <a:spcPct val="0"/>
              </a:spcBef>
              <a:spcAft>
                <a:spcPct val="0"/>
              </a:spcAft>
              <a:defRPr>
                <a:solidFill>
                  <a:schemeClr val="tx1"/>
                </a:solidFill>
                <a:latin typeface="Arial" pitchFamily="34" charset="0"/>
                <a:cs typeface="Arial" pitchFamily="34" charset="0"/>
              </a:defRPr>
            </a:lvl6pPr>
            <a:lvl7pPr fontAlgn="base">
              <a:spcBef>
                <a:spcPct val="0"/>
              </a:spcBef>
              <a:spcAft>
                <a:spcPct val="0"/>
              </a:spcAft>
              <a:defRPr>
                <a:solidFill>
                  <a:schemeClr val="tx1"/>
                </a:solidFill>
                <a:latin typeface="Arial" pitchFamily="34" charset="0"/>
                <a:cs typeface="Arial" pitchFamily="34" charset="0"/>
              </a:defRPr>
            </a:lvl7pPr>
            <a:lvl8pPr fontAlgn="base">
              <a:spcBef>
                <a:spcPct val="0"/>
              </a:spcBef>
              <a:spcAft>
                <a:spcPct val="0"/>
              </a:spcAft>
              <a:defRPr>
                <a:solidFill>
                  <a:schemeClr val="tx1"/>
                </a:solidFill>
                <a:latin typeface="Arial" pitchFamily="34" charset="0"/>
                <a:cs typeface="Arial" pitchFamily="34" charset="0"/>
              </a:defRPr>
            </a:lvl8pPr>
            <a:lvl9pPr fontAlgn="base">
              <a:spcBef>
                <a:spcPct val="0"/>
              </a:spcBef>
              <a:spcAft>
                <a:spcPct val="0"/>
              </a:spcAft>
              <a:defRPr>
                <a:solidFill>
                  <a:schemeClr val="tx1"/>
                </a:solidFill>
                <a:latin typeface="Arial" pitchFamily="34" charset="0"/>
                <a:cs typeface="Arial" pitchFamily="34" charset="0"/>
              </a:defRPr>
            </a:lvl9pPr>
          </a:lstStyle>
          <a:p>
            <a:pPr marL="914400" lvl="1" indent="-457200" algn="l">
              <a:buAutoNum type="arabicPeriod"/>
            </a:pPr>
            <a:r>
              <a:rPr lang="en-US" dirty="0" smtClean="0"/>
              <a:t>UGC/ ERNET</a:t>
            </a:r>
          </a:p>
          <a:p>
            <a:pPr marL="914400" lvl="1" indent="-457200" algn="l">
              <a:buAutoNum type="arabicPeriod"/>
            </a:pPr>
            <a:endParaRPr lang="en-US" dirty="0" smtClean="0"/>
          </a:p>
          <a:p>
            <a:pPr marL="800100" lvl="1" indent="-342900" algn="l">
              <a:buFont typeface="Arial" panose="020B0604020202020204" pitchFamily="34" charset="0"/>
              <a:buChar char="•"/>
            </a:pPr>
            <a:r>
              <a:rPr lang="en-US" dirty="0" smtClean="0"/>
              <a:t>To </a:t>
            </a:r>
            <a:r>
              <a:rPr lang="en-US" dirty="0"/>
              <a:t>recommend the Universities with whom a </a:t>
            </a:r>
            <a:r>
              <a:rPr lang="en-US" dirty="0" err="1"/>
              <a:t>PoC</a:t>
            </a:r>
            <a:r>
              <a:rPr lang="en-US" dirty="0"/>
              <a:t> implementation can be done </a:t>
            </a:r>
            <a:endParaRPr lang="en-IN" sz="1800" dirty="0"/>
          </a:p>
          <a:p>
            <a:pPr marL="800100" lvl="1" indent="-342900" algn="l">
              <a:buFont typeface="Arial" panose="020B0604020202020204" pitchFamily="34" charset="0"/>
              <a:buChar char="•"/>
            </a:pPr>
            <a:r>
              <a:rPr lang="en-US" dirty="0"/>
              <a:t>To provide space for hosting the platform  </a:t>
            </a:r>
            <a:endParaRPr lang="en-IN" sz="1800" dirty="0"/>
          </a:p>
          <a:p>
            <a:pPr marL="800100" lvl="1" indent="-342900" algn="l">
              <a:buFont typeface="Arial" panose="020B0604020202020204" pitchFamily="34" charset="0"/>
              <a:buChar char="•"/>
            </a:pPr>
            <a:r>
              <a:rPr lang="en-US" dirty="0"/>
              <a:t>To set out the success criteria of the </a:t>
            </a:r>
            <a:r>
              <a:rPr lang="en-US" dirty="0" err="1" smtClean="0"/>
              <a:t>PoC</a:t>
            </a:r>
            <a:r>
              <a:rPr lang="en-US" dirty="0" smtClean="0"/>
              <a:t>. </a:t>
            </a:r>
            <a:endParaRPr lang="en-IN" sz="1800" dirty="0"/>
          </a:p>
          <a:p>
            <a:pPr marL="800100" lvl="1" indent="-342900" algn="l">
              <a:buFont typeface="Arial" panose="020B0604020202020204" pitchFamily="34" charset="0"/>
              <a:buChar char="•"/>
            </a:pPr>
            <a:r>
              <a:rPr lang="en-US" dirty="0"/>
              <a:t>Coordination with Universities and affiliated colleges. </a:t>
            </a:r>
            <a:endParaRPr lang="en-IN" sz="1800" dirty="0"/>
          </a:p>
          <a:p>
            <a:pPr marL="800100" lvl="1" indent="-342900" algn="l">
              <a:buFont typeface="Arial" panose="020B0604020202020204" pitchFamily="34" charset="0"/>
              <a:buChar char="•"/>
            </a:pPr>
            <a:r>
              <a:rPr lang="en-US" dirty="0"/>
              <a:t>Nomination of a SPOC with complete understanding of the Business </a:t>
            </a:r>
            <a:r>
              <a:rPr lang="en-US" dirty="0" smtClean="0"/>
              <a:t>logic</a:t>
            </a:r>
          </a:p>
          <a:p>
            <a:pPr marL="800100" lvl="1" indent="-342900" algn="l">
              <a:buFont typeface="Arial" panose="020B0604020202020204" pitchFamily="34" charset="0"/>
              <a:buChar char="•"/>
            </a:pPr>
            <a:r>
              <a:rPr lang="en-US" dirty="0" smtClean="0"/>
              <a:t>To </a:t>
            </a:r>
            <a:r>
              <a:rPr lang="en-US" dirty="0"/>
              <a:t>conduct acceptance testing of the implemented solution.</a:t>
            </a:r>
            <a:r>
              <a:rPr lang="en-US" b="1" dirty="0"/>
              <a:t> </a:t>
            </a:r>
            <a:endParaRPr lang="en-US" b="1" dirty="0" smtClean="0"/>
          </a:p>
          <a:p>
            <a:pPr marL="800100" lvl="1" indent="-342900" algn="l">
              <a:buFont typeface="Arial" panose="020B0604020202020204" pitchFamily="34" charset="0"/>
              <a:buChar char="•"/>
            </a:pPr>
            <a:endParaRPr lang="en-US" b="1" dirty="0"/>
          </a:p>
          <a:p>
            <a:pPr lvl="1" algn="l"/>
            <a:r>
              <a:rPr lang="en-US" b="1" dirty="0"/>
              <a:t>2. UNIVERSITIES</a:t>
            </a:r>
          </a:p>
          <a:p>
            <a:pPr lvl="1" algn="l"/>
            <a:endParaRPr lang="en-US" b="1" dirty="0"/>
          </a:p>
          <a:p>
            <a:pPr marL="742950" lvl="1" indent="-285750" algn="l">
              <a:buFont typeface="Arial" panose="020B0604020202020204" pitchFamily="34" charset="0"/>
              <a:buChar char="•"/>
            </a:pPr>
            <a:r>
              <a:rPr lang="en-US" dirty="0"/>
              <a:t>To provide us an understanding of the existing process for certificate issuance and verification </a:t>
            </a:r>
            <a:endParaRPr lang="en-IN" dirty="0"/>
          </a:p>
          <a:p>
            <a:pPr marL="742950" lvl="1" indent="-285750" algn="l">
              <a:buFont typeface="Arial" panose="020B0604020202020204" pitchFamily="34" charset="0"/>
              <a:buChar char="•"/>
            </a:pPr>
            <a:r>
              <a:rPr lang="en-US" dirty="0"/>
              <a:t>To provide the data points for building the APIs. </a:t>
            </a:r>
            <a:endParaRPr lang="en-IN" dirty="0"/>
          </a:p>
          <a:p>
            <a:pPr marL="742950" lvl="1" indent="-285750" algn="l">
              <a:buFont typeface="Arial" panose="020B0604020202020204" pitchFamily="34" charset="0"/>
              <a:buChar char="•"/>
            </a:pPr>
            <a:r>
              <a:rPr lang="en-US" dirty="0"/>
              <a:t>To provide support in installing and placing the compatible hardware and software required  </a:t>
            </a:r>
            <a:endParaRPr lang="en-IN" dirty="0"/>
          </a:p>
          <a:p>
            <a:pPr marL="742950" lvl="1" indent="-285750" algn="l">
              <a:buFont typeface="Arial" panose="020B0604020202020204" pitchFamily="34" charset="0"/>
              <a:buChar char="•"/>
            </a:pPr>
            <a:r>
              <a:rPr lang="en-US" dirty="0"/>
              <a:t>To conduct acceptance testing of the implemented solution. </a:t>
            </a:r>
          </a:p>
          <a:p>
            <a:pPr marL="742950" lvl="1" indent="-285750">
              <a:buFont typeface="Arial" panose="020B0604020202020204" pitchFamily="34" charset="0"/>
              <a:buChar char="•"/>
            </a:pPr>
            <a:endParaRPr lang="en-US" dirty="0"/>
          </a:p>
          <a:p>
            <a:pPr lvl="1"/>
            <a:endParaRPr lang="en-IN" dirty="0"/>
          </a:p>
          <a:p>
            <a:pPr lvl="1"/>
            <a:endParaRPr lang="en-IN" dirty="0"/>
          </a:p>
          <a:p>
            <a:pPr lvl="0"/>
            <a:endParaRPr lang="en-US" altLang="en-US" dirty="0"/>
          </a:p>
          <a:p>
            <a:pPr marL="800100" lvl="1" indent="-342900" algn="l">
              <a:buFont typeface="Arial" panose="020B0604020202020204" pitchFamily="34" charset="0"/>
              <a:buChar char="•"/>
            </a:pPr>
            <a:endParaRPr lang="en-US" b="1" dirty="0" smtClean="0"/>
          </a:p>
          <a:p>
            <a:pPr marL="800100" lvl="1" indent="-342900" algn="l">
              <a:buFont typeface="Arial" panose="020B0604020202020204" pitchFamily="34" charset="0"/>
              <a:buChar char="•"/>
            </a:pPr>
            <a:endParaRPr lang="en-US" sz="1800" b="1" dirty="0"/>
          </a:p>
          <a:p>
            <a:pPr marL="800100" lvl="1" indent="-342900" algn="l">
              <a:buFont typeface="Arial" panose="020B0604020202020204" pitchFamily="34" charset="0"/>
              <a:buChar char="•"/>
            </a:pPr>
            <a:endParaRPr lang="en-US" sz="1800" b="1" dirty="0" smtClean="0"/>
          </a:p>
          <a:p>
            <a:pPr lvl="1" algn="l"/>
            <a:endParaRPr lang="en-IN" sz="1800" dirty="0"/>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2818508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xmlns="" id="{A93898FF-D987-4B0E-BFB4-85F5EB356D4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FEB84055-029C-4E86-8844-D05D96C024B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xmlns="" id="{8A2842C0-6210-4FDB-B1FF-C14C927377F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a:blip r:embed="rId3">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35" name="Rectangle 34">
            <a:extLst>
              <a:ext uri="{FF2B5EF4-FFF2-40B4-BE49-F238E27FC236}">
                <a16:creationId xmlns:a16="http://schemas.microsoft.com/office/drawing/2014/main" xmlns="" id="{799037F2-4CAF-446B-90DB-1480B247AA6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xmlns="" id="{7128589C-AF3D-49CF-BD92-C1D1D2F538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95844" y="1110000"/>
            <a:ext cx="10195740" cy="4629235"/>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xmlns="" id="{E3607721-EB62-BD7A-5D97-60AAFF6D7A65}"/>
              </a:ext>
            </a:extLst>
          </p:cNvPr>
          <p:cNvSpPr>
            <a:spLocks noGrp="1"/>
          </p:cNvSpPr>
          <p:nvPr>
            <p:ph type="title"/>
          </p:nvPr>
        </p:nvSpPr>
        <p:spPr>
          <a:xfrm>
            <a:off x="1991485" y="1600200"/>
            <a:ext cx="8201552" cy="2295748"/>
          </a:xfrm>
        </p:spPr>
        <p:txBody>
          <a:bodyPr vert="horz" lIns="91440" tIns="45720" rIns="91440" bIns="45720" rtlCol="0" anchor="b">
            <a:normAutofit/>
          </a:bodyPr>
          <a:lstStyle/>
          <a:p>
            <a:pPr algn="ctr"/>
            <a:r>
              <a:rPr lang="en-US" sz="5000" b="1" kern="1200" dirty="0">
                <a:solidFill>
                  <a:schemeClr val="tx1"/>
                </a:solidFill>
                <a:latin typeface="+mj-lt"/>
                <a:ea typeface="+mj-ea"/>
                <a:cs typeface="+mj-cs"/>
              </a:rPr>
              <a:t>THANK YOU</a:t>
            </a:r>
          </a:p>
        </p:txBody>
      </p:sp>
    </p:spTree>
    <p:extLst>
      <p:ext uri="{BB962C8B-B14F-4D97-AF65-F5344CB8AC3E}">
        <p14:creationId xmlns:p14="http://schemas.microsoft.com/office/powerpoint/2010/main" val="13710009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xmlns="" id="{53B021B3-DE93-4AB7-8A18-CF5F1CED88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D39D3D3-26D5-1CD5-8A4E-68432A5E10F9}"/>
              </a:ext>
            </a:extLst>
          </p:cNvPr>
          <p:cNvSpPr>
            <a:spLocks noGrp="1"/>
          </p:cNvSpPr>
          <p:nvPr>
            <p:ph type="title"/>
          </p:nvPr>
        </p:nvSpPr>
        <p:spPr>
          <a:xfrm>
            <a:off x="837458" y="384054"/>
            <a:ext cx="10506456" cy="1014984"/>
          </a:xfrm>
        </p:spPr>
        <p:txBody>
          <a:bodyPr anchor="b">
            <a:normAutofit fontScale="90000"/>
          </a:bodyPr>
          <a:lstStyle/>
          <a:p>
            <a:r>
              <a:rPr lang="en-IN" sz="4200" b="1" dirty="0">
                <a:effectLst/>
                <a:latin typeface="Aptos" panose="020B0004020202020204" pitchFamily="34" charset="0"/>
              </a:rPr>
              <a:t>Challenges &amp; Need for the Solution </a:t>
            </a:r>
            <a:r>
              <a:rPr lang="en-IN" sz="3100" dirty="0">
                <a:effectLst/>
                <a:latin typeface="SymbolMT"/>
              </a:rPr>
              <a:t/>
            </a:r>
            <a:br>
              <a:rPr lang="en-IN" sz="3100" dirty="0">
                <a:effectLst/>
                <a:latin typeface="SymbolMT"/>
              </a:rPr>
            </a:br>
            <a:endParaRPr lang="en-US" sz="3100" dirty="0"/>
          </a:p>
        </p:txBody>
      </p:sp>
      <p:sp>
        <p:nvSpPr>
          <p:cNvPr id="11" name="Rectangle 10">
            <a:extLst>
              <a:ext uri="{FF2B5EF4-FFF2-40B4-BE49-F238E27FC236}">
                <a16:creationId xmlns:a16="http://schemas.microsoft.com/office/drawing/2014/main" xmlns="" id="{52D502E5-F6B4-4D58-B4AE-FC466FF15E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xmlns="" id="{9DECDBF4-02B6-4BB4-B65B-B8107AD6A9E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xmlns="" id="{EE17DA9D-E36D-E246-A03D-F180FC2BA021}"/>
              </a:ext>
            </a:extLst>
          </p:cNvPr>
          <p:cNvGraphicFramePr>
            <a:graphicFrameLocks noGrp="1"/>
          </p:cNvGraphicFramePr>
          <p:nvPr>
            <p:ph idx="1"/>
            <p:extLst>
              <p:ext uri="{D42A27DB-BD31-4B8C-83A1-F6EECF244321}">
                <p14:modId xmlns:p14="http://schemas.microsoft.com/office/powerpoint/2010/main" val="2162088178"/>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01210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44AD29B6-BF3B-4407-9E75-52DF8E3B29F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4" name="Rectangle 23">
            <a:extLst>
              <a:ext uri="{FF2B5EF4-FFF2-40B4-BE49-F238E27FC236}">
                <a16:creationId xmlns:a16="http://schemas.microsoft.com/office/drawing/2014/main" xmlns="" id="{55F8BA08-3E38-4B70-B93A-74F08E09220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xmlns="" id="{B2599434-443B-5197-F4C4-0F4CC8596B0D}"/>
              </a:ext>
            </a:extLst>
          </p:cNvPr>
          <p:cNvSpPr>
            <a:spLocks noGrp="1"/>
          </p:cNvSpPr>
          <p:nvPr>
            <p:ph type="title"/>
          </p:nvPr>
        </p:nvSpPr>
        <p:spPr>
          <a:xfrm>
            <a:off x="1045029" y="507160"/>
            <a:ext cx="2993571" cy="5438730"/>
          </a:xfrm>
        </p:spPr>
        <p:txBody>
          <a:bodyPr>
            <a:normAutofit/>
          </a:bodyPr>
          <a:lstStyle/>
          <a:p>
            <a:r>
              <a:rPr lang="en-IN" sz="4200" b="1" dirty="0">
                <a:effectLst/>
                <a:latin typeface="Calibri" panose="020F0502020204030204" pitchFamily="34" charset="0"/>
              </a:rPr>
              <a:t>Blockchain-Based Solution Overview </a:t>
            </a:r>
            <a:r>
              <a:rPr lang="en-IN" sz="4200" dirty="0">
                <a:effectLst/>
              </a:rPr>
              <a:t/>
            </a:r>
            <a:br>
              <a:rPr lang="en-IN" sz="4200" dirty="0">
                <a:effectLst/>
              </a:rPr>
            </a:br>
            <a:endParaRPr lang="en-US" sz="4200" dirty="0"/>
          </a:p>
        </p:txBody>
      </p:sp>
      <p:sp>
        <p:nvSpPr>
          <p:cNvPr id="26" name="Rectangle 25">
            <a:extLst>
              <a:ext uri="{FF2B5EF4-FFF2-40B4-BE49-F238E27FC236}">
                <a16:creationId xmlns:a16="http://schemas.microsoft.com/office/drawing/2014/main" xmlns="" id="{357F1B33-79AB-4A71-8CEC-4546D709B8C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xmlns="" id="{17C62B92-11BB-1A50-A7E7-A7DC8D2A2A01}"/>
              </a:ext>
            </a:extLst>
          </p:cNvPr>
          <p:cNvGraphicFramePr>
            <a:graphicFrameLocks noGrp="1"/>
          </p:cNvGraphicFramePr>
          <p:nvPr>
            <p:ph idx="1"/>
            <p:extLst>
              <p:ext uri="{D42A27DB-BD31-4B8C-83A1-F6EECF244321}">
                <p14:modId xmlns:p14="http://schemas.microsoft.com/office/powerpoint/2010/main" val="2451689032"/>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841158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xmlns="" id="{2E442304-DDBD-4F7B-8017-36BCC863FB4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CA2F4F0-5229-517D-4828-F3AAF20FD177}"/>
              </a:ext>
            </a:extLst>
          </p:cNvPr>
          <p:cNvSpPr>
            <a:spLocks noGrp="1"/>
          </p:cNvSpPr>
          <p:nvPr>
            <p:ph type="title"/>
          </p:nvPr>
        </p:nvSpPr>
        <p:spPr>
          <a:xfrm>
            <a:off x="635000" y="640823"/>
            <a:ext cx="3418659" cy="5583148"/>
          </a:xfrm>
        </p:spPr>
        <p:txBody>
          <a:bodyPr anchor="ctr">
            <a:normAutofit/>
          </a:bodyPr>
          <a:lstStyle/>
          <a:p>
            <a:r>
              <a:rPr lang="en-IN" sz="4200" b="1" dirty="0">
                <a:effectLst/>
                <a:latin typeface="Calibri" panose="020F0502020204030204" pitchFamily="34" charset="0"/>
              </a:rPr>
              <a:t>Solution Architecture </a:t>
            </a:r>
            <a:r>
              <a:rPr lang="en-IN" sz="4600" dirty="0">
                <a:effectLst/>
                <a:latin typeface="SymbolMT"/>
              </a:rPr>
              <a:t/>
            </a:r>
            <a:br>
              <a:rPr lang="en-IN" sz="4600" dirty="0">
                <a:effectLst/>
                <a:latin typeface="SymbolMT"/>
              </a:rPr>
            </a:br>
            <a:endParaRPr lang="en-US" sz="4600" dirty="0"/>
          </a:p>
        </p:txBody>
      </p:sp>
      <p:sp>
        <p:nvSpPr>
          <p:cNvPr id="37" name="sketch line">
            <a:extLst>
              <a:ext uri="{FF2B5EF4-FFF2-40B4-BE49-F238E27FC236}">
                <a16:creationId xmlns:a16="http://schemas.microsoft.com/office/drawing/2014/main" xmlns="" id="{5E107275-3853-46FD-A241-DE4355A4267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8" name="Content Placeholder 2">
            <a:extLst>
              <a:ext uri="{FF2B5EF4-FFF2-40B4-BE49-F238E27FC236}">
                <a16:creationId xmlns:a16="http://schemas.microsoft.com/office/drawing/2014/main" xmlns="" id="{82164C00-5612-5B96-29ED-47CE896B87D3}"/>
              </a:ext>
            </a:extLst>
          </p:cNvPr>
          <p:cNvGraphicFramePr>
            <a:graphicFrameLocks noGrp="1"/>
          </p:cNvGraphicFramePr>
          <p:nvPr>
            <p:ph idx="1"/>
            <p:extLst>
              <p:ext uri="{D42A27DB-BD31-4B8C-83A1-F6EECF244321}">
                <p14:modId xmlns:p14="http://schemas.microsoft.com/office/powerpoint/2010/main" val="255326520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43178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1898" y="369888"/>
            <a:ext cx="10148203" cy="1201737"/>
          </a:xfrm>
        </p:spPr>
        <p:txBody>
          <a:bodyPr>
            <a:normAutofit/>
          </a:bodyPr>
          <a:lstStyle/>
          <a:p>
            <a:r>
              <a:rPr lang="en-US" sz="4000" dirty="0"/>
              <a:t>KEY STAKEHOLDERS &amp; THEIR ROLES </a:t>
            </a:r>
            <a:endParaRPr lang="en-IN" sz="4000" dirty="0"/>
          </a:p>
        </p:txBody>
      </p:sp>
      <p:sp>
        <p:nvSpPr>
          <p:cNvPr id="3" name="Subtitle 2"/>
          <p:cNvSpPr>
            <a:spLocks noGrp="1"/>
          </p:cNvSpPr>
          <p:nvPr>
            <p:ph type="subTitle" idx="1"/>
          </p:nvPr>
        </p:nvSpPr>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4728" y="1866615"/>
            <a:ext cx="9802594" cy="4077269"/>
          </a:xfrm>
          <a:prstGeom prst="rect">
            <a:avLst/>
          </a:prstGeom>
        </p:spPr>
      </p:pic>
    </p:spTree>
    <p:extLst>
      <p:ext uri="{BB962C8B-B14F-4D97-AF65-F5344CB8AC3E}">
        <p14:creationId xmlns:p14="http://schemas.microsoft.com/office/powerpoint/2010/main" val="524868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777A147A-9ED8-46B4-8660-1B3C2AA880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F44BA1E0-26A2-F096-3BD4-8787F933A2CB}"/>
              </a:ext>
            </a:extLst>
          </p:cNvPr>
          <p:cNvSpPr>
            <a:spLocks noGrp="1"/>
          </p:cNvSpPr>
          <p:nvPr>
            <p:ph type="title"/>
          </p:nvPr>
        </p:nvSpPr>
        <p:spPr>
          <a:xfrm>
            <a:off x="501431" y="548640"/>
            <a:ext cx="3940677" cy="5431536"/>
          </a:xfrm>
        </p:spPr>
        <p:txBody>
          <a:bodyPr>
            <a:normAutofit/>
          </a:bodyPr>
          <a:lstStyle/>
          <a:p>
            <a:r>
              <a:rPr lang="en-IN" sz="4200" b="1" dirty="0">
                <a:effectLst/>
                <a:latin typeface="Calibri" panose="020F0502020204030204" pitchFamily="34" charset="0"/>
              </a:rPr>
              <a:t>Implementation Considerations </a:t>
            </a:r>
            <a:r>
              <a:rPr lang="en-IN" sz="3800" dirty="0">
                <a:effectLst/>
              </a:rPr>
              <a:t/>
            </a:r>
            <a:br>
              <a:rPr lang="en-IN" sz="3800" dirty="0">
                <a:effectLst/>
              </a:rPr>
            </a:br>
            <a:endParaRPr lang="en-US" sz="3800" dirty="0"/>
          </a:p>
        </p:txBody>
      </p:sp>
      <p:sp>
        <p:nvSpPr>
          <p:cNvPr id="10" name="sketch line">
            <a:extLst>
              <a:ext uri="{FF2B5EF4-FFF2-40B4-BE49-F238E27FC236}">
                <a16:creationId xmlns:a16="http://schemas.microsoft.com/office/drawing/2014/main" xmlns="" id="{5D6C15A0-C087-4593-8414-2B4EC1CDC3D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648A4A9B-E937-EF6C-B988-C62479C0F256}"/>
              </a:ext>
            </a:extLst>
          </p:cNvPr>
          <p:cNvSpPr>
            <a:spLocks noGrp="1"/>
          </p:cNvSpPr>
          <p:nvPr>
            <p:ph idx="1"/>
          </p:nvPr>
        </p:nvSpPr>
        <p:spPr>
          <a:xfrm>
            <a:off x="5126418" y="552091"/>
            <a:ext cx="6224335" cy="5431536"/>
          </a:xfrm>
        </p:spPr>
        <p:txBody>
          <a:bodyPr anchor="ctr">
            <a:normAutofit/>
          </a:bodyPr>
          <a:lstStyle/>
          <a:p>
            <a:pPr>
              <a:buNone/>
            </a:pPr>
            <a:r>
              <a:rPr lang="en-IN" sz="2400" b="1" dirty="0">
                <a:solidFill>
                  <a:schemeClr val="accent2">
                    <a:lumMod val="75000"/>
                  </a:schemeClr>
                </a:solidFill>
                <a:effectLst/>
                <a:latin typeface="Calibri" panose="020F0502020204030204" pitchFamily="34" charset="0"/>
              </a:rPr>
              <a:t>Building a Blockchain-Based Certificate</a:t>
            </a:r>
          </a:p>
          <a:p>
            <a:pPr>
              <a:buNone/>
            </a:pPr>
            <a:r>
              <a:rPr lang="en-IN" sz="2400" b="1" dirty="0">
                <a:solidFill>
                  <a:schemeClr val="accent2">
                    <a:lumMod val="75000"/>
                  </a:schemeClr>
                </a:solidFill>
                <a:effectLst/>
                <a:latin typeface="Calibri" panose="020F0502020204030204" pitchFamily="34" charset="0"/>
              </a:rPr>
              <a:t>Issuance</a:t>
            </a:r>
            <a:r>
              <a:rPr lang="en-IN" sz="2400" b="1" dirty="0">
                <a:solidFill>
                  <a:schemeClr val="accent2">
                    <a:lumMod val="75000"/>
                  </a:schemeClr>
                </a:solidFill>
                <a:latin typeface="Calibri" panose="020F0502020204030204" pitchFamily="34" charset="0"/>
              </a:rPr>
              <a:t> </a:t>
            </a:r>
            <a:r>
              <a:rPr lang="en-IN" sz="2400" b="1" dirty="0">
                <a:solidFill>
                  <a:schemeClr val="accent2">
                    <a:lumMod val="75000"/>
                  </a:schemeClr>
                </a:solidFill>
                <a:effectLst/>
                <a:latin typeface="Calibri" panose="020F0502020204030204" pitchFamily="34" charset="0"/>
              </a:rPr>
              <a:t>and Verification System</a:t>
            </a:r>
          </a:p>
          <a:p>
            <a:endParaRPr lang="en-IN" sz="2200" b="1" dirty="0">
              <a:effectLst/>
              <a:latin typeface="Calibri" panose="020F0502020204030204" pitchFamily="34" charset="0"/>
            </a:endParaRPr>
          </a:p>
          <a:p>
            <a:pPr marL="0" indent="0">
              <a:buNone/>
            </a:pPr>
            <a:r>
              <a:rPr lang="en-IN" sz="2200" dirty="0">
                <a:effectLst/>
                <a:latin typeface="Calibri" panose="020F0502020204030204" pitchFamily="34" charset="0"/>
              </a:rPr>
              <a:t>To develop this project, you need to focus on </a:t>
            </a:r>
            <a:r>
              <a:rPr lang="en-IN" sz="2200" b="1" dirty="0">
                <a:effectLst/>
                <a:latin typeface="Calibri" panose="020F0502020204030204" pitchFamily="34" charset="0"/>
              </a:rPr>
              <a:t>Blockchain Integration, Web Development, Smart Contracts, and Secure APIs</a:t>
            </a:r>
            <a:r>
              <a:rPr lang="en-IN" sz="2200" dirty="0">
                <a:effectLst/>
                <a:latin typeface="Calibri" panose="020F0502020204030204" pitchFamily="34" charset="0"/>
              </a:rPr>
              <a:t>. </a:t>
            </a:r>
            <a:endParaRPr lang="en-IN" sz="2200" dirty="0"/>
          </a:p>
          <a:p>
            <a:endParaRPr lang="en-US" sz="2200" dirty="0"/>
          </a:p>
        </p:txBody>
      </p:sp>
    </p:spTree>
    <p:extLst>
      <p:ext uri="{BB962C8B-B14F-4D97-AF65-F5344CB8AC3E}">
        <p14:creationId xmlns:p14="http://schemas.microsoft.com/office/powerpoint/2010/main" val="436002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xmlns="" id="{AC17DE74-01C9-4859-B65A-85CF999E858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9">
            <a:extLst>
              <a:ext uri="{FF2B5EF4-FFF2-40B4-BE49-F238E27FC236}">
                <a16:creationId xmlns:a16="http://schemas.microsoft.com/office/drawing/2014/main" xmlns="" id="{068C0432-0E90-4CC1-8CD3-D44A90DF07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2347414"/>
          </a:xfrm>
          <a:custGeom>
            <a:avLst/>
            <a:gdLst>
              <a:gd name="connsiteX0" fmla="*/ 0 w 12192000"/>
              <a:gd name="connsiteY0" fmla="*/ 0 h 2347414"/>
              <a:gd name="connsiteX1" fmla="*/ 12192000 w 12192000"/>
              <a:gd name="connsiteY1" fmla="*/ 0 h 2347414"/>
              <a:gd name="connsiteX2" fmla="*/ 12192000 w 12192000"/>
              <a:gd name="connsiteY2" fmla="*/ 1736458 h 2347414"/>
              <a:gd name="connsiteX3" fmla="*/ 11967601 w 12192000"/>
              <a:gd name="connsiteY3" fmla="*/ 1784034 h 2347414"/>
              <a:gd name="connsiteX4" fmla="*/ 10829000 w 12192000"/>
              <a:gd name="connsiteY4" fmla="*/ 1983294 h 2347414"/>
              <a:gd name="connsiteX5" fmla="*/ 10743779 w 12192000"/>
              <a:gd name="connsiteY5" fmla="*/ 1996027 h 2347414"/>
              <a:gd name="connsiteX6" fmla="*/ 10829254 w 12192000"/>
              <a:gd name="connsiteY6" fmla="*/ 1987751 h 2347414"/>
              <a:gd name="connsiteX7" fmla="*/ 10847162 w 12192000"/>
              <a:gd name="connsiteY7" fmla="*/ 1988388 h 2347414"/>
              <a:gd name="connsiteX8" fmla="*/ 11575155 w 12192000"/>
              <a:gd name="connsiteY8" fmla="*/ 1921415 h 2347414"/>
              <a:gd name="connsiteX9" fmla="*/ 12192000 w 12192000"/>
              <a:gd name="connsiteY9" fmla="*/ 1851213 h 2347414"/>
              <a:gd name="connsiteX10" fmla="*/ 12192000 w 12192000"/>
              <a:gd name="connsiteY10" fmla="*/ 1907356 h 2347414"/>
              <a:gd name="connsiteX11" fmla="*/ 12035532 w 12192000"/>
              <a:gd name="connsiteY11" fmla="*/ 1927033 h 2347414"/>
              <a:gd name="connsiteX12" fmla="*/ 11576932 w 12192000"/>
              <a:gd name="connsiteY12" fmla="*/ 1976291 h 2347414"/>
              <a:gd name="connsiteX13" fmla="*/ 10627316 w 12192000"/>
              <a:gd name="connsiteY13" fmla="*/ 2061470 h 2347414"/>
              <a:gd name="connsiteX14" fmla="*/ 9804196 w 12192000"/>
              <a:gd name="connsiteY14" fmla="*/ 2123478 h 2347414"/>
              <a:gd name="connsiteX15" fmla="*/ 9243851 w 12192000"/>
              <a:gd name="connsiteY15" fmla="*/ 2180008 h 2347414"/>
              <a:gd name="connsiteX16" fmla="*/ 8731259 w 12192000"/>
              <a:gd name="connsiteY16" fmla="*/ 2225081 h 2347414"/>
              <a:gd name="connsiteX17" fmla="*/ 8065752 w 12192000"/>
              <a:gd name="connsiteY17" fmla="*/ 2271681 h 2347414"/>
              <a:gd name="connsiteX18" fmla="*/ 7658065 w 12192000"/>
              <a:gd name="connsiteY18" fmla="*/ 2292562 h 2347414"/>
              <a:gd name="connsiteX19" fmla="*/ 6531024 w 12192000"/>
              <a:gd name="connsiteY19" fmla="*/ 2324138 h 2347414"/>
              <a:gd name="connsiteX20" fmla="*/ 6178331 w 12192000"/>
              <a:gd name="connsiteY20" fmla="*/ 2345655 h 2347414"/>
              <a:gd name="connsiteX21" fmla="*/ 5977282 w 12192000"/>
              <a:gd name="connsiteY21" fmla="*/ 2344127 h 2347414"/>
              <a:gd name="connsiteX22" fmla="*/ 5367658 w 12192000"/>
              <a:gd name="connsiteY22" fmla="*/ 2329230 h 2347414"/>
              <a:gd name="connsiteX23" fmla="*/ 4387306 w 12192000"/>
              <a:gd name="connsiteY23" fmla="*/ 2288614 h 2347414"/>
              <a:gd name="connsiteX24" fmla="*/ 4180287 w 12192000"/>
              <a:gd name="connsiteY24" fmla="*/ 2280211 h 2347414"/>
              <a:gd name="connsiteX25" fmla="*/ 3842199 w 12192000"/>
              <a:gd name="connsiteY25" fmla="*/ 2257039 h 2347414"/>
              <a:gd name="connsiteX26" fmla="*/ 3730309 w 12192000"/>
              <a:gd name="connsiteY26" fmla="*/ 2251182 h 2347414"/>
              <a:gd name="connsiteX27" fmla="*/ 3425496 w 12192000"/>
              <a:gd name="connsiteY27" fmla="*/ 2231320 h 2347414"/>
              <a:gd name="connsiteX28" fmla="*/ 3076106 w 12192000"/>
              <a:gd name="connsiteY28" fmla="*/ 2201781 h 2347414"/>
              <a:gd name="connsiteX29" fmla="*/ 2819682 w 12192000"/>
              <a:gd name="connsiteY29" fmla="*/ 2182427 h 2347414"/>
              <a:gd name="connsiteX30" fmla="*/ 2525539 w 12192000"/>
              <a:gd name="connsiteY30" fmla="*/ 2152888 h 2347414"/>
              <a:gd name="connsiteX31" fmla="*/ 2311915 w 12192000"/>
              <a:gd name="connsiteY31" fmla="*/ 2133536 h 2347414"/>
              <a:gd name="connsiteX32" fmla="*/ 2054223 w 12192000"/>
              <a:gd name="connsiteY32" fmla="*/ 2104760 h 2347414"/>
              <a:gd name="connsiteX33" fmla="*/ 1865367 w 12192000"/>
              <a:gd name="connsiteY33" fmla="*/ 2084770 h 2347414"/>
              <a:gd name="connsiteX34" fmla="*/ 1629263 w 12192000"/>
              <a:gd name="connsiteY34" fmla="*/ 2055996 h 2347414"/>
              <a:gd name="connsiteX35" fmla="*/ 1458823 w 12192000"/>
              <a:gd name="connsiteY35" fmla="*/ 2035751 h 2347414"/>
              <a:gd name="connsiteX36" fmla="*/ 1241390 w 12192000"/>
              <a:gd name="connsiteY36" fmla="*/ 2007103 h 2347414"/>
              <a:gd name="connsiteX37" fmla="*/ 1047453 w 12192000"/>
              <a:gd name="connsiteY37" fmla="*/ 1980748 h 2347414"/>
              <a:gd name="connsiteX38" fmla="*/ 814907 w 12192000"/>
              <a:gd name="connsiteY38" fmla="*/ 1949045 h 2347414"/>
              <a:gd name="connsiteX39" fmla="*/ 592649 w 12192000"/>
              <a:gd name="connsiteY39" fmla="*/ 1913776 h 2347414"/>
              <a:gd name="connsiteX40" fmla="*/ 343591 w 12192000"/>
              <a:gd name="connsiteY40" fmla="*/ 1872650 h 2347414"/>
              <a:gd name="connsiteX41" fmla="*/ 35731 w 12192000"/>
              <a:gd name="connsiteY41" fmla="*/ 1821722 h 2347414"/>
              <a:gd name="connsiteX42" fmla="*/ 0 w 12192000"/>
              <a:gd name="connsiteY42" fmla="*/ 1814848 h 2347414"/>
              <a:gd name="connsiteX43" fmla="*/ 0 w 12192000"/>
              <a:gd name="connsiteY43" fmla="*/ 1758489 h 2347414"/>
              <a:gd name="connsiteX44" fmla="*/ 274248 w 12192000"/>
              <a:gd name="connsiteY44" fmla="*/ 1808735 h 2347414"/>
              <a:gd name="connsiteX45" fmla="*/ 498157 w 12192000"/>
              <a:gd name="connsiteY45" fmla="*/ 1846167 h 2347414"/>
              <a:gd name="connsiteX46" fmla="*/ 722828 w 12192000"/>
              <a:gd name="connsiteY46" fmla="*/ 1878635 h 2347414"/>
              <a:gd name="connsiteX47" fmla="*/ 949913 w 12192000"/>
              <a:gd name="connsiteY47" fmla="*/ 1912375 h 2347414"/>
              <a:gd name="connsiteX48" fmla="*/ 1195414 w 12192000"/>
              <a:gd name="connsiteY48" fmla="*/ 1947516 h 2347414"/>
              <a:gd name="connsiteX49" fmla="*/ 1342867 w 12192000"/>
              <a:gd name="connsiteY49" fmla="*/ 1968397 h 2347414"/>
              <a:gd name="connsiteX50" fmla="*/ 1518007 w 12192000"/>
              <a:gd name="connsiteY50" fmla="*/ 1988006 h 2347414"/>
              <a:gd name="connsiteX51" fmla="*/ 1701403 w 12192000"/>
              <a:gd name="connsiteY51" fmla="*/ 2010669 h 2347414"/>
              <a:gd name="connsiteX52" fmla="*/ 1879210 w 12192000"/>
              <a:gd name="connsiteY52" fmla="*/ 2031167 h 2347414"/>
              <a:gd name="connsiteX53" fmla="*/ 2068702 w 12192000"/>
              <a:gd name="connsiteY53" fmla="*/ 2052940 h 2347414"/>
              <a:gd name="connsiteX54" fmla="*/ 2212090 w 12192000"/>
              <a:gd name="connsiteY54" fmla="*/ 2067583 h 2347414"/>
              <a:gd name="connsiteX55" fmla="*/ 2416949 w 12192000"/>
              <a:gd name="connsiteY55" fmla="*/ 2089609 h 2347414"/>
              <a:gd name="connsiteX56" fmla="*/ 2582055 w 12192000"/>
              <a:gd name="connsiteY56" fmla="*/ 2105397 h 2347414"/>
              <a:gd name="connsiteX57" fmla="*/ 2802282 w 12192000"/>
              <a:gd name="connsiteY57" fmla="*/ 2126405 h 2347414"/>
              <a:gd name="connsiteX58" fmla="*/ 2984916 w 12192000"/>
              <a:gd name="connsiteY58" fmla="*/ 2141684 h 2347414"/>
              <a:gd name="connsiteX59" fmla="*/ 3241847 w 12192000"/>
              <a:gd name="connsiteY59" fmla="*/ 2164094 h 2347414"/>
              <a:gd name="connsiteX60" fmla="*/ 3439848 w 12192000"/>
              <a:gd name="connsiteY60" fmla="*/ 2176826 h 2347414"/>
              <a:gd name="connsiteX61" fmla="*/ 3658678 w 12192000"/>
              <a:gd name="connsiteY61" fmla="*/ 2194523 h 2347414"/>
              <a:gd name="connsiteX62" fmla="*/ 3881317 w 12192000"/>
              <a:gd name="connsiteY62" fmla="*/ 2206491 h 2347414"/>
              <a:gd name="connsiteX63" fmla="*/ 4148916 w 12192000"/>
              <a:gd name="connsiteY63" fmla="*/ 2225081 h 2347414"/>
              <a:gd name="connsiteX64" fmla="*/ 4468337 w 12192000"/>
              <a:gd name="connsiteY64" fmla="*/ 2237813 h 2347414"/>
              <a:gd name="connsiteX65" fmla="*/ 4605375 w 12192000"/>
              <a:gd name="connsiteY65" fmla="*/ 2240232 h 2347414"/>
              <a:gd name="connsiteX66" fmla="*/ 4527647 w 12192000"/>
              <a:gd name="connsiteY66" fmla="*/ 2236412 h 2347414"/>
              <a:gd name="connsiteX67" fmla="*/ 4175589 w 12192000"/>
              <a:gd name="connsiteY67" fmla="*/ 2212985 h 2347414"/>
              <a:gd name="connsiteX68" fmla="*/ 3988255 w 12192000"/>
              <a:gd name="connsiteY68" fmla="*/ 2200253 h 2347414"/>
              <a:gd name="connsiteX69" fmla="*/ 3686492 w 12192000"/>
              <a:gd name="connsiteY69" fmla="*/ 2176062 h 2347414"/>
              <a:gd name="connsiteX70" fmla="*/ 3517320 w 12192000"/>
              <a:gd name="connsiteY70" fmla="*/ 2163330 h 2347414"/>
              <a:gd name="connsiteX71" fmla="*/ 3258357 w 12192000"/>
              <a:gd name="connsiteY71" fmla="*/ 2139519 h 2347414"/>
              <a:gd name="connsiteX72" fmla="*/ 3101506 w 12192000"/>
              <a:gd name="connsiteY72" fmla="*/ 2126787 h 2347414"/>
              <a:gd name="connsiteX73" fmla="*/ 2809395 w 12192000"/>
              <a:gd name="connsiteY73" fmla="*/ 2097502 h 2347414"/>
              <a:gd name="connsiteX74" fmla="*/ 2598566 w 12192000"/>
              <a:gd name="connsiteY74" fmla="*/ 2078532 h 2347414"/>
              <a:gd name="connsiteX75" fmla="*/ 2337444 w 12192000"/>
              <a:gd name="connsiteY75" fmla="*/ 2048611 h 2347414"/>
              <a:gd name="connsiteX76" fmla="*/ 2091054 w 12192000"/>
              <a:gd name="connsiteY76" fmla="*/ 2023146 h 2347414"/>
              <a:gd name="connsiteX77" fmla="*/ 1755761 w 12192000"/>
              <a:gd name="connsiteY77" fmla="*/ 1981384 h 2347414"/>
              <a:gd name="connsiteX78" fmla="*/ 1441169 w 12192000"/>
              <a:gd name="connsiteY78" fmla="*/ 1943824 h 2347414"/>
              <a:gd name="connsiteX79" fmla="*/ 1017607 w 12192000"/>
              <a:gd name="connsiteY79" fmla="*/ 1883345 h 2347414"/>
              <a:gd name="connsiteX80" fmla="*/ 594427 w 12192000"/>
              <a:gd name="connsiteY80" fmla="*/ 1821849 h 2347414"/>
              <a:gd name="connsiteX81" fmla="*/ 200711 w 12192000"/>
              <a:gd name="connsiteY81" fmla="*/ 1755132 h 2347414"/>
              <a:gd name="connsiteX82" fmla="*/ 0 w 12192000"/>
              <a:gd name="connsiteY82" fmla="*/ 1718743 h 2347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12192000" h="2347414">
                <a:moveTo>
                  <a:pt x="0" y="0"/>
                </a:moveTo>
                <a:lnTo>
                  <a:pt x="12192000" y="0"/>
                </a:lnTo>
                <a:lnTo>
                  <a:pt x="12192000" y="1736458"/>
                </a:lnTo>
                <a:lnTo>
                  <a:pt x="11967601" y="1784034"/>
                </a:lnTo>
                <a:cubicBezTo>
                  <a:pt x="11589888" y="1859409"/>
                  <a:pt x="11209762" y="1923961"/>
                  <a:pt x="10829000" y="1983294"/>
                </a:cubicBezTo>
                <a:lnTo>
                  <a:pt x="10743779" y="1996027"/>
                </a:lnTo>
                <a:cubicBezTo>
                  <a:pt x="10772495" y="1996778"/>
                  <a:pt x="10801211" y="1993989"/>
                  <a:pt x="10829254" y="1987751"/>
                </a:cubicBezTo>
                <a:cubicBezTo>
                  <a:pt x="10835198" y="1988337"/>
                  <a:pt x="10841180" y="1988553"/>
                  <a:pt x="10847162" y="1988388"/>
                </a:cubicBezTo>
                <a:cubicBezTo>
                  <a:pt x="11090123" y="1968907"/>
                  <a:pt x="11332703" y="1945734"/>
                  <a:pt x="11575155" y="1921415"/>
                </a:cubicBezTo>
                <a:lnTo>
                  <a:pt x="12192000" y="1851213"/>
                </a:lnTo>
                <a:lnTo>
                  <a:pt x="12192000" y="1907356"/>
                </a:lnTo>
                <a:lnTo>
                  <a:pt x="12035532" y="1927033"/>
                </a:lnTo>
                <a:cubicBezTo>
                  <a:pt x="11882793" y="1944747"/>
                  <a:pt x="11729910" y="1961077"/>
                  <a:pt x="11576932" y="1976291"/>
                </a:cubicBezTo>
                <a:cubicBezTo>
                  <a:pt x="11260690" y="2008122"/>
                  <a:pt x="10944193" y="2037279"/>
                  <a:pt x="10627316" y="2061470"/>
                </a:cubicBezTo>
                <a:cubicBezTo>
                  <a:pt x="10352985" y="2082351"/>
                  <a:pt x="10078401" y="2100431"/>
                  <a:pt x="9804196" y="2123478"/>
                </a:cubicBezTo>
                <a:cubicBezTo>
                  <a:pt x="9617118" y="2139137"/>
                  <a:pt x="9430675" y="2161674"/>
                  <a:pt x="9243851" y="2180008"/>
                </a:cubicBezTo>
                <a:cubicBezTo>
                  <a:pt x="9073157" y="2196433"/>
                  <a:pt x="8902207" y="2211966"/>
                  <a:pt x="8731259" y="2225081"/>
                </a:cubicBezTo>
                <a:cubicBezTo>
                  <a:pt x="8509507" y="2242054"/>
                  <a:pt x="8287667" y="2257586"/>
                  <a:pt x="8065752" y="2271681"/>
                </a:cubicBezTo>
                <a:cubicBezTo>
                  <a:pt x="7929984" y="2280466"/>
                  <a:pt x="7793961" y="2285814"/>
                  <a:pt x="7658065" y="2292562"/>
                </a:cubicBezTo>
                <a:cubicBezTo>
                  <a:pt x="7282640" y="2311661"/>
                  <a:pt x="6906704" y="2314208"/>
                  <a:pt x="6531024" y="2324138"/>
                </a:cubicBezTo>
                <a:cubicBezTo>
                  <a:pt x="6413417" y="2327322"/>
                  <a:pt x="6295937" y="2338399"/>
                  <a:pt x="6178331" y="2345655"/>
                </a:cubicBezTo>
                <a:cubicBezTo>
                  <a:pt x="6111271" y="2349730"/>
                  <a:pt x="6044342" y="2345655"/>
                  <a:pt x="5977282" y="2344127"/>
                </a:cubicBezTo>
                <a:cubicBezTo>
                  <a:pt x="5774073" y="2338908"/>
                  <a:pt x="5570866" y="2334960"/>
                  <a:pt x="5367658" y="2329230"/>
                </a:cubicBezTo>
                <a:cubicBezTo>
                  <a:pt x="5040746" y="2319809"/>
                  <a:pt x="4713963" y="2306274"/>
                  <a:pt x="4387306" y="2288614"/>
                </a:cubicBezTo>
                <a:cubicBezTo>
                  <a:pt x="4318342" y="2284796"/>
                  <a:pt x="4249253" y="2284286"/>
                  <a:pt x="4180287" y="2280211"/>
                </a:cubicBezTo>
                <a:cubicBezTo>
                  <a:pt x="4067634" y="2273463"/>
                  <a:pt x="3954980" y="2265060"/>
                  <a:pt x="3842199" y="2257039"/>
                </a:cubicBezTo>
                <a:cubicBezTo>
                  <a:pt x="3804988" y="2254492"/>
                  <a:pt x="3767648" y="2254620"/>
                  <a:pt x="3730309" y="2251182"/>
                </a:cubicBezTo>
                <a:cubicBezTo>
                  <a:pt x="3628704" y="2242142"/>
                  <a:pt x="3527101" y="2238449"/>
                  <a:pt x="3425496" y="2231320"/>
                </a:cubicBezTo>
                <a:cubicBezTo>
                  <a:pt x="3308906" y="2222534"/>
                  <a:pt x="3192569" y="2211330"/>
                  <a:pt x="3076106" y="2201781"/>
                </a:cubicBezTo>
                <a:cubicBezTo>
                  <a:pt x="2990757" y="2194905"/>
                  <a:pt x="2905157" y="2190067"/>
                  <a:pt x="2819682" y="2182427"/>
                </a:cubicBezTo>
                <a:cubicBezTo>
                  <a:pt x="2721507" y="2173515"/>
                  <a:pt x="2623586" y="2162311"/>
                  <a:pt x="2525539" y="2152888"/>
                </a:cubicBezTo>
                <a:cubicBezTo>
                  <a:pt x="2454289" y="2145886"/>
                  <a:pt x="2383038" y="2140920"/>
                  <a:pt x="2311915" y="2133536"/>
                </a:cubicBezTo>
                <a:cubicBezTo>
                  <a:pt x="2225933" y="2124749"/>
                  <a:pt x="2140204" y="2114182"/>
                  <a:pt x="2054223" y="2104760"/>
                </a:cubicBezTo>
                <a:cubicBezTo>
                  <a:pt x="1990719" y="2097758"/>
                  <a:pt x="1928233" y="2092028"/>
                  <a:pt x="1865367" y="2084770"/>
                </a:cubicBezTo>
                <a:cubicBezTo>
                  <a:pt x="1786622" y="2075603"/>
                  <a:pt x="1708006" y="2065545"/>
                  <a:pt x="1629263" y="2055996"/>
                </a:cubicBezTo>
                <a:cubicBezTo>
                  <a:pt x="1572492" y="2049120"/>
                  <a:pt x="1515595" y="2043264"/>
                  <a:pt x="1458823" y="2035751"/>
                </a:cubicBezTo>
                <a:cubicBezTo>
                  <a:pt x="1386303" y="2026585"/>
                  <a:pt x="1313784" y="2016780"/>
                  <a:pt x="1241390" y="2007103"/>
                </a:cubicBezTo>
                <a:lnTo>
                  <a:pt x="1047453" y="1980748"/>
                </a:lnTo>
                <a:cubicBezTo>
                  <a:pt x="969980" y="1970180"/>
                  <a:pt x="892254" y="1960377"/>
                  <a:pt x="814907" y="1949045"/>
                </a:cubicBezTo>
                <a:cubicBezTo>
                  <a:pt x="740609" y="1938094"/>
                  <a:pt x="666692" y="1925744"/>
                  <a:pt x="592649" y="1913776"/>
                </a:cubicBezTo>
                <a:cubicBezTo>
                  <a:pt x="509587" y="1900280"/>
                  <a:pt x="426653" y="1886274"/>
                  <a:pt x="343591" y="1872650"/>
                </a:cubicBezTo>
                <a:cubicBezTo>
                  <a:pt x="240972" y="1855716"/>
                  <a:pt x="138225" y="1839673"/>
                  <a:pt x="35731" y="1821722"/>
                </a:cubicBezTo>
                <a:lnTo>
                  <a:pt x="0" y="1814848"/>
                </a:lnTo>
                <a:lnTo>
                  <a:pt x="0" y="1758489"/>
                </a:lnTo>
                <a:lnTo>
                  <a:pt x="274248" y="1808735"/>
                </a:lnTo>
                <a:cubicBezTo>
                  <a:pt x="348926" y="1821467"/>
                  <a:pt x="423604" y="1832798"/>
                  <a:pt x="498157" y="1846167"/>
                </a:cubicBezTo>
                <a:cubicBezTo>
                  <a:pt x="572708" y="1859536"/>
                  <a:pt x="647896" y="1867813"/>
                  <a:pt x="722828" y="1878635"/>
                </a:cubicBezTo>
                <a:cubicBezTo>
                  <a:pt x="797762" y="1889457"/>
                  <a:pt x="874219" y="1901426"/>
                  <a:pt x="949913" y="1912375"/>
                </a:cubicBezTo>
                <a:cubicBezTo>
                  <a:pt x="1031704" y="1924343"/>
                  <a:pt x="1113496" y="1935802"/>
                  <a:pt x="1195414" y="1947516"/>
                </a:cubicBezTo>
                <a:cubicBezTo>
                  <a:pt x="1244566" y="1954519"/>
                  <a:pt x="1293589" y="1962285"/>
                  <a:pt x="1342867" y="1968397"/>
                </a:cubicBezTo>
                <a:cubicBezTo>
                  <a:pt x="1401162" y="1975656"/>
                  <a:pt x="1459712" y="1981130"/>
                  <a:pt x="1518007" y="1988006"/>
                </a:cubicBezTo>
                <a:cubicBezTo>
                  <a:pt x="1579224" y="1995263"/>
                  <a:pt x="1640186" y="2003411"/>
                  <a:pt x="1701403" y="2010669"/>
                </a:cubicBezTo>
                <a:cubicBezTo>
                  <a:pt x="1762618" y="2017926"/>
                  <a:pt x="1820279" y="2024292"/>
                  <a:pt x="1879210" y="2031167"/>
                </a:cubicBezTo>
                <a:cubicBezTo>
                  <a:pt x="1942712" y="2038425"/>
                  <a:pt x="2006214" y="2046064"/>
                  <a:pt x="2068702" y="2052940"/>
                </a:cubicBezTo>
                <a:cubicBezTo>
                  <a:pt x="2116455" y="2058160"/>
                  <a:pt x="2164335" y="2062362"/>
                  <a:pt x="2212090" y="2067583"/>
                </a:cubicBezTo>
                <a:cubicBezTo>
                  <a:pt x="2280419" y="2074967"/>
                  <a:pt x="2348493" y="2085152"/>
                  <a:pt x="2416949" y="2089609"/>
                </a:cubicBezTo>
                <a:cubicBezTo>
                  <a:pt x="2472070" y="2093302"/>
                  <a:pt x="2526936" y="2099540"/>
                  <a:pt x="2582055" y="2105397"/>
                </a:cubicBezTo>
                <a:cubicBezTo>
                  <a:pt x="2655337" y="2113291"/>
                  <a:pt x="2729001" y="2119785"/>
                  <a:pt x="2802282" y="2126405"/>
                </a:cubicBezTo>
                <a:cubicBezTo>
                  <a:pt x="2862991" y="2131753"/>
                  <a:pt x="2924207" y="2136337"/>
                  <a:pt x="2984916" y="2141684"/>
                </a:cubicBezTo>
                <a:cubicBezTo>
                  <a:pt x="3070516" y="2149324"/>
                  <a:pt x="3156373" y="2152888"/>
                  <a:pt x="3241847" y="2164094"/>
                </a:cubicBezTo>
                <a:cubicBezTo>
                  <a:pt x="3307255" y="2172624"/>
                  <a:pt x="3374060" y="2169822"/>
                  <a:pt x="3439848" y="2176826"/>
                </a:cubicBezTo>
                <a:cubicBezTo>
                  <a:pt x="3512622" y="2184592"/>
                  <a:pt x="3585777" y="2186247"/>
                  <a:pt x="3658678" y="2194523"/>
                </a:cubicBezTo>
                <a:cubicBezTo>
                  <a:pt x="3731578" y="2202800"/>
                  <a:pt x="3807019" y="2201781"/>
                  <a:pt x="3881317" y="2206491"/>
                </a:cubicBezTo>
                <a:cubicBezTo>
                  <a:pt x="3970222" y="2212094"/>
                  <a:pt x="4059124" y="2223552"/>
                  <a:pt x="4148916" y="2225081"/>
                </a:cubicBezTo>
                <a:cubicBezTo>
                  <a:pt x="4255600" y="2226736"/>
                  <a:pt x="4361779" y="2236539"/>
                  <a:pt x="4468337" y="2237813"/>
                </a:cubicBezTo>
                <a:cubicBezTo>
                  <a:pt x="4511390" y="2238577"/>
                  <a:pt x="4554190" y="2246852"/>
                  <a:pt x="4605375" y="2240232"/>
                </a:cubicBezTo>
                <a:cubicBezTo>
                  <a:pt x="4574131" y="2238704"/>
                  <a:pt x="4550762" y="2237940"/>
                  <a:pt x="4527647" y="2236412"/>
                </a:cubicBezTo>
                <a:cubicBezTo>
                  <a:pt x="4410293" y="2228773"/>
                  <a:pt x="4292942" y="2220751"/>
                  <a:pt x="4175589" y="2212985"/>
                </a:cubicBezTo>
                <a:cubicBezTo>
                  <a:pt x="4113101" y="2208783"/>
                  <a:pt x="4050615" y="2205219"/>
                  <a:pt x="3988255" y="2200253"/>
                </a:cubicBezTo>
                <a:cubicBezTo>
                  <a:pt x="3887668" y="2192487"/>
                  <a:pt x="3787079" y="2184082"/>
                  <a:pt x="3686492" y="2176062"/>
                </a:cubicBezTo>
                <a:cubicBezTo>
                  <a:pt x="3630102" y="2171605"/>
                  <a:pt x="3573711" y="2168040"/>
                  <a:pt x="3517320" y="2163330"/>
                </a:cubicBezTo>
                <a:cubicBezTo>
                  <a:pt x="3430958" y="2155689"/>
                  <a:pt x="3344721" y="2147159"/>
                  <a:pt x="3258357" y="2139519"/>
                </a:cubicBezTo>
                <a:cubicBezTo>
                  <a:pt x="3206031" y="2134809"/>
                  <a:pt x="3153705" y="2131371"/>
                  <a:pt x="3101506" y="2126787"/>
                </a:cubicBezTo>
                <a:cubicBezTo>
                  <a:pt x="3004220" y="2117365"/>
                  <a:pt x="2907061" y="2106798"/>
                  <a:pt x="2809395" y="2097502"/>
                </a:cubicBezTo>
                <a:cubicBezTo>
                  <a:pt x="2739161" y="2090628"/>
                  <a:pt x="2668673" y="2085916"/>
                  <a:pt x="2598566" y="2078532"/>
                </a:cubicBezTo>
                <a:cubicBezTo>
                  <a:pt x="2511441" y="2069365"/>
                  <a:pt x="2424569" y="2058160"/>
                  <a:pt x="2337444" y="2048611"/>
                </a:cubicBezTo>
                <a:cubicBezTo>
                  <a:pt x="2255399" y="2039699"/>
                  <a:pt x="2173099" y="2032950"/>
                  <a:pt x="2091054" y="2023146"/>
                </a:cubicBezTo>
                <a:cubicBezTo>
                  <a:pt x="1979162" y="2010414"/>
                  <a:pt x="1867524" y="1995008"/>
                  <a:pt x="1755761" y="1981384"/>
                </a:cubicBezTo>
                <a:cubicBezTo>
                  <a:pt x="1650982" y="1968652"/>
                  <a:pt x="1545821" y="1957830"/>
                  <a:pt x="1441169" y="1943824"/>
                </a:cubicBezTo>
                <a:cubicBezTo>
                  <a:pt x="1299813" y="1924980"/>
                  <a:pt x="1158837" y="1903718"/>
                  <a:pt x="1017607" y="1883345"/>
                </a:cubicBezTo>
                <a:cubicBezTo>
                  <a:pt x="876378" y="1862974"/>
                  <a:pt x="735402" y="1844003"/>
                  <a:pt x="594427" y="1821849"/>
                </a:cubicBezTo>
                <a:cubicBezTo>
                  <a:pt x="462850" y="1801222"/>
                  <a:pt x="331526" y="1778304"/>
                  <a:pt x="200711" y="1755132"/>
                </a:cubicBezTo>
                <a:lnTo>
                  <a:pt x="0" y="1718743"/>
                </a:lnTo>
                <a:close/>
              </a:path>
            </a:pathLst>
          </a:custGeom>
          <a:solidFill>
            <a:schemeClr val="accent2"/>
          </a:solidFill>
          <a:ln w="8199"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C02A05FE-136D-80D5-DF65-AFF38F8FBB61}"/>
              </a:ext>
            </a:extLst>
          </p:cNvPr>
          <p:cNvSpPr>
            <a:spLocks noGrp="1"/>
          </p:cNvSpPr>
          <p:nvPr>
            <p:ph type="title"/>
          </p:nvPr>
        </p:nvSpPr>
        <p:spPr>
          <a:xfrm>
            <a:off x="838200" y="762728"/>
            <a:ext cx="10515600" cy="1348065"/>
          </a:xfrm>
        </p:spPr>
        <p:txBody>
          <a:bodyPr>
            <a:normAutofit fontScale="90000"/>
          </a:bodyPr>
          <a:lstStyle/>
          <a:p>
            <a:r>
              <a:rPr lang="en-IN" sz="4200" b="1" dirty="0">
                <a:solidFill>
                  <a:schemeClr val="bg1"/>
                </a:solidFill>
                <a:effectLst/>
                <a:latin typeface="Calibri" panose="020F0502020204030204" pitchFamily="34" charset="0"/>
              </a:rPr>
              <a:t>Step 1: Define the Requirements </a:t>
            </a:r>
            <a:r>
              <a:rPr lang="en-IN" sz="5400" dirty="0"/>
              <a:t/>
            </a:r>
            <a:br>
              <a:rPr lang="en-IN" sz="5400" dirty="0"/>
            </a:br>
            <a:endParaRPr lang="en-US" sz="5400" dirty="0">
              <a:solidFill>
                <a:srgbClr val="FFFFFF"/>
              </a:solidFill>
            </a:endParaRPr>
          </a:p>
        </p:txBody>
      </p:sp>
      <p:sp>
        <p:nvSpPr>
          <p:cNvPr id="3" name="Content Placeholder 2">
            <a:extLst>
              <a:ext uri="{FF2B5EF4-FFF2-40B4-BE49-F238E27FC236}">
                <a16:creationId xmlns:a16="http://schemas.microsoft.com/office/drawing/2014/main" xmlns="" id="{0CB89B88-3857-CA94-2B21-A25FB2D8B9F1}"/>
              </a:ext>
            </a:extLst>
          </p:cNvPr>
          <p:cNvSpPr>
            <a:spLocks noGrp="1"/>
          </p:cNvSpPr>
          <p:nvPr>
            <p:ph idx="1"/>
          </p:nvPr>
        </p:nvSpPr>
        <p:spPr>
          <a:xfrm>
            <a:off x="838200" y="2586789"/>
            <a:ext cx="10515600" cy="3590174"/>
          </a:xfrm>
        </p:spPr>
        <p:txBody>
          <a:bodyPr>
            <a:normAutofit fontScale="92500" lnSpcReduction="20000"/>
          </a:bodyPr>
          <a:lstStyle/>
          <a:p>
            <a:pPr>
              <a:buFont typeface="+mj-lt"/>
              <a:buAutoNum type="arabicPeriod"/>
            </a:pPr>
            <a:r>
              <a:rPr lang="en-IN" sz="2000" b="1" dirty="0">
                <a:effectLst/>
                <a:latin typeface="Calibri" panose="020F0502020204030204" pitchFamily="34" charset="0"/>
              </a:rPr>
              <a:t>Certificate Issuance Process </a:t>
            </a:r>
            <a:endParaRPr lang="en-IN" sz="2000" dirty="0">
              <a:effectLst/>
              <a:latin typeface="Calibri" panose="020F0502020204030204" pitchFamily="34" charset="0"/>
            </a:endParaRPr>
          </a:p>
          <a:p>
            <a:pPr marL="742950" lvl="1" indent="-285750">
              <a:buFont typeface="+mj-lt"/>
              <a:buAutoNum type="arabicPeriod"/>
            </a:pPr>
            <a:r>
              <a:rPr lang="en-IN" sz="2000" dirty="0">
                <a:effectLst/>
                <a:latin typeface="Calibri" panose="020F0502020204030204" pitchFamily="34" charset="0"/>
              </a:rPr>
              <a:t>Universities upload student data. </a:t>
            </a:r>
            <a:endParaRPr lang="en-IN" sz="2000" dirty="0">
              <a:effectLst/>
              <a:latin typeface="SymbolMT"/>
            </a:endParaRPr>
          </a:p>
          <a:p>
            <a:pPr marL="742950" lvl="1" indent="-285750">
              <a:buFont typeface="+mj-lt"/>
              <a:buAutoNum type="arabicPeriod"/>
            </a:pPr>
            <a:r>
              <a:rPr lang="en-IN" sz="2000" dirty="0">
                <a:effectLst/>
                <a:latin typeface="Calibri" panose="020F0502020204030204" pitchFamily="34" charset="0"/>
              </a:rPr>
              <a:t>The system generates a </a:t>
            </a:r>
            <a:r>
              <a:rPr lang="en-IN" sz="2000" b="1" dirty="0">
                <a:effectLst/>
                <a:latin typeface="Calibri" panose="020F0502020204030204" pitchFamily="34" charset="0"/>
              </a:rPr>
              <a:t>cryptographic hash </a:t>
            </a:r>
            <a:r>
              <a:rPr lang="en-IN" sz="2000" dirty="0">
                <a:effectLst/>
                <a:latin typeface="Calibri" panose="020F0502020204030204" pitchFamily="34" charset="0"/>
              </a:rPr>
              <a:t>for each certificate. </a:t>
            </a:r>
            <a:endParaRPr lang="en-IN" sz="2000" dirty="0">
              <a:effectLst/>
              <a:latin typeface="SymbolMT"/>
            </a:endParaRPr>
          </a:p>
          <a:p>
            <a:pPr marL="742950" lvl="1" indent="-285750">
              <a:buFont typeface="+mj-lt"/>
              <a:buAutoNum type="arabicPeriod"/>
            </a:pPr>
            <a:r>
              <a:rPr lang="en-IN" sz="2000" dirty="0">
                <a:effectLst/>
                <a:latin typeface="Calibri" panose="020F0502020204030204" pitchFamily="34" charset="0"/>
              </a:rPr>
              <a:t>The certificate is </a:t>
            </a:r>
            <a:r>
              <a:rPr lang="en-IN" sz="2000" b="1" dirty="0">
                <a:effectLst/>
                <a:latin typeface="Calibri" panose="020F0502020204030204" pitchFamily="34" charset="0"/>
              </a:rPr>
              <a:t>stored on the blockchain </a:t>
            </a:r>
            <a:r>
              <a:rPr lang="en-IN" sz="2000" dirty="0">
                <a:effectLst/>
                <a:latin typeface="Calibri" panose="020F0502020204030204" pitchFamily="34" charset="0"/>
              </a:rPr>
              <a:t>with a unique ID. </a:t>
            </a:r>
            <a:endParaRPr lang="en-IN" sz="2000" dirty="0">
              <a:effectLst/>
              <a:latin typeface="SymbolMT"/>
            </a:endParaRPr>
          </a:p>
          <a:p>
            <a:pPr>
              <a:buFont typeface="+mj-lt"/>
              <a:buAutoNum type="arabicPeriod"/>
            </a:pPr>
            <a:r>
              <a:rPr lang="en-IN" sz="2000" b="1" dirty="0">
                <a:effectLst/>
                <a:latin typeface="Calibri" panose="020F0502020204030204" pitchFamily="34" charset="0"/>
              </a:rPr>
              <a:t>Certificate Verification Process </a:t>
            </a:r>
            <a:endParaRPr lang="en-IN" sz="2000" dirty="0">
              <a:effectLst/>
              <a:latin typeface="Calibri" panose="020F0502020204030204" pitchFamily="34" charset="0"/>
            </a:endParaRPr>
          </a:p>
          <a:p>
            <a:pPr marL="742950" lvl="1" indent="-285750">
              <a:buFont typeface="+mj-lt"/>
              <a:buAutoNum type="arabicPeriod"/>
            </a:pPr>
            <a:r>
              <a:rPr lang="en-IN" sz="2000" dirty="0">
                <a:effectLst/>
                <a:latin typeface="Calibri" panose="020F0502020204030204" pitchFamily="34" charset="0"/>
              </a:rPr>
              <a:t>The issued certificate contains a </a:t>
            </a:r>
            <a:r>
              <a:rPr lang="en-IN" sz="2000" b="1" dirty="0">
                <a:effectLst/>
                <a:latin typeface="Calibri" panose="020F0502020204030204" pitchFamily="34" charset="0"/>
              </a:rPr>
              <a:t>QR Code </a:t>
            </a:r>
            <a:r>
              <a:rPr lang="en-IN" sz="2000" dirty="0">
                <a:effectLst/>
                <a:latin typeface="Calibri" panose="020F0502020204030204" pitchFamily="34" charset="0"/>
              </a:rPr>
              <a:t>with blockchain transaction details. </a:t>
            </a:r>
            <a:endParaRPr lang="en-IN" sz="2000" dirty="0">
              <a:effectLst/>
              <a:latin typeface="SymbolMT"/>
            </a:endParaRPr>
          </a:p>
          <a:p>
            <a:pPr marL="742950" lvl="1" indent="-285750">
              <a:buFont typeface="+mj-lt"/>
              <a:buAutoNum type="arabicPeriod"/>
            </a:pPr>
            <a:r>
              <a:rPr lang="en-IN" sz="2000" dirty="0">
                <a:effectLst/>
                <a:latin typeface="Calibri" panose="020F0502020204030204" pitchFamily="34" charset="0"/>
              </a:rPr>
              <a:t>Employers and institutions can scan the </a:t>
            </a:r>
            <a:r>
              <a:rPr lang="en-IN" sz="2000" b="1" dirty="0">
                <a:effectLst/>
                <a:latin typeface="Calibri" panose="020F0502020204030204" pitchFamily="34" charset="0"/>
              </a:rPr>
              <a:t>QR code </a:t>
            </a:r>
            <a:r>
              <a:rPr lang="en-IN" sz="2000" dirty="0">
                <a:effectLst/>
                <a:latin typeface="Calibri" panose="020F0502020204030204" pitchFamily="34" charset="0"/>
              </a:rPr>
              <a:t>to verify authenticity. </a:t>
            </a:r>
            <a:endParaRPr lang="en-IN" sz="2000" dirty="0">
              <a:effectLst/>
              <a:latin typeface="SymbolMT"/>
            </a:endParaRPr>
          </a:p>
          <a:p>
            <a:pPr marL="742950" lvl="1" indent="-285750">
              <a:buFont typeface="+mj-lt"/>
              <a:buAutoNum type="arabicPeriod"/>
            </a:pPr>
            <a:r>
              <a:rPr lang="en-IN" sz="2000" dirty="0">
                <a:effectLst/>
                <a:latin typeface="Calibri" panose="020F0502020204030204" pitchFamily="34" charset="0"/>
              </a:rPr>
              <a:t>The system cross-checks the </a:t>
            </a:r>
            <a:r>
              <a:rPr lang="en-IN" sz="2000" b="1" dirty="0">
                <a:effectLst/>
                <a:latin typeface="Calibri" panose="020F0502020204030204" pitchFamily="34" charset="0"/>
              </a:rPr>
              <a:t>hash value </a:t>
            </a:r>
            <a:r>
              <a:rPr lang="en-IN" sz="2000" dirty="0">
                <a:effectLst/>
                <a:latin typeface="Calibri" panose="020F0502020204030204" pitchFamily="34" charset="0"/>
              </a:rPr>
              <a:t>stored on the blockchain. </a:t>
            </a:r>
            <a:endParaRPr lang="en-IN" sz="2000" dirty="0">
              <a:effectLst/>
              <a:latin typeface="SymbolMT"/>
            </a:endParaRPr>
          </a:p>
          <a:p>
            <a:pPr>
              <a:buFont typeface="+mj-lt"/>
              <a:buAutoNum type="arabicPeriod"/>
            </a:pPr>
            <a:r>
              <a:rPr lang="en-IN" sz="2000" b="1" dirty="0">
                <a:effectLst/>
                <a:latin typeface="Calibri" panose="020F0502020204030204" pitchFamily="34" charset="0"/>
              </a:rPr>
              <a:t>User Roles </a:t>
            </a:r>
            <a:endParaRPr lang="en-IN" sz="2000" dirty="0">
              <a:effectLst/>
              <a:latin typeface="Calibri" panose="020F0502020204030204" pitchFamily="34" charset="0"/>
            </a:endParaRPr>
          </a:p>
          <a:p>
            <a:pPr marL="742950" lvl="1" indent="-285750">
              <a:buFont typeface="+mj-lt"/>
              <a:buAutoNum type="arabicPeriod"/>
            </a:pPr>
            <a:r>
              <a:rPr lang="en-IN" sz="2000" b="1" dirty="0">
                <a:effectLst/>
                <a:latin typeface="Calibri" panose="020F0502020204030204" pitchFamily="34" charset="0"/>
              </a:rPr>
              <a:t>Issuers </a:t>
            </a:r>
            <a:r>
              <a:rPr lang="en-IN" sz="2000" dirty="0">
                <a:effectLst/>
                <a:latin typeface="Calibri" panose="020F0502020204030204" pitchFamily="34" charset="0"/>
              </a:rPr>
              <a:t>(Universities, Institutions) → Upload &amp; issue certificates. </a:t>
            </a:r>
            <a:endParaRPr lang="en-IN" sz="2000" dirty="0">
              <a:effectLst/>
              <a:latin typeface="SymbolMT"/>
            </a:endParaRPr>
          </a:p>
          <a:p>
            <a:pPr marL="742950" lvl="1" indent="-285750">
              <a:buFont typeface="+mj-lt"/>
              <a:buAutoNum type="arabicPeriod"/>
            </a:pPr>
            <a:r>
              <a:rPr lang="en-IN" sz="2000" b="1" dirty="0">
                <a:effectLst/>
                <a:latin typeface="Calibri" panose="020F0502020204030204" pitchFamily="34" charset="0"/>
              </a:rPr>
              <a:t>Students </a:t>
            </a:r>
            <a:r>
              <a:rPr lang="en-IN" sz="2000" dirty="0">
                <a:effectLst/>
                <a:latin typeface="Calibri" panose="020F0502020204030204" pitchFamily="34" charset="0"/>
              </a:rPr>
              <a:t>→ Access, download, and share certificates. </a:t>
            </a:r>
            <a:endParaRPr lang="en-IN" sz="2000" dirty="0">
              <a:effectLst/>
              <a:latin typeface="SymbolMT"/>
            </a:endParaRPr>
          </a:p>
          <a:p>
            <a:pPr marL="742950" lvl="1" indent="-285750">
              <a:buFont typeface="+mj-lt"/>
              <a:buAutoNum type="arabicPeriod"/>
            </a:pPr>
            <a:r>
              <a:rPr lang="en-IN" sz="2000" b="1" dirty="0">
                <a:effectLst/>
                <a:latin typeface="Calibri" panose="020F0502020204030204" pitchFamily="34" charset="0"/>
              </a:rPr>
              <a:t>Verifiers </a:t>
            </a:r>
            <a:r>
              <a:rPr lang="en-IN" sz="2000" dirty="0">
                <a:effectLst/>
                <a:latin typeface="Calibri" panose="020F0502020204030204" pitchFamily="34" charset="0"/>
              </a:rPr>
              <a:t>(Employers, Government) → Scan and verify certificates. </a:t>
            </a:r>
            <a:endParaRPr lang="en-IN" sz="2000" dirty="0">
              <a:effectLst/>
              <a:latin typeface="SymbolMT"/>
            </a:endParaRPr>
          </a:p>
          <a:p>
            <a:endParaRPr lang="en-US" sz="1400" dirty="0"/>
          </a:p>
        </p:txBody>
      </p:sp>
    </p:spTree>
    <p:extLst>
      <p:ext uri="{BB962C8B-B14F-4D97-AF65-F5344CB8AC3E}">
        <p14:creationId xmlns:p14="http://schemas.microsoft.com/office/powerpoint/2010/main" val="170683928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681</TotalTime>
  <Words>1941</Words>
  <Application>Microsoft Office PowerPoint</Application>
  <PresentationFormat>Custom</PresentationFormat>
  <Paragraphs>245</Paragraphs>
  <Slides>36</Slides>
  <Notes>4</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Blockchain-Based Issuance and Certification   </vt:lpstr>
      <vt:lpstr>What is Blockchain?  </vt:lpstr>
      <vt:lpstr>Executive Summary  </vt:lpstr>
      <vt:lpstr>Challenges &amp; Need for the Solution  </vt:lpstr>
      <vt:lpstr>Blockchain-Based Solution Overview  </vt:lpstr>
      <vt:lpstr>Solution Architecture  </vt:lpstr>
      <vt:lpstr>KEY STAKEHOLDERS &amp; THEIR ROLES </vt:lpstr>
      <vt:lpstr>Implementation Considerations  </vt:lpstr>
      <vt:lpstr>Step 1: Define the Requirements  </vt:lpstr>
      <vt:lpstr>Step 2: Choose the Tech Stack  </vt:lpstr>
      <vt:lpstr>Step 3: Set Up Blockchain Network  </vt:lpstr>
      <vt:lpstr>DETAILS OF SOLUTION</vt:lpstr>
      <vt:lpstr>PLATFORM CORE PROCESSES</vt:lpstr>
      <vt:lpstr>PowerPoint Presentation</vt:lpstr>
      <vt:lpstr>PowerPoint Presentation</vt:lpstr>
      <vt:lpstr>Role of Smart Contracts in Verification</vt:lpstr>
      <vt:lpstr>PowerPoint Presentation</vt:lpstr>
      <vt:lpstr>PowerPoint Presentation</vt:lpstr>
      <vt:lpstr>PowerPoint Presentation</vt:lpstr>
      <vt:lpstr>System Diagram - All the components together </vt:lpstr>
      <vt:lpstr>1. Platform Server  API Gateway – Routes system requests securely between users, institutions, and blockchain. Identity Provider – Manages user authentication, role-based access, and digital identity verification. Blockchain Gateway – Connects to the blockchain for secure certificate issuance and verification. Data-to-Document Converter – Converts institution data into PDF certificates with QR codes. Communication Channels – Notifies candidates and institutions via email, SMS, and push notifications.  2. Issuer Portal  Data Sourcing – Retrieves certificate data from institutions securely. Request Processing – Allows institutions to issue and manage certificates. Access Control – Restricts certificate management to authorized personnel. Secure Transactions – Uses encryption for secure certificate issuance.  3. Blockchain Infrastructure  Permissioned Blockchain – Only approved institutions and verifiers can access records. Consortium Model – Multiple institutions collaborate on a shared, secure network. Smart Contracts – Automate issuance and verification using cryptographic hashes. Transaction Endorsement – Validates certificates before storing them on the blockchain. Tamper-Proof Verification – Ensures authenticity by storing hashes securely on the blockchain. </vt:lpstr>
      <vt:lpstr>Use Cases</vt:lpstr>
      <vt:lpstr>Certificate Issuance Process</vt:lpstr>
      <vt:lpstr>PowerPoint Presentation</vt:lpstr>
      <vt:lpstr>Certificate Verification Process</vt:lpstr>
      <vt:lpstr>PowerPoint Presentation</vt:lpstr>
      <vt:lpstr>OWNERSHIP &amp; CONSENT-BASED DATA ACCESS </vt:lpstr>
      <vt:lpstr>PowerPoint Presentation</vt:lpstr>
      <vt:lpstr> Storing Data in Blockchain </vt:lpstr>
      <vt:lpstr>What is SHA (Secure Hash Algorithm)?  </vt:lpstr>
      <vt:lpstr>How to Store Images and Videos on Blockchain  </vt:lpstr>
      <vt:lpstr>Infrastructure Requirement </vt:lpstr>
      <vt:lpstr>PowerPoint Presentation</vt:lpstr>
      <vt:lpstr>PowerPoint Presentation</vt:lpstr>
      <vt:lpstr>Prerequisites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Blockchain-Based Issuance and Certification</dc:title>
  <dc:creator>Ashutosh Sharma</dc:creator>
  <cp:lastModifiedBy>Shravanee Kumari</cp:lastModifiedBy>
  <cp:revision>25</cp:revision>
  <dcterms:created xsi:type="dcterms:W3CDTF">2025-03-16T13:46:14Z</dcterms:created>
  <dcterms:modified xsi:type="dcterms:W3CDTF">2025-03-28T10:01:13Z</dcterms:modified>
</cp:coreProperties>
</file>