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Titillium Web SemiBold"/>
      <p:regular r:id="rId42"/>
      <p:bold r:id="rId43"/>
      <p:italic r:id="rId44"/>
      <p:boldItalic r:id="rId45"/>
    </p:embeddedFont>
    <p:embeddedFont>
      <p:font typeface="Titillium Web"/>
      <p:regular r:id="rId46"/>
      <p:bold r:id="rId47"/>
      <p:italic r:id="rId48"/>
      <p:boldItalic r:id="rId49"/>
    </p:embeddedFont>
    <p:embeddedFont>
      <p:font typeface="Titillium Web Extra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974525-B269-41E2-8746-F6CF23CFB759}">
  <a:tblStyle styleId="{E3974525-B269-41E2-8746-F6CF23CFB7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TitilliumWebSemiBold-regular.fntdata"/><Relationship Id="rId41" Type="http://schemas.openxmlformats.org/officeDocument/2006/relationships/slide" Target="slides/slide34.xml"/><Relationship Id="rId44" Type="http://schemas.openxmlformats.org/officeDocument/2006/relationships/font" Target="fonts/TitilliumWebSemiBold-italic.fntdata"/><Relationship Id="rId43" Type="http://schemas.openxmlformats.org/officeDocument/2006/relationships/font" Target="fonts/TitilliumWebSemiBold-bold.fntdata"/><Relationship Id="rId46" Type="http://schemas.openxmlformats.org/officeDocument/2006/relationships/font" Target="fonts/TitilliumWeb-regular.fntdata"/><Relationship Id="rId45" Type="http://schemas.openxmlformats.org/officeDocument/2006/relationships/font" Target="fonts/TitilliumWeb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TitilliumWeb-italic.fntdata"/><Relationship Id="rId47" Type="http://schemas.openxmlformats.org/officeDocument/2006/relationships/font" Target="fonts/TitilliumWeb-bold.fntdata"/><Relationship Id="rId49" Type="http://schemas.openxmlformats.org/officeDocument/2006/relationships/font" Target="fonts/TitilliumWeb-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TitilliumWebExtraLight-bold.fntdata"/><Relationship Id="rId50" Type="http://schemas.openxmlformats.org/officeDocument/2006/relationships/font" Target="fonts/TitilliumWebExtraLight-regular.fntdata"/><Relationship Id="rId53" Type="http://schemas.openxmlformats.org/officeDocument/2006/relationships/font" Target="fonts/TitilliumWebExtraLight-boldItalic.fntdata"/><Relationship Id="rId52" Type="http://schemas.openxmlformats.org/officeDocument/2006/relationships/font" Target="fonts/TitilliumWebExtraLight-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aa3f58c6d0_2_7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aa3f58c6d0_2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aa45ed4b11_0_6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aa45ed4b11_0_6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aa45ed4b11_0_6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aa45ed4b11_0_6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aa45ed4b11_0_6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aa45ed4b11_0_6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aa45ed4b11_0_6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aa45ed4b11_0_6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aa45ed4b11_0_6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aa45ed4b11_0_6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aa45ed4b11_0_6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aa45ed4b11_0_6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aa45ed4b11_0_6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aa45ed4b11_0_6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aa45ed4b11_0_6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aa45ed4b11_0_6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aa45ed4b11_0_6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aa45ed4b11_0_6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aa45ed4b11_0_6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aa45ed4b11_0_6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aa3f58c6d0_7_7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aa3f58c6d0_7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aa45ed4b11_0_6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aa45ed4b11_0_6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aa45ed4b11_0_6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aa45ed4b11_0_6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aa45ed4b11_0_6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aa45ed4b11_0_6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aa45ed4b11_0_6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aa45ed4b11_0_6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aa45ed4b11_0_6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aa45ed4b11_0_6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aa45ed4b11_0_6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aa45ed4b11_0_6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aa45ed4b11_0_6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aa45ed4b11_0_6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aa45ed4b11_0_6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aa45ed4b11_0_6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aa45ed4b11_0_6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aa45ed4b11_0_6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b3bd742c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b3bd742c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aa3f58c6d0_0_8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aa3f58c6d0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b3bd742c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b3bd742c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aa45ed4b11_0_6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aa45ed4b11_0_6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aa45ed4b11_0_6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aa45ed4b11_0_6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aa4628d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aa4628d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aa45ed4b11_0_6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aa45ed4b11_0_6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aa45ed4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aa45ed4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aa45ed4b11_0_3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aa45ed4b11_0_3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aa45ed4b11_0_4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aa45ed4b11_0_4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aa45ed4b11_0_3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aa45ed4b11_0_3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aa45ed4b11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aa45ed4b11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aa45ed4b11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aa45ed4b11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5800"/>
              <a:buNone/>
              <a:defRPr sz="5800">
                <a:solidFill>
                  <a:schemeClr val="lt1"/>
                </a:solidFill>
              </a:defRPr>
            </a:lvl1pPr>
            <a:lvl2pPr lvl="1" rtl="0" algn="l">
              <a:lnSpc>
                <a:spcPct val="100000"/>
              </a:lnSpc>
              <a:spcBef>
                <a:spcPts val="0"/>
              </a:spcBef>
              <a:spcAft>
                <a:spcPts val="0"/>
              </a:spcAft>
              <a:buClr>
                <a:schemeClr val="lt1"/>
              </a:buClr>
              <a:buSzPts val="5800"/>
              <a:buNone/>
              <a:defRPr sz="5800">
                <a:solidFill>
                  <a:schemeClr val="lt1"/>
                </a:solidFill>
              </a:defRPr>
            </a:lvl2pPr>
            <a:lvl3pPr lvl="2" rtl="0" algn="l">
              <a:lnSpc>
                <a:spcPct val="100000"/>
              </a:lnSpc>
              <a:spcBef>
                <a:spcPts val="0"/>
              </a:spcBef>
              <a:spcAft>
                <a:spcPts val="0"/>
              </a:spcAft>
              <a:buClr>
                <a:schemeClr val="lt1"/>
              </a:buClr>
              <a:buSzPts val="5800"/>
              <a:buNone/>
              <a:defRPr sz="5800">
                <a:solidFill>
                  <a:schemeClr val="lt1"/>
                </a:solidFill>
              </a:defRPr>
            </a:lvl3pPr>
            <a:lvl4pPr lvl="3" rtl="0" algn="l">
              <a:lnSpc>
                <a:spcPct val="100000"/>
              </a:lnSpc>
              <a:spcBef>
                <a:spcPts val="0"/>
              </a:spcBef>
              <a:spcAft>
                <a:spcPts val="0"/>
              </a:spcAft>
              <a:buClr>
                <a:schemeClr val="lt1"/>
              </a:buClr>
              <a:buSzPts val="5800"/>
              <a:buNone/>
              <a:defRPr sz="5800">
                <a:solidFill>
                  <a:schemeClr val="lt1"/>
                </a:solidFill>
              </a:defRPr>
            </a:lvl4pPr>
            <a:lvl5pPr lvl="4" rtl="0" algn="l">
              <a:lnSpc>
                <a:spcPct val="100000"/>
              </a:lnSpc>
              <a:spcBef>
                <a:spcPts val="0"/>
              </a:spcBef>
              <a:spcAft>
                <a:spcPts val="0"/>
              </a:spcAft>
              <a:buClr>
                <a:schemeClr val="lt1"/>
              </a:buClr>
              <a:buSzPts val="5800"/>
              <a:buNone/>
              <a:defRPr sz="5800">
                <a:solidFill>
                  <a:schemeClr val="lt1"/>
                </a:solidFill>
              </a:defRPr>
            </a:lvl5pPr>
            <a:lvl6pPr lvl="5" rtl="0" algn="l">
              <a:lnSpc>
                <a:spcPct val="100000"/>
              </a:lnSpc>
              <a:spcBef>
                <a:spcPts val="0"/>
              </a:spcBef>
              <a:spcAft>
                <a:spcPts val="0"/>
              </a:spcAft>
              <a:buClr>
                <a:schemeClr val="lt1"/>
              </a:buClr>
              <a:buSzPts val="5800"/>
              <a:buNone/>
              <a:defRPr sz="5800">
                <a:solidFill>
                  <a:schemeClr val="lt1"/>
                </a:solidFill>
              </a:defRPr>
            </a:lvl6pPr>
            <a:lvl7pPr lvl="6" rtl="0" algn="l">
              <a:lnSpc>
                <a:spcPct val="100000"/>
              </a:lnSpc>
              <a:spcBef>
                <a:spcPts val="0"/>
              </a:spcBef>
              <a:spcAft>
                <a:spcPts val="0"/>
              </a:spcAft>
              <a:buClr>
                <a:schemeClr val="lt1"/>
              </a:buClr>
              <a:buSzPts val="5800"/>
              <a:buNone/>
              <a:defRPr sz="5800">
                <a:solidFill>
                  <a:schemeClr val="lt1"/>
                </a:solidFill>
              </a:defRPr>
            </a:lvl7pPr>
            <a:lvl8pPr lvl="7" rtl="0" algn="l">
              <a:lnSpc>
                <a:spcPct val="100000"/>
              </a:lnSpc>
              <a:spcBef>
                <a:spcPts val="0"/>
              </a:spcBef>
              <a:spcAft>
                <a:spcPts val="0"/>
              </a:spcAft>
              <a:buClr>
                <a:schemeClr val="lt1"/>
              </a:buClr>
              <a:buSzPts val="5800"/>
              <a:buNone/>
              <a:defRPr sz="5800">
                <a:solidFill>
                  <a:schemeClr val="lt1"/>
                </a:solidFill>
              </a:defRPr>
            </a:lvl8pPr>
            <a:lvl9pPr lvl="8" rtl="0" algn="l">
              <a:lnSpc>
                <a:spcPct val="100000"/>
              </a:lnSpc>
              <a:spcBef>
                <a:spcPts val="0"/>
              </a:spcBef>
              <a:spcAft>
                <a:spcPts val="0"/>
              </a:spcAft>
              <a:buClr>
                <a:schemeClr val="lt1"/>
              </a:buClr>
              <a:buSzPts val="5800"/>
              <a:buNone/>
              <a:defRPr sz="5800">
                <a:solidFill>
                  <a:schemeClr val="lt1"/>
                </a:solidFill>
              </a:defRPr>
            </a:lvl9pPr>
          </a:lstStyle>
          <a:p/>
        </p:txBody>
      </p:sp>
      <p:grpSp>
        <p:nvGrpSpPr>
          <p:cNvPr id="52" name="Google Shape;52;p13"/>
          <p:cNvGrpSpPr/>
          <p:nvPr/>
        </p:nvGrpSpPr>
        <p:grpSpPr>
          <a:xfrm>
            <a:off x="28550" y="2196764"/>
            <a:ext cx="9094048" cy="2946825"/>
            <a:chOff x="28544" y="3514688"/>
            <a:chExt cx="9094048" cy="1628800"/>
          </a:xfrm>
        </p:grpSpPr>
        <p:sp>
          <p:nvSpPr>
            <p:cNvPr id="53" name="Google Shape;53;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3"/>
          <p:cNvGrpSpPr/>
          <p:nvPr/>
        </p:nvGrpSpPr>
        <p:grpSpPr>
          <a:xfrm>
            <a:off x="28550" y="3359977"/>
            <a:ext cx="9094048" cy="1783611"/>
            <a:chOff x="28544" y="4157632"/>
            <a:chExt cx="9094048" cy="985856"/>
          </a:xfrm>
        </p:grpSpPr>
        <p:sp>
          <p:nvSpPr>
            <p:cNvPr id="87" name="Google Shape;87;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3"/>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9" name="Shape 159"/>
        <p:cNvGrpSpPr/>
        <p:nvPr/>
      </p:nvGrpSpPr>
      <p:grpSpPr>
        <a:xfrm>
          <a:off x="0" y="0"/>
          <a:ext cx="0" cy="0"/>
          <a:chOff x="0" y="0"/>
          <a:chExt cx="0" cy="0"/>
        </a:xfrm>
      </p:grpSpPr>
      <p:sp>
        <p:nvSpPr>
          <p:cNvPr id="160" name="Google Shape;160;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61" name="Google Shape;161;p15"/>
          <p:cNvGrpSpPr/>
          <p:nvPr/>
        </p:nvGrpSpPr>
        <p:grpSpPr>
          <a:xfrm>
            <a:off x="28550" y="2196764"/>
            <a:ext cx="9094048" cy="2946825"/>
            <a:chOff x="28544" y="3514688"/>
            <a:chExt cx="9094048" cy="1628800"/>
          </a:xfrm>
        </p:grpSpPr>
        <p:sp>
          <p:nvSpPr>
            <p:cNvPr id="162" name="Google Shape;162;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5"/>
          <p:cNvGrpSpPr/>
          <p:nvPr/>
        </p:nvGrpSpPr>
        <p:grpSpPr>
          <a:xfrm>
            <a:off x="28550" y="3359978"/>
            <a:ext cx="9094048" cy="1783611"/>
            <a:chOff x="28544" y="4157632"/>
            <a:chExt cx="9094048" cy="985856"/>
          </a:xfrm>
        </p:grpSpPr>
        <p:sp>
          <p:nvSpPr>
            <p:cNvPr id="196" name="Google Shape;196;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5"/>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263" name="Shape 263"/>
        <p:cNvGrpSpPr/>
        <p:nvPr/>
      </p:nvGrpSpPr>
      <p:grpSpPr>
        <a:xfrm>
          <a:off x="0" y="0"/>
          <a:ext cx="0" cy="0"/>
          <a:chOff x="0" y="0"/>
          <a:chExt cx="0" cy="0"/>
        </a:xfrm>
      </p:grpSpPr>
      <p:sp>
        <p:nvSpPr>
          <p:cNvPr id="264" name="Google Shape;264;p16"/>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65" name="Google Shape;265;p16"/>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266" name="Google Shape;266;p16"/>
          <p:cNvGrpSpPr/>
          <p:nvPr/>
        </p:nvGrpSpPr>
        <p:grpSpPr>
          <a:xfrm>
            <a:off x="28550" y="2196764"/>
            <a:ext cx="9094048" cy="2946825"/>
            <a:chOff x="28544" y="3514688"/>
            <a:chExt cx="9094048" cy="1628800"/>
          </a:xfrm>
        </p:grpSpPr>
        <p:sp>
          <p:nvSpPr>
            <p:cNvPr id="267" name="Google Shape;267;p16"/>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6"/>
          <p:cNvGrpSpPr/>
          <p:nvPr/>
        </p:nvGrpSpPr>
        <p:grpSpPr>
          <a:xfrm>
            <a:off x="28550" y="3359978"/>
            <a:ext cx="9094048" cy="1783611"/>
            <a:chOff x="28544" y="4157632"/>
            <a:chExt cx="9094048" cy="985856"/>
          </a:xfrm>
        </p:grpSpPr>
        <p:sp>
          <p:nvSpPr>
            <p:cNvPr id="301" name="Google Shape;301;p16"/>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7" name="Shape 367"/>
        <p:cNvGrpSpPr/>
        <p:nvPr/>
      </p:nvGrpSpPr>
      <p:grpSpPr>
        <a:xfrm>
          <a:off x="0" y="0"/>
          <a:ext cx="0" cy="0"/>
          <a:chOff x="0" y="0"/>
          <a:chExt cx="0" cy="0"/>
        </a:xfrm>
      </p:grpSpPr>
      <p:sp>
        <p:nvSpPr>
          <p:cNvPr id="368" name="Google Shape;368;p17"/>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370" name="Google Shape;370;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1" name="Google Shape;371;p17"/>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2" name="Shape 372"/>
        <p:cNvGrpSpPr/>
        <p:nvPr/>
      </p:nvGrpSpPr>
      <p:grpSpPr>
        <a:xfrm>
          <a:off x="0" y="0"/>
          <a:ext cx="0" cy="0"/>
          <a:chOff x="0" y="0"/>
          <a:chExt cx="0" cy="0"/>
        </a:xfrm>
      </p:grpSpPr>
      <p:sp>
        <p:nvSpPr>
          <p:cNvPr id="373" name="Google Shape;373;p1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375" name="Google Shape;375;p18"/>
          <p:cNvGrpSpPr/>
          <p:nvPr/>
        </p:nvGrpSpPr>
        <p:grpSpPr>
          <a:xfrm>
            <a:off x="28550" y="3850565"/>
            <a:ext cx="9094048" cy="1293104"/>
            <a:chOff x="28544" y="3514688"/>
            <a:chExt cx="9094048" cy="1628800"/>
          </a:xfrm>
        </p:grpSpPr>
        <p:sp>
          <p:nvSpPr>
            <p:cNvPr id="376" name="Google Shape;376;p1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8"/>
          <p:cNvGrpSpPr/>
          <p:nvPr/>
        </p:nvGrpSpPr>
        <p:grpSpPr>
          <a:xfrm>
            <a:off x="28550" y="4360998"/>
            <a:ext cx="9094048" cy="782671"/>
            <a:chOff x="28544" y="4157632"/>
            <a:chExt cx="9094048" cy="985856"/>
          </a:xfrm>
        </p:grpSpPr>
        <p:sp>
          <p:nvSpPr>
            <p:cNvPr id="410" name="Google Shape;410;p1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1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478" name="Google Shape;478;p1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79" name="Shape 479"/>
        <p:cNvGrpSpPr/>
        <p:nvPr/>
      </p:nvGrpSpPr>
      <p:grpSpPr>
        <a:xfrm>
          <a:off x="0" y="0"/>
          <a:ext cx="0" cy="0"/>
          <a:chOff x="0" y="0"/>
          <a:chExt cx="0" cy="0"/>
        </a:xfrm>
      </p:grpSpPr>
      <p:sp>
        <p:nvSpPr>
          <p:cNvPr id="480" name="Google Shape;480;p19"/>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82" name="Google Shape;482;p19"/>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483" name="Google Shape;483;p19"/>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84" name="Shape 484"/>
        <p:cNvGrpSpPr/>
        <p:nvPr/>
      </p:nvGrpSpPr>
      <p:grpSpPr>
        <a:xfrm>
          <a:off x="0" y="0"/>
          <a:ext cx="0" cy="0"/>
          <a:chOff x="0" y="0"/>
          <a:chExt cx="0" cy="0"/>
        </a:xfrm>
      </p:grpSpPr>
      <p:sp>
        <p:nvSpPr>
          <p:cNvPr id="485" name="Google Shape;485;p20"/>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0"/>
          <p:cNvGrpSpPr/>
          <p:nvPr/>
        </p:nvGrpSpPr>
        <p:grpSpPr>
          <a:xfrm>
            <a:off x="28550" y="3850565"/>
            <a:ext cx="9094048" cy="1293104"/>
            <a:chOff x="28544" y="3514688"/>
            <a:chExt cx="9094048" cy="1628800"/>
          </a:xfrm>
        </p:grpSpPr>
        <p:sp>
          <p:nvSpPr>
            <p:cNvPr id="487" name="Google Shape;487;p20"/>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0"/>
          <p:cNvGrpSpPr/>
          <p:nvPr/>
        </p:nvGrpSpPr>
        <p:grpSpPr>
          <a:xfrm>
            <a:off x="28550" y="4360998"/>
            <a:ext cx="9094048" cy="782671"/>
            <a:chOff x="28544" y="4157632"/>
            <a:chExt cx="9094048" cy="985856"/>
          </a:xfrm>
        </p:grpSpPr>
        <p:sp>
          <p:nvSpPr>
            <p:cNvPr id="521" name="Google Shape;521;p20"/>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20"/>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89" name="Google Shape;589;p20"/>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90" name="Google Shape;590;p20"/>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91" name="Google Shape;591;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92" name="Shape 592"/>
        <p:cNvGrpSpPr/>
        <p:nvPr/>
      </p:nvGrpSpPr>
      <p:grpSpPr>
        <a:xfrm>
          <a:off x="0" y="0"/>
          <a:ext cx="0" cy="0"/>
          <a:chOff x="0" y="0"/>
          <a:chExt cx="0" cy="0"/>
        </a:xfrm>
      </p:grpSpPr>
      <p:sp>
        <p:nvSpPr>
          <p:cNvPr id="593" name="Google Shape;593;p21"/>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21"/>
          <p:cNvGrpSpPr/>
          <p:nvPr/>
        </p:nvGrpSpPr>
        <p:grpSpPr>
          <a:xfrm>
            <a:off x="28550" y="3850565"/>
            <a:ext cx="9094048" cy="1293104"/>
            <a:chOff x="28544" y="3514688"/>
            <a:chExt cx="9094048" cy="1628800"/>
          </a:xfrm>
        </p:grpSpPr>
        <p:sp>
          <p:nvSpPr>
            <p:cNvPr id="595" name="Google Shape;595;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1"/>
          <p:cNvGrpSpPr/>
          <p:nvPr/>
        </p:nvGrpSpPr>
        <p:grpSpPr>
          <a:xfrm>
            <a:off x="28550" y="4360998"/>
            <a:ext cx="9094048" cy="782671"/>
            <a:chOff x="28544" y="4157632"/>
            <a:chExt cx="9094048" cy="985856"/>
          </a:xfrm>
        </p:grpSpPr>
        <p:sp>
          <p:nvSpPr>
            <p:cNvPr id="629" name="Google Shape;629;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1"/>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7" name="Google Shape;697;p21"/>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98" name="Google Shape;698;p21"/>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99" name="Google Shape;699;p21"/>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00" name="Google Shape;700;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1" name="Shape 701"/>
        <p:cNvGrpSpPr/>
        <p:nvPr/>
      </p:nvGrpSpPr>
      <p:grpSpPr>
        <a:xfrm>
          <a:off x="0" y="0"/>
          <a:ext cx="0" cy="0"/>
          <a:chOff x="0" y="0"/>
          <a:chExt cx="0" cy="0"/>
        </a:xfrm>
      </p:grpSpPr>
      <p:sp>
        <p:nvSpPr>
          <p:cNvPr id="702" name="Google Shape;702;p22"/>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2"/>
          <p:cNvGrpSpPr/>
          <p:nvPr/>
        </p:nvGrpSpPr>
        <p:grpSpPr>
          <a:xfrm>
            <a:off x="28550" y="3850565"/>
            <a:ext cx="9094048" cy="1293104"/>
            <a:chOff x="28544" y="3514688"/>
            <a:chExt cx="9094048" cy="1628800"/>
          </a:xfrm>
        </p:grpSpPr>
        <p:sp>
          <p:nvSpPr>
            <p:cNvPr id="704" name="Google Shape;704;p2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2"/>
          <p:cNvGrpSpPr/>
          <p:nvPr/>
        </p:nvGrpSpPr>
        <p:grpSpPr>
          <a:xfrm>
            <a:off x="28550" y="4360998"/>
            <a:ext cx="9094048" cy="782671"/>
            <a:chOff x="28544" y="4157632"/>
            <a:chExt cx="9094048" cy="985856"/>
          </a:xfrm>
        </p:grpSpPr>
        <p:sp>
          <p:nvSpPr>
            <p:cNvPr id="738" name="Google Shape;738;p2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22"/>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6" name="Google Shape;806;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807" name="Shape 807"/>
        <p:cNvGrpSpPr/>
        <p:nvPr/>
      </p:nvGrpSpPr>
      <p:grpSpPr>
        <a:xfrm>
          <a:off x="0" y="0"/>
          <a:ext cx="0" cy="0"/>
          <a:chOff x="0" y="0"/>
          <a:chExt cx="0" cy="0"/>
        </a:xfrm>
      </p:grpSpPr>
      <p:sp>
        <p:nvSpPr>
          <p:cNvPr id="808" name="Google Shape;808;p23"/>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0" name="Google Shape;81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1" name="Shape 811"/>
        <p:cNvGrpSpPr/>
        <p:nvPr/>
      </p:nvGrpSpPr>
      <p:grpSpPr>
        <a:xfrm>
          <a:off x="0" y="0"/>
          <a:ext cx="0" cy="0"/>
          <a:chOff x="0" y="0"/>
          <a:chExt cx="0" cy="0"/>
        </a:xfrm>
      </p:grpSpPr>
      <p:sp>
        <p:nvSpPr>
          <p:cNvPr id="812" name="Google Shape;812;p24"/>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814" name="Google Shape;814;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5" name="Shape 815"/>
        <p:cNvGrpSpPr/>
        <p:nvPr/>
      </p:nvGrpSpPr>
      <p:grpSpPr>
        <a:xfrm>
          <a:off x="0" y="0"/>
          <a:ext cx="0" cy="0"/>
          <a:chOff x="0" y="0"/>
          <a:chExt cx="0" cy="0"/>
        </a:xfrm>
      </p:grpSpPr>
      <p:sp>
        <p:nvSpPr>
          <p:cNvPr id="816" name="Google Shape;81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817" name="Shape 817"/>
        <p:cNvGrpSpPr/>
        <p:nvPr/>
      </p:nvGrpSpPr>
      <p:grpSpPr>
        <a:xfrm>
          <a:off x="0" y="0"/>
          <a:ext cx="0" cy="0"/>
          <a:chOff x="0" y="0"/>
          <a:chExt cx="0" cy="0"/>
        </a:xfrm>
      </p:grpSpPr>
      <p:sp>
        <p:nvSpPr>
          <p:cNvPr id="818" name="Google Shape;818;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19" name="Google Shape;819;p26"/>
          <p:cNvGrpSpPr/>
          <p:nvPr/>
        </p:nvGrpSpPr>
        <p:grpSpPr>
          <a:xfrm>
            <a:off x="28550" y="3850565"/>
            <a:ext cx="9094048" cy="1293104"/>
            <a:chOff x="28544" y="3514688"/>
            <a:chExt cx="9094048" cy="1628800"/>
          </a:xfrm>
        </p:grpSpPr>
        <p:sp>
          <p:nvSpPr>
            <p:cNvPr id="820" name="Google Shape;820;p26"/>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26"/>
          <p:cNvGrpSpPr/>
          <p:nvPr/>
        </p:nvGrpSpPr>
        <p:grpSpPr>
          <a:xfrm>
            <a:off x="28550" y="4360998"/>
            <a:ext cx="9094048" cy="782671"/>
            <a:chOff x="28544" y="4157632"/>
            <a:chExt cx="9094048" cy="985856"/>
          </a:xfrm>
        </p:grpSpPr>
        <p:sp>
          <p:nvSpPr>
            <p:cNvPr id="854" name="Google Shape;854;p26"/>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0" name="Google Shape;920;p26"/>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921" name="Shape 921"/>
        <p:cNvGrpSpPr/>
        <p:nvPr/>
      </p:nvGrpSpPr>
      <p:grpSpPr>
        <a:xfrm>
          <a:off x="0" y="0"/>
          <a:ext cx="0" cy="0"/>
          <a:chOff x="0" y="0"/>
          <a:chExt cx="0" cy="0"/>
        </a:xfrm>
      </p:grpSpPr>
      <p:sp>
        <p:nvSpPr>
          <p:cNvPr id="922" name="Google Shape;922;p27"/>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154" name="Shape 154"/>
        <p:cNvGrpSpPr/>
        <p:nvPr/>
      </p:nvGrpSpPr>
      <p:grpSpPr>
        <a:xfrm>
          <a:off x="0" y="0"/>
          <a:ext cx="0" cy="0"/>
          <a:chOff x="0" y="0"/>
          <a:chExt cx="0" cy="0"/>
        </a:xfrm>
      </p:grpSpPr>
      <p:sp>
        <p:nvSpPr>
          <p:cNvPr id="155" name="Google Shape;155;p14"/>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157" name="Google Shape;157;p14"/>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158" name="Google Shape;158;p1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28"/>
          <p:cNvSpPr txBox="1"/>
          <p:nvPr>
            <p:ph type="ctrTitle"/>
          </p:nvPr>
        </p:nvSpPr>
        <p:spPr>
          <a:xfrm>
            <a:off x="465475" y="294900"/>
            <a:ext cx="8334600" cy="10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Data Mining and Analysis</a:t>
            </a:r>
            <a:endParaRPr sz="4700"/>
          </a:p>
          <a:p>
            <a:pPr indent="0" lvl="0" marL="0" rtl="0" algn="ctr">
              <a:spcBef>
                <a:spcPts val="0"/>
              </a:spcBef>
              <a:spcAft>
                <a:spcPts val="0"/>
              </a:spcAft>
              <a:buNone/>
            </a:pPr>
            <a:r>
              <a:rPr lang="en" sz="2500"/>
              <a:t>5DMACP11</a:t>
            </a:r>
            <a:endParaRPr sz="2500"/>
          </a:p>
        </p:txBody>
      </p:sp>
      <p:sp>
        <p:nvSpPr>
          <p:cNvPr id="929" name="Google Shape;929;p28"/>
          <p:cNvSpPr txBox="1"/>
          <p:nvPr/>
        </p:nvSpPr>
        <p:spPr>
          <a:xfrm>
            <a:off x="669300" y="1611125"/>
            <a:ext cx="7805400" cy="6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solidFill>
                  <a:srgbClr val="FFFFFF"/>
                </a:solidFill>
                <a:latin typeface="Titillium Web"/>
                <a:ea typeface="Titillium Web"/>
                <a:cs typeface="Titillium Web"/>
                <a:sym typeface="Titillium Web"/>
              </a:rPr>
              <a:t>UNITED NATIONS MILLENNIUM DEVELOPMENT GOALS</a:t>
            </a:r>
            <a:endParaRPr b="1" sz="2100" u="sng">
              <a:solidFill>
                <a:srgbClr val="FFFFFF"/>
              </a:solidFill>
              <a:latin typeface="Titillium Web"/>
              <a:ea typeface="Titillium Web"/>
              <a:cs typeface="Titillium Web"/>
              <a:sym typeface="Titillium Web"/>
            </a:endParaRPr>
          </a:p>
        </p:txBody>
      </p:sp>
      <p:graphicFrame>
        <p:nvGraphicFramePr>
          <p:cNvPr id="930" name="Google Shape;930;p28"/>
          <p:cNvGraphicFramePr/>
          <p:nvPr/>
        </p:nvGraphicFramePr>
        <p:xfrm>
          <a:off x="952500" y="2736625"/>
          <a:ext cx="3000000" cy="3000000"/>
        </p:xfrm>
        <a:graphic>
          <a:graphicData uri="http://schemas.openxmlformats.org/drawingml/2006/table">
            <a:tbl>
              <a:tblPr>
                <a:noFill/>
                <a:tableStyleId>{E3974525-B269-41E2-8746-F6CF23CFB759}</a:tableStyleId>
              </a:tblPr>
              <a:tblGrid>
                <a:gridCol w="2413000"/>
                <a:gridCol w="2413000"/>
                <a:gridCol w="2413000"/>
              </a:tblGrid>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Name</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Roll No</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USN</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Saloni Shah</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01FE18BCS183</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Mummigatti</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01FE18BCS184</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01FE18BCS185</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Sanjana Kambar</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370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01FE18BCS190</a:t>
                      </a:r>
                      <a:endParaRPr>
                        <a:solidFill>
                          <a:srgbClr val="FFFFFF"/>
                        </a:solidFill>
                        <a:latin typeface="Titillium Web SemiBold"/>
                        <a:ea typeface="Titillium Web SemiBold"/>
                        <a:cs typeface="Titillium Web SemiBold"/>
                        <a:sym typeface="Titillium Web SemiBold"/>
                      </a:endParaRPr>
                    </a:p>
                  </a:txBody>
                  <a:tcPr marT="91425" marB="91425" marR="91425" marL="91425">
                    <a:lnL cap="flat" cmpd="sng" w="28575">
                      <a:solidFill>
                        <a:srgbClr val="F3F3F3"/>
                      </a:solidFill>
                      <a:prstDash val="solid"/>
                      <a:round/>
                      <a:headEnd len="sm" w="sm" type="none"/>
                      <a:tailEnd len="sm" w="sm" type="none"/>
                    </a:lnL>
                    <a:lnR cap="flat" cmpd="sng" w="28575">
                      <a:solidFill>
                        <a:srgbClr val="F3F3F3"/>
                      </a:solidFill>
                      <a:prstDash val="solid"/>
                      <a:round/>
                      <a:headEnd len="sm" w="sm" type="none"/>
                      <a:tailEnd len="sm" w="sm" type="none"/>
                    </a:lnR>
                    <a:lnT cap="flat" cmpd="sng" w="28575">
                      <a:solidFill>
                        <a:srgbClr val="F3F3F3"/>
                      </a:solidFill>
                      <a:prstDash val="solid"/>
                      <a:round/>
                      <a:headEnd len="sm" w="sm" type="none"/>
                      <a:tailEnd len="sm" w="sm" type="none"/>
                    </a:lnT>
                    <a:lnB cap="flat" cmpd="sng" w="28575">
                      <a:solidFill>
                        <a:srgbClr val="F3F3F3"/>
                      </a:solidFill>
                      <a:prstDash val="solid"/>
                      <a:round/>
                      <a:headEnd len="sm" w="sm" type="none"/>
                      <a:tailEnd len="sm" w="sm" type="none"/>
                    </a:lnB>
                  </a:tcPr>
                </a:tc>
              </a:tr>
            </a:tbl>
          </a:graphicData>
        </a:graphic>
      </p:graphicFrame>
      <p:pic>
        <p:nvPicPr>
          <p:cNvPr id="931" name="Google Shape;931;p28"/>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32" name="Google Shape;932;p28"/>
          <p:cNvSpPr txBox="1"/>
          <p:nvPr>
            <p:ph idx="4294967295"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37"/>
          <p:cNvSpPr txBox="1"/>
          <p:nvPr>
            <p:ph type="title"/>
          </p:nvPr>
        </p:nvSpPr>
        <p:spPr>
          <a:xfrm>
            <a:off x="2739325" y="2018950"/>
            <a:ext cx="4024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latin typeface="Titillium Web"/>
                <a:ea typeface="Titillium Web"/>
                <a:cs typeface="Titillium Web"/>
                <a:sym typeface="Titillium Web"/>
              </a:rPr>
              <a:t>Learning Models</a:t>
            </a:r>
            <a:endParaRPr b="1" sz="3300">
              <a:latin typeface="Titillium Web"/>
              <a:ea typeface="Titillium Web"/>
              <a:cs typeface="Titillium Web"/>
              <a:sym typeface="Titillium Web"/>
            </a:endParaRPr>
          </a:p>
        </p:txBody>
      </p:sp>
      <p:pic>
        <p:nvPicPr>
          <p:cNvPr id="1004" name="Google Shape;1004;p37"/>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8"/>
          <p:cNvSpPr txBox="1"/>
          <p:nvPr>
            <p:ph type="title"/>
          </p:nvPr>
        </p:nvSpPr>
        <p:spPr>
          <a:xfrm>
            <a:off x="57715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Linear Regression</a:t>
            </a:r>
            <a:endParaRPr b="1">
              <a:latin typeface="Titillium Web"/>
              <a:ea typeface="Titillium Web"/>
              <a:cs typeface="Titillium Web"/>
              <a:sym typeface="Titillium Web"/>
            </a:endParaRPr>
          </a:p>
        </p:txBody>
      </p:sp>
      <p:pic>
        <p:nvPicPr>
          <p:cNvPr id="1010" name="Google Shape;1010;p38"/>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1011" name="Google Shape;1011;p38"/>
          <p:cNvSpPr txBox="1"/>
          <p:nvPr/>
        </p:nvSpPr>
        <p:spPr>
          <a:xfrm>
            <a:off x="657000" y="1545175"/>
            <a:ext cx="7830000" cy="229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Linear regression is a linear approach to modelling the relationship between a scalar response and one or more explanatory variables.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Linear regression attempts to model the relationship between two variables by fitting a linear equation to observed data. One variable is considered to be an explanatory variable, and the other is considered to be a dependent variable.</a:t>
            </a:r>
            <a:endParaRPr sz="1600">
              <a:solidFill>
                <a:srgbClr val="FFFFFF"/>
              </a:solidFill>
            </a:endParaRPr>
          </a:p>
          <a:p>
            <a:pPr indent="0" lvl="0" marL="45720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pic>
        <p:nvPicPr>
          <p:cNvPr id="1016" name="Google Shape;1016;p39"/>
          <p:cNvPicPr preferRelativeResize="0"/>
          <p:nvPr/>
        </p:nvPicPr>
        <p:blipFill>
          <a:blip r:embed="rId3">
            <a:alphaModFix/>
          </a:blip>
          <a:stretch>
            <a:fillRect/>
          </a:stretch>
        </p:blipFill>
        <p:spPr>
          <a:xfrm>
            <a:off x="4705925" y="1282950"/>
            <a:ext cx="4019676" cy="3685601"/>
          </a:xfrm>
          <a:prstGeom prst="rect">
            <a:avLst/>
          </a:prstGeom>
          <a:noFill/>
          <a:ln>
            <a:noFill/>
          </a:ln>
        </p:spPr>
      </p:pic>
      <p:sp>
        <p:nvSpPr>
          <p:cNvPr id="1017" name="Google Shape;1017;p39"/>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Forward and Backward Filling</a:t>
            </a:r>
            <a:endParaRPr sz="2800">
              <a:solidFill>
                <a:srgbClr val="FFFFFF"/>
              </a:solidFill>
            </a:endParaRPr>
          </a:p>
        </p:txBody>
      </p:sp>
      <p:sp>
        <p:nvSpPr>
          <p:cNvPr id="1018" name="Google Shape;1018;p39"/>
          <p:cNvSpPr txBox="1"/>
          <p:nvPr/>
        </p:nvSpPr>
        <p:spPr>
          <a:xfrm>
            <a:off x="749325" y="1617500"/>
            <a:ext cx="3757200" cy="3149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Forward filling means fill missing values with previous data. </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Backward filling means fill missing values with next data point.</a:t>
            </a:r>
            <a:endParaRPr sz="2100">
              <a:solidFill>
                <a:srgbClr val="FFFFFF"/>
              </a:solidFill>
              <a:latin typeface="Titillium Web"/>
              <a:ea typeface="Titillium Web"/>
              <a:cs typeface="Titillium Web"/>
              <a:sym typeface="Titillium Web"/>
            </a:endParaRPr>
          </a:p>
        </p:txBody>
      </p:sp>
      <p:pic>
        <p:nvPicPr>
          <p:cNvPr id="1019" name="Google Shape;1019;p39"/>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p40"/>
          <p:cNvPicPr preferRelativeResize="0"/>
          <p:nvPr/>
        </p:nvPicPr>
        <p:blipFill>
          <a:blip r:embed="rId3">
            <a:alphaModFix/>
          </a:blip>
          <a:stretch>
            <a:fillRect/>
          </a:stretch>
        </p:blipFill>
        <p:spPr>
          <a:xfrm>
            <a:off x="973050" y="1135325"/>
            <a:ext cx="2257425" cy="3819525"/>
          </a:xfrm>
          <a:prstGeom prst="rect">
            <a:avLst/>
          </a:prstGeom>
          <a:noFill/>
          <a:ln>
            <a:noFill/>
          </a:ln>
        </p:spPr>
      </p:pic>
      <p:pic>
        <p:nvPicPr>
          <p:cNvPr id="1025" name="Google Shape;1025;p40"/>
          <p:cNvPicPr preferRelativeResize="0"/>
          <p:nvPr/>
        </p:nvPicPr>
        <p:blipFill>
          <a:blip r:embed="rId4">
            <a:alphaModFix/>
          </a:blip>
          <a:stretch>
            <a:fillRect/>
          </a:stretch>
        </p:blipFill>
        <p:spPr>
          <a:xfrm>
            <a:off x="3774150" y="1373450"/>
            <a:ext cx="4867275" cy="3581400"/>
          </a:xfrm>
          <a:prstGeom prst="rect">
            <a:avLst/>
          </a:prstGeom>
          <a:noFill/>
          <a:ln>
            <a:noFill/>
          </a:ln>
        </p:spPr>
      </p:pic>
      <p:sp>
        <p:nvSpPr>
          <p:cNvPr id="1026" name="Google Shape;1026;p40"/>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41"/>
          <p:cNvSpPr txBox="1"/>
          <p:nvPr>
            <p:ph type="title"/>
          </p:nvPr>
        </p:nvSpPr>
        <p:spPr>
          <a:xfrm>
            <a:off x="668225" y="3741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Multivariate Imputation by Chained Equation (MICE)</a:t>
            </a:r>
            <a:endParaRPr sz="2800">
              <a:latin typeface="Arial"/>
              <a:ea typeface="Arial"/>
              <a:cs typeface="Arial"/>
              <a:sym typeface="Arial"/>
            </a:endParaRPr>
          </a:p>
        </p:txBody>
      </p:sp>
      <p:sp>
        <p:nvSpPr>
          <p:cNvPr id="1032" name="Google Shape;1032;p41"/>
          <p:cNvSpPr txBox="1"/>
          <p:nvPr>
            <p:ph idx="1" type="body"/>
          </p:nvPr>
        </p:nvSpPr>
        <p:spPr>
          <a:xfrm>
            <a:off x="668227" y="1511975"/>
            <a:ext cx="42489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MICE is a multiple imputation method used to replace missing data values in a data set under certain assumptions about the data missingness mechanism (e.g., the data are missing at random, the data are missing completely at random).</a:t>
            </a:r>
            <a:endParaRPr sz="2100"/>
          </a:p>
        </p:txBody>
      </p:sp>
      <p:pic>
        <p:nvPicPr>
          <p:cNvPr id="1033" name="Google Shape;1033;p41"/>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1034" name="Google Shape;1034;p41"/>
          <p:cNvPicPr preferRelativeResize="0"/>
          <p:nvPr/>
        </p:nvPicPr>
        <p:blipFill>
          <a:blip r:embed="rId4">
            <a:alphaModFix/>
          </a:blip>
          <a:stretch>
            <a:fillRect/>
          </a:stretch>
        </p:blipFill>
        <p:spPr>
          <a:xfrm>
            <a:off x="5069527" y="1304925"/>
            <a:ext cx="3922073" cy="35655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pic>
        <p:nvPicPr>
          <p:cNvPr id="1039" name="Google Shape;1039;p42"/>
          <p:cNvPicPr preferRelativeResize="0"/>
          <p:nvPr/>
        </p:nvPicPr>
        <p:blipFill>
          <a:blip r:embed="rId3">
            <a:alphaModFix/>
          </a:blip>
          <a:stretch>
            <a:fillRect/>
          </a:stretch>
        </p:blipFill>
        <p:spPr>
          <a:xfrm>
            <a:off x="2318325" y="525402"/>
            <a:ext cx="4507350" cy="4092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id="1044" name="Google Shape;1044;p43"/>
          <p:cNvPicPr preferRelativeResize="0"/>
          <p:nvPr/>
        </p:nvPicPr>
        <p:blipFill>
          <a:blip r:embed="rId3">
            <a:alphaModFix/>
          </a:blip>
          <a:stretch>
            <a:fillRect/>
          </a:stretch>
        </p:blipFill>
        <p:spPr>
          <a:xfrm>
            <a:off x="1230725" y="1139788"/>
            <a:ext cx="2247900" cy="3876675"/>
          </a:xfrm>
          <a:prstGeom prst="rect">
            <a:avLst/>
          </a:prstGeom>
          <a:noFill/>
          <a:ln>
            <a:noFill/>
          </a:ln>
        </p:spPr>
      </p:pic>
      <p:pic>
        <p:nvPicPr>
          <p:cNvPr id="1045" name="Google Shape;1045;p43"/>
          <p:cNvPicPr preferRelativeResize="0"/>
          <p:nvPr/>
        </p:nvPicPr>
        <p:blipFill>
          <a:blip r:embed="rId4">
            <a:alphaModFix/>
          </a:blip>
          <a:stretch>
            <a:fillRect/>
          </a:stretch>
        </p:blipFill>
        <p:spPr>
          <a:xfrm>
            <a:off x="3783675" y="1287438"/>
            <a:ext cx="4867275" cy="3581400"/>
          </a:xfrm>
          <a:prstGeom prst="rect">
            <a:avLst/>
          </a:prstGeom>
          <a:noFill/>
          <a:ln>
            <a:noFill/>
          </a:ln>
        </p:spPr>
      </p:pic>
      <p:sp>
        <p:nvSpPr>
          <p:cNvPr id="1046" name="Google Shape;1046;p43"/>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4"/>
          <p:cNvSpPr txBox="1"/>
          <p:nvPr>
            <p:ph type="title"/>
          </p:nvPr>
        </p:nvSpPr>
        <p:spPr>
          <a:xfrm>
            <a:off x="505150" y="652225"/>
            <a:ext cx="3552600" cy="56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Ridge Regression</a:t>
            </a:r>
            <a:endParaRPr b="1">
              <a:latin typeface="Titillium Web"/>
              <a:ea typeface="Titillium Web"/>
              <a:cs typeface="Titillium Web"/>
              <a:sym typeface="Titillium Web"/>
            </a:endParaRPr>
          </a:p>
        </p:txBody>
      </p:sp>
      <p:pic>
        <p:nvPicPr>
          <p:cNvPr id="1052" name="Google Shape;1052;p44"/>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1053" name="Google Shape;1053;p44"/>
          <p:cNvSpPr txBox="1"/>
          <p:nvPr/>
        </p:nvSpPr>
        <p:spPr>
          <a:xfrm>
            <a:off x="505150" y="1515575"/>
            <a:ext cx="7830000" cy="2291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Char char="●"/>
            </a:pPr>
            <a:r>
              <a:rPr lang="en" sz="1900">
                <a:solidFill>
                  <a:srgbClr val="FFFFFF"/>
                </a:solidFill>
              </a:rPr>
              <a:t>Ridge regression is a way to create a parsimonious model when the number of predictor variables in a set exceeds the number of observations, or when a data set has multicollinearity (correlations between predictor variables).</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The simplest way to answer the question is “Variation of Linear Regression”.</a:t>
            </a:r>
            <a:endParaRPr sz="1900">
              <a:solidFill>
                <a:srgbClr val="FFFFFF"/>
              </a:solidFill>
            </a:endParaRPr>
          </a:p>
          <a:p>
            <a:pPr indent="0" lvl="0" marL="0" rtl="0" algn="l">
              <a:spcBef>
                <a:spcPts val="0"/>
              </a:spcBef>
              <a:spcAft>
                <a:spcPts val="0"/>
              </a:spcAft>
              <a:buNone/>
            </a:pPr>
            <a:r>
              <a:t/>
            </a:r>
            <a:endParaRPr sz="19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5"/>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Forward and Backward Filling</a:t>
            </a:r>
            <a:endParaRPr sz="2800">
              <a:solidFill>
                <a:srgbClr val="FFFFFF"/>
              </a:solidFill>
            </a:endParaRPr>
          </a:p>
        </p:txBody>
      </p:sp>
      <p:sp>
        <p:nvSpPr>
          <p:cNvPr id="1059" name="Google Shape;1059;p45"/>
          <p:cNvSpPr txBox="1"/>
          <p:nvPr/>
        </p:nvSpPr>
        <p:spPr>
          <a:xfrm>
            <a:off x="749325" y="1617500"/>
            <a:ext cx="3757200" cy="3149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Forward filling means fill missing values with previous data. </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Backward filling means fill missing values with next data point.</a:t>
            </a:r>
            <a:endParaRPr sz="2100">
              <a:solidFill>
                <a:srgbClr val="FFFFFF"/>
              </a:solidFill>
              <a:latin typeface="Titillium Web"/>
              <a:ea typeface="Titillium Web"/>
              <a:cs typeface="Titillium Web"/>
              <a:sym typeface="Titillium Web"/>
            </a:endParaRPr>
          </a:p>
        </p:txBody>
      </p:sp>
      <p:pic>
        <p:nvPicPr>
          <p:cNvPr id="1060" name="Google Shape;1060;p45"/>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1061" name="Google Shape;1061;p45"/>
          <p:cNvPicPr preferRelativeResize="0"/>
          <p:nvPr/>
        </p:nvPicPr>
        <p:blipFill>
          <a:blip r:embed="rId4">
            <a:alphaModFix/>
          </a:blip>
          <a:stretch>
            <a:fillRect/>
          </a:stretch>
        </p:blipFill>
        <p:spPr>
          <a:xfrm>
            <a:off x="4658925" y="1165750"/>
            <a:ext cx="4155315" cy="382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pic>
        <p:nvPicPr>
          <p:cNvPr id="1066" name="Google Shape;1066;p46"/>
          <p:cNvPicPr preferRelativeResize="0"/>
          <p:nvPr/>
        </p:nvPicPr>
        <p:blipFill>
          <a:blip r:embed="rId3">
            <a:alphaModFix/>
          </a:blip>
          <a:stretch>
            <a:fillRect/>
          </a:stretch>
        </p:blipFill>
        <p:spPr>
          <a:xfrm>
            <a:off x="1116225" y="1039500"/>
            <a:ext cx="2266950" cy="3962400"/>
          </a:xfrm>
          <a:prstGeom prst="rect">
            <a:avLst/>
          </a:prstGeom>
          <a:noFill/>
          <a:ln>
            <a:noFill/>
          </a:ln>
        </p:spPr>
      </p:pic>
      <p:pic>
        <p:nvPicPr>
          <p:cNvPr id="1067" name="Google Shape;1067;p46"/>
          <p:cNvPicPr preferRelativeResize="0"/>
          <p:nvPr/>
        </p:nvPicPr>
        <p:blipFill>
          <a:blip r:embed="rId4">
            <a:alphaModFix/>
          </a:blip>
          <a:stretch>
            <a:fillRect/>
          </a:stretch>
        </p:blipFill>
        <p:spPr>
          <a:xfrm>
            <a:off x="3554625" y="1230000"/>
            <a:ext cx="4867275" cy="3581400"/>
          </a:xfrm>
          <a:prstGeom prst="rect">
            <a:avLst/>
          </a:prstGeom>
          <a:noFill/>
          <a:ln>
            <a:noFill/>
          </a:ln>
        </p:spPr>
      </p:pic>
      <p:sp>
        <p:nvSpPr>
          <p:cNvPr id="1068" name="Google Shape;1068;p46"/>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29"/>
          <p:cNvSpPr txBox="1"/>
          <p:nvPr>
            <p:ph type="ctrTitle"/>
          </p:nvPr>
        </p:nvSpPr>
        <p:spPr>
          <a:xfrm>
            <a:off x="397350" y="280623"/>
            <a:ext cx="7772400" cy="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Problem Statement</a:t>
            </a:r>
            <a:endParaRPr sz="4300"/>
          </a:p>
        </p:txBody>
      </p:sp>
      <p:sp>
        <p:nvSpPr>
          <p:cNvPr id="938" name="Google Shape;938;p29"/>
          <p:cNvSpPr txBox="1"/>
          <p:nvPr/>
        </p:nvSpPr>
        <p:spPr>
          <a:xfrm>
            <a:off x="590400" y="1591075"/>
            <a:ext cx="57639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939" name="Google Shape;939;p29"/>
          <p:cNvSpPr txBox="1"/>
          <p:nvPr/>
        </p:nvSpPr>
        <p:spPr>
          <a:xfrm>
            <a:off x="397350" y="1530875"/>
            <a:ext cx="8349300" cy="2394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member states of United Nations has set goals to measure the progress of global development which aims to increase standards of living around the world by emphasizing human capital, infrastructure and human rights.</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Data is been aggregated from 1972-2007 on over 1200 macroeconomic indicators in 214 countries around the world.</a:t>
            </a:r>
            <a:endParaRPr sz="15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Given the data from 1972-2007 we need to predict a specific indicator for the goals in 2008 and 2012.</a:t>
            </a:r>
            <a:r>
              <a:rPr lang="en" sz="1500">
                <a:latin typeface="Titillium Web"/>
                <a:ea typeface="Titillium Web"/>
                <a:cs typeface="Titillium Web"/>
                <a:sym typeface="Titillium Web"/>
              </a:rPr>
              <a:t> </a:t>
            </a:r>
            <a:endParaRPr sz="1500">
              <a:solidFill>
                <a:srgbClr val="FFFFFF"/>
              </a:solidFill>
              <a:latin typeface="Titillium Web"/>
              <a:ea typeface="Titillium Web"/>
              <a:cs typeface="Titillium Web"/>
              <a:sym typeface="Titillium Web"/>
            </a:endParaRPr>
          </a:p>
        </p:txBody>
      </p:sp>
      <p:sp>
        <p:nvSpPr>
          <p:cNvPr id="940" name="Google Shape;940;p29"/>
          <p:cNvSpPr txBox="1"/>
          <p:nvPr>
            <p:ph idx="4294967295" type="sldNum"/>
          </p:nvPr>
        </p:nvSpPr>
        <p:spPr>
          <a:xfrm>
            <a:off x="8586600" y="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41" name="Google Shape;941;p29"/>
          <p:cNvPicPr preferRelativeResize="0"/>
          <p:nvPr/>
        </p:nvPicPr>
        <p:blipFill>
          <a:blip r:embed="rId3">
            <a:alphaModFix/>
          </a:blip>
          <a:stretch>
            <a:fillRect/>
          </a:stretch>
        </p:blipFill>
        <p:spPr>
          <a:xfrm>
            <a:off x="8354225" y="4353725"/>
            <a:ext cx="789775" cy="78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7"/>
          <p:cNvSpPr txBox="1"/>
          <p:nvPr>
            <p:ph type="title"/>
          </p:nvPr>
        </p:nvSpPr>
        <p:spPr>
          <a:xfrm>
            <a:off x="668225" y="3346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Multivariate Imputation by Chained Equation (MICE)</a:t>
            </a:r>
            <a:endParaRPr sz="2800">
              <a:latin typeface="Arial"/>
              <a:ea typeface="Arial"/>
              <a:cs typeface="Arial"/>
              <a:sym typeface="Arial"/>
            </a:endParaRPr>
          </a:p>
        </p:txBody>
      </p:sp>
      <p:sp>
        <p:nvSpPr>
          <p:cNvPr id="1074" name="Google Shape;1074;p47"/>
          <p:cNvSpPr txBox="1"/>
          <p:nvPr>
            <p:ph idx="1" type="body"/>
          </p:nvPr>
        </p:nvSpPr>
        <p:spPr>
          <a:xfrm>
            <a:off x="668227" y="1511975"/>
            <a:ext cx="42489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t>MICE is a multiple imputation method used to replace missing data values in a data set under certain assumptions about the data missingness mechanism (e.g., the data are missing at random, the data are missing completely at random).</a:t>
            </a:r>
            <a:endParaRPr sz="2100"/>
          </a:p>
        </p:txBody>
      </p:sp>
      <p:pic>
        <p:nvPicPr>
          <p:cNvPr id="1075" name="Google Shape;1075;p47"/>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1076" name="Google Shape;1076;p47"/>
          <p:cNvPicPr preferRelativeResize="0"/>
          <p:nvPr/>
        </p:nvPicPr>
        <p:blipFill>
          <a:blip r:embed="rId4">
            <a:alphaModFix/>
          </a:blip>
          <a:stretch>
            <a:fillRect/>
          </a:stretch>
        </p:blipFill>
        <p:spPr>
          <a:xfrm>
            <a:off x="5069527" y="1304925"/>
            <a:ext cx="3922074" cy="36057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pic>
        <p:nvPicPr>
          <p:cNvPr id="1081" name="Google Shape;1081;p48"/>
          <p:cNvPicPr preferRelativeResize="0"/>
          <p:nvPr/>
        </p:nvPicPr>
        <p:blipFill>
          <a:blip r:embed="rId3">
            <a:alphaModFix/>
          </a:blip>
          <a:stretch>
            <a:fillRect/>
          </a:stretch>
        </p:blipFill>
        <p:spPr>
          <a:xfrm>
            <a:off x="2446700" y="652750"/>
            <a:ext cx="4250599" cy="383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pic>
        <p:nvPicPr>
          <p:cNvPr id="1086" name="Google Shape;1086;p49"/>
          <p:cNvPicPr preferRelativeResize="0"/>
          <p:nvPr/>
        </p:nvPicPr>
        <p:blipFill>
          <a:blip r:embed="rId3">
            <a:alphaModFix/>
          </a:blip>
          <a:stretch>
            <a:fillRect/>
          </a:stretch>
        </p:blipFill>
        <p:spPr>
          <a:xfrm>
            <a:off x="1410763" y="1067325"/>
            <a:ext cx="2333625" cy="3905250"/>
          </a:xfrm>
          <a:prstGeom prst="rect">
            <a:avLst/>
          </a:prstGeom>
          <a:noFill/>
          <a:ln>
            <a:noFill/>
          </a:ln>
        </p:spPr>
      </p:pic>
      <p:pic>
        <p:nvPicPr>
          <p:cNvPr id="1087" name="Google Shape;1087;p49"/>
          <p:cNvPicPr preferRelativeResize="0"/>
          <p:nvPr/>
        </p:nvPicPr>
        <p:blipFill>
          <a:blip r:embed="rId4">
            <a:alphaModFix/>
          </a:blip>
          <a:stretch>
            <a:fillRect/>
          </a:stretch>
        </p:blipFill>
        <p:spPr>
          <a:xfrm>
            <a:off x="3925413" y="1229250"/>
            <a:ext cx="4867275" cy="3581400"/>
          </a:xfrm>
          <a:prstGeom prst="rect">
            <a:avLst/>
          </a:prstGeom>
          <a:noFill/>
          <a:ln>
            <a:noFill/>
          </a:ln>
        </p:spPr>
      </p:pic>
      <p:sp>
        <p:nvSpPr>
          <p:cNvPr id="1088" name="Google Shape;1088;p49"/>
          <p:cNvSpPr txBox="1"/>
          <p:nvPr/>
        </p:nvSpPr>
        <p:spPr>
          <a:xfrm>
            <a:off x="607625" y="372850"/>
            <a:ext cx="72084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Model Evaluation</a:t>
            </a:r>
            <a:endParaRPr sz="2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0"/>
          <p:cNvSpPr txBox="1"/>
          <p:nvPr/>
        </p:nvSpPr>
        <p:spPr>
          <a:xfrm>
            <a:off x="247025" y="533725"/>
            <a:ext cx="7809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tillium Web"/>
                <a:ea typeface="Titillium Web"/>
                <a:cs typeface="Titillium Web"/>
                <a:sym typeface="Titillium Web"/>
              </a:rPr>
              <a:t>ARIMA Model ( AutoRegressive Integrated Moving Average)</a:t>
            </a:r>
            <a:endParaRPr b="1" sz="2100">
              <a:solidFill>
                <a:srgbClr val="FFFFFF"/>
              </a:solidFill>
              <a:latin typeface="Titillium Web"/>
              <a:ea typeface="Titillium Web"/>
              <a:cs typeface="Titillium Web"/>
              <a:sym typeface="Titillium Web"/>
            </a:endParaRPr>
          </a:p>
        </p:txBody>
      </p:sp>
      <p:sp>
        <p:nvSpPr>
          <p:cNvPr id="1094" name="Google Shape;1094;p50"/>
          <p:cNvSpPr txBox="1"/>
          <p:nvPr/>
        </p:nvSpPr>
        <p:spPr>
          <a:xfrm>
            <a:off x="277500" y="1253550"/>
            <a:ext cx="8589000" cy="263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A model that can forecast a time series using the series past values.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The term Auto Regressive(AR) means it is a linear regression model that uses its own lags as predictors.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A Moving Average(MA) model is a linear combination of the past white noise terms.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Combination of Autoregressive(AR) and Moving Average (MA) model.</a:t>
            </a:r>
            <a:endParaRPr sz="21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2000"/>
          </a:p>
        </p:txBody>
      </p:sp>
      <p:pic>
        <p:nvPicPr>
          <p:cNvPr id="1095" name="Google Shape;1095;p50"/>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51"/>
          <p:cNvSpPr txBox="1"/>
          <p:nvPr/>
        </p:nvSpPr>
        <p:spPr>
          <a:xfrm>
            <a:off x="247025" y="533725"/>
            <a:ext cx="7809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tillium Web"/>
                <a:ea typeface="Titillium Web"/>
                <a:cs typeface="Titillium Web"/>
                <a:sym typeface="Titillium Web"/>
              </a:rPr>
              <a:t>WHY ARIMA Model?</a:t>
            </a:r>
            <a:endParaRPr b="1" sz="2100">
              <a:solidFill>
                <a:srgbClr val="FFFFFF"/>
              </a:solidFill>
              <a:latin typeface="Titillium Web"/>
              <a:ea typeface="Titillium Web"/>
              <a:cs typeface="Titillium Web"/>
              <a:sym typeface="Titillium Web"/>
            </a:endParaRPr>
          </a:p>
        </p:txBody>
      </p:sp>
      <p:sp>
        <p:nvSpPr>
          <p:cNvPr id="1101" name="Google Shape;1101;p51"/>
          <p:cNvSpPr txBox="1"/>
          <p:nvPr/>
        </p:nvSpPr>
        <p:spPr>
          <a:xfrm>
            <a:off x="200425" y="1690700"/>
            <a:ext cx="8589000" cy="263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Most common method used in forecasting variables.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Uses the information from variables obtained from the variables itself to forecast the trend.</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The variable is regressed on its past values.</a:t>
            </a:r>
            <a:endParaRPr sz="2100">
              <a:solidFill>
                <a:srgbClr val="FFFFFF"/>
              </a:solidFill>
              <a:latin typeface="Titillium Web"/>
              <a:ea typeface="Titillium Web"/>
              <a:cs typeface="Titillium Web"/>
              <a:sym typeface="Titillium Web"/>
            </a:endParaRPr>
          </a:p>
          <a:p>
            <a:pPr indent="-361950" lvl="0" marL="457200" rtl="0" algn="l">
              <a:lnSpc>
                <a:spcPct val="115000"/>
              </a:lnSpc>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Since, the data provided is non-Stationary, we use ARIMA model instead of ARMA model. </a:t>
            </a:r>
            <a:endParaRPr sz="21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2000"/>
          </a:p>
        </p:txBody>
      </p:sp>
      <p:pic>
        <p:nvPicPr>
          <p:cNvPr id="1102" name="Google Shape;1102;p51"/>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52"/>
          <p:cNvSpPr txBox="1"/>
          <p:nvPr/>
        </p:nvSpPr>
        <p:spPr>
          <a:xfrm>
            <a:off x="286525" y="514025"/>
            <a:ext cx="84210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Implementation Methods used:</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Global Average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Averages is considered Globally (all the countries without segregation) with linear interpolation for pre-processing.</a:t>
            </a:r>
            <a:endParaRPr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Continental Average</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Averages is considered Continent (country wise segregation) wise with linear interpolation for pre-processing.</a:t>
            </a:r>
            <a:endParaRPr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Vector Autoregression</a:t>
            </a:r>
            <a:endParaRPr sz="1700">
              <a:solidFill>
                <a:srgbClr val="FFFFFF"/>
              </a:solidFill>
              <a:latin typeface="Titillium Web"/>
              <a:ea typeface="Titillium Web"/>
              <a:cs typeface="Titillium Web"/>
              <a:sym typeface="Titillium Web"/>
            </a:endParaRPr>
          </a:p>
          <a:p>
            <a:pPr indent="457200" lvl="0" marL="457200" rtl="0" algn="l">
              <a:spcBef>
                <a:spcPts val="0"/>
              </a:spcBef>
              <a:spcAft>
                <a:spcPts val="0"/>
              </a:spcAft>
              <a:buNone/>
            </a:pPr>
            <a:r>
              <a:rPr lang="en" sz="1700">
                <a:solidFill>
                  <a:srgbClr val="FFFFFF"/>
                </a:solidFill>
                <a:latin typeface="Titillium Web"/>
                <a:ea typeface="Titillium Web"/>
                <a:cs typeface="Titillium Web"/>
                <a:sym typeface="Titillium Web"/>
              </a:rPr>
              <a:t>A variation of ARIMA, where in other features excluding time-series is also  considered.</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1108" name="Google Shape;1108;p52"/>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53"/>
          <p:cNvSpPr txBox="1"/>
          <p:nvPr/>
        </p:nvSpPr>
        <p:spPr>
          <a:xfrm>
            <a:off x="286525" y="514025"/>
            <a:ext cx="84210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RMSE Values obtained from variations in ARIMA model:</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Global Average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Interpolation (Pre-processing): </a:t>
            </a:r>
            <a:r>
              <a:rPr b="1" lang="en" sz="1800">
                <a:solidFill>
                  <a:srgbClr val="FFFFFF"/>
                </a:solidFill>
                <a:latin typeface="Titillium Web"/>
                <a:ea typeface="Titillium Web"/>
                <a:cs typeface="Titillium Web"/>
                <a:sym typeface="Titillium Web"/>
              </a:rPr>
              <a:t>0.0505</a:t>
            </a:r>
            <a:endParaRPr b="1"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rgbClr val="FFFFFF"/>
                </a:solidFill>
                <a:latin typeface="Titillium Web"/>
                <a:ea typeface="Titillium Web"/>
                <a:cs typeface="Titillium Web"/>
                <a:sym typeface="Titillium Web"/>
              </a:rPr>
              <a:t>	</a:t>
            </a:r>
            <a:r>
              <a:rPr lang="en" sz="1800">
                <a:solidFill>
                  <a:srgbClr val="FFFFFF"/>
                </a:solidFill>
                <a:latin typeface="Titillium Web"/>
                <a:ea typeface="Titillium Web"/>
                <a:cs typeface="Titillium Web"/>
                <a:sym typeface="Titillium Web"/>
              </a:rPr>
              <a:t>Backward and Forward Filling (Pre-Processing) : </a:t>
            </a:r>
            <a:r>
              <a:rPr b="1" lang="en" sz="1800">
                <a:solidFill>
                  <a:srgbClr val="FFFFFF"/>
                </a:solidFill>
                <a:latin typeface="Titillium Web"/>
                <a:ea typeface="Titillium Web"/>
                <a:cs typeface="Titillium Web"/>
                <a:sym typeface="Titillium Web"/>
              </a:rPr>
              <a:t>0.0494</a:t>
            </a:r>
            <a:endParaRPr b="1" sz="18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Continental Average</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Interpolation (Pre-processing): </a:t>
            </a:r>
            <a:r>
              <a:rPr b="1" lang="en" sz="1800">
                <a:solidFill>
                  <a:schemeClr val="lt1"/>
                </a:solidFill>
                <a:latin typeface="Titillium Web"/>
                <a:ea typeface="Titillium Web"/>
                <a:cs typeface="Titillium Web"/>
                <a:sym typeface="Titillium Web"/>
              </a:rPr>
              <a:t>0.0615</a:t>
            </a:r>
            <a:endParaRPr b="1" sz="18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chemeClr val="lt1"/>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Backward and Forward Filling (Pre-Processing) : </a:t>
            </a:r>
            <a:r>
              <a:rPr b="1" lang="en" sz="1800">
                <a:solidFill>
                  <a:schemeClr val="lt1"/>
                </a:solidFill>
                <a:latin typeface="Titillium Web"/>
                <a:ea typeface="Titillium Web"/>
                <a:cs typeface="Titillium Web"/>
                <a:sym typeface="Titillium Web"/>
              </a:rPr>
              <a:t>0.0494</a:t>
            </a:r>
            <a:endParaRPr b="1"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Vector Autoregression</a:t>
            </a:r>
            <a:endParaRPr sz="1700">
              <a:solidFill>
                <a:srgbClr val="FFFFFF"/>
              </a:solidFill>
              <a:latin typeface="Titillium Web"/>
              <a:ea typeface="Titillium Web"/>
              <a:cs typeface="Titillium Web"/>
              <a:sym typeface="Titillium Web"/>
            </a:endParaRPr>
          </a:p>
          <a:p>
            <a:pPr indent="457200" lvl="0" marL="457200" rtl="0" algn="l">
              <a:spcBef>
                <a:spcPts val="0"/>
              </a:spcBef>
              <a:spcAft>
                <a:spcPts val="0"/>
              </a:spcAft>
              <a:buNone/>
            </a:pPr>
            <a:r>
              <a:rPr lang="en" sz="1800">
                <a:solidFill>
                  <a:schemeClr val="lt1"/>
                </a:solidFill>
                <a:latin typeface="Titillium Web"/>
                <a:ea typeface="Titillium Web"/>
                <a:cs typeface="Titillium Web"/>
                <a:sym typeface="Titillium Web"/>
              </a:rPr>
              <a:t>Interpolation (Pre-processing): </a:t>
            </a:r>
            <a:r>
              <a:rPr b="1" lang="en" sz="1800">
                <a:solidFill>
                  <a:schemeClr val="lt1"/>
                </a:solidFill>
                <a:latin typeface="Titillium Web"/>
                <a:ea typeface="Titillium Web"/>
                <a:cs typeface="Titillium Web"/>
                <a:sym typeface="Titillium Web"/>
              </a:rPr>
              <a:t>0.0492</a:t>
            </a:r>
            <a:endParaRPr b="1" sz="18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rPr b="1" lang="en" sz="1800">
                <a:solidFill>
                  <a:schemeClr val="lt1"/>
                </a:solidFill>
                <a:latin typeface="Titillium Web"/>
                <a:ea typeface="Titillium Web"/>
                <a:cs typeface="Titillium Web"/>
                <a:sym typeface="Titillium Web"/>
              </a:rPr>
              <a:t>	</a:t>
            </a:r>
            <a:r>
              <a:rPr lang="en" sz="1800">
                <a:solidFill>
                  <a:schemeClr val="lt1"/>
                </a:solidFill>
                <a:latin typeface="Titillium Web"/>
                <a:ea typeface="Titillium Web"/>
                <a:cs typeface="Titillium Web"/>
                <a:sym typeface="Titillium Web"/>
              </a:rPr>
              <a:t>Backward and Forward Filling (Pre-Processing) : </a:t>
            </a:r>
            <a:r>
              <a:rPr b="1" lang="en" sz="1800">
                <a:solidFill>
                  <a:schemeClr val="lt1"/>
                </a:solidFill>
                <a:latin typeface="Titillium Web"/>
                <a:ea typeface="Titillium Web"/>
                <a:cs typeface="Titillium Web"/>
                <a:sym typeface="Titillium Web"/>
              </a:rPr>
              <a:t>0.0493</a:t>
            </a:r>
            <a:endParaRPr b="1"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1114" name="Google Shape;1114;p53"/>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54"/>
          <p:cNvSpPr txBox="1"/>
          <p:nvPr/>
        </p:nvSpPr>
        <p:spPr>
          <a:xfrm>
            <a:off x="227075" y="582450"/>
            <a:ext cx="76611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The eight goals (to measure the progress of global development ) are:</a:t>
            </a:r>
            <a:endParaRPr sz="1800">
              <a:solidFill>
                <a:srgbClr val="FFFFFF"/>
              </a:solidFill>
            </a:endParaRPr>
          </a:p>
          <a:p>
            <a:pPr indent="0" lvl="0" marL="0" rtl="0" algn="l">
              <a:lnSpc>
                <a:spcPct val="115000"/>
              </a:lnSpc>
              <a:spcBef>
                <a:spcPts val="0"/>
              </a:spcBef>
              <a:spcAft>
                <a:spcPts val="0"/>
              </a:spcAft>
              <a:buNone/>
            </a:pPr>
            <a:r>
              <a:t/>
            </a:r>
            <a:endParaRPr sz="1800"/>
          </a:p>
        </p:txBody>
      </p:sp>
      <p:sp>
        <p:nvSpPr>
          <p:cNvPr id="1120" name="Google Shape;1120;p54"/>
          <p:cNvSpPr txBox="1"/>
          <p:nvPr/>
        </p:nvSpPr>
        <p:spPr>
          <a:xfrm>
            <a:off x="295550" y="1234050"/>
            <a:ext cx="7078500" cy="267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eradicate extreme poverty and hunger</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achieve universal primary education</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promote gender equality and empower women</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reduce child mortality</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improve maternal health</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combat HIV/AIDS, malaria, and other diseases</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ensure environmental sustainability</a:t>
            </a:r>
            <a:endParaRPr sz="1800">
              <a:solidFill>
                <a:srgbClr val="FFFFFF"/>
              </a:solidFill>
            </a:endParaRPr>
          </a:p>
          <a:p>
            <a:pPr indent="-317500" lvl="0" marL="457200" rtl="0" algn="l">
              <a:lnSpc>
                <a:spcPct val="115000"/>
              </a:lnSpc>
              <a:spcBef>
                <a:spcPts val="0"/>
              </a:spcBef>
              <a:spcAft>
                <a:spcPts val="0"/>
              </a:spcAft>
              <a:buClr>
                <a:srgbClr val="FFFFFF"/>
              </a:buClr>
              <a:buSzPts val="1400"/>
              <a:buFont typeface="Titillium Web"/>
              <a:buChar char="●"/>
            </a:pPr>
            <a:r>
              <a:rPr lang="en" sz="1800">
                <a:solidFill>
                  <a:srgbClr val="FFFFFF"/>
                </a:solidFill>
              </a:rPr>
              <a:t>To develop a global partnership for development</a:t>
            </a:r>
            <a:endParaRPr>
              <a:solidFill>
                <a:srgbClr val="FFFFFF"/>
              </a:solidFill>
              <a:latin typeface="Titillium Web"/>
              <a:ea typeface="Titillium Web"/>
              <a:cs typeface="Titillium Web"/>
              <a:sym typeface="Titillium Web"/>
            </a:endParaRPr>
          </a:p>
        </p:txBody>
      </p:sp>
      <p:pic>
        <p:nvPicPr>
          <p:cNvPr id="1121" name="Google Shape;1121;p54"/>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pic>
        <p:nvPicPr>
          <p:cNvPr id="1126" name="Google Shape;1126;p55"/>
          <p:cNvPicPr preferRelativeResize="0"/>
          <p:nvPr/>
        </p:nvPicPr>
        <p:blipFill>
          <a:blip r:embed="rId3">
            <a:alphaModFix/>
          </a:blip>
          <a:stretch>
            <a:fillRect/>
          </a:stretch>
        </p:blipFill>
        <p:spPr>
          <a:xfrm>
            <a:off x="251125" y="203100"/>
            <a:ext cx="3944850" cy="2315000"/>
          </a:xfrm>
          <a:prstGeom prst="rect">
            <a:avLst/>
          </a:prstGeom>
          <a:noFill/>
          <a:ln>
            <a:noFill/>
          </a:ln>
        </p:spPr>
      </p:pic>
      <p:pic>
        <p:nvPicPr>
          <p:cNvPr id="1127" name="Google Shape;1127;p55"/>
          <p:cNvPicPr preferRelativeResize="0"/>
          <p:nvPr/>
        </p:nvPicPr>
        <p:blipFill>
          <a:blip r:embed="rId4">
            <a:alphaModFix/>
          </a:blip>
          <a:stretch>
            <a:fillRect/>
          </a:stretch>
        </p:blipFill>
        <p:spPr>
          <a:xfrm>
            <a:off x="4432900" y="203100"/>
            <a:ext cx="4383350" cy="2368650"/>
          </a:xfrm>
          <a:prstGeom prst="rect">
            <a:avLst/>
          </a:prstGeom>
          <a:noFill/>
          <a:ln>
            <a:noFill/>
          </a:ln>
        </p:spPr>
      </p:pic>
      <p:pic>
        <p:nvPicPr>
          <p:cNvPr id="1128" name="Google Shape;1128;p55"/>
          <p:cNvPicPr preferRelativeResize="0"/>
          <p:nvPr/>
        </p:nvPicPr>
        <p:blipFill>
          <a:blip r:embed="rId5">
            <a:alphaModFix/>
          </a:blip>
          <a:stretch>
            <a:fillRect/>
          </a:stretch>
        </p:blipFill>
        <p:spPr>
          <a:xfrm>
            <a:off x="201875" y="2734025"/>
            <a:ext cx="4043348" cy="2266951"/>
          </a:xfrm>
          <a:prstGeom prst="rect">
            <a:avLst/>
          </a:prstGeom>
          <a:noFill/>
          <a:ln>
            <a:noFill/>
          </a:ln>
        </p:spPr>
      </p:pic>
      <p:pic>
        <p:nvPicPr>
          <p:cNvPr id="1129" name="Google Shape;1129;p55"/>
          <p:cNvPicPr preferRelativeResize="0"/>
          <p:nvPr/>
        </p:nvPicPr>
        <p:blipFill>
          <a:blip r:embed="rId6">
            <a:alphaModFix/>
          </a:blip>
          <a:stretch>
            <a:fillRect/>
          </a:stretch>
        </p:blipFill>
        <p:spPr>
          <a:xfrm>
            <a:off x="4432900" y="2734025"/>
            <a:ext cx="4264000" cy="2266950"/>
          </a:xfrm>
          <a:prstGeom prst="rect">
            <a:avLst/>
          </a:prstGeom>
          <a:noFill/>
          <a:ln>
            <a:noFill/>
          </a:ln>
        </p:spPr>
      </p:pic>
      <p:pic>
        <p:nvPicPr>
          <p:cNvPr id="1130" name="Google Shape;1130;p55"/>
          <p:cNvPicPr preferRelativeResize="0"/>
          <p:nvPr/>
        </p:nvPicPr>
        <p:blipFill>
          <a:blip r:embed="rId7">
            <a:alphaModFix/>
          </a:blip>
          <a:stretch>
            <a:fillRect/>
          </a:stretch>
        </p:blipFill>
        <p:spPr>
          <a:xfrm>
            <a:off x="8354225" y="0"/>
            <a:ext cx="789775" cy="789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56"/>
          <p:cNvSpPr txBox="1"/>
          <p:nvPr/>
        </p:nvSpPr>
        <p:spPr>
          <a:xfrm>
            <a:off x="286525" y="514025"/>
            <a:ext cx="84210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tillium Web"/>
                <a:ea typeface="Titillium Web"/>
                <a:cs typeface="Titillium Web"/>
                <a:sym typeface="Titillium Web"/>
              </a:rPr>
              <a:t>Using Alpha Beta-Filter </a:t>
            </a:r>
            <a:endParaRPr b="1"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Titillium Web"/>
                <a:ea typeface="Titillium Web"/>
                <a:cs typeface="Titillium Web"/>
                <a:sym typeface="Titillium Web"/>
              </a:rPr>
              <a:t>An alpha beta filter presumes that a system is adequately approximated by a model having two internal states, where the first state is obtained by integrating the value of the second state over time. Measured system output values correspond to observations of the first model state, plus disturbances.</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600">
                <a:solidFill>
                  <a:srgbClr val="FFFFFF"/>
                </a:solidFill>
                <a:latin typeface="Georgia"/>
                <a:ea typeface="Georgia"/>
                <a:cs typeface="Georgia"/>
                <a:sym typeface="Georgia"/>
              </a:rPr>
              <a:t>The alpha and beta coefficients refer to the two scaling factors, where g is the scaling we used for the measurement, and h is the scaling for the change in measurement over time .</a:t>
            </a:r>
            <a:endParaRPr sz="16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1136" name="Google Shape;1136;p56"/>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0"/>
          <p:cNvSpPr txBox="1"/>
          <p:nvPr/>
        </p:nvSpPr>
        <p:spPr>
          <a:xfrm>
            <a:off x="590400" y="1591075"/>
            <a:ext cx="57639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947" name="Google Shape;947;p30"/>
          <p:cNvSpPr txBox="1"/>
          <p:nvPr>
            <p:ph idx="4294967295" type="sldNum"/>
          </p:nvPr>
        </p:nvSpPr>
        <p:spPr>
          <a:xfrm>
            <a:off x="8586600" y="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48" name="Google Shape;948;p30"/>
          <p:cNvPicPr preferRelativeResize="0"/>
          <p:nvPr/>
        </p:nvPicPr>
        <p:blipFill>
          <a:blip r:embed="rId3">
            <a:alphaModFix/>
          </a:blip>
          <a:stretch>
            <a:fillRect/>
          </a:stretch>
        </p:blipFill>
        <p:spPr>
          <a:xfrm>
            <a:off x="8354225" y="4353725"/>
            <a:ext cx="789775" cy="789775"/>
          </a:xfrm>
          <a:prstGeom prst="rect">
            <a:avLst/>
          </a:prstGeom>
          <a:noFill/>
          <a:ln>
            <a:noFill/>
          </a:ln>
        </p:spPr>
      </p:pic>
      <p:sp>
        <p:nvSpPr>
          <p:cNvPr id="949" name="Google Shape;949;p30"/>
          <p:cNvSpPr txBox="1"/>
          <p:nvPr/>
        </p:nvSpPr>
        <p:spPr>
          <a:xfrm>
            <a:off x="345525" y="388750"/>
            <a:ext cx="8194200" cy="40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400">
                <a:solidFill>
                  <a:srgbClr val="FFFFFF"/>
                </a:solidFill>
                <a:latin typeface="Titillium Web ExtraLight"/>
                <a:ea typeface="Titillium Web ExtraLight"/>
                <a:cs typeface="Titillium Web ExtraLight"/>
                <a:sym typeface="Titillium Web ExtraLight"/>
              </a:rPr>
              <a:t>Data Pre-processing</a:t>
            </a:r>
            <a:endParaRPr sz="3400">
              <a:solidFill>
                <a:srgbClr val="FFFFFF"/>
              </a:solidFill>
              <a:latin typeface="Titillium Web ExtraLight"/>
              <a:ea typeface="Titillium Web ExtraLight"/>
              <a:cs typeface="Titillium Web ExtraLight"/>
              <a:sym typeface="Titillium Web ExtraLight"/>
            </a:endParaRPr>
          </a:p>
          <a:p>
            <a:pPr indent="0" lvl="0" marL="0" rtl="0" algn="l">
              <a:lnSpc>
                <a:spcPct val="115000"/>
              </a:lnSpc>
              <a:spcBef>
                <a:spcPts val="0"/>
              </a:spcBef>
              <a:spcAft>
                <a:spcPts val="0"/>
              </a:spcAft>
              <a:buNone/>
            </a:pPr>
            <a:r>
              <a:t/>
            </a:r>
            <a:endParaRPr b="1">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900">
                <a:solidFill>
                  <a:srgbClr val="FFFFFF"/>
                </a:solidFill>
                <a:latin typeface="Titillium Web"/>
                <a:ea typeface="Titillium Web"/>
                <a:cs typeface="Titillium Web"/>
                <a:sym typeface="Titillium Web"/>
              </a:rPr>
              <a:t>There is a fair amount of missing data from the training dataset , and strategies need to be devised for dealing with the missing data. Missing values are labeled with NaN.</a:t>
            </a:r>
            <a:endParaRPr sz="19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b="1" sz="19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900">
                <a:solidFill>
                  <a:srgbClr val="FFFFFF"/>
                </a:solidFill>
                <a:latin typeface="Titillium Web"/>
                <a:ea typeface="Titillium Web"/>
                <a:cs typeface="Titillium Web"/>
                <a:sym typeface="Titillium Web"/>
              </a:rPr>
              <a:t>Different methods used in filling missing values includes:</a:t>
            </a:r>
            <a:endParaRPr sz="1900">
              <a:solidFill>
                <a:srgbClr val="FFFFFF"/>
              </a:solidFill>
              <a:latin typeface="Titillium Web"/>
              <a:ea typeface="Titillium Web"/>
              <a:cs typeface="Titillium Web"/>
              <a:sym typeface="Titillium Web"/>
            </a:endParaRPr>
          </a:p>
          <a:p>
            <a:pPr indent="-349250" lvl="0" marL="457200" rtl="0" algn="l">
              <a:lnSpc>
                <a:spcPct val="115000"/>
              </a:lnSpc>
              <a:spcBef>
                <a:spcPts val="0"/>
              </a:spcBef>
              <a:spcAft>
                <a:spcPts val="0"/>
              </a:spcAft>
              <a:buClr>
                <a:srgbClr val="FFFFFF"/>
              </a:buClr>
              <a:buSzPts val="1900"/>
              <a:buFont typeface="Titillium Web"/>
              <a:buAutoNum type="arabicParenR"/>
            </a:pPr>
            <a:r>
              <a:rPr lang="en" sz="1900">
                <a:solidFill>
                  <a:srgbClr val="FFFFFF"/>
                </a:solidFill>
                <a:latin typeface="Titillium Web"/>
                <a:ea typeface="Titillium Web"/>
                <a:cs typeface="Titillium Web"/>
                <a:sym typeface="Titillium Web"/>
              </a:rPr>
              <a:t>Last Observation Carried Forward</a:t>
            </a:r>
            <a:endParaRPr sz="1900">
              <a:solidFill>
                <a:srgbClr val="FFFFFF"/>
              </a:solidFill>
              <a:latin typeface="Titillium Web"/>
              <a:ea typeface="Titillium Web"/>
              <a:cs typeface="Titillium Web"/>
              <a:sym typeface="Titillium Web"/>
            </a:endParaRPr>
          </a:p>
          <a:p>
            <a:pPr indent="-349250" lvl="0" marL="457200" rtl="0" algn="l">
              <a:lnSpc>
                <a:spcPct val="115000"/>
              </a:lnSpc>
              <a:spcBef>
                <a:spcPts val="0"/>
              </a:spcBef>
              <a:spcAft>
                <a:spcPts val="0"/>
              </a:spcAft>
              <a:buClr>
                <a:srgbClr val="FFFFFF"/>
              </a:buClr>
              <a:buSzPts val="1900"/>
              <a:buFont typeface="Titillium Web"/>
              <a:buAutoNum type="arabicParenR"/>
            </a:pPr>
            <a:r>
              <a:rPr lang="en" sz="1900">
                <a:solidFill>
                  <a:srgbClr val="FFFFFF"/>
                </a:solidFill>
                <a:latin typeface="Titillium Web"/>
                <a:ea typeface="Titillium Web"/>
                <a:cs typeface="Titillium Web"/>
                <a:sym typeface="Titillium Web"/>
              </a:rPr>
              <a:t>Next Observation Carried Backward</a:t>
            </a:r>
            <a:endParaRPr sz="1900">
              <a:solidFill>
                <a:srgbClr val="FFFFFF"/>
              </a:solidFill>
              <a:latin typeface="Titillium Web"/>
              <a:ea typeface="Titillium Web"/>
              <a:cs typeface="Titillium Web"/>
              <a:sym typeface="Titillium Web"/>
            </a:endParaRPr>
          </a:p>
          <a:p>
            <a:pPr indent="-349250" lvl="0" marL="457200" rtl="0" algn="l">
              <a:lnSpc>
                <a:spcPct val="115000"/>
              </a:lnSpc>
              <a:spcBef>
                <a:spcPts val="0"/>
              </a:spcBef>
              <a:spcAft>
                <a:spcPts val="0"/>
              </a:spcAft>
              <a:buClr>
                <a:srgbClr val="FFFFFF"/>
              </a:buClr>
              <a:buSzPts val="1900"/>
              <a:buFont typeface="Titillium Web"/>
              <a:buAutoNum type="arabicParenR"/>
            </a:pPr>
            <a:r>
              <a:rPr lang="en" sz="1900">
                <a:solidFill>
                  <a:srgbClr val="FFFFFF"/>
                </a:solidFill>
                <a:latin typeface="Titillium Web"/>
                <a:ea typeface="Titillium Web"/>
                <a:cs typeface="Titillium Web"/>
                <a:sym typeface="Titillium Web"/>
              </a:rPr>
              <a:t>Multivariate Imputation by Chained Equation</a:t>
            </a:r>
            <a:endParaRPr sz="19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1900">
              <a:solidFill>
                <a:srgbClr val="FFFFFF"/>
              </a:solidFill>
              <a:latin typeface="Titillium Web ExtraLight"/>
              <a:ea typeface="Titillium Web ExtraLight"/>
              <a:cs typeface="Titillium Web ExtraLight"/>
              <a:sym typeface="Titillium Web ExtraLight"/>
            </a:endParaRPr>
          </a:p>
          <a:p>
            <a:pPr indent="0" lvl="0" marL="0" rtl="0" algn="l">
              <a:lnSpc>
                <a:spcPct val="115000"/>
              </a:lnSpc>
              <a:spcBef>
                <a:spcPts val="0"/>
              </a:spcBef>
              <a:spcAft>
                <a:spcPts val="0"/>
              </a:spcAft>
              <a:buNone/>
            </a:pPr>
            <a:r>
              <a:t/>
            </a:r>
            <a:endParaRPr b="1"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tillium Web"/>
              <a:ea typeface="Titillium Web"/>
              <a:cs typeface="Titillium Web"/>
              <a:sym typeface="Titillium We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pic>
        <p:nvPicPr>
          <p:cNvPr id="1141" name="Google Shape;1141;p57"/>
          <p:cNvPicPr preferRelativeResize="0"/>
          <p:nvPr/>
        </p:nvPicPr>
        <p:blipFill>
          <a:blip r:embed="rId3">
            <a:alphaModFix/>
          </a:blip>
          <a:stretch>
            <a:fillRect/>
          </a:stretch>
        </p:blipFill>
        <p:spPr>
          <a:xfrm>
            <a:off x="8354225" y="0"/>
            <a:ext cx="789775" cy="789775"/>
          </a:xfrm>
          <a:prstGeom prst="rect">
            <a:avLst/>
          </a:prstGeom>
          <a:noFill/>
          <a:ln>
            <a:noFill/>
          </a:ln>
        </p:spPr>
      </p:pic>
      <p:pic>
        <p:nvPicPr>
          <p:cNvPr id="1142" name="Google Shape;1142;p57"/>
          <p:cNvPicPr preferRelativeResize="0"/>
          <p:nvPr/>
        </p:nvPicPr>
        <p:blipFill>
          <a:blip r:embed="rId4">
            <a:alphaModFix/>
          </a:blip>
          <a:stretch>
            <a:fillRect/>
          </a:stretch>
        </p:blipFill>
        <p:spPr>
          <a:xfrm>
            <a:off x="548875" y="309975"/>
            <a:ext cx="7556873" cy="2518951"/>
          </a:xfrm>
          <a:prstGeom prst="rect">
            <a:avLst/>
          </a:prstGeom>
          <a:noFill/>
          <a:ln>
            <a:noFill/>
          </a:ln>
        </p:spPr>
      </p:pic>
      <p:pic>
        <p:nvPicPr>
          <p:cNvPr id="1143" name="Google Shape;1143;p57"/>
          <p:cNvPicPr preferRelativeResize="0"/>
          <p:nvPr/>
        </p:nvPicPr>
        <p:blipFill>
          <a:blip r:embed="rId5">
            <a:alphaModFix/>
          </a:blip>
          <a:stretch>
            <a:fillRect/>
          </a:stretch>
        </p:blipFill>
        <p:spPr>
          <a:xfrm>
            <a:off x="1513300" y="2938451"/>
            <a:ext cx="6029321" cy="2009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58"/>
          <p:cNvSpPr txBox="1"/>
          <p:nvPr/>
        </p:nvSpPr>
        <p:spPr>
          <a:xfrm>
            <a:off x="474125" y="346200"/>
            <a:ext cx="59235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Titillium Web"/>
                <a:ea typeface="Titillium Web"/>
                <a:cs typeface="Titillium Web"/>
                <a:sym typeface="Titillium Web"/>
              </a:rPr>
              <a:t>Individual Contribution:</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pic>
        <p:nvPicPr>
          <p:cNvPr id="1149" name="Google Shape;1149;p58"/>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1150" name="Google Shape;1150;p58"/>
          <p:cNvSpPr txBox="1"/>
          <p:nvPr/>
        </p:nvSpPr>
        <p:spPr>
          <a:xfrm>
            <a:off x="638075" y="1369325"/>
            <a:ext cx="8190300" cy="273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Understanding the problem -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The entire exploratory data analysis was done together by virtual meets.</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Data Pre-processing -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This phase also includes equal contribution from every member.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Each one of us worked on at least one preprocessing technique.</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Learning Models - </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Since we had to try out different combinations of data filling methods and learning models, we discussed on various models and filling methods and what to decide.</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a:solidFill>
                  <a:srgbClr val="FFFFFF"/>
                </a:solidFill>
                <a:latin typeface="Titillium Web"/>
                <a:ea typeface="Titillium Web"/>
                <a:cs typeface="Titillium Web"/>
                <a:sym typeface="Titillium Web"/>
              </a:rPr>
              <a:t>Then we split team into size of 2 and we are implementing various combinations of the filling methods and models, by adopting pair programming technique.</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59"/>
          <p:cNvSpPr txBox="1"/>
          <p:nvPr/>
        </p:nvSpPr>
        <p:spPr>
          <a:xfrm>
            <a:off x="237175" y="237575"/>
            <a:ext cx="63774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Titillium Web"/>
                <a:ea typeface="Titillium Web"/>
                <a:cs typeface="Titillium Web"/>
                <a:sym typeface="Titillium Web"/>
              </a:rPr>
              <a:t>Leaderboard Ranking : 18 ( Out of 3229 )</a:t>
            </a:r>
            <a:endParaRPr b="1" sz="1500">
              <a:solidFill>
                <a:srgbClr val="FFFFFF"/>
              </a:solidFill>
              <a:latin typeface="Titillium Web"/>
              <a:ea typeface="Titillium Web"/>
              <a:cs typeface="Titillium Web"/>
              <a:sym typeface="Titillium Web"/>
            </a:endParaRPr>
          </a:p>
        </p:txBody>
      </p:sp>
      <p:pic>
        <p:nvPicPr>
          <p:cNvPr id="1156" name="Google Shape;1156;p59"/>
          <p:cNvPicPr preferRelativeResize="0"/>
          <p:nvPr/>
        </p:nvPicPr>
        <p:blipFill>
          <a:blip r:embed="rId3">
            <a:alphaModFix/>
          </a:blip>
          <a:stretch>
            <a:fillRect/>
          </a:stretch>
        </p:blipFill>
        <p:spPr>
          <a:xfrm>
            <a:off x="585613" y="1120575"/>
            <a:ext cx="7972775" cy="3599050"/>
          </a:xfrm>
          <a:prstGeom prst="rect">
            <a:avLst/>
          </a:prstGeom>
          <a:noFill/>
          <a:ln>
            <a:noFill/>
          </a:ln>
        </p:spPr>
      </p:pic>
      <p:sp>
        <p:nvSpPr>
          <p:cNvPr id="1157" name="Google Shape;1157;p59"/>
          <p:cNvSpPr/>
          <p:nvPr/>
        </p:nvSpPr>
        <p:spPr>
          <a:xfrm>
            <a:off x="706525" y="2678725"/>
            <a:ext cx="7633800" cy="4245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60"/>
          <p:cNvSpPr txBox="1"/>
          <p:nvPr/>
        </p:nvSpPr>
        <p:spPr>
          <a:xfrm>
            <a:off x="143250" y="201750"/>
            <a:ext cx="8857500" cy="47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Titillium Web"/>
                <a:ea typeface="Titillium Web"/>
                <a:cs typeface="Titillium Web"/>
                <a:sym typeface="Titillium Web"/>
              </a:rPr>
              <a:t>Results:</a:t>
            </a:r>
            <a:endParaRPr sz="2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Linear Models like Linear Regression and Ridge Regression did considerably well on the data. ARIMA model being a model preferred for time series data, did much better to predict the values for the years 2008 and 2012. A further variation of ARIMA used, Vector AutoRegression provided a lesser RMSE score with different pre-processing techniques.</a:t>
            </a:r>
            <a:endParaRPr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The final model uses Kalman-filter which is alpha-beta filter or also known as gh filter.</a:t>
            </a:r>
            <a:endParaRPr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 </a:t>
            </a:r>
            <a:r>
              <a:rPr lang="en" sz="2700">
                <a:solidFill>
                  <a:srgbClr val="FFFFFF"/>
                </a:solidFill>
                <a:latin typeface="Titillium Web"/>
                <a:ea typeface="Titillium Web"/>
                <a:cs typeface="Titillium Web"/>
                <a:sym typeface="Titillium Web"/>
              </a:rPr>
              <a:t>Conclusions:</a:t>
            </a:r>
            <a:endParaRPr sz="27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9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900">
                <a:solidFill>
                  <a:srgbClr val="FFFFFF"/>
                </a:solidFill>
                <a:latin typeface="Titillium Web"/>
                <a:ea typeface="Titillium Web"/>
                <a:cs typeface="Titillium Web"/>
                <a:sym typeface="Titillium Web"/>
              </a:rPr>
              <a:t>As there is a</a:t>
            </a:r>
            <a:r>
              <a:rPr lang="en">
                <a:solidFill>
                  <a:srgbClr val="FFFFFF"/>
                </a:solidFill>
                <a:latin typeface="Titillium Web"/>
                <a:ea typeface="Titillium Web"/>
                <a:cs typeface="Titillium Web"/>
                <a:sym typeface="Titillium Web"/>
              </a:rPr>
              <a:t> </a:t>
            </a:r>
            <a:r>
              <a:rPr lang="en" sz="1900">
                <a:solidFill>
                  <a:schemeClr val="lt1"/>
                </a:solidFill>
                <a:latin typeface="Titillium Web"/>
                <a:ea typeface="Titillium Web"/>
                <a:cs typeface="Titillium Web"/>
                <a:sym typeface="Titillium Web"/>
              </a:rPr>
              <a:t>fair amount of missing data in the training dataset, the main step was to fill in the missing data, for which we used different techniques. </a:t>
            </a:r>
            <a:endParaRPr sz="1900">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lang="en" sz="1900">
                <a:solidFill>
                  <a:schemeClr val="lt1"/>
                </a:solidFill>
                <a:latin typeface="Titillium Web"/>
                <a:ea typeface="Titillium Web"/>
                <a:cs typeface="Titillium Web"/>
                <a:sym typeface="Titillium Web"/>
              </a:rPr>
              <a:t>Indicators being the factor determining the progress, is considered to build different models and obtain results.</a:t>
            </a:r>
            <a:endParaRPr sz="1900">
              <a:solidFill>
                <a:schemeClr val="lt1"/>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61"/>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sz="4100"/>
              <a:t>Thankyou.</a:t>
            </a:r>
            <a:endParaRPr sz="4100"/>
          </a:p>
        </p:txBody>
      </p:sp>
      <p:pic>
        <p:nvPicPr>
          <p:cNvPr id="1168" name="Google Shape;1168;p61"/>
          <p:cNvPicPr preferRelativeResize="0"/>
          <p:nvPr/>
        </p:nvPicPr>
        <p:blipFill>
          <a:blip r:embed="rId3">
            <a:alphaModFix/>
          </a:blip>
          <a:stretch>
            <a:fillRect/>
          </a:stretch>
        </p:blipFill>
        <p:spPr>
          <a:xfrm>
            <a:off x="8354225" y="0"/>
            <a:ext cx="789775" cy="7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31"/>
          <p:cNvSpPr txBox="1"/>
          <p:nvPr>
            <p:ph type="title"/>
          </p:nvPr>
        </p:nvSpPr>
        <p:spPr>
          <a:xfrm>
            <a:off x="474375" y="733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Nan Values</a:t>
            </a:r>
            <a:endParaRPr/>
          </a:p>
        </p:txBody>
      </p:sp>
      <p:pic>
        <p:nvPicPr>
          <p:cNvPr id="955" name="Google Shape;955;p31"/>
          <p:cNvPicPr preferRelativeResize="0"/>
          <p:nvPr/>
        </p:nvPicPr>
        <p:blipFill>
          <a:blip r:embed="rId3">
            <a:alphaModFix/>
          </a:blip>
          <a:stretch>
            <a:fillRect/>
          </a:stretch>
        </p:blipFill>
        <p:spPr>
          <a:xfrm>
            <a:off x="1163000" y="945299"/>
            <a:ext cx="7262681" cy="4122301"/>
          </a:xfrm>
          <a:prstGeom prst="rect">
            <a:avLst/>
          </a:prstGeom>
          <a:noFill/>
          <a:ln>
            <a:noFill/>
          </a:ln>
        </p:spPr>
      </p:pic>
      <p:pic>
        <p:nvPicPr>
          <p:cNvPr id="956" name="Google Shape;956;p31"/>
          <p:cNvPicPr preferRelativeResize="0"/>
          <p:nvPr/>
        </p:nvPicPr>
        <p:blipFill>
          <a:blip r:embed="rId4">
            <a:alphaModFix/>
          </a:blip>
          <a:stretch>
            <a:fillRect/>
          </a:stretch>
        </p:blipFill>
        <p:spPr>
          <a:xfrm>
            <a:off x="8354225" y="0"/>
            <a:ext cx="789775" cy="78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2"/>
          <p:cNvSpPr txBox="1"/>
          <p:nvPr>
            <p:ph type="title"/>
          </p:nvPr>
        </p:nvSpPr>
        <p:spPr>
          <a:xfrm>
            <a:off x="99300" y="10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 </a:t>
            </a:r>
            <a:endParaRPr/>
          </a:p>
        </p:txBody>
      </p:sp>
      <p:sp>
        <p:nvSpPr>
          <p:cNvPr id="962" name="Google Shape;962;p32"/>
          <p:cNvSpPr txBox="1"/>
          <p:nvPr>
            <p:ph idx="1" type="body"/>
          </p:nvPr>
        </p:nvSpPr>
        <p:spPr>
          <a:xfrm>
            <a:off x="176875" y="789775"/>
            <a:ext cx="78519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1</a:t>
            </a:r>
            <a:r>
              <a:rPr b="1" lang="en" sz="2300">
                <a:solidFill>
                  <a:srgbClr val="FFFFFF"/>
                </a:solidFill>
                <a:latin typeface="Arial"/>
                <a:ea typeface="Arial"/>
                <a:cs typeface="Arial"/>
                <a:sym typeface="Arial"/>
              </a:rPr>
              <a:t>. Last observation carried forward (LOCF) or Forward Filling : </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solidFill>
                  <a:srgbClr val="FFFFFF"/>
                </a:solidFill>
                <a:latin typeface="Arial"/>
                <a:ea typeface="Arial"/>
                <a:cs typeface="Arial"/>
                <a:sym typeface="Arial"/>
              </a:rPr>
              <a:t>Last observation carried forward (LOCF) is a method of imputing missing data in longitudinal studies. </a:t>
            </a:r>
            <a:r>
              <a:rPr b="1" lang="en" sz="1500">
                <a:latin typeface="Arial"/>
                <a:ea typeface="Arial"/>
                <a:cs typeface="Arial"/>
                <a:sym typeface="Arial"/>
              </a:rPr>
              <a:t>Replaces each missing value with the most recent present value prior to it.</a:t>
            </a:r>
            <a:r>
              <a:rPr b="1" lang="en" sz="1500">
                <a:solidFill>
                  <a:srgbClr val="FFFFFF"/>
                </a:solidFill>
                <a:latin typeface="Arial"/>
                <a:ea typeface="Arial"/>
                <a:cs typeface="Arial"/>
                <a:sym typeface="Arial"/>
              </a:rPr>
              <a:t> LOCF is used to maintain the sample size and to reduce the bias.</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63" name="Google Shape;963;p32"/>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64" name="Google Shape;964;p32"/>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65" name="Google Shape;965;p32"/>
          <p:cNvPicPr preferRelativeResize="0"/>
          <p:nvPr/>
        </p:nvPicPr>
        <p:blipFill>
          <a:blip r:embed="rId4">
            <a:alphaModFix/>
          </a:blip>
          <a:stretch>
            <a:fillRect/>
          </a:stretch>
        </p:blipFill>
        <p:spPr>
          <a:xfrm>
            <a:off x="1409625" y="3263325"/>
            <a:ext cx="5386401" cy="183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3"/>
          <p:cNvSpPr txBox="1"/>
          <p:nvPr>
            <p:ph type="title"/>
          </p:nvPr>
        </p:nvSpPr>
        <p:spPr>
          <a:xfrm>
            <a:off x="99300" y="10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71" name="Google Shape;971;p33"/>
          <p:cNvSpPr txBox="1"/>
          <p:nvPr>
            <p:ph idx="1" type="body"/>
          </p:nvPr>
        </p:nvSpPr>
        <p:spPr>
          <a:xfrm>
            <a:off x="228225" y="730800"/>
            <a:ext cx="78519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2</a:t>
            </a:r>
            <a:r>
              <a:rPr b="1" lang="en" sz="2300">
                <a:solidFill>
                  <a:srgbClr val="FFFFFF"/>
                </a:solidFill>
                <a:latin typeface="Arial"/>
                <a:ea typeface="Arial"/>
                <a:cs typeface="Arial"/>
                <a:sym typeface="Arial"/>
              </a:rPr>
              <a:t>. Next observation carried backward (NOCB) or Backward Filling: </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latin typeface="Arial"/>
                <a:ea typeface="Arial"/>
                <a:cs typeface="Arial"/>
                <a:sym typeface="Arial"/>
              </a:rPr>
              <a:t>Next observation carried backward (NOCB)</a:t>
            </a:r>
            <a:r>
              <a:rPr b="1" lang="en" sz="1500">
                <a:solidFill>
                  <a:srgbClr val="FFFFFF"/>
                </a:solidFill>
                <a:latin typeface="Arial"/>
                <a:ea typeface="Arial"/>
                <a:cs typeface="Arial"/>
                <a:sym typeface="Arial"/>
              </a:rPr>
              <a:t> is a method of imputing missing data in longitudinal studies. Replaces each missing value with the most recent present value from the back.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72" name="Google Shape;972;p33"/>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73" name="Google Shape;973;p33"/>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4" name="Google Shape;974;p33"/>
          <p:cNvPicPr preferRelativeResize="0"/>
          <p:nvPr/>
        </p:nvPicPr>
        <p:blipFill>
          <a:blip r:embed="rId4">
            <a:alphaModFix/>
          </a:blip>
          <a:stretch>
            <a:fillRect/>
          </a:stretch>
        </p:blipFill>
        <p:spPr>
          <a:xfrm>
            <a:off x="1913250" y="3095550"/>
            <a:ext cx="5317501" cy="176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150100" y="488800"/>
            <a:ext cx="7686000" cy="5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80" name="Google Shape;980;p34"/>
          <p:cNvSpPr txBox="1"/>
          <p:nvPr>
            <p:ph idx="1" type="body"/>
          </p:nvPr>
        </p:nvSpPr>
        <p:spPr>
          <a:xfrm>
            <a:off x="150100" y="928275"/>
            <a:ext cx="8756400" cy="4283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3</a:t>
            </a:r>
            <a:r>
              <a:rPr b="1" lang="en" sz="2300">
                <a:solidFill>
                  <a:srgbClr val="FFFFFF"/>
                </a:solidFill>
                <a:latin typeface="Arial"/>
                <a:ea typeface="Arial"/>
                <a:cs typeface="Arial"/>
                <a:sym typeface="Arial"/>
              </a:rPr>
              <a:t>. Imputation Iterative/Multiple- Imputation:</a:t>
            </a:r>
            <a:endParaRPr b="1" sz="23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rPr b="1" lang="en" sz="1500">
                <a:solidFill>
                  <a:srgbClr val="FFFFFF"/>
                </a:solidFill>
                <a:latin typeface="Arial"/>
                <a:ea typeface="Arial"/>
                <a:cs typeface="Arial"/>
                <a:sym typeface="Arial"/>
              </a:rPr>
              <a:t>Iterative imputation refers to a process where each feature is modeled as a function of the other features, e.g. a regression problem where missing values are predicted. Each feature is imputed sequentially, one after the other, allowing prior imputed values to be used as part of a model in predicting subsequent features.</a:t>
            </a:r>
            <a:endParaRPr b="1" sz="1500">
              <a:solidFill>
                <a:srgbClr val="FFFFFF"/>
              </a:solidFill>
              <a:latin typeface="Arial"/>
              <a:ea typeface="Arial"/>
              <a:cs typeface="Arial"/>
              <a:sym typeface="Arial"/>
            </a:endParaRPr>
          </a:p>
          <a:p>
            <a:pPr indent="0" lvl="0" marL="0" rtl="0" algn="l">
              <a:lnSpc>
                <a:spcPct val="115000"/>
              </a:lnSpc>
              <a:spcBef>
                <a:spcPts val="600"/>
              </a:spcBef>
              <a:spcAft>
                <a:spcPts val="0"/>
              </a:spcAft>
              <a:buNone/>
            </a:pPr>
            <a:r>
              <a:rPr b="1" lang="en" sz="1200">
                <a:solidFill>
                  <a:srgbClr val="FFFFFF"/>
                </a:solidFill>
                <a:latin typeface="Arial"/>
                <a:ea typeface="Arial"/>
                <a:cs typeface="Arial"/>
                <a:sym typeface="Arial"/>
              </a:rPr>
              <a:t>Pros:</a:t>
            </a:r>
            <a:endParaRPr b="1" sz="1200">
              <a:solidFill>
                <a:srgbClr val="FFFFFF"/>
              </a:solidFill>
              <a:latin typeface="Arial"/>
              <a:ea typeface="Arial"/>
              <a:cs typeface="Arial"/>
              <a:sym typeface="Arial"/>
            </a:endParaRPr>
          </a:p>
          <a:p>
            <a:pPr indent="-304800" lvl="0" marL="457200" rtl="0" algn="l">
              <a:lnSpc>
                <a:spcPct val="115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No biases (if imputation model is correct).</a:t>
            </a:r>
            <a:endParaRPr sz="1200">
              <a:solidFill>
                <a:srgbClr val="FFFFFF"/>
              </a:solidFill>
              <a:latin typeface="Arial"/>
              <a:ea typeface="Arial"/>
              <a:cs typeface="Arial"/>
              <a:sym typeface="Arial"/>
            </a:endParaRPr>
          </a:p>
          <a:p>
            <a:pPr indent="0" lvl="0" marL="0" rtl="0" algn="l">
              <a:lnSpc>
                <a:spcPct val="115000"/>
              </a:lnSpc>
              <a:spcBef>
                <a:spcPts val="600"/>
              </a:spcBef>
              <a:spcAft>
                <a:spcPts val="0"/>
              </a:spcAft>
              <a:buNone/>
            </a:pPr>
            <a:r>
              <a:rPr b="1" lang="en" sz="1200">
                <a:solidFill>
                  <a:srgbClr val="FFFFFF"/>
                </a:solidFill>
                <a:latin typeface="Arial"/>
                <a:ea typeface="Arial"/>
                <a:cs typeface="Arial"/>
                <a:sym typeface="Arial"/>
              </a:rPr>
              <a:t>Cons:</a:t>
            </a:r>
            <a:endParaRPr b="1" sz="1200">
              <a:solidFill>
                <a:srgbClr val="FFFFFF"/>
              </a:solidFill>
              <a:latin typeface="Arial"/>
              <a:ea typeface="Arial"/>
              <a:cs typeface="Arial"/>
              <a:sym typeface="Arial"/>
            </a:endParaRPr>
          </a:p>
          <a:p>
            <a:pPr indent="-304800" lvl="0" marL="457200" rtl="0" algn="l">
              <a:lnSpc>
                <a:spcPct val="115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Have to think about imputation model in addition to analysis model.</a:t>
            </a:r>
            <a:endParaRPr sz="12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0" rtl="0" algn="l">
              <a:lnSpc>
                <a:spcPct val="115000"/>
              </a:lnSpc>
              <a:spcBef>
                <a:spcPts val="2400"/>
              </a:spcBef>
              <a:spcAft>
                <a:spcPts val="0"/>
              </a:spcAft>
              <a:buNone/>
            </a:pPr>
            <a:r>
              <a:t/>
            </a:r>
            <a:endParaRPr b="1" sz="1500">
              <a:solidFill>
                <a:srgbClr val="FFFFFF"/>
              </a:solidFill>
              <a:latin typeface="Arial"/>
              <a:ea typeface="Arial"/>
              <a:cs typeface="Arial"/>
              <a:sym typeface="Arial"/>
            </a:endParaRPr>
          </a:p>
          <a:p>
            <a:pPr indent="0" lvl="0" marL="457200" rtl="0" algn="l">
              <a:lnSpc>
                <a:spcPct val="115000"/>
              </a:lnSpc>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p>
        </p:txBody>
      </p:sp>
      <p:pic>
        <p:nvPicPr>
          <p:cNvPr id="981" name="Google Shape;981;p34"/>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82" name="Google Shape;982;p34"/>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5"/>
          <p:cNvSpPr txBox="1"/>
          <p:nvPr>
            <p:ph type="title"/>
          </p:nvPr>
        </p:nvSpPr>
        <p:spPr>
          <a:xfrm>
            <a:off x="170450" y="1776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Imputation using MICE</a:t>
            </a:r>
            <a:endParaRPr/>
          </a:p>
        </p:txBody>
      </p:sp>
      <p:pic>
        <p:nvPicPr>
          <p:cNvPr id="988" name="Google Shape;988;p35"/>
          <p:cNvPicPr preferRelativeResize="0"/>
          <p:nvPr/>
        </p:nvPicPr>
        <p:blipFill>
          <a:blip r:embed="rId3">
            <a:alphaModFix/>
          </a:blip>
          <a:stretch>
            <a:fillRect/>
          </a:stretch>
        </p:blipFill>
        <p:spPr>
          <a:xfrm>
            <a:off x="8354225" y="0"/>
            <a:ext cx="789775" cy="789775"/>
          </a:xfrm>
          <a:prstGeom prst="rect">
            <a:avLst/>
          </a:prstGeom>
          <a:noFill/>
          <a:ln>
            <a:noFill/>
          </a:ln>
        </p:spPr>
      </p:pic>
      <p:sp>
        <p:nvSpPr>
          <p:cNvPr id="989" name="Google Shape;989;p35"/>
          <p:cNvSpPr txBox="1"/>
          <p:nvPr>
            <p:ph idx="12" type="sldNum"/>
          </p:nvPr>
        </p:nvSpPr>
        <p:spPr>
          <a:xfrm>
            <a:off x="8586600" y="459570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90" name="Google Shape;990;p35"/>
          <p:cNvPicPr preferRelativeResize="0"/>
          <p:nvPr/>
        </p:nvPicPr>
        <p:blipFill>
          <a:blip r:embed="rId4">
            <a:alphaModFix/>
          </a:blip>
          <a:stretch>
            <a:fillRect/>
          </a:stretch>
        </p:blipFill>
        <p:spPr>
          <a:xfrm>
            <a:off x="525900" y="1645724"/>
            <a:ext cx="7685999" cy="2035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6"/>
          <p:cNvSpPr txBox="1"/>
          <p:nvPr>
            <p:ph idx="1" type="body"/>
          </p:nvPr>
        </p:nvSpPr>
        <p:spPr>
          <a:xfrm>
            <a:off x="199330" y="3103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Change in the format of year</a:t>
            </a:r>
            <a:endParaRPr/>
          </a:p>
        </p:txBody>
      </p:sp>
      <p:pic>
        <p:nvPicPr>
          <p:cNvPr id="996" name="Google Shape;996;p36"/>
          <p:cNvPicPr preferRelativeResize="0"/>
          <p:nvPr/>
        </p:nvPicPr>
        <p:blipFill>
          <a:blip r:embed="rId3">
            <a:alphaModFix/>
          </a:blip>
          <a:stretch>
            <a:fillRect/>
          </a:stretch>
        </p:blipFill>
        <p:spPr>
          <a:xfrm>
            <a:off x="298175" y="1531375"/>
            <a:ext cx="4060701" cy="2775276"/>
          </a:xfrm>
          <a:prstGeom prst="rect">
            <a:avLst/>
          </a:prstGeom>
          <a:noFill/>
          <a:ln>
            <a:noFill/>
          </a:ln>
        </p:spPr>
      </p:pic>
      <p:pic>
        <p:nvPicPr>
          <p:cNvPr id="997" name="Google Shape;997;p36"/>
          <p:cNvPicPr preferRelativeResize="0"/>
          <p:nvPr/>
        </p:nvPicPr>
        <p:blipFill>
          <a:blip r:embed="rId4">
            <a:alphaModFix/>
          </a:blip>
          <a:stretch>
            <a:fillRect/>
          </a:stretch>
        </p:blipFill>
        <p:spPr>
          <a:xfrm>
            <a:off x="5242375" y="1580750"/>
            <a:ext cx="3688500" cy="2775275"/>
          </a:xfrm>
          <a:prstGeom prst="rect">
            <a:avLst/>
          </a:prstGeom>
          <a:noFill/>
          <a:ln>
            <a:noFill/>
          </a:ln>
        </p:spPr>
      </p:pic>
      <p:cxnSp>
        <p:nvCxnSpPr>
          <p:cNvPr id="998" name="Google Shape;998;p36"/>
          <p:cNvCxnSpPr/>
          <p:nvPr/>
        </p:nvCxnSpPr>
        <p:spPr>
          <a:xfrm flipH="1" rot="10800000">
            <a:off x="4480526" y="2863175"/>
            <a:ext cx="640200" cy="129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