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Titillium Web SemiBold"/>
      <p:regular r:id="rId35"/>
      <p:bold r:id="rId36"/>
      <p:italic r:id="rId37"/>
      <p:boldItalic r:id="rId38"/>
    </p:embeddedFont>
    <p:embeddedFont>
      <p:font typeface="Titillium Web"/>
      <p:regular r:id="rId39"/>
      <p:bold r:id="rId40"/>
      <p:italic r:id="rId41"/>
      <p:boldItalic r:id="rId42"/>
    </p:embeddedFont>
    <p:embeddedFont>
      <p:font typeface="Titillium Web ExtraLight"/>
      <p:regular r:id="rId43"/>
      <p:bold r:id="rId44"/>
      <p:italic r:id="rId45"/>
      <p:boldItalic r:id="rId46"/>
    </p:embeddedFont>
    <p:embeddedFont>
      <p:font typeface="Titillium Web Light"/>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160B27-49E3-49E2-98D7-8962E1CC7B05}">
  <a:tblStyle styleId="{40160B27-49E3-49E2-98D7-8962E1CC7B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bold.fntdata"/><Relationship Id="rId42" Type="http://schemas.openxmlformats.org/officeDocument/2006/relationships/font" Target="fonts/TitilliumWeb-boldItalic.fntdata"/><Relationship Id="rId41" Type="http://schemas.openxmlformats.org/officeDocument/2006/relationships/font" Target="fonts/TitilliumWeb-italic.fntdata"/><Relationship Id="rId44" Type="http://schemas.openxmlformats.org/officeDocument/2006/relationships/font" Target="fonts/TitilliumWebExtraLight-bold.fntdata"/><Relationship Id="rId43" Type="http://schemas.openxmlformats.org/officeDocument/2006/relationships/font" Target="fonts/TitilliumWebExtraLight-regular.fntdata"/><Relationship Id="rId46" Type="http://schemas.openxmlformats.org/officeDocument/2006/relationships/font" Target="fonts/TitilliumWebExtraLight-boldItalic.fntdata"/><Relationship Id="rId45" Type="http://schemas.openxmlformats.org/officeDocument/2006/relationships/font" Target="fonts/TitilliumWebExtra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TitilliumWebLight-bold.fntdata"/><Relationship Id="rId47" Type="http://schemas.openxmlformats.org/officeDocument/2006/relationships/font" Target="fonts/TitilliumWebLight-regular.fntdata"/><Relationship Id="rId49" Type="http://schemas.openxmlformats.org/officeDocument/2006/relationships/font" Target="fonts/TitilliumWebLight-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font" Target="fonts/TitilliumWebSemiBold-regular.fntdata"/><Relationship Id="rId34" Type="http://schemas.openxmlformats.org/officeDocument/2006/relationships/slide" Target="slides/slide27.xml"/><Relationship Id="rId37" Type="http://schemas.openxmlformats.org/officeDocument/2006/relationships/font" Target="fonts/TitilliumWebSemiBold-italic.fntdata"/><Relationship Id="rId36" Type="http://schemas.openxmlformats.org/officeDocument/2006/relationships/font" Target="fonts/TitilliumWebSemiBold-bold.fntdata"/><Relationship Id="rId39" Type="http://schemas.openxmlformats.org/officeDocument/2006/relationships/font" Target="fonts/TitilliumWeb-regular.fntdata"/><Relationship Id="rId38" Type="http://schemas.openxmlformats.org/officeDocument/2006/relationships/font" Target="fonts/TitilliumWebSemiBold-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schemas.openxmlformats.org/officeDocument/2006/relationships/font" Target="fonts/TitilliumWebLight-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ab58299d03_0_8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ab58299d03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b12e45570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b12e45570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b22c6d1e1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b22c6d1e1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7890c626a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7890c626a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b12e455705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b12e455705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b12e455705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b12e455705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7890c626a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7890c626a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b12e455705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b12e455705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b22c6d1e1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b22c6d1e1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7890c626a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7890c626a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b11a6e89d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b11a6e89d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ab58299d03_0_16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ab58299d03_0_1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b12e45570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b12e45570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a85b91e3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a85b91e3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b12e4557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b12e4557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b12863d9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b12863d9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b12863d92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b12863d92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b12863d92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b12863d92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b12e455705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b12e455705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ac0ea60ac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ac0ea60ac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ab58299d03_0_24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ab58299d03_0_2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ab58299d03_0_24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ab58299d03_0_2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ac0ea60c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ac0ea60c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b12e455705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b12e455705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b12e4557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b12e4557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b12e455705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b12e455705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7890c626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7890c626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5800"/>
              <a:buNone/>
              <a:defRPr sz="5800">
                <a:solidFill>
                  <a:schemeClr val="lt1"/>
                </a:solidFill>
              </a:defRPr>
            </a:lvl1pPr>
            <a:lvl2pPr lvl="1" rtl="0">
              <a:spcBef>
                <a:spcPts val="0"/>
              </a:spcBef>
              <a:spcAft>
                <a:spcPts val="0"/>
              </a:spcAft>
              <a:buClr>
                <a:schemeClr val="lt1"/>
              </a:buClr>
              <a:buSzPts val="5800"/>
              <a:buNone/>
              <a:defRPr sz="5800">
                <a:solidFill>
                  <a:schemeClr val="lt1"/>
                </a:solidFill>
              </a:defRPr>
            </a:lvl2pPr>
            <a:lvl3pPr lvl="2" rtl="0">
              <a:spcBef>
                <a:spcPts val="0"/>
              </a:spcBef>
              <a:spcAft>
                <a:spcPts val="0"/>
              </a:spcAft>
              <a:buClr>
                <a:schemeClr val="lt1"/>
              </a:buClr>
              <a:buSzPts val="5800"/>
              <a:buNone/>
              <a:defRPr sz="5800">
                <a:solidFill>
                  <a:schemeClr val="lt1"/>
                </a:solidFill>
              </a:defRPr>
            </a:lvl3pPr>
            <a:lvl4pPr lvl="3" rtl="0">
              <a:spcBef>
                <a:spcPts val="0"/>
              </a:spcBef>
              <a:spcAft>
                <a:spcPts val="0"/>
              </a:spcAft>
              <a:buClr>
                <a:schemeClr val="lt1"/>
              </a:buClr>
              <a:buSzPts val="5800"/>
              <a:buNone/>
              <a:defRPr sz="5800">
                <a:solidFill>
                  <a:schemeClr val="lt1"/>
                </a:solidFill>
              </a:defRPr>
            </a:lvl4pPr>
            <a:lvl5pPr lvl="4" rtl="0">
              <a:spcBef>
                <a:spcPts val="0"/>
              </a:spcBef>
              <a:spcAft>
                <a:spcPts val="0"/>
              </a:spcAft>
              <a:buClr>
                <a:schemeClr val="lt1"/>
              </a:buClr>
              <a:buSzPts val="5800"/>
              <a:buNone/>
              <a:defRPr sz="5800">
                <a:solidFill>
                  <a:schemeClr val="lt1"/>
                </a:solidFill>
              </a:defRPr>
            </a:lvl5pPr>
            <a:lvl6pPr lvl="5" rtl="0">
              <a:spcBef>
                <a:spcPts val="0"/>
              </a:spcBef>
              <a:spcAft>
                <a:spcPts val="0"/>
              </a:spcAft>
              <a:buClr>
                <a:schemeClr val="lt1"/>
              </a:buClr>
              <a:buSzPts val="5800"/>
              <a:buNone/>
              <a:defRPr sz="5800">
                <a:solidFill>
                  <a:schemeClr val="lt1"/>
                </a:solidFill>
              </a:defRPr>
            </a:lvl6pPr>
            <a:lvl7pPr lvl="6" rtl="0">
              <a:spcBef>
                <a:spcPts val="0"/>
              </a:spcBef>
              <a:spcAft>
                <a:spcPts val="0"/>
              </a:spcAft>
              <a:buClr>
                <a:schemeClr val="lt1"/>
              </a:buClr>
              <a:buSzPts val="5800"/>
              <a:buNone/>
              <a:defRPr sz="5800">
                <a:solidFill>
                  <a:schemeClr val="lt1"/>
                </a:solidFill>
              </a:defRPr>
            </a:lvl7pPr>
            <a:lvl8pPr lvl="7" rtl="0">
              <a:spcBef>
                <a:spcPts val="0"/>
              </a:spcBef>
              <a:spcAft>
                <a:spcPts val="0"/>
              </a:spcAft>
              <a:buClr>
                <a:schemeClr val="lt1"/>
              </a:buClr>
              <a:buSzPts val="5800"/>
              <a:buNone/>
              <a:defRPr sz="5800">
                <a:solidFill>
                  <a:schemeClr val="lt1"/>
                </a:solidFill>
              </a:defRPr>
            </a:lvl8pPr>
            <a:lvl9pPr lvl="8" rtl="0">
              <a:spcBef>
                <a:spcPts val="0"/>
              </a:spcBef>
              <a:spcAft>
                <a:spcPts val="0"/>
              </a:spcAft>
              <a:buClr>
                <a:schemeClr val="lt1"/>
              </a:buClr>
              <a:buSzPts val="5800"/>
              <a:buNone/>
              <a:defRPr sz="5800">
                <a:solidFill>
                  <a:schemeClr val="lt1"/>
                </a:solidFill>
              </a:defRPr>
            </a:lvl9pPr>
          </a:lstStyle>
          <a:p/>
        </p:txBody>
      </p:sp>
      <p:grpSp>
        <p:nvGrpSpPr>
          <p:cNvPr id="57" name="Google Shape;57;p14"/>
          <p:cNvGrpSpPr/>
          <p:nvPr/>
        </p:nvGrpSpPr>
        <p:grpSpPr>
          <a:xfrm>
            <a:off x="28550" y="2196764"/>
            <a:ext cx="9094048" cy="2946825"/>
            <a:chOff x="28544" y="3514688"/>
            <a:chExt cx="9094048" cy="1628800"/>
          </a:xfrm>
        </p:grpSpPr>
        <p:sp>
          <p:nvSpPr>
            <p:cNvPr id="58" name="Google Shape;58;p14"/>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4"/>
          <p:cNvGrpSpPr/>
          <p:nvPr/>
        </p:nvGrpSpPr>
        <p:grpSpPr>
          <a:xfrm>
            <a:off x="28550" y="3359978"/>
            <a:ext cx="9094048" cy="1783611"/>
            <a:chOff x="28544" y="4157632"/>
            <a:chExt cx="9094048" cy="985856"/>
          </a:xfrm>
        </p:grpSpPr>
        <p:sp>
          <p:nvSpPr>
            <p:cNvPr id="92" name="Google Shape;92;p14"/>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4"/>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65573"/>
        </a:solidFill>
      </p:bgPr>
    </p:bg>
    <p:spTree>
      <p:nvGrpSpPr>
        <p:cNvPr id="159" name="Shape 159"/>
        <p:cNvGrpSpPr/>
        <p:nvPr/>
      </p:nvGrpSpPr>
      <p:grpSpPr>
        <a:xfrm>
          <a:off x="0" y="0"/>
          <a:ext cx="0" cy="0"/>
          <a:chOff x="0" y="0"/>
          <a:chExt cx="0" cy="0"/>
        </a:xfrm>
      </p:grpSpPr>
      <p:sp>
        <p:nvSpPr>
          <p:cNvPr id="160" name="Google Shape;160;p15"/>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61" name="Google Shape;161;p15"/>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162" name="Google Shape;162;p15"/>
          <p:cNvGrpSpPr/>
          <p:nvPr/>
        </p:nvGrpSpPr>
        <p:grpSpPr>
          <a:xfrm>
            <a:off x="28550" y="2196764"/>
            <a:ext cx="9094048" cy="2946825"/>
            <a:chOff x="28544" y="3514688"/>
            <a:chExt cx="9094048" cy="1628800"/>
          </a:xfrm>
        </p:grpSpPr>
        <p:sp>
          <p:nvSpPr>
            <p:cNvPr id="163" name="Google Shape;163;p1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5"/>
          <p:cNvGrpSpPr/>
          <p:nvPr/>
        </p:nvGrpSpPr>
        <p:grpSpPr>
          <a:xfrm>
            <a:off x="28550" y="3359978"/>
            <a:ext cx="9094048" cy="1783611"/>
            <a:chOff x="28544" y="4157632"/>
            <a:chExt cx="9094048" cy="985856"/>
          </a:xfrm>
        </p:grpSpPr>
        <p:sp>
          <p:nvSpPr>
            <p:cNvPr id="197" name="Google Shape;197;p1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63" name="Shape 263"/>
        <p:cNvGrpSpPr/>
        <p:nvPr/>
      </p:nvGrpSpPr>
      <p:grpSpPr>
        <a:xfrm>
          <a:off x="0" y="0"/>
          <a:ext cx="0" cy="0"/>
          <a:chOff x="0" y="0"/>
          <a:chExt cx="0" cy="0"/>
        </a:xfrm>
      </p:grpSpPr>
      <p:sp>
        <p:nvSpPr>
          <p:cNvPr id="264" name="Google Shape;264;p16"/>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66" name="Google Shape;266;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67" name="Google Shape;267;p16"/>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8" name="Shape 268"/>
        <p:cNvGrpSpPr/>
        <p:nvPr/>
      </p:nvGrpSpPr>
      <p:grpSpPr>
        <a:xfrm>
          <a:off x="0" y="0"/>
          <a:ext cx="0" cy="0"/>
          <a:chOff x="0" y="0"/>
          <a:chExt cx="0" cy="0"/>
        </a:xfrm>
      </p:grpSpPr>
      <p:sp>
        <p:nvSpPr>
          <p:cNvPr id="269" name="Google Shape;269;p1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271" name="Google Shape;271;p17"/>
          <p:cNvGrpSpPr/>
          <p:nvPr/>
        </p:nvGrpSpPr>
        <p:grpSpPr>
          <a:xfrm>
            <a:off x="28550" y="3850565"/>
            <a:ext cx="9094048" cy="1293104"/>
            <a:chOff x="28544" y="3514688"/>
            <a:chExt cx="9094048" cy="1628800"/>
          </a:xfrm>
        </p:grpSpPr>
        <p:sp>
          <p:nvSpPr>
            <p:cNvPr id="272" name="Google Shape;272;p1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17"/>
          <p:cNvGrpSpPr/>
          <p:nvPr/>
        </p:nvGrpSpPr>
        <p:grpSpPr>
          <a:xfrm>
            <a:off x="28550" y="4360998"/>
            <a:ext cx="9094048" cy="782671"/>
            <a:chOff x="28544" y="4157632"/>
            <a:chExt cx="9094048" cy="985856"/>
          </a:xfrm>
        </p:grpSpPr>
        <p:sp>
          <p:nvSpPr>
            <p:cNvPr id="306" name="Google Shape;306;p1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1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74" name="Google Shape;374;p17"/>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75" name="Shape 375"/>
        <p:cNvGrpSpPr/>
        <p:nvPr/>
      </p:nvGrpSpPr>
      <p:grpSpPr>
        <a:xfrm>
          <a:off x="0" y="0"/>
          <a:ext cx="0" cy="0"/>
          <a:chOff x="0" y="0"/>
          <a:chExt cx="0" cy="0"/>
        </a:xfrm>
      </p:grpSpPr>
      <p:sp>
        <p:nvSpPr>
          <p:cNvPr id="376" name="Google Shape;376;p18"/>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78" name="Google Shape;378;p18"/>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79" name="Google Shape;379;p18"/>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80" name="Shape 380"/>
        <p:cNvGrpSpPr/>
        <p:nvPr/>
      </p:nvGrpSpPr>
      <p:grpSpPr>
        <a:xfrm>
          <a:off x="0" y="0"/>
          <a:ext cx="0" cy="0"/>
          <a:chOff x="0" y="0"/>
          <a:chExt cx="0" cy="0"/>
        </a:xfrm>
      </p:grpSpPr>
      <p:sp>
        <p:nvSpPr>
          <p:cNvPr id="381" name="Google Shape;381;p1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9"/>
          <p:cNvGrpSpPr/>
          <p:nvPr/>
        </p:nvGrpSpPr>
        <p:grpSpPr>
          <a:xfrm>
            <a:off x="28550" y="3850565"/>
            <a:ext cx="9094048" cy="1293104"/>
            <a:chOff x="28544" y="3514688"/>
            <a:chExt cx="9094048" cy="1628800"/>
          </a:xfrm>
        </p:grpSpPr>
        <p:sp>
          <p:nvSpPr>
            <p:cNvPr id="383" name="Google Shape;383;p1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19"/>
          <p:cNvGrpSpPr/>
          <p:nvPr/>
        </p:nvGrpSpPr>
        <p:grpSpPr>
          <a:xfrm>
            <a:off x="28550" y="4360998"/>
            <a:ext cx="9094048" cy="782671"/>
            <a:chOff x="28544" y="4157632"/>
            <a:chExt cx="9094048" cy="985856"/>
          </a:xfrm>
        </p:grpSpPr>
        <p:sp>
          <p:nvSpPr>
            <p:cNvPr id="417" name="Google Shape;417;p1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1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5" name="Google Shape;485;p19"/>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86" name="Google Shape;486;p19"/>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87" name="Google Shape;487;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8" name="Shape 488"/>
        <p:cNvGrpSpPr/>
        <p:nvPr/>
      </p:nvGrpSpPr>
      <p:grpSpPr>
        <a:xfrm>
          <a:off x="0" y="0"/>
          <a:ext cx="0" cy="0"/>
          <a:chOff x="0" y="0"/>
          <a:chExt cx="0" cy="0"/>
        </a:xfrm>
      </p:grpSpPr>
      <p:sp>
        <p:nvSpPr>
          <p:cNvPr id="489" name="Google Shape;489;p20"/>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20"/>
          <p:cNvGrpSpPr/>
          <p:nvPr/>
        </p:nvGrpSpPr>
        <p:grpSpPr>
          <a:xfrm>
            <a:off x="28550" y="3850565"/>
            <a:ext cx="9094048" cy="1293104"/>
            <a:chOff x="28544" y="3514688"/>
            <a:chExt cx="9094048" cy="1628800"/>
          </a:xfrm>
        </p:grpSpPr>
        <p:sp>
          <p:nvSpPr>
            <p:cNvPr id="491" name="Google Shape;491;p20"/>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20"/>
          <p:cNvGrpSpPr/>
          <p:nvPr/>
        </p:nvGrpSpPr>
        <p:grpSpPr>
          <a:xfrm>
            <a:off x="28550" y="4360998"/>
            <a:ext cx="9094048" cy="782671"/>
            <a:chOff x="28544" y="4157632"/>
            <a:chExt cx="9094048" cy="985856"/>
          </a:xfrm>
        </p:grpSpPr>
        <p:sp>
          <p:nvSpPr>
            <p:cNvPr id="525" name="Google Shape;525;p20"/>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20"/>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3" name="Google Shape;593;p20"/>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4" name="Google Shape;594;p20"/>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5" name="Google Shape;595;p20"/>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6" name="Google Shape;596;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7" name="Shape 597"/>
        <p:cNvGrpSpPr/>
        <p:nvPr/>
      </p:nvGrpSpPr>
      <p:grpSpPr>
        <a:xfrm>
          <a:off x="0" y="0"/>
          <a:ext cx="0" cy="0"/>
          <a:chOff x="0" y="0"/>
          <a:chExt cx="0" cy="0"/>
        </a:xfrm>
      </p:grpSpPr>
      <p:sp>
        <p:nvSpPr>
          <p:cNvPr id="598" name="Google Shape;598;p21"/>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9" name="Google Shape;599;p21"/>
          <p:cNvGrpSpPr/>
          <p:nvPr/>
        </p:nvGrpSpPr>
        <p:grpSpPr>
          <a:xfrm>
            <a:off x="28550" y="3850565"/>
            <a:ext cx="9094048" cy="1293104"/>
            <a:chOff x="28544" y="3514688"/>
            <a:chExt cx="9094048" cy="1628800"/>
          </a:xfrm>
        </p:grpSpPr>
        <p:sp>
          <p:nvSpPr>
            <p:cNvPr id="600" name="Google Shape;600;p21"/>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1"/>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1"/>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1"/>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1"/>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1"/>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1"/>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1"/>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1"/>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21"/>
          <p:cNvGrpSpPr/>
          <p:nvPr/>
        </p:nvGrpSpPr>
        <p:grpSpPr>
          <a:xfrm>
            <a:off x="28550" y="4360998"/>
            <a:ext cx="9094048" cy="782671"/>
            <a:chOff x="28544" y="4157632"/>
            <a:chExt cx="9094048" cy="985856"/>
          </a:xfrm>
        </p:grpSpPr>
        <p:sp>
          <p:nvSpPr>
            <p:cNvPr id="634" name="Google Shape;634;p21"/>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1"/>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1"/>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1"/>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1"/>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1"/>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1"/>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1"/>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1"/>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1"/>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1"/>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1"/>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1"/>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1"/>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1"/>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1"/>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1"/>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1"/>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1"/>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1"/>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1"/>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1"/>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1"/>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1"/>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1"/>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1"/>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1"/>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1"/>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1"/>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1"/>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1"/>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1"/>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1"/>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1"/>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1"/>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1"/>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1"/>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1"/>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1"/>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1"/>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1"/>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1"/>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1"/>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1"/>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1"/>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1"/>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1"/>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1"/>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1"/>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1"/>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1"/>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1"/>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0" name="Google Shape;700;p21"/>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2" name="Google Shape;702;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703" name="Shape 703"/>
        <p:cNvGrpSpPr/>
        <p:nvPr/>
      </p:nvGrpSpPr>
      <p:grpSpPr>
        <a:xfrm>
          <a:off x="0" y="0"/>
          <a:ext cx="0" cy="0"/>
          <a:chOff x="0" y="0"/>
          <a:chExt cx="0" cy="0"/>
        </a:xfrm>
      </p:grpSpPr>
      <p:sp>
        <p:nvSpPr>
          <p:cNvPr id="704" name="Google Shape;704;p22"/>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2"/>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6" name="Google Shape;706;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7" name="Shape 707"/>
        <p:cNvGrpSpPr/>
        <p:nvPr/>
      </p:nvGrpSpPr>
      <p:grpSpPr>
        <a:xfrm>
          <a:off x="0" y="0"/>
          <a:ext cx="0" cy="0"/>
          <a:chOff x="0" y="0"/>
          <a:chExt cx="0" cy="0"/>
        </a:xfrm>
      </p:grpSpPr>
      <p:sp>
        <p:nvSpPr>
          <p:cNvPr id="708" name="Google Shape;708;p23"/>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3"/>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400"/>
              <a:buNone/>
              <a:defRPr sz="1400"/>
            </a:lvl1pPr>
          </a:lstStyle>
          <a:p/>
        </p:txBody>
      </p:sp>
      <p:sp>
        <p:nvSpPr>
          <p:cNvPr id="710" name="Google Shape;710;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1" name="Shape 711"/>
        <p:cNvGrpSpPr/>
        <p:nvPr/>
      </p:nvGrpSpPr>
      <p:grpSpPr>
        <a:xfrm>
          <a:off x="0" y="0"/>
          <a:ext cx="0" cy="0"/>
          <a:chOff x="0" y="0"/>
          <a:chExt cx="0" cy="0"/>
        </a:xfrm>
      </p:grpSpPr>
      <p:sp>
        <p:nvSpPr>
          <p:cNvPr id="712" name="Google Shape;712;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713" name="Shape 713"/>
        <p:cNvGrpSpPr/>
        <p:nvPr/>
      </p:nvGrpSpPr>
      <p:grpSpPr>
        <a:xfrm>
          <a:off x="0" y="0"/>
          <a:ext cx="0" cy="0"/>
          <a:chOff x="0" y="0"/>
          <a:chExt cx="0" cy="0"/>
        </a:xfrm>
      </p:grpSpPr>
      <p:sp>
        <p:nvSpPr>
          <p:cNvPr id="714" name="Google Shape;714;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715" name="Google Shape;715;p25"/>
          <p:cNvGrpSpPr/>
          <p:nvPr/>
        </p:nvGrpSpPr>
        <p:grpSpPr>
          <a:xfrm>
            <a:off x="28550" y="3850565"/>
            <a:ext cx="9094048" cy="1293104"/>
            <a:chOff x="28544" y="3514688"/>
            <a:chExt cx="9094048" cy="1628800"/>
          </a:xfrm>
        </p:grpSpPr>
        <p:sp>
          <p:nvSpPr>
            <p:cNvPr id="716" name="Google Shape;716;p2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25"/>
          <p:cNvGrpSpPr/>
          <p:nvPr/>
        </p:nvGrpSpPr>
        <p:grpSpPr>
          <a:xfrm>
            <a:off x="28550" y="4360998"/>
            <a:ext cx="9094048" cy="782671"/>
            <a:chOff x="28544" y="4157632"/>
            <a:chExt cx="9094048" cy="985856"/>
          </a:xfrm>
        </p:grpSpPr>
        <p:sp>
          <p:nvSpPr>
            <p:cNvPr id="750" name="Google Shape;750;p2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6" name="Google Shape;816;p2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817" name="Shape 817"/>
        <p:cNvGrpSpPr/>
        <p:nvPr/>
      </p:nvGrpSpPr>
      <p:grpSpPr>
        <a:xfrm>
          <a:off x="0" y="0"/>
          <a:ext cx="0" cy="0"/>
          <a:chOff x="0" y="0"/>
          <a:chExt cx="0" cy="0"/>
        </a:xfrm>
      </p:grpSpPr>
      <p:sp>
        <p:nvSpPr>
          <p:cNvPr id="818" name="Google Shape;818;p26"/>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p:txBody>
      </p:sp>
      <p:sp>
        <p:nvSpPr>
          <p:cNvPr id="53" name="Google Shape;53;p13"/>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54" name="Google Shape;54;p1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rtl="0" algn="ctr">
              <a:buNone/>
              <a:defRPr>
                <a:solidFill>
                  <a:srgbClr val="FFFFFF"/>
                </a:solidFill>
                <a:latin typeface="Titillium Web"/>
                <a:ea typeface="Titillium Web"/>
                <a:cs typeface="Titillium Web"/>
                <a:sym typeface="Titillium Web"/>
              </a:defRPr>
            </a:lvl1pPr>
            <a:lvl2pPr lvl="1" rtl="0" algn="ctr">
              <a:buNone/>
              <a:defRPr>
                <a:solidFill>
                  <a:srgbClr val="FFFFFF"/>
                </a:solidFill>
                <a:latin typeface="Titillium Web"/>
                <a:ea typeface="Titillium Web"/>
                <a:cs typeface="Titillium Web"/>
                <a:sym typeface="Titillium Web"/>
              </a:defRPr>
            </a:lvl2pPr>
            <a:lvl3pPr lvl="2" rtl="0" algn="ctr">
              <a:buNone/>
              <a:defRPr>
                <a:solidFill>
                  <a:srgbClr val="FFFFFF"/>
                </a:solidFill>
                <a:latin typeface="Titillium Web"/>
                <a:ea typeface="Titillium Web"/>
                <a:cs typeface="Titillium Web"/>
                <a:sym typeface="Titillium Web"/>
              </a:defRPr>
            </a:lvl3pPr>
            <a:lvl4pPr lvl="3" rtl="0" algn="ctr">
              <a:buNone/>
              <a:defRPr>
                <a:solidFill>
                  <a:srgbClr val="FFFFFF"/>
                </a:solidFill>
                <a:latin typeface="Titillium Web"/>
                <a:ea typeface="Titillium Web"/>
                <a:cs typeface="Titillium Web"/>
                <a:sym typeface="Titillium Web"/>
              </a:defRPr>
            </a:lvl4pPr>
            <a:lvl5pPr lvl="4" rtl="0" algn="ctr">
              <a:buNone/>
              <a:defRPr>
                <a:solidFill>
                  <a:srgbClr val="FFFFFF"/>
                </a:solidFill>
                <a:latin typeface="Titillium Web"/>
                <a:ea typeface="Titillium Web"/>
                <a:cs typeface="Titillium Web"/>
                <a:sym typeface="Titillium Web"/>
              </a:defRPr>
            </a:lvl5pPr>
            <a:lvl6pPr lvl="5" rtl="0" algn="ctr">
              <a:buNone/>
              <a:defRPr>
                <a:solidFill>
                  <a:srgbClr val="FFFFFF"/>
                </a:solidFill>
                <a:latin typeface="Titillium Web"/>
                <a:ea typeface="Titillium Web"/>
                <a:cs typeface="Titillium Web"/>
                <a:sym typeface="Titillium Web"/>
              </a:defRPr>
            </a:lvl6pPr>
            <a:lvl7pPr lvl="6" rtl="0" algn="ctr">
              <a:buNone/>
              <a:defRPr>
                <a:solidFill>
                  <a:srgbClr val="FFFFFF"/>
                </a:solidFill>
                <a:latin typeface="Titillium Web"/>
                <a:ea typeface="Titillium Web"/>
                <a:cs typeface="Titillium Web"/>
                <a:sym typeface="Titillium Web"/>
              </a:defRPr>
            </a:lvl7pPr>
            <a:lvl8pPr lvl="7" rtl="0" algn="ctr">
              <a:buNone/>
              <a:defRPr>
                <a:solidFill>
                  <a:srgbClr val="FFFFFF"/>
                </a:solidFill>
                <a:latin typeface="Titillium Web"/>
                <a:ea typeface="Titillium Web"/>
                <a:cs typeface="Titillium Web"/>
                <a:sym typeface="Titillium Web"/>
              </a:defRPr>
            </a:lvl8pPr>
            <a:lvl9pPr lvl="8" rtl="0"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6.png"/><Relationship Id="rId6" Type="http://schemas.openxmlformats.org/officeDocument/2006/relationships/image" Target="../media/image22.png"/><Relationship Id="rId7"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27"/>
          <p:cNvSpPr txBox="1"/>
          <p:nvPr>
            <p:ph type="ctrTitle"/>
          </p:nvPr>
        </p:nvSpPr>
        <p:spPr>
          <a:xfrm>
            <a:off x="465475" y="294900"/>
            <a:ext cx="8334600" cy="10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t>Data Mining and Analysis</a:t>
            </a:r>
            <a:endParaRPr sz="4700"/>
          </a:p>
          <a:p>
            <a:pPr indent="0" lvl="0" marL="0" rtl="0" algn="ctr">
              <a:spcBef>
                <a:spcPts val="0"/>
              </a:spcBef>
              <a:spcAft>
                <a:spcPts val="0"/>
              </a:spcAft>
              <a:buNone/>
            </a:pPr>
            <a:r>
              <a:rPr lang="en" sz="2500"/>
              <a:t>5DMACP11</a:t>
            </a:r>
            <a:endParaRPr sz="2500"/>
          </a:p>
        </p:txBody>
      </p:sp>
      <p:sp>
        <p:nvSpPr>
          <p:cNvPr id="825" name="Google Shape;825;p27"/>
          <p:cNvSpPr txBox="1"/>
          <p:nvPr/>
        </p:nvSpPr>
        <p:spPr>
          <a:xfrm>
            <a:off x="669300" y="1611125"/>
            <a:ext cx="7805400" cy="6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u="sng">
                <a:solidFill>
                  <a:srgbClr val="FFFFFF"/>
                </a:solidFill>
                <a:latin typeface="Titillium Web"/>
                <a:ea typeface="Titillium Web"/>
                <a:cs typeface="Titillium Web"/>
                <a:sym typeface="Titillium Web"/>
              </a:rPr>
              <a:t>UNITED NATIONS MILLENNIUM DEVELOPMENT GOALS</a:t>
            </a:r>
            <a:endParaRPr b="1" sz="2100" u="sng">
              <a:solidFill>
                <a:srgbClr val="FFFFFF"/>
              </a:solidFill>
              <a:latin typeface="Titillium Web"/>
              <a:ea typeface="Titillium Web"/>
              <a:cs typeface="Titillium Web"/>
              <a:sym typeface="Titillium Web"/>
            </a:endParaRPr>
          </a:p>
        </p:txBody>
      </p:sp>
      <p:graphicFrame>
        <p:nvGraphicFramePr>
          <p:cNvPr id="826" name="Google Shape;826;p27"/>
          <p:cNvGraphicFramePr/>
          <p:nvPr/>
        </p:nvGraphicFramePr>
        <p:xfrm>
          <a:off x="952500" y="2736625"/>
          <a:ext cx="3000000" cy="3000000"/>
        </p:xfrm>
        <a:graphic>
          <a:graphicData uri="http://schemas.openxmlformats.org/drawingml/2006/table">
            <a:tbl>
              <a:tblPr>
                <a:noFill/>
                <a:tableStyleId>{40160B27-49E3-49E2-98D7-8962E1CC7B05}</a:tableStyleId>
              </a:tblPr>
              <a:tblGrid>
                <a:gridCol w="2413000"/>
                <a:gridCol w="2413000"/>
                <a:gridCol w="2413000"/>
              </a:tblGrid>
              <a:tr h="381000">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Name</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Roll No</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USN</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Saloni Shah</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363</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01FE18BCS183</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Samarth Mummigatti</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364</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01FE18BCS184</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Samarth R</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365</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01FE18BCS185</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Sanjana Kambar</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370</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01FE18BCS190</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r>
            </a:tbl>
          </a:graphicData>
        </a:graphic>
      </p:graphicFrame>
      <p:pic>
        <p:nvPicPr>
          <p:cNvPr id="827" name="Google Shape;827;p27"/>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828" name="Google Shape;828;p27"/>
          <p:cNvSpPr txBox="1"/>
          <p:nvPr>
            <p:ph idx="4294967295"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36"/>
          <p:cNvSpPr txBox="1"/>
          <p:nvPr>
            <p:ph type="title"/>
          </p:nvPr>
        </p:nvSpPr>
        <p:spPr>
          <a:xfrm>
            <a:off x="729000"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latin typeface="Arial"/>
                <a:ea typeface="Arial"/>
                <a:cs typeface="Arial"/>
                <a:sym typeface="Arial"/>
              </a:rPr>
              <a:t>Multivariate Imputation by Chained Equation (MICE)</a:t>
            </a:r>
            <a:endParaRPr sz="2800">
              <a:latin typeface="Arial"/>
              <a:ea typeface="Arial"/>
              <a:cs typeface="Arial"/>
              <a:sym typeface="Arial"/>
            </a:endParaRPr>
          </a:p>
        </p:txBody>
      </p:sp>
      <p:sp>
        <p:nvSpPr>
          <p:cNvPr id="900" name="Google Shape;900;p36"/>
          <p:cNvSpPr txBox="1"/>
          <p:nvPr>
            <p:ph idx="1" type="body"/>
          </p:nvPr>
        </p:nvSpPr>
        <p:spPr>
          <a:xfrm>
            <a:off x="668227" y="1511975"/>
            <a:ext cx="42489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t>MICE is a multiple imputation method used to replace missing data values in a data set under certain assumptions about the data missingness mechanism (e.g., the data are missing at random, the data are missing completely at random).</a:t>
            </a:r>
            <a:endParaRPr sz="2100"/>
          </a:p>
        </p:txBody>
      </p:sp>
      <p:pic>
        <p:nvPicPr>
          <p:cNvPr id="901" name="Google Shape;901;p36"/>
          <p:cNvPicPr preferRelativeResize="0"/>
          <p:nvPr/>
        </p:nvPicPr>
        <p:blipFill>
          <a:blip r:embed="rId3">
            <a:alphaModFix/>
          </a:blip>
          <a:stretch>
            <a:fillRect/>
          </a:stretch>
        </p:blipFill>
        <p:spPr>
          <a:xfrm>
            <a:off x="8354225" y="0"/>
            <a:ext cx="789775" cy="789775"/>
          </a:xfrm>
          <a:prstGeom prst="rect">
            <a:avLst/>
          </a:prstGeom>
          <a:noFill/>
          <a:ln>
            <a:noFill/>
          </a:ln>
        </p:spPr>
      </p:pic>
      <p:pic>
        <p:nvPicPr>
          <p:cNvPr id="902" name="Google Shape;902;p36"/>
          <p:cNvPicPr preferRelativeResize="0"/>
          <p:nvPr/>
        </p:nvPicPr>
        <p:blipFill>
          <a:blip r:embed="rId4">
            <a:alphaModFix/>
          </a:blip>
          <a:stretch>
            <a:fillRect/>
          </a:stretch>
        </p:blipFill>
        <p:spPr>
          <a:xfrm>
            <a:off x="5069527" y="1304925"/>
            <a:ext cx="3922073" cy="35655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3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909" name="Google Shape;909;p37"/>
          <p:cNvPicPr preferRelativeResize="0"/>
          <p:nvPr/>
        </p:nvPicPr>
        <p:blipFill>
          <a:blip r:embed="rId3">
            <a:alphaModFix/>
          </a:blip>
          <a:stretch>
            <a:fillRect/>
          </a:stretch>
        </p:blipFill>
        <p:spPr>
          <a:xfrm>
            <a:off x="2318325" y="525402"/>
            <a:ext cx="4507350" cy="4092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pic>
        <p:nvPicPr>
          <p:cNvPr id="914" name="Google Shape;914;p38"/>
          <p:cNvPicPr preferRelativeResize="0"/>
          <p:nvPr/>
        </p:nvPicPr>
        <p:blipFill>
          <a:blip r:embed="rId3">
            <a:alphaModFix/>
          </a:blip>
          <a:stretch>
            <a:fillRect/>
          </a:stretch>
        </p:blipFill>
        <p:spPr>
          <a:xfrm>
            <a:off x="1230725" y="1139788"/>
            <a:ext cx="2247900" cy="3876675"/>
          </a:xfrm>
          <a:prstGeom prst="rect">
            <a:avLst/>
          </a:prstGeom>
          <a:noFill/>
          <a:ln>
            <a:noFill/>
          </a:ln>
        </p:spPr>
      </p:pic>
      <p:pic>
        <p:nvPicPr>
          <p:cNvPr id="915" name="Google Shape;915;p38"/>
          <p:cNvPicPr preferRelativeResize="0"/>
          <p:nvPr/>
        </p:nvPicPr>
        <p:blipFill>
          <a:blip r:embed="rId4">
            <a:alphaModFix/>
          </a:blip>
          <a:stretch>
            <a:fillRect/>
          </a:stretch>
        </p:blipFill>
        <p:spPr>
          <a:xfrm>
            <a:off x="3783675" y="1287438"/>
            <a:ext cx="4867275" cy="3581400"/>
          </a:xfrm>
          <a:prstGeom prst="rect">
            <a:avLst/>
          </a:prstGeom>
          <a:noFill/>
          <a:ln>
            <a:noFill/>
          </a:ln>
        </p:spPr>
      </p:pic>
      <p:sp>
        <p:nvSpPr>
          <p:cNvPr id="916" name="Google Shape;916;p38"/>
          <p:cNvSpPr txBox="1"/>
          <p:nvPr/>
        </p:nvSpPr>
        <p:spPr>
          <a:xfrm>
            <a:off x="607625" y="372850"/>
            <a:ext cx="72084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Model Evaluation</a:t>
            </a:r>
            <a:endParaRPr sz="2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39"/>
          <p:cNvSpPr txBox="1"/>
          <p:nvPr>
            <p:ph type="title"/>
          </p:nvPr>
        </p:nvSpPr>
        <p:spPr>
          <a:xfrm>
            <a:off x="577150"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Ridge</a:t>
            </a:r>
            <a:r>
              <a:rPr b="1" lang="en">
                <a:latin typeface="Titillium Web"/>
                <a:ea typeface="Titillium Web"/>
                <a:cs typeface="Titillium Web"/>
                <a:sym typeface="Titillium Web"/>
              </a:rPr>
              <a:t> Regression</a:t>
            </a:r>
            <a:endParaRPr b="1">
              <a:latin typeface="Titillium Web"/>
              <a:ea typeface="Titillium Web"/>
              <a:cs typeface="Titillium Web"/>
              <a:sym typeface="Titillium Web"/>
            </a:endParaRPr>
          </a:p>
        </p:txBody>
      </p:sp>
      <p:sp>
        <p:nvSpPr>
          <p:cNvPr id="922" name="Google Shape;922;p39"/>
          <p:cNvSpPr txBox="1"/>
          <p:nvPr>
            <p:ph idx="1" type="body"/>
          </p:nvPr>
        </p:nvSpPr>
        <p:spPr>
          <a:xfrm>
            <a:off x="577155"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923" name="Google Shape;923;p39"/>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924" name="Google Shape;924;p39"/>
          <p:cNvSpPr txBox="1"/>
          <p:nvPr/>
        </p:nvSpPr>
        <p:spPr>
          <a:xfrm>
            <a:off x="657000" y="1959825"/>
            <a:ext cx="7830000" cy="2291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Ridge regression is a way to create a parsimonious model when the number of predictor variables in a set exceeds the number of observations, or when a data set has multicollinearity (correlations between predictor variables).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The simplest way to answer the question is “Variation of Linear Regression”.</a:t>
            </a:r>
            <a:endParaRPr sz="1600">
              <a:solidFill>
                <a:srgbClr val="FFFFFF"/>
              </a:solidFill>
            </a:endParaRPr>
          </a:p>
          <a:p>
            <a:pPr indent="0" lvl="0" marL="0" rtl="0" algn="l">
              <a:spcBef>
                <a:spcPts val="0"/>
              </a:spcBef>
              <a:spcAft>
                <a:spcPts val="0"/>
              </a:spcAft>
              <a:buNone/>
            </a:pPr>
            <a:r>
              <a:t/>
            </a:r>
            <a:endParaRPr sz="16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40"/>
          <p:cNvSpPr txBox="1"/>
          <p:nvPr/>
        </p:nvSpPr>
        <p:spPr>
          <a:xfrm>
            <a:off x="607625" y="372850"/>
            <a:ext cx="72084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Forward and Backward Filling</a:t>
            </a:r>
            <a:endParaRPr sz="2800">
              <a:solidFill>
                <a:srgbClr val="FFFFFF"/>
              </a:solidFill>
            </a:endParaRPr>
          </a:p>
        </p:txBody>
      </p:sp>
      <p:sp>
        <p:nvSpPr>
          <p:cNvPr id="930" name="Google Shape;930;p40"/>
          <p:cNvSpPr txBox="1"/>
          <p:nvPr/>
        </p:nvSpPr>
        <p:spPr>
          <a:xfrm>
            <a:off x="749325" y="1617500"/>
            <a:ext cx="3757200" cy="31494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Forward filling means fill missing values with previous data. </a:t>
            </a:r>
            <a:endParaRPr sz="21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2100">
              <a:solidFill>
                <a:srgbClr val="FFFFFF"/>
              </a:solidFill>
              <a:latin typeface="Titillium Web"/>
              <a:ea typeface="Titillium Web"/>
              <a:cs typeface="Titillium Web"/>
              <a:sym typeface="Titillium Web"/>
            </a:endParaRPr>
          </a:p>
          <a:p>
            <a:pPr indent="-361950" lvl="0" marL="457200" rtl="0" algn="l">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Backward filling means fill missing values with next data point.</a:t>
            </a:r>
            <a:endParaRPr sz="2100">
              <a:solidFill>
                <a:srgbClr val="FFFFFF"/>
              </a:solidFill>
              <a:latin typeface="Titillium Web"/>
              <a:ea typeface="Titillium Web"/>
              <a:cs typeface="Titillium Web"/>
              <a:sym typeface="Titillium Web"/>
            </a:endParaRPr>
          </a:p>
        </p:txBody>
      </p:sp>
      <p:pic>
        <p:nvPicPr>
          <p:cNvPr id="931" name="Google Shape;931;p40"/>
          <p:cNvPicPr preferRelativeResize="0"/>
          <p:nvPr/>
        </p:nvPicPr>
        <p:blipFill>
          <a:blip r:embed="rId3">
            <a:alphaModFix/>
          </a:blip>
          <a:stretch>
            <a:fillRect/>
          </a:stretch>
        </p:blipFill>
        <p:spPr>
          <a:xfrm>
            <a:off x="8354225" y="0"/>
            <a:ext cx="789775" cy="789775"/>
          </a:xfrm>
          <a:prstGeom prst="rect">
            <a:avLst/>
          </a:prstGeom>
          <a:noFill/>
          <a:ln>
            <a:noFill/>
          </a:ln>
        </p:spPr>
      </p:pic>
      <p:pic>
        <p:nvPicPr>
          <p:cNvPr id="932" name="Google Shape;932;p40"/>
          <p:cNvPicPr preferRelativeResize="0"/>
          <p:nvPr/>
        </p:nvPicPr>
        <p:blipFill>
          <a:blip r:embed="rId4">
            <a:alphaModFix/>
          </a:blip>
          <a:stretch>
            <a:fillRect/>
          </a:stretch>
        </p:blipFill>
        <p:spPr>
          <a:xfrm>
            <a:off x="4658925" y="1165750"/>
            <a:ext cx="4155315" cy="3825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pic>
        <p:nvPicPr>
          <p:cNvPr id="937" name="Google Shape;937;p41"/>
          <p:cNvPicPr preferRelativeResize="0"/>
          <p:nvPr/>
        </p:nvPicPr>
        <p:blipFill>
          <a:blip r:embed="rId3">
            <a:alphaModFix/>
          </a:blip>
          <a:stretch>
            <a:fillRect/>
          </a:stretch>
        </p:blipFill>
        <p:spPr>
          <a:xfrm>
            <a:off x="1116225" y="1039500"/>
            <a:ext cx="2266950" cy="3962400"/>
          </a:xfrm>
          <a:prstGeom prst="rect">
            <a:avLst/>
          </a:prstGeom>
          <a:noFill/>
          <a:ln>
            <a:noFill/>
          </a:ln>
        </p:spPr>
      </p:pic>
      <p:pic>
        <p:nvPicPr>
          <p:cNvPr id="938" name="Google Shape;938;p41"/>
          <p:cNvPicPr preferRelativeResize="0"/>
          <p:nvPr/>
        </p:nvPicPr>
        <p:blipFill>
          <a:blip r:embed="rId4">
            <a:alphaModFix/>
          </a:blip>
          <a:stretch>
            <a:fillRect/>
          </a:stretch>
        </p:blipFill>
        <p:spPr>
          <a:xfrm>
            <a:off x="3554625" y="1230000"/>
            <a:ext cx="4867275" cy="3581400"/>
          </a:xfrm>
          <a:prstGeom prst="rect">
            <a:avLst/>
          </a:prstGeom>
          <a:noFill/>
          <a:ln>
            <a:noFill/>
          </a:ln>
        </p:spPr>
      </p:pic>
      <p:sp>
        <p:nvSpPr>
          <p:cNvPr id="939" name="Google Shape;939;p41"/>
          <p:cNvSpPr txBox="1"/>
          <p:nvPr/>
        </p:nvSpPr>
        <p:spPr>
          <a:xfrm>
            <a:off x="607625" y="372850"/>
            <a:ext cx="72084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Model Evaluation</a:t>
            </a:r>
            <a:endParaRPr sz="28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42"/>
          <p:cNvSpPr txBox="1"/>
          <p:nvPr>
            <p:ph type="title"/>
          </p:nvPr>
        </p:nvSpPr>
        <p:spPr>
          <a:xfrm>
            <a:off x="729000"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latin typeface="Arial"/>
                <a:ea typeface="Arial"/>
                <a:cs typeface="Arial"/>
                <a:sym typeface="Arial"/>
              </a:rPr>
              <a:t>Multivariate Imputation by Chained Equation (MICE)</a:t>
            </a:r>
            <a:endParaRPr sz="2800">
              <a:latin typeface="Arial"/>
              <a:ea typeface="Arial"/>
              <a:cs typeface="Arial"/>
              <a:sym typeface="Arial"/>
            </a:endParaRPr>
          </a:p>
        </p:txBody>
      </p:sp>
      <p:sp>
        <p:nvSpPr>
          <p:cNvPr id="945" name="Google Shape;945;p42"/>
          <p:cNvSpPr txBox="1"/>
          <p:nvPr>
            <p:ph idx="1" type="body"/>
          </p:nvPr>
        </p:nvSpPr>
        <p:spPr>
          <a:xfrm>
            <a:off x="668227" y="1511975"/>
            <a:ext cx="42489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t>MICE is a multiple imputation method used to replace missing data values in a data set under certain assumptions about the data missingness mechanism (e.g., the data are missing at random, the data are missing completely at random).</a:t>
            </a:r>
            <a:endParaRPr sz="2100"/>
          </a:p>
        </p:txBody>
      </p:sp>
      <p:pic>
        <p:nvPicPr>
          <p:cNvPr id="946" name="Google Shape;946;p42"/>
          <p:cNvPicPr preferRelativeResize="0"/>
          <p:nvPr/>
        </p:nvPicPr>
        <p:blipFill>
          <a:blip r:embed="rId3">
            <a:alphaModFix/>
          </a:blip>
          <a:stretch>
            <a:fillRect/>
          </a:stretch>
        </p:blipFill>
        <p:spPr>
          <a:xfrm>
            <a:off x="8354225" y="0"/>
            <a:ext cx="789775" cy="789775"/>
          </a:xfrm>
          <a:prstGeom prst="rect">
            <a:avLst/>
          </a:prstGeom>
          <a:noFill/>
          <a:ln>
            <a:noFill/>
          </a:ln>
        </p:spPr>
      </p:pic>
      <p:pic>
        <p:nvPicPr>
          <p:cNvPr id="947" name="Google Shape;947;p42"/>
          <p:cNvPicPr preferRelativeResize="0"/>
          <p:nvPr/>
        </p:nvPicPr>
        <p:blipFill>
          <a:blip r:embed="rId4">
            <a:alphaModFix/>
          </a:blip>
          <a:stretch>
            <a:fillRect/>
          </a:stretch>
        </p:blipFill>
        <p:spPr>
          <a:xfrm>
            <a:off x="5069527" y="1304925"/>
            <a:ext cx="3922074" cy="36057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43"/>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3"/>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954" name="Google Shape;954;p43"/>
          <p:cNvPicPr preferRelativeResize="0"/>
          <p:nvPr/>
        </p:nvPicPr>
        <p:blipFill>
          <a:blip r:embed="rId3">
            <a:alphaModFix/>
          </a:blip>
          <a:stretch>
            <a:fillRect/>
          </a:stretch>
        </p:blipFill>
        <p:spPr>
          <a:xfrm>
            <a:off x="2446700" y="652750"/>
            <a:ext cx="4250599" cy="383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pic>
        <p:nvPicPr>
          <p:cNvPr id="959" name="Google Shape;959;p44"/>
          <p:cNvPicPr preferRelativeResize="0"/>
          <p:nvPr/>
        </p:nvPicPr>
        <p:blipFill>
          <a:blip r:embed="rId3">
            <a:alphaModFix/>
          </a:blip>
          <a:stretch>
            <a:fillRect/>
          </a:stretch>
        </p:blipFill>
        <p:spPr>
          <a:xfrm>
            <a:off x="1410763" y="1067325"/>
            <a:ext cx="2333625" cy="3905250"/>
          </a:xfrm>
          <a:prstGeom prst="rect">
            <a:avLst/>
          </a:prstGeom>
          <a:noFill/>
          <a:ln>
            <a:noFill/>
          </a:ln>
        </p:spPr>
      </p:pic>
      <p:pic>
        <p:nvPicPr>
          <p:cNvPr id="960" name="Google Shape;960;p44"/>
          <p:cNvPicPr preferRelativeResize="0"/>
          <p:nvPr/>
        </p:nvPicPr>
        <p:blipFill>
          <a:blip r:embed="rId4">
            <a:alphaModFix/>
          </a:blip>
          <a:stretch>
            <a:fillRect/>
          </a:stretch>
        </p:blipFill>
        <p:spPr>
          <a:xfrm>
            <a:off x="3925413" y="1229250"/>
            <a:ext cx="4867275" cy="3581400"/>
          </a:xfrm>
          <a:prstGeom prst="rect">
            <a:avLst/>
          </a:prstGeom>
          <a:noFill/>
          <a:ln>
            <a:noFill/>
          </a:ln>
        </p:spPr>
      </p:pic>
      <p:sp>
        <p:nvSpPr>
          <p:cNvPr id="961" name="Google Shape;961;p44"/>
          <p:cNvSpPr txBox="1"/>
          <p:nvPr/>
        </p:nvSpPr>
        <p:spPr>
          <a:xfrm>
            <a:off x="607625" y="372850"/>
            <a:ext cx="72084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Model Evaluation</a:t>
            </a:r>
            <a:endParaRPr sz="28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45"/>
          <p:cNvSpPr txBox="1"/>
          <p:nvPr/>
        </p:nvSpPr>
        <p:spPr>
          <a:xfrm>
            <a:off x="247025" y="533725"/>
            <a:ext cx="78090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Titillium Web"/>
                <a:ea typeface="Titillium Web"/>
                <a:cs typeface="Titillium Web"/>
                <a:sym typeface="Titillium Web"/>
              </a:rPr>
              <a:t>ARIMA Model ( AutoRegressive Integrated Moving Average)</a:t>
            </a:r>
            <a:endParaRPr b="1" sz="2100">
              <a:solidFill>
                <a:srgbClr val="FFFFFF"/>
              </a:solidFill>
              <a:latin typeface="Titillium Web"/>
              <a:ea typeface="Titillium Web"/>
              <a:cs typeface="Titillium Web"/>
              <a:sym typeface="Titillium Web"/>
            </a:endParaRPr>
          </a:p>
        </p:txBody>
      </p:sp>
      <p:sp>
        <p:nvSpPr>
          <p:cNvPr id="967" name="Google Shape;967;p45"/>
          <p:cNvSpPr txBox="1"/>
          <p:nvPr/>
        </p:nvSpPr>
        <p:spPr>
          <a:xfrm>
            <a:off x="277500" y="1253550"/>
            <a:ext cx="8589000" cy="26364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A model that can forecast a time series using the series past values.</a:t>
            </a:r>
            <a:endParaRPr sz="2100">
              <a:solidFill>
                <a:srgbClr val="FFFFFF"/>
              </a:solidFill>
              <a:latin typeface="Titillium Web"/>
              <a:ea typeface="Titillium Web"/>
              <a:cs typeface="Titillium Web"/>
              <a:sym typeface="Titillium Web"/>
            </a:endParaRPr>
          </a:p>
          <a:p>
            <a:pPr indent="-361950" lvl="0" marL="457200" rtl="0" algn="l">
              <a:lnSpc>
                <a:spcPct val="115000"/>
              </a:lnSpc>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The term Auto Regressive(AR) means it is a linear regression model that uses its own lags as predictors.</a:t>
            </a:r>
            <a:endParaRPr sz="2100">
              <a:solidFill>
                <a:srgbClr val="FFFFFF"/>
              </a:solidFill>
              <a:latin typeface="Titillium Web"/>
              <a:ea typeface="Titillium Web"/>
              <a:cs typeface="Titillium Web"/>
              <a:sym typeface="Titillium Web"/>
            </a:endParaRPr>
          </a:p>
          <a:p>
            <a:pPr indent="-361950" lvl="0" marL="457200" rtl="0" algn="l">
              <a:lnSpc>
                <a:spcPct val="115000"/>
              </a:lnSpc>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A Moving Av</a:t>
            </a:r>
            <a:r>
              <a:rPr lang="en" sz="2100">
                <a:solidFill>
                  <a:srgbClr val="FFFFFF"/>
                </a:solidFill>
                <a:latin typeface="Titillium Web"/>
                <a:ea typeface="Titillium Web"/>
                <a:cs typeface="Titillium Web"/>
                <a:sym typeface="Titillium Web"/>
              </a:rPr>
              <a:t>erage(MA) model is </a:t>
            </a:r>
            <a:r>
              <a:rPr lang="en" sz="2100">
                <a:solidFill>
                  <a:srgbClr val="FFFFFF"/>
                </a:solidFill>
                <a:latin typeface="Titillium Web"/>
                <a:ea typeface="Titillium Web"/>
                <a:cs typeface="Titillium Web"/>
                <a:sym typeface="Titillium Web"/>
              </a:rPr>
              <a:t>a linear combination of the past white noise terms.</a:t>
            </a:r>
            <a:endParaRPr sz="2100">
              <a:solidFill>
                <a:srgbClr val="FFFFFF"/>
              </a:solidFill>
              <a:latin typeface="Titillium Web"/>
              <a:ea typeface="Titillium Web"/>
              <a:cs typeface="Titillium Web"/>
              <a:sym typeface="Titillium Web"/>
            </a:endParaRPr>
          </a:p>
          <a:p>
            <a:pPr indent="-361950" lvl="0" marL="457200" rtl="0" algn="l">
              <a:lnSpc>
                <a:spcPct val="115000"/>
              </a:lnSpc>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Combination of Autoregressive(AR) and Moving Average (MA) model.</a:t>
            </a:r>
            <a:endParaRPr sz="21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sz="2000"/>
          </a:p>
        </p:txBody>
      </p:sp>
      <p:pic>
        <p:nvPicPr>
          <p:cNvPr id="968" name="Google Shape;968;p45"/>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28"/>
          <p:cNvSpPr txBox="1"/>
          <p:nvPr>
            <p:ph type="ctrTitle"/>
          </p:nvPr>
        </p:nvSpPr>
        <p:spPr>
          <a:xfrm>
            <a:off x="390795" y="2016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34" name="Google Shape;834;p28"/>
          <p:cNvSpPr txBox="1"/>
          <p:nvPr/>
        </p:nvSpPr>
        <p:spPr>
          <a:xfrm>
            <a:off x="590400" y="1591075"/>
            <a:ext cx="57639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tillium Web"/>
              <a:ea typeface="Titillium Web"/>
              <a:cs typeface="Titillium Web"/>
              <a:sym typeface="Titillium Web"/>
            </a:endParaRPr>
          </a:p>
        </p:txBody>
      </p:sp>
      <p:sp>
        <p:nvSpPr>
          <p:cNvPr id="835" name="Google Shape;835;p28"/>
          <p:cNvSpPr txBox="1"/>
          <p:nvPr/>
        </p:nvSpPr>
        <p:spPr>
          <a:xfrm>
            <a:off x="397350" y="1269725"/>
            <a:ext cx="8349300" cy="2394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The member states of United Nations has set goals to measure the progress of global development which aims to increase standards of living around the world by emphasizing human capital, infrastructure and human rights.</a:t>
            </a:r>
            <a:endParaRPr sz="15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500">
              <a:solidFill>
                <a:srgbClr val="FFFFFF"/>
              </a:solidFill>
              <a:latin typeface="Titillium Web"/>
              <a:ea typeface="Titillium Web"/>
              <a:cs typeface="Titillium Web"/>
              <a:sym typeface="Titillium Web"/>
            </a:endParaRPr>
          </a:p>
          <a:p>
            <a:pPr indent="-323850" lvl="0" marL="457200" rtl="0" algn="l">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The Data is been aggregated from 1972-2007 on over 1200 macroeconomic indicators in 214 countries around the world.</a:t>
            </a:r>
            <a:endParaRPr sz="15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500">
              <a:solidFill>
                <a:srgbClr val="FFFFFF"/>
              </a:solidFill>
              <a:latin typeface="Titillium Web"/>
              <a:ea typeface="Titillium Web"/>
              <a:cs typeface="Titillium Web"/>
              <a:sym typeface="Titillium Web"/>
            </a:endParaRPr>
          </a:p>
          <a:p>
            <a:pPr indent="-323850" lvl="0" marL="457200" rtl="0" algn="l">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Given the data from 1972-2007 we need to predict a specific indicator for the goals in 2008 and 2012.</a:t>
            </a:r>
            <a:r>
              <a:rPr lang="en" sz="1500">
                <a:latin typeface="Titillium Web"/>
                <a:ea typeface="Titillium Web"/>
                <a:cs typeface="Titillium Web"/>
                <a:sym typeface="Titillium Web"/>
              </a:rPr>
              <a:t> </a:t>
            </a:r>
            <a:endParaRPr sz="1500">
              <a:solidFill>
                <a:srgbClr val="FFFFFF"/>
              </a:solidFill>
              <a:latin typeface="Titillium Web"/>
              <a:ea typeface="Titillium Web"/>
              <a:cs typeface="Titillium Web"/>
              <a:sym typeface="Titillium Web"/>
            </a:endParaRPr>
          </a:p>
        </p:txBody>
      </p:sp>
      <p:sp>
        <p:nvSpPr>
          <p:cNvPr id="836" name="Google Shape;836;p28"/>
          <p:cNvSpPr txBox="1"/>
          <p:nvPr/>
        </p:nvSpPr>
        <p:spPr>
          <a:xfrm>
            <a:off x="590400" y="3910500"/>
            <a:ext cx="6764100" cy="5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Titillium Web"/>
                <a:ea typeface="Titillium Web"/>
                <a:cs typeface="Titillium Web"/>
                <a:sym typeface="Titillium Web"/>
              </a:rPr>
              <a:t>Competition End Date : Feb. 5,2021</a:t>
            </a:r>
            <a:endParaRPr sz="1800">
              <a:solidFill>
                <a:srgbClr val="FFFFFF"/>
              </a:solidFill>
              <a:latin typeface="Titillium Web"/>
              <a:ea typeface="Titillium Web"/>
              <a:cs typeface="Titillium Web"/>
              <a:sym typeface="Titillium Web"/>
            </a:endParaRPr>
          </a:p>
        </p:txBody>
      </p:sp>
      <p:sp>
        <p:nvSpPr>
          <p:cNvPr id="837" name="Google Shape;837;p28"/>
          <p:cNvSpPr txBox="1"/>
          <p:nvPr>
            <p:ph idx="4294967295"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38" name="Google Shape;838;p28"/>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46"/>
          <p:cNvSpPr txBox="1"/>
          <p:nvPr/>
        </p:nvSpPr>
        <p:spPr>
          <a:xfrm>
            <a:off x="247025" y="533725"/>
            <a:ext cx="78090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Titillium Web"/>
                <a:ea typeface="Titillium Web"/>
                <a:cs typeface="Titillium Web"/>
                <a:sym typeface="Titillium Web"/>
              </a:rPr>
              <a:t>WHY ARIMA Model?</a:t>
            </a:r>
            <a:endParaRPr b="1" sz="2100">
              <a:solidFill>
                <a:srgbClr val="FFFFFF"/>
              </a:solidFill>
              <a:latin typeface="Titillium Web"/>
              <a:ea typeface="Titillium Web"/>
              <a:cs typeface="Titillium Web"/>
              <a:sym typeface="Titillium Web"/>
            </a:endParaRPr>
          </a:p>
        </p:txBody>
      </p:sp>
      <p:sp>
        <p:nvSpPr>
          <p:cNvPr id="974" name="Google Shape;974;p46"/>
          <p:cNvSpPr txBox="1"/>
          <p:nvPr/>
        </p:nvSpPr>
        <p:spPr>
          <a:xfrm>
            <a:off x="200425" y="1690700"/>
            <a:ext cx="8589000" cy="26364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Most common method used in forecasting variables.</a:t>
            </a:r>
            <a:endParaRPr sz="2100">
              <a:solidFill>
                <a:srgbClr val="FFFFFF"/>
              </a:solidFill>
              <a:latin typeface="Titillium Web"/>
              <a:ea typeface="Titillium Web"/>
              <a:cs typeface="Titillium Web"/>
              <a:sym typeface="Titillium Web"/>
            </a:endParaRPr>
          </a:p>
          <a:p>
            <a:pPr indent="-361950" lvl="0" marL="457200" rtl="0" algn="l">
              <a:lnSpc>
                <a:spcPct val="115000"/>
              </a:lnSpc>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Uses the information from variables obtained from the variables itself to forecast the trend.</a:t>
            </a:r>
            <a:endParaRPr sz="2100">
              <a:solidFill>
                <a:srgbClr val="FFFFFF"/>
              </a:solidFill>
              <a:latin typeface="Titillium Web"/>
              <a:ea typeface="Titillium Web"/>
              <a:cs typeface="Titillium Web"/>
              <a:sym typeface="Titillium Web"/>
            </a:endParaRPr>
          </a:p>
          <a:p>
            <a:pPr indent="-361950" lvl="0" marL="457200" rtl="0" algn="l">
              <a:lnSpc>
                <a:spcPct val="115000"/>
              </a:lnSpc>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The variable is regressed on its past values.</a:t>
            </a:r>
            <a:endParaRPr sz="2100">
              <a:solidFill>
                <a:srgbClr val="FFFFFF"/>
              </a:solidFill>
              <a:latin typeface="Titillium Web"/>
              <a:ea typeface="Titillium Web"/>
              <a:cs typeface="Titillium Web"/>
              <a:sym typeface="Titillium Web"/>
            </a:endParaRPr>
          </a:p>
          <a:p>
            <a:pPr indent="-361950" lvl="0" marL="457200" rtl="0" algn="l">
              <a:lnSpc>
                <a:spcPct val="115000"/>
              </a:lnSpc>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Since, the data provided is non-Stationary, we use ARIMA model instead of ARMA model. </a:t>
            </a:r>
            <a:endParaRPr sz="21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sz="2000"/>
          </a:p>
        </p:txBody>
      </p:sp>
      <p:pic>
        <p:nvPicPr>
          <p:cNvPr id="975" name="Google Shape;975;p46"/>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47"/>
          <p:cNvSpPr txBox="1"/>
          <p:nvPr/>
        </p:nvSpPr>
        <p:spPr>
          <a:xfrm>
            <a:off x="286525" y="514025"/>
            <a:ext cx="8421000" cy="3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Titillium Web"/>
                <a:ea typeface="Titillium Web"/>
                <a:cs typeface="Titillium Web"/>
                <a:sym typeface="Titillium Web"/>
              </a:rPr>
              <a:t>Implementation Methods used:</a:t>
            </a:r>
            <a:endParaRPr b="1" sz="2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700">
              <a:solidFill>
                <a:srgbClr val="FFFFFF"/>
              </a:solidFill>
              <a:latin typeface="Titillium Web"/>
              <a:ea typeface="Titillium Web"/>
              <a:cs typeface="Titillium Web"/>
              <a:sym typeface="Titillium Web"/>
            </a:endParaRPr>
          </a:p>
          <a:p>
            <a:pPr indent="-330200" lvl="0" marL="4572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Global Average </a:t>
            </a:r>
            <a:endParaRPr sz="16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lang="en">
                <a:solidFill>
                  <a:srgbClr val="FFFFFF"/>
                </a:solidFill>
                <a:latin typeface="Titillium Web"/>
                <a:ea typeface="Titillium Web"/>
                <a:cs typeface="Titillium Web"/>
                <a:sym typeface="Titillium Web"/>
              </a:rPr>
              <a:t>	</a:t>
            </a:r>
            <a:r>
              <a:rPr lang="en" sz="1800">
                <a:solidFill>
                  <a:srgbClr val="FFFFFF"/>
                </a:solidFill>
                <a:latin typeface="Titillium Web"/>
                <a:ea typeface="Titillium Web"/>
                <a:cs typeface="Titillium Web"/>
                <a:sym typeface="Titillium Web"/>
              </a:rPr>
              <a:t>Averages is considered Globally (all the countries without segregation) with linear interpolation for pre-processing.</a:t>
            </a:r>
            <a:endParaRPr sz="18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36550" lvl="0" marL="457200" rtl="0" algn="l">
              <a:spcBef>
                <a:spcPts val="0"/>
              </a:spcBef>
              <a:spcAft>
                <a:spcPts val="0"/>
              </a:spcAft>
              <a:buClr>
                <a:srgbClr val="FFFFFF"/>
              </a:buClr>
              <a:buSzPts val="1700"/>
              <a:buFont typeface="Titillium Web"/>
              <a:buChar char="●"/>
            </a:pPr>
            <a:r>
              <a:rPr lang="en" sz="1700">
                <a:solidFill>
                  <a:srgbClr val="FFFFFF"/>
                </a:solidFill>
                <a:latin typeface="Titillium Web"/>
                <a:ea typeface="Titillium Web"/>
                <a:cs typeface="Titillium Web"/>
                <a:sym typeface="Titillium Web"/>
              </a:rPr>
              <a:t>Continental Average</a:t>
            </a:r>
            <a:endParaRPr sz="17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lang="en" sz="1600">
                <a:solidFill>
                  <a:srgbClr val="FFFFFF"/>
                </a:solidFill>
                <a:latin typeface="Titillium Web"/>
                <a:ea typeface="Titillium Web"/>
                <a:cs typeface="Titillium Web"/>
                <a:sym typeface="Titillium Web"/>
              </a:rPr>
              <a:t>	</a:t>
            </a:r>
            <a:r>
              <a:rPr lang="en" sz="1800">
                <a:solidFill>
                  <a:srgbClr val="FFFFFF"/>
                </a:solidFill>
                <a:latin typeface="Titillium Web"/>
                <a:ea typeface="Titillium Web"/>
                <a:cs typeface="Titillium Web"/>
                <a:sym typeface="Titillium Web"/>
              </a:rPr>
              <a:t>Averages is considered Continent (country wise segregation) wise with linear interpolation for pre-processing.</a:t>
            </a:r>
            <a:endParaRPr sz="18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600">
              <a:solidFill>
                <a:srgbClr val="FFFFFF"/>
              </a:solidFill>
              <a:latin typeface="Titillium Web"/>
              <a:ea typeface="Titillium Web"/>
              <a:cs typeface="Titillium Web"/>
              <a:sym typeface="Titillium Web"/>
            </a:endParaRPr>
          </a:p>
          <a:p>
            <a:pPr indent="-336550" lvl="0" marL="457200" rtl="0" algn="l">
              <a:spcBef>
                <a:spcPts val="0"/>
              </a:spcBef>
              <a:spcAft>
                <a:spcPts val="0"/>
              </a:spcAft>
              <a:buClr>
                <a:srgbClr val="FFFFFF"/>
              </a:buClr>
              <a:buSzPts val="1700"/>
              <a:buFont typeface="Titillium Web"/>
              <a:buChar char="●"/>
            </a:pPr>
            <a:r>
              <a:rPr lang="en" sz="1700">
                <a:solidFill>
                  <a:srgbClr val="FFFFFF"/>
                </a:solidFill>
                <a:latin typeface="Titillium Web"/>
                <a:ea typeface="Titillium Web"/>
                <a:cs typeface="Titillium Web"/>
                <a:sym typeface="Titillium Web"/>
              </a:rPr>
              <a:t>Vector </a:t>
            </a:r>
            <a:r>
              <a:rPr lang="en" sz="1700">
                <a:solidFill>
                  <a:srgbClr val="FFFFFF"/>
                </a:solidFill>
                <a:latin typeface="Titillium Web"/>
                <a:ea typeface="Titillium Web"/>
                <a:cs typeface="Titillium Web"/>
                <a:sym typeface="Titillium Web"/>
              </a:rPr>
              <a:t>Autoregression</a:t>
            </a:r>
            <a:endParaRPr sz="1700">
              <a:solidFill>
                <a:srgbClr val="FFFFFF"/>
              </a:solidFill>
              <a:latin typeface="Titillium Web"/>
              <a:ea typeface="Titillium Web"/>
              <a:cs typeface="Titillium Web"/>
              <a:sym typeface="Titillium Web"/>
            </a:endParaRPr>
          </a:p>
          <a:p>
            <a:pPr indent="457200" lvl="0" marL="457200" rtl="0" algn="l">
              <a:spcBef>
                <a:spcPts val="0"/>
              </a:spcBef>
              <a:spcAft>
                <a:spcPts val="0"/>
              </a:spcAft>
              <a:buNone/>
            </a:pPr>
            <a:r>
              <a:rPr lang="en" sz="1700">
                <a:solidFill>
                  <a:srgbClr val="FFFFFF"/>
                </a:solidFill>
                <a:latin typeface="Titillium Web"/>
                <a:ea typeface="Titillium Web"/>
                <a:cs typeface="Titillium Web"/>
                <a:sym typeface="Titillium Web"/>
              </a:rPr>
              <a:t>A variation of ARIMA, where in other features excluding time-series is also </a:t>
            </a:r>
            <a:r>
              <a:rPr lang="en" sz="1700">
                <a:solidFill>
                  <a:srgbClr val="FFFFFF"/>
                </a:solidFill>
                <a:latin typeface="Titillium Web"/>
                <a:ea typeface="Titillium Web"/>
                <a:cs typeface="Titillium Web"/>
                <a:sym typeface="Titillium Web"/>
              </a:rPr>
              <a:t> considered.</a:t>
            </a:r>
            <a:endParaRPr sz="17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7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pic>
        <p:nvPicPr>
          <p:cNvPr id="981" name="Google Shape;981;p47"/>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48"/>
          <p:cNvSpPr txBox="1"/>
          <p:nvPr/>
        </p:nvSpPr>
        <p:spPr>
          <a:xfrm>
            <a:off x="286525" y="514025"/>
            <a:ext cx="8421000" cy="3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Titillium Web"/>
                <a:ea typeface="Titillium Web"/>
                <a:cs typeface="Titillium Web"/>
                <a:sym typeface="Titillium Web"/>
              </a:rPr>
              <a:t>RMSE Values obtained from variations in ARIMA model:</a:t>
            </a:r>
            <a:endParaRPr b="1" sz="2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700">
              <a:solidFill>
                <a:srgbClr val="FFFFFF"/>
              </a:solidFill>
              <a:latin typeface="Titillium Web"/>
              <a:ea typeface="Titillium Web"/>
              <a:cs typeface="Titillium Web"/>
              <a:sym typeface="Titillium Web"/>
            </a:endParaRPr>
          </a:p>
          <a:p>
            <a:pPr indent="-330200" lvl="0" marL="4572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Global Average </a:t>
            </a:r>
            <a:endParaRPr sz="16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lang="en">
                <a:solidFill>
                  <a:srgbClr val="FFFFFF"/>
                </a:solidFill>
                <a:latin typeface="Titillium Web"/>
                <a:ea typeface="Titillium Web"/>
                <a:cs typeface="Titillium Web"/>
                <a:sym typeface="Titillium Web"/>
              </a:rPr>
              <a:t>	</a:t>
            </a:r>
            <a:r>
              <a:rPr lang="en" sz="1800">
                <a:solidFill>
                  <a:srgbClr val="FFFFFF"/>
                </a:solidFill>
                <a:latin typeface="Titillium Web"/>
                <a:ea typeface="Titillium Web"/>
                <a:cs typeface="Titillium Web"/>
                <a:sym typeface="Titillium Web"/>
              </a:rPr>
              <a:t>Interpolation (Pre-processing): </a:t>
            </a:r>
            <a:r>
              <a:rPr b="1" lang="en" sz="1800">
                <a:solidFill>
                  <a:srgbClr val="FFFFFF"/>
                </a:solidFill>
                <a:latin typeface="Titillium Web"/>
                <a:ea typeface="Titillium Web"/>
                <a:cs typeface="Titillium Web"/>
                <a:sym typeface="Titillium Web"/>
              </a:rPr>
              <a:t>0.0505</a:t>
            </a:r>
            <a:endParaRPr b="1" sz="18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b="1" lang="en" sz="1800">
                <a:solidFill>
                  <a:srgbClr val="FFFFFF"/>
                </a:solidFill>
                <a:latin typeface="Titillium Web"/>
                <a:ea typeface="Titillium Web"/>
                <a:cs typeface="Titillium Web"/>
                <a:sym typeface="Titillium Web"/>
              </a:rPr>
              <a:t>	</a:t>
            </a:r>
            <a:r>
              <a:rPr lang="en" sz="1800">
                <a:solidFill>
                  <a:srgbClr val="FFFFFF"/>
                </a:solidFill>
                <a:latin typeface="Titillium Web"/>
                <a:ea typeface="Titillium Web"/>
                <a:cs typeface="Titillium Web"/>
                <a:sym typeface="Titillium Web"/>
              </a:rPr>
              <a:t>Backward and Forward Filling (Pre-Processing) : </a:t>
            </a:r>
            <a:r>
              <a:rPr b="1" lang="en" sz="1800">
                <a:solidFill>
                  <a:srgbClr val="FFFFFF"/>
                </a:solidFill>
                <a:latin typeface="Titillium Web"/>
                <a:ea typeface="Titillium Web"/>
                <a:cs typeface="Titillium Web"/>
                <a:sym typeface="Titillium Web"/>
              </a:rPr>
              <a:t>0.0494</a:t>
            </a:r>
            <a:endParaRPr b="1" sz="18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36550" lvl="0" marL="457200" rtl="0" algn="l">
              <a:spcBef>
                <a:spcPts val="0"/>
              </a:spcBef>
              <a:spcAft>
                <a:spcPts val="0"/>
              </a:spcAft>
              <a:buClr>
                <a:srgbClr val="FFFFFF"/>
              </a:buClr>
              <a:buSzPts val="1700"/>
              <a:buFont typeface="Titillium Web"/>
              <a:buChar char="●"/>
            </a:pPr>
            <a:r>
              <a:rPr lang="en" sz="1700">
                <a:solidFill>
                  <a:srgbClr val="FFFFFF"/>
                </a:solidFill>
                <a:latin typeface="Titillium Web"/>
                <a:ea typeface="Titillium Web"/>
                <a:cs typeface="Titillium Web"/>
                <a:sym typeface="Titillium Web"/>
              </a:rPr>
              <a:t>Continental Average</a:t>
            </a:r>
            <a:endParaRPr sz="17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lang="en" sz="1600">
                <a:solidFill>
                  <a:srgbClr val="FFFFFF"/>
                </a:solidFill>
                <a:latin typeface="Titillium Web"/>
                <a:ea typeface="Titillium Web"/>
                <a:cs typeface="Titillium Web"/>
                <a:sym typeface="Titillium Web"/>
              </a:rPr>
              <a:t>	</a:t>
            </a:r>
            <a:r>
              <a:rPr lang="en" sz="1800">
                <a:solidFill>
                  <a:schemeClr val="lt1"/>
                </a:solidFill>
                <a:latin typeface="Titillium Web"/>
                <a:ea typeface="Titillium Web"/>
                <a:cs typeface="Titillium Web"/>
                <a:sym typeface="Titillium Web"/>
              </a:rPr>
              <a:t>Interpolation (Pre-processing): </a:t>
            </a:r>
            <a:r>
              <a:rPr b="1" lang="en" sz="1800">
                <a:solidFill>
                  <a:schemeClr val="lt1"/>
                </a:solidFill>
                <a:latin typeface="Titillium Web"/>
                <a:ea typeface="Titillium Web"/>
                <a:cs typeface="Titillium Web"/>
                <a:sym typeface="Titillium Web"/>
              </a:rPr>
              <a:t>0.0615</a:t>
            </a:r>
            <a:endParaRPr b="1" sz="1800">
              <a:solidFill>
                <a:schemeClr val="lt1"/>
              </a:solidFill>
              <a:latin typeface="Titillium Web"/>
              <a:ea typeface="Titillium Web"/>
              <a:cs typeface="Titillium Web"/>
              <a:sym typeface="Titillium Web"/>
            </a:endParaRPr>
          </a:p>
          <a:p>
            <a:pPr indent="0" lvl="0" marL="457200" rtl="0" algn="l">
              <a:spcBef>
                <a:spcPts val="0"/>
              </a:spcBef>
              <a:spcAft>
                <a:spcPts val="0"/>
              </a:spcAft>
              <a:buNone/>
            </a:pPr>
            <a:r>
              <a:rPr b="1" lang="en" sz="1800">
                <a:solidFill>
                  <a:schemeClr val="lt1"/>
                </a:solidFill>
                <a:latin typeface="Titillium Web"/>
                <a:ea typeface="Titillium Web"/>
                <a:cs typeface="Titillium Web"/>
                <a:sym typeface="Titillium Web"/>
              </a:rPr>
              <a:t>	</a:t>
            </a:r>
            <a:r>
              <a:rPr lang="en" sz="1800">
                <a:solidFill>
                  <a:schemeClr val="lt1"/>
                </a:solidFill>
                <a:latin typeface="Titillium Web"/>
                <a:ea typeface="Titillium Web"/>
                <a:cs typeface="Titillium Web"/>
                <a:sym typeface="Titillium Web"/>
              </a:rPr>
              <a:t>Backward and Forward Filling (Pre-Processing) : </a:t>
            </a:r>
            <a:r>
              <a:rPr b="1" lang="en" sz="1800">
                <a:solidFill>
                  <a:schemeClr val="lt1"/>
                </a:solidFill>
                <a:latin typeface="Titillium Web"/>
                <a:ea typeface="Titillium Web"/>
                <a:cs typeface="Titillium Web"/>
                <a:sym typeface="Titillium Web"/>
              </a:rPr>
              <a:t>0.0494</a:t>
            </a:r>
            <a:endParaRPr b="1" sz="16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600">
              <a:solidFill>
                <a:srgbClr val="FFFFFF"/>
              </a:solidFill>
              <a:latin typeface="Titillium Web"/>
              <a:ea typeface="Titillium Web"/>
              <a:cs typeface="Titillium Web"/>
              <a:sym typeface="Titillium Web"/>
            </a:endParaRPr>
          </a:p>
          <a:p>
            <a:pPr indent="-336550" lvl="0" marL="457200" rtl="0" algn="l">
              <a:spcBef>
                <a:spcPts val="0"/>
              </a:spcBef>
              <a:spcAft>
                <a:spcPts val="0"/>
              </a:spcAft>
              <a:buClr>
                <a:srgbClr val="FFFFFF"/>
              </a:buClr>
              <a:buSzPts val="1700"/>
              <a:buFont typeface="Titillium Web"/>
              <a:buChar char="●"/>
            </a:pPr>
            <a:r>
              <a:rPr lang="en" sz="1700">
                <a:solidFill>
                  <a:srgbClr val="FFFFFF"/>
                </a:solidFill>
                <a:latin typeface="Titillium Web"/>
                <a:ea typeface="Titillium Web"/>
                <a:cs typeface="Titillium Web"/>
                <a:sym typeface="Titillium Web"/>
              </a:rPr>
              <a:t>Vector Autoregression</a:t>
            </a:r>
            <a:endParaRPr sz="1700">
              <a:solidFill>
                <a:srgbClr val="FFFFFF"/>
              </a:solidFill>
              <a:latin typeface="Titillium Web"/>
              <a:ea typeface="Titillium Web"/>
              <a:cs typeface="Titillium Web"/>
              <a:sym typeface="Titillium Web"/>
            </a:endParaRPr>
          </a:p>
          <a:p>
            <a:pPr indent="457200" lvl="0" marL="457200" rtl="0" algn="l">
              <a:spcBef>
                <a:spcPts val="0"/>
              </a:spcBef>
              <a:spcAft>
                <a:spcPts val="0"/>
              </a:spcAft>
              <a:buNone/>
            </a:pPr>
            <a:r>
              <a:rPr lang="en" sz="1800">
                <a:solidFill>
                  <a:schemeClr val="lt1"/>
                </a:solidFill>
                <a:latin typeface="Titillium Web"/>
                <a:ea typeface="Titillium Web"/>
                <a:cs typeface="Titillium Web"/>
                <a:sym typeface="Titillium Web"/>
              </a:rPr>
              <a:t>Interpolation (Pre-processing): </a:t>
            </a:r>
            <a:r>
              <a:rPr b="1" lang="en" sz="1800">
                <a:solidFill>
                  <a:schemeClr val="lt1"/>
                </a:solidFill>
                <a:latin typeface="Titillium Web"/>
                <a:ea typeface="Titillium Web"/>
                <a:cs typeface="Titillium Web"/>
                <a:sym typeface="Titillium Web"/>
              </a:rPr>
              <a:t>0.0492</a:t>
            </a:r>
            <a:endParaRPr b="1" sz="1800">
              <a:solidFill>
                <a:schemeClr val="lt1"/>
              </a:solidFill>
              <a:latin typeface="Titillium Web"/>
              <a:ea typeface="Titillium Web"/>
              <a:cs typeface="Titillium Web"/>
              <a:sym typeface="Titillium Web"/>
            </a:endParaRPr>
          </a:p>
          <a:p>
            <a:pPr indent="0" lvl="0" marL="457200" rtl="0" algn="l">
              <a:spcBef>
                <a:spcPts val="0"/>
              </a:spcBef>
              <a:spcAft>
                <a:spcPts val="0"/>
              </a:spcAft>
              <a:buNone/>
            </a:pPr>
            <a:r>
              <a:rPr b="1" lang="en" sz="1800">
                <a:solidFill>
                  <a:schemeClr val="lt1"/>
                </a:solidFill>
                <a:latin typeface="Titillium Web"/>
                <a:ea typeface="Titillium Web"/>
                <a:cs typeface="Titillium Web"/>
                <a:sym typeface="Titillium Web"/>
              </a:rPr>
              <a:t>	</a:t>
            </a:r>
            <a:r>
              <a:rPr lang="en" sz="1800">
                <a:solidFill>
                  <a:schemeClr val="lt1"/>
                </a:solidFill>
                <a:latin typeface="Titillium Web"/>
                <a:ea typeface="Titillium Web"/>
                <a:cs typeface="Titillium Web"/>
                <a:sym typeface="Titillium Web"/>
              </a:rPr>
              <a:t>Backward and Forward Filling (Pre-Processing) : </a:t>
            </a:r>
            <a:r>
              <a:rPr b="1" lang="en" sz="1800">
                <a:solidFill>
                  <a:schemeClr val="lt1"/>
                </a:solidFill>
                <a:latin typeface="Titillium Web"/>
                <a:ea typeface="Titillium Web"/>
                <a:cs typeface="Titillium Web"/>
                <a:sym typeface="Titillium Web"/>
              </a:rPr>
              <a:t>0.0493</a:t>
            </a:r>
            <a:endParaRPr b="1" sz="17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7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pic>
        <p:nvPicPr>
          <p:cNvPr id="987" name="Google Shape;987;p48"/>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49"/>
          <p:cNvSpPr txBox="1"/>
          <p:nvPr/>
        </p:nvSpPr>
        <p:spPr>
          <a:xfrm>
            <a:off x="227075" y="582450"/>
            <a:ext cx="76611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The eight goals (to measure the progress of global development ) are:</a:t>
            </a:r>
            <a:endParaRPr sz="1800">
              <a:solidFill>
                <a:srgbClr val="FFFFFF"/>
              </a:solidFill>
            </a:endParaRPr>
          </a:p>
          <a:p>
            <a:pPr indent="0" lvl="0" marL="0" rtl="0" algn="l">
              <a:lnSpc>
                <a:spcPct val="115000"/>
              </a:lnSpc>
              <a:spcBef>
                <a:spcPts val="0"/>
              </a:spcBef>
              <a:spcAft>
                <a:spcPts val="0"/>
              </a:spcAft>
              <a:buNone/>
            </a:pPr>
            <a:r>
              <a:t/>
            </a:r>
            <a:endParaRPr sz="1800"/>
          </a:p>
        </p:txBody>
      </p:sp>
      <p:sp>
        <p:nvSpPr>
          <p:cNvPr id="993" name="Google Shape;993;p49"/>
          <p:cNvSpPr txBox="1"/>
          <p:nvPr/>
        </p:nvSpPr>
        <p:spPr>
          <a:xfrm>
            <a:off x="227075" y="908900"/>
            <a:ext cx="7078500" cy="2675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Titillium Web"/>
              <a:buChar char="●"/>
            </a:pPr>
            <a:r>
              <a:rPr lang="en" sz="1800">
                <a:solidFill>
                  <a:srgbClr val="FFFFFF"/>
                </a:solidFill>
              </a:rPr>
              <a:t>To eradicate extreme poverty and hunger</a:t>
            </a:r>
            <a:endParaRPr sz="1800">
              <a:solidFill>
                <a:srgbClr val="FFFFFF"/>
              </a:solidFill>
            </a:endParaRPr>
          </a:p>
          <a:p>
            <a:pPr indent="-317500" lvl="0" marL="457200" rtl="0" algn="l">
              <a:lnSpc>
                <a:spcPct val="115000"/>
              </a:lnSpc>
              <a:spcBef>
                <a:spcPts val="0"/>
              </a:spcBef>
              <a:spcAft>
                <a:spcPts val="0"/>
              </a:spcAft>
              <a:buClr>
                <a:srgbClr val="FFFFFF"/>
              </a:buClr>
              <a:buSzPts val="1400"/>
              <a:buFont typeface="Titillium Web"/>
              <a:buChar char="●"/>
            </a:pPr>
            <a:r>
              <a:rPr lang="en" sz="1800">
                <a:solidFill>
                  <a:srgbClr val="FFFFFF"/>
                </a:solidFill>
              </a:rPr>
              <a:t>To achieve universal primary education</a:t>
            </a:r>
            <a:endParaRPr sz="1800">
              <a:solidFill>
                <a:srgbClr val="FFFFFF"/>
              </a:solidFill>
            </a:endParaRPr>
          </a:p>
          <a:p>
            <a:pPr indent="-317500" lvl="0" marL="457200" rtl="0" algn="l">
              <a:lnSpc>
                <a:spcPct val="115000"/>
              </a:lnSpc>
              <a:spcBef>
                <a:spcPts val="0"/>
              </a:spcBef>
              <a:spcAft>
                <a:spcPts val="0"/>
              </a:spcAft>
              <a:buClr>
                <a:srgbClr val="FFFFFF"/>
              </a:buClr>
              <a:buSzPts val="1400"/>
              <a:buFont typeface="Titillium Web"/>
              <a:buChar char="●"/>
            </a:pPr>
            <a:r>
              <a:rPr lang="en" sz="1800">
                <a:solidFill>
                  <a:srgbClr val="FFFFFF"/>
                </a:solidFill>
              </a:rPr>
              <a:t>To promote gender equality and empower women</a:t>
            </a:r>
            <a:endParaRPr sz="1800">
              <a:solidFill>
                <a:srgbClr val="FFFFFF"/>
              </a:solidFill>
            </a:endParaRPr>
          </a:p>
          <a:p>
            <a:pPr indent="-317500" lvl="0" marL="457200" rtl="0" algn="l">
              <a:lnSpc>
                <a:spcPct val="115000"/>
              </a:lnSpc>
              <a:spcBef>
                <a:spcPts val="0"/>
              </a:spcBef>
              <a:spcAft>
                <a:spcPts val="0"/>
              </a:spcAft>
              <a:buClr>
                <a:srgbClr val="FFFFFF"/>
              </a:buClr>
              <a:buSzPts val="1400"/>
              <a:buFont typeface="Titillium Web"/>
              <a:buChar char="●"/>
            </a:pPr>
            <a:r>
              <a:rPr lang="en" sz="1800">
                <a:solidFill>
                  <a:srgbClr val="FFFFFF"/>
                </a:solidFill>
              </a:rPr>
              <a:t>To reduce child mortality</a:t>
            </a:r>
            <a:endParaRPr sz="1800">
              <a:solidFill>
                <a:srgbClr val="FFFFFF"/>
              </a:solidFill>
            </a:endParaRPr>
          </a:p>
          <a:p>
            <a:pPr indent="-317500" lvl="0" marL="457200" rtl="0" algn="l">
              <a:lnSpc>
                <a:spcPct val="115000"/>
              </a:lnSpc>
              <a:spcBef>
                <a:spcPts val="0"/>
              </a:spcBef>
              <a:spcAft>
                <a:spcPts val="0"/>
              </a:spcAft>
              <a:buClr>
                <a:srgbClr val="FFFFFF"/>
              </a:buClr>
              <a:buSzPts val="1400"/>
              <a:buFont typeface="Titillium Web"/>
              <a:buChar char="●"/>
            </a:pPr>
            <a:r>
              <a:rPr lang="en" sz="1800">
                <a:solidFill>
                  <a:srgbClr val="FFFFFF"/>
                </a:solidFill>
              </a:rPr>
              <a:t>To improve maternal health</a:t>
            </a:r>
            <a:endParaRPr sz="1800">
              <a:solidFill>
                <a:srgbClr val="FFFFFF"/>
              </a:solidFill>
            </a:endParaRPr>
          </a:p>
          <a:p>
            <a:pPr indent="-317500" lvl="0" marL="457200" rtl="0" algn="l">
              <a:lnSpc>
                <a:spcPct val="115000"/>
              </a:lnSpc>
              <a:spcBef>
                <a:spcPts val="0"/>
              </a:spcBef>
              <a:spcAft>
                <a:spcPts val="0"/>
              </a:spcAft>
              <a:buClr>
                <a:srgbClr val="FFFFFF"/>
              </a:buClr>
              <a:buSzPts val="1400"/>
              <a:buFont typeface="Titillium Web"/>
              <a:buChar char="●"/>
            </a:pPr>
            <a:r>
              <a:rPr lang="en" sz="1800">
                <a:solidFill>
                  <a:srgbClr val="FFFFFF"/>
                </a:solidFill>
              </a:rPr>
              <a:t>To combat HIV/AIDS, malaria, and other diseases</a:t>
            </a:r>
            <a:endParaRPr sz="1800">
              <a:solidFill>
                <a:srgbClr val="FFFFFF"/>
              </a:solidFill>
            </a:endParaRPr>
          </a:p>
          <a:p>
            <a:pPr indent="-317500" lvl="0" marL="457200" rtl="0" algn="l">
              <a:lnSpc>
                <a:spcPct val="115000"/>
              </a:lnSpc>
              <a:spcBef>
                <a:spcPts val="0"/>
              </a:spcBef>
              <a:spcAft>
                <a:spcPts val="0"/>
              </a:spcAft>
              <a:buClr>
                <a:srgbClr val="FFFFFF"/>
              </a:buClr>
              <a:buSzPts val="1400"/>
              <a:buFont typeface="Titillium Web"/>
              <a:buChar char="●"/>
            </a:pPr>
            <a:r>
              <a:rPr lang="en" sz="1800">
                <a:solidFill>
                  <a:srgbClr val="FFFFFF"/>
                </a:solidFill>
              </a:rPr>
              <a:t>To ensure environmental sustainability</a:t>
            </a:r>
            <a:endParaRPr sz="1800">
              <a:solidFill>
                <a:srgbClr val="FFFFFF"/>
              </a:solidFill>
            </a:endParaRPr>
          </a:p>
          <a:p>
            <a:pPr indent="-317500" lvl="0" marL="457200" rtl="0" algn="l">
              <a:lnSpc>
                <a:spcPct val="115000"/>
              </a:lnSpc>
              <a:spcBef>
                <a:spcPts val="0"/>
              </a:spcBef>
              <a:spcAft>
                <a:spcPts val="0"/>
              </a:spcAft>
              <a:buClr>
                <a:srgbClr val="FFFFFF"/>
              </a:buClr>
              <a:buSzPts val="1400"/>
              <a:buFont typeface="Titillium Web"/>
              <a:buChar char="●"/>
            </a:pPr>
            <a:r>
              <a:rPr lang="en" sz="1800">
                <a:solidFill>
                  <a:srgbClr val="FFFFFF"/>
                </a:solidFill>
              </a:rPr>
              <a:t>To develop a global partnership for development</a:t>
            </a:r>
            <a:endParaRPr>
              <a:solidFill>
                <a:srgbClr val="FFFFFF"/>
              </a:solidFill>
              <a:latin typeface="Titillium Web"/>
              <a:ea typeface="Titillium Web"/>
              <a:cs typeface="Titillium Web"/>
              <a:sym typeface="Titillium Web"/>
            </a:endParaRPr>
          </a:p>
        </p:txBody>
      </p:sp>
      <p:pic>
        <p:nvPicPr>
          <p:cNvPr id="994" name="Google Shape;994;p49"/>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pic>
        <p:nvPicPr>
          <p:cNvPr id="999" name="Google Shape;999;p50"/>
          <p:cNvPicPr preferRelativeResize="0"/>
          <p:nvPr/>
        </p:nvPicPr>
        <p:blipFill>
          <a:blip r:embed="rId3">
            <a:alphaModFix/>
          </a:blip>
          <a:stretch>
            <a:fillRect/>
          </a:stretch>
        </p:blipFill>
        <p:spPr>
          <a:xfrm>
            <a:off x="251125" y="203100"/>
            <a:ext cx="3944850" cy="2315000"/>
          </a:xfrm>
          <a:prstGeom prst="rect">
            <a:avLst/>
          </a:prstGeom>
          <a:noFill/>
          <a:ln>
            <a:noFill/>
          </a:ln>
        </p:spPr>
      </p:pic>
      <p:pic>
        <p:nvPicPr>
          <p:cNvPr id="1000" name="Google Shape;1000;p50"/>
          <p:cNvPicPr preferRelativeResize="0"/>
          <p:nvPr/>
        </p:nvPicPr>
        <p:blipFill>
          <a:blip r:embed="rId4">
            <a:alphaModFix/>
          </a:blip>
          <a:stretch>
            <a:fillRect/>
          </a:stretch>
        </p:blipFill>
        <p:spPr>
          <a:xfrm>
            <a:off x="4432900" y="203100"/>
            <a:ext cx="4383350" cy="2368650"/>
          </a:xfrm>
          <a:prstGeom prst="rect">
            <a:avLst/>
          </a:prstGeom>
          <a:noFill/>
          <a:ln>
            <a:noFill/>
          </a:ln>
        </p:spPr>
      </p:pic>
      <p:pic>
        <p:nvPicPr>
          <p:cNvPr id="1001" name="Google Shape;1001;p50"/>
          <p:cNvPicPr preferRelativeResize="0"/>
          <p:nvPr/>
        </p:nvPicPr>
        <p:blipFill>
          <a:blip r:embed="rId5">
            <a:alphaModFix/>
          </a:blip>
          <a:stretch>
            <a:fillRect/>
          </a:stretch>
        </p:blipFill>
        <p:spPr>
          <a:xfrm>
            <a:off x="201875" y="2734025"/>
            <a:ext cx="4043348" cy="2266951"/>
          </a:xfrm>
          <a:prstGeom prst="rect">
            <a:avLst/>
          </a:prstGeom>
          <a:noFill/>
          <a:ln>
            <a:noFill/>
          </a:ln>
        </p:spPr>
      </p:pic>
      <p:pic>
        <p:nvPicPr>
          <p:cNvPr id="1002" name="Google Shape;1002;p50"/>
          <p:cNvPicPr preferRelativeResize="0"/>
          <p:nvPr/>
        </p:nvPicPr>
        <p:blipFill>
          <a:blip r:embed="rId6">
            <a:alphaModFix/>
          </a:blip>
          <a:stretch>
            <a:fillRect/>
          </a:stretch>
        </p:blipFill>
        <p:spPr>
          <a:xfrm>
            <a:off x="4432900" y="2734025"/>
            <a:ext cx="4264000" cy="2266950"/>
          </a:xfrm>
          <a:prstGeom prst="rect">
            <a:avLst/>
          </a:prstGeom>
          <a:noFill/>
          <a:ln>
            <a:noFill/>
          </a:ln>
        </p:spPr>
      </p:pic>
      <p:pic>
        <p:nvPicPr>
          <p:cNvPr id="1003" name="Google Shape;1003;p50"/>
          <p:cNvPicPr preferRelativeResize="0"/>
          <p:nvPr/>
        </p:nvPicPr>
        <p:blipFill>
          <a:blip r:embed="rId7">
            <a:alphaModFix/>
          </a:blip>
          <a:stretch>
            <a:fillRect/>
          </a:stretch>
        </p:blipFill>
        <p:spPr>
          <a:xfrm>
            <a:off x="8354225" y="0"/>
            <a:ext cx="789775" cy="789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51"/>
          <p:cNvSpPr txBox="1"/>
          <p:nvPr/>
        </p:nvSpPr>
        <p:spPr>
          <a:xfrm>
            <a:off x="474125" y="346200"/>
            <a:ext cx="5923500" cy="10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Titillium Web"/>
                <a:ea typeface="Titillium Web"/>
                <a:cs typeface="Titillium Web"/>
                <a:sym typeface="Titillium Web"/>
              </a:rPr>
              <a:t>Individual Contribution:</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5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5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5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pic>
        <p:nvPicPr>
          <p:cNvPr id="1009" name="Google Shape;1009;p51"/>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1010" name="Google Shape;1010;p51"/>
          <p:cNvSpPr txBox="1"/>
          <p:nvPr/>
        </p:nvSpPr>
        <p:spPr>
          <a:xfrm>
            <a:off x="638075" y="1369325"/>
            <a:ext cx="8190300" cy="273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Understanding the problem -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	The entire </a:t>
            </a:r>
            <a:r>
              <a:rPr lang="en">
                <a:solidFill>
                  <a:srgbClr val="FFFFFF"/>
                </a:solidFill>
                <a:latin typeface="Titillium Web"/>
                <a:ea typeface="Titillium Web"/>
                <a:cs typeface="Titillium Web"/>
                <a:sym typeface="Titillium Web"/>
              </a:rPr>
              <a:t>exploratory</a:t>
            </a:r>
            <a:r>
              <a:rPr lang="en">
                <a:solidFill>
                  <a:srgbClr val="FFFFFF"/>
                </a:solidFill>
                <a:latin typeface="Titillium Web"/>
                <a:ea typeface="Titillium Web"/>
                <a:cs typeface="Titillium Web"/>
                <a:sym typeface="Titillium Web"/>
              </a:rPr>
              <a:t> data analysis was done together by virtual meets.</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Data Pre-processing -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	This phase also includes equal contribution from every member.</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	Each one of us worked on at least one preprocessing technique.</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Learning Models - </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lang="en">
                <a:solidFill>
                  <a:srgbClr val="FFFFFF"/>
                </a:solidFill>
                <a:latin typeface="Titillium Web"/>
                <a:ea typeface="Titillium Web"/>
                <a:cs typeface="Titillium Web"/>
                <a:sym typeface="Titillium Web"/>
              </a:rPr>
              <a:t>Since we had to try out different combinations of data filling methods and learning models, we discussed on various models and filling methods and what to decide.</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lang="en">
                <a:solidFill>
                  <a:srgbClr val="FFFFFF"/>
                </a:solidFill>
                <a:latin typeface="Titillium Web"/>
                <a:ea typeface="Titillium Web"/>
                <a:cs typeface="Titillium Web"/>
                <a:sym typeface="Titillium Web"/>
              </a:rPr>
              <a:t>Then we split team into size of 2 and we are implementing various combinations of the filling methods and models, by adopting pair programming technique.</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pic>
        <p:nvPicPr>
          <p:cNvPr id="1015" name="Google Shape;1015;p52"/>
          <p:cNvPicPr preferRelativeResize="0"/>
          <p:nvPr/>
        </p:nvPicPr>
        <p:blipFill>
          <a:blip r:embed="rId3">
            <a:alphaModFix/>
          </a:blip>
          <a:stretch>
            <a:fillRect/>
          </a:stretch>
        </p:blipFill>
        <p:spPr>
          <a:xfrm>
            <a:off x="1703475" y="897750"/>
            <a:ext cx="5652824" cy="4245750"/>
          </a:xfrm>
          <a:prstGeom prst="rect">
            <a:avLst/>
          </a:prstGeom>
          <a:noFill/>
          <a:ln>
            <a:noFill/>
          </a:ln>
        </p:spPr>
      </p:pic>
      <p:sp>
        <p:nvSpPr>
          <p:cNvPr id="1016" name="Google Shape;1016;p52"/>
          <p:cNvSpPr/>
          <p:nvPr/>
        </p:nvSpPr>
        <p:spPr>
          <a:xfrm>
            <a:off x="1769888" y="1298200"/>
            <a:ext cx="5520000" cy="308100"/>
          </a:xfrm>
          <a:prstGeom prst="rect">
            <a:avLst/>
          </a:prstGeom>
          <a:no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2"/>
          <p:cNvSpPr txBox="1"/>
          <p:nvPr/>
        </p:nvSpPr>
        <p:spPr>
          <a:xfrm>
            <a:off x="237175" y="237575"/>
            <a:ext cx="63774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latin typeface="Titillium Web"/>
                <a:ea typeface="Titillium Web"/>
                <a:cs typeface="Titillium Web"/>
                <a:sym typeface="Titillium Web"/>
              </a:rPr>
              <a:t>Leaderboard Ranking : 22</a:t>
            </a:r>
            <a:endParaRPr b="1" sz="1500">
              <a:solidFill>
                <a:srgbClr val="FFFFFF"/>
              </a:solidFill>
              <a:latin typeface="Titillium Web"/>
              <a:ea typeface="Titillium Web"/>
              <a:cs typeface="Titillium Web"/>
              <a:sym typeface="Titillium We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53"/>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ctr">
              <a:spcBef>
                <a:spcPts val="600"/>
              </a:spcBef>
              <a:spcAft>
                <a:spcPts val="0"/>
              </a:spcAft>
              <a:buNone/>
            </a:pPr>
            <a:r>
              <a:rPr lang="en" sz="4100"/>
              <a:t>Thankyou.</a:t>
            </a:r>
            <a:endParaRPr sz="4100"/>
          </a:p>
        </p:txBody>
      </p:sp>
      <p:pic>
        <p:nvPicPr>
          <p:cNvPr id="1023" name="Google Shape;1023;p53"/>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29"/>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Data</a:t>
            </a:r>
            <a:endParaRPr/>
          </a:p>
        </p:txBody>
      </p:sp>
      <p:sp>
        <p:nvSpPr>
          <p:cNvPr id="844" name="Google Shape;844;p29"/>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45" name="Google Shape;845;p29"/>
          <p:cNvSpPr txBox="1"/>
          <p:nvPr/>
        </p:nvSpPr>
        <p:spPr>
          <a:xfrm>
            <a:off x="504800" y="807725"/>
            <a:ext cx="6970500" cy="794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Given in the file SubmissionRows.csv</a:t>
            </a:r>
            <a:endParaRPr>
              <a:solidFill>
                <a:srgbClr val="FFFFFF"/>
              </a:solidFill>
              <a:latin typeface="Titillium Web"/>
              <a:ea typeface="Titillium Web"/>
              <a:cs typeface="Titillium Web"/>
              <a:sym typeface="Titillium Web"/>
            </a:endParaRPr>
          </a:p>
        </p:txBody>
      </p:sp>
      <p:sp>
        <p:nvSpPr>
          <p:cNvPr id="846" name="Google Shape;846;p29"/>
          <p:cNvSpPr txBox="1"/>
          <p:nvPr/>
        </p:nvSpPr>
        <p:spPr>
          <a:xfrm>
            <a:off x="504800" y="1147475"/>
            <a:ext cx="6970500" cy="454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Index of the columns to be predicted for the year 2008 and 2012</a:t>
            </a:r>
            <a:endParaRPr>
              <a:solidFill>
                <a:srgbClr val="FFFFFF"/>
              </a:solidFill>
              <a:latin typeface="Titillium Web"/>
              <a:ea typeface="Titillium Web"/>
              <a:cs typeface="Titillium Web"/>
              <a:sym typeface="Titillium Web"/>
            </a:endParaRPr>
          </a:p>
          <a:p>
            <a:pPr indent="-317500" lvl="0" marL="457200" rtl="0" algn="l">
              <a:lnSpc>
                <a:spcPct val="150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Shape = (737,2)</a:t>
            </a:r>
            <a:endParaRPr>
              <a:solidFill>
                <a:srgbClr val="FFFFFF"/>
              </a:solidFill>
              <a:latin typeface="Titillium Web"/>
              <a:ea typeface="Titillium Web"/>
              <a:cs typeface="Titillium Web"/>
              <a:sym typeface="Titillium Web"/>
            </a:endParaRPr>
          </a:p>
          <a:p>
            <a:pPr indent="0" lvl="0" marL="457200" rtl="0" algn="l">
              <a:lnSpc>
                <a:spcPct val="200000"/>
              </a:lnSpc>
              <a:spcBef>
                <a:spcPts val="0"/>
              </a:spcBef>
              <a:spcAft>
                <a:spcPts val="0"/>
              </a:spcAft>
              <a:buNone/>
            </a:pPr>
            <a:r>
              <a:t/>
            </a:r>
            <a:endParaRPr>
              <a:solidFill>
                <a:srgbClr val="FFFFFF"/>
              </a:solidFill>
              <a:latin typeface="Titillium Web"/>
              <a:ea typeface="Titillium Web"/>
              <a:cs typeface="Titillium Web"/>
              <a:sym typeface="Titillium Web"/>
            </a:endParaRPr>
          </a:p>
        </p:txBody>
      </p:sp>
      <p:pic>
        <p:nvPicPr>
          <p:cNvPr id="847" name="Google Shape;847;p29"/>
          <p:cNvPicPr preferRelativeResize="0"/>
          <p:nvPr/>
        </p:nvPicPr>
        <p:blipFill>
          <a:blip r:embed="rId3">
            <a:alphaModFix/>
          </a:blip>
          <a:stretch>
            <a:fillRect/>
          </a:stretch>
        </p:blipFill>
        <p:spPr>
          <a:xfrm>
            <a:off x="2439100" y="1693450"/>
            <a:ext cx="5036199" cy="3306350"/>
          </a:xfrm>
          <a:prstGeom prst="rect">
            <a:avLst/>
          </a:prstGeom>
          <a:noFill/>
          <a:ln>
            <a:noFill/>
          </a:ln>
        </p:spPr>
      </p:pic>
      <p:pic>
        <p:nvPicPr>
          <p:cNvPr id="848" name="Google Shape;848;p29"/>
          <p:cNvPicPr preferRelativeResize="0"/>
          <p:nvPr/>
        </p:nvPicPr>
        <p:blipFill>
          <a:blip r:embed="rId4">
            <a:alphaModFix/>
          </a:blip>
          <a:stretch>
            <a:fillRect/>
          </a:stretch>
        </p:blipFill>
        <p:spPr>
          <a:xfrm>
            <a:off x="8354225" y="0"/>
            <a:ext cx="789775" cy="789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30"/>
          <p:cNvSpPr txBox="1"/>
          <p:nvPr>
            <p:ph type="title"/>
          </p:nvPr>
        </p:nvSpPr>
        <p:spPr>
          <a:xfrm>
            <a:off x="70300" y="105600"/>
            <a:ext cx="7686000" cy="61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Data</a:t>
            </a:r>
            <a:endParaRPr/>
          </a:p>
        </p:txBody>
      </p:sp>
      <p:sp>
        <p:nvSpPr>
          <p:cNvPr id="854" name="Google Shape;854;p30"/>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55" name="Google Shape;855;p30"/>
          <p:cNvSpPr txBox="1"/>
          <p:nvPr/>
        </p:nvSpPr>
        <p:spPr>
          <a:xfrm>
            <a:off x="-82200" y="818325"/>
            <a:ext cx="6970500" cy="794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Given in the file TrainingSet.csv</a:t>
            </a:r>
            <a:endParaRPr>
              <a:solidFill>
                <a:srgbClr val="FFFFFF"/>
              </a:solidFill>
              <a:latin typeface="Titillium Web"/>
              <a:ea typeface="Titillium Web"/>
              <a:cs typeface="Titillium Web"/>
              <a:sym typeface="Titillium Web"/>
            </a:endParaRPr>
          </a:p>
        </p:txBody>
      </p:sp>
      <p:sp>
        <p:nvSpPr>
          <p:cNvPr id="856" name="Google Shape;856;p30"/>
          <p:cNvSpPr txBox="1"/>
          <p:nvPr/>
        </p:nvSpPr>
        <p:spPr>
          <a:xfrm>
            <a:off x="-82200" y="1183500"/>
            <a:ext cx="6970500" cy="34122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Quantitative values of various measures of each country from 1972 to 2007</a:t>
            </a:r>
            <a:endParaRPr>
              <a:solidFill>
                <a:srgbClr val="FFFFFF"/>
              </a:solidFill>
              <a:latin typeface="Titillium Web"/>
              <a:ea typeface="Titillium Web"/>
              <a:cs typeface="Titillium Web"/>
              <a:sym typeface="Titillium Web"/>
            </a:endParaRPr>
          </a:p>
          <a:p>
            <a:pPr indent="-317500" lvl="0" marL="457200" rtl="0" algn="l">
              <a:lnSpc>
                <a:spcPct val="200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Shape of the data = (195402,40)</a:t>
            </a:r>
            <a:endParaRPr>
              <a:solidFill>
                <a:srgbClr val="FFFFFF"/>
              </a:solidFill>
              <a:latin typeface="Titillium Web"/>
              <a:ea typeface="Titillium Web"/>
              <a:cs typeface="Titillium Web"/>
              <a:sym typeface="Titillium Web"/>
            </a:endParaRPr>
          </a:p>
          <a:p>
            <a:pPr indent="-317500" lvl="0" marL="457200" rtl="0" algn="l">
              <a:lnSpc>
                <a:spcPct val="200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Implies</a:t>
            </a:r>
            <a:endParaRPr>
              <a:solidFill>
                <a:srgbClr val="FFFFFF"/>
              </a:solidFill>
              <a:latin typeface="Titillium Web"/>
              <a:ea typeface="Titillium Web"/>
              <a:cs typeface="Titillium Web"/>
              <a:sym typeface="Titillium Web"/>
            </a:endParaRPr>
          </a:p>
          <a:p>
            <a:pPr indent="-317500" lvl="1" marL="914400" rtl="0" algn="l">
              <a:lnSpc>
                <a:spcPct val="200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Size of the data = 195402</a:t>
            </a:r>
            <a:endParaRPr>
              <a:solidFill>
                <a:srgbClr val="FFFFFF"/>
              </a:solidFill>
              <a:latin typeface="Titillium Web"/>
              <a:ea typeface="Titillium Web"/>
              <a:cs typeface="Titillium Web"/>
              <a:sym typeface="Titillium Web"/>
            </a:endParaRPr>
          </a:p>
          <a:p>
            <a:pPr indent="-317500" lvl="1" marL="914400" rtl="0" algn="l">
              <a:lnSpc>
                <a:spcPct val="150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Number of Columns = 40</a:t>
            </a:r>
            <a:endParaRPr>
              <a:solidFill>
                <a:srgbClr val="FFFFFF"/>
              </a:solidFill>
              <a:latin typeface="Titillium Web"/>
              <a:ea typeface="Titillium Web"/>
              <a:cs typeface="Titillium Web"/>
              <a:sym typeface="Titillium Web"/>
            </a:endParaRPr>
          </a:p>
          <a:p>
            <a:pPr indent="-317500" lvl="2" marL="1371600" rtl="0" algn="l">
              <a:lnSpc>
                <a:spcPct val="115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1st column - index</a:t>
            </a:r>
            <a:endParaRPr>
              <a:solidFill>
                <a:srgbClr val="FFFFFF"/>
              </a:solidFill>
              <a:latin typeface="Titillium Web"/>
              <a:ea typeface="Titillium Web"/>
              <a:cs typeface="Titillium Web"/>
              <a:sym typeface="Titillium Web"/>
            </a:endParaRPr>
          </a:p>
          <a:p>
            <a:pPr indent="-317500" lvl="2" marL="1371600" rtl="0" algn="l">
              <a:lnSpc>
                <a:spcPct val="115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2nd to 37th - years (1</a:t>
            </a:r>
            <a:r>
              <a:rPr lang="en">
                <a:solidFill>
                  <a:schemeClr val="lt1"/>
                </a:solidFill>
                <a:latin typeface="Titillium Web"/>
                <a:ea typeface="Titillium Web"/>
                <a:cs typeface="Titillium Web"/>
                <a:sym typeface="Titillium Web"/>
              </a:rPr>
              <a:t>972-2007)</a:t>
            </a:r>
            <a:endParaRPr>
              <a:solidFill>
                <a:srgbClr val="FFFFFF"/>
              </a:solidFill>
              <a:latin typeface="Titillium Web"/>
              <a:ea typeface="Titillium Web"/>
              <a:cs typeface="Titillium Web"/>
              <a:sym typeface="Titillium Web"/>
            </a:endParaRPr>
          </a:p>
          <a:p>
            <a:pPr indent="-317500" lvl="2" marL="1371600" rtl="0" algn="l">
              <a:lnSpc>
                <a:spcPct val="115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38th - Country Name</a:t>
            </a:r>
            <a:endParaRPr>
              <a:solidFill>
                <a:srgbClr val="FFFFFF"/>
              </a:solidFill>
              <a:latin typeface="Titillium Web"/>
              <a:ea typeface="Titillium Web"/>
              <a:cs typeface="Titillium Web"/>
              <a:sym typeface="Titillium Web"/>
            </a:endParaRPr>
          </a:p>
          <a:p>
            <a:pPr indent="-317500" lvl="2" marL="1371600" rtl="0" algn="l">
              <a:lnSpc>
                <a:spcPct val="115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39th - Series Code</a:t>
            </a:r>
            <a:endParaRPr>
              <a:solidFill>
                <a:srgbClr val="FFFFFF"/>
              </a:solidFill>
              <a:latin typeface="Titillium Web"/>
              <a:ea typeface="Titillium Web"/>
              <a:cs typeface="Titillium Web"/>
              <a:sym typeface="Titillium Web"/>
            </a:endParaRPr>
          </a:p>
          <a:p>
            <a:pPr indent="-317500" lvl="2" marL="1371600" rtl="0" algn="l">
              <a:lnSpc>
                <a:spcPct val="115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40th - Series Name</a:t>
            </a:r>
            <a:endParaRPr>
              <a:solidFill>
                <a:srgbClr val="FFFFFF"/>
              </a:solidFill>
              <a:latin typeface="Titillium Web"/>
              <a:ea typeface="Titillium Web"/>
              <a:cs typeface="Titillium Web"/>
              <a:sym typeface="Titillium Web"/>
            </a:endParaRPr>
          </a:p>
        </p:txBody>
      </p:sp>
      <p:sp>
        <p:nvSpPr>
          <p:cNvPr id="857" name="Google Shape;857;p30"/>
          <p:cNvSpPr txBox="1"/>
          <p:nvPr/>
        </p:nvSpPr>
        <p:spPr>
          <a:xfrm>
            <a:off x="2528700" y="1962125"/>
            <a:ext cx="9558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Light"/>
                <a:ea typeface="Titillium Web Light"/>
                <a:cs typeface="Titillium Web Light"/>
                <a:sym typeface="Titillium Web Light"/>
              </a:rPr>
              <a:t>Each Row</a:t>
            </a:r>
            <a:endParaRPr>
              <a:solidFill>
                <a:srgbClr val="FFFFFF"/>
              </a:solidFill>
              <a:latin typeface="Titillium Web Light"/>
              <a:ea typeface="Titillium Web Light"/>
              <a:cs typeface="Titillium Web Light"/>
              <a:sym typeface="Titillium Web Light"/>
            </a:endParaRPr>
          </a:p>
        </p:txBody>
      </p:sp>
      <p:pic>
        <p:nvPicPr>
          <p:cNvPr id="858" name="Google Shape;858;p30"/>
          <p:cNvPicPr preferRelativeResize="0"/>
          <p:nvPr/>
        </p:nvPicPr>
        <p:blipFill>
          <a:blip r:embed="rId3">
            <a:alphaModFix/>
          </a:blip>
          <a:stretch>
            <a:fillRect/>
          </a:stretch>
        </p:blipFill>
        <p:spPr>
          <a:xfrm>
            <a:off x="3846925" y="1561900"/>
            <a:ext cx="5217626" cy="3137725"/>
          </a:xfrm>
          <a:prstGeom prst="rect">
            <a:avLst/>
          </a:prstGeom>
          <a:noFill/>
          <a:ln>
            <a:noFill/>
          </a:ln>
        </p:spPr>
      </p:pic>
      <p:pic>
        <p:nvPicPr>
          <p:cNvPr id="859" name="Google Shape;859;p30"/>
          <p:cNvPicPr preferRelativeResize="0"/>
          <p:nvPr/>
        </p:nvPicPr>
        <p:blipFill>
          <a:blip r:embed="rId4">
            <a:alphaModFix/>
          </a:blip>
          <a:stretch>
            <a:fillRect/>
          </a:stretch>
        </p:blipFill>
        <p:spPr>
          <a:xfrm>
            <a:off x="8354225" y="0"/>
            <a:ext cx="789775" cy="789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31"/>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Non Nan Values</a:t>
            </a:r>
            <a:endParaRPr/>
          </a:p>
        </p:txBody>
      </p:sp>
      <p:pic>
        <p:nvPicPr>
          <p:cNvPr id="865" name="Google Shape;865;p31"/>
          <p:cNvPicPr preferRelativeResize="0"/>
          <p:nvPr/>
        </p:nvPicPr>
        <p:blipFill>
          <a:blip r:embed="rId3">
            <a:alphaModFix/>
          </a:blip>
          <a:stretch>
            <a:fillRect/>
          </a:stretch>
        </p:blipFill>
        <p:spPr>
          <a:xfrm>
            <a:off x="1163000" y="945299"/>
            <a:ext cx="7262681" cy="4122301"/>
          </a:xfrm>
          <a:prstGeom prst="rect">
            <a:avLst/>
          </a:prstGeom>
          <a:noFill/>
          <a:ln>
            <a:noFill/>
          </a:ln>
        </p:spPr>
      </p:pic>
      <p:pic>
        <p:nvPicPr>
          <p:cNvPr id="866" name="Google Shape;866;p31"/>
          <p:cNvPicPr preferRelativeResize="0"/>
          <p:nvPr/>
        </p:nvPicPr>
        <p:blipFill>
          <a:blip r:embed="rId4">
            <a:alphaModFix/>
          </a:blip>
          <a:stretch>
            <a:fillRect/>
          </a:stretch>
        </p:blipFill>
        <p:spPr>
          <a:xfrm>
            <a:off x="8354225" y="0"/>
            <a:ext cx="789775" cy="78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32"/>
          <p:cNvSpPr txBox="1"/>
          <p:nvPr>
            <p:ph type="title"/>
          </p:nvPr>
        </p:nvSpPr>
        <p:spPr>
          <a:xfrm>
            <a:off x="2739325" y="2018950"/>
            <a:ext cx="40248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300">
                <a:latin typeface="Titillium Web"/>
                <a:ea typeface="Titillium Web"/>
                <a:cs typeface="Titillium Web"/>
                <a:sym typeface="Titillium Web"/>
              </a:rPr>
              <a:t>Learning </a:t>
            </a:r>
            <a:r>
              <a:rPr b="1" lang="en" sz="3300">
                <a:latin typeface="Titillium Web"/>
                <a:ea typeface="Titillium Web"/>
                <a:cs typeface="Titillium Web"/>
                <a:sym typeface="Titillium Web"/>
              </a:rPr>
              <a:t>Models</a:t>
            </a:r>
            <a:endParaRPr b="1" sz="3300">
              <a:latin typeface="Titillium Web"/>
              <a:ea typeface="Titillium Web"/>
              <a:cs typeface="Titillium Web"/>
              <a:sym typeface="Titillium Web"/>
            </a:endParaRPr>
          </a:p>
        </p:txBody>
      </p:sp>
      <p:pic>
        <p:nvPicPr>
          <p:cNvPr id="872" name="Google Shape;872;p32"/>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33"/>
          <p:cNvSpPr txBox="1"/>
          <p:nvPr>
            <p:ph type="title"/>
          </p:nvPr>
        </p:nvSpPr>
        <p:spPr>
          <a:xfrm>
            <a:off x="577150"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Linear Regression</a:t>
            </a:r>
            <a:endParaRPr b="1">
              <a:latin typeface="Titillium Web"/>
              <a:ea typeface="Titillium Web"/>
              <a:cs typeface="Titillium Web"/>
              <a:sym typeface="Titillium Web"/>
            </a:endParaRPr>
          </a:p>
        </p:txBody>
      </p:sp>
      <p:pic>
        <p:nvPicPr>
          <p:cNvPr id="878" name="Google Shape;878;p33"/>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879" name="Google Shape;879;p33"/>
          <p:cNvSpPr txBox="1"/>
          <p:nvPr/>
        </p:nvSpPr>
        <p:spPr>
          <a:xfrm>
            <a:off x="657000" y="1959825"/>
            <a:ext cx="7830000" cy="2291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Linear regression is a linear approach to modelling the relationship between a scalar response and one or more explanatory variables.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Linear regression attempts to model the relationship between two variables by fitting a linear equation to observed data. One variable is considered to be an explanatory variable, and the other is considered to be a dependent variable.</a:t>
            </a:r>
            <a:endParaRPr sz="1600">
              <a:solidFill>
                <a:srgbClr val="FFFFFF"/>
              </a:solidFill>
            </a:endParaRPr>
          </a:p>
          <a:p>
            <a:pPr indent="0" lvl="0" marL="45720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pic>
        <p:nvPicPr>
          <p:cNvPr id="884" name="Google Shape;884;p34"/>
          <p:cNvPicPr preferRelativeResize="0"/>
          <p:nvPr/>
        </p:nvPicPr>
        <p:blipFill>
          <a:blip r:embed="rId3">
            <a:alphaModFix/>
          </a:blip>
          <a:stretch>
            <a:fillRect/>
          </a:stretch>
        </p:blipFill>
        <p:spPr>
          <a:xfrm>
            <a:off x="4705925" y="1282950"/>
            <a:ext cx="4019676" cy="3685601"/>
          </a:xfrm>
          <a:prstGeom prst="rect">
            <a:avLst/>
          </a:prstGeom>
          <a:noFill/>
          <a:ln>
            <a:noFill/>
          </a:ln>
        </p:spPr>
      </p:pic>
      <p:sp>
        <p:nvSpPr>
          <p:cNvPr id="885" name="Google Shape;885;p34"/>
          <p:cNvSpPr txBox="1"/>
          <p:nvPr/>
        </p:nvSpPr>
        <p:spPr>
          <a:xfrm>
            <a:off x="607625" y="372850"/>
            <a:ext cx="72084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Forward and Backward Filling</a:t>
            </a:r>
            <a:endParaRPr sz="2800">
              <a:solidFill>
                <a:srgbClr val="FFFFFF"/>
              </a:solidFill>
            </a:endParaRPr>
          </a:p>
        </p:txBody>
      </p:sp>
      <p:sp>
        <p:nvSpPr>
          <p:cNvPr id="886" name="Google Shape;886;p34"/>
          <p:cNvSpPr txBox="1"/>
          <p:nvPr/>
        </p:nvSpPr>
        <p:spPr>
          <a:xfrm>
            <a:off x="749325" y="1617500"/>
            <a:ext cx="3757200" cy="31494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Forward filling means fill missing values with previous data. </a:t>
            </a:r>
            <a:endParaRPr sz="21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2100">
              <a:solidFill>
                <a:srgbClr val="FFFFFF"/>
              </a:solidFill>
              <a:latin typeface="Titillium Web"/>
              <a:ea typeface="Titillium Web"/>
              <a:cs typeface="Titillium Web"/>
              <a:sym typeface="Titillium Web"/>
            </a:endParaRPr>
          </a:p>
          <a:p>
            <a:pPr indent="-361950" lvl="0" marL="457200" rtl="0" algn="l">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Backward filling means fill missing values with next data point.</a:t>
            </a:r>
            <a:endParaRPr sz="2100">
              <a:solidFill>
                <a:srgbClr val="FFFFFF"/>
              </a:solidFill>
              <a:latin typeface="Titillium Web"/>
              <a:ea typeface="Titillium Web"/>
              <a:cs typeface="Titillium Web"/>
              <a:sym typeface="Titillium Web"/>
            </a:endParaRPr>
          </a:p>
        </p:txBody>
      </p:sp>
      <p:pic>
        <p:nvPicPr>
          <p:cNvPr id="887" name="Google Shape;887;p34"/>
          <p:cNvPicPr preferRelativeResize="0"/>
          <p:nvPr/>
        </p:nvPicPr>
        <p:blipFill>
          <a:blip r:embed="rId4">
            <a:alphaModFix/>
          </a:blip>
          <a:stretch>
            <a:fillRect/>
          </a:stretch>
        </p:blipFill>
        <p:spPr>
          <a:xfrm>
            <a:off x="8354225" y="0"/>
            <a:ext cx="789775" cy="78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pic>
        <p:nvPicPr>
          <p:cNvPr id="892" name="Google Shape;892;p35"/>
          <p:cNvPicPr preferRelativeResize="0"/>
          <p:nvPr/>
        </p:nvPicPr>
        <p:blipFill>
          <a:blip r:embed="rId3">
            <a:alphaModFix/>
          </a:blip>
          <a:stretch>
            <a:fillRect/>
          </a:stretch>
        </p:blipFill>
        <p:spPr>
          <a:xfrm>
            <a:off x="973050" y="1135325"/>
            <a:ext cx="2257425" cy="3819525"/>
          </a:xfrm>
          <a:prstGeom prst="rect">
            <a:avLst/>
          </a:prstGeom>
          <a:noFill/>
          <a:ln>
            <a:noFill/>
          </a:ln>
        </p:spPr>
      </p:pic>
      <p:pic>
        <p:nvPicPr>
          <p:cNvPr id="893" name="Google Shape;893;p35"/>
          <p:cNvPicPr preferRelativeResize="0"/>
          <p:nvPr/>
        </p:nvPicPr>
        <p:blipFill>
          <a:blip r:embed="rId4">
            <a:alphaModFix/>
          </a:blip>
          <a:stretch>
            <a:fillRect/>
          </a:stretch>
        </p:blipFill>
        <p:spPr>
          <a:xfrm>
            <a:off x="3774150" y="1373450"/>
            <a:ext cx="4867275" cy="3581400"/>
          </a:xfrm>
          <a:prstGeom prst="rect">
            <a:avLst/>
          </a:prstGeom>
          <a:noFill/>
          <a:ln>
            <a:noFill/>
          </a:ln>
        </p:spPr>
      </p:pic>
      <p:sp>
        <p:nvSpPr>
          <p:cNvPr id="894" name="Google Shape;894;p35"/>
          <p:cNvSpPr txBox="1"/>
          <p:nvPr/>
        </p:nvSpPr>
        <p:spPr>
          <a:xfrm>
            <a:off x="607625" y="372850"/>
            <a:ext cx="72084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Model Evaluation</a:t>
            </a:r>
            <a:endParaRPr sz="2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