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Titillium Web SemiBold"/>
      <p:regular r:id="rId27"/>
      <p:bold r:id="rId28"/>
      <p:italic r:id="rId29"/>
      <p:boldItalic r:id="rId30"/>
    </p:embeddedFont>
    <p:embeddedFont>
      <p:font typeface="Titillium Web"/>
      <p:regular r:id="rId31"/>
      <p:bold r:id="rId32"/>
      <p:italic r:id="rId33"/>
      <p:boldItalic r:id="rId34"/>
    </p:embeddedFont>
    <p:embeddedFont>
      <p:font typeface="Titillium Web ExtraLight"/>
      <p:regular r:id="rId35"/>
      <p:bold r:id="rId36"/>
      <p:italic r:id="rId37"/>
      <p:boldItalic r:id="rId38"/>
    </p:embeddedFont>
    <p:embeddedFont>
      <p:font typeface="Titillium Web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103810-737E-479F-AE41-3AC4DF95D4B2}">
  <a:tblStyle styleId="{2E103810-737E-479F-AE41-3AC4DF95D4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Light-bold.fntdata"/><Relationship Id="rId20" Type="http://schemas.openxmlformats.org/officeDocument/2006/relationships/slide" Target="slides/slide13.xml"/><Relationship Id="rId42" Type="http://schemas.openxmlformats.org/officeDocument/2006/relationships/font" Target="fonts/TitilliumWebLight-boldItalic.fntdata"/><Relationship Id="rId41" Type="http://schemas.openxmlformats.org/officeDocument/2006/relationships/font" Target="fonts/TitilliumWebLight-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TitilliumWebSemiBold-bold.fntdata"/><Relationship Id="rId27" Type="http://schemas.openxmlformats.org/officeDocument/2006/relationships/font" Target="fonts/TitilliumWeb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TitilliumWebSemi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TitilliumWeb-regular.fntdata"/><Relationship Id="rId30" Type="http://schemas.openxmlformats.org/officeDocument/2006/relationships/font" Target="fonts/TitilliumWebSemiBold-boldItalic.fntdata"/><Relationship Id="rId11" Type="http://schemas.openxmlformats.org/officeDocument/2006/relationships/slide" Target="slides/slide4.xml"/><Relationship Id="rId33" Type="http://schemas.openxmlformats.org/officeDocument/2006/relationships/font" Target="fonts/TitilliumWeb-italic.fntdata"/><Relationship Id="rId10" Type="http://schemas.openxmlformats.org/officeDocument/2006/relationships/slide" Target="slides/slide3.xml"/><Relationship Id="rId32" Type="http://schemas.openxmlformats.org/officeDocument/2006/relationships/font" Target="fonts/TitilliumWeb-bold.fntdata"/><Relationship Id="rId13" Type="http://schemas.openxmlformats.org/officeDocument/2006/relationships/slide" Target="slides/slide6.xml"/><Relationship Id="rId35" Type="http://schemas.openxmlformats.org/officeDocument/2006/relationships/font" Target="fonts/TitilliumWebExtraLight-regular.fntdata"/><Relationship Id="rId12" Type="http://schemas.openxmlformats.org/officeDocument/2006/relationships/slide" Target="slides/slide5.xml"/><Relationship Id="rId34" Type="http://schemas.openxmlformats.org/officeDocument/2006/relationships/font" Target="fonts/TitilliumWeb-boldItalic.fntdata"/><Relationship Id="rId15" Type="http://schemas.openxmlformats.org/officeDocument/2006/relationships/slide" Target="slides/slide8.xml"/><Relationship Id="rId37" Type="http://schemas.openxmlformats.org/officeDocument/2006/relationships/font" Target="fonts/TitilliumWebExtraLight-italic.fntdata"/><Relationship Id="rId14" Type="http://schemas.openxmlformats.org/officeDocument/2006/relationships/slide" Target="slides/slide7.xml"/><Relationship Id="rId36" Type="http://schemas.openxmlformats.org/officeDocument/2006/relationships/font" Target="fonts/TitilliumWebExtraLight-bold.fntdata"/><Relationship Id="rId17" Type="http://schemas.openxmlformats.org/officeDocument/2006/relationships/slide" Target="slides/slide10.xml"/><Relationship Id="rId39" Type="http://schemas.openxmlformats.org/officeDocument/2006/relationships/font" Target="fonts/TitilliumWebLight-regular.fntdata"/><Relationship Id="rId16" Type="http://schemas.openxmlformats.org/officeDocument/2006/relationships/slide" Target="slides/slide9.xml"/><Relationship Id="rId38" Type="http://schemas.openxmlformats.org/officeDocument/2006/relationships/font" Target="fonts/TitilliumWebExtraLight-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ab58299d03_0_8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ab58299d03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ab58299d03_0_3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ab58299d03_0_3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ab58299d03_0_3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ab58299d03_0_3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ab58299d03_0_3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ab58299d03_0_3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ab709127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ab709127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ac0ea60ac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ac0ea60a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ab7091274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ab7091274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ac0ea60a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ac0ea60a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ab7091274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ab7091274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ac0ea60ac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ac0ea60a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ac0ea60ac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ac0ea60ac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ab58299d03_0_1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ab58299d03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ac0ea60ac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ac0ea60ac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ab58299d03_0_24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ab58299d03_0_2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ab58299d03_0_24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ab58299d03_0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ac0ea60c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ac0ea60c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ab58299d03_0_3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ab58299d03_0_3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ac0ea60ac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ac0ea60ac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ab58299d03_0_3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ab58299d03_0_3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5800"/>
              <a:buNone/>
              <a:defRPr sz="5800">
                <a:solidFill>
                  <a:schemeClr val="lt1"/>
                </a:solidFill>
              </a:defRPr>
            </a:lvl1pPr>
            <a:lvl2pPr lvl="1" rtl="0">
              <a:spcBef>
                <a:spcPts val="0"/>
              </a:spcBef>
              <a:spcAft>
                <a:spcPts val="0"/>
              </a:spcAft>
              <a:buClr>
                <a:schemeClr val="lt1"/>
              </a:buClr>
              <a:buSzPts val="5800"/>
              <a:buNone/>
              <a:defRPr sz="5800">
                <a:solidFill>
                  <a:schemeClr val="lt1"/>
                </a:solidFill>
              </a:defRPr>
            </a:lvl2pPr>
            <a:lvl3pPr lvl="2" rtl="0">
              <a:spcBef>
                <a:spcPts val="0"/>
              </a:spcBef>
              <a:spcAft>
                <a:spcPts val="0"/>
              </a:spcAft>
              <a:buClr>
                <a:schemeClr val="lt1"/>
              </a:buClr>
              <a:buSzPts val="5800"/>
              <a:buNone/>
              <a:defRPr sz="5800">
                <a:solidFill>
                  <a:schemeClr val="lt1"/>
                </a:solidFill>
              </a:defRPr>
            </a:lvl3pPr>
            <a:lvl4pPr lvl="3" rtl="0">
              <a:spcBef>
                <a:spcPts val="0"/>
              </a:spcBef>
              <a:spcAft>
                <a:spcPts val="0"/>
              </a:spcAft>
              <a:buClr>
                <a:schemeClr val="lt1"/>
              </a:buClr>
              <a:buSzPts val="5800"/>
              <a:buNone/>
              <a:defRPr sz="5800">
                <a:solidFill>
                  <a:schemeClr val="lt1"/>
                </a:solidFill>
              </a:defRPr>
            </a:lvl4pPr>
            <a:lvl5pPr lvl="4" rtl="0">
              <a:spcBef>
                <a:spcPts val="0"/>
              </a:spcBef>
              <a:spcAft>
                <a:spcPts val="0"/>
              </a:spcAft>
              <a:buClr>
                <a:schemeClr val="lt1"/>
              </a:buClr>
              <a:buSzPts val="5800"/>
              <a:buNone/>
              <a:defRPr sz="5800">
                <a:solidFill>
                  <a:schemeClr val="lt1"/>
                </a:solidFill>
              </a:defRPr>
            </a:lvl5pPr>
            <a:lvl6pPr lvl="5" rtl="0">
              <a:spcBef>
                <a:spcPts val="0"/>
              </a:spcBef>
              <a:spcAft>
                <a:spcPts val="0"/>
              </a:spcAft>
              <a:buClr>
                <a:schemeClr val="lt1"/>
              </a:buClr>
              <a:buSzPts val="5800"/>
              <a:buNone/>
              <a:defRPr sz="5800">
                <a:solidFill>
                  <a:schemeClr val="lt1"/>
                </a:solidFill>
              </a:defRPr>
            </a:lvl6pPr>
            <a:lvl7pPr lvl="6" rtl="0">
              <a:spcBef>
                <a:spcPts val="0"/>
              </a:spcBef>
              <a:spcAft>
                <a:spcPts val="0"/>
              </a:spcAft>
              <a:buClr>
                <a:schemeClr val="lt1"/>
              </a:buClr>
              <a:buSzPts val="5800"/>
              <a:buNone/>
              <a:defRPr sz="5800">
                <a:solidFill>
                  <a:schemeClr val="lt1"/>
                </a:solidFill>
              </a:defRPr>
            </a:lvl7pPr>
            <a:lvl8pPr lvl="7" rtl="0">
              <a:spcBef>
                <a:spcPts val="0"/>
              </a:spcBef>
              <a:spcAft>
                <a:spcPts val="0"/>
              </a:spcAft>
              <a:buClr>
                <a:schemeClr val="lt1"/>
              </a:buClr>
              <a:buSzPts val="5800"/>
              <a:buNone/>
              <a:defRPr sz="5800">
                <a:solidFill>
                  <a:schemeClr val="lt1"/>
                </a:solidFill>
              </a:defRPr>
            </a:lvl8pPr>
            <a:lvl9pPr lvl="8" rtl="0">
              <a:spcBef>
                <a:spcPts val="0"/>
              </a:spcBef>
              <a:spcAft>
                <a:spcPts val="0"/>
              </a:spcAft>
              <a:buClr>
                <a:schemeClr val="lt1"/>
              </a:buClr>
              <a:buSzPts val="5800"/>
              <a:buNone/>
              <a:defRPr sz="5800">
                <a:solidFill>
                  <a:schemeClr val="lt1"/>
                </a:solidFill>
              </a:defRPr>
            </a:lvl9pPr>
          </a:lstStyle>
          <a:p/>
        </p:txBody>
      </p:sp>
      <p:grpSp>
        <p:nvGrpSpPr>
          <p:cNvPr id="57" name="Google Shape;57;p14"/>
          <p:cNvGrpSpPr/>
          <p:nvPr/>
        </p:nvGrpSpPr>
        <p:grpSpPr>
          <a:xfrm>
            <a:off x="28550" y="2196764"/>
            <a:ext cx="9094048" cy="2946825"/>
            <a:chOff x="28544" y="3514688"/>
            <a:chExt cx="9094048" cy="1628800"/>
          </a:xfrm>
        </p:grpSpPr>
        <p:sp>
          <p:nvSpPr>
            <p:cNvPr id="58" name="Google Shape;58;p1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4"/>
          <p:cNvGrpSpPr/>
          <p:nvPr/>
        </p:nvGrpSpPr>
        <p:grpSpPr>
          <a:xfrm>
            <a:off x="28550" y="3359978"/>
            <a:ext cx="9094048" cy="1783611"/>
            <a:chOff x="28544" y="4157632"/>
            <a:chExt cx="9094048" cy="985856"/>
          </a:xfrm>
        </p:grpSpPr>
        <p:sp>
          <p:nvSpPr>
            <p:cNvPr id="92" name="Google Shape;92;p1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4"/>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59" name="Shape 159"/>
        <p:cNvGrpSpPr/>
        <p:nvPr/>
      </p:nvGrpSpPr>
      <p:grpSpPr>
        <a:xfrm>
          <a:off x="0" y="0"/>
          <a:ext cx="0" cy="0"/>
          <a:chOff x="0" y="0"/>
          <a:chExt cx="0" cy="0"/>
        </a:xfrm>
      </p:grpSpPr>
      <p:sp>
        <p:nvSpPr>
          <p:cNvPr id="160" name="Google Shape;160;p15"/>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61" name="Google Shape;161;p15"/>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62" name="Google Shape;162;p15"/>
          <p:cNvGrpSpPr/>
          <p:nvPr/>
        </p:nvGrpSpPr>
        <p:grpSpPr>
          <a:xfrm>
            <a:off x="28550" y="2196764"/>
            <a:ext cx="9094048" cy="2946825"/>
            <a:chOff x="28544" y="3514688"/>
            <a:chExt cx="9094048" cy="1628800"/>
          </a:xfrm>
        </p:grpSpPr>
        <p:sp>
          <p:nvSpPr>
            <p:cNvPr id="163" name="Google Shape;163;p1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5"/>
          <p:cNvGrpSpPr/>
          <p:nvPr/>
        </p:nvGrpSpPr>
        <p:grpSpPr>
          <a:xfrm>
            <a:off x="28550" y="3359978"/>
            <a:ext cx="9094048" cy="1783611"/>
            <a:chOff x="28544" y="4157632"/>
            <a:chExt cx="9094048" cy="985856"/>
          </a:xfrm>
        </p:grpSpPr>
        <p:sp>
          <p:nvSpPr>
            <p:cNvPr id="197" name="Google Shape;197;p1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63" name="Shape 263"/>
        <p:cNvGrpSpPr/>
        <p:nvPr/>
      </p:nvGrpSpPr>
      <p:grpSpPr>
        <a:xfrm>
          <a:off x="0" y="0"/>
          <a:ext cx="0" cy="0"/>
          <a:chOff x="0" y="0"/>
          <a:chExt cx="0" cy="0"/>
        </a:xfrm>
      </p:grpSpPr>
      <p:sp>
        <p:nvSpPr>
          <p:cNvPr id="264" name="Google Shape;264;p16"/>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66" name="Google Shape;266;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67" name="Google Shape;267;p16"/>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8" name="Shape 268"/>
        <p:cNvGrpSpPr/>
        <p:nvPr/>
      </p:nvGrpSpPr>
      <p:grpSpPr>
        <a:xfrm>
          <a:off x="0" y="0"/>
          <a:ext cx="0" cy="0"/>
          <a:chOff x="0" y="0"/>
          <a:chExt cx="0" cy="0"/>
        </a:xfrm>
      </p:grpSpPr>
      <p:sp>
        <p:nvSpPr>
          <p:cNvPr id="269" name="Google Shape;269;p1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71" name="Google Shape;271;p17"/>
          <p:cNvGrpSpPr/>
          <p:nvPr/>
        </p:nvGrpSpPr>
        <p:grpSpPr>
          <a:xfrm>
            <a:off x="28550" y="3850565"/>
            <a:ext cx="9094048" cy="1293104"/>
            <a:chOff x="28544" y="3514688"/>
            <a:chExt cx="9094048" cy="1628800"/>
          </a:xfrm>
        </p:grpSpPr>
        <p:sp>
          <p:nvSpPr>
            <p:cNvPr id="272" name="Google Shape;272;p1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7"/>
          <p:cNvGrpSpPr/>
          <p:nvPr/>
        </p:nvGrpSpPr>
        <p:grpSpPr>
          <a:xfrm>
            <a:off x="28550" y="4360998"/>
            <a:ext cx="9094048" cy="782671"/>
            <a:chOff x="28544" y="4157632"/>
            <a:chExt cx="9094048" cy="985856"/>
          </a:xfrm>
        </p:grpSpPr>
        <p:sp>
          <p:nvSpPr>
            <p:cNvPr id="306" name="Google Shape;306;p1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1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74" name="Google Shape;374;p17"/>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75" name="Shape 375"/>
        <p:cNvGrpSpPr/>
        <p:nvPr/>
      </p:nvGrpSpPr>
      <p:grpSpPr>
        <a:xfrm>
          <a:off x="0" y="0"/>
          <a:ext cx="0" cy="0"/>
          <a:chOff x="0" y="0"/>
          <a:chExt cx="0" cy="0"/>
        </a:xfrm>
      </p:grpSpPr>
      <p:sp>
        <p:nvSpPr>
          <p:cNvPr id="376" name="Google Shape;376;p18"/>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78" name="Google Shape;378;p18"/>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79" name="Google Shape;379;p18"/>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0" name="Shape 380"/>
        <p:cNvGrpSpPr/>
        <p:nvPr/>
      </p:nvGrpSpPr>
      <p:grpSpPr>
        <a:xfrm>
          <a:off x="0" y="0"/>
          <a:ext cx="0" cy="0"/>
          <a:chOff x="0" y="0"/>
          <a:chExt cx="0" cy="0"/>
        </a:xfrm>
      </p:grpSpPr>
      <p:sp>
        <p:nvSpPr>
          <p:cNvPr id="381" name="Google Shape;381;p1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9"/>
          <p:cNvGrpSpPr/>
          <p:nvPr/>
        </p:nvGrpSpPr>
        <p:grpSpPr>
          <a:xfrm>
            <a:off x="28550" y="3850565"/>
            <a:ext cx="9094048" cy="1293104"/>
            <a:chOff x="28544" y="3514688"/>
            <a:chExt cx="9094048" cy="1628800"/>
          </a:xfrm>
        </p:grpSpPr>
        <p:sp>
          <p:nvSpPr>
            <p:cNvPr id="383" name="Google Shape;383;p1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19"/>
          <p:cNvGrpSpPr/>
          <p:nvPr/>
        </p:nvGrpSpPr>
        <p:grpSpPr>
          <a:xfrm>
            <a:off x="28550" y="4360998"/>
            <a:ext cx="9094048" cy="782671"/>
            <a:chOff x="28544" y="4157632"/>
            <a:chExt cx="9094048" cy="985856"/>
          </a:xfrm>
        </p:grpSpPr>
        <p:sp>
          <p:nvSpPr>
            <p:cNvPr id="417" name="Google Shape;417;p1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5" name="Google Shape;485;p19"/>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6" name="Google Shape;486;p19"/>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7" name="Google Shape;487;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8" name="Shape 488"/>
        <p:cNvGrpSpPr/>
        <p:nvPr/>
      </p:nvGrpSpPr>
      <p:grpSpPr>
        <a:xfrm>
          <a:off x="0" y="0"/>
          <a:ext cx="0" cy="0"/>
          <a:chOff x="0" y="0"/>
          <a:chExt cx="0" cy="0"/>
        </a:xfrm>
      </p:grpSpPr>
      <p:sp>
        <p:nvSpPr>
          <p:cNvPr id="489" name="Google Shape;489;p20"/>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0"/>
          <p:cNvGrpSpPr/>
          <p:nvPr/>
        </p:nvGrpSpPr>
        <p:grpSpPr>
          <a:xfrm>
            <a:off x="28550" y="3850565"/>
            <a:ext cx="9094048" cy="1293104"/>
            <a:chOff x="28544" y="3514688"/>
            <a:chExt cx="9094048" cy="1628800"/>
          </a:xfrm>
        </p:grpSpPr>
        <p:sp>
          <p:nvSpPr>
            <p:cNvPr id="491" name="Google Shape;491;p20"/>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0"/>
          <p:cNvGrpSpPr/>
          <p:nvPr/>
        </p:nvGrpSpPr>
        <p:grpSpPr>
          <a:xfrm>
            <a:off x="28550" y="4360998"/>
            <a:ext cx="9094048" cy="782671"/>
            <a:chOff x="28544" y="4157632"/>
            <a:chExt cx="9094048" cy="985856"/>
          </a:xfrm>
        </p:grpSpPr>
        <p:sp>
          <p:nvSpPr>
            <p:cNvPr id="525" name="Google Shape;525;p20"/>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0"/>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3" name="Google Shape;593;p20"/>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4" name="Google Shape;594;p20"/>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5" name="Google Shape;595;p20"/>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6" name="Google Shape;59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7" name="Shape 597"/>
        <p:cNvGrpSpPr/>
        <p:nvPr/>
      </p:nvGrpSpPr>
      <p:grpSpPr>
        <a:xfrm>
          <a:off x="0" y="0"/>
          <a:ext cx="0" cy="0"/>
          <a:chOff x="0" y="0"/>
          <a:chExt cx="0" cy="0"/>
        </a:xfrm>
      </p:grpSpPr>
      <p:sp>
        <p:nvSpPr>
          <p:cNvPr id="598" name="Google Shape;598;p21"/>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21"/>
          <p:cNvGrpSpPr/>
          <p:nvPr/>
        </p:nvGrpSpPr>
        <p:grpSpPr>
          <a:xfrm>
            <a:off x="28550" y="3850565"/>
            <a:ext cx="9094048" cy="1293104"/>
            <a:chOff x="28544" y="3514688"/>
            <a:chExt cx="9094048" cy="1628800"/>
          </a:xfrm>
        </p:grpSpPr>
        <p:sp>
          <p:nvSpPr>
            <p:cNvPr id="600" name="Google Shape;600;p21"/>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1"/>
          <p:cNvGrpSpPr/>
          <p:nvPr/>
        </p:nvGrpSpPr>
        <p:grpSpPr>
          <a:xfrm>
            <a:off x="28550" y="4360998"/>
            <a:ext cx="9094048" cy="782671"/>
            <a:chOff x="28544" y="4157632"/>
            <a:chExt cx="9094048" cy="985856"/>
          </a:xfrm>
        </p:grpSpPr>
        <p:sp>
          <p:nvSpPr>
            <p:cNvPr id="634" name="Google Shape;634;p21"/>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1"/>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1"/>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1"/>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1"/>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2" name="Google Shape;702;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703" name="Shape 703"/>
        <p:cNvGrpSpPr/>
        <p:nvPr/>
      </p:nvGrpSpPr>
      <p:grpSpPr>
        <a:xfrm>
          <a:off x="0" y="0"/>
          <a:ext cx="0" cy="0"/>
          <a:chOff x="0" y="0"/>
          <a:chExt cx="0" cy="0"/>
        </a:xfrm>
      </p:grpSpPr>
      <p:sp>
        <p:nvSpPr>
          <p:cNvPr id="704" name="Google Shape;704;p22"/>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6" name="Google Shape;706;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7" name="Shape 707"/>
        <p:cNvGrpSpPr/>
        <p:nvPr/>
      </p:nvGrpSpPr>
      <p:grpSpPr>
        <a:xfrm>
          <a:off x="0" y="0"/>
          <a:ext cx="0" cy="0"/>
          <a:chOff x="0" y="0"/>
          <a:chExt cx="0" cy="0"/>
        </a:xfrm>
      </p:grpSpPr>
      <p:sp>
        <p:nvSpPr>
          <p:cNvPr id="708" name="Google Shape;708;p23"/>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710" name="Google Shape;710;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1" name="Shape 711"/>
        <p:cNvGrpSpPr/>
        <p:nvPr/>
      </p:nvGrpSpPr>
      <p:grpSpPr>
        <a:xfrm>
          <a:off x="0" y="0"/>
          <a:ext cx="0" cy="0"/>
          <a:chOff x="0" y="0"/>
          <a:chExt cx="0" cy="0"/>
        </a:xfrm>
      </p:grpSpPr>
      <p:sp>
        <p:nvSpPr>
          <p:cNvPr id="712" name="Google Shape;712;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713" name="Shape 713"/>
        <p:cNvGrpSpPr/>
        <p:nvPr/>
      </p:nvGrpSpPr>
      <p:grpSpPr>
        <a:xfrm>
          <a:off x="0" y="0"/>
          <a:ext cx="0" cy="0"/>
          <a:chOff x="0" y="0"/>
          <a:chExt cx="0" cy="0"/>
        </a:xfrm>
      </p:grpSpPr>
      <p:sp>
        <p:nvSpPr>
          <p:cNvPr id="714" name="Google Shape;714;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715" name="Google Shape;715;p25"/>
          <p:cNvGrpSpPr/>
          <p:nvPr/>
        </p:nvGrpSpPr>
        <p:grpSpPr>
          <a:xfrm>
            <a:off x="28550" y="3850565"/>
            <a:ext cx="9094048" cy="1293104"/>
            <a:chOff x="28544" y="3514688"/>
            <a:chExt cx="9094048" cy="1628800"/>
          </a:xfrm>
        </p:grpSpPr>
        <p:sp>
          <p:nvSpPr>
            <p:cNvPr id="716" name="Google Shape;716;p2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25"/>
          <p:cNvGrpSpPr/>
          <p:nvPr/>
        </p:nvGrpSpPr>
        <p:grpSpPr>
          <a:xfrm>
            <a:off x="28550" y="4360998"/>
            <a:ext cx="9094048" cy="782671"/>
            <a:chOff x="28544" y="4157632"/>
            <a:chExt cx="9094048" cy="985856"/>
          </a:xfrm>
        </p:grpSpPr>
        <p:sp>
          <p:nvSpPr>
            <p:cNvPr id="750" name="Google Shape;750;p2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2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817" name="Shape 817"/>
        <p:cNvGrpSpPr/>
        <p:nvPr/>
      </p:nvGrpSpPr>
      <p:grpSpPr>
        <a:xfrm>
          <a:off x="0" y="0"/>
          <a:ext cx="0" cy="0"/>
          <a:chOff x="0" y="0"/>
          <a:chExt cx="0" cy="0"/>
        </a:xfrm>
      </p:grpSpPr>
      <p:sp>
        <p:nvSpPr>
          <p:cNvPr id="818" name="Google Shape;818;p26"/>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53" name="Google Shape;53;p13"/>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54" name="Google Shape;54;p1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rtl="0" algn="ctr">
              <a:buNone/>
              <a:defRPr>
                <a:solidFill>
                  <a:srgbClr val="FFFFFF"/>
                </a:solidFill>
                <a:latin typeface="Titillium Web"/>
                <a:ea typeface="Titillium Web"/>
                <a:cs typeface="Titillium Web"/>
                <a:sym typeface="Titillium Web"/>
              </a:defRPr>
            </a:lvl1pPr>
            <a:lvl2pPr lvl="1" rtl="0" algn="ctr">
              <a:buNone/>
              <a:defRPr>
                <a:solidFill>
                  <a:srgbClr val="FFFFFF"/>
                </a:solidFill>
                <a:latin typeface="Titillium Web"/>
                <a:ea typeface="Titillium Web"/>
                <a:cs typeface="Titillium Web"/>
                <a:sym typeface="Titillium Web"/>
              </a:defRPr>
            </a:lvl2pPr>
            <a:lvl3pPr lvl="2" rtl="0" algn="ctr">
              <a:buNone/>
              <a:defRPr>
                <a:solidFill>
                  <a:srgbClr val="FFFFFF"/>
                </a:solidFill>
                <a:latin typeface="Titillium Web"/>
                <a:ea typeface="Titillium Web"/>
                <a:cs typeface="Titillium Web"/>
                <a:sym typeface="Titillium Web"/>
              </a:defRPr>
            </a:lvl3pPr>
            <a:lvl4pPr lvl="3" rtl="0" algn="ctr">
              <a:buNone/>
              <a:defRPr>
                <a:solidFill>
                  <a:srgbClr val="FFFFFF"/>
                </a:solidFill>
                <a:latin typeface="Titillium Web"/>
                <a:ea typeface="Titillium Web"/>
                <a:cs typeface="Titillium Web"/>
                <a:sym typeface="Titillium Web"/>
              </a:defRPr>
            </a:lvl4pPr>
            <a:lvl5pPr lvl="4" rtl="0" algn="ctr">
              <a:buNone/>
              <a:defRPr>
                <a:solidFill>
                  <a:srgbClr val="FFFFFF"/>
                </a:solidFill>
                <a:latin typeface="Titillium Web"/>
                <a:ea typeface="Titillium Web"/>
                <a:cs typeface="Titillium Web"/>
                <a:sym typeface="Titillium Web"/>
              </a:defRPr>
            </a:lvl5pPr>
            <a:lvl6pPr lvl="5" rtl="0" algn="ctr">
              <a:buNone/>
              <a:defRPr>
                <a:solidFill>
                  <a:srgbClr val="FFFFFF"/>
                </a:solidFill>
                <a:latin typeface="Titillium Web"/>
                <a:ea typeface="Titillium Web"/>
                <a:cs typeface="Titillium Web"/>
                <a:sym typeface="Titillium Web"/>
              </a:defRPr>
            </a:lvl6pPr>
            <a:lvl7pPr lvl="6" rtl="0" algn="ctr">
              <a:buNone/>
              <a:defRPr>
                <a:solidFill>
                  <a:srgbClr val="FFFFFF"/>
                </a:solidFill>
                <a:latin typeface="Titillium Web"/>
                <a:ea typeface="Titillium Web"/>
                <a:cs typeface="Titillium Web"/>
                <a:sym typeface="Titillium Web"/>
              </a:defRPr>
            </a:lvl7pPr>
            <a:lvl8pPr lvl="7" rtl="0" algn="ctr">
              <a:buNone/>
              <a:defRPr>
                <a:solidFill>
                  <a:srgbClr val="FFFFFF"/>
                </a:solidFill>
                <a:latin typeface="Titillium Web"/>
                <a:ea typeface="Titillium Web"/>
                <a:cs typeface="Titillium Web"/>
                <a:sym typeface="Titillium Web"/>
              </a:defRPr>
            </a:lvl8pPr>
            <a:lvl9pPr lvl="8" rtl="0"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27"/>
          <p:cNvSpPr txBox="1"/>
          <p:nvPr>
            <p:ph type="ctrTitle"/>
          </p:nvPr>
        </p:nvSpPr>
        <p:spPr>
          <a:xfrm>
            <a:off x="465475" y="294900"/>
            <a:ext cx="8334600" cy="10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Data Mining and Analysis</a:t>
            </a:r>
            <a:endParaRPr sz="4700"/>
          </a:p>
          <a:p>
            <a:pPr indent="0" lvl="0" marL="0" rtl="0" algn="ctr">
              <a:spcBef>
                <a:spcPts val="0"/>
              </a:spcBef>
              <a:spcAft>
                <a:spcPts val="0"/>
              </a:spcAft>
              <a:buNone/>
            </a:pPr>
            <a:r>
              <a:rPr lang="en" sz="2500"/>
              <a:t>5DMACP11</a:t>
            </a:r>
            <a:endParaRPr sz="2500"/>
          </a:p>
        </p:txBody>
      </p:sp>
      <p:sp>
        <p:nvSpPr>
          <p:cNvPr id="825" name="Google Shape;825;p27"/>
          <p:cNvSpPr txBox="1"/>
          <p:nvPr/>
        </p:nvSpPr>
        <p:spPr>
          <a:xfrm>
            <a:off x="669300" y="1611125"/>
            <a:ext cx="7805400" cy="6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u="sng">
                <a:solidFill>
                  <a:srgbClr val="FFFFFF"/>
                </a:solidFill>
                <a:latin typeface="Titillium Web"/>
                <a:ea typeface="Titillium Web"/>
                <a:cs typeface="Titillium Web"/>
                <a:sym typeface="Titillium Web"/>
              </a:rPr>
              <a:t>UNITED NATIONS MILLENNIUM DEVELOPMENT GOALS</a:t>
            </a:r>
            <a:endParaRPr b="1" sz="2100" u="sng">
              <a:solidFill>
                <a:srgbClr val="FFFFFF"/>
              </a:solidFill>
              <a:latin typeface="Titillium Web"/>
              <a:ea typeface="Titillium Web"/>
              <a:cs typeface="Titillium Web"/>
              <a:sym typeface="Titillium Web"/>
            </a:endParaRPr>
          </a:p>
        </p:txBody>
      </p:sp>
      <p:graphicFrame>
        <p:nvGraphicFramePr>
          <p:cNvPr id="826" name="Google Shape;826;p27"/>
          <p:cNvGraphicFramePr/>
          <p:nvPr/>
        </p:nvGraphicFramePr>
        <p:xfrm>
          <a:off x="952500" y="2736625"/>
          <a:ext cx="3000000" cy="3000000"/>
        </p:xfrm>
        <a:graphic>
          <a:graphicData uri="http://schemas.openxmlformats.org/drawingml/2006/table">
            <a:tbl>
              <a:tblPr>
                <a:noFill/>
                <a:tableStyleId>{2E103810-737E-479F-AE41-3AC4DF95D4B2}</a:tableStyleId>
              </a:tblPr>
              <a:tblGrid>
                <a:gridCol w="2413000"/>
                <a:gridCol w="2413000"/>
                <a:gridCol w="2413000"/>
              </a:tblGrid>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Name</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Roll No</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USN</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Saloni Shah</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363</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01FE18BCS183</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Samarth Mummigatti</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364</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01FE18BCS184</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Samarth R</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365</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01FE18BCS185</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Sanjana Kambar</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370</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01FE18BCS190</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bl>
          </a:graphicData>
        </a:graphic>
      </p:graphicFrame>
      <p:pic>
        <p:nvPicPr>
          <p:cNvPr id="827" name="Google Shape;827;p27"/>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828" name="Google Shape;828;p27"/>
          <p:cNvSpPr txBox="1"/>
          <p:nvPr>
            <p:ph idx="4294967295"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36"/>
          <p:cNvSpPr txBox="1"/>
          <p:nvPr>
            <p:ph type="title"/>
          </p:nvPr>
        </p:nvSpPr>
        <p:spPr>
          <a:xfrm>
            <a:off x="139925" y="1674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Imputation using mean values</a:t>
            </a:r>
            <a:endParaRPr/>
          </a:p>
        </p:txBody>
      </p:sp>
      <p:pic>
        <p:nvPicPr>
          <p:cNvPr id="903" name="Google Shape;903;p36"/>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04" name="Google Shape;904;p36"/>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05" name="Google Shape;905;p36"/>
          <p:cNvPicPr preferRelativeResize="0"/>
          <p:nvPr/>
        </p:nvPicPr>
        <p:blipFill>
          <a:blip r:embed="rId4">
            <a:alphaModFix/>
          </a:blip>
          <a:stretch>
            <a:fillRect/>
          </a:stretch>
        </p:blipFill>
        <p:spPr>
          <a:xfrm>
            <a:off x="459325" y="1673138"/>
            <a:ext cx="8225326" cy="2039200"/>
          </a:xfrm>
          <a:prstGeom prst="rect">
            <a:avLst/>
          </a:prstGeom>
          <a:noFill/>
          <a:ln>
            <a:noFill/>
          </a:ln>
        </p:spPr>
      </p:pic>
      <p:sp>
        <p:nvSpPr>
          <p:cNvPr id="906" name="Google Shape;906;p36"/>
          <p:cNvSpPr txBox="1"/>
          <p:nvPr/>
        </p:nvSpPr>
        <p:spPr>
          <a:xfrm>
            <a:off x="4785475" y="3813075"/>
            <a:ext cx="4222800" cy="325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environmental_sustainability_numeric2.head()</a:t>
            </a:r>
            <a:endParaRPr sz="105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37"/>
          <p:cNvSpPr txBox="1"/>
          <p:nvPr>
            <p:ph type="title"/>
          </p:nvPr>
        </p:nvSpPr>
        <p:spPr>
          <a:xfrm>
            <a:off x="150100" y="241975"/>
            <a:ext cx="7686000" cy="54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 </a:t>
            </a:r>
            <a:endParaRPr/>
          </a:p>
        </p:txBody>
      </p:sp>
      <p:sp>
        <p:nvSpPr>
          <p:cNvPr id="912" name="Google Shape;912;p37"/>
          <p:cNvSpPr txBox="1"/>
          <p:nvPr>
            <p:ph idx="1" type="body"/>
          </p:nvPr>
        </p:nvSpPr>
        <p:spPr>
          <a:xfrm>
            <a:off x="150100" y="518700"/>
            <a:ext cx="8756400" cy="4283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FFFFF"/>
                </a:solidFill>
                <a:latin typeface="Arial"/>
                <a:ea typeface="Arial"/>
                <a:cs typeface="Arial"/>
                <a:sym typeface="Arial"/>
              </a:rPr>
              <a:t>2. Imputation Iterative/Multiple- Imputation:</a:t>
            </a:r>
            <a:endParaRPr b="1" sz="23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rPr b="1" lang="en" sz="1500">
                <a:solidFill>
                  <a:srgbClr val="FFFFFF"/>
                </a:solidFill>
                <a:latin typeface="Arial"/>
                <a:ea typeface="Arial"/>
                <a:cs typeface="Arial"/>
                <a:sym typeface="Arial"/>
              </a:rPr>
              <a:t>Iterative imputation refers to a process where each feature is modeled as a function of the other features, e.g. a regression problem where missing values are predicted. Each feature is imputed sequentially, one after the other, allowing prior imputed values to be used as part of a model in predicting subsequent features.</a:t>
            </a:r>
            <a:endParaRPr b="1" sz="1500">
              <a:solidFill>
                <a:srgbClr val="FFFFFF"/>
              </a:solidFill>
              <a:latin typeface="Arial"/>
              <a:ea typeface="Arial"/>
              <a:cs typeface="Arial"/>
              <a:sym typeface="Arial"/>
            </a:endParaRPr>
          </a:p>
          <a:p>
            <a:pPr indent="0" lvl="0" marL="0" rtl="0" algn="l">
              <a:lnSpc>
                <a:spcPct val="115000"/>
              </a:lnSpc>
              <a:spcBef>
                <a:spcPts val="600"/>
              </a:spcBef>
              <a:spcAft>
                <a:spcPts val="0"/>
              </a:spcAft>
              <a:buNone/>
            </a:pPr>
            <a:r>
              <a:rPr b="1" lang="en" sz="1200">
                <a:solidFill>
                  <a:srgbClr val="FFFFFF"/>
                </a:solidFill>
                <a:latin typeface="Arial"/>
                <a:ea typeface="Arial"/>
                <a:cs typeface="Arial"/>
                <a:sym typeface="Arial"/>
              </a:rPr>
              <a:t>Pros:</a:t>
            </a:r>
            <a:endParaRPr b="1" sz="1200">
              <a:solidFill>
                <a:srgbClr val="FFFFFF"/>
              </a:solidFill>
              <a:latin typeface="Arial"/>
              <a:ea typeface="Arial"/>
              <a:cs typeface="Arial"/>
              <a:sym typeface="Arial"/>
            </a:endParaRPr>
          </a:p>
          <a:p>
            <a:pPr indent="-304800" lvl="0" marL="457200" rtl="0" algn="l">
              <a:lnSpc>
                <a:spcPct val="115000"/>
              </a:lnSpc>
              <a:spcBef>
                <a:spcPts val="600"/>
              </a:spcBef>
              <a:spcAft>
                <a:spcPts val="0"/>
              </a:spcAft>
              <a:buClr>
                <a:srgbClr val="FFFFFF"/>
              </a:buClr>
              <a:buSzPts val="1200"/>
              <a:buFont typeface="Arial"/>
              <a:buChar char="●"/>
            </a:pPr>
            <a:r>
              <a:rPr lang="en" sz="1200">
                <a:solidFill>
                  <a:srgbClr val="FFFFFF"/>
                </a:solidFill>
                <a:latin typeface="Arial"/>
                <a:ea typeface="Arial"/>
                <a:cs typeface="Arial"/>
                <a:sym typeface="Arial"/>
              </a:rPr>
              <a:t>No biases (if imputation model is correct).</a:t>
            </a:r>
            <a:endParaRPr sz="1200">
              <a:solidFill>
                <a:srgbClr val="FFFFFF"/>
              </a:solidFill>
              <a:latin typeface="Arial"/>
              <a:ea typeface="Arial"/>
              <a:cs typeface="Arial"/>
              <a:sym typeface="Arial"/>
            </a:endParaRPr>
          </a:p>
          <a:p>
            <a:pPr indent="0" lvl="0" marL="0" rtl="0" algn="l">
              <a:lnSpc>
                <a:spcPct val="115000"/>
              </a:lnSpc>
              <a:spcBef>
                <a:spcPts val="600"/>
              </a:spcBef>
              <a:spcAft>
                <a:spcPts val="0"/>
              </a:spcAft>
              <a:buNone/>
            </a:pPr>
            <a:r>
              <a:rPr b="1" lang="en" sz="1200">
                <a:solidFill>
                  <a:srgbClr val="FFFFFF"/>
                </a:solidFill>
                <a:latin typeface="Arial"/>
                <a:ea typeface="Arial"/>
                <a:cs typeface="Arial"/>
                <a:sym typeface="Arial"/>
              </a:rPr>
              <a:t>Cons:</a:t>
            </a:r>
            <a:endParaRPr b="1" sz="1200">
              <a:solidFill>
                <a:srgbClr val="FFFFFF"/>
              </a:solidFill>
              <a:latin typeface="Arial"/>
              <a:ea typeface="Arial"/>
              <a:cs typeface="Arial"/>
              <a:sym typeface="Arial"/>
            </a:endParaRPr>
          </a:p>
          <a:p>
            <a:pPr indent="-304800" lvl="0" marL="457200" rtl="0" algn="l">
              <a:lnSpc>
                <a:spcPct val="115000"/>
              </a:lnSpc>
              <a:spcBef>
                <a:spcPts val="600"/>
              </a:spcBef>
              <a:spcAft>
                <a:spcPts val="0"/>
              </a:spcAft>
              <a:buClr>
                <a:srgbClr val="FFFFFF"/>
              </a:buClr>
              <a:buSzPts val="1200"/>
              <a:buFont typeface="Arial"/>
              <a:buChar char="●"/>
            </a:pPr>
            <a:r>
              <a:rPr lang="en" sz="1200">
                <a:solidFill>
                  <a:srgbClr val="FFFFFF"/>
                </a:solidFill>
                <a:latin typeface="Arial"/>
                <a:ea typeface="Arial"/>
                <a:cs typeface="Arial"/>
                <a:sym typeface="Arial"/>
              </a:rPr>
              <a:t>Have to think about imputation model in addition to analysis model.</a:t>
            </a:r>
            <a:endParaRPr sz="12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p>
        </p:txBody>
      </p:sp>
      <p:pic>
        <p:nvPicPr>
          <p:cNvPr id="913" name="Google Shape;913;p37"/>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14" name="Google Shape;914;p37"/>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38"/>
          <p:cNvSpPr txBox="1"/>
          <p:nvPr>
            <p:ph type="title"/>
          </p:nvPr>
        </p:nvSpPr>
        <p:spPr>
          <a:xfrm>
            <a:off x="170450" y="1776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Imputation using MICE</a:t>
            </a:r>
            <a:endParaRPr/>
          </a:p>
        </p:txBody>
      </p:sp>
      <p:pic>
        <p:nvPicPr>
          <p:cNvPr id="920" name="Google Shape;920;p38"/>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21" name="Google Shape;921;p38"/>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22" name="Google Shape;922;p38"/>
          <p:cNvPicPr preferRelativeResize="0"/>
          <p:nvPr/>
        </p:nvPicPr>
        <p:blipFill>
          <a:blip r:embed="rId4">
            <a:alphaModFix/>
          </a:blip>
          <a:stretch>
            <a:fillRect/>
          </a:stretch>
        </p:blipFill>
        <p:spPr>
          <a:xfrm>
            <a:off x="525900" y="1645724"/>
            <a:ext cx="7685999" cy="2035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9"/>
          <p:cNvSpPr txBox="1"/>
          <p:nvPr>
            <p:ph type="title"/>
          </p:nvPr>
        </p:nvSpPr>
        <p:spPr>
          <a:xfrm>
            <a:off x="99300" y="1064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 </a:t>
            </a:r>
            <a:endParaRPr/>
          </a:p>
        </p:txBody>
      </p:sp>
      <p:sp>
        <p:nvSpPr>
          <p:cNvPr id="928" name="Google Shape;928;p39"/>
          <p:cNvSpPr txBox="1"/>
          <p:nvPr>
            <p:ph idx="1" type="body"/>
          </p:nvPr>
        </p:nvSpPr>
        <p:spPr>
          <a:xfrm>
            <a:off x="211100" y="1101700"/>
            <a:ext cx="7851900" cy="36819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FFFFF"/>
                </a:solidFill>
                <a:latin typeface="Arial"/>
                <a:ea typeface="Arial"/>
                <a:cs typeface="Arial"/>
                <a:sym typeface="Arial"/>
              </a:rPr>
              <a:t>3</a:t>
            </a:r>
            <a:r>
              <a:rPr b="1" lang="en" sz="2300">
                <a:solidFill>
                  <a:srgbClr val="FFFFFF"/>
                </a:solidFill>
                <a:latin typeface="Arial"/>
                <a:ea typeface="Arial"/>
                <a:cs typeface="Arial"/>
                <a:sym typeface="Arial"/>
              </a:rPr>
              <a:t>. </a:t>
            </a:r>
            <a:r>
              <a:rPr b="1" lang="en" sz="2300">
                <a:solidFill>
                  <a:srgbClr val="FFFFFF"/>
                </a:solidFill>
                <a:latin typeface="Arial"/>
                <a:ea typeface="Arial"/>
                <a:cs typeface="Arial"/>
                <a:sym typeface="Arial"/>
              </a:rPr>
              <a:t>Last observation carried forward (LOCF) or Forward Filling </a:t>
            </a:r>
            <a:r>
              <a:rPr b="1" lang="en" sz="2300">
                <a:solidFill>
                  <a:srgbClr val="FFFFFF"/>
                </a:solidFill>
                <a:latin typeface="Arial"/>
                <a:ea typeface="Arial"/>
                <a:cs typeface="Arial"/>
                <a:sym typeface="Arial"/>
              </a:rPr>
              <a:t>: </a:t>
            </a:r>
            <a:endParaRPr b="1" sz="23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rPr b="1" lang="en" sz="1500">
                <a:solidFill>
                  <a:srgbClr val="FFFFFF"/>
                </a:solidFill>
                <a:latin typeface="Arial"/>
                <a:ea typeface="Arial"/>
                <a:cs typeface="Arial"/>
                <a:sym typeface="Arial"/>
              </a:rPr>
              <a:t>Last observation carried forward (LOCF) is a method of imputing missing data in longitudinal studies. </a:t>
            </a:r>
            <a:r>
              <a:rPr b="1" lang="en" sz="1500">
                <a:latin typeface="Arial"/>
                <a:ea typeface="Arial"/>
                <a:cs typeface="Arial"/>
                <a:sym typeface="Arial"/>
              </a:rPr>
              <a:t>Replaces each missing value with the most recent present value prior to it.</a:t>
            </a:r>
            <a:r>
              <a:rPr b="1" lang="en" sz="1500">
                <a:solidFill>
                  <a:srgbClr val="FFFFFF"/>
                </a:solidFill>
                <a:latin typeface="Arial"/>
                <a:ea typeface="Arial"/>
                <a:cs typeface="Arial"/>
                <a:sym typeface="Arial"/>
              </a:rPr>
              <a:t> LOCF is used to maintain the sample size and to reduce the bias.</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p>
        </p:txBody>
      </p:sp>
      <p:pic>
        <p:nvPicPr>
          <p:cNvPr id="929" name="Google Shape;929;p39"/>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30" name="Google Shape;930;p39"/>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4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Imputation using LOCF:</a:t>
            </a:r>
            <a:endParaRPr/>
          </a:p>
        </p:txBody>
      </p:sp>
      <p:pic>
        <p:nvPicPr>
          <p:cNvPr id="936" name="Google Shape;936;p40"/>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37" name="Google Shape;937;p40"/>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38" name="Google Shape;938;p40"/>
          <p:cNvPicPr preferRelativeResize="0"/>
          <p:nvPr/>
        </p:nvPicPr>
        <p:blipFill>
          <a:blip r:embed="rId4">
            <a:alphaModFix/>
          </a:blip>
          <a:stretch>
            <a:fillRect/>
          </a:stretch>
        </p:blipFill>
        <p:spPr>
          <a:xfrm>
            <a:off x="739663" y="1695313"/>
            <a:ext cx="7343775" cy="2505075"/>
          </a:xfrm>
          <a:prstGeom prst="rect">
            <a:avLst/>
          </a:prstGeom>
          <a:noFill/>
          <a:ln>
            <a:noFill/>
          </a:ln>
        </p:spPr>
      </p:pic>
      <p:sp>
        <p:nvSpPr>
          <p:cNvPr id="939" name="Google Shape;939;p40"/>
          <p:cNvSpPr txBox="1"/>
          <p:nvPr/>
        </p:nvSpPr>
        <p:spPr>
          <a:xfrm>
            <a:off x="4500850" y="4270500"/>
            <a:ext cx="4222800" cy="325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environmental_sustainability_numeric2.head()</a:t>
            </a:r>
            <a:endParaRPr sz="105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1"/>
          <p:cNvSpPr txBox="1"/>
          <p:nvPr>
            <p:ph type="title"/>
          </p:nvPr>
        </p:nvSpPr>
        <p:spPr>
          <a:xfrm>
            <a:off x="99300" y="1064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 </a:t>
            </a:r>
            <a:endParaRPr/>
          </a:p>
        </p:txBody>
      </p:sp>
      <p:sp>
        <p:nvSpPr>
          <p:cNvPr id="945" name="Google Shape;945;p41"/>
          <p:cNvSpPr txBox="1"/>
          <p:nvPr>
            <p:ph idx="1" type="body"/>
          </p:nvPr>
        </p:nvSpPr>
        <p:spPr>
          <a:xfrm>
            <a:off x="211100" y="1101700"/>
            <a:ext cx="7851900" cy="36819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FFFFF"/>
                </a:solidFill>
                <a:latin typeface="Arial"/>
                <a:ea typeface="Arial"/>
                <a:cs typeface="Arial"/>
                <a:sym typeface="Arial"/>
              </a:rPr>
              <a:t>4. Next observation carried backward (NOCB) or Backward Filling: </a:t>
            </a:r>
            <a:endParaRPr b="1" sz="23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rPr b="1" lang="en" sz="1500">
                <a:latin typeface="Arial"/>
                <a:ea typeface="Arial"/>
                <a:cs typeface="Arial"/>
                <a:sym typeface="Arial"/>
              </a:rPr>
              <a:t>Next observation carried backward (NOCB)</a:t>
            </a:r>
            <a:r>
              <a:rPr b="1" lang="en" sz="1500">
                <a:solidFill>
                  <a:srgbClr val="FFFFFF"/>
                </a:solidFill>
                <a:latin typeface="Arial"/>
                <a:ea typeface="Arial"/>
                <a:cs typeface="Arial"/>
                <a:sym typeface="Arial"/>
              </a:rPr>
              <a:t> is a method of imputing missing data in longitudinal studies. Replaces each missing value with the most recent present value from the back.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p>
        </p:txBody>
      </p:sp>
      <p:pic>
        <p:nvPicPr>
          <p:cNvPr id="946" name="Google Shape;946;p41"/>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47" name="Google Shape;947;p41"/>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4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Imputation using NOCB:</a:t>
            </a:r>
            <a:endParaRPr/>
          </a:p>
        </p:txBody>
      </p:sp>
      <p:pic>
        <p:nvPicPr>
          <p:cNvPr id="953" name="Google Shape;953;p42"/>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54" name="Google Shape;954;p42"/>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55" name="Google Shape;955;p42"/>
          <p:cNvPicPr preferRelativeResize="0"/>
          <p:nvPr/>
        </p:nvPicPr>
        <p:blipFill>
          <a:blip r:embed="rId4">
            <a:alphaModFix/>
          </a:blip>
          <a:stretch>
            <a:fillRect/>
          </a:stretch>
        </p:blipFill>
        <p:spPr>
          <a:xfrm>
            <a:off x="947738" y="1807475"/>
            <a:ext cx="7248525" cy="2409825"/>
          </a:xfrm>
          <a:prstGeom prst="rect">
            <a:avLst/>
          </a:prstGeom>
          <a:noFill/>
          <a:ln>
            <a:noFill/>
          </a:ln>
        </p:spPr>
      </p:pic>
      <p:sp>
        <p:nvSpPr>
          <p:cNvPr id="956" name="Google Shape;956;p42"/>
          <p:cNvSpPr txBox="1"/>
          <p:nvPr/>
        </p:nvSpPr>
        <p:spPr>
          <a:xfrm>
            <a:off x="5278775" y="4270500"/>
            <a:ext cx="2917500" cy="325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combat_HIV_numeric2.head()</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434343"/>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3"/>
          <p:cNvSpPr txBox="1"/>
          <p:nvPr>
            <p:ph type="title"/>
          </p:nvPr>
        </p:nvSpPr>
        <p:spPr>
          <a:xfrm>
            <a:off x="99300" y="1064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 </a:t>
            </a:r>
            <a:endParaRPr/>
          </a:p>
        </p:txBody>
      </p:sp>
      <p:sp>
        <p:nvSpPr>
          <p:cNvPr id="962" name="Google Shape;962;p43"/>
          <p:cNvSpPr txBox="1"/>
          <p:nvPr>
            <p:ph idx="1" type="body"/>
          </p:nvPr>
        </p:nvSpPr>
        <p:spPr>
          <a:xfrm>
            <a:off x="99300" y="913800"/>
            <a:ext cx="7851900" cy="36819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FFFFF"/>
                </a:solidFill>
                <a:latin typeface="Arial"/>
                <a:ea typeface="Arial"/>
                <a:cs typeface="Arial"/>
                <a:sym typeface="Arial"/>
              </a:rPr>
              <a:t>5. Imputation Using k-NN: </a:t>
            </a:r>
            <a:endParaRPr b="1" sz="23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rPr b="1" lang="en" sz="1500">
                <a:solidFill>
                  <a:srgbClr val="FFFFFF"/>
                </a:solidFill>
                <a:latin typeface="Arial"/>
                <a:ea typeface="Arial"/>
                <a:cs typeface="Arial"/>
                <a:sym typeface="Arial"/>
              </a:rPr>
              <a:t>k-NN imputes the missing attribute values on the basis of nearest K neighbour. Neighbours are determined on the basis of distance measure. Once K neighbours are determined, missing value are imputed by taking mean/median or mode of known attribute values of missing attribute.</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rPr lang="en" sz="1200">
                <a:solidFill>
                  <a:srgbClr val="FFFFFF"/>
                </a:solidFill>
                <a:latin typeface="Arial"/>
                <a:ea typeface="Arial"/>
                <a:cs typeface="Arial"/>
                <a:sym typeface="Arial"/>
              </a:rPr>
              <a:t>Pros:</a:t>
            </a:r>
            <a:endParaRPr sz="1200">
              <a:solidFill>
                <a:srgbClr val="FFFFFF"/>
              </a:solidFill>
              <a:latin typeface="Arial"/>
              <a:ea typeface="Arial"/>
              <a:cs typeface="Arial"/>
              <a:sym typeface="Arial"/>
            </a:endParaRPr>
          </a:p>
          <a:p>
            <a:pPr indent="-304800" lvl="0" marL="457200" rtl="0" algn="l">
              <a:lnSpc>
                <a:spcPct val="115000"/>
              </a:lnSpc>
              <a:spcBef>
                <a:spcPts val="1200"/>
              </a:spcBef>
              <a:spcAft>
                <a:spcPts val="0"/>
              </a:spcAft>
              <a:buClr>
                <a:srgbClr val="FFFFFF"/>
              </a:buClr>
              <a:buSzPts val="1200"/>
              <a:buFont typeface="Arial"/>
              <a:buChar char="●"/>
            </a:pPr>
            <a:r>
              <a:rPr lang="en" sz="1200">
                <a:solidFill>
                  <a:srgbClr val="FFFFFF"/>
                </a:solidFill>
                <a:latin typeface="Arial"/>
                <a:ea typeface="Arial"/>
                <a:cs typeface="Arial"/>
                <a:sym typeface="Arial"/>
              </a:rPr>
              <a:t>Can be much more accurate than the mean, median or most frequent imputation methods.</a:t>
            </a:r>
            <a:endParaRPr sz="12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b="1" lang="en" sz="1200">
                <a:solidFill>
                  <a:srgbClr val="FFFFFF"/>
                </a:solidFill>
                <a:latin typeface="Arial"/>
                <a:ea typeface="Arial"/>
                <a:cs typeface="Arial"/>
                <a:sym typeface="Arial"/>
              </a:rPr>
              <a:t>Cons:</a:t>
            </a:r>
            <a:endParaRPr b="1" sz="1200">
              <a:solidFill>
                <a:srgbClr val="FFFFFF"/>
              </a:solidFill>
              <a:latin typeface="Arial"/>
              <a:ea typeface="Arial"/>
              <a:cs typeface="Arial"/>
              <a:sym typeface="Arial"/>
            </a:endParaRPr>
          </a:p>
          <a:p>
            <a:pPr indent="-304800" lvl="0" marL="457200" rtl="0" algn="l">
              <a:lnSpc>
                <a:spcPct val="115000"/>
              </a:lnSpc>
              <a:spcBef>
                <a:spcPts val="1200"/>
              </a:spcBef>
              <a:spcAft>
                <a:spcPts val="0"/>
              </a:spcAft>
              <a:buClr>
                <a:srgbClr val="FFFFFF"/>
              </a:buClr>
              <a:buSzPts val="1200"/>
              <a:buFont typeface="Arial"/>
              <a:buChar char="●"/>
            </a:pPr>
            <a:r>
              <a:rPr lang="en" sz="1200">
                <a:solidFill>
                  <a:srgbClr val="FFFFFF"/>
                </a:solidFill>
                <a:latin typeface="Arial"/>
                <a:ea typeface="Arial"/>
                <a:cs typeface="Arial"/>
                <a:sym typeface="Arial"/>
              </a:rPr>
              <a:t>Computationally expensive. KNN works by storing the whole training dataset in memory.</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K-NN is quite sensitive to outliers in the data</a:t>
            </a:r>
            <a:endParaRPr sz="12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p>
        </p:txBody>
      </p:sp>
      <p:pic>
        <p:nvPicPr>
          <p:cNvPr id="963" name="Google Shape;963;p43"/>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64" name="Google Shape;964;p43"/>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4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Imputation using K-NN:</a:t>
            </a:r>
            <a:endParaRPr/>
          </a:p>
        </p:txBody>
      </p:sp>
      <p:pic>
        <p:nvPicPr>
          <p:cNvPr id="970" name="Google Shape;970;p44"/>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71" name="Google Shape;971;p44"/>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2" name="Google Shape;972;p44"/>
          <p:cNvSpPr txBox="1"/>
          <p:nvPr/>
        </p:nvSpPr>
        <p:spPr>
          <a:xfrm>
            <a:off x="5151175" y="4044025"/>
            <a:ext cx="3274500" cy="310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environmental_sustainability_numeric</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434343"/>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973" name="Google Shape;973;p44"/>
          <p:cNvPicPr preferRelativeResize="0"/>
          <p:nvPr/>
        </p:nvPicPr>
        <p:blipFill>
          <a:blip r:embed="rId4">
            <a:alphaModFix/>
          </a:blip>
          <a:stretch>
            <a:fillRect/>
          </a:stretch>
        </p:blipFill>
        <p:spPr>
          <a:xfrm>
            <a:off x="163075" y="1707463"/>
            <a:ext cx="8839199" cy="21292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sz="4100"/>
              <a:t>Thankyou.</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8"/>
          <p:cNvSpPr txBox="1"/>
          <p:nvPr>
            <p:ph type="ctrTitle"/>
          </p:nvPr>
        </p:nvSpPr>
        <p:spPr>
          <a:xfrm>
            <a:off x="390795" y="2016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34" name="Google Shape;834;p28"/>
          <p:cNvSpPr txBox="1"/>
          <p:nvPr/>
        </p:nvSpPr>
        <p:spPr>
          <a:xfrm>
            <a:off x="590400" y="1591075"/>
            <a:ext cx="57639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835" name="Google Shape;835;p28"/>
          <p:cNvSpPr txBox="1"/>
          <p:nvPr/>
        </p:nvSpPr>
        <p:spPr>
          <a:xfrm>
            <a:off x="397350" y="1269725"/>
            <a:ext cx="8349300" cy="2394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member states of United Nations has set goals to measure the progress of global development which aims to increase standards of living around the world by emphasizing human capital, infrastructure and human rights.</a:t>
            </a:r>
            <a:endParaRPr sz="15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500">
              <a:solidFill>
                <a:srgbClr val="FFFFFF"/>
              </a:solidFill>
              <a:latin typeface="Titillium Web"/>
              <a:ea typeface="Titillium Web"/>
              <a:cs typeface="Titillium Web"/>
              <a:sym typeface="Titillium Web"/>
            </a:endParaRPr>
          </a:p>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Data is been aggregated from 1972-2007 on over 1200 macroeconomic indicators in 214 countries around the world.</a:t>
            </a:r>
            <a:endParaRPr sz="15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500">
              <a:solidFill>
                <a:srgbClr val="FFFFFF"/>
              </a:solidFill>
              <a:latin typeface="Titillium Web"/>
              <a:ea typeface="Titillium Web"/>
              <a:cs typeface="Titillium Web"/>
              <a:sym typeface="Titillium Web"/>
            </a:endParaRPr>
          </a:p>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Given the data from 1972-2007 we need to predict a specific indicator for the goals in 2008 and 2012.</a:t>
            </a:r>
            <a:r>
              <a:rPr lang="en" sz="1500">
                <a:latin typeface="Titillium Web"/>
                <a:ea typeface="Titillium Web"/>
                <a:cs typeface="Titillium Web"/>
                <a:sym typeface="Titillium Web"/>
              </a:rPr>
              <a:t> </a:t>
            </a:r>
            <a:endParaRPr sz="1500">
              <a:solidFill>
                <a:srgbClr val="FFFFFF"/>
              </a:solidFill>
              <a:latin typeface="Titillium Web"/>
              <a:ea typeface="Titillium Web"/>
              <a:cs typeface="Titillium Web"/>
              <a:sym typeface="Titillium Web"/>
            </a:endParaRPr>
          </a:p>
        </p:txBody>
      </p:sp>
      <p:sp>
        <p:nvSpPr>
          <p:cNvPr id="836" name="Google Shape;836;p28"/>
          <p:cNvSpPr txBox="1"/>
          <p:nvPr/>
        </p:nvSpPr>
        <p:spPr>
          <a:xfrm>
            <a:off x="590400" y="3910500"/>
            <a:ext cx="67641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tillium Web"/>
                <a:ea typeface="Titillium Web"/>
                <a:cs typeface="Titillium Web"/>
                <a:sym typeface="Titillium Web"/>
              </a:rPr>
              <a:t>Competition End Date : Feb. 5,2021</a:t>
            </a:r>
            <a:endParaRPr sz="1800">
              <a:solidFill>
                <a:srgbClr val="FFFFFF"/>
              </a:solidFill>
              <a:latin typeface="Titillium Web"/>
              <a:ea typeface="Titillium Web"/>
              <a:cs typeface="Titillium Web"/>
              <a:sym typeface="Titillium Web"/>
            </a:endParaRPr>
          </a:p>
        </p:txBody>
      </p:sp>
      <p:sp>
        <p:nvSpPr>
          <p:cNvPr id="837" name="Google Shape;837;p28"/>
          <p:cNvSpPr txBox="1"/>
          <p:nvPr>
            <p:ph idx="4294967295"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38" name="Google Shape;838;p28"/>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29"/>
          <p:cNvSpPr txBox="1"/>
          <p:nvPr>
            <p:ph type="title"/>
          </p:nvPr>
        </p:nvSpPr>
        <p:spPr>
          <a:xfrm>
            <a:off x="180600" y="11182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Indicators</a:t>
            </a:r>
            <a:endParaRPr/>
          </a:p>
        </p:txBody>
      </p:sp>
      <p:sp>
        <p:nvSpPr>
          <p:cNvPr id="844" name="Google Shape;844;p29"/>
          <p:cNvSpPr txBox="1"/>
          <p:nvPr/>
        </p:nvSpPr>
        <p:spPr>
          <a:xfrm>
            <a:off x="266325" y="961600"/>
            <a:ext cx="7969500" cy="3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There are 7 unique series code in the row ids provided in the submission.csv</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a:t>
            </a:r>
            <a:r>
              <a:rPr b="1" lang="en">
                <a:solidFill>
                  <a:srgbClr val="FFFFFF"/>
                </a:solidFill>
                <a:latin typeface="Titillium Web"/>
                <a:ea typeface="Titillium Web"/>
                <a:cs typeface="Titillium Web"/>
                <a:sym typeface="Titillium Web"/>
              </a:rPr>
              <a:t>array(['7.8', '8.16', '4.1', '6.1', '2.1', '5.1', '6.7'], dtype=object)</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Each of these numbers are indicators towards the developmental goals:</a:t>
            </a:r>
            <a:endParaRPr i="1" sz="1100"/>
          </a:p>
          <a:p>
            <a:pPr indent="-298450" lvl="0" marL="457200" rtl="0" algn="l">
              <a:lnSpc>
                <a:spcPct val="115000"/>
              </a:lnSpc>
              <a:spcBef>
                <a:spcPts val="1200"/>
              </a:spcBef>
              <a:spcAft>
                <a:spcPts val="0"/>
              </a:spcAft>
              <a:buClr>
                <a:srgbClr val="FFFFFF"/>
              </a:buClr>
              <a:buSzPts val="1100"/>
              <a:buChar char="●"/>
            </a:pPr>
            <a:r>
              <a:rPr b="1" i="1" lang="en" sz="1100">
                <a:solidFill>
                  <a:srgbClr val="FFFFFF"/>
                </a:solidFill>
              </a:rPr>
              <a:t>environmental sustainability - 7.8</a:t>
            </a:r>
            <a:endParaRPr b="1" i="1" sz="1100">
              <a:solidFill>
                <a:srgbClr val="FFFFFF"/>
              </a:solidFill>
            </a:endParaRPr>
          </a:p>
          <a:p>
            <a:pPr indent="-298450" lvl="0" marL="457200" rtl="0" algn="l">
              <a:lnSpc>
                <a:spcPct val="115000"/>
              </a:lnSpc>
              <a:spcBef>
                <a:spcPts val="0"/>
              </a:spcBef>
              <a:spcAft>
                <a:spcPts val="0"/>
              </a:spcAft>
              <a:buClr>
                <a:srgbClr val="FFFFFF"/>
              </a:buClr>
              <a:buSzPts val="1100"/>
              <a:buChar char="●"/>
            </a:pPr>
            <a:r>
              <a:rPr b="1" i="1" lang="en" sz="1100">
                <a:solidFill>
                  <a:srgbClr val="FFFFFF"/>
                </a:solidFill>
              </a:rPr>
              <a:t>global partnership among nations - 8.16</a:t>
            </a:r>
            <a:endParaRPr b="1" i="1" sz="1100">
              <a:solidFill>
                <a:srgbClr val="FFFFFF"/>
              </a:solidFill>
            </a:endParaRPr>
          </a:p>
          <a:p>
            <a:pPr indent="-298450" lvl="0" marL="457200" rtl="0" algn="l">
              <a:lnSpc>
                <a:spcPct val="115000"/>
              </a:lnSpc>
              <a:spcBef>
                <a:spcPts val="0"/>
              </a:spcBef>
              <a:spcAft>
                <a:spcPts val="0"/>
              </a:spcAft>
              <a:buClr>
                <a:srgbClr val="FFFFFF"/>
              </a:buClr>
              <a:buSzPts val="1100"/>
              <a:buChar char="●"/>
            </a:pPr>
            <a:r>
              <a:rPr b="1" i="1" lang="en" sz="1100">
                <a:solidFill>
                  <a:srgbClr val="FFFFFF"/>
                </a:solidFill>
              </a:rPr>
              <a:t>reduced child mortality - 4.1</a:t>
            </a:r>
            <a:endParaRPr b="1" i="1" sz="1100">
              <a:solidFill>
                <a:srgbClr val="FFFFFF"/>
              </a:solidFill>
            </a:endParaRPr>
          </a:p>
          <a:p>
            <a:pPr indent="-298450" lvl="0" marL="457200" rtl="0" algn="l">
              <a:lnSpc>
                <a:spcPct val="115000"/>
              </a:lnSpc>
              <a:spcBef>
                <a:spcPts val="0"/>
              </a:spcBef>
              <a:spcAft>
                <a:spcPts val="0"/>
              </a:spcAft>
              <a:buClr>
                <a:srgbClr val="FFFFFF"/>
              </a:buClr>
              <a:buSzPts val="1100"/>
              <a:buChar char="●"/>
            </a:pPr>
            <a:r>
              <a:rPr b="1" i="1" lang="en" sz="1100">
                <a:solidFill>
                  <a:srgbClr val="FFFFFF"/>
                </a:solidFill>
              </a:rPr>
              <a:t>combat HIV - 6.1</a:t>
            </a:r>
            <a:endParaRPr b="1" i="1" sz="1100">
              <a:solidFill>
                <a:srgbClr val="FFFFFF"/>
              </a:solidFill>
            </a:endParaRPr>
          </a:p>
          <a:p>
            <a:pPr indent="-298450" lvl="0" marL="457200" rtl="0" algn="l">
              <a:lnSpc>
                <a:spcPct val="115000"/>
              </a:lnSpc>
              <a:spcBef>
                <a:spcPts val="0"/>
              </a:spcBef>
              <a:spcAft>
                <a:spcPts val="0"/>
              </a:spcAft>
              <a:buClr>
                <a:srgbClr val="FFFFFF"/>
              </a:buClr>
              <a:buSzPts val="1100"/>
              <a:buChar char="●"/>
            </a:pPr>
            <a:r>
              <a:rPr b="1" i="1" lang="en" sz="1100">
                <a:solidFill>
                  <a:srgbClr val="FFFFFF"/>
                </a:solidFill>
              </a:rPr>
              <a:t>ensure primary education - 2.1</a:t>
            </a:r>
            <a:endParaRPr b="1" i="1" sz="1100">
              <a:solidFill>
                <a:srgbClr val="FFFFFF"/>
              </a:solidFill>
            </a:endParaRPr>
          </a:p>
          <a:p>
            <a:pPr indent="-298450" lvl="0" marL="457200" rtl="0" algn="l">
              <a:lnSpc>
                <a:spcPct val="115000"/>
              </a:lnSpc>
              <a:spcBef>
                <a:spcPts val="0"/>
              </a:spcBef>
              <a:spcAft>
                <a:spcPts val="0"/>
              </a:spcAft>
              <a:buClr>
                <a:srgbClr val="FFFFFF"/>
              </a:buClr>
              <a:buSzPts val="1100"/>
              <a:buChar char="●"/>
            </a:pPr>
            <a:r>
              <a:rPr b="1" i="1" lang="en" sz="1100">
                <a:solidFill>
                  <a:srgbClr val="FFFFFF"/>
                </a:solidFill>
              </a:rPr>
              <a:t>maternal healthcare - 5.1</a:t>
            </a:r>
            <a:endParaRPr b="1" i="1" sz="1100">
              <a:solidFill>
                <a:srgbClr val="FFFFFF"/>
              </a:solidFill>
            </a:endParaRPr>
          </a:p>
          <a:p>
            <a:pPr indent="-298450" lvl="0" marL="457200" rtl="0" algn="l">
              <a:lnSpc>
                <a:spcPct val="115000"/>
              </a:lnSpc>
              <a:spcBef>
                <a:spcPts val="0"/>
              </a:spcBef>
              <a:spcAft>
                <a:spcPts val="0"/>
              </a:spcAft>
              <a:buClr>
                <a:srgbClr val="FFFFFF"/>
              </a:buClr>
              <a:buSzPts val="1100"/>
              <a:buChar char="●"/>
            </a:pPr>
            <a:r>
              <a:rPr b="1" i="1" lang="en" sz="1100">
                <a:solidFill>
                  <a:srgbClr val="FFFFFF"/>
                </a:solidFill>
              </a:rPr>
              <a:t>combat malaria and other diseases - 6.7</a:t>
            </a:r>
            <a:endParaRPr b="1" i="1" sz="1100">
              <a:solidFill>
                <a:srgbClr val="FFFFFF"/>
              </a:solidFill>
            </a:endParaRPr>
          </a:p>
          <a:p>
            <a:pPr indent="0" lvl="0" marL="0" rtl="0" algn="l">
              <a:spcBef>
                <a:spcPts val="120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3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Data</a:t>
            </a:r>
            <a:endParaRPr/>
          </a:p>
        </p:txBody>
      </p:sp>
      <p:sp>
        <p:nvSpPr>
          <p:cNvPr id="850" name="Google Shape;850;p30"/>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1" name="Google Shape;851;p30"/>
          <p:cNvSpPr txBox="1"/>
          <p:nvPr/>
        </p:nvSpPr>
        <p:spPr>
          <a:xfrm>
            <a:off x="504800" y="807725"/>
            <a:ext cx="6970500" cy="79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Given in the file SubmissionRows.csv</a:t>
            </a:r>
            <a:endParaRPr>
              <a:solidFill>
                <a:srgbClr val="FFFFFF"/>
              </a:solidFill>
              <a:latin typeface="Titillium Web"/>
              <a:ea typeface="Titillium Web"/>
              <a:cs typeface="Titillium Web"/>
              <a:sym typeface="Titillium Web"/>
            </a:endParaRPr>
          </a:p>
        </p:txBody>
      </p:sp>
      <p:sp>
        <p:nvSpPr>
          <p:cNvPr id="852" name="Google Shape;852;p30"/>
          <p:cNvSpPr txBox="1"/>
          <p:nvPr/>
        </p:nvSpPr>
        <p:spPr>
          <a:xfrm>
            <a:off x="504800" y="1147475"/>
            <a:ext cx="6970500" cy="454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Index of the columns to be predicted for the year 2008 and 2012</a:t>
            </a:r>
            <a:endParaRPr>
              <a:solidFill>
                <a:srgbClr val="FFFFFF"/>
              </a:solidFill>
              <a:latin typeface="Titillium Web"/>
              <a:ea typeface="Titillium Web"/>
              <a:cs typeface="Titillium Web"/>
              <a:sym typeface="Titillium Web"/>
            </a:endParaRPr>
          </a:p>
          <a:p>
            <a:pPr indent="-317500" lvl="0" marL="457200" rtl="0" algn="l">
              <a:lnSpc>
                <a:spcPct val="15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Shape = (737,2)</a:t>
            </a:r>
            <a:endParaRPr>
              <a:solidFill>
                <a:srgbClr val="FFFFFF"/>
              </a:solidFill>
              <a:latin typeface="Titillium Web"/>
              <a:ea typeface="Titillium Web"/>
              <a:cs typeface="Titillium Web"/>
              <a:sym typeface="Titillium Web"/>
            </a:endParaRPr>
          </a:p>
          <a:p>
            <a:pPr indent="0" lvl="0" marL="457200" rtl="0" algn="l">
              <a:lnSpc>
                <a:spcPct val="200000"/>
              </a:lnSpc>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853" name="Google Shape;853;p30"/>
          <p:cNvPicPr preferRelativeResize="0"/>
          <p:nvPr/>
        </p:nvPicPr>
        <p:blipFill>
          <a:blip r:embed="rId3">
            <a:alphaModFix/>
          </a:blip>
          <a:stretch>
            <a:fillRect/>
          </a:stretch>
        </p:blipFill>
        <p:spPr>
          <a:xfrm>
            <a:off x="2439100" y="1693450"/>
            <a:ext cx="5036199" cy="3306350"/>
          </a:xfrm>
          <a:prstGeom prst="rect">
            <a:avLst/>
          </a:prstGeom>
          <a:noFill/>
          <a:ln>
            <a:noFill/>
          </a:ln>
        </p:spPr>
      </p:pic>
      <p:pic>
        <p:nvPicPr>
          <p:cNvPr id="854" name="Google Shape;854;p30"/>
          <p:cNvPicPr preferRelativeResize="0"/>
          <p:nvPr/>
        </p:nvPicPr>
        <p:blipFill>
          <a:blip r:embed="rId4">
            <a:alphaModFix/>
          </a:blip>
          <a:stretch>
            <a:fillRect/>
          </a:stretch>
        </p:blipFill>
        <p:spPr>
          <a:xfrm>
            <a:off x="8354225" y="0"/>
            <a:ext cx="789775" cy="78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1"/>
          <p:cNvSpPr txBox="1"/>
          <p:nvPr>
            <p:ph type="title"/>
          </p:nvPr>
        </p:nvSpPr>
        <p:spPr>
          <a:xfrm>
            <a:off x="70300" y="105600"/>
            <a:ext cx="7686000" cy="6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Data</a:t>
            </a:r>
            <a:endParaRPr/>
          </a:p>
        </p:txBody>
      </p:sp>
      <p:sp>
        <p:nvSpPr>
          <p:cNvPr id="860" name="Google Shape;860;p31"/>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61" name="Google Shape;861;p31"/>
          <p:cNvSpPr txBox="1"/>
          <p:nvPr/>
        </p:nvSpPr>
        <p:spPr>
          <a:xfrm>
            <a:off x="-82200" y="818325"/>
            <a:ext cx="6970500" cy="79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Given in the file TrainingSet.csv</a:t>
            </a:r>
            <a:endParaRPr>
              <a:solidFill>
                <a:srgbClr val="FFFFFF"/>
              </a:solidFill>
              <a:latin typeface="Titillium Web"/>
              <a:ea typeface="Titillium Web"/>
              <a:cs typeface="Titillium Web"/>
              <a:sym typeface="Titillium Web"/>
            </a:endParaRPr>
          </a:p>
        </p:txBody>
      </p:sp>
      <p:sp>
        <p:nvSpPr>
          <p:cNvPr id="862" name="Google Shape;862;p31"/>
          <p:cNvSpPr txBox="1"/>
          <p:nvPr/>
        </p:nvSpPr>
        <p:spPr>
          <a:xfrm>
            <a:off x="-82200" y="1183500"/>
            <a:ext cx="6970500" cy="3412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Quantitative values of various measures of each country from 1972 to 2007</a:t>
            </a:r>
            <a:endParaRPr>
              <a:solidFill>
                <a:srgbClr val="FFFFFF"/>
              </a:solidFill>
              <a:latin typeface="Titillium Web"/>
              <a:ea typeface="Titillium Web"/>
              <a:cs typeface="Titillium Web"/>
              <a:sym typeface="Titillium Web"/>
            </a:endParaRPr>
          </a:p>
          <a:p>
            <a:pPr indent="-317500" lvl="0" marL="457200" rtl="0" algn="l">
              <a:lnSpc>
                <a:spcPct val="20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Shape of the data = (195402,40)</a:t>
            </a:r>
            <a:endParaRPr>
              <a:solidFill>
                <a:srgbClr val="FFFFFF"/>
              </a:solidFill>
              <a:latin typeface="Titillium Web"/>
              <a:ea typeface="Titillium Web"/>
              <a:cs typeface="Titillium Web"/>
              <a:sym typeface="Titillium Web"/>
            </a:endParaRPr>
          </a:p>
          <a:p>
            <a:pPr indent="-317500" lvl="0" marL="457200" rtl="0" algn="l">
              <a:lnSpc>
                <a:spcPct val="20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Implies</a:t>
            </a:r>
            <a:endParaRPr>
              <a:solidFill>
                <a:srgbClr val="FFFFFF"/>
              </a:solidFill>
              <a:latin typeface="Titillium Web"/>
              <a:ea typeface="Titillium Web"/>
              <a:cs typeface="Titillium Web"/>
              <a:sym typeface="Titillium Web"/>
            </a:endParaRPr>
          </a:p>
          <a:p>
            <a:pPr indent="-317500" lvl="1" marL="914400" rtl="0" algn="l">
              <a:lnSpc>
                <a:spcPct val="20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Size of the data = 195402</a:t>
            </a:r>
            <a:endParaRPr>
              <a:solidFill>
                <a:srgbClr val="FFFFFF"/>
              </a:solidFill>
              <a:latin typeface="Titillium Web"/>
              <a:ea typeface="Titillium Web"/>
              <a:cs typeface="Titillium Web"/>
              <a:sym typeface="Titillium Web"/>
            </a:endParaRPr>
          </a:p>
          <a:p>
            <a:pPr indent="-317500" lvl="1" marL="914400" rtl="0" algn="l">
              <a:lnSpc>
                <a:spcPct val="15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Number of Columns = 40</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1st column - index</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2nd to 37th - years (1</a:t>
            </a:r>
            <a:r>
              <a:rPr lang="en">
                <a:solidFill>
                  <a:schemeClr val="lt1"/>
                </a:solidFill>
                <a:latin typeface="Titillium Web"/>
                <a:ea typeface="Titillium Web"/>
                <a:cs typeface="Titillium Web"/>
                <a:sym typeface="Titillium Web"/>
              </a:rPr>
              <a:t>972-2007)</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38th - Country Name</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39th - Series Code</a:t>
            </a:r>
            <a:endParaRPr>
              <a:solidFill>
                <a:srgbClr val="FFFFFF"/>
              </a:solidFill>
              <a:latin typeface="Titillium Web"/>
              <a:ea typeface="Titillium Web"/>
              <a:cs typeface="Titillium Web"/>
              <a:sym typeface="Titillium Web"/>
            </a:endParaRPr>
          </a:p>
          <a:p>
            <a:pPr indent="-317500" lvl="2" marL="1371600" rtl="0" algn="l">
              <a:lnSpc>
                <a:spcPct val="115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40th - Series Name</a:t>
            </a:r>
            <a:endParaRPr>
              <a:solidFill>
                <a:srgbClr val="FFFFFF"/>
              </a:solidFill>
              <a:latin typeface="Titillium Web"/>
              <a:ea typeface="Titillium Web"/>
              <a:cs typeface="Titillium Web"/>
              <a:sym typeface="Titillium Web"/>
            </a:endParaRPr>
          </a:p>
        </p:txBody>
      </p:sp>
      <p:sp>
        <p:nvSpPr>
          <p:cNvPr id="863" name="Google Shape;863;p31"/>
          <p:cNvSpPr txBox="1"/>
          <p:nvPr/>
        </p:nvSpPr>
        <p:spPr>
          <a:xfrm>
            <a:off x="2528700" y="1962125"/>
            <a:ext cx="9558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Light"/>
                <a:ea typeface="Titillium Web Light"/>
                <a:cs typeface="Titillium Web Light"/>
                <a:sym typeface="Titillium Web Light"/>
              </a:rPr>
              <a:t>Each Row</a:t>
            </a:r>
            <a:endParaRPr>
              <a:solidFill>
                <a:srgbClr val="FFFFFF"/>
              </a:solidFill>
              <a:latin typeface="Titillium Web Light"/>
              <a:ea typeface="Titillium Web Light"/>
              <a:cs typeface="Titillium Web Light"/>
              <a:sym typeface="Titillium Web Light"/>
            </a:endParaRPr>
          </a:p>
        </p:txBody>
      </p:sp>
      <p:pic>
        <p:nvPicPr>
          <p:cNvPr id="864" name="Google Shape;864;p31"/>
          <p:cNvPicPr preferRelativeResize="0"/>
          <p:nvPr/>
        </p:nvPicPr>
        <p:blipFill>
          <a:blip r:embed="rId3">
            <a:alphaModFix/>
          </a:blip>
          <a:stretch>
            <a:fillRect/>
          </a:stretch>
        </p:blipFill>
        <p:spPr>
          <a:xfrm>
            <a:off x="3846925" y="1561900"/>
            <a:ext cx="5217626" cy="3137725"/>
          </a:xfrm>
          <a:prstGeom prst="rect">
            <a:avLst/>
          </a:prstGeom>
          <a:noFill/>
          <a:ln>
            <a:noFill/>
          </a:ln>
        </p:spPr>
      </p:pic>
      <p:pic>
        <p:nvPicPr>
          <p:cNvPr id="865" name="Google Shape;865;p31"/>
          <p:cNvPicPr preferRelativeResize="0"/>
          <p:nvPr/>
        </p:nvPicPr>
        <p:blipFill>
          <a:blip r:embed="rId4">
            <a:alphaModFix/>
          </a:blip>
          <a:stretch>
            <a:fillRect/>
          </a:stretch>
        </p:blipFill>
        <p:spPr>
          <a:xfrm>
            <a:off x="8354225" y="0"/>
            <a:ext cx="789775" cy="7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32"/>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 Nan Values</a:t>
            </a:r>
            <a:endParaRPr/>
          </a:p>
        </p:txBody>
      </p:sp>
      <p:pic>
        <p:nvPicPr>
          <p:cNvPr id="871" name="Google Shape;871;p32"/>
          <p:cNvPicPr preferRelativeResize="0"/>
          <p:nvPr/>
        </p:nvPicPr>
        <p:blipFill>
          <a:blip r:embed="rId3">
            <a:alphaModFix/>
          </a:blip>
          <a:stretch>
            <a:fillRect/>
          </a:stretch>
        </p:blipFill>
        <p:spPr>
          <a:xfrm>
            <a:off x="1163000" y="945299"/>
            <a:ext cx="7262681" cy="4122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33"/>
          <p:cNvSpPr txBox="1"/>
          <p:nvPr>
            <p:ph type="title"/>
          </p:nvPr>
        </p:nvSpPr>
        <p:spPr>
          <a:xfrm>
            <a:off x="190550" y="120975"/>
            <a:ext cx="7686000" cy="54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877" name="Google Shape;877;p33"/>
          <p:cNvSpPr txBox="1"/>
          <p:nvPr>
            <p:ph idx="1" type="body"/>
          </p:nvPr>
        </p:nvSpPr>
        <p:spPr>
          <a:xfrm>
            <a:off x="190550" y="1060488"/>
            <a:ext cx="8488500" cy="3535200"/>
          </a:xfrm>
          <a:prstGeom prst="rect">
            <a:avLst/>
          </a:prstGeom>
        </p:spPr>
        <p:txBody>
          <a:bodyPr anchorCtr="0" anchor="t" bIns="91425" lIns="91425" spcFirstLastPara="1" rIns="91425" wrap="square" tIns="91425">
            <a:noAutofit/>
          </a:bodyPr>
          <a:lstStyle/>
          <a:p>
            <a:pPr indent="-374650" lvl="0" marL="457200" rtl="0" algn="l">
              <a:spcBef>
                <a:spcPts val="600"/>
              </a:spcBef>
              <a:spcAft>
                <a:spcPts val="0"/>
              </a:spcAft>
              <a:buClr>
                <a:srgbClr val="FFFFFF"/>
              </a:buClr>
              <a:buSzPts val="2300"/>
              <a:buAutoNum type="arabicPeriod"/>
            </a:pPr>
            <a:r>
              <a:rPr lang="en" sz="2300"/>
              <a:t>Data Cleaning</a:t>
            </a:r>
            <a:endParaRPr sz="2300"/>
          </a:p>
          <a:p>
            <a:pPr indent="0" lvl="0" marL="1371600" rtl="0" algn="l">
              <a:spcBef>
                <a:spcPts val="600"/>
              </a:spcBef>
              <a:spcAft>
                <a:spcPts val="0"/>
              </a:spcAft>
              <a:buNone/>
            </a:pPr>
            <a:r>
              <a:rPr lang="en" sz="2200"/>
              <a:t>I. Handling Missing Values.</a:t>
            </a:r>
            <a:endParaRPr/>
          </a:p>
        </p:txBody>
      </p:sp>
      <p:pic>
        <p:nvPicPr>
          <p:cNvPr id="878" name="Google Shape;878;p33"/>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879" name="Google Shape;879;p33"/>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80" name="Google Shape;880;p33"/>
          <p:cNvSpPr txBox="1"/>
          <p:nvPr/>
        </p:nvSpPr>
        <p:spPr>
          <a:xfrm>
            <a:off x="155100" y="2182750"/>
            <a:ext cx="8833800" cy="152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lt1"/>
                </a:solidFill>
                <a:latin typeface="Titillium Web"/>
                <a:ea typeface="Titillium Web"/>
                <a:cs typeface="Titillium Web"/>
                <a:sym typeface="Titillium Web"/>
              </a:rPr>
              <a:t>2</a:t>
            </a:r>
            <a:r>
              <a:rPr lang="en" sz="2300">
                <a:solidFill>
                  <a:schemeClr val="lt1"/>
                </a:solidFill>
                <a:latin typeface="Titillium Web"/>
                <a:ea typeface="Titillium Web"/>
                <a:cs typeface="Titillium Web"/>
                <a:sym typeface="Titillium Web"/>
              </a:rPr>
              <a:t>.    Data Reduction</a:t>
            </a:r>
            <a:endParaRPr sz="2300">
              <a:solidFill>
                <a:schemeClr val="lt1"/>
              </a:solidFill>
              <a:latin typeface="Titillium Web"/>
              <a:ea typeface="Titillium Web"/>
              <a:cs typeface="Titillium Web"/>
              <a:sym typeface="Titillium Web"/>
            </a:endParaRPr>
          </a:p>
          <a:p>
            <a:pPr indent="0" lvl="0" marL="457200" rtl="0" algn="l">
              <a:spcBef>
                <a:spcPts val="600"/>
              </a:spcBef>
              <a:spcAft>
                <a:spcPts val="0"/>
              </a:spcAft>
              <a:buNone/>
            </a:pPr>
            <a:r>
              <a:rPr lang="en" sz="2400">
                <a:solidFill>
                  <a:schemeClr val="lt1"/>
                </a:solidFill>
                <a:latin typeface="Titillium Web"/>
                <a:ea typeface="Titillium Web"/>
                <a:cs typeface="Titillium Web"/>
                <a:sym typeface="Titillium Web"/>
              </a:rPr>
              <a:t>		</a:t>
            </a:r>
            <a:r>
              <a:rPr lang="en" sz="2200">
                <a:solidFill>
                  <a:schemeClr val="lt1"/>
                </a:solidFill>
                <a:latin typeface="Titillium Web"/>
                <a:ea typeface="Titillium Web"/>
                <a:cs typeface="Titillium Web"/>
                <a:sym typeface="Titillium Web"/>
              </a:rPr>
              <a:t>The available training dataset has already underwent data reduction process by removing the rows which has all the values filled with NaN.</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4"/>
          <p:cNvSpPr txBox="1"/>
          <p:nvPr>
            <p:ph type="title"/>
          </p:nvPr>
        </p:nvSpPr>
        <p:spPr>
          <a:xfrm>
            <a:off x="190750" y="578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Data  Transformation</a:t>
            </a:r>
            <a:endParaRPr/>
          </a:p>
        </p:txBody>
      </p:sp>
      <p:sp>
        <p:nvSpPr>
          <p:cNvPr id="886" name="Google Shape;886;p34"/>
          <p:cNvSpPr txBox="1"/>
          <p:nvPr>
            <p:ph idx="1" type="body"/>
          </p:nvPr>
        </p:nvSpPr>
        <p:spPr>
          <a:xfrm>
            <a:off x="190755" y="11490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FFFFFF"/>
              </a:buClr>
              <a:buSzPts val="2400"/>
              <a:buChar char="-"/>
            </a:pPr>
            <a:r>
              <a:rPr lang="en"/>
              <a:t>Change in the format of year</a:t>
            </a:r>
            <a:endParaRPr/>
          </a:p>
        </p:txBody>
      </p:sp>
      <p:pic>
        <p:nvPicPr>
          <p:cNvPr id="887" name="Google Shape;887;p34"/>
          <p:cNvPicPr preferRelativeResize="0"/>
          <p:nvPr/>
        </p:nvPicPr>
        <p:blipFill>
          <a:blip r:embed="rId3">
            <a:alphaModFix/>
          </a:blip>
          <a:stretch>
            <a:fillRect/>
          </a:stretch>
        </p:blipFill>
        <p:spPr>
          <a:xfrm>
            <a:off x="298175" y="2163200"/>
            <a:ext cx="4060701" cy="2775276"/>
          </a:xfrm>
          <a:prstGeom prst="rect">
            <a:avLst/>
          </a:prstGeom>
          <a:noFill/>
          <a:ln>
            <a:noFill/>
          </a:ln>
        </p:spPr>
      </p:pic>
      <p:pic>
        <p:nvPicPr>
          <p:cNvPr id="888" name="Google Shape;888;p34"/>
          <p:cNvPicPr preferRelativeResize="0"/>
          <p:nvPr/>
        </p:nvPicPr>
        <p:blipFill>
          <a:blip r:embed="rId4">
            <a:alphaModFix/>
          </a:blip>
          <a:stretch>
            <a:fillRect/>
          </a:stretch>
        </p:blipFill>
        <p:spPr>
          <a:xfrm>
            <a:off x="5242375" y="2163200"/>
            <a:ext cx="3688500" cy="2775275"/>
          </a:xfrm>
          <a:prstGeom prst="rect">
            <a:avLst/>
          </a:prstGeom>
          <a:noFill/>
          <a:ln>
            <a:noFill/>
          </a:ln>
        </p:spPr>
      </p:pic>
      <p:cxnSp>
        <p:nvCxnSpPr>
          <p:cNvPr id="889" name="Google Shape;889;p34"/>
          <p:cNvCxnSpPr/>
          <p:nvPr/>
        </p:nvCxnSpPr>
        <p:spPr>
          <a:xfrm flipH="1" rot="10800000">
            <a:off x="4480526" y="3544375"/>
            <a:ext cx="640200" cy="129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5"/>
          <p:cNvSpPr txBox="1"/>
          <p:nvPr>
            <p:ph type="title"/>
          </p:nvPr>
        </p:nvSpPr>
        <p:spPr>
          <a:xfrm>
            <a:off x="190775" y="147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 </a:t>
            </a:r>
            <a:endParaRPr/>
          </a:p>
        </p:txBody>
      </p:sp>
      <p:sp>
        <p:nvSpPr>
          <p:cNvPr id="895" name="Google Shape;895;p35"/>
          <p:cNvSpPr txBox="1"/>
          <p:nvPr>
            <p:ph idx="1" type="body"/>
          </p:nvPr>
        </p:nvSpPr>
        <p:spPr>
          <a:xfrm>
            <a:off x="502325" y="1004525"/>
            <a:ext cx="7851900" cy="3681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FFFFFF"/>
              </a:buClr>
              <a:buSzPts val="2400"/>
              <a:buAutoNum type="arabicPeriod"/>
            </a:pPr>
            <a:r>
              <a:rPr lang="en"/>
              <a:t>Imputation using (mean/median) values:</a:t>
            </a:r>
            <a:endParaRPr/>
          </a:p>
          <a:p>
            <a:pPr indent="0" lvl="0" marL="457200" rtl="0" algn="l">
              <a:spcBef>
                <a:spcPts val="600"/>
              </a:spcBef>
              <a:spcAft>
                <a:spcPts val="0"/>
              </a:spcAft>
              <a:buNone/>
            </a:pPr>
            <a:r>
              <a:rPr lang="en" sz="1500"/>
              <a:t>This works by calculating the mean/median of the non-missing values in a column and then replacing the missing values within each column separately and independently from the others. It can only be used with numeric data.</a:t>
            </a:r>
            <a:endParaRPr sz="1500"/>
          </a:p>
          <a:p>
            <a:pPr indent="0" lvl="0" marL="0" rtl="0" algn="l">
              <a:spcBef>
                <a:spcPts val="600"/>
              </a:spcBef>
              <a:spcAft>
                <a:spcPts val="0"/>
              </a:spcAft>
              <a:buNone/>
            </a:pPr>
            <a:r>
              <a:rPr b="1" lang="en" sz="1200"/>
              <a:t>Pros: </a:t>
            </a:r>
            <a:endParaRPr b="1" sz="1200"/>
          </a:p>
          <a:p>
            <a:pPr indent="-304800" lvl="0" marL="457200" rtl="0" algn="l">
              <a:lnSpc>
                <a:spcPct val="115000"/>
              </a:lnSpc>
              <a:spcBef>
                <a:spcPts val="1200"/>
              </a:spcBef>
              <a:spcAft>
                <a:spcPts val="0"/>
              </a:spcAft>
              <a:buClr>
                <a:srgbClr val="FFFFFF"/>
              </a:buClr>
              <a:buSzPts val="1200"/>
              <a:buFont typeface="Arial"/>
              <a:buChar char="●"/>
            </a:pPr>
            <a:r>
              <a:rPr lang="en" sz="1200">
                <a:solidFill>
                  <a:srgbClr val="FFFFFF"/>
                </a:solidFill>
                <a:latin typeface="Arial"/>
                <a:ea typeface="Arial"/>
                <a:cs typeface="Arial"/>
                <a:sym typeface="Arial"/>
              </a:rPr>
              <a:t>Easy and fast.</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Works well with small numerical datasets.</a:t>
            </a:r>
            <a:endParaRPr sz="12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b="1" lang="en" sz="1200">
                <a:solidFill>
                  <a:srgbClr val="FFFFFF"/>
                </a:solidFill>
                <a:latin typeface="Arial"/>
                <a:ea typeface="Arial"/>
                <a:cs typeface="Arial"/>
                <a:sym typeface="Arial"/>
              </a:rPr>
              <a:t>Cons</a:t>
            </a:r>
            <a:r>
              <a:rPr lang="en" sz="1200">
                <a:solidFill>
                  <a:srgbClr val="FFFFFF"/>
                </a:solidFill>
                <a:latin typeface="Arial"/>
                <a:ea typeface="Arial"/>
                <a:cs typeface="Arial"/>
                <a:sym typeface="Arial"/>
              </a:rPr>
              <a:t>:</a:t>
            </a:r>
            <a:endParaRPr sz="1200">
              <a:solidFill>
                <a:srgbClr val="FFFFFF"/>
              </a:solidFill>
              <a:latin typeface="Arial"/>
              <a:ea typeface="Arial"/>
              <a:cs typeface="Arial"/>
              <a:sym typeface="Arial"/>
            </a:endParaRPr>
          </a:p>
          <a:p>
            <a:pPr indent="-304800" lvl="0" marL="457200" rtl="0" algn="l">
              <a:lnSpc>
                <a:spcPct val="115000"/>
              </a:lnSpc>
              <a:spcBef>
                <a:spcPts val="1200"/>
              </a:spcBef>
              <a:spcAft>
                <a:spcPts val="0"/>
              </a:spcAft>
              <a:buClr>
                <a:srgbClr val="FFFFFF"/>
              </a:buClr>
              <a:buSzPts val="1200"/>
              <a:buFont typeface="Arial"/>
              <a:buChar char="●"/>
            </a:pPr>
            <a:r>
              <a:rPr lang="en" sz="1200">
                <a:solidFill>
                  <a:srgbClr val="FFFFFF"/>
                </a:solidFill>
                <a:latin typeface="Arial"/>
                <a:ea typeface="Arial"/>
                <a:cs typeface="Arial"/>
                <a:sym typeface="Arial"/>
              </a:rPr>
              <a:t>Doesn’t factor the correlations between features. It only works on the column level.</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Not very accurate.</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Doesn’t account for the uncertainty in the imputations.</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p>
        </p:txBody>
      </p:sp>
      <p:pic>
        <p:nvPicPr>
          <p:cNvPr id="896" name="Google Shape;896;p35"/>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897" name="Google Shape;897;p35"/>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