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Titillium Web ExtraLight" charset="0"/>
      <p:regular r:id="rId12"/>
      <p:bold r:id="rId13"/>
      <p:italic r:id="rId14"/>
      <p:boldItalic r:id="rId15"/>
    </p:embeddedFont>
    <p:embeddedFont>
      <p:font typeface="Titillium Web" charset="0"/>
      <p:regular r:id="rId16"/>
      <p:bold r:id="rId17"/>
      <p:italic r:id="rId18"/>
      <p:boldItalic r:id="rId19"/>
    </p:embeddedFont>
    <p:embeddedFont>
      <p:font typeface="Titillium Web SemiBold" charset="0"/>
      <p:regular r:id="rId20"/>
      <p:bold r:id="rId21"/>
      <p:italic r:id="rId22"/>
      <p:boldItalic r:id="rId23"/>
    </p:embeddedFont>
    <p:embeddedFont>
      <p:font typeface="Titillium Web Ligh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0CD1602-0F23-48AA-A223-5E727D7607D3}">
  <a:tblStyle styleId="{20CD1602-0F23-48AA-A223-5E727D7607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13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4d7c3d03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4d7c3d03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a4d7c3d03f_1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a4d7c3d03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a50665de69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a50665de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50665de69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50665de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a50665de69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a50665de6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a50665de69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a50665de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a50665de6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a50665de6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465475" y="294900"/>
            <a:ext cx="8334600" cy="10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700"/>
              <a:t>Data Mining and Analysis</a:t>
            </a:r>
            <a:endParaRPr sz="4700"/>
          </a:p>
          <a:p>
            <a:pPr marL="0" lvl="0" indent="0" algn="ctr" rtl="0">
              <a:spcBef>
                <a:spcPts val="0"/>
              </a:spcBef>
              <a:spcAft>
                <a:spcPts val="0"/>
              </a:spcAft>
              <a:buNone/>
            </a:pPr>
            <a:r>
              <a:rPr lang="en" sz="2500"/>
              <a:t>5DMACP11</a:t>
            </a:r>
            <a:endParaRPr sz="2500"/>
          </a:p>
        </p:txBody>
      </p:sp>
      <p:sp>
        <p:nvSpPr>
          <p:cNvPr id="780" name="Google Shape;780;p15"/>
          <p:cNvSpPr txBox="1"/>
          <p:nvPr/>
        </p:nvSpPr>
        <p:spPr>
          <a:xfrm>
            <a:off x="669300" y="1611125"/>
            <a:ext cx="7805400" cy="61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u="sng">
                <a:solidFill>
                  <a:srgbClr val="FFFFFF"/>
                </a:solidFill>
                <a:latin typeface="Titillium Web"/>
                <a:ea typeface="Titillium Web"/>
                <a:cs typeface="Titillium Web"/>
                <a:sym typeface="Titillium Web"/>
              </a:rPr>
              <a:t>UNITED NATIONS MILLENNIUM DEVELOPMENT GOALS</a:t>
            </a:r>
            <a:endParaRPr sz="2100" b="1" u="sng">
              <a:solidFill>
                <a:srgbClr val="FFFFFF"/>
              </a:solidFill>
              <a:latin typeface="Titillium Web"/>
              <a:ea typeface="Titillium Web"/>
              <a:cs typeface="Titillium Web"/>
              <a:sym typeface="Titillium Web"/>
            </a:endParaRPr>
          </a:p>
        </p:txBody>
      </p:sp>
      <p:graphicFrame>
        <p:nvGraphicFramePr>
          <p:cNvPr id="781" name="Google Shape;781;p15"/>
          <p:cNvGraphicFramePr/>
          <p:nvPr/>
        </p:nvGraphicFramePr>
        <p:xfrm>
          <a:off x="952500" y="2736625"/>
          <a:ext cx="7239000" cy="1981050"/>
        </p:xfrm>
        <a:graphic>
          <a:graphicData uri="http://schemas.openxmlformats.org/drawingml/2006/table">
            <a:tbl>
              <a:tblPr>
                <a:noFill/>
                <a:tableStyleId>{20CD1602-0F23-48AA-A223-5E727D7607D3}</a:tableStyleId>
              </a:tblPr>
              <a:tblGrid>
                <a:gridCol w="2413000"/>
                <a:gridCol w="2413000"/>
                <a:gridCol w="2413000"/>
              </a:tblGrid>
              <a:tr h="381000">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Name</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Roll No</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USN</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Saloni Shah</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363</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01FE18BCS183</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Mummigatti</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364</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01FE18BCS184</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Samarth R</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365</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01FE18BCS185</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Sanjana Kambar</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370</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Titillium Web SemiBold"/>
                          <a:ea typeface="Titillium Web SemiBold"/>
                          <a:cs typeface="Titillium Web SemiBold"/>
                          <a:sym typeface="Titillium Web SemiBold"/>
                        </a:rPr>
                        <a:t>01FE18BCS190</a:t>
                      </a:r>
                      <a:endParaRPr>
                        <a:solidFill>
                          <a:srgbClr val="FFFFFF"/>
                        </a:solidFill>
                        <a:latin typeface="Titillium Web SemiBold"/>
                        <a:ea typeface="Titillium Web SemiBold"/>
                        <a:cs typeface="Titillium Web SemiBold"/>
                        <a:sym typeface="Titillium Web SemiBold"/>
                      </a:endParaRPr>
                    </a:p>
                  </a:txBody>
                  <a:tcPr marL="91425" marR="91425" marT="91425" marB="91425">
                    <a:lnL w="28575" cap="flat" cmpd="sng">
                      <a:solidFill>
                        <a:srgbClr val="F3F3F3"/>
                      </a:solidFill>
                      <a:prstDash val="solid"/>
                      <a:round/>
                      <a:headEnd type="none" w="sm" len="sm"/>
                      <a:tailEnd type="none" w="sm" len="sm"/>
                    </a:lnL>
                    <a:lnR w="28575" cap="flat" cmpd="sng">
                      <a:solidFill>
                        <a:srgbClr val="F3F3F3"/>
                      </a:solidFill>
                      <a:prstDash val="solid"/>
                      <a:round/>
                      <a:headEnd type="none" w="sm" len="sm"/>
                      <a:tailEnd type="none" w="sm" len="sm"/>
                    </a:lnR>
                    <a:lnT w="28575" cap="flat" cmpd="sng">
                      <a:solidFill>
                        <a:srgbClr val="F3F3F3"/>
                      </a:solidFill>
                      <a:prstDash val="solid"/>
                      <a:round/>
                      <a:headEnd type="none" w="sm" len="sm"/>
                      <a:tailEnd type="none" w="sm" len="sm"/>
                    </a:lnT>
                    <a:lnB w="28575" cap="flat" cmpd="sng">
                      <a:solidFill>
                        <a:srgbClr val="F3F3F3"/>
                      </a:solidFill>
                      <a:prstDash val="solid"/>
                      <a:round/>
                      <a:headEnd type="none" w="sm" len="sm"/>
                      <a:tailEnd type="none" w="sm" len="sm"/>
                    </a:lnB>
                  </a:tcPr>
                </a:tc>
              </a:tr>
            </a:tbl>
          </a:graphicData>
        </a:graphic>
      </p:graphicFrame>
      <p:pic>
        <p:nvPicPr>
          <p:cNvPr id="782" name="Google Shape;782;p15"/>
          <p:cNvPicPr preferRelativeResize="0"/>
          <p:nvPr/>
        </p:nvPicPr>
        <p:blipFill>
          <a:blip r:embed="rId3">
            <a:alphaModFix/>
          </a:blip>
          <a:stretch>
            <a:fillRect/>
          </a:stretch>
        </p:blipFill>
        <p:spPr>
          <a:xfrm>
            <a:off x="8354225" y="4353725"/>
            <a:ext cx="789775" cy="789775"/>
          </a:xfrm>
          <a:prstGeom prst="rect">
            <a:avLst/>
          </a:prstGeom>
          <a:noFill/>
          <a:ln>
            <a:noFill/>
          </a:ln>
        </p:spPr>
      </p:pic>
      <p:sp>
        <p:nvSpPr>
          <p:cNvPr id="783" name="Google Shape;783;p15"/>
          <p:cNvSpPr txBox="1">
            <a:spLocks noGrp="1"/>
          </p:cNvSpPr>
          <p:nvPr>
            <p:ph type="sldNum" idx="4294967295"/>
          </p:nvPr>
        </p:nvSpPr>
        <p:spPr>
          <a:xfrm>
            <a:off x="8586600" y="0"/>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6"/>
          <p:cNvSpPr txBox="1">
            <a:spLocks noGrp="1"/>
          </p:cNvSpPr>
          <p:nvPr>
            <p:ph type="ctrTitle"/>
          </p:nvPr>
        </p:nvSpPr>
        <p:spPr>
          <a:xfrm>
            <a:off x="390795" y="2016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89" name="Google Shape;789;p16"/>
          <p:cNvSpPr txBox="1"/>
          <p:nvPr/>
        </p:nvSpPr>
        <p:spPr>
          <a:xfrm>
            <a:off x="590400" y="1591075"/>
            <a:ext cx="5763900" cy="67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a:ea typeface="Titillium Web"/>
              <a:cs typeface="Titillium Web"/>
              <a:sym typeface="Titillium Web"/>
            </a:endParaRPr>
          </a:p>
        </p:txBody>
      </p:sp>
      <p:sp>
        <p:nvSpPr>
          <p:cNvPr id="790" name="Google Shape;790;p16"/>
          <p:cNvSpPr txBox="1"/>
          <p:nvPr/>
        </p:nvSpPr>
        <p:spPr>
          <a:xfrm>
            <a:off x="397350" y="1269725"/>
            <a:ext cx="8349300" cy="2394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member states of United Nations has set goals to measure the progress of global development which aims to increase standards of living around the world by emphasizing human capital, infrastructure and human rights.</a:t>
            </a:r>
            <a:endParaRPr sz="1500">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500">
              <a:solidFill>
                <a:srgbClr val="FFFFFF"/>
              </a:solidFill>
              <a:latin typeface="Titillium Web"/>
              <a:ea typeface="Titillium Web"/>
              <a:cs typeface="Titillium Web"/>
              <a:sym typeface="Titillium Web"/>
            </a:endParaRPr>
          </a:p>
          <a:p>
            <a:pPr marL="457200" lvl="0" indent="-323850" algn="l" rtl="0">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Data is been aggregated from 1972-2007 on over 1200 macroeconomic indicators in 214 countries around the world.</a:t>
            </a:r>
            <a:endParaRPr sz="1500">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500">
              <a:solidFill>
                <a:srgbClr val="FFFFFF"/>
              </a:solidFill>
              <a:latin typeface="Titillium Web"/>
              <a:ea typeface="Titillium Web"/>
              <a:cs typeface="Titillium Web"/>
              <a:sym typeface="Titillium Web"/>
            </a:endParaRPr>
          </a:p>
          <a:p>
            <a:pPr marL="457200" lvl="0" indent="-323850" algn="l" rtl="0">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Given the data from 1972-2007 we need to predict a specific indicator for the goals in 2008 and 2012.</a:t>
            </a:r>
            <a:r>
              <a:rPr lang="en" sz="1500">
                <a:latin typeface="Titillium Web"/>
                <a:ea typeface="Titillium Web"/>
                <a:cs typeface="Titillium Web"/>
                <a:sym typeface="Titillium Web"/>
              </a:rPr>
              <a:t> </a:t>
            </a:r>
            <a:endParaRPr sz="1500">
              <a:solidFill>
                <a:srgbClr val="FFFFFF"/>
              </a:solidFill>
              <a:latin typeface="Titillium Web"/>
              <a:ea typeface="Titillium Web"/>
              <a:cs typeface="Titillium Web"/>
              <a:sym typeface="Titillium Web"/>
            </a:endParaRPr>
          </a:p>
        </p:txBody>
      </p:sp>
      <p:sp>
        <p:nvSpPr>
          <p:cNvPr id="791" name="Google Shape;791;p16"/>
          <p:cNvSpPr txBox="1"/>
          <p:nvPr/>
        </p:nvSpPr>
        <p:spPr>
          <a:xfrm>
            <a:off x="590400" y="3910500"/>
            <a:ext cx="6764100" cy="5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a:ea typeface="Titillium Web"/>
                <a:cs typeface="Titillium Web"/>
                <a:sym typeface="Titillium Web"/>
              </a:rPr>
              <a:t>Competition End Date : Feb. 5,2021</a:t>
            </a:r>
            <a:endParaRPr sz="1800">
              <a:solidFill>
                <a:srgbClr val="FFFFFF"/>
              </a:solidFill>
              <a:latin typeface="Titillium Web"/>
              <a:ea typeface="Titillium Web"/>
              <a:cs typeface="Titillium Web"/>
              <a:sym typeface="Titillium Web"/>
            </a:endParaRPr>
          </a:p>
        </p:txBody>
      </p:sp>
      <p:sp>
        <p:nvSpPr>
          <p:cNvPr id="792" name="Google Shape;792;p16"/>
          <p:cNvSpPr txBox="1">
            <a:spLocks noGrp="1"/>
          </p:cNvSpPr>
          <p:nvPr>
            <p:ph type="sldNum" idx="4294967295"/>
          </p:nvPr>
        </p:nvSpPr>
        <p:spPr>
          <a:xfrm>
            <a:off x="8586600" y="0"/>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793" name="Google Shape;793;p16"/>
          <p:cNvPicPr preferRelativeResize="0"/>
          <p:nvPr/>
        </p:nvPicPr>
        <p:blipFill>
          <a:blip r:embed="rId3">
            <a:alphaModFix/>
          </a:blip>
          <a:stretch>
            <a:fillRect/>
          </a:stretch>
        </p:blipFill>
        <p:spPr>
          <a:xfrm>
            <a:off x="8354225"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7"/>
          <p:cNvSpPr txBox="1">
            <a:spLocks noGrp="1"/>
          </p:cNvSpPr>
          <p:nvPr>
            <p:ph type="title"/>
          </p:nvPr>
        </p:nvSpPr>
        <p:spPr>
          <a:xfrm>
            <a:off x="70300" y="105600"/>
            <a:ext cx="7686000" cy="6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Data</a:t>
            </a:r>
            <a:endParaRPr/>
          </a:p>
        </p:txBody>
      </p:sp>
      <p:sp>
        <p:nvSpPr>
          <p:cNvPr id="799" name="Google Shape;799;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800" name="Google Shape;800;p17"/>
          <p:cNvSpPr txBox="1"/>
          <p:nvPr/>
        </p:nvSpPr>
        <p:spPr>
          <a:xfrm>
            <a:off x="-82200" y="942050"/>
            <a:ext cx="6970500" cy="794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TrainingSet.csv</a:t>
            </a:r>
            <a:endParaRPr>
              <a:solidFill>
                <a:srgbClr val="FFFFFF"/>
              </a:solidFill>
              <a:latin typeface="Titillium Web"/>
              <a:ea typeface="Titillium Web"/>
              <a:cs typeface="Titillium Web"/>
              <a:sym typeface="Titillium Web"/>
            </a:endParaRPr>
          </a:p>
        </p:txBody>
      </p:sp>
      <p:sp>
        <p:nvSpPr>
          <p:cNvPr id="801" name="Google Shape;801;p17"/>
          <p:cNvSpPr txBox="1"/>
          <p:nvPr/>
        </p:nvSpPr>
        <p:spPr>
          <a:xfrm>
            <a:off x="-82200" y="1338250"/>
            <a:ext cx="6970500" cy="3412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Quantitative values of various measures of each country from 1972 to 2007</a:t>
            </a:r>
            <a:endParaRPr>
              <a:solidFill>
                <a:srgbClr val="FFFFFF"/>
              </a:solidFill>
              <a:latin typeface="Titillium Web"/>
              <a:ea typeface="Titillium Web"/>
              <a:cs typeface="Titillium Web"/>
              <a:sym typeface="Titillium Web"/>
            </a:endParaRPr>
          </a:p>
          <a:p>
            <a:pPr marL="457200" lvl="0" indent="-317500" algn="l" rtl="0">
              <a:lnSpc>
                <a:spcPct val="200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Shape of the data = (195402,40)</a:t>
            </a:r>
            <a:endParaRPr>
              <a:solidFill>
                <a:srgbClr val="FFFFFF"/>
              </a:solidFill>
              <a:latin typeface="Titillium Web"/>
              <a:ea typeface="Titillium Web"/>
              <a:cs typeface="Titillium Web"/>
              <a:sym typeface="Titillium Web"/>
            </a:endParaRPr>
          </a:p>
          <a:p>
            <a:pPr marL="457200" lvl="0" indent="-317500" algn="l" rtl="0">
              <a:lnSpc>
                <a:spcPct val="200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Implies</a:t>
            </a:r>
            <a:endParaRPr>
              <a:solidFill>
                <a:srgbClr val="FFFFFF"/>
              </a:solidFill>
              <a:latin typeface="Titillium Web"/>
              <a:ea typeface="Titillium Web"/>
              <a:cs typeface="Titillium Web"/>
              <a:sym typeface="Titillium Web"/>
            </a:endParaRPr>
          </a:p>
          <a:p>
            <a:pPr marL="914400" lvl="1" indent="-317500" algn="l" rtl="0">
              <a:lnSpc>
                <a:spcPct val="200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Size of the data = 195402</a:t>
            </a:r>
            <a:endParaRPr>
              <a:solidFill>
                <a:srgbClr val="FFFFFF"/>
              </a:solidFill>
              <a:latin typeface="Titillium Web"/>
              <a:ea typeface="Titillium Web"/>
              <a:cs typeface="Titillium Web"/>
              <a:sym typeface="Titillium Web"/>
            </a:endParaRPr>
          </a:p>
          <a:p>
            <a:pPr marL="914400" lvl="1" indent="-317500" algn="l" rtl="0">
              <a:lnSpc>
                <a:spcPct val="150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Number of Columns = 40</a:t>
            </a:r>
            <a:endParaRPr>
              <a:solidFill>
                <a:srgbClr val="FFFFFF"/>
              </a:solidFill>
              <a:latin typeface="Titillium Web"/>
              <a:ea typeface="Titillium Web"/>
              <a:cs typeface="Titillium Web"/>
              <a:sym typeface="Titillium Web"/>
            </a:endParaRPr>
          </a:p>
          <a:p>
            <a:pPr marL="1371600" lvl="2" indent="-317500" algn="l" rtl="0">
              <a:lnSpc>
                <a:spcPct val="115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1st column - index</a:t>
            </a:r>
            <a:endParaRPr>
              <a:solidFill>
                <a:srgbClr val="FFFFFF"/>
              </a:solidFill>
              <a:latin typeface="Titillium Web"/>
              <a:ea typeface="Titillium Web"/>
              <a:cs typeface="Titillium Web"/>
              <a:sym typeface="Titillium Web"/>
            </a:endParaRPr>
          </a:p>
          <a:p>
            <a:pPr marL="1371600" lvl="2" indent="-317500" algn="l" rtl="0">
              <a:lnSpc>
                <a:spcPct val="115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2nd to 37th - years (1</a:t>
            </a:r>
            <a:r>
              <a:rPr lang="en" dirty="0">
                <a:solidFill>
                  <a:schemeClr val="lt1"/>
                </a:solidFill>
                <a:latin typeface="Titillium Web"/>
                <a:ea typeface="Titillium Web"/>
                <a:cs typeface="Titillium Web"/>
                <a:sym typeface="Titillium Web"/>
              </a:rPr>
              <a:t>972-2007)</a:t>
            </a:r>
            <a:endParaRPr>
              <a:solidFill>
                <a:srgbClr val="FFFFFF"/>
              </a:solidFill>
              <a:latin typeface="Titillium Web"/>
              <a:ea typeface="Titillium Web"/>
              <a:cs typeface="Titillium Web"/>
              <a:sym typeface="Titillium Web"/>
            </a:endParaRPr>
          </a:p>
          <a:p>
            <a:pPr marL="1371600" lvl="2" indent="-317500" algn="l" rtl="0">
              <a:lnSpc>
                <a:spcPct val="115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38th - Country Name</a:t>
            </a:r>
            <a:endParaRPr>
              <a:solidFill>
                <a:srgbClr val="FFFFFF"/>
              </a:solidFill>
              <a:latin typeface="Titillium Web"/>
              <a:ea typeface="Titillium Web"/>
              <a:cs typeface="Titillium Web"/>
              <a:sym typeface="Titillium Web"/>
            </a:endParaRPr>
          </a:p>
          <a:p>
            <a:pPr marL="1371600" lvl="2" indent="-317500" algn="l" rtl="0">
              <a:lnSpc>
                <a:spcPct val="115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39th - Series Code</a:t>
            </a:r>
            <a:endParaRPr>
              <a:solidFill>
                <a:srgbClr val="FFFFFF"/>
              </a:solidFill>
              <a:latin typeface="Titillium Web"/>
              <a:ea typeface="Titillium Web"/>
              <a:cs typeface="Titillium Web"/>
              <a:sym typeface="Titillium Web"/>
            </a:endParaRPr>
          </a:p>
          <a:p>
            <a:pPr marL="1371600" lvl="2" indent="-317500" algn="l" rtl="0">
              <a:lnSpc>
                <a:spcPct val="115000"/>
              </a:lnSpc>
              <a:spcBef>
                <a:spcPts val="0"/>
              </a:spcBef>
              <a:spcAft>
                <a:spcPts val="0"/>
              </a:spcAft>
              <a:buClr>
                <a:srgbClr val="FFFFFF"/>
              </a:buClr>
              <a:buSzPts val="1400"/>
              <a:buFont typeface="Titillium Web"/>
              <a:buChar char="■"/>
            </a:pPr>
            <a:r>
              <a:rPr lang="en" dirty="0">
                <a:solidFill>
                  <a:srgbClr val="FFFFFF"/>
                </a:solidFill>
                <a:latin typeface="Titillium Web"/>
                <a:ea typeface="Titillium Web"/>
                <a:cs typeface="Titillium Web"/>
                <a:sym typeface="Titillium Web"/>
              </a:rPr>
              <a:t>40th - Series Name</a:t>
            </a:r>
            <a:endParaRPr>
              <a:solidFill>
                <a:srgbClr val="FFFFFF"/>
              </a:solidFill>
              <a:latin typeface="Titillium Web"/>
              <a:ea typeface="Titillium Web"/>
              <a:cs typeface="Titillium Web"/>
              <a:sym typeface="Titillium Web"/>
            </a:endParaRPr>
          </a:p>
        </p:txBody>
      </p:sp>
      <p:sp>
        <p:nvSpPr>
          <p:cNvPr id="802" name="Google Shape;802;p17"/>
          <p:cNvSpPr txBox="1"/>
          <p:nvPr/>
        </p:nvSpPr>
        <p:spPr>
          <a:xfrm>
            <a:off x="2928926" y="2214560"/>
            <a:ext cx="955800" cy="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Titillium Web Light"/>
                <a:ea typeface="Titillium Web Light"/>
                <a:cs typeface="Titillium Web Light"/>
                <a:sym typeface="Titillium Web Light"/>
              </a:rPr>
              <a:t>Each Row</a:t>
            </a:r>
            <a:endParaRPr b="1">
              <a:solidFill>
                <a:srgbClr val="FFFFFF"/>
              </a:solidFill>
              <a:latin typeface="Titillium Web Light"/>
              <a:ea typeface="Titillium Web Light"/>
              <a:cs typeface="Titillium Web Light"/>
              <a:sym typeface="Titillium Web Light"/>
            </a:endParaRPr>
          </a:p>
        </p:txBody>
      </p:sp>
      <p:pic>
        <p:nvPicPr>
          <p:cNvPr id="803" name="Google Shape;803;p17"/>
          <p:cNvPicPr preferRelativeResize="0"/>
          <p:nvPr/>
        </p:nvPicPr>
        <p:blipFill>
          <a:blip r:embed="rId3">
            <a:alphaModFix/>
          </a:blip>
          <a:stretch>
            <a:fillRect/>
          </a:stretch>
        </p:blipFill>
        <p:spPr>
          <a:xfrm>
            <a:off x="3846925" y="1895325"/>
            <a:ext cx="5217626" cy="3137725"/>
          </a:xfrm>
          <a:prstGeom prst="rect">
            <a:avLst/>
          </a:prstGeom>
          <a:noFill/>
          <a:ln>
            <a:noFill/>
          </a:ln>
        </p:spPr>
      </p:pic>
      <p:pic>
        <p:nvPicPr>
          <p:cNvPr id="804" name="Google Shape;804;p17"/>
          <p:cNvPicPr preferRelativeResize="0"/>
          <p:nvPr/>
        </p:nvPicPr>
        <p:blipFill>
          <a:blip r:embed="rId4">
            <a:alphaModFix/>
          </a:blip>
          <a:stretch>
            <a:fillRect/>
          </a:stretch>
        </p:blipFill>
        <p:spPr>
          <a:xfrm>
            <a:off x="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Data</a:t>
            </a:r>
            <a:endParaRPr/>
          </a:p>
        </p:txBody>
      </p:sp>
      <p:sp>
        <p:nvSpPr>
          <p:cNvPr id="810" name="Google Shape;810;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811" name="Google Shape;811;p18"/>
          <p:cNvSpPr txBox="1"/>
          <p:nvPr/>
        </p:nvSpPr>
        <p:spPr>
          <a:xfrm>
            <a:off x="504800" y="807725"/>
            <a:ext cx="6970500" cy="794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Given in the file SubmissionRows.csv</a:t>
            </a:r>
            <a:endParaRPr>
              <a:solidFill>
                <a:srgbClr val="FFFFFF"/>
              </a:solidFill>
              <a:latin typeface="Titillium Web"/>
              <a:ea typeface="Titillium Web"/>
              <a:cs typeface="Titillium Web"/>
              <a:sym typeface="Titillium Web"/>
            </a:endParaRPr>
          </a:p>
        </p:txBody>
      </p:sp>
      <p:sp>
        <p:nvSpPr>
          <p:cNvPr id="812" name="Google Shape;812;p18"/>
          <p:cNvSpPr txBox="1"/>
          <p:nvPr/>
        </p:nvSpPr>
        <p:spPr>
          <a:xfrm>
            <a:off x="504800" y="1147475"/>
            <a:ext cx="6970500" cy="4548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Index of the columns to be predicted for the year 2008 and 2012</a:t>
            </a:r>
            <a:endParaRPr>
              <a:solidFill>
                <a:srgbClr val="FFFFFF"/>
              </a:solidFill>
              <a:latin typeface="Titillium Web"/>
              <a:ea typeface="Titillium Web"/>
              <a:cs typeface="Titillium Web"/>
              <a:sym typeface="Titillium Web"/>
            </a:endParaRPr>
          </a:p>
          <a:p>
            <a:pPr marL="457200" lvl="0" indent="-317500" algn="l" rtl="0">
              <a:lnSpc>
                <a:spcPct val="150000"/>
              </a:lnSpc>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Shape = (737,2)</a:t>
            </a:r>
            <a:endParaRPr>
              <a:solidFill>
                <a:srgbClr val="FFFFFF"/>
              </a:solidFill>
              <a:latin typeface="Titillium Web"/>
              <a:ea typeface="Titillium Web"/>
              <a:cs typeface="Titillium Web"/>
              <a:sym typeface="Titillium Web"/>
            </a:endParaRPr>
          </a:p>
          <a:p>
            <a:pPr marL="457200" lvl="0" indent="0" algn="l" rtl="0">
              <a:lnSpc>
                <a:spcPct val="200000"/>
              </a:lnSpc>
              <a:spcBef>
                <a:spcPts val="0"/>
              </a:spcBef>
              <a:spcAft>
                <a:spcPts val="0"/>
              </a:spcAft>
              <a:buNone/>
            </a:pPr>
            <a:endParaRPr>
              <a:solidFill>
                <a:srgbClr val="FFFFFF"/>
              </a:solidFill>
              <a:latin typeface="Titillium Web"/>
              <a:ea typeface="Titillium Web"/>
              <a:cs typeface="Titillium Web"/>
              <a:sym typeface="Titillium Web"/>
            </a:endParaRPr>
          </a:p>
        </p:txBody>
      </p:sp>
      <p:pic>
        <p:nvPicPr>
          <p:cNvPr id="813" name="Google Shape;813;p18"/>
          <p:cNvPicPr preferRelativeResize="0"/>
          <p:nvPr/>
        </p:nvPicPr>
        <p:blipFill>
          <a:blip r:embed="rId3">
            <a:alphaModFix/>
          </a:blip>
          <a:stretch>
            <a:fillRect/>
          </a:stretch>
        </p:blipFill>
        <p:spPr>
          <a:xfrm>
            <a:off x="2439100" y="1693450"/>
            <a:ext cx="5036199" cy="3306350"/>
          </a:xfrm>
          <a:prstGeom prst="rect">
            <a:avLst/>
          </a:prstGeom>
          <a:noFill/>
          <a:ln>
            <a:noFill/>
          </a:ln>
        </p:spPr>
      </p:pic>
      <p:pic>
        <p:nvPicPr>
          <p:cNvPr id="814" name="Google Shape;814;p18"/>
          <p:cNvPicPr preferRelativeResize="0"/>
          <p:nvPr/>
        </p:nvPicPr>
        <p:blipFill>
          <a:blip r:embed="rId4">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9"/>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Missing Values (in each column)</a:t>
            </a:r>
            <a:endParaRPr/>
          </a:p>
        </p:txBody>
      </p:sp>
      <p:sp>
        <p:nvSpPr>
          <p:cNvPr id="820" name="Google Shape;820;p1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821" name="Google Shape;821;p19"/>
          <p:cNvPicPr preferRelativeResize="0"/>
          <p:nvPr/>
        </p:nvPicPr>
        <p:blipFill>
          <a:blip r:embed="rId3">
            <a:alphaModFix/>
          </a:blip>
          <a:stretch>
            <a:fillRect/>
          </a:stretch>
        </p:blipFill>
        <p:spPr>
          <a:xfrm>
            <a:off x="1245250" y="999149"/>
            <a:ext cx="2562225" cy="3838575"/>
          </a:xfrm>
          <a:prstGeom prst="rect">
            <a:avLst/>
          </a:prstGeom>
          <a:noFill/>
          <a:ln>
            <a:noFill/>
          </a:ln>
        </p:spPr>
      </p:pic>
      <p:pic>
        <p:nvPicPr>
          <p:cNvPr id="822" name="Google Shape;822;p19"/>
          <p:cNvPicPr preferRelativeResize="0"/>
          <p:nvPr/>
        </p:nvPicPr>
        <p:blipFill>
          <a:blip r:embed="rId4">
            <a:alphaModFix/>
          </a:blip>
          <a:stretch>
            <a:fillRect/>
          </a:stretch>
        </p:blipFill>
        <p:spPr>
          <a:xfrm>
            <a:off x="4330825" y="999162"/>
            <a:ext cx="2590800" cy="3657600"/>
          </a:xfrm>
          <a:prstGeom prst="rect">
            <a:avLst/>
          </a:prstGeom>
          <a:noFill/>
          <a:ln>
            <a:noFill/>
          </a:ln>
        </p:spPr>
      </p:pic>
      <p:pic>
        <p:nvPicPr>
          <p:cNvPr id="823" name="Google Shape;823;p19"/>
          <p:cNvPicPr preferRelativeResize="0"/>
          <p:nvPr/>
        </p:nvPicPr>
        <p:blipFill>
          <a:blip r:embed="rId5">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829" name="Google Shape;829;p20"/>
          <p:cNvPicPr preferRelativeResize="0"/>
          <p:nvPr/>
        </p:nvPicPr>
        <p:blipFill>
          <a:blip r:embed="rId3">
            <a:alphaModFix/>
          </a:blip>
          <a:stretch>
            <a:fillRect/>
          </a:stretch>
        </p:blipFill>
        <p:spPr>
          <a:xfrm>
            <a:off x="1423375" y="968075"/>
            <a:ext cx="6897576" cy="3913650"/>
          </a:xfrm>
          <a:prstGeom prst="rect">
            <a:avLst/>
          </a:prstGeom>
          <a:noFill/>
          <a:ln>
            <a:noFill/>
          </a:ln>
        </p:spPr>
      </p:pic>
      <p:pic>
        <p:nvPicPr>
          <p:cNvPr id="830" name="Google Shape;830;p20"/>
          <p:cNvPicPr preferRelativeResize="0"/>
          <p:nvPr/>
        </p:nvPicPr>
        <p:blipFill>
          <a:blip r:embed="rId4">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2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Missing Values (in each row)</a:t>
            </a:r>
            <a:endParaRPr/>
          </a:p>
        </p:txBody>
      </p:sp>
      <p:sp>
        <p:nvSpPr>
          <p:cNvPr id="836" name="Google Shape;836;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837" name="Google Shape;837;p21"/>
          <p:cNvPicPr preferRelativeResize="0"/>
          <p:nvPr/>
        </p:nvPicPr>
        <p:blipFill>
          <a:blip r:embed="rId3">
            <a:alphaModFix/>
          </a:blip>
          <a:stretch>
            <a:fillRect/>
          </a:stretch>
        </p:blipFill>
        <p:spPr>
          <a:xfrm>
            <a:off x="1539025" y="1695400"/>
            <a:ext cx="2571750" cy="2471125"/>
          </a:xfrm>
          <a:prstGeom prst="rect">
            <a:avLst/>
          </a:prstGeom>
          <a:noFill/>
          <a:ln>
            <a:noFill/>
          </a:ln>
        </p:spPr>
      </p:pic>
      <p:pic>
        <p:nvPicPr>
          <p:cNvPr id="838" name="Google Shape;838;p21"/>
          <p:cNvPicPr preferRelativeResize="0"/>
          <p:nvPr/>
        </p:nvPicPr>
        <p:blipFill>
          <a:blip r:embed="rId4">
            <a:alphaModFix/>
          </a:blip>
          <a:stretch>
            <a:fillRect/>
          </a:stretch>
        </p:blipFill>
        <p:spPr>
          <a:xfrm>
            <a:off x="4935723" y="1695400"/>
            <a:ext cx="2405228" cy="2471125"/>
          </a:xfrm>
          <a:prstGeom prst="rect">
            <a:avLst/>
          </a:prstGeom>
          <a:noFill/>
          <a:ln>
            <a:noFill/>
          </a:ln>
        </p:spPr>
      </p:pic>
      <p:pic>
        <p:nvPicPr>
          <p:cNvPr id="839" name="Google Shape;839;p21"/>
          <p:cNvPicPr preferRelativeResize="0"/>
          <p:nvPr/>
        </p:nvPicPr>
        <p:blipFill>
          <a:blip r:embed="rId5">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22"/>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Ways of dealing with missing values</a:t>
            </a:r>
            <a:endParaRPr/>
          </a:p>
        </p:txBody>
      </p:sp>
      <p:sp>
        <p:nvSpPr>
          <p:cNvPr id="845" name="Google Shape;845;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846" name="Google Shape;846;p22"/>
          <p:cNvSpPr txBox="1"/>
          <p:nvPr/>
        </p:nvSpPr>
        <p:spPr>
          <a:xfrm>
            <a:off x="852225" y="1022675"/>
            <a:ext cx="7469700" cy="34791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Drop the rows/columns with null values (any or all)</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Filling null values with 0</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Filling null values with previous values</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Filling null values with next values</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Replace the value with mean</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Replace the value with median</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Replace the value with mode</a:t>
            </a:r>
            <a:endParaRPr sz="1600">
              <a:solidFill>
                <a:srgbClr val="FFFFFF"/>
              </a:solidFill>
              <a:latin typeface="Titillium Web"/>
              <a:ea typeface="Titillium Web"/>
              <a:cs typeface="Titillium Web"/>
              <a:sym typeface="Titillium Web"/>
            </a:endParaRPr>
          </a:p>
          <a:p>
            <a:pPr marL="457200" lvl="0" indent="-330200" algn="l" rtl="0">
              <a:lnSpc>
                <a:spcPct val="200000"/>
              </a:lnSpc>
              <a:spcBef>
                <a:spcPts val="0"/>
              </a:spcBef>
              <a:spcAft>
                <a:spcPts val="0"/>
              </a:spcAft>
              <a:buClr>
                <a:srgbClr val="FFFFFF"/>
              </a:buClr>
              <a:buSzPts val="1600"/>
              <a:buFont typeface="Titillium Web"/>
              <a:buAutoNum type="arabicPeriod"/>
            </a:pPr>
            <a:r>
              <a:rPr lang="en" sz="1600">
                <a:solidFill>
                  <a:srgbClr val="FFFFFF"/>
                </a:solidFill>
                <a:latin typeface="Titillium Web"/>
                <a:ea typeface="Titillium Web"/>
                <a:cs typeface="Titillium Web"/>
                <a:sym typeface="Titillium Web"/>
              </a:rPr>
              <a:t>Interpolate the missing values</a:t>
            </a:r>
            <a:endParaRPr sz="1600">
              <a:solidFill>
                <a:srgbClr val="FFFFFF"/>
              </a:solidFill>
              <a:latin typeface="Titillium Web"/>
              <a:ea typeface="Titillium Web"/>
              <a:cs typeface="Titillium Web"/>
              <a:sym typeface="Titillium Web"/>
            </a:endParaRPr>
          </a:p>
        </p:txBody>
      </p:sp>
      <p:pic>
        <p:nvPicPr>
          <p:cNvPr id="847" name="Google Shape;847;p22"/>
          <p:cNvPicPr preferRelativeResize="0"/>
          <p:nvPr/>
        </p:nvPicPr>
        <p:blipFill>
          <a:blip r:embed="rId3">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23"/>
          <p:cNvSpPr txBox="1">
            <a:spLocks noGrp="1"/>
          </p:cNvSpPr>
          <p:nvPr>
            <p:ph type="title"/>
          </p:nvPr>
        </p:nvSpPr>
        <p:spPr>
          <a:xfrm>
            <a:off x="785786" y="285734"/>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of some of the attributes to be predicted</a:t>
            </a:r>
            <a:endParaRPr/>
          </a:p>
        </p:txBody>
      </p:sp>
      <p:sp>
        <p:nvSpPr>
          <p:cNvPr id="853" name="Google Shape;853;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854" name="Google Shape;854;p23"/>
          <p:cNvPicPr preferRelativeResize="0"/>
          <p:nvPr/>
        </p:nvPicPr>
        <p:blipFill>
          <a:blip r:embed="rId3">
            <a:alphaModFix/>
          </a:blip>
          <a:stretch>
            <a:fillRect/>
          </a:stretch>
        </p:blipFill>
        <p:spPr>
          <a:xfrm>
            <a:off x="1163550" y="878824"/>
            <a:ext cx="6838246" cy="4122301"/>
          </a:xfrm>
          <a:prstGeom prst="rect">
            <a:avLst/>
          </a:prstGeom>
          <a:noFill/>
          <a:ln>
            <a:noFill/>
          </a:ln>
        </p:spPr>
      </p:pic>
      <p:pic>
        <p:nvPicPr>
          <p:cNvPr id="855" name="Google Shape;855;p23"/>
          <p:cNvPicPr preferRelativeResize="0"/>
          <p:nvPr/>
        </p:nvPicPr>
        <p:blipFill>
          <a:blip r:embed="rId4">
            <a:alphaModFix/>
          </a:blip>
          <a:stretch>
            <a:fillRect/>
          </a:stretch>
        </p:blipFill>
        <p:spPr>
          <a:xfrm>
            <a:off x="8354200" y="4353725"/>
            <a:ext cx="789775" cy="7897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PresentationFormat>On-screen Show (16:9)</PresentationFormat>
  <Paragraphs>63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Titillium Web ExtraLight</vt:lpstr>
      <vt:lpstr>Titillium Web</vt:lpstr>
      <vt:lpstr>Titillium Web SemiBold</vt:lpstr>
      <vt:lpstr>Titillium Web Light</vt:lpstr>
      <vt:lpstr>Thaliard template</vt:lpstr>
      <vt:lpstr>Data Mining and Analysis 5DMACP11</vt:lpstr>
      <vt:lpstr>Introduction</vt:lpstr>
      <vt:lpstr>Training Data</vt:lpstr>
      <vt:lpstr>Test Data</vt:lpstr>
      <vt:lpstr>Missing Values (in each column)</vt:lpstr>
      <vt:lpstr>Slide 6</vt:lpstr>
      <vt:lpstr>Missing Values (in each row)</vt:lpstr>
      <vt:lpstr>Ways of dealing with missing values</vt:lpstr>
      <vt:lpstr>Trends of some of the attributes to be predicted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Analysis 5DMACP11</dc:title>
  <cp:lastModifiedBy>Windows User</cp:lastModifiedBy>
  <cp:revision>1</cp:revision>
  <dcterms:modified xsi:type="dcterms:W3CDTF">2020-10-28T07:50:40Z</dcterms:modified>
</cp:coreProperties>
</file>