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9"/>
  </p:notesMasterIdLst>
  <p:sldIdLst>
    <p:sldId id="256" r:id="rId5"/>
    <p:sldId id="262" r:id="rId6"/>
    <p:sldId id="259" r:id="rId7"/>
    <p:sldId id="264" r:id="rId8"/>
    <p:sldId id="265" r:id="rId9"/>
    <p:sldId id="266" r:id="rId10"/>
    <p:sldId id="268" r:id="rId11"/>
    <p:sldId id="267" r:id="rId12"/>
    <p:sldId id="270" r:id="rId13"/>
    <p:sldId id="269" r:id="rId14"/>
    <p:sldId id="272" r:id="rId15"/>
    <p:sldId id="271" r:id="rId16"/>
    <p:sldId id="275" r:id="rId17"/>
    <p:sldId id="274" r:id="rId18"/>
    <p:sldId id="273" r:id="rId19"/>
    <p:sldId id="278" r:id="rId20"/>
    <p:sldId id="277" r:id="rId21"/>
    <p:sldId id="280" r:id="rId22"/>
    <p:sldId id="279" r:id="rId23"/>
    <p:sldId id="276" r:id="rId24"/>
    <p:sldId id="283" r:id="rId25"/>
    <p:sldId id="282" r:id="rId26"/>
    <p:sldId id="281" r:id="rId27"/>
    <p:sldId id="284" r:id="rId28"/>
    <p:sldId id="288" r:id="rId29"/>
    <p:sldId id="287" r:id="rId30"/>
    <p:sldId id="286" r:id="rId31"/>
    <p:sldId id="292" r:id="rId32"/>
    <p:sldId id="285" r:id="rId33"/>
    <p:sldId id="291" r:id="rId34"/>
    <p:sldId id="290" r:id="rId35"/>
    <p:sldId id="293" r:id="rId36"/>
    <p:sldId id="297" r:id="rId37"/>
    <p:sldId id="296" r:id="rId38"/>
    <p:sldId id="295" r:id="rId39"/>
    <p:sldId id="302" r:id="rId40"/>
    <p:sldId id="301" r:id="rId41"/>
    <p:sldId id="300" r:id="rId42"/>
    <p:sldId id="299" r:id="rId43"/>
    <p:sldId id="298" r:id="rId44"/>
    <p:sldId id="294" r:id="rId45"/>
    <p:sldId id="309" r:id="rId46"/>
    <p:sldId id="306" r:id="rId47"/>
    <p:sldId id="263" r:id="rId48"/>
  </p:sldIdLst>
  <p:sldSz cx="9144000" cy="5143500" type="screen16x9"/>
  <p:notesSz cx="9144000" cy="5143500"/>
  <p:embeddedFontLst>
    <p:embeddedFont>
      <p:font typeface="Tahoma" panose="020B0604030504040204" pitchFamily="34" charset="0"/>
      <p:regular r:id="rId50"/>
      <p:bold r:id="rId51"/>
    </p:embeddedFont>
    <p:embeddedFont>
      <p:font typeface="Trebuchet MS" panose="020B0603020202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cEHqYA4ipM2/duqRrL3Kyw4z2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13078-6691-75F0-6DEA-E16195486A9B}" v="12" dt="2024-05-12T09:41:51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font" Target="fonts/font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5.fntdata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3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cente Datapath" userId="S::docente@datapathlatam.onmicrosoft.com::1d29ab37-c8a3-4561-b70a-939f1317ca4d" providerId="AD" clId="Web-{61D2A28E-6DDE-C765-E084-760A06A61EC3}"/>
    <pc:docChg chg="modSld">
      <pc:chgData name="Docente Datapath" userId="S::docente@datapathlatam.onmicrosoft.com::1d29ab37-c8a3-4561-b70a-939f1317ca4d" providerId="AD" clId="Web-{61D2A28E-6DDE-C765-E084-760A06A61EC3}" dt="2024-05-10T00:04:32.595" v="0"/>
      <pc:docMkLst>
        <pc:docMk/>
      </pc:docMkLst>
      <pc:sldChg chg="mod modShow">
        <pc:chgData name="Docente Datapath" userId="S::docente@datapathlatam.onmicrosoft.com::1d29ab37-c8a3-4561-b70a-939f1317ca4d" providerId="AD" clId="Web-{61D2A28E-6DDE-C765-E084-760A06A61EC3}" dt="2024-05-10T00:04:32.595" v="0"/>
        <pc:sldMkLst>
          <pc:docMk/>
          <pc:sldMk cId="0" sldId="256"/>
        </pc:sldMkLst>
      </pc:sldChg>
    </pc:docChg>
  </pc:docChgLst>
  <pc:docChgLst>
    <pc:chgData name="josemarquezg_93" userId="S::josemarquezg_93_hotmail.com#ext#@datapathlatam.onmicrosoft.com::7675d8e1-fd50-40d1-9532-6438a984b3e9" providerId="AD" clId="Web-{71013078-6691-75F0-6DEA-E16195486A9B}"/>
    <pc:docChg chg="modSld">
      <pc:chgData name="josemarquezg_93" userId="S::josemarquezg_93_hotmail.com#ext#@datapathlatam.onmicrosoft.com::7675d8e1-fd50-40d1-9532-6438a984b3e9" providerId="AD" clId="Web-{71013078-6691-75F0-6DEA-E16195486A9B}" dt="2024-05-12T09:41:51.043" v="11" actId="1076"/>
      <pc:docMkLst>
        <pc:docMk/>
      </pc:docMkLst>
      <pc:sldChg chg="modSp">
        <pc:chgData name="josemarquezg_93" userId="S::josemarquezg_93_hotmail.com#ext#@datapathlatam.onmicrosoft.com::7675d8e1-fd50-40d1-9532-6438a984b3e9" providerId="AD" clId="Web-{71013078-6691-75F0-6DEA-E16195486A9B}" dt="2024-05-12T09:41:51.043" v="11" actId="1076"/>
        <pc:sldMkLst>
          <pc:docMk/>
          <pc:sldMk cId="3727055069" sldId="296"/>
        </pc:sldMkLst>
        <pc:picChg chg="mod">
          <ac:chgData name="josemarquezg_93" userId="S::josemarquezg_93_hotmail.com#ext#@datapathlatam.onmicrosoft.com::7675d8e1-fd50-40d1-9532-6438a984b3e9" providerId="AD" clId="Web-{71013078-6691-75F0-6DEA-E16195486A9B}" dt="2024-05-12T09:41:51.043" v="11" actId="1076"/>
          <ac:picMkLst>
            <pc:docMk/>
            <pc:sldMk cId="3727055069" sldId="296"/>
            <ac:picMk id="5" creationId="{005B45DD-F35A-3471-B03B-6B0E69B97F7A}"/>
          </ac:picMkLst>
        </pc:picChg>
      </pc:sldChg>
      <pc:sldChg chg="modSp">
        <pc:chgData name="josemarquezg_93" userId="S::josemarquezg_93_hotmail.com#ext#@datapathlatam.onmicrosoft.com::7675d8e1-fd50-40d1-9532-6438a984b3e9" providerId="AD" clId="Web-{71013078-6691-75F0-6DEA-E16195486A9B}" dt="2024-05-12T09:38:04.819" v="6" actId="1076"/>
        <pc:sldMkLst>
          <pc:docMk/>
          <pc:sldMk cId="461565710" sldId="297"/>
        </pc:sldMkLst>
        <pc:picChg chg="mod">
          <ac:chgData name="josemarquezg_93" userId="S::josemarquezg_93_hotmail.com#ext#@datapathlatam.onmicrosoft.com::7675d8e1-fd50-40d1-9532-6438a984b3e9" providerId="AD" clId="Web-{71013078-6691-75F0-6DEA-E16195486A9B}" dt="2024-05-12T09:38:04.819" v="6" actId="1076"/>
          <ac:picMkLst>
            <pc:docMk/>
            <pc:sldMk cId="461565710" sldId="297"/>
            <ac:picMk id="5" creationId="{645D8E51-A8F9-0830-7B5D-FC4B05F95D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0802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1704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491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67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254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9514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5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762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80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56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9575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0040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3338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500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143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6217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650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05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575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42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447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3257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094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0620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731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748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6197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3250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4482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25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44835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3940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552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84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82726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82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65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582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677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94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>
            <a:off x="2031364" y="1419555"/>
            <a:ext cx="5081270" cy="226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FF7A5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body" idx="1"/>
          </p:nvPr>
        </p:nvSpPr>
        <p:spPr>
          <a:xfrm>
            <a:off x="677976" y="777854"/>
            <a:ext cx="7840980" cy="198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ctrTitle"/>
          </p:nvPr>
        </p:nvSpPr>
        <p:spPr>
          <a:xfrm>
            <a:off x="1655064" y="1574114"/>
            <a:ext cx="5833871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ubTitle" idx="1"/>
          </p:nvPr>
        </p:nvSpPr>
        <p:spPr>
          <a:xfrm>
            <a:off x="2424176" y="2585669"/>
            <a:ext cx="4295647" cy="852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2031364" y="1419555"/>
            <a:ext cx="5081270" cy="226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FF7A5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873" y="0"/>
                </a:moveTo>
                <a:lnTo>
                  <a:pt x="0" y="0"/>
                </a:lnTo>
                <a:lnTo>
                  <a:pt x="0" y="5143373"/>
                </a:lnTo>
                <a:lnTo>
                  <a:pt x="9143873" y="5143373"/>
                </a:lnTo>
                <a:lnTo>
                  <a:pt x="91438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2031364" y="1419555"/>
            <a:ext cx="5081270" cy="226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FF7A5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8040" y="4593334"/>
            <a:ext cx="1423416" cy="47396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2031364" y="1419555"/>
            <a:ext cx="5081270" cy="226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FF7A5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body" idx="1"/>
          </p:nvPr>
        </p:nvSpPr>
        <p:spPr>
          <a:xfrm>
            <a:off x="677976" y="777854"/>
            <a:ext cx="7840980" cy="198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atapath.ai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datapath.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362" y="513"/>
            <a:ext cx="9159096" cy="515383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 txBox="1"/>
          <p:nvPr/>
        </p:nvSpPr>
        <p:spPr>
          <a:xfrm>
            <a:off x="490927" y="4433225"/>
            <a:ext cx="17655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1" u="sng" strike="noStrike" cap="none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863743" y="2010966"/>
            <a:ext cx="7418237" cy="167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 i="0" u="none" strike="noStrike" cap="none" dirty="0">
                <a:solidFill>
                  <a:srgbClr val="FF7B54"/>
                </a:solidFill>
                <a:latin typeface="Tahoma"/>
                <a:ea typeface="Tahoma"/>
                <a:cs typeface="Tahoma"/>
                <a:sym typeface="Tahoma"/>
              </a:rPr>
              <a:t>Ingeniería de datos</a:t>
            </a:r>
          </a:p>
          <a:p>
            <a:pPr marL="1270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 i="0" u="none" strike="noStrike" cap="none" dirty="0">
                <a:solidFill>
                  <a:srgbClr val="FF7B54"/>
                </a:solidFill>
                <a:latin typeface="Tahoma"/>
                <a:ea typeface="Tahoma"/>
                <a:cs typeface="Tahoma"/>
                <a:sym typeface="Tahoma"/>
              </a:rPr>
              <a:t>Fundamentos</a:t>
            </a:r>
            <a:endParaRPr sz="5400" b="1" i="0" u="none" strike="noStrike" cap="none" dirty="0">
              <a:solidFill>
                <a:srgbClr val="FF7B5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Variedad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715198" y="1338856"/>
            <a:ext cx="7608900" cy="238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2066">
              <a:buClr>
                <a:schemeClr val="dk1"/>
              </a:buClr>
              <a:buSzPts val="16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pPr marL="297816" indent="-285750">
              <a:buFontTx/>
              <a:buChar char="-"/>
            </a:pPr>
            <a:r>
              <a:rPr lang="es-MX" dirty="0">
                <a:sym typeface="Tahoma"/>
              </a:rPr>
              <a:t>Definición: Se refiere a los diferentes tipos, estructuras y fuentes de datos.</a:t>
            </a:r>
          </a:p>
          <a:p>
            <a:pPr marL="297816" indent="-285750">
              <a:buFontTx/>
              <a:buChar char="-"/>
            </a:pPr>
            <a:endParaRPr lang="es-MX" dirty="0">
              <a:sym typeface="Tahoma"/>
            </a:endParaRPr>
          </a:p>
          <a:p>
            <a:r>
              <a:rPr lang="es-MX" dirty="0">
                <a:sym typeface="Tahoma"/>
              </a:rPr>
              <a:t>- Características:</a:t>
            </a:r>
          </a:p>
          <a:p>
            <a:r>
              <a:rPr lang="es-MX" dirty="0">
                <a:sym typeface="Tahoma"/>
              </a:rPr>
              <a:t>	- Los datos pueden ser estructurados, semiestructurados o no estructurados.</a:t>
            </a:r>
          </a:p>
          <a:p>
            <a:r>
              <a:rPr lang="es-MX" dirty="0">
                <a:sym typeface="Tahoma"/>
              </a:rPr>
              <a:t>	- Los datos pueden proceder de múltiples fuentes y en diversos formatos</a:t>
            </a:r>
          </a:p>
          <a:p>
            <a:r>
              <a:rPr lang="es-MX" dirty="0">
                <a:sym typeface="Tahoma"/>
              </a:rPr>
              <a:t>- Ejemplos:</a:t>
            </a:r>
          </a:p>
          <a:p>
            <a:r>
              <a:rPr lang="es-MX" dirty="0">
                <a:sym typeface="Tahoma"/>
              </a:rPr>
              <a:t>	- Una empresa que analiza datos de bases de datos relacionales 	(estructurados), correos electrónicos (no estructurados) y registros JSON 	(semiestructurados).</a:t>
            </a:r>
          </a:p>
          <a:p>
            <a:r>
              <a:rPr lang="es-MX" dirty="0">
                <a:sym typeface="Tahoma"/>
              </a:rPr>
              <a:t>	- Sistemas sanitarios que recopilan datos de historiales médicos electrónicos, 	dispositivos y formularios de opinión de los pacientes.</a:t>
            </a:r>
            <a:endParaRPr dirty="0"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7552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2351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1337926" y="1767379"/>
            <a:ext cx="6363443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algn="ctr"/>
            <a:r>
              <a:rPr lang="es-MX" dirty="0">
                <a:solidFill>
                  <a:srgbClr val="FF7B54"/>
                </a:solidFill>
              </a:rPr>
              <a:t>Almacenes de datos vs. lagos de datos</a:t>
            </a:r>
            <a:endParaRPr dirty="0">
              <a:solidFill>
                <a:srgbClr val="FF7B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8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088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MX" sz="2800" dirty="0">
                <a:solidFill>
                  <a:srgbClr val="FF7B54"/>
                </a:solidFill>
              </a:rPr>
              <a:t>Almacenes de datos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576680" y="1230309"/>
            <a:ext cx="7608900" cy="238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2066">
              <a:buClr>
                <a:schemeClr val="dk1"/>
              </a:buClr>
              <a:buSzPts val="16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r>
              <a:rPr lang="es-MX" dirty="0">
                <a:sym typeface="Tahoma"/>
              </a:rPr>
              <a:t>- Definición: Un repositorio centralizado optimizado para el análisis donde los datos de diferentes fuentes se almacenan en un estructurado.</a:t>
            </a:r>
          </a:p>
          <a:p>
            <a:r>
              <a:rPr lang="es-MX" dirty="0">
                <a:sym typeface="Tahoma"/>
              </a:rPr>
              <a:t>- Características:</a:t>
            </a:r>
          </a:p>
          <a:p>
            <a:r>
              <a:rPr lang="es-MX" dirty="0">
                <a:sym typeface="Tahoma"/>
              </a:rPr>
              <a:t>	- Diseñado para consultas y análisis complejos</a:t>
            </a:r>
          </a:p>
          <a:p>
            <a:r>
              <a:rPr lang="es-MX" dirty="0">
                <a:sym typeface="Tahoma"/>
              </a:rPr>
              <a:t>	- Los datos se limpian, transforman y cargan (proceso ETL)</a:t>
            </a:r>
          </a:p>
          <a:p>
            <a:r>
              <a:rPr lang="es-MX" dirty="0">
                <a:sym typeface="Tahoma"/>
              </a:rPr>
              <a:t>	- Suele utilizar un esquema en estrella o copo de nieve.</a:t>
            </a:r>
          </a:p>
          <a:p>
            <a:r>
              <a:rPr lang="es-MX" dirty="0">
                <a:sym typeface="Tahoma"/>
              </a:rPr>
              <a:t>	- Optimizado para operaciones de lectura intensiva</a:t>
            </a:r>
          </a:p>
          <a:p>
            <a:r>
              <a:rPr lang="es-MX" dirty="0">
                <a:sym typeface="Tahoma"/>
              </a:rPr>
              <a:t>- Ejemplos:</a:t>
            </a:r>
          </a:p>
          <a:p>
            <a:r>
              <a:rPr lang="es-MX" dirty="0">
                <a:sym typeface="Tahoma"/>
              </a:rPr>
              <a:t>	- Amazon </a:t>
            </a:r>
            <a:r>
              <a:rPr lang="es-MX" dirty="0" err="1">
                <a:sym typeface="Tahoma"/>
              </a:rPr>
              <a:t>Redshift</a:t>
            </a:r>
            <a:endParaRPr lang="es-MX" dirty="0">
              <a:sym typeface="Tahoma"/>
            </a:endParaRPr>
          </a:p>
          <a:p>
            <a:r>
              <a:rPr lang="es-MX" dirty="0">
                <a:sym typeface="Tahoma"/>
              </a:rPr>
              <a:t>	- Google </a:t>
            </a:r>
            <a:r>
              <a:rPr lang="es-MX" dirty="0" err="1">
                <a:sym typeface="Tahoma"/>
              </a:rPr>
              <a:t>BigQuery</a:t>
            </a:r>
            <a:endParaRPr lang="es-MX" dirty="0">
              <a:sym typeface="Tahoma"/>
            </a:endParaRPr>
          </a:p>
          <a:p>
            <a:r>
              <a:rPr lang="es-MX" dirty="0">
                <a:sym typeface="Tahoma"/>
              </a:rPr>
              <a:t>	- Almacén de datos SQL de Microsoft Azure</a:t>
            </a:r>
            <a:endParaRPr dirty="0">
              <a:sym typeface="Tahom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F8F30F-0EB8-1DC9-5E5D-513A56268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983" y="3024993"/>
            <a:ext cx="3111276" cy="17578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298ACF-5369-BF60-50FE-69734948052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206621" y="1698895"/>
            <a:ext cx="1161460" cy="87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6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2351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592392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MX" sz="2800" dirty="0">
                <a:solidFill>
                  <a:srgbClr val="FF7B54"/>
                </a:solidFill>
              </a:rPr>
              <a:t>Ejemplo de almacén de datos</a:t>
            </a:r>
            <a:endParaRPr sz="2800" dirty="0">
              <a:solidFill>
                <a:srgbClr val="FF7B5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B55C78-D29C-807D-2328-14F8570C2D1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28549" y="1118062"/>
            <a:ext cx="448690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5227" y="392201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Lago de datos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389328" y="973960"/>
            <a:ext cx="7608900" cy="302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2066">
              <a:buClr>
                <a:schemeClr val="dk1"/>
              </a:buClr>
              <a:buSzPts val="1600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pPr marL="297816" indent="-285750">
              <a:buFontTx/>
              <a:buChar char="-"/>
            </a:pPr>
            <a:r>
              <a:rPr lang="es-MX" sz="1400" dirty="0">
                <a:sym typeface="Tahoma"/>
              </a:rPr>
              <a:t>Definición: Repositorio de almacenamiento que contiene cantidades de datos en bruto en su formato nativo, incluyendo datos estructurados, semiestructurados y estructurados y no estructurados.</a:t>
            </a:r>
          </a:p>
          <a:p>
            <a:pPr marL="297816" indent="-285750">
              <a:buFontTx/>
              <a:buChar char="-"/>
            </a:pPr>
            <a:endParaRPr lang="es-MX" sz="1400" dirty="0">
              <a:sym typeface="Tahoma"/>
            </a:endParaRPr>
          </a:p>
          <a:p>
            <a:r>
              <a:rPr lang="es-MX" sz="1400" dirty="0">
                <a:sym typeface="Tahoma"/>
              </a:rPr>
              <a:t>- Características:</a:t>
            </a:r>
          </a:p>
          <a:p>
            <a:r>
              <a:rPr lang="es-MX" sz="1400" dirty="0">
                <a:sym typeface="Tahoma"/>
              </a:rPr>
              <a:t>	- Puede almacenar grandes volúmenes de datos brutos sin esquema 	predefinido</a:t>
            </a:r>
          </a:p>
          <a:p>
            <a:r>
              <a:rPr lang="es-MX" sz="1400" dirty="0">
                <a:sym typeface="Tahoma"/>
              </a:rPr>
              <a:t>	- Los datos se cargan tal cual, sin necesidad de preprocesamiento</a:t>
            </a:r>
          </a:p>
          <a:p>
            <a:r>
              <a:rPr lang="es-MX" sz="1400" dirty="0">
                <a:sym typeface="Tahoma"/>
              </a:rPr>
              <a:t>	- Admite el procesamiento por lotes, en tiempo real y en flujo</a:t>
            </a:r>
          </a:p>
          <a:p>
            <a:r>
              <a:rPr lang="es-MX" sz="1400" dirty="0">
                <a:sym typeface="Tahoma"/>
              </a:rPr>
              <a:t>	- Pueden consultarse para transformar o explorar o exploración de datos</a:t>
            </a:r>
          </a:p>
          <a:p>
            <a:r>
              <a:rPr lang="es-MX" sz="1400" dirty="0">
                <a:sym typeface="Tahoma"/>
              </a:rPr>
              <a:t>- Ejemplos:</a:t>
            </a:r>
          </a:p>
          <a:p>
            <a:r>
              <a:rPr lang="es-MX" sz="1400" dirty="0">
                <a:sym typeface="Tahoma"/>
              </a:rPr>
              <a:t>	- Amazon Simple Storage </a:t>
            </a:r>
            <a:r>
              <a:rPr lang="es-MX" sz="1400" dirty="0" err="1">
                <a:sym typeface="Tahoma"/>
              </a:rPr>
              <a:t>Service</a:t>
            </a:r>
            <a:r>
              <a:rPr lang="es-MX" sz="1400" dirty="0">
                <a:sym typeface="Tahoma"/>
              </a:rPr>
              <a:t> (S3) cuando se utiliza como lago de 	datos</a:t>
            </a:r>
          </a:p>
          <a:p>
            <a:r>
              <a:rPr lang="es-MX" sz="1400" dirty="0">
                <a:sym typeface="Tahoma"/>
              </a:rPr>
              <a:t>	- Azure Data Lake Storage</a:t>
            </a:r>
          </a:p>
          <a:p>
            <a:r>
              <a:rPr lang="es-MX" sz="1400" dirty="0">
                <a:sym typeface="Tahoma"/>
              </a:rPr>
              <a:t>	- Sistema de archivos distribuidos Hadoop (HDFS)</a:t>
            </a:r>
            <a:endParaRPr sz="1400" dirty="0">
              <a:sym typeface="Tahom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CAD6E6-B91F-9017-AAEB-7D011DA86B4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67304" y="4002338"/>
            <a:ext cx="3487368" cy="98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-52351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Comparación de los dos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993327" y="1338856"/>
            <a:ext cx="7608900" cy="216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7816" indent="-285750">
              <a:buClr>
                <a:schemeClr val="dk1"/>
              </a:buClr>
              <a:buSzPts val="1600"/>
              <a:buFontTx/>
              <a:buChar char="-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pPr marL="12066" indent="0">
              <a:buNone/>
            </a:pPr>
            <a:r>
              <a:rPr lang="es-MX" dirty="0">
                <a:sym typeface="Tahoma"/>
              </a:rPr>
              <a:t>- </a:t>
            </a:r>
            <a:r>
              <a:rPr lang="es-MX" b="1" dirty="0">
                <a:sym typeface="Tahoma"/>
              </a:rPr>
              <a:t>Esquema: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Almacén de datos: </a:t>
            </a:r>
            <a:r>
              <a:rPr lang="es-MX" dirty="0" err="1">
                <a:sym typeface="Tahoma"/>
              </a:rPr>
              <a:t>Schema-on-write</a:t>
            </a:r>
            <a:r>
              <a:rPr lang="es-MX" dirty="0">
                <a:sym typeface="Tahoma"/>
              </a:rPr>
              <a:t> (esquema predefinido antes de escribir los 	datos)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	- Extraer - Transformar - Cargar (ETL)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Lago de datos: </a:t>
            </a:r>
            <a:r>
              <a:rPr lang="es-MX" dirty="0" err="1">
                <a:sym typeface="Tahoma"/>
              </a:rPr>
              <a:t>Schema-on-read</a:t>
            </a:r>
            <a:r>
              <a:rPr lang="es-MX" dirty="0">
                <a:sym typeface="Tahoma"/>
              </a:rPr>
              <a:t> (el esquema se define en el momento de leer los 	datos)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	- Extraer - Cargar - Transformar (ELT)</a:t>
            </a:r>
          </a:p>
          <a:p>
            <a:pPr marL="12066" indent="0">
              <a:buNone/>
            </a:pPr>
            <a:r>
              <a:rPr lang="es-MX" b="1" dirty="0">
                <a:sym typeface="Tahoma"/>
              </a:rPr>
              <a:t>- Tipos de datos: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Almacén de datos: Principalmente datos estructurados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Lago de datos: Datos estructurados y no estructurados</a:t>
            </a:r>
            <a:endParaRPr dirty="0"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7567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2351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715198" y="731616"/>
            <a:ext cx="7608900" cy="345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2066" indent="0">
              <a:buClr>
                <a:schemeClr val="dk1"/>
              </a:buClr>
              <a:buSzPts val="1600"/>
              <a:buFontTx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r>
              <a:rPr lang="es-MX" dirty="0">
                <a:sym typeface="Tahoma"/>
              </a:rPr>
              <a:t>- </a:t>
            </a:r>
            <a:r>
              <a:rPr lang="es-MX" b="1" dirty="0">
                <a:sym typeface="Tahoma"/>
              </a:rPr>
              <a:t>Agilidad:</a:t>
            </a:r>
          </a:p>
          <a:p>
            <a:r>
              <a:rPr lang="es-MX" dirty="0">
                <a:sym typeface="Tahoma"/>
              </a:rPr>
              <a:t>	- Almacén de datos: Menos ágil debido al esquema predefinido</a:t>
            </a:r>
          </a:p>
          <a:p>
            <a:r>
              <a:rPr lang="es-MX" dirty="0">
                <a:sym typeface="Tahoma"/>
              </a:rPr>
              <a:t>	- Lago de datos: Más ágil al aceptar datos en bruto sin estructura predefinida</a:t>
            </a:r>
          </a:p>
          <a:p>
            <a:endParaRPr lang="es-MX" dirty="0">
              <a:sym typeface="Tahoma"/>
            </a:endParaRPr>
          </a:p>
          <a:p>
            <a:pPr marL="297816" indent="-285750">
              <a:buFontTx/>
              <a:buChar char="-"/>
            </a:pPr>
            <a:r>
              <a:rPr lang="es-MX" b="1" dirty="0">
                <a:sym typeface="Tahoma"/>
              </a:rPr>
              <a:t>Procesamiento:</a:t>
            </a:r>
          </a:p>
          <a:p>
            <a:pPr marL="297816" indent="-285750">
              <a:buFontTx/>
              <a:buChar char="-"/>
            </a:pPr>
            <a:endParaRPr lang="es-MX" b="1" dirty="0">
              <a:sym typeface="Tahoma"/>
            </a:endParaRPr>
          </a:p>
          <a:p>
            <a:r>
              <a:rPr lang="es-MX" dirty="0">
                <a:sym typeface="Tahoma"/>
              </a:rPr>
              <a:t>	- Almacén de datos: ETL (Extraer, Transformar, Cargar)</a:t>
            </a:r>
          </a:p>
          <a:p>
            <a:r>
              <a:rPr lang="es-MX" dirty="0">
                <a:sym typeface="Tahoma"/>
              </a:rPr>
              <a:t>	- Lago de datos: ELT (Extraer, Cargar, Transformar) o simplemente Cargar con fines 	de almacenamiento</a:t>
            </a:r>
          </a:p>
          <a:p>
            <a:endParaRPr lang="es-MX" dirty="0">
              <a:sym typeface="Tahoma"/>
            </a:endParaRPr>
          </a:p>
          <a:p>
            <a:pPr marL="297816" indent="-285750">
              <a:buFontTx/>
              <a:buChar char="-"/>
            </a:pPr>
            <a:r>
              <a:rPr lang="es-MX" b="1" dirty="0">
                <a:sym typeface="Tahoma"/>
              </a:rPr>
              <a:t>Coste:</a:t>
            </a:r>
          </a:p>
          <a:p>
            <a:pPr marL="297816" indent="-285750">
              <a:buFontTx/>
              <a:buChar char="-"/>
            </a:pPr>
            <a:endParaRPr lang="es-MX" b="1" dirty="0">
              <a:sym typeface="Tahoma"/>
            </a:endParaRPr>
          </a:p>
          <a:p>
            <a:r>
              <a:rPr lang="es-MX" dirty="0">
                <a:sym typeface="Tahoma"/>
              </a:rPr>
              <a:t>	- Almacén de datos: Normalmente más caro debido a las optimizaciones para 	consultas complejas</a:t>
            </a:r>
          </a:p>
          <a:p>
            <a:r>
              <a:rPr lang="es-MX" dirty="0">
                <a:sym typeface="Tahoma"/>
              </a:rPr>
              <a:t>	- Lago de datos: Soluciones de almacenamiento rentables, pero los costes pueden 	aumentar al procesar grandes cantidades de datos</a:t>
            </a:r>
            <a:endParaRPr dirty="0"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07807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2351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08596" y="292964"/>
            <a:ext cx="5641706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Elegir un almacén vs. un lago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304753" y="821927"/>
            <a:ext cx="8534494" cy="367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7816" indent="-285750">
              <a:buClr>
                <a:schemeClr val="dk1"/>
              </a:buClr>
              <a:buSzPts val="1600"/>
              <a:buFontTx/>
              <a:buChar char="-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r>
              <a:rPr lang="es-MX" dirty="0">
                <a:sym typeface="Tahoma"/>
              </a:rPr>
              <a:t>Utilice un almacén de datos cuando: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Tiene fuentes de datos estructuradas y requiere consultas rápidas y consultas 	rápidas y complejas.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La integración de datos de diferentes fuentes es esencial.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-La inteligencia de negocio y la analítica son los principales.</a:t>
            </a:r>
          </a:p>
          <a:p>
            <a:pPr marL="12066" indent="0">
              <a:buNone/>
            </a:pPr>
            <a:endParaRPr lang="es-MX" dirty="0">
              <a:sym typeface="Tahoma"/>
            </a:endParaRPr>
          </a:p>
          <a:p>
            <a:r>
              <a:rPr lang="es-MX" dirty="0">
                <a:sym typeface="Tahoma"/>
              </a:rPr>
              <a:t>Utilice un lago de datos cuando: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Tiene una mezcla de datos estructurados, semiestructurados o no estructurados.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Necesita una solución escalable y rentable para almacenar cantidades masivas de datos.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Las necesidades futuras de datos son inciertas y desea flexibilidad en el almacenamiento y el 	procesamiento.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El análisis avanzado, el aprendizaje automático o el descubrimiento de datos son objetivos 	clave.</a:t>
            </a:r>
          </a:p>
          <a:p>
            <a:pPr marL="12066" indent="0">
              <a:buNone/>
            </a:pPr>
            <a:endParaRPr lang="es-MX" dirty="0">
              <a:sym typeface="Tahoma"/>
            </a:endParaRPr>
          </a:p>
          <a:p>
            <a:r>
              <a:rPr lang="es-MX" dirty="0">
                <a:sym typeface="Tahoma"/>
              </a:rPr>
              <a:t>A menudo, las organizaciones utilizan una combinación de ambos, ingestión de datos brutos en un lago de datos y, a continuación, datos refinados a un almacén de datos para a un almacén de datos para su análisis.</a:t>
            </a:r>
            <a:endParaRPr dirty="0"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1447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2351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Data </a:t>
            </a:r>
            <a:r>
              <a:rPr lang="es-ES" sz="2800" dirty="0" err="1">
                <a:solidFill>
                  <a:srgbClr val="FF7B54"/>
                </a:solidFill>
              </a:rPr>
              <a:t>Lakehouse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767550" y="1232260"/>
            <a:ext cx="7608900" cy="281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7816" indent="-285750">
              <a:buClr>
                <a:schemeClr val="dk1"/>
              </a:buClr>
              <a:buSzPts val="1600"/>
              <a:buFontTx/>
              <a:buChar char="-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r>
              <a:rPr lang="es-MX" dirty="0">
                <a:sym typeface="Tahoma"/>
              </a:rPr>
              <a:t>Definición: Una arquitectura de datos híbrida que combina las mejores características de data </a:t>
            </a:r>
            <a:r>
              <a:rPr lang="es-MX" dirty="0" err="1">
                <a:sym typeface="Tahoma"/>
              </a:rPr>
              <a:t>lakes</a:t>
            </a:r>
            <a:r>
              <a:rPr lang="es-MX" dirty="0">
                <a:sym typeface="Tahoma"/>
              </a:rPr>
              <a:t> y data </a:t>
            </a:r>
            <a:r>
              <a:rPr lang="es-MX" dirty="0" err="1">
                <a:sym typeface="Tahoma"/>
              </a:rPr>
              <a:t>warehouses</a:t>
            </a:r>
            <a:r>
              <a:rPr lang="es-MX" dirty="0">
                <a:sym typeface="Tahoma"/>
              </a:rPr>
              <a:t>, con el objetivo de proporcionar el rendimiento fiabilidad y capacidades de un almacén de datos, manteniendo al mismo tiempo la flexibilidad, la escala y el almacenamiento de bajo coste de los lagos de datos.</a:t>
            </a:r>
          </a:p>
          <a:p>
            <a:endParaRPr lang="es-MX" dirty="0">
              <a:sym typeface="Tahoma"/>
            </a:endParaRPr>
          </a:p>
          <a:p>
            <a:pPr marL="12066" indent="0">
              <a:buNone/>
            </a:pPr>
            <a:r>
              <a:rPr lang="es-MX" dirty="0">
                <a:sym typeface="Tahoma"/>
              </a:rPr>
              <a:t>- Características: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Admite datos estructurados y no estructurados.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Permite el esquema en escritura y el esquema en lectura.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Proporciona capacidades tanto para análisis detallados como para tareas de 	aprendizaje automático.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Suele construirse sobre arquitecturas distribuidas o en la nube.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Se beneficia de tecnologías como Delta Lake, que lleva las transacciones ACID a 	los macrodatos.</a:t>
            </a:r>
            <a:endParaRPr dirty="0"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13963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2351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641385" y="600666"/>
            <a:ext cx="7861230" cy="238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7816" indent="-285750">
              <a:buClr>
                <a:schemeClr val="dk1"/>
              </a:buClr>
              <a:buSzPts val="1600"/>
              <a:buFontTx/>
              <a:buChar char="-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r>
              <a:rPr lang="es-MX" dirty="0">
                <a:sym typeface="Tahoma"/>
              </a:rPr>
              <a:t>Ejemplos:</a:t>
            </a:r>
          </a:p>
          <a:p>
            <a:pPr marL="12066" indent="0">
              <a:buNone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sym typeface="Tahoma"/>
              </a:rPr>
              <a:t>	- Formación de lagos de AWS (con S3 y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sym typeface="Tahoma"/>
              </a:rPr>
              <a:t>Redshift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sym typeface="Tahoma"/>
              </a:rPr>
              <a:t>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sym typeface="Tahoma"/>
              </a:rPr>
              <a:t>Spectrum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sym typeface="Tahoma"/>
              </a:rPr>
              <a:t>)</a:t>
            </a:r>
          </a:p>
          <a:p>
            <a:pPr marL="12066" indent="0">
              <a:buNone/>
            </a:pPr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sym typeface="Tahoma"/>
            </a:endParaRPr>
          </a:p>
          <a:p>
            <a:pPr marL="12066" indent="0">
              <a:buNone/>
            </a:pPr>
            <a:r>
              <a:rPr lang="es-MX" dirty="0">
                <a:sym typeface="Tahoma"/>
              </a:rPr>
              <a:t>	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sym typeface="Tahoma"/>
              </a:rPr>
              <a:t>- Delta Lake: </a:t>
            </a:r>
            <a:r>
              <a:rPr lang="es-MX" dirty="0">
                <a:sym typeface="Tahoma"/>
              </a:rPr>
              <a:t>Una capa de almacenamiento de código abierto que aporta transacciones 	ACID a Apache </a:t>
            </a:r>
            <a:r>
              <a:rPr lang="es-MX" dirty="0" err="1">
                <a:sym typeface="Tahoma"/>
              </a:rPr>
              <a:t>Spark</a:t>
            </a:r>
            <a:r>
              <a:rPr lang="es-MX" dirty="0">
                <a:sym typeface="Tahoma"/>
              </a:rPr>
              <a:t> y cargas de trabajo de </a:t>
            </a:r>
            <a:r>
              <a:rPr lang="es-MX" dirty="0" err="1">
                <a:sym typeface="Tahoma"/>
              </a:rPr>
              <a:t>big</a:t>
            </a:r>
            <a:r>
              <a:rPr lang="es-MX" dirty="0">
                <a:sym typeface="Tahoma"/>
              </a:rPr>
              <a:t> data.</a:t>
            </a:r>
          </a:p>
          <a:p>
            <a:pPr marL="12066" indent="0">
              <a:buNone/>
            </a:pPr>
            <a:endParaRPr lang="es-MX" dirty="0">
              <a:sym typeface="Tahoma"/>
            </a:endParaRPr>
          </a:p>
          <a:p>
            <a:pPr marL="12066" indent="0">
              <a:buNone/>
            </a:pPr>
            <a:r>
              <a:rPr lang="es-MX" dirty="0">
                <a:sym typeface="Tahoma"/>
              </a:rPr>
              <a:t>	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sym typeface="Tahoma"/>
              </a:rPr>
              <a:t>- Plataforma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sym typeface="Tahoma"/>
              </a:rPr>
              <a:t>Databricks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sym typeface="Tahoma"/>
              </a:rPr>
              <a:t>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sym typeface="Tahoma"/>
              </a:rPr>
              <a:t>Lakehouse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sym typeface="Tahoma"/>
              </a:rPr>
              <a:t>: </a:t>
            </a:r>
            <a:r>
              <a:rPr lang="es-MX" dirty="0">
                <a:sym typeface="Tahoma"/>
              </a:rPr>
              <a:t>Una plataforma unificada que combina las 	capacidades de los lagos de datos y los almacenes de datos.</a:t>
            </a:r>
          </a:p>
          <a:p>
            <a:pPr marL="12066" indent="0">
              <a:buNone/>
            </a:pPr>
            <a:endParaRPr lang="es-MX" dirty="0">
              <a:sym typeface="Tahoma"/>
            </a:endParaRPr>
          </a:p>
          <a:p>
            <a:pPr marL="12066" indent="0">
              <a:buNone/>
            </a:pPr>
            <a:r>
              <a:rPr lang="es-MX" dirty="0">
                <a:sym typeface="Tahoma"/>
              </a:rPr>
              <a:t>	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sym typeface="Tahoma"/>
              </a:rPr>
              <a:t>- Azure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sym typeface="Tahoma"/>
              </a:rPr>
              <a:t>Synapse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sym typeface="Tahoma"/>
              </a:rPr>
              <a:t> Analytics: </a:t>
            </a:r>
            <a:r>
              <a:rPr lang="es-MX" dirty="0">
                <a:sym typeface="Tahoma"/>
              </a:rPr>
              <a:t>El servicio de analítica de Microsoft que aúna </a:t>
            </a:r>
            <a:r>
              <a:rPr lang="es-MX" dirty="0" err="1">
                <a:sym typeface="Tahoma"/>
              </a:rPr>
              <a:t>big</a:t>
            </a:r>
            <a:r>
              <a:rPr lang="es-MX" dirty="0">
                <a:sym typeface="Tahoma"/>
              </a:rPr>
              <a:t>-datos y 	el almacenamiento de datos.</a:t>
            </a:r>
            <a:endParaRPr dirty="0">
              <a:sym typeface="Tahom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5C9C35-9593-32AF-DB0B-CAC23240B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782" y="2982713"/>
            <a:ext cx="1648192" cy="164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4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/>
        </p:nvSpPr>
        <p:spPr>
          <a:xfrm>
            <a:off x="490928" y="4433225"/>
            <a:ext cx="1833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247901"/>
            <a:ext cx="1723892" cy="5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"/>
          <p:cNvSpPr txBox="1"/>
          <p:nvPr/>
        </p:nvSpPr>
        <p:spPr>
          <a:xfrm>
            <a:off x="716052" y="536066"/>
            <a:ext cx="24315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i="0">
                <a:solidFill>
                  <a:srgbClr val="FF7A53"/>
                </a:solidFill>
                <a:latin typeface="Tahoma"/>
                <a:ea typeface="Tahoma"/>
                <a:cs typeface="Tahoma"/>
                <a:sym typeface="Tahoma"/>
              </a:rPr>
              <a:t>Subtítulos </a:t>
            </a:r>
            <a:endParaRPr sz="3600" b="1" i="0">
              <a:solidFill>
                <a:srgbClr val="FF7A5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1407728" y="1484455"/>
            <a:ext cx="8241600" cy="113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49225" marR="5080" lvl="0" indent="-137160" algn="l" rtl="0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s-CO" b="1" dirty="0">
                <a:solidFill>
                  <a:schemeClr val="dk1"/>
                </a:solidFill>
              </a:rPr>
              <a:t>D</a:t>
            </a:r>
            <a:r>
              <a:rPr lang="es-CO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atos</a:t>
            </a:r>
            <a:endParaRPr lang="es-CO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9225" marR="5080" lvl="0" indent="-137160" algn="l" rtl="0">
              <a:lnSpc>
                <a:spcPct val="1501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s-MX" b="1" dirty="0">
                <a:solidFill>
                  <a:schemeClr val="dk1"/>
                </a:solidFill>
              </a:rPr>
              <a:t>Almacenes de datos vs. lagos de datos</a:t>
            </a:r>
          </a:p>
          <a:p>
            <a:pPr marL="149225" marR="5080" lvl="0" indent="-137160" algn="l" rtl="0">
              <a:lnSpc>
                <a:spcPct val="1501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s-ES" b="1" dirty="0">
                <a:solidFill>
                  <a:schemeClr val="dk1"/>
                </a:solidFill>
              </a:rPr>
              <a:t>Formatos comunes de datos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905850" y="256487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Malla de datos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470291" y="928024"/>
            <a:ext cx="4470501" cy="33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7816" indent="-285750">
              <a:buClr>
                <a:schemeClr val="dk1"/>
              </a:buClr>
              <a:buSzPts val="1600"/>
              <a:buFontTx/>
              <a:buChar char="-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r>
              <a:rPr lang="es-MX" sz="1200" dirty="0">
                <a:sym typeface="Tahoma"/>
              </a:rPr>
              <a:t>Acuñado en 2019; se trata más bien de gobernanza y organización</a:t>
            </a:r>
          </a:p>
          <a:p>
            <a:endParaRPr lang="es-MX" sz="1200" dirty="0">
              <a:sym typeface="Tahoma"/>
            </a:endParaRPr>
          </a:p>
          <a:p>
            <a:r>
              <a:rPr lang="es-MX" sz="1200" dirty="0">
                <a:sym typeface="Tahoma"/>
              </a:rPr>
              <a:t>Los equipos individuales poseen "datos productos" dentro de un dominio determinado</a:t>
            </a:r>
          </a:p>
          <a:p>
            <a:endParaRPr lang="es-MX" sz="1200" dirty="0">
              <a:sym typeface="Tahoma"/>
            </a:endParaRPr>
          </a:p>
          <a:p>
            <a:r>
              <a:rPr lang="es-MX" sz="1200" dirty="0">
                <a:sym typeface="Tahoma"/>
              </a:rPr>
              <a:t>Estos </a:t>
            </a:r>
            <a:r>
              <a:rPr lang="es-MX" sz="1200" dirty="0" err="1">
                <a:sym typeface="Tahoma"/>
              </a:rPr>
              <a:t>productoos</a:t>
            </a:r>
            <a:r>
              <a:rPr lang="es-MX" sz="1200" dirty="0">
                <a:sym typeface="Tahoma"/>
              </a:rPr>
              <a:t> de datos sirven para diversos "casos de uso" en toda la organización</a:t>
            </a:r>
          </a:p>
          <a:p>
            <a:r>
              <a:rPr lang="es-MX" sz="1200" dirty="0">
                <a:sym typeface="Tahoma"/>
              </a:rPr>
              <a:t>"Gestión de datos basada en dominios“</a:t>
            </a:r>
          </a:p>
          <a:p>
            <a:endParaRPr lang="es-MX" sz="1200" dirty="0">
              <a:sym typeface="Tahoma"/>
            </a:endParaRPr>
          </a:p>
          <a:p>
            <a:r>
              <a:rPr lang="es-MX" sz="1200" dirty="0">
                <a:sym typeface="Tahoma"/>
              </a:rPr>
              <a:t>Gobernanza federada con normas</a:t>
            </a:r>
          </a:p>
          <a:p>
            <a:endParaRPr lang="es-MX" sz="1200" dirty="0">
              <a:sym typeface="Tahoma"/>
            </a:endParaRPr>
          </a:p>
          <a:p>
            <a:r>
              <a:rPr lang="es-MX" sz="1200" dirty="0">
                <a:sym typeface="Tahoma"/>
              </a:rPr>
              <a:t>Herramientas e infraestructura de autoservicio</a:t>
            </a:r>
          </a:p>
          <a:p>
            <a:endParaRPr lang="es-MX" sz="1200" dirty="0">
              <a:sym typeface="Tahoma"/>
            </a:endParaRPr>
          </a:p>
          <a:p>
            <a:pPr marL="12066" indent="0">
              <a:buNone/>
            </a:pPr>
            <a:r>
              <a:rPr lang="es-MX" sz="1200" dirty="0">
                <a:sym typeface="Tahoma"/>
              </a:rPr>
              <a:t>- Los lagos de datos, almacenes, etc. Pueden formar parte de ella</a:t>
            </a:r>
          </a:p>
          <a:p>
            <a:pPr marL="12066" indent="0">
              <a:buNone/>
            </a:pPr>
            <a:r>
              <a:rPr lang="es-MX" sz="1200" dirty="0">
                <a:sym typeface="Tahoma"/>
              </a:rPr>
              <a:t>	- Pero una "malla de datos" tiene más que ver con 	el "paradigma de gestión de datos no las tecnologías 	o arquitecturas.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BAD7CF-13F9-B78C-75A2-F37F3C7A266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11082" y="1260911"/>
            <a:ext cx="3297910" cy="254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Canalizaciones ETL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715198" y="1353328"/>
            <a:ext cx="7608900" cy="173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7816" indent="-285750">
              <a:buClr>
                <a:schemeClr val="dk1"/>
              </a:buClr>
              <a:buSzPts val="1600"/>
              <a:buFontTx/>
              <a:buChar char="-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r>
              <a:rPr lang="es-MX" dirty="0">
                <a:sym typeface="Tahoma"/>
              </a:rPr>
              <a:t>Definición: ETL son las siglas en inglés de Extraer, Transformar y Cargar. Es un proceso utilizado para mover datos de sistemas fuente a un almacén de datos.</a:t>
            </a:r>
          </a:p>
          <a:p>
            <a:endParaRPr lang="es-MX" dirty="0">
              <a:sym typeface="Tahoma"/>
            </a:endParaRPr>
          </a:p>
          <a:p>
            <a:pPr marL="12066" indent="0">
              <a:buNone/>
            </a:pPr>
            <a:r>
              <a:rPr lang="es-MX" dirty="0">
                <a:sym typeface="Tahoma"/>
              </a:rPr>
              <a:t>- Extraer: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Recuperar datos sin procesar de los sistemas de origen, que pueden ser bases de 	datos, CRM, archivos planos, API u otros repositorios de datos.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Garantizar la integridad de los datos durante la fase de extracción.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Puede realizarse en tiempo real o por lotes, en función de las necesidades.</a:t>
            </a:r>
            <a:endParaRPr dirty="0"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48518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ETL Pipelines: Transformar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767550" y="1500754"/>
            <a:ext cx="7608900" cy="238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7816" indent="-285750">
              <a:buClr>
                <a:schemeClr val="dk1"/>
              </a:buClr>
              <a:buSzPts val="1600"/>
              <a:buFontTx/>
              <a:buChar char="-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r>
              <a:rPr lang="es-MX" dirty="0">
                <a:sym typeface="Tahoma"/>
              </a:rPr>
              <a:t>Convertir los datos extraídos en un formato adecuado para el almacén de datos de destino.</a:t>
            </a:r>
          </a:p>
          <a:p>
            <a:endParaRPr lang="es-MX" dirty="0">
              <a:sym typeface="Tahoma"/>
            </a:endParaRPr>
          </a:p>
          <a:p>
            <a:r>
              <a:rPr lang="es-MX" dirty="0">
                <a:sym typeface="Tahoma"/>
              </a:rPr>
              <a:t>Puede implicar diversas operaciones como</a:t>
            </a:r>
          </a:p>
          <a:p>
            <a:endParaRPr lang="es-MX" dirty="0">
              <a:sym typeface="Tahoma"/>
            </a:endParaRPr>
          </a:p>
          <a:p>
            <a:pPr marL="12066" indent="0">
              <a:buNone/>
            </a:pPr>
            <a:r>
              <a:rPr lang="es-MX" dirty="0">
                <a:sym typeface="Tahoma"/>
              </a:rPr>
              <a:t>	- Depuración de datos (por ejemplo, eliminación de duplicados, corrección de 	errores).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Enriquecimiento de datos (por ejemplo, añadir datos adicionales de otras fuentes)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Cambios de formato (por ejemplo, formateo de fechas, manipulación de cadenas)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Agregaciones o cálculos (por ejemplo, cálculo de totales o promedios)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Codificación o descodificación de datos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Tratamiento de valores omitidos</a:t>
            </a:r>
            <a:endParaRPr dirty="0"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4987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ETL Pipelines: Carga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767550" y="1500754"/>
            <a:ext cx="4278583" cy="173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7816" indent="-285750">
              <a:buClr>
                <a:schemeClr val="dk1"/>
              </a:buClr>
              <a:buSzPts val="1600"/>
              <a:buFontTx/>
              <a:buChar char="-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r>
              <a:rPr lang="es-MX" dirty="0">
                <a:sym typeface="Tahoma"/>
              </a:rPr>
              <a:t>Mueva los datos transformados al almacén de o a otro repositorio de datos.</a:t>
            </a:r>
          </a:p>
          <a:p>
            <a:endParaRPr lang="es-MX" dirty="0">
              <a:sym typeface="Tahoma"/>
            </a:endParaRPr>
          </a:p>
          <a:p>
            <a:r>
              <a:rPr lang="es-MX" dirty="0">
                <a:sym typeface="Tahoma"/>
              </a:rPr>
              <a:t>Puede hacerse por lotes (todos a la vez) o en flujo (a medida que los datos disponibles).</a:t>
            </a:r>
          </a:p>
          <a:p>
            <a:endParaRPr lang="es-MX" dirty="0">
              <a:sym typeface="Tahoma"/>
            </a:endParaRPr>
          </a:p>
          <a:p>
            <a:pPr marL="12066" indent="0">
              <a:buNone/>
            </a:pPr>
            <a:r>
              <a:rPr lang="es-MX" dirty="0">
                <a:sym typeface="Tahoma"/>
              </a:rPr>
              <a:t>- Garantizar que los datos mantienen su integridad durante la durante la fase de carga.</a:t>
            </a:r>
            <a:endParaRPr dirty="0">
              <a:sym typeface="Tahom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B0C26B-4F85-A1DF-4CBB-4EF1F84AC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234" y="1572655"/>
            <a:ext cx="3282028" cy="22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17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27100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Gestión de ETL Pipelines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697726-0D39-DFAE-5B2A-8714D07ACEA5}"/>
              </a:ext>
            </a:extLst>
          </p:cNvPr>
          <p:cNvSpPr txBox="1"/>
          <p:nvPr/>
        </p:nvSpPr>
        <p:spPr>
          <a:xfrm>
            <a:off x="620888" y="1224193"/>
            <a:ext cx="53735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Este proceso debe automatizado de forma fiable </a:t>
            </a:r>
          </a:p>
          <a:p>
            <a:r>
              <a:rPr lang="es-CO" dirty="0"/>
              <a:t>- AWS </a:t>
            </a:r>
            <a:r>
              <a:rPr lang="es-CO" dirty="0" err="1"/>
              <a:t>Glue</a:t>
            </a:r>
            <a:endParaRPr lang="es-CO" dirty="0"/>
          </a:p>
          <a:p>
            <a:r>
              <a:rPr lang="es-CO" dirty="0"/>
              <a:t>- Servicios de orquestación</a:t>
            </a:r>
          </a:p>
          <a:p>
            <a:pPr lvl="1"/>
            <a:r>
              <a:rPr lang="es-CO" dirty="0"/>
              <a:t>	- Puente de eventos</a:t>
            </a:r>
          </a:p>
          <a:p>
            <a:r>
              <a:rPr lang="es-CO" dirty="0"/>
              <a:t>	- Flujos de trabajo administrados de Amazon para 	Apache </a:t>
            </a:r>
            <a:r>
              <a:rPr lang="es-CO" dirty="0" err="1"/>
              <a:t>Airflow</a:t>
            </a:r>
            <a:r>
              <a:rPr lang="es-CO" dirty="0"/>
              <a:t> [Amazon MWAA]</a:t>
            </a:r>
          </a:p>
          <a:p>
            <a:r>
              <a:rPr lang="es-CO" dirty="0"/>
              <a:t>	- Funciones escalonadas de AWS</a:t>
            </a:r>
          </a:p>
          <a:p>
            <a:r>
              <a:rPr lang="es-CO" dirty="0"/>
              <a:t>	- Lambda</a:t>
            </a:r>
          </a:p>
          <a:p>
            <a:r>
              <a:rPr lang="es-CO" dirty="0"/>
              <a:t>	- Flujos de trabajo </a:t>
            </a:r>
            <a:r>
              <a:rPr lang="es-CO" dirty="0" err="1"/>
              <a:t>Glue</a:t>
            </a:r>
            <a:endParaRPr lang="es-CO" dirty="0"/>
          </a:p>
          <a:p>
            <a:r>
              <a:rPr lang="es-CO" dirty="0"/>
              <a:t>- Hablaremos de arquitecturas específicas.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E69D7E-FC10-C858-EB31-0914EB29B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847" y="2588171"/>
            <a:ext cx="3284802" cy="176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74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Fuentes de datos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FCEC612-AC69-26CA-3894-52D10448A40F}"/>
              </a:ext>
            </a:extLst>
          </p:cNvPr>
          <p:cNvSpPr txBox="1"/>
          <p:nvPr/>
        </p:nvSpPr>
        <p:spPr>
          <a:xfrm>
            <a:off x="418336" y="1228972"/>
            <a:ext cx="585893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- JDBC</a:t>
            </a:r>
          </a:p>
          <a:p>
            <a:r>
              <a:rPr lang="es-MX" dirty="0"/>
              <a:t>	- Conectividad de bases de datos Java</a:t>
            </a:r>
          </a:p>
          <a:p>
            <a:r>
              <a:rPr lang="es-MX" dirty="0"/>
              <a:t>	- Independiente de la plataforma</a:t>
            </a:r>
          </a:p>
          <a:p>
            <a:r>
              <a:rPr lang="es-MX" dirty="0"/>
              <a:t>	- Dependiente del lenguaje</a:t>
            </a:r>
          </a:p>
          <a:p>
            <a:r>
              <a:rPr lang="es-MX" dirty="0"/>
              <a:t>- ODBC</a:t>
            </a:r>
          </a:p>
          <a:p>
            <a:r>
              <a:rPr lang="es-MX" dirty="0"/>
              <a:t>	- Conectividad de bases de datos de objetos</a:t>
            </a:r>
          </a:p>
          <a:p>
            <a:r>
              <a:rPr lang="es-MX" dirty="0"/>
              <a:t>	- Dependiente de la plataforma (gracias a los controladores)</a:t>
            </a:r>
          </a:p>
          <a:p>
            <a:r>
              <a:rPr lang="es-MX" dirty="0"/>
              <a:t>	- Independiente del lenguaje</a:t>
            </a:r>
          </a:p>
          <a:p>
            <a:r>
              <a:rPr lang="es-MX" dirty="0"/>
              <a:t>- Registros en bruto</a:t>
            </a:r>
          </a:p>
          <a:p>
            <a:r>
              <a:rPr lang="es-MX" dirty="0"/>
              <a:t>- API</a:t>
            </a:r>
          </a:p>
          <a:p>
            <a:r>
              <a:rPr lang="es-MX" dirty="0"/>
              <a:t>- Flujos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019078-0406-1234-B4C0-750BA1FDF8B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62134" y="1509357"/>
            <a:ext cx="2663530" cy="9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4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1745501" y="1450930"/>
            <a:ext cx="5652995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algn="ctr"/>
            <a:r>
              <a:rPr lang="es-ES" dirty="0">
                <a:solidFill>
                  <a:srgbClr val="FF7B54"/>
                </a:solidFill>
              </a:rPr>
              <a:t>Formatos comunes de datos</a:t>
            </a:r>
            <a:endParaRPr dirty="0">
              <a:solidFill>
                <a:srgbClr val="FF7B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3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4" y="526075"/>
            <a:ext cx="6544817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CSV (valores separados por comas)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534B40B-4F3F-9DCF-F5C5-0BDE115C40E5}"/>
              </a:ext>
            </a:extLst>
          </p:cNvPr>
          <p:cNvSpPr txBox="1"/>
          <p:nvPr/>
        </p:nvSpPr>
        <p:spPr>
          <a:xfrm>
            <a:off x="490928" y="1147234"/>
            <a:ext cx="554862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Descripción: Formato basado en texto que representa datos en forma tabular donde cada línea corresponde a una fila y los valores de una fila están separados por comas.</a:t>
            </a:r>
          </a:p>
          <a:p>
            <a:pPr marL="285750" indent="-285750">
              <a:buFontTx/>
              <a:buChar char="-"/>
            </a:pPr>
            <a:endParaRPr lang="es-CO" dirty="0"/>
          </a:p>
          <a:p>
            <a:r>
              <a:rPr lang="es-CO" dirty="0"/>
              <a:t>- Cuándo utilizarlo:</a:t>
            </a:r>
          </a:p>
          <a:p>
            <a:r>
              <a:rPr lang="es-CO" dirty="0"/>
              <a:t>	- Para conjuntos de datos pequeños o medianos.</a:t>
            </a:r>
          </a:p>
          <a:p>
            <a:r>
              <a:rPr lang="es-CO" dirty="0"/>
              <a:t>	- Para el intercambio de datos entre sistemas con 	tecnologías diferentes.</a:t>
            </a:r>
          </a:p>
          <a:p>
            <a:r>
              <a:rPr lang="es-CO" dirty="0"/>
              <a:t>	- Para el almacenamiento de datos editables.</a:t>
            </a:r>
          </a:p>
          <a:p>
            <a:r>
              <a:rPr lang="es-CO" dirty="0"/>
              <a:t>	- Importación/exportación de datos de bases de datos</a:t>
            </a:r>
          </a:p>
          <a:p>
            <a:r>
              <a:rPr lang="es-CO" dirty="0"/>
              <a:t>	u hojas de cálculo.</a:t>
            </a:r>
          </a:p>
          <a:p>
            <a:endParaRPr lang="es-CO" dirty="0"/>
          </a:p>
          <a:p>
            <a:r>
              <a:rPr lang="es-CO" dirty="0"/>
              <a:t>- Sistemas: Bases de datos (basadas en SQL), Excel, Pandas en Python, R, muchas herramientas ETL.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9FD59F-9D9E-7A85-089D-EF0A1673DF9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75230" y="1349297"/>
            <a:ext cx="2728353" cy="30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55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490928" y="600071"/>
            <a:ext cx="7278595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MX" sz="2800" dirty="0">
                <a:solidFill>
                  <a:srgbClr val="FF7B54"/>
                </a:solidFill>
              </a:rPr>
              <a:t>JSON (Notación de objetos JavaScript)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B2562C-D6C0-24C2-12F5-1C924CFC396A}"/>
              </a:ext>
            </a:extLst>
          </p:cNvPr>
          <p:cNvSpPr txBox="1"/>
          <p:nvPr/>
        </p:nvSpPr>
        <p:spPr>
          <a:xfrm>
            <a:off x="378039" y="1109238"/>
            <a:ext cx="540187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Descripción: Formato de intercambio de datos formato de intercambio de datos que representa datos estructurados o estructurados basados en pares clave-valor.</a:t>
            </a:r>
          </a:p>
          <a:p>
            <a:pPr marL="285750" indent="-285750">
              <a:buFontTx/>
              <a:buChar char="-"/>
            </a:pPr>
            <a:endParaRPr lang="es-CO" dirty="0"/>
          </a:p>
          <a:p>
            <a:r>
              <a:rPr lang="es-MX" dirty="0"/>
              <a:t>- Cuándo utilizarlo:</a:t>
            </a:r>
          </a:p>
          <a:p>
            <a:r>
              <a:rPr lang="es-MX" dirty="0"/>
              <a:t>	- Intercambio de datos entre un servidor web y un 	cliente web.</a:t>
            </a:r>
          </a:p>
          <a:p>
            <a:r>
              <a:rPr lang="es-MX" dirty="0"/>
              <a:t>	- Configuraciones y ajustes para aplicaciones 	software.</a:t>
            </a:r>
          </a:p>
          <a:p>
            <a:r>
              <a:rPr lang="es-MX" dirty="0"/>
              <a:t>	- Casos de uso que necesitan un esquema flexible o 	estructuras de datos anidadas.</a:t>
            </a:r>
          </a:p>
          <a:p>
            <a:endParaRPr lang="es-MX" dirty="0"/>
          </a:p>
          <a:p>
            <a:r>
              <a:rPr lang="es-CO" dirty="0"/>
              <a:t>- Sistemas: Navegadores web, muchos lenguajes de programación (como JavaScript Python, Java, etc.), API </a:t>
            </a:r>
            <a:r>
              <a:rPr lang="es-CO" dirty="0" err="1"/>
              <a:t>RESTful</a:t>
            </a:r>
            <a:r>
              <a:rPr lang="es-CO" dirty="0"/>
              <a:t>, bases de datos NoSQL (como MongoDB).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BD4003-D5B2-15D3-D9AF-A524DA2B05D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18560" y="1375535"/>
            <a:ext cx="2747401" cy="29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53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 err="1">
                <a:solidFill>
                  <a:srgbClr val="FF7B54"/>
                </a:solidFill>
              </a:rPr>
              <a:t>Avro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47F406-07B7-195D-0673-A8A83601AB1C}"/>
              </a:ext>
            </a:extLst>
          </p:cNvPr>
          <p:cNvSpPr txBox="1"/>
          <p:nvPr/>
        </p:nvSpPr>
        <p:spPr>
          <a:xfrm>
            <a:off x="880643" y="1232922"/>
            <a:ext cx="66490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Descripción: Formato binario que almacena tanto los datos como su esquema, lo que permite procesarlos posteriormente con distintos sistemas sin necesidad del contexto del sistema original.</a:t>
            </a:r>
          </a:p>
          <a:p>
            <a:pPr marL="285750" indent="-285750">
              <a:buFontTx/>
              <a:buChar char="-"/>
            </a:pPr>
            <a:endParaRPr lang="es-CO" dirty="0"/>
          </a:p>
          <a:p>
            <a:r>
              <a:rPr lang="es-CO" dirty="0"/>
              <a:t>- Cuándo utilizarlo:</a:t>
            </a:r>
          </a:p>
          <a:p>
            <a:r>
              <a:rPr lang="es-CO" dirty="0"/>
              <a:t>	- Con sistemas de </a:t>
            </a:r>
            <a:r>
              <a:rPr lang="es-CO" dirty="0" err="1"/>
              <a:t>big</a:t>
            </a:r>
            <a:r>
              <a:rPr lang="es-CO" dirty="0"/>
              <a:t> data y procesamiento en tiempo real.</a:t>
            </a:r>
          </a:p>
          <a:p>
            <a:r>
              <a:rPr lang="es-CO" dirty="0"/>
              <a:t>	- Cuando es necesaria la evolución del esquema (cambios en la 	estructura de los datos).</a:t>
            </a:r>
          </a:p>
          <a:p>
            <a:r>
              <a:rPr lang="es-CO" dirty="0"/>
              <a:t>	- Serialización eficiente para el transporte de datos entre sistemas.</a:t>
            </a:r>
          </a:p>
          <a:p>
            <a:endParaRPr lang="es-CO" dirty="0"/>
          </a:p>
          <a:p>
            <a:r>
              <a:rPr lang="es-CO" dirty="0"/>
              <a:t>- Sistemas: Apache Kafka, Apache </a:t>
            </a:r>
            <a:r>
              <a:rPr lang="es-CO" dirty="0" err="1"/>
              <a:t>Spark</a:t>
            </a:r>
            <a:r>
              <a:rPr lang="es-CO" dirty="0"/>
              <a:t>, Apache </a:t>
            </a:r>
            <a:r>
              <a:rPr lang="es-CO" dirty="0" err="1"/>
              <a:t>Flink</a:t>
            </a:r>
            <a:r>
              <a:rPr lang="es-CO" dirty="0"/>
              <a:t>, Hadoop</a:t>
            </a:r>
          </a:p>
          <a:p>
            <a:r>
              <a:rPr lang="es-CO" dirty="0"/>
              <a:t>ecosistema.</a:t>
            </a:r>
          </a:p>
        </p:txBody>
      </p:sp>
    </p:spTree>
    <p:extLst>
      <p:ext uri="{BB962C8B-B14F-4D97-AF65-F5344CB8AC3E}">
        <p14:creationId xmlns:p14="http://schemas.microsoft.com/office/powerpoint/2010/main" val="7299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Tipos de datos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767550" y="1500754"/>
            <a:ext cx="76089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7816" indent="-285750">
              <a:buClr>
                <a:schemeClr val="dk1"/>
              </a:buClr>
              <a:buSzPts val="1600"/>
              <a:buFontTx/>
              <a:buChar char="-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pPr marL="12066" indent="0">
              <a:buNone/>
            </a:pPr>
            <a:r>
              <a:rPr lang="es-ES" dirty="0">
                <a:sym typeface="Tahoma"/>
              </a:rPr>
              <a:t>- Estructurados</a:t>
            </a:r>
          </a:p>
          <a:p>
            <a:pPr marL="12066" indent="0">
              <a:buNone/>
            </a:pPr>
            <a:r>
              <a:rPr lang="es-ES" dirty="0">
                <a:sym typeface="Tahoma"/>
              </a:rPr>
              <a:t>- No estructurado</a:t>
            </a:r>
          </a:p>
          <a:p>
            <a:pPr marL="12066" indent="0">
              <a:buNone/>
            </a:pPr>
            <a:r>
              <a:rPr lang="es-ES" dirty="0">
                <a:sym typeface="Tahoma"/>
              </a:rPr>
              <a:t>- Semiestructurado</a:t>
            </a:r>
            <a:endParaRPr dirty="0">
              <a:sym typeface="Tahom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502A39-1A8B-CB37-22F6-8F5D87146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41" y="1093075"/>
            <a:ext cx="3115110" cy="311511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 err="1">
                <a:solidFill>
                  <a:srgbClr val="FF7B54"/>
                </a:solidFill>
              </a:rPr>
              <a:t>Parquet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4B9F0E-44A1-BC4E-611A-E543280A06A8}"/>
              </a:ext>
            </a:extLst>
          </p:cNvPr>
          <p:cNvSpPr txBox="1"/>
          <p:nvPr/>
        </p:nvSpPr>
        <p:spPr>
          <a:xfrm>
            <a:off x="945374" y="1232922"/>
            <a:ext cx="72532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Descripción: Formato de almacenamiento en columnas optimizado para análisis. Permite esquemas eficientes de compresión y codificación.</a:t>
            </a:r>
          </a:p>
          <a:p>
            <a:pPr marL="285750" indent="-285750">
              <a:buFontTx/>
              <a:buChar char="-"/>
            </a:pPr>
            <a:endParaRPr lang="es-CO" dirty="0"/>
          </a:p>
          <a:p>
            <a:r>
              <a:rPr lang="es-CO" dirty="0"/>
              <a:t>- Cuándo utilizarlo:</a:t>
            </a:r>
          </a:p>
          <a:p>
            <a:r>
              <a:rPr lang="es-CO" dirty="0"/>
              <a:t>	- Análisis de grandes conjuntos de datos con motores de análisis.</a:t>
            </a:r>
          </a:p>
          <a:p>
            <a:r>
              <a:rPr lang="es-CO" dirty="0"/>
              <a:t>	- Casos en los que resulta beneficioso leer columnas específicas en lugar de 	registros enteros.</a:t>
            </a:r>
          </a:p>
          <a:p>
            <a:r>
              <a:rPr lang="es-CO" dirty="0"/>
              <a:t>	- Almacenamiento de datos en sistemas distribuidos donde las operaciones 	de E/S y el almacenamiento necesitan optimización.</a:t>
            </a:r>
          </a:p>
          <a:p>
            <a:endParaRPr lang="es-CO" dirty="0"/>
          </a:p>
          <a:p>
            <a:r>
              <a:rPr lang="es-CO" dirty="0"/>
              <a:t>- Sistemas: Ecosistema Hadoop, Apache </a:t>
            </a:r>
            <a:r>
              <a:rPr lang="es-CO" dirty="0" err="1"/>
              <a:t>Spark</a:t>
            </a:r>
            <a:r>
              <a:rPr lang="es-CO" dirty="0"/>
              <a:t>, Apache </a:t>
            </a:r>
            <a:r>
              <a:rPr lang="es-CO" dirty="0" err="1"/>
              <a:t>Hive</a:t>
            </a:r>
            <a:r>
              <a:rPr lang="es-CO" dirty="0"/>
              <a:t>, Apache Impala, Amazon </a:t>
            </a:r>
            <a:r>
              <a:rPr lang="es-CO" dirty="0" err="1"/>
              <a:t>Redshift</a:t>
            </a:r>
            <a:r>
              <a:rPr lang="es-CO" dirty="0"/>
              <a:t> </a:t>
            </a:r>
            <a:r>
              <a:rPr lang="es-CO" dirty="0" err="1"/>
              <a:t>Spectrum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887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498079" y="492214"/>
            <a:ext cx="8147839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algn="ctr"/>
            <a:r>
              <a:rPr lang="es-MX" sz="2400" dirty="0">
                <a:solidFill>
                  <a:srgbClr val="FF7B54"/>
                </a:solidFill>
              </a:rPr>
              <a:t>Una visión muy (intencionadamente) incompleta</a:t>
            </a:r>
            <a:br>
              <a:rPr lang="es-MX" sz="2400" dirty="0">
                <a:solidFill>
                  <a:srgbClr val="FF7B54"/>
                </a:solidFill>
              </a:rPr>
            </a:br>
            <a:r>
              <a:rPr lang="es-MX" sz="2400" dirty="0">
                <a:solidFill>
                  <a:srgbClr val="FF7B54"/>
                </a:solidFill>
              </a:rPr>
              <a:t>Visión general del modelado de datos</a:t>
            </a:r>
            <a:endParaRPr sz="2400" dirty="0">
              <a:solidFill>
                <a:srgbClr val="FF7B54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84D1D0-3D3C-40F2-9673-5692D606FAA9}"/>
              </a:ext>
            </a:extLst>
          </p:cNvPr>
          <p:cNvSpPr txBox="1"/>
          <p:nvPr/>
        </p:nvSpPr>
        <p:spPr>
          <a:xfrm>
            <a:off x="333021" y="1550014"/>
            <a:ext cx="49050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La guía del examen no habla de modelos de datos</a:t>
            </a:r>
          </a:p>
          <a:p>
            <a:pPr marL="285750" indent="-285750">
              <a:buFontTx/>
              <a:buChar char="-"/>
            </a:pPr>
            <a:endParaRPr lang="es-CO" dirty="0"/>
          </a:p>
          <a:p>
            <a:r>
              <a:rPr lang="es-CO" dirty="0"/>
              <a:t>- Pero he aquí un esquema en estrella.</a:t>
            </a:r>
          </a:p>
          <a:p>
            <a:r>
              <a:rPr lang="es-CO" dirty="0"/>
              <a:t>	- Tablas de hechos</a:t>
            </a:r>
          </a:p>
          <a:p>
            <a:r>
              <a:rPr lang="es-CO" dirty="0"/>
              <a:t>	- Dimensiones</a:t>
            </a:r>
          </a:p>
          <a:p>
            <a:r>
              <a:rPr lang="es-CO" dirty="0"/>
              <a:t>	- Claves primarias / externas</a:t>
            </a:r>
          </a:p>
          <a:p>
            <a:endParaRPr lang="es-CO" dirty="0"/>
          </a:p>
          <a:p>
            <a:r>
              <a:rPr lang="es-CO" dirty="0"/>
              <a:t>- Este tipo de diagrama es una Diagrama entidad (ERD)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04AC6D-AF5E-3F7C-8FCA-11B82BFBF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043" y="1426590"/>
            <a:ext cx="3596082" cy="31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58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333480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Linaje de datos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63CEDB-51F0-9299-CFB1-BFF56C72F53A}"/>
              </a:ext>
            </a:extLst>
          </p:cNvPr>
          <p:cNvSpPr txBox="1"/>
          <p:nvPr/>
        </p:nvSpPr>
        <p:spPr>
          <a:xfrm>
            <a:off x="505107" y="879232"/>
            <a:ext cx="81337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Descripción: Una representación que traza el flujo y transformación de datos a lo largo de su ciclo de vida, desde su origen hasta su final.</a:t>
            </a:r>
          </a:p>
          <a:p>
            <a:pPr marL="285750" indent="-285750">
              <a:buFontTx/>
              <a:buChar char="-"/>
            </a:pPr>
            <a:endParaRPr lang="es-CO" dirty="0"/>
          </a:p>
          <a:p>
            <a:r>
              <a:rPr lang="es-CO" dirty="0"/>
              <a:t>- Importancia:</a:t>
            </a:r>
          </a:p>
          <a:p>
            <a:r>
              <a:rPr lang="es-CO" dirty="0"/>
              <a:t>	- Ayuda a rastrear los errores hasta su origen.</a:t>
            </a:r>
          </a:p>
          <a:p>
            <a:r>
              <a:rPr lang="es-CO" dirty="0"/>
              <a:t>	- Garantiza el cumplimiento de la normativa.</a:t>
            </a:r>
          </a:p>
          <a:p>
            <a:r>
              <a:rPr lang="es-CO" dirty="0"/>
              <a:t>	- Proporciona una comprensión clara de cómo se mueven los datos, transforman y se 	consumen en los sistemas.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FF5083-9E14-5FB1-5309-5BA7DFB81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064" y="2730282"/>
            <a:ext cx="4605867" cy="19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65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Linaje de datos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080368-7063-2AB2-CB28-FEEBF99A9077}"/>
              </a:ext>
            </a:extLst>
          </p:cNvPr>
          <p:cNvSpPr txBox="1"/>
          <p:nvPr/>
        </p:nvSpPr>
        <p:spPr>
          <a:xfrm>
            <a:off x="309363" y="1671647"/>
            <a:ext cx="40810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Ejemplo de captura linaje de datos</a:t>
            </a:r>
          </a:p>
          <a:p>
            <a:pPr marL="285750" indent="-285750">
              <a:buFontTx/>
              <a:buChar char="-"/>
            </a:pPr>
            <a:endParaRPr lang="es-CO" dirty="0"/>
          </a:p>
          <a:p>
            <a:r>
              <a:rPr lang="es-CO" dirty="0"/>
              <a:t>	- Utiliza el agente </a:t>
            </a:r>
            <a:r>
              <a:rPr lang="es-CO" dirty="0" err="1"/>
              <a:t>Spline</a:t>
            </a:r>
            <a:r>
              <a:rPr lang="es-CO" dirty="0"/>
              <a:t> (para </a:t>
            </a:r>
            <a:r>
              <a:rPr lang="es-CO" dirty="0" err="1"/>
              <a:t>Spark</a:t>
            </a:r>
            <a:r>
              <a:rPr lang="es-CO" dirty="0"/>
              <a:t>) 	unido a </a:t>
            </a:r>
            <a:r>
              <a:rPr lang="es-CO" dirty="0" err="1"/>
              <a:t>Glue</a:t>
            </a:r>
            <a:endParaRPr lang="es-CO" dirty="0"/>
          </a:p>
          <a:p>
            <a:r>
              <a:rPr lang="es-CO" dirty="0"/>
              <a:t>	- Vuelca los datos de linaje en 	</a:t>
            </a:r>
            <a:r>
              <a:rPr lang="es-CO" dirty="0" err="1"/>
              <a:t>Neptune</a:t>
            </a:r>
            <a:r>
              <a:rPr lang="es-CO" dirty="0"/>
              <a:t> a través de Lambda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5D8E51-A8F9-0830-7B5D-FC4B05F95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8953" y="-1202202"/>
            <a:ext cx="8983999" cy="71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65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378216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Evolución del esquema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DB75F4-B910-4D9B-8418-D19DCA75299F}"/>
              </a:ext>
            </a:extLst>
          </p:cNvPr>
          <p:cNvSpPr txBox="1"/>
          <p:nvPr/>
        </p:nvSpPr>
        <p:spPr>
          <a:xfrm>
            <a:off x="328784" y="893795"/>
            <a:ext cx="54975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Descripción: La capacidad de adaptar y cambiar el esquema de un conjunto de datos tiempo sin alterar los procesos o sistemas existentes.</a:t>
            </a:r>
          </a:p>
          <a:p>
            <a:pPr marL="285750" indent="-285750">
              <a:buFontTx/>
              <a:buChar char="-"/>
            </a:pPr>
            <a:endParaRPr lang="es-CO" dirty="0"/>
          </a:p>
          <a:p>
            <a:r>
              <a:rPr lang="es-CO" dirty="0"/>
              <a:t>- Importancia:</a:t>
            </a:r>
          </a:p>
          <a:p>
            <a:r>
              <a:rPr lang="es-CO" dirty="0"/>
              <a:t>	- Garantiza que los sistemas de datos puedan 	adaptarse a</a:t>
            </a:r>
          </a:p>
          <a:p>
            <a:r>
              <a:rPr lang="es-CO" dirty="0"/>
              <a:t>	los requisitos cambiantes de la empresa.</a:t>
            </a:r>
          </a:p>
          <a:p>
            <a:r>
              <a:rPr lang="es-CO" dirty="0"/>
              <a:t>	- Permite añadir, eliminar o modificar columnas/campos 	en un conjunto de datos.</a:t>
            </a:r>
          </a:p>
          <a:p>
            <a:r>
              <a:rPr lang="es-CO" dirty="0"/>
              <a:t>	- Mantiene la compatibilidad con registros de datos más 	antiguos.</a:t>
            </a:r>
          </a:p>
          <a:p>
            <a:endParaRPr lang="es-CO" dirty="0"/>
          </a:p>
          <a:p>
            <a:r>
              <a:rPr lang="es-CO" dirty="0"/>
              <a:t>- Registro de esquemas </a:t>
            </a:r>
            <a:r>
              <a:rPr lang="es-CO" dirty="0" err="1"/>
              <a:t>Glue</a:t>
            </a:r>
            <a:endParaRPr lang="es-CO" dirty="0"/>
          </a:p>
          <a:p>
            <a:r>
              <a:rPr lang="es-CO" dirty="0"/>
              <a:t>	- Descubrimiento de esquemas, compatibilidad 	validación, registro...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5B45DD-F35A-3471-B03B-6B0E69B97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778" y="1285505"/>
            <a:ext cx="3607683" cy="28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55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6985084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algn="ctr"/>
            <a:r>
              <a:rPr lang="es-MX" sz="2400" dirty="0">
                <a:solidFill>
                  <a:srgbClr val="FF7B54"/>
                </a:solidFill>
              </a:rPr>
              <a:t>Optimización del rendimiento de las bases de datos</a:t>
            </a:r>
            <a:endParaRPr sz="2400" dirty="0">
              <a:solidFill>
                <a:srgbClr val="FF7B54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9C3099-BB1F-35C9-0EB8-BC356F6028BC}"/>
              </a:ext>
            </a:extLst>
          </p:cNvPr>
          <p:cNvSpPr txBox="1"/>
          <p:nvPr/>
        </p:nvSpPr>
        <p:spPr>
          <a:xfrm>
            <a:off x="490928" y="1355459"/>
            <a:ext cx="531023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- Indexación</a:t>
            </a:r>
          </a:p>
          <a:p>
            <a:r>
              <a:rPr lang="es-CO" dirty="0"/>
              <a:t>	- Evite el escaneado completo de tablas</a:t>
            </a:r>
          </a:p>
          <a:p>
            <a:r>
              <a:rPr lang="es-CO" dirty="0"/>
              <a:t>	- Aplique la unicidad y la integridad de los datos</a:t>
            </a:r>
          </a:p>
          <a:p>
            <a:r>
              <a:rPr lang="es-CO" dirty="0"/>
              <a:t>- Particionamiento</a:t>
            </a:r>
          </a:p>
          <a:p>
            <a:r>
              <a:rPr lang="es-CO" dirty="0"/>
              <a:t>	- Reduce la cantidad de datos escaneados</a:t>
            </a:r>
          </a:p>
          <a:p>
            <a:r>
              <a:rPr lang="es-CO" dirty="0"/>
              <a:t>	- Ayuda a gestionar el ciclo de vida de los datos</a:t>
            </a:r>
          </a:p>
          <a:p>
            <a:r>
              <a:rPr lang="es-CO" dirty="0"/>
              <a:t>	- Permite el procesamiento paralelo</a:t>
            </a:r>
          </a:p>
          <a:p>
            <a:r>
              <a:rPr lang="es-MX" dirty="0"/>
              <a:t>- Compresión</a:t>
            </a:r>
          </a:p>
          <a:p>
            <a:r>
              <a:rPr lang="es-MX" dirty="0"/>
              <a:t>	- Acelera la transferencia de datos, reduce el 	almacenamiento y lecturas de disco</a:t>
            </a:r>
          </a:p>
          <a:p>
            <a:r>
              <a:rPr lang="es-MX" dirty="0"/>
              <a:t>	- GZIP, LZOP, BZIP2, ZSTD (</a:t>
            </a:r>
            <a:r>
              <a:rPr lang="es-MX" dirty="0" err="1"/>
              <a:t>Redshift</a:t>
            </a:r>
            <a:r>
              <a:rPr lang="es-MX" dirty="0"/>
              <a:t>) </a:t>
            </a:r>
          </a:p>
          <a:p>
            <a:r>
              <a:rPr lang="es-MX" dirty="0"/>
              <a:t>		</a:t>
            </a:r>
            <a:r>
              <a:rPr lang="es-MX" sz="1200" dirty="0"/>
              <a:t>- Distintas compensaciones entre 			compresión y velocidad</a:t>
            </a:r>
          </a:p>
          <a:p>
            <a:r>
              <a:rPr lang="es-MX" dirty="0"/>
              <a:t>	- Compresión columnar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FE8399-4B9E-683A-D0FF-BF0F47B87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752" y="1641136"/>
            <a:ext cx="2862019" cy="24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9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4" y="526075"/>
            <a:ext cx="6138417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MX" sz="2800" dirty="0">
                <a:solidFill>
                  <a:srgbClr val="FF7B54"/>
                </a:solidFill>
              </a:rPr>
              <a:t>Técnicas de muestreo de datos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770EC6-F181-EE12-2D05-47A3EEB8C420}"/>
              </a:ext>
            </a:extLst>
          </p:cNvPr>
          <p:cNvSpPr txBox="1"/>
          <p:nvPr/>
        </p:nvSpPr>
        <p:spPr>
          <a:xfrm>
            <a:off x="292213" y="1340643"/>
            <a:ext cx="48767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- Muestreo aleatorio</a:t>
            </a:r>
          </a:p>
          <a:p>
            <a:r>
              <a:rPr lang="es-CO" dirty="0"/>
              <a:t>	- Todo tiene las mismas posibilidades</a:t>
            </a:r>
          </a:p>
          <a:p>
            <a:r>
              <a:rPr lang="es-CO" dirty="0"/>
              <a:t>- Muestreo estratificado</a:t>
            </a:r>
          </a:p>
          <a:p>
            <a:r>
              <a:rPr lang="es-CO" dirty="0"/>
              <a:t>	- Divide la población en subgrupos 	homogéneos (estratos)</a:t>
            </a:r>
          </a:p>
          <a:p>
            <a:r>
              <a:rPr lang="es-CO" dirty="0"/>
              <a:t>	- Muestra aleatoria dentro de cada estrato</a:t>
            </a:r>
          </a:p>
          <a:p>
            <a:r>
              <a:rPr lang="es-CO" dirty="0"/>
              <a:t>	- Garantiza la representación de cada subgrupo</a:t>
            </a:r>
          </a:p>
          <a:p>
            <a:r>
              <a:rPr lang="es-CO" dirty="0"/>
              <a:t>- Otros tipos</a:t>
            </a:r>
          </a:p>
          <a:p>
            <a:r>
              <a:rPr lang="es-CO" dirty="0"/>
              <a:t>	- Sistémica, por conglomerados, de	conveniencia, Juicio de valor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243D1B-4CFB-CEE0-927A-735199624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9012" y="1340643"/>
            <a:ext cx="3717341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75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Muestreo aleatorio</a:t>
            </a:r>
            <a:endParaRPr sz="2800" dirty="0">
              <a:solidFill>
                <a:srgbClr val="FF7B5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88EA7A-960F-12A9-8710-E446460E563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46340" y="1079957"/>
            <a:ext cx="4429743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87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Muestreo estratificado</a:t>
            </a:r>
            <a:endParaRPr sz="2800" dirty="0">
              <a:solidFill>
                <a:srgbClr val="FF7B5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A081EA-3A60-52E5-F83A-9B7431ECB22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99732" y="1033248"/>
            <a:ext cx="6344535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01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Muestreo sistémico</a:t>
            </a:r>
            <a:endParaRPr sz="2800" dirty="0">
              <a:solidFill>
                <a:srgbClr val="FF7B5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21052B-E7CC-C7BA-92D5-68F3CF18D0A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95232" y="1105845"/>
            <a:ext cx="4353533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4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FF7B54"/>
                </a:solidFill>
              </a:rPr>
              <a:t>Datos estructurados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747805" y="1228521"/>
            <a:ext cx="7608900" cy="238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7816" indent="-285750">
              <a:buClr>
                <a:schemeClr val="dk1"/>
              </a:buClr>
              <a:buSzPts val="1600"/>
              <a:buFontTx/>
              <a:buChar char="-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r>
              <a:rPr lang="es-MX" dirty="0">
                <a:sym typeface="Tahoma"/>
              </a:rPr>
              <a:t>Definición: Datos que se organizan de una manera definida o esquema, normalmente se encuentran en relacionales.</a:t>
            </a:r>
          </a:p>
          <a:p>
            <a:endParaRPr lang="es-MX" dirty="0">
              <a:sym typeface="Tahoma"/>
            </a:endParaRPr>
          </a:p>
          <a:p>
            <a:pPr marL="12066" indent="0">
              <a:buNone/>
            </a:pPr>
            <a:r>
              <a:rPr lang="es-MX" dirty="0">
                <a:sym typeface="Tahoma"/>
              </a:rPr>
              <a:t>- Características: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Fácilmente consultables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Organizada en filas y columnas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Tiene una estructura coherente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- Ejemplos: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Tablas de bases de datos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Archivos CSV con columnas coherentes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Hojas de cálculo Excel</a:t>
            </a:r>
            <a:endParaRPr dirty="0">
              <a:sym typeface="Tahoma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DBBBA1-99CD-8E9A-BA27-6ED6D579782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69686" y="1895949"/>
            <a:ext cx="1196389" cy="14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07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490928" y="367347"/>
            <a:ext cx="683832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MX" sz="2800" dirty="0">
                <a:solidFill>
                  <a:srgbClr val="FF7B54"/>
                </a:solidFill>
              </a:rPr>
              <a:t>Mecanismos de desviación de datos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014247-C9A3-F592-6F55-A4BA862E3D4D}"/>
              </a:ext>
            </a:extLst>
          </p:cNvPr>
          <p:cNvSpPr txBox="1"/>
          <p:nvPr/>
        </p:nvSpPr>
        <p:spPr>
          <a:xfrm>
            <a:off x="389328" y="821927"/>
            <a:ext cx="6034050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CO" sz="1350" dirty="0"/>
              <a:t>La asimetría de datos se refiere a la distribución desigual o desequilibrio de datos entre varios nodos o particiones en sistemas informáticos distribuidos.</a:t>
            </a:r>
          </a:p>
          <a:p>
            <a:pPr marL="285750" indent="-285750">
              <a:buFontTx/>
              <a:buChar char="-"/>
            </a:pPr>
            <a:endParaRPr lang="es-CO" sz="1350" dirty="0"/>
          </a:p>
          <a:p>
            <a:r>
              <a:rPr lang="es-CO" sz="1350" dirty="0"/>
              <a:t>- "El problema de los famosos"</a:t>
            </a:r>
          </a:p>
          <a:p>
            <a:r>
              <a:rPr lang="es-CO" sz="1350" dirty="0"/>
              <a:t>	- Ni siquiera el particionamiento funciona si el tráfico es</a:t>
            </a:r>
          </a:p>
          <a:p>
            <a:r>
              <a:rPr lang="es-CO" sz="1350" dirty="0"/>
              <a:t>	desigual</a:t>
            </a:r>
          </a:p>
          <a:p>
            <a:r>
              <a:rPr lang="es-CO" sz="1350" dirty="0"/>
              <a:t>	- Imagina que eres </a:t>
            </a:r>
            <a:r>
              <a:rPr lang="es-CO" sz="1350" dirty="0" err="1"/>
              <a:t>IMDb</a:t>
            </a:r>
            <a:r>
              <a:rPr lang="es-CO" sz="1350" dirty="0"/>
              <a:t>... Brad Pitt podría sobrecargar su 	partición</a:t>
            </a:r>
          </a:p>
          <a:p>
            <a:endParaRPr lang="es-CO" sz="1350" dirty="0"/>
          </a:p>
          <a:p>
            <a:r>
              <a:rPr lang="es-CO" sz="1350" dirty="0"/>
              <a:t>- Causas:</a:t>
            </a:r>
          </a:p>
          <a:p>
            <a:r>
              <a:rPr lang="es-CO" sz="1350" dirty="0"/>
              <a:t>	- Distribución no uniforme de los datos</a:t>
            </a:r>
          </a:p>
          <a:p>
            <a:r>
              <a:rPr lang="es-CO" sz="1350" dirty="0"/>
              <a:t>	- Estrategia de partición inadecuada</a:t>
            </a:r>
          </a:p>
          <a:p>
            <a:r>
              <a:rPr lang="es-CO" sz="1350" dirty="0"/>
              <a:t>	- Desviación temporal</a:t>
            </a:r>
          </a:p>
          <a:p>
            <a:endParaRPr lang="es-CO" sz="1350" dirty="0"/>
          </a:p>
          <a:p>
            <a:r>
              <a:rPr lang="es-CO" sz="1350" dirty="0"/>
              <a:t>- Es importante controlar la distribución de los datos y alertar cuando surjan problemas de sesgo.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04A21D-1C5A-52D2-09B8-9C92348CA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1418" y="1387662"/>
            <a:ext cx="2522097" cy="249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70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4" y="526075"/>
            <a:ext cx="677059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MX" sz="2400" dirty="0">
                <a:solidFill>
                  <a:srgbClr val="FF7B54"/>
                </a:solidFill>
              </a:rPr>
              <a:t>Tratamiento de la desviación de los datos</a:t>
            </a:r>
            <a:endParaRPr sz="2400" dirty="0">
              <a:solidFill>
                <a:srgbClr val="FF7B54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4FEC54-71F9-6C41-5516-132E65351E97}"/>
              </a:ext>
            </a:extLst>
          </p:cNvPr>
          <p:cNvSpPr txBox="1"/>
          <p:nvPr/>
        </p:nvSpPr>
        <p:spPr>
          <a:xfrm>
            <a:off x="575732" y="1224178"/>
            <a:ext cx="799253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u="sng" dirty="0"/>
              <a:t>1.Particionamiento adaptativo: </a:t>
            </a:r>
            <a:r>
              <a:rPr lang="es-CO" dirty="0"/>
              <a:t>Ajusta dinámicamente la partición en función de los datos para garantizar una distribución más equilibrada.</a:t>
            </a:r>
          </a:p>
          <a:p>
            <a:endParaRPr lang="es-CO" dirty="0"/>
          </a:p>
          <a:p>
            <a:r>
              <a:rPr lang="es-CO" u="sng" dirty="0"/>
              <a:t>2.Salting: </a:t>
            </a:r>
            <a:r>
              <a:rPr lang="es-CO" dirty="0"/>
              <a:t>Introducir un factor aleatorio o "sal" en los datos para distribuirlos de manera más uniforme.</a:t>
            </a:r>
          </a:p>
          <a:p>
            <a:endParaRPr lang="es-CO" dirty="0"/>
          </a:p>
          <a:p>
            <a:r>
              <a:rPr lang="es-CO" u="sng" dirty="0"/>
              <a:t>3.Repartición: </a:t>
            </a:r>
            <a:r>
              <a:rPr lang="es-CO" dirty="0"/>
              <a:t>Redistribuir periódicamente los datos en función de su distribución actual.</a:t>
            </a:r>
          </a:p>
          <a:p>
            <a:endParaRPr lang="es-CO" dirty="0"/>
          </a:p>
          <a:p>
            <a:r>
              <a:rPr lang="es-CO" u="sng" dirty="0"/>
              <a:t>4.Muestreo: </a:t>
            </a:r>
            <a:r>
              <a:rPr lang="es-CO" dirty="0"/>
              <a:t>Utilizar una muestra de los datos para determinar la distribución y ajustar la estrategia de procesamiento en consecuencia.</a:t>
            </a:r>
          </a:p>
          <a:p>
            <a:endParaRPr lang="es-CO" dirty="0"/>
          </a:p>
          <a:p>
            <a:r>
              <a:rPr lang="es-CO" u="sng" dirty="0"/>
              <a:t>5.Partición personalizada: </a:t>
            </a:r>
            <a:r>
              <a:rPr lang="es-CO" dirty="0"/>
              <a:t>Definir reglas o funciones personalizadas para particionar los datos basándose en el conocimiento del dominio.</a:t>
            </a:r>
          </a:p>
        </p:txBody>
      </p:sp>
    </p:spTree>
    <p:extLst>
      <p:ext uri="{BB962C8B-B14F-4D97-AF65-F5344CB8AC3E}">
        <p14:creationId xmlns:p14="http://schemas.microsoft.com/office/powerpoint/2010/main" val="957261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490928" y="451975"/>
            <a:ext cx="6668995" cy="35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MX" sz="2200" dirty="0">
                <a:solidFill>
                  <a:srgbClr val="FF7B54"/>
                </a:solidFill>
              </a:rPr>
              <a:t>Validación de datos y elaboración de perfiles</a:t>
            </a:r>
            <a:endParaRPr sz="2200" dirty="0">
              <a:solidFill>
                <a:srgbClr val="FF7B54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A4B2591-A1A3-6494-FD01-9B645CC06E84}"/>
              </a:ext>
            </a:extLst>
          </p:cNvPr>
          <p:cNvSpPr txBox="1"/>
          <p:nvPr/>
        </p:nvSpPr>
        <p:spPr>
          <a:xfrm>
            <a:off x="376220" y="1239332"/>
            <a:ext cx="788327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1. Integridad</a:t>
            </a:r>
          </a:p>
          <a:p>
            <a:r>
              <a:rPr lang="es-CO" sz="1200" dirty="0"/>
              <a:t>	1. Definición: Garantiza que todos los datos requeridos están presentes y que no faltan esenciales.</a:t>
            </a:r>
          </a:p>
          <a:p>
            <a:r>
              <a:rPr lang="es-CO" sz="1200" dirty="0"/>
              <a:t>	2. Comprobaciones: Valores que faltan, recuentos de nulos, porcentaje de campos rellenados.</a:t>
            </a:r>
          </a:p>
          <a:p>
            <a:r>
              <a:rPr lang="es-CO" sz="1200" dirty="0"/>
              <a:t>	3. Importancia: Los datos que faltan pueden dar lugar a análisis e inexactos.</a:t>
            </a:r>
          </a:p>
          <a:p>
            <a:r>
              <a:rPr lang="es-CO" sz="1200" dirty="0"/>
              <a:t>2. Coherencia</a:t>
            </a:r>
          </a:p>
          <a:p>
            <a:r>
              <a:rPr lang="es-CO" sz="1200" dirty="0"/>
              <a:t>	1. Definición: Garantiza que los valores de los datos son coherentes en todos los conjuntos de datos</a:t>
            </a:r>
          </a:p>
          <a:p>
            <a:r>
              <a:rPr lang="es-CO" sz="1200" dirty="0"/>
              <a:t>	y no se contradicen entre sí.</a:t>
            </a:r>
          </a:p>
          <a:p>
            <a:r>
              <a:rPr lang="es-CO" sz="1200" dirty="0"/>
              <a:t>	2. Comprobaciones: Validación entre campos, comparando datos de diferentes fuentes o periodos.</a:t>
            </a:r>
          </a:p>
          <a:p>
            <a:r>
              <a:rPr lang="es-CO" sz="1200" dirty="0"/>
              <a:t>	3. Importancia: Los datos incoherentes pueden causar confusión y dar lugar a conclusiones 	incorrectas.</a:t>
            </a:r>
          </a:p>
          <a:p>
            <a:r>
              <a:rPr lang="es-MX" sz="1200" dirty="0"/>
              <a:t>3. Precisión</a:t>
            </a:r>
          </a:p>
          <a:p>
            <a:r>
              <a:rPr lang="es-MX" sz="1200" dirty="0"/>
              <a:t>	1. Definición: Garantiza que los datos son correctos, fiables y representan lo que se supone que 	deben representar.</a:t>
            </a:r>
          </a:p>
          <a:p>
            <a:r>
              <a:rPr lang="es-MX" sz="1200" dirty="0"/>
              <a:t>	2. Comprobaciones: Comparación con fuentes de confianza, validación normas o reglas conocidas.</a:t>
            </a:r>
          </a:p>
          <a:p>
            <a:r>
              <a:rPr lang="es-MX" sz="1200" dirty="0"/>
              <a:t>	3. Importancia: Los datos inexactos pueden dar lugar a falsas percepciones y a una mala toma de 	decisiones.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395237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1CE9903-7A51-BA79-A66E-73E57DF699AB}"/>
              </a:ext>
            </a:extLst>
          </p:cNvPr>
          <p:cNvSpPr txBox="1"/>
          <p:nvPr/>
        </p:nvSpPr>
        <p:spPr>
          <a:xfrm>
            <a:off x="1055511" y="836190"/>
            <a:ext cx="72079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/>
            </a:lvl1pPr>
          </a:lstStyle>
          <a:p>
            <a:r>
              <a:rPr lang="es-CO" dirty="0"/>
              <a:t>4. Integridad</a:t>
            </a:r>
          </a:p>
          <a:p>
            <a:r>
              <a:rPr lang="es-CO" dirty="0"/>
              <a:t>	1. Definición: Garantiza que los datos mantienen su corrección y coherencia a lo largo de 	su ciclo de vida y entre sistemas.</a:t>
            </a:r>
          </a:p>
          <a:p>
            <a:r>
              <a:rPr lang="es-CO" dirty="0"/>
              <a:t>	2. Comprobaciones: Integridad referencial (por ejemplo, comprobaciones de claves 	foráneas en bases de datos), validaciones de relaciones.</a:t>
            </a:r>
          </a:p>
          <a:p>
            <a:r>
              <a:rPr lang="es-CO" dirty="0"/>
              <a:t>	3. Importancia: Garantiza que las relaciones entre elementos de datos y los datos siguen 	siendo fiables a lo largo del tiempo.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7B3AF4-DD65-20F4-48EB-6ED1997B2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622" y="2609474"/>
            <a:ext cx="5134753" cy="14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61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4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 txBox="1"/>
          <p:nvPr/>
        </p:nvSpPr>
        <p:spPr>
          <a:xfrm>
            <a:off x="490928" y="4433225"/>
            <a:ext cx="19407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206751"/>
            <a:ext cx="1847500" cy="6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 txBox="1"/>
          <p:nvPr/>
        </p:nvSpPr>
        <p:spPr>
          <a:xfrm>
            <a:off x="2139450" y="1697175"/>
            <a:ext cx="5415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FF7A53"/>
                </a:solidFill>
                <a:latin typeface="Tahoma"/>
                <a:ea typeface="Tahoma"/>
                <a:cs typeface="Tahoma"/>
                <a:sym typeface="Tahoma"/>
              </a:rPr>
              <a:t>¿PREGUNTAS?</a:t>
            </a:r>
            <a:endParaRPr sz="5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853133" y="3286822"/>
            <a:ext cx="7311099" cy="1082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695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i="1">
                <a:solidFill>
                  <a:srgbClr val="272857"/>
                </a:solidFill>
                <a:latin typeface="Trebuchet MS"/>
                <a:ea typeface="Trebuchet MS"/>
                <a:cs typeface="Trebuchet MS"/>
                <a:sym typeface="Trebuchet MS"/>
              </a:rPr>
              <a:t>Aprende, aplica y crece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33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1" u="sng">
              <a:solidFill>
                <a:srgbClr val="FF7A5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FF7B54"/>
                </a:solidFill>
              </a:rPr>
              <a:t>Datos no estructurados</a:t>
            </a:r>
            <a:endParaRPr sz="2800" dirty="0"/>
          </a:p>
        </p:txBody>
      </p:sp>
      <p:sp>
        <p:nvSpPr>
          <p:cNvPr id="79" name="Google Shape;79;p4"/>
          <p:cNvSpPr txBox="1"/>
          <p:nvPr/>
        </p:nvSpPr>
        <p:spPr>
          <a:xfrm>
            <a:off x="700883" y="1348409"/>
            <a:ext cx="7608900" cy="216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7816" indent="-285750">
              <a:buClr>
                <a:schemeClr val="dk1"/>
              </a:buClr>
              <a:buSzPts val="1600"/>
              <a:buFontTx/>
              <a:buChar char="-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r>
              <a:rPr lang="es-MX" dirty="0">
                <a:sym typeface="Tahoma"/>
              </a:rPr>
              <a:t>Definición: Datos que no tienen una estructura o esquema predefinidos.</a:t>
            </a:r>
          </a:p>
          <a:p>
            <a:endParaRPr lang="es-MX" dirty="0">
              <a:sym typeface="Tahoma"/>
            </a:endParaRPr>
          </a:p>
          <a:p>
            <a:pPr marL="12066" indent="0">
              <a:buNone/>
            </a:pPr>
            <a:r>
              <a:rPr lang="es-MX" dirty="0">
                <a:sym typeface="Tahoma"/>
              </a:rPr>
              <a:t>- Características: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No se pueden consultar fácilmente sin preprocesamiento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Pueden presentarse en varios formatos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- Ejemplos: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Archivos de texto sin formato fijo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Vídeos y archivos de audio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Imágenes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Correos electrónicos y documentos</a:t>
            </a:r>
            <a:endParaRPr dirty="0">
              <a:sym typeface="Tahom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9A59EE-0E83-B6BB-EF9F-B3CA3690C82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555574" y="2883686"/>
            <a:ext cx="1111348" cy="136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2351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Datos </a:t>
            </a:r>
            <a:r>
              <a:rPr lang="es-ES" sz="2800" dirty="0" err="1">
                <a:solidFill>
                  <a:srgbClr val="FF7B54"/>
                </a:solidFill>
              </a:rPr>
              <a:t>semi-estructurados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588973" y="1168316"/>
            <a:ext cx="7608900" cy="281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7816" indent="-285750">
              <a:buClr>
                <a:schemeClr val="dk1"/>
              </a:buClr>
              <a:buSzPts val="1600"/>
              <a:buFontTx/>
              <a:buChar char="-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r>
              <a:rPr lang="es-MX" dirty="0">
                <a:sym typeface="Tahoma"/>
              </a:rPr>
              <a:t>Definición: Datos que no están tan organizados como los datos estructurados, pero que estructura en forma de etiquetas, jerarquías u otros patrones.</a:t>
            </a:r>
          </a:p>
          <a:p>
            <a:endParaRPr lang="es-MX" dirty="0">
              <a:sym typeface="Tahoma"/>
            </a:endParaRPr>
          </a:p>
          <a:p>
            <a:pPr marL="12066" indent="0">
              <a:buNone/>
            </a:pPr>
            <a:r>
              <a:rPr lang="es-MX" dirty="0">
                <a:sym typeface="Tahoma"/>
              </a:rPr>
              <a:t>- Características: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Los elementos pueden estar etiquetados o categorizados de alguna 	forma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Más flexibles que los datos estructurados, pero no tan caóticos como los 	datos no estructurados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- Ejemplos: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Archivos XML y JSON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Encabezados de correo electrónico (que tienen una mezcla de campos 	estructurados como fecha, asunto, etc., y datos no estructurados en el 	cuerpo)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Archivos de registro con formatos variados</a:t>
            </a:r>
            <a:endParaRPr dirty="0">
              <a:sym typeface="Tahom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3B9BBB-25E8-795B-A9B0-DC64BDB9353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802225" y="3554182"/>
            <a:ext cx="989869" cy="135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2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2351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Propiedades de los datos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1345534" y="1575155"/>
            <a:ext cx="76089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7816" indent="-285750">
              <a:buClr>
                <a:schemeClr val="dk1"/>
              </a:buClr>
              <a:buSzPts val="1600"/>
              <a:buFontTx/>
              <a:buChar char="-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pPr marL="12066" indent="0">
              <a:buNone/>
            </a:pPr>
            <a:r>
              <a:rPr lang="es-ES" dirty="0">
                <a:sym typeface="Tahoma"/>
              </a:rPr>
              <a:t>- Volumen</a:t>
            </a:r>
          </a:p>
          <a:p>
            <a:pPr marL="12066" indent="0">
              <a:buNone/>
            </a:pPr>
            <a:r>
              <a:rPr lang="es-ES" dirty="0">
                <a:sym typeface="Tahoma"/>
              </a:rPr>
              <a:t>- Velocidad</a:t>
            </a:r>
          </a:p>
          <a:p>
            <a:pPr marL="12066" indent="0">
              <a:buNone/>
            </a:pPr>
            <a:r>
              <a:rPr lang="es-ES" dirty="0">
                <a:sym typeface="Tahoma"/>
              </a:rPr>
              <a:t>- Variedad</a:t>
            </a:r>
            <a:endParaRPr dirty="0">
              <a:sym typeface="Tahom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D81CD6-BF37-0551-1813-3AEA4E9F0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8233" y="1266399"/>
            <a:ext cx="315321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2351" y="9146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Volumen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715198" y="1254901"/>
            <a:ext cx="7608900" cy="259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7816" indent="-285750">
              <a:buClr>
                <a:schemeClr val="dk1"/>
              </a:buClr>
              <a:buSzPts val="1600"/>
              <a:buFontTx/>
              <a:buChar char="-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r>
              <a:rPr lang="es-MX" dirty="0">
                <a:sym typeface="Tahoma"/>
              </a:rPr>
              <a:t>Definición: Se refiere a la cantidad o tamaño de los datos que las organizaciones manejan en un momento dado.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</a:t>
            </a:r>
          </a:p>
          <a:p>
            <a:r>
              <a:rPr lang="es-MX" dirty="0">
                <a:sym typeface="Tahoma"/>
              </a:rPr>
              <a:t>Características: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Puede oscilar entre gigabytes y </a:t>
            </a:r>
            <a:r>
              <a:rPr lang="es-MX" dirty="0" err="1">
                <a:sym typeface="Tahoma"/>
              </a:rPr>
              <a:t>petabytes</a:t>
            </a:r>
            <a:r>
              <a:rPr lang="es-MX" dirty="0">
                <a:sym typeface="Tahoma"/>
              </a:rPr>
              <a:t> o incluso más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Desafíos en el almacenamiento, procesamiento y análisis de grandes volúmenes de 	datos</a:t>
            </a:r>
          </a:p>
          <a:p>
            <a:r>
              <a:rPr lang="es-MX" dirty="0">
                <a:sym typeface="Tahoma"/>
              </a:rPr>
              <a:t> Ejemplos: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Una popular plataforma de medios sociales procesa terabytes de datos 	diariamente a partir de publicaciones de usuarios, imágenes y vídeos.</a:t>
            </a:r>
          </a:p>
          <a:p>
            <a:pPr marL="12066" indent="0">
              <a:buNone/>
            </a:pPr>
            <a:r>
              <a:rPr lang="es-MX" dirty="0">
                <a:sym typeface="Tahoma"/>
              </a:rPr>
              <a:t>	- Minoristas que recopilan datos de transacciones de varios años, que 	ascienden a varios </a:t>
            </a:r>
            <a:r>
              <a:rPr lang="es-MX" dirty="0" err="1">
                <a:sym typeface="Tahoma"/>
              </a:rPr>
              <a:t>petabytes</a:t>
            </a:r>
            <a:r>
              <a:rPr lang="es-MX" dirty="0">
                <a:sym typeface="Tahoma"/>
              </a:rPr>
              <a:t>.</a:t>
            </a:r>
            <a:endParaRPr dirty="0"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1649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7D3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34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90928" y="4433225"/>
            <a:ext cx="1865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u="sng">
                <a:solidFill>
                  <a:srgbClr val="FF7B54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www.datapath.ai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1248" y="162502"/>
            <a:ext cx="1980400" cy="6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47805" y="526075"/>
            <a:ext cx="49167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s-ES" sz="2800" dirty="0">
                <a:solidFill>
                  <a:srgbClr val="FF7B54"/>
                </a:solidFill>
              </a:rPr>
              <a:t>Velocidad</a:t>
            </a:r>
            <a:endParaRPr sz="2800" dirty="0">
              <a:solidFill>
                <a:srgbClr val="FF7B54"/>
              </a:solidFill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490928" y="1316354"/>
            <a:ext cx="7908005" cy="195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2066">
              <a:buClr>
                <a:schemeClr val="dk1"/>
              </a:buClr>
              <a:buSzPts val="16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Tahoma"/>
                <a:cs typeface="Tahoma"/>
              </a:defRPr>
            </a:lvl1pPr>
          </a:lstStyle>
          <a:p>
            <a:pPr marL="297816" indent="-285750">
              <a:buFontTx/>
              <a:buChar char="-"/>
            </a:pPr>
            <a:r>
              <a:rPr lang="es-MX" dirty="0">
                <a:sym typeface="Tahoma"/>
              </a:rPr>
              <a:t>Definición: Se refiere a la velocidad a la que se generan, recopilan y procesan nuevos datos.</a:t>
            </a:r>
          </a:p>
          <a:p>
            <a:pPr marL="297816" indent="-285750">
              <a:buFontTx/>
              <a:buChar char="-"/>
            </a:pPr>
            <a:endParaRPr lang="es-MX" dirty="0">
              <a:sym typeface="Tahoma"/>
            </a:endParaRPr>
          </a:p>
          <a:p>
            <a:r>
              <a:rPr lang="es-MX" dirty="0">
                <a:sym typeface="Tahoma"/>
              </a:rPr>
              <a:t>- Características:</a:t>
            </a:r>
          </a:p>
          <a:p>
            <a:r>
              <a:rPr lang="es-MX" dirty="0">
                <a:sym typeface="Tahoma"/>
              </a:rPr>
              <a:t>	- La alta velocidad requiere capacidades de procesamiento en tiempo real o casi real</a:t>
            </a:r>
          </a:p>
          <a:p>
            <a:r>
              <a:rPr lang="es-MX" dirty="0">
                <a:sym typeface="Tahoma"/>
              </a:rPr>
              <a:t>	- La ingestión y el procesamiento rápidos pueden ser críticos para ciertas aplicaciones</a:t>
            </a:r>
          </a:p>
          <a:p>
            <a:r>
              <a:rPr lang="es-MX" dirty="0">
                <a:sym typeface="Tahoma"/>
              </a:rPr>
              <a:t>- Ejemplos:</a:t>
            </a:r>
          </a:p>
          <a:p>
            <a:r>
              <a:rPr lang="es-MX" dirty="0">
                <a:sym typeface="Tahoma"/>
              </a:rPr>
              <a:t>	- Datos de sensores de dispositivos </a:t>
            </a:r>
            <a:r>
              <a:rPr lang="es-MX" dirty="0" err="1">
                <a:sym typeface="Tahoma"/>
              </a:rPr>
              <a:t>IoT</a:t>
            </a:r>
            <a:r>
              <a:rPr lang="es-MX" dirty="0">
                <a:sym typeface="Tahoma"/>
              </a:rPr>
              <a:t> que transmiten lecturas cada 	milisegundo.</a:t>
            </a:r>
          </a:p>
          <a:p>
            <a:r>
              <a:rPr lang="es-MX" dirty="0">
                <a:sym typeface="Tahoma"/>
              </a:rPr>
              <a:t>	- Sistemas de negociación de alta frecuencia en los que los milisegundos pueden marcar 	la diferencia en la toma de decisiones.</a:t>
            </a:r>
          </a:p>
        </p:txBody>
      </p:sp>
    </p:spTree>
    <p:extLst>
      <p:ext uri="{BB962C8B-B14F-4D97-AF65-F5344CB8AC3E}">
        <p14:creationId xmlns:p14="http://schemas.microsoft.com/office/powerpoint/2010/main" val="148328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6F5405D6CDE74593878BF3654EE9DD" ma:contentTypeVersion="8" ma:contentTypeDescription="Crear nuevo documento." ma:contentTypeScope="" ma:versionID="1a3b8f8dfe3453cbb3ae06f92b3f12c7">
  <xsd:schema xmlns:xsd="http://www.w3.org/2001/XMLSchema" xmlns:xs="http://www.w3.org/2001/XMLSchema" xmlns:p="http://schemas.microsoft.com/office/2006/metadata/properties" xmlns:ns2="2a5288b3-d053-460a-87a2-89f92095dc10" targetNamespace="http://schemas.microsoft.com/office/2006/metadata/properties" ma:root="true" ma:fieldsID="46edbe705be72efc9ad3a008dd8750a4" ns2:_="">
    <xsd:import namespace="2a5288b3-d053-460a-87a2-89f92095dc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288b3-d053-460a-87a2-89f92095dc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1C83FD-5D2A-4F84-98BB-2549D4EB3F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07024E-0D49-4DED-956D-76B50CB5F7D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26A73-D7B5-46C5-8021-9DC83EBDC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5288b3-d053-460a-87a2-89f92095dc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3447</Words>
  <Application>Microsoft Office PowerPoint</Application>
  <PresentationFormat>Presentación en pantalla (16:9)</PresentationFormat>
  <Paragraphs>395</Paragraphs>
  <Slides>44</Slides>
  <Notes>44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Office Theme</vt:lpstr>
      <vt:lpstr>Presentación de PowerPoint</vt:lpstr>
      <vt:lpstr>Presentación de PowerPoint</vt:lpstr>
      <vt:lpstr>Tipos de datos</vt:lpstr>
      <vt:lpstr>Datos estructurados</vt:lpstr>
      <vt:lpstr>Datos no estructurados</vt:lpstr>
      <vt:lpstr>Datos semi-estructurados</vt:lpstr>
      <vt:lpstr>Propiedades de los datos</vt:lpstr>
      <vt:lpstr>Volumen</vt:lpstr>
      <vt:lpstr>Velocidad</vt:lpstr>
      <vt:lpstr>Variedad</vt:lpstr>
      <vt:lpstr>Almacenes de datos vs. lagos de datos</vt:lpstr>
      <vt:lpstr>Almacenes de datos</vt:lpstr>
      <vt:lpstr>Ejemplo de almacén de datos</vt:lpstr>
      <vt:lpstr>Lago de datos</vt:lpstr>
      <vt:lpstr>Comparación de los dos</vt:lpstr>
      <vt:lpstr>Presentación de PowerPoint</vt:lpstr>
      <vt:lpstr>Elegir un almacén vs. un lago</vt:lpstr>
      <vt:lpstr>Data Lakehouse</vt:lpstr>
      <vt:lpstr>Presentación de PowerPoint</vt:lpstr>
      <vt:lpstr>Malla de datos</vt:lpstr>
      <vt:lpstr>Canalizaciones ETL</vt:lpstr>
      <vt:lpstr>ETL Pipelines: Transformar</vt:lpstr>
      <vt:lpstr>ETL Pipelines: Carga</vt:lpstr>
      <vt:lpstr>Gestión de ETL Pipelines</vt:lpstr>
      <vt:lpstr>Fuentes de datos</vt:lpstr>
      <vt:lpstr>Formatos comunes de datos</vt:lpstr>
      <vt:lpstr>CSV (valores separados por comas)</vt:lpstr>
      <vt:lpstr>JSON (Notación de objetos JavaScript)</vt:lpstr>
      <vt:lpstr>Avro</vt:lpstr>
      <vt:lpstr>Parquet</vt:lpstr>
      <vt:lpstr>Una visión muy (intencionadamente) incompleta Visión general del modelado de datos</vt:lpstr>
      <vt:lpstr>Linaje de datos</vt:lpstr>
      <vt:lpstr>Linaje de datos</vt:lpstr>
      <vt:lpstr>Evolución del esquema</vt:lpstr>
      <vt:lpstr>Optimización del rendimiento de las bases de datos</vt:lpstr>
      <vt:lpstr>Técnicas de muestreo de datos</vt:lpstr>
      <vt:lpstr>Muestreo aleatorio</vt:lpstr>
      <vt:lpstr>Muestreo estratificado</vt:lpstr>
      <vt:lpstr>Muestreo sistémico</vt:lpstr>
      <vt:lpstr>Mecanismos de desviación de datos</vt:lpstr>
      <vt:lpstr>Tratamiento de la desviación de los datos</vt:lpstr>
      <vt:lpstr>Validación de datos y elaboración de perfiles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Sara Barbosa</cp:lastModifiedBy>
  <cp:revision>21</cp:revision>
  <dcterms:created xsi:type="dcterms:W3CDTF">2023-05-23T19:47:45Z</dcterms:created>
  <dcterms:modified xsi:type="dcterms:W3CDTF">2024-05-12T09:41:55Z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2023-05-08T00:00:00Z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2023-05-23T00:00:00Z</vt:filetime>
  </property>
  <property fmtid="{D5CDD505-2E9C-101B-9397-08002B2CF9AE}" pid="5" name="ContentTypeId">
    <vt:lpwstr>0x010100FA6F5405D6CDE74593878BF3654EE9DD</vt:lpwstr>
  </property>
</Properties>
</file>