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6" r:id="rId18"/>
    <p:sldId id="264" r:id="rId19"/>
    <p:sldId id="265" r:id="rId20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17760" y="297180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B1938B9-EA55-4141-AD13-106549A42C52}" type="slidenum">
              <a:t>‹N›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AF3E541-E0D8-41E0-8523-6E0204639736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F3D00D6B-494B-4D91-BC14-EC846F48A02B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1AB1F3E-48DB-470A-9792-57937287B952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9B8F777-82CB-4956-AC8B-E00B6D512FE2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517760" y="297180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F3D7F77-9AB2-40F0-86AE-079A2B758032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B78899A-CDB5-4CCF-B17F-2573247B446F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517760" y="2971800"/>
            <a:ext cx="4461840" cy="312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03160" y="2971800"/>
            <a:ext cx="4461840" cy="312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5000"/>
              </a:lnSpc>
              <a:spcBef>
                <a:spcPts val="1417"/>
              </a:spcBef>
              <a:buNone/>
            </a:pP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EE52B67-9292-4784-81C0-004AD6049308}" type="slidenum">
              <a:t>‹N›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56DD311-4706-4B3E-9DF0-117DF8762268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D95B497C-D740-4EDE-B0E2-51BFF92FE0D8}" type="slidenum">
              <a:t>‹N›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74FFB3F-529A-4CEE-A329-6808077E48CF}" type="slidenum">
              <a:t>‹N›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79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5000"/>
              </a:lnSpc>
              <a:buNone/>
            </a:pPr>
            <a:r>
              <a:rPr lang="en-US" sz="60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60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 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3C19C6-2ECD-46A4-82F4-78BDA73B66CA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600" b="0" strike="noStrike" spc="-1">
                <a:solidFill>
                  <a:schemeClr val="dk1"/>
                </a:solidFill>
                <a:latin typeface="Avenir Next LT Pro"/>
              </a:rPr>
              <a:t>Click to edit the outline text format</a:t>
            </a:r>
          </a:p>
          <a:p>
            <a:pPr marL="864000" lvl="1" indent="-324000">
              <a:lnSpc>
                <a:spcPct val="10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chemeClr val="dk1"/>
                </a:solidFill>
                <a:latin typeface="Avenir Next LT Pro"/>
              </a:rPr>
              <a:t>Second Outline Level</a:t>
            </a:r>
          </a:p>
          <a:p>
            <a:pPr marL="1296000" lvl="2" indent="-288000">
              <a:lnSpc>
                <a:spcPct val="10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Third Outline Level</a:t>
            </a:r>
          </a:p>
          <a:p>
            <a:pPr marL="1728000" lvl="3" indent="-216000">
              <a:lnSpc>
                <a:spcPct val="10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chemeClr val="dk1"/>
                </a:solidFill>
                <a:latin typeface="Avenir Next LT Pro"/>
              </a:rPr>
              <a:t>Fourth Outline Level</a:t>
            </a:r>
          </a:p>
          <a:p>
            <a:pPr marL="2160000" lvl="4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chemeClr val="dk1"/>
                </a:solidFill>
                <a:latin typeface="Avenir Next LT Pro"/>
              </a:rPr>
              <a:t>Fifth Outline Level</a:t>
            </a:r>
          </a:p>
          <a:p>
            <a:pPr marL="2592000" lvl="5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chemeClr val="dk1"/>
                </a:solidFill>
                <a:latin typeface="Avenir Next LT Pro"/>
              </a:rPr>
              <a:t>Sixth Outline Level</a:t>
            </a:r>
          </a:p>
          <a:p>
            <a:pPr marL="3024000" lvl="6" indent="-216000">
              <a:lnSpc>
                <a:spcPct val="10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chemeClr val="dk1"/>
                </a:solidFill>
                <a:latin typeface="Avenir Next LT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3145320" cy="179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6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36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30880" y="1517760"/>
            <a:ext cx="5330520" cy="4580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32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32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8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4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517760" y="3483720"/>
            <a:ext cx="3145320" cy="261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28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29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9" name="PlaceHolder 6"/>
          <p:cNvSpPr>
            <a:spLocks noGrp="1"/>
          </p:cNvSpPr>
          <p:nvPr>
            <p:ph type="sldNum" idx="30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B8F2AC2-8819-41E5-B134-6D09F7AB7DC2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3145320" cy="179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6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36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349240" y="763920"/>
            <a:ext cx="6089400" cy="5330520"/>
          </a:xfrm>
          <a:prstGeom prst="rect">
            <a:avLst/>
          </a:prstGeom>
          <a:solidFill>
            <a:schemeClr val="lt1">
              <a:lumMod val="95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/>
                </a:solidFill>
                <a:latin typeface="Avenir Next LT Pro"/>
              </a:rPr>
              <a:t>Click icon to add picture</a:t>
            </a:r>
            <a:endParaRPr lang="it-IT" sz="3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517760" y="3483720"/>
            <a:ext cx="3145320" cy="261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31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32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6" name="PlaceHolder 6"/>
          <p:cNvSpPr>
            <a:spLocks noGrp="1"/>
          </p:cNvSpPr>
          <p:nvPr>
            <p:ph type="sldNum" idx="33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E4F004-3149-4D08-B932-EDAD4ECC0D5F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42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7760" y="297180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FFC248-8A9D-45B3-B468-C0EA9FC8A85C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450280" y="1517760"/>
            <a:ext cx="2220480" cy="45464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42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7760" y="1517760"/>
            <a:ext cx="6562080" cy="45464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7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8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9" name="PlaceHolder 5"/>
          <p:cNvSpPr>
            <a:spLocks noGrp="1"/>
          </p:cNvSpPr>
          <p:nvPr>
            <p:ph type="sldNum" idx="9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DEB47F-38A5-44BD-A1A1-6013E5EC3ABD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42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17760" y="297180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0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1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5" name="PlaceHolder 5"/>
          <p:cNvSpPr>
            <a:spLocks noGrp="1"/>
          </p:cNvSpPr>
          <p:nvPr>
            <p:ph type="sldNum" idx="12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4D932F-D4A7-4AB9-BB9F-25C1D8C71922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60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60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7760" y="4572000"/>
            <a:ext cx="91436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4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3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4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sldNum" idx="15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F9D1A5-C4A1-4478-BD18-EA222D80EDCF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42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17760" y="2980800"/>
            <a:ext cx="4334040" cy="311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336720" y="2980800"/>
            <a:ext cx="4334040" cy="311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6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7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sldNum" idx="18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0730AF-5CA2-45C0-879A-8D5C0DF70071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1517760" y="2944440"/>
            <a:ext cx="4334040" cy="605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4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517760" y="3645000"/>
            <a:ext cx="4334040" cy="2449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336720" y="2944440"/>
            <a:ext cx="4334040" cy="605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4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336720" y="3645000"/>
            <a:ext cx="4334040" cy="2449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Click to edit Master text styles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marL="365760"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Second level</a:t>
            </a:r>
            <a:endParaRPr lang="it-IT" sz="2000" b="0" strike="noStrike" spc="-1">
              <a:solidFill>
                <a:schemeClr val="dk1"/>
              </a:solidFill>
              <a:latin typeface="Avenir Next LT Pro"/>
            </a:endParaRPr>
          </a:p>
          <a:p>
            <a:pPr marL="640080" lvl="2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/>
                </a:solidFill>
                <a:latin typeface="Avenir Next LT Pro"/>
              </a:rPr>
              <a:t>Third level</a:t>
            </a:r>
            <a:endParaRPr lang="it-IT" sz="2000" b="0" i="1" strike="noStrike" spc="-1">
              <a:solidFill>
                <a:schemeClr val="dk1">
                  <a:lumMod val="75000"/>
                  <a:lumOff val="25000"/>
                </a:schemeClr>
              </a:solidFill>
              <a:latin typeface="Avenir Next LT Pro"/>
            </a:endParaRPr>
          </a:p>
          <a:p>
            <a:pPr marL="640080" indent="0" defTabSz="914400">
              <a:lnSpc>
                <a:spcPct val="105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Avenir Next LT Pro"/>
              </a:rPr>
              <a:t>Fourth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  <a:p>
            <a:pPr marL="887040" lvl="4" indent="-274320" defTabSz="914400">
              <a:lnSpc>
                <a:spcPct val="105000"/>
              </a:lnSpc>
              <a:spcBef>
                <a:spcPts val="6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Avenir Next LT Pro"/>
              </a:rPr>
              <a:t>Fifth level</a:t>
            </a:r>
            <a:endParaRPr lang="it-IT" sz="18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 idx="19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 idx="20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1" name="PlaceHolder 7"/>
          <p:cNvSpPr>
            <a:spLocks noGrp="1"/>
          </p:cNvSpPr>
          <p:nvPr>
            <p:ph type="sldNum" idx="21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E38839-1B55-4DC9-91EF-82C255FC53B7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42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en-US" sz="4200" b="0" strike="noStrike" spc="-52">
                <a:solidFill>
                  <a:schemeClr val="dk1"/>
                </a:solidFill>
                <a:latin typeface="Aharoni"/>
              </a:rPr>
              <a:t>Click to edit Master title style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22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23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sldNum" idx="24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C528FA-D129-42E2-969B-8B8993C9CD56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7"/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dt" idx="25"/>
          </p:nvPr>
        </p:nvSpPr>
        <p:spPr>
          <a:xfrm>
            <a:off x="8805600" y="6400800"/>
            <a:ext cx="1865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0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chemeClr val="dk1"/>
                </a:solidFill>
                <a:latin typeface="Avenir Next LT Pro"/>
              </a:rPr>
              <a:t>&lt;date/time&gt;</a:t>
            </a:r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 idx="26"/>
          </p:nvPr>
        </p:nvSpPr>
        <p:spPr>
          <a:xfrm>
            <a:off x="758880" y="6400800"/>
            <a:ext cx="6098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sldNum" idx="27"/>
          </p:nvPr>
        </p:nvSpPr>
        <p:spPr>
          <a:xfrm>
            <a:off x="10899720" y="6400800"/>
            <a:ext cx="5299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00" b="1" strike="noStrike" spc="-1">
                <a:solidFill>
                  <a:schemeClr val="dk1"/>
                </a:solidFill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7CD4EC-26F5-461B-87CA-9D1A415FC620}" type="slidenum">
              <a:rPr lang="en-US" sz="1000" b="1" strike="noStrike" spc="-1">
                <a:solidFill>
                  <a:schemeClr val="dk1"/>
                </a:solidFill>
                <a:latin typeface="Avenir Next LT Pr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48000" y="1030320"/>
            <a:ext cx="5067720" cy="3506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it-IT" sz="6000" b="0" strike="noStrike" spc="-52" dirty="0">
                <a:solidFill>
                  <a:schemeClr val="dk1"/>
                </a:solidFill>
                <a:latin typeface="Aharoni"/>
              </a:rPr>
              <a:t>ATAX </a:t>
            </a:r>
            <a:r>
              <a:rPr lang="it-IT" sz="6000" b="0" strike="noStrike" spc="-52" dirty="0" err="1">
                <a:solidFill>
                  <a:schemeClr val="dk1"/>
                </a:solidFill>
                <a:latin typeface="Aharoni"/>
              </a:rPr>
              <a:t>Problem</a:t>
            </a:r>
            <a:r>
              <a:rPr lang="it-IT" sz="6000" b="0" strike="noStrike" spc="-52" dirty="0">
                <a:solidFill>
                  <a:schemeClr val="dk1"/>
                </a:solidFill>
                <a:latin typeface="Aharoni"/>
              </a:rPr>
              <a:t> </a:t>
            </a:r>
            <a:r>
              <a:rPr lang="it-IT" sz="6000" b="0" strike="noStrike" spc="-52" dirty="0" err="1">
                <a:solidFill>
                  <a:schemeClr val="dk1"/>
                </a:solidFill>
                <a:latin typeface="Aharoni"/>
              </a:rPr>
              <a:t>Optimization</a:t>
            </a:r>
            <a:endParaRPr lang="it-IT" sz="6000" b="0" strike="noStrike" spc="-1" dirty="0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48000" y="4691520"/>
            <a:ext cx="5067720" cy="1135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chemeClr val="dk1"/>
                </a:solidFill>
                <a:latin typeface="Avenir Next LT Pro"/>
              </a:rPr>
              <a:t>Assignment</a:t>
            </a:r>
            <a:r>
              <a:rPr lang="it-IT" sz="2000" b="0" strike="noStrike" spc="-1" dirty="0">
                <a:solidFill>
                  <a:schemeClr val="dk1"/>
                </a:solidFill>
                <a:latin typeface="Avenir Next LT Pro"/>
              </a:rPr>
              <a:t> 2 – Team 4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it-IT" sz="2000" b="0" strike="noStrike" spc="-1" dirty="0">
                <a:solidFill>
                  <a:schemeClr val="dk1"/>
                </a:solidFill>
                <a:latin typeface="Avenir Next LT Pro"/>
              </a:rPr>
              <a:t>Davide </a:t>
            </a:r>
            <a:r>
              <a:rPr lang="it-IT" sz="2000" b="0" strike="noStrike" spc="-1" dirty="0" err="1">
                <a:solidFill>
                  <a:schemeClr val="dk1"/>
                </a:solidFill>
                <a:latin typeface="Avenir Next LT Pro"/>
              </a:rPr>
              <a:t>Buchignani</a:t>
            </a:r>
            <a:r>
              <a:rPr lang="it-IT" sz="2000" b="0" strike="noStrike" spc="-1" dirty="0">
                <a:solidFill>
                  <a:schemeClr val="dk1"/>
                </a:solidFill>
                <a:latin typeface="Avenir Next LT Pro"/>
              </a:rPr>
              <a:t> – Francesco Caligiuri - Luca Di Leo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Picture 3" descr="Formule matematiche complesse su una lavagna"/>
          <p:cNvPicPr/>
          <p:nvPr/>
        </p:nvPicPr>
        <p:blipFill>
          <a:blip r:embed="rId2"/>
          <a:srcRect l="28197" r="14275"/>
          <a:stretch/>
        </p:blipFill>
        <p:spPr>
          <a:xfrm>
            <a:off x="0" y="0"/>
            <a:ext cx="5403960" cy="68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517760" y="1517760"/>
            <a:ext cx="9143640" cy="134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it-IT" sz="4200" b="0" strike="noStrike" spc="-52">
                <a:solidFill>
                  <a:schemeClr val="dk1"/>
                </a:solidFill>
                <a:latin typeface="Aharoni"/>
              </a:rPr>
              <a:t>ATAX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517760" y="2189880"/>
            <a:ext cx="9143640" cy="3126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chemeClr val="dk1"/>
                </a:solidFill>
                <a:latin typeface="Avenir Next LT Pro"/>
              </a:rPr>
              <a:t>The process of ATAX involves the multiplication of the matrix A, its transpose, and the vector x. This operation is fundamental in linear algebra for various computational tasks.</a:t>
            </a: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  <a:p>
            <a:pPr indent="0" algn="ctr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4000" b="0" i="1" strike="noStrike" spc="-1">
                <a:solidFill>
                  <a:schemeClr val="dk1"/>
                </a:solidFill>
                <a:latin typeface="Avenir Next LT Pro"/>
              </a:rPr>
              <a:t>y = A</a:t>
            </a:r>
            <a:r>
              <a:rPr lang="en-US" sz="4000" b="0" i="1" strike="noStrike" spc="-1" baseline="30000">
                <a:solidFill>
                  <a:schemeClr val="dk1"/>
                </a:solidFill>
                <a:latin typeface="Avenir Next LT Pro"/>
              </a:rPr>
              <a:t>T </a:t>
            </a:r>
            <a:r>
              <a:rPr lang="en-US" sz="4000" b="0" i="1" strike="noStrike" spc="-1">
                <a:solidFill>
                  <a:schemeClr val="dk1"/>
                </a:solidFill>
                <a:latin typeface="Avenir Next LT Pro"/>
              </a:rPr>
              <a:t>A x</a:t>
            </a:r>
            <a:endParaRPr lang="it-IT" sz="4000" b="0" strike="noStrike" spc="-1">
              <a:solidFill>
                <a:schemeClr val="dk1"/>
              </a:solidFill>
              <a:latin typeface="Avenir Next LT Pro"/>
            </a:endParaRPr>
          </a:p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it-IT" sz="2600" b="0" strike="noStrike" spc="-1">
              <a:solidFill>
                <a:schemeClr val="dk1"/>
              </a:solidFill>
              <a:latin typeface="Avenir Next LT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84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098760"/>
          </a:xfrm>
          <a:prstGeom prst="rect">
            <a:avLst/>
          </a:pr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85" name="Freeform: Shap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1429640" cy="6175080"/>
          </a:xfrm>
          <a:custGeom>
            <a:avLst/>
            <a:gdLst>
              <a:gd name="textAreaLeft" fmla="*/ 0 w 11429640"/>
              <a:gd name="textAreaRight" fmla="*/ 11430000 w 11429640"/>
              <a:gd name="textAreaTop" fmla="*/ 0 h 6175080"/>
              <a:gd name="textAreaBottom" fmla="*/ 6175440 h 6175080"/>
            </a:gdLst>
            <a:ahLst/>
            <a:cxnLst/>
            <a:rect l="textAreaLeft" t="textAreaTop" r="textAreaRight" b="textAreaBottom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5000" y="121320"/>
            <a:ext cx="4089240" cy="95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it-IT" sz="4400" b="0" strike="noStrike" spc="-52">
                <a:solidFill>
                  <a:schemeClr val="dk1"/>
                </a:solidFill>
                <a:latin typeface="Aharoni"/>
              </a:rPr>
              <a:t>Code</a:t>
            </a:r>
            <a:r>
              <a:rPr lang="it-IT" sz="4200" b="0" strike="noStrike" spc="-52">
                <a:solidFill>
                  <a:schemeClr val="dk1"/>
                </a:solidFill>
                <a:latin typeface="Aharoni"/>
              </a:rPr>
              <a:t> 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5000" y="969840"/>
            <a:ext cx="5132520" cy="153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485"/>
          </a:bodyPr>
          <a:lstStyle/>
          <a:p>
            <a:pPr marL="514440" indent="-51444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AutoNum type="arabicPeriod"/>
            </a:pPr>
            <a:r>
              <a:rPr lang="en-GB" sz="2400" b="0" strike="noStrike" spc="-1">
                <a:solidFill>
                  <a:schemeClr val="dk1"/>
                </a:solidFill>
                <a:latin typeface="Avenir Next LT Pro"/>
              </a:rPr>
              <a:t>Initialization</a:t>
            </a:r>
            <a:r>
              <a:rPr lang="it-IT" sz="2400" b="0" strike="noStrike" spc="-1">
                <a:solidFill>
                  <a:schemeClr val="dk1"/>
                </a:solidFill>
                <a:latin typeface="Avenir Next LT Pro"/>
              </a:rPr>
              <a:t> </a:t>
            </a:r>
            <a:r>
              <a:rPr lang="en-GB" sz="2400" b="0" strike="noStrike" spc="-1">
                <a:solidFill>
                  <a:schemeClr val="dk1"/>
                </a:solidFill>
                <a:latin typeface="Avenir Next LT Pro"/>
              </a:rPr>
              <a:t>of</a:t>
            </a:r>
            <a:r>
              <a:rPr lang="it-IT" sz="2400" b="0" strike="noStrike" spc="-1">
                <a:solidFill>
                  <a:schemeClr val="dk1"/>
                </a:solidFill>
                <a:latin typeface="Avenir Next LT Pro"/>
              </a:rPr>
              <a:t> solution vector </a:t>
            </a:r>
            <a:r>
              <a:rPr lang="it-IT" sz="2400" b="1" i="1" strike="noStrike" spc="-1">
                <a:solidFill>
                  <a:schemeClr val="dk1"/>
                </a:solidFill>
                <a:latin typeface="Avenir Next LT Pro"/>
              </a:rPr>
              <a:t>y</a:t>
            </a:r>
            <a:endParaRPr lang="it-IT" sz="2400" b="0" strike="noStrike" spc="-1">
              <a:solidFill>
                <a:schemeClr val="dk1"/>
              </a:solidFill>
              <a:latin typeface="Avenir Next LT Pro"/>
            </a:endParaRPr>
          </a:p>
          <a:p>
            <a:pPr marL="514440" indent="-51444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AutoNum type="arabicPeriod"/>
            </a:pPr>
            <a:r>
              <a:rPr lang="it-IT" sz="2400" b="0" strike="noStrike" spc="-1">
                <a:solidFill>
                  <a:schemeClr val="dk1"/>
                </a:solidFill>
                <a:latin typeface="Avenir Next LT Pro"/>
              </a:rPr>
              <a:t>Computation of </a:t>
            </a:r>
            <a:r>
              <a:rPr lang="it-IT" sz="2400" b="1" i="1" strike="noStrike" spc="-1">
                <a:solidFill>
                  <a:schemeClr val="dk1"/>
                </a:solidFill>
                <a:latin typeface="Avenir Next LT Pro"/>
              </a:rPr>
              <a:t>tmp = A ⋅ x</a:t>
            </a:r>
            <a:endParaRPr lang="it-IT" sz="2400" b="0" strike="noStrike" spc="-1">
              <a:solidFill>
                <a:schemeClr val="dk1"/>
              </a:solidFill>
              <a:latin typeface="Avenir Next LT Pro"/>
            </a:endParaRPr>
          </a:p>
          <a:p>
            <a:pPr marL="514440" indent="-51444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AutoNum type="arabicPeriod"/>
            </a:pPr>
            <a:r>
              <a:rPr lang="it-IT" sz="2400" b="0" strike="noStrike" spc="-1">
                <a:solidFill>
                  <a:schemeClr val="dk1"/>
                </a:solidFill>
                <a:latin typeface="Avenir Next LT Pro"/>
              </a:rPr>
              <a:t>Computation of </a:t>
            </a:r>
            <a:r>
              <a:rPr lang="it-IT" sz="2400" b="1" i="1" strike="noStrike" spc="-1">
                <a:solidFill>
                  <a:schemeClr val="dk1"/>
                </a:solidFill>
                <a:latin typeface="Avenir Next LT Pro"/>
              </a:rPr>
              <a:t>y = A</a:t>
            </a:r>
            <a:r>
              <a:rPr lang="it-IT" sz="2400" b="1" i="1" strike="noStrike" spc="-1" baseline="30000">
                <a:solidFill>
                  <a:schemeClr val="dk1"/>
                </a:solidFill>
                <a:latin typeface="Avenir Next LT Pro"/>
              </a:rPr>
              <a:t>T</a:t>
            </a:r>
            <a:r>
              <a:rPr lang="it-IT" sz="2400" b="1" i="1" strike="noStrike" spc="-1">
                <a:solidFill>
                  <a:schemeClr val="dk1"/>
                </a:solidFill>
                <a:latin typeface="Avenir Next LT Pro"/>
              </a:rPr>
              <a:t> ⋅ tmp</a:t>
            </a:r>
            <a:endParaRPr lang="it-IT" sz="2400" b="0" strike="noStrike" spc="-1">
              <a:solidFill>
                <a:schemeClr val="dk1"/>
              </a:solidFill>
              <a:latin typeface="Avenir Next LT Pro"/>
            </a:endParaRPr>
          </a:p>
        </p:txBody>
      </p:sp>
      <p:pic>
        <p:nvPicPr>
          <p:cNvPr id="88" name="Immagine 4"/>
          <p:cNvPicPr/>
          <p:nvPr/>
        </p:nvPicPr>
        <p:blipFill>
          <a:blip r:embed="rId2"/>
          <a:stretch/>
        </p:blipFill>
        <p:spPr>
          <a:xfrm>
            <a:off x="5837760" y="277560"/>
            <a:ext cx="5026680" cy="3895560"/>
          </a:xfrm>
          <a:prstGeom prst="rect">
            <a:avLst/>
          </a:prstGeom>
          <a:ln w="0">
            <a:noFill/>
          </a:ln>
        </p:spPr>
      </p:pic>
      <p:sp>
        <p:nvSpPr>
          <p:cNvPr id="89" name="Rettangolo 5"/>
          <p:cNvSpPr/>
          <p:nvPr/>
        </p:nvSpPr>
        <p:spPr>
          <a:xfrm>
            <a:off x="5702040" y="131400"/>
            <a:ext cx="3638160" cy="837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90" name="Rettangolo 6"/>
          <p:cNvSpPr/>
          <p:nvPr/>
        </p:nvSpPr>
        <p:spPr>
          <a:xfrm>
            <a:off x="6183720" y="2303280"/>
            <a:ext cx="4601520" cy="837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91" name="Rettangolo 7"/>
          <p:cNvSpPr/>
          <p:nvPr/>
        </p:nvSpPr>
        <p:spPr>
          <a:xfrm>
            <a:off x="6183720" y="3272400"/>
            <a:ext cx="4601520" cy="8377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it-IT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cxnSp>
        <p:nvCxnSpPr>
          <p:cNvPr id="92" name="Connettore a gomito 10"/>
          <p:cNvCxnSpPr>
            <a:stCxn id="87" idx="0"/>
            <a:endCxn id="89" idx="1"/>
          </p:cNvCxnSpPr>
          <p:nvPr/>
        </p:nvCxnSpPr>
        <p:spPr>
          <a:xfrm rot="5400000" flipH="1" flipV="1">
            <a:off x="4081680" y="-650520"/>
            <a:ext cx="420120" cy="2821320"/>
          </a:xfrm>
          <a:prstGeom prst="bentConnector2">
            <a:avLst/>
          </a:prstGeom>
          <a:ln w="28575">
            <a:solidFill>
              <a:srgbClr val="FF0000"/>
            </a:solidFill>
            <a:tailEnd type="triangle" w="med" len="med"/>
          </a:ln>
        </p:spPr>
      </p:cxnSp>
      <p:cxnSp>
        <p:nvCxnSpPr>
          <p:cNvPr id="93" name="Connettore a gomito 16"/>
          <p:cNvCxnSpPr>
            <a:endCxn id="90" idx="1"/>
          </p:cNvCxnSpPr>
          <p:nvPr/>
        </p:nvCxnSpPr>
        <p:spPr>
          <a:xfrm>
            <a:off x="4869000" y="1726920"/>
            <a:ext cx="1315080" cy="995400"/>
          </a:xfrm>
          <a:prstGeom prst="bentConnector3">
            <a:avLst>
              <a:gd name="adj1" fmla="val 65662"/>
            </a:avLst>
          </a:prstGeom>
          <a:ln w="28575">
            <a:solidFill>
              <a:srgbClr val="00B050"/>
            </a:solidFill>
            <a:tailEnd type="triangle" w="med" len="med"/>
          </a:ln>
        </p:spPr>
      </p:cxnSp>
      <p:cxnSp>
        <p:nvCxnSpPr>
          <p:cNvPr id="94" name="Connettore a gomito 19"/>
          <p:cNvCxnSpPr/>
          <p:nvPr/>
        </p:nvCxnSpPr>
        <p:spPr>
          <a:xfrm>
            <a:off x="4794480" y="2223000"/>
            <a:ext cx="1366200" cy="1362240"/>
          </a:xfrm>
          <a:prstGeom prst="bentConnector3">
            <a:avLst>
              <a:gd name="adj1" fmla="val 50000"/>
            </a:avLst>
          </a:prstGeom>
          <a:ln w="28575">
            <a:solidFill>
              <a:srgbClr val="00B0F0"/>
            </a:solidFill>
            <a:tailEnd type="triangle" w="med" len="med"/>
          </a:ln>
        </p:spPr>
      </p:cxnSp>
      <p:pic>
        <p:nvPicPr>
          <p:cNvPr id="95" name="Immagine 17"/>
          <p:cNvPicPr/>
          <p:nvPr/>
        </p:nvPicPr>
        <p:blipFill>
          <a:blip r:embed="rId3"/>
          <a:stretch/>
        </p:blipFill>
        <p:spPr>
          <a:xfrm>
            <a:off x="762120" y="2811600"/>
            <a:ext cx="4362840" cy="3638520"/>
          </a:xfrm>
          <a:prstGeom prst="rect">
            <a:avLst/>
          </a:prstGeom>
          <a:ln w="0">
            <a:noFill/>
          </a:ln>
        </p:spPr>
      </p:pic>
      <p:cxnSp>
        <p:nvCxnSpPr>
          <p:cNvPr id="96" name="Connettore a gomito 31"/>
          <p:cNvCxnSpPr>
            <a:stCxn id="88" idx="2"/>
            <a:endCxn id="95" idx="3"/>
          </p:cNvCxnSpPr>
          <p:nvPr/>
        </p:nvCxnSpPr>
        <p:spPr>
          <a:xfrm rot="5400000">
            <a:off x="6508800" y="2788920"/>
            <a:ext cx="457920" cy="3226320"/>
          </a:xfrm>
          <a:prstGeom prst="bentConnector2">
            <a:avLst/>
          </a:prstGeom>
          <a:ln w="28575">
            <a:solidFill>
              <a:srgbClr val="000000"/>
            </a:solidFill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04901" y="839334"/>
            <a:ext cx="9143640" cy="82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it-IT" sz="4200" b="0" strike="noStrike" spc="-52" dirty="0" err="1">
                <a:solidFill>
                  <a:schemeClr val="dk1"/>
                </a:solidFill>
                <a:latin typeface="Aharoni"/>
              </a:rPr>
              <a:t>Our</a:t>
            </a:r>
            <a:r>
              <a:rPr lang="it-IT" sz="4200" b="0" strike="noStrike" spc="-52" dirty="0">
                <a:solidFill>
                  <a:schemeClr val="dk1"/>
                </a:solidFill>
                <a:latin typeface="Aharoni"/>
              </a:rPr>
              <a:t> Kernels:</a:t>
            </a:r>
            <a:br>
              <a:rPr lang="it-IT" sz="4200" dirty="0"/>
            </a:br>
            <a:endParaRPr lang="it-IT" sz="4200" b="0" strike="noStrike" spc="-1" dirty="0">
              <a:solidFill>
                <a:schemeClr val="dk1"/>
              </a:solidFill>
              <a:latin typeface="Avenir Next LT Pro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5BA7495-F472-7540-1A7E-4E38C582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3" y="1708462"/>
            <a:ext cx="5262837" cy="346982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486A588-EB18-E2F8-F5EB-985B37EDA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12" y="1708462"/>
            <a:ext cx="5062525" cy="34698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: Shap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10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73640" y="231120"/>
            <a:ext cx="8844480" cy="834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0000"/>
          </a:bodyPr>
          <a:lstStyle/>
          <a:p>
            <a:pPr indent="0" algn="ctr" defTabSz="914400">
              <a:lnSpc>
                <a:spcPct val="95000"/>
              </a:lnSpc>
              <a:buNone/>
            </a:pPr>
            <a:r>
              <a:rPr lang="en-US" sz="4400" b="0" strike="noStrike" spc="-52" dirty="0">
                <a:solidFill>
                  <a:schemeClr val="dk1"/>
                </a:solidFill>
                <a:latin typeface="Aharoni"/>
              </a:rPr>
              <a:t>RESULTS COMPARISON</a:t>
            </a:r>
            <a:br>
              <a:rPr lang="en-US" sz="4400" b="0" strike="noStrike" spc="-52" dirty="0">
                <a:solidFill>
                  <a:schemeClr val="dk1"/>
                </a:solidFill>
                <a:latin typeface="Aharoni"/>
              </a:rPr>
            </a:br>
            <a:r>
              <a:rPr lang="en-US" sz="1300" b="0" strike="noStrike" spc="-52" dirty="0">
                <a:solidFill>
                  <a:schemeClr val="dk1"/>
                </a:solidFill>
                <a:latin typeface="Aharoni"/>
              </a:rPr>
              <a:t>imagine time execution di </a:t>
            </a:r>
            <a:r>
              <a:rPr lang="en-US" sz="1300" b="0" strike="noStrike" spc="-52" dirty="0" err="1">
                <a:solidFill>
                  <a:schemeClr val="dk1"/>
                </a:solidFill>
                <a:latin typeface="Aharoni"/>
              </a:rPr>
              <a:t>sequenziale</a:t>
            </a:r>
            <a:r>
              <a:rPr lang="en-US" sz="1300" b="0" strike="noStrike" spc="-52" dirty="0">
                <a:solidFill>
                  <a:schemeClr val="dk1"/>
                </a:solidFill>
                <a:latin typeface="Aharoni"/>
              </a:rPr>
              <a:t> opt1 e opt2</a:t>
            </a:r>
            <a:endParaRPr lang="it-IT" sz="1300" b="0" strike="noStrike" spc="-1" dirty="0">
              <a:solidFill>
                <a:schemeClr val="dk1"/>
              </a:solidFill>
              <a:latin typeface="Avenir Next LT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6C2525-71E5-600B-B83C-74644AE95BF3}"/>
              </a:ext>
            </a:extLst>
          </p:cNvPr>
          <p:cNvSpPr txBox="1"/>
          <p:nvPr/>
        </p:nvSpPr>
        <p:spPr>
          <a:xfrm>
            <a:off x="3480620" y="2443020"/>
            <a:ext cx="6651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Immagine del profiling di opt1, ossia quanto tempo impiega: </a:t>
            </a:r>
          </a:p>
          <a:p>
            <a:pPr marL="342900" indent="-342900">
              <a:buAutoNum type="arabicParenR"/>
            </a:pPr>
            <a:r>
              <a:rPr lang="it-IT" dirty="0"/>
              <a:t>Kernels</a:t>
            </a:r>
          </a:p>
          <a:p>
            <a:pPr marL="342900" indent="-342900">
              <a:buAutoNum type="arabicParenR"/>
            </a:pPr>
            <a:r>
              <a:rPr lang="it-IT" dirty="0"/>
              <a:t>Memoria</a:t>
            </a:r>
          </a:p>
          <a:p>
            <a:pPr marL="342900" indent="-342900">
              <a:buAutoNum type="arabicParenR"/>
            </a:pPr>
            <a:r>
              <a:rPr lang="it-IT" dirty="0"/>
              <a:t>sincronizzazione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862814-B80A-A745-88EB-66CB2CB57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: Shape 75">
            <a:extLst>
              <a:ext uri="{FF2B5EF4-FFF2-40B4-BE49-F238E27FC236}">
                <a16:creationId xmlns:a16="http://schemas.microsoft.com/office/drawing/2014/main" id="{7BA4A373-1F66-DE37-8C62-4A304251D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6D4197-935C-9214-9D66-470A78407007}"/>
              </a:ext>
            </a:extLst>
          </p:cNvPr>
          <p:cNvSpPr txBox="1"/>
          <p:nvPr/>
        </p:nvSpPr>
        <p:spPr>
          <a:xfrm>
            <a:off x="3480620" y="2443020"/>
            <a:ext cx="66513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Immagine del profiling di opt2, ossia quanto tempo impiega: </a:t>
            </a:r>
          </a:p>
          <a:p>
            <a:pPr marL="342900" indent="-342900">
              <a:buAutoNum type="arabicParenR"/>
            </a:pPr>
            <a:r>
              <a:rPr lang="it-IT" dirty="0"/>
              <a:t>Kernels</a:t>
            </a:r>
          </a:p>
          <a:p>
            <a:pPr marL="342900" indent="-342900">
              <a:buAutoNum type="arabicParenR"/>
            </a:pPr>
            <a:r>
              <a:rPr lang="it-IT" dirty="0"/>
              <a:t>Memoria</a:t>
            </a:r>
          </a:p>
          <a:p>
            <a:pPr marL="342900" indent="-342900">
              <a:buAutoNum type="arabicParenR"/>
            </a:pPr>
            <a:r>
              <a:rPr lang="it-IT" dirty="0"/>
              <a:t>sincronizzazione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47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: Shap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1052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105240"/>
              <a:gd name="textAreaBottom" fmla="*/ 6105600 h 6105240"/>
            </a:gdLst>
            <a:ahLst/>
            <a:cxnLst/>
            <a:rect l="textAreaLeft" t="textAreaTop" r="textAreaRight" b="textAreaBottom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11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360" y="-45684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186200" y="231120"/>
            <a:ext cx="10667520" cy="834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5000"/>
              </a:lnSpc>
              <a:buNone/>
            </a:pPr>
            <a:r>
              <a:rPr lang="en-US" sz="4400" b="0" strike="noStrike" spc="-52" dirty="0">
                <a:solidFill>
                  <a:schemeClr val="dk1"/>
                </a:solidFill>
                <a:latin typeface="Aharoni"/>
              </a:rPr>
              <a:t>ACHIEVED SPEEDUP </a:t>
            </a:r>
            <a:endParaRPr lang="it-IT" sz="4400" b="0" strike="noStrike" spc="-1" dirty="0">
              <a:solidFill>
                <a:schemeClr val="dk1"/>
              </a:solidFill>
              <a:latin typeface="Avenir Next LT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20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10000">
                <a:srgbClr val="5B9BD5"/>
              </a:gs>
              <a:gs pos="30000">
                <a:srgbClr val="CF9B00"/>
              </a:gs>
              <a:gs pos="50000">
                <a:srgbClr val="C8C8C8"/>
              </a:gs>
              <a:gs pos="70000">
                <a:srgbClr val="ED7D31"/>
              </a:gs>
              <a:gs pos="90000">
                <a:srgbClr val="4472C4"/>
              </a:gs>
            </a:gsLst>
            <a:lin ang="7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 useBgFill="1">
        <p:nvSpPr>
          <p:cNvPr id="12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1360" y="1065240"/>
            <a:ext cx="10049040" cy="4727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venir Next LT Pro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830240" y="1790280"/>
            <a:ext cx="8530920" cy="1072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5000"/>
              </a:lnSpc>
              <a:buNone/>
            </a:pPr>
            <a:r>
              <a:rPr lang="it-IT" sz="4200" b="0" strike="noStrike" spc="-52">
                <a:solidFill>
                  <a:schemeClr val="dk1"/>
                </a:solidFill>
                <a:latin typeface="Aharoni"/>
              </a:rPr>
              <a:t>Conclusions	</a:t>
            </a:r>
            <a:endParaRPr lang="it-IT" sz="4200" b="0" strike="noStrike" spc="-1">
              <a:solidFill>
                <a:schemeClr val="dk1"/>
              </a:solidFill>
              <a:latin typeface="Avenir Next LT Pro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395360" y="2286000"/>
            <a:ext cx="8530920" cy="2971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7133"/>
          </a:bodyPr>
          <a:lstStyle/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it-IT" sz="2600" b="0" strike="noStrike" spc="-1" dirty="0">
              <a:solidFill>
                <a:schemeClr val="dk1"/>
              </a:solidFill>
              <a:latin typeface="Avenir Next LT Pro"/>
            </a:endParaRPr>
          </a:p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it-IT" sz="2600" spc="-1" dirty="0">
                <a:solidFill>
                  <a:schemeClr val="dk1"/>
                </a:solidFill>
                <a:latin typeface="Avenir Next LT Pro"/>
              </a:rPr>
              <a:t>Conclusione 1</a:t>
            </a:r>
          </a:p>
          <a:p>
            <a:pPr marL="365760" indent="-365760" defTabSz="914400">
              <a:lnSpc>
                <a:spcPct val="105000"/>
              </a:lnSpc>
              <a:spcBef>
                <a:spcPts val="901"/>
              </a:spcBef>
              <a:buClr>
                <a:srgbClr val="5B9BD5"/>
              </a:buClr>
              <a:buFont typeface="Avenir Next LT Pro"/>
              <a:buChar char="+"/>
              <a:tabLst>
                <a:tab pos="0" algn="l"/>
              </a:tabLst>
            </a:pPr>
            <a:r>
              <a:rPr lang="it-IT" sz="2600" b="0" strike="noStrike" spc="-1" dirty="0">
                <a:solidFill>
                  <a:schemeClr val="dk1"/>
                </a:solidFill>
                <a:latin typeface="Avenir Next LT Pro"/>
              </a:rPr>
              <a:t>Conclusione 2</a:t>
            </a:r>
          </a:p>
          <a:p>
            <a:pPr indent="0" defTabSz="914400">
              <a:lnSpc>
                <a:spcPct val="105000"/>
              </a:lnSpc>
              <a:spcBef>
                <a:spcPts val="901"/>
              </a:spcBef>
              <a:buNone/>
              <a:tabLst>
                <a:tab pos="0" algn="l"/>
              </a:tabLst>
            </a:pPr>
            <a:endParaRPr lang="it-IT" sz="2600" b="0" strike="noStrike" spc="-1" dirty="0">
              <a:solidFill>
                <a:schemeClr val="dk1"/>
              </a:solidFill>
              <a:latin typeface="Avenir Next LT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Prismatic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126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11</vt:i4>
      </vt:variant>
      <vt:variant>
        <vt:lpstr>Titoli diapositive</vt:lpstr>
      </vt:variant>
      <vt:variant>
        <vt:i4>9</vt:i4>
      </vt:variant>
    </vt:vector>
  </HeadingPairs>
  <TitlesOfParts>
    <vt:vector size="26" baseType="lpstr">
      <vt:lpstr>Aharoni</vt:lpstr>
      <vt:lpstr>Arial</vt:lpstr>
      <vt:lpstr>Avenir Next LT Pro</vt:lpstr>
      <vt:lpstr>Symbol</vt:lpstr>
      <vt:lpstr>Times New Roman</vt:lpstr>
      <vt:lpstr>Wingdings</vt:lpstr>
      <vt:lpstr>PrismaticVTI</vt:lpstr>
      <vt:lpstr>PrismaticVTI</vt:lpstr>
      <vt:lpstr>PrismaticVTI</vt:lpstr>
      <vt:lpstr>PrismaticVTI</vt:lpstr>
      <vt:lpstr>PrismaticVTI</vt:lpstr>
      <vt:lpstr>PrismaticVTI</vt:lpstr>
      <vt:lpstr>PrismaticVTI</vt:lpstr>
      <vt:lpstr>PrismaticVTI</vt:lpstr>
      <vt:lpstr>PrismaticVTI</vt:lpstr>
      <vt:lpstr>PrismaticVTI</vt:lpstr>
      <vt:lpstr>PrismaticVTI</vt:lpstr>
      <vt:lpstr>ATAX Problem Optimization</vt:lpstr>
      <vt:lpstr>ATAX</vt:lpstr>
      <vt:lpstr>Code </vt:lpstr>
      <vt:lpstr>Our Kernels: </vt:lpstr>
      <vt:lpstr>RESULTS COMPARISON imagine time execution di sequenziale opt1 e opt2</vt:lpstr>
      <vt:lpstr>Presentazione standard di PowerPoint</vt:lpstr>
      <vt:lpstr>Presentazione standard di PowerPoint</vt:lpstr>
      <vt:lpstr>ACHIEVED SPEEDUP 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LUCA DI LEO</dc:creator>
  <dc:description/>
  <cp:lastModifiedBy>LUCA DI LEO</cp:lastModifiedBy>
  <cp:revision>9</cp:revision>
  <dcterms:created xsi:type="dcterms:W3CDTF">2024-11-15T09:17:29Z</dcterms:created>
  <dcterms:modified xsi:type="dcterms:W3CDTF">2024-12-08T14:20:30Z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0x010100421E46F9317A5D47A6CA37BF0C4AC42D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