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5" r:id="rId12"/>
  </p:sldIdLst>
  <p:sldSz cx="18288000" cy="10287000"/>
  <p:notesSz cx="6858000" cy="9144000"/>
  <p:embeddedFontLst>
    <p:embeddedFont>
      <p:font typeface="Poppins" panose="00000500000000000000" pitchFamily="2" charset="0"/>
      <p:regular r:id="rId14"/>
    </p:embeddedFont>
    <p:embeddedFont>
      <p:font typeface="Poppins Bold" panose="000008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300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07CE7-6DBD-4277-B007-7EDAC6046033}" type="datetimeFigureOut">
              <a:rPr lang="en-ID" smtClean="0"/>
              <a:t>21/08/2025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F7857-3B07-42E4-810E-20AC4407883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22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DF7857-3B07-42E4-810E-20AC44078830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0977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1353800" y="1468196"/>
            <a:ext cx="6781800" cy="687570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1613179" y="1780451"/>
            <a:ext cx="6210166" cy="6296155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872558" y="2092705"/>
            <a:ext cx="5638533" cy="57166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3448" r="-41840"/>
              </a:stretch>
            </a:blipFill>
          </p:spPr>
        </p:sp>
      </p:grpSp>
      <p:grpSp>
        <p:nvGrpSpPr>
          <p:cNvPr id="23" name="Group 23"/>
          <p:cNvGrpSpPr/>
          <p:nvPr/>
        </p:nvGrpSpPr>
        <p:grpSpPr>
          <a:xfrm rot="-1832717">
            <a:off x="-959014" y="4771857"/>
            <a:ext cx="1091954" cy="5397287"/>
            <a:chOff x="0" y="0"/>
            <a:chExt cx="287593" cy="1421508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614706" y="3771900"/>
            <a:ext cx="10362680" cy="32316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7000" b="1" dirty="0">
                <a:solidFill>
                  <a:schemeClr val="tx2"/>
                </a:solidFill>
                <a:latin typeface="Arial Black" panose="020B0A04020102020204" pitchFamily="34" charset="0"/>
              </a:rPr>
              <a:t>Transaction Patterns &amp; Purchase Behavior Analysis</a:t>
            </a:r>
            <a:r>
              <a:rPr lang="en-US" sz="7000" b="1" dirty="0">
                <a:solidFill>
                  <a:schemeClr val="tx2"/>
                </a:solidFill>
                <a:latin typeface="Arial Black" panose="020B0A04020102020204" pitchFamily="34" charset="0"/>
                <a:ea typeface="Poppins Bold"/>
                <a:cs typeface="Poppins Bold"/>
                <a:sym typeface="Poppins Bold"/>
              </a:rPr>
              <a:t> 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15468409" y="1373386"/>
            <a:ext cx="1748268" cy="1772476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343FE87-4DE1-E893-B403-AD1E8612AEA1}"/>
              </a:ext>
            </a:extLst>
          </p:cNvPr>
          <p:cNvSpPr txBox="1"/>
          <p:nvPr/>
        </p:nvSpPr>
        <p:spPr>
          <a:xfrm>
            <a:off x="228600" y="8566357"/>
            <a:ext cx="103307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tx2"/>
                </a:solidFill>
                <a:latin typeface="Arial Black" panose="020B0A04020102020204" pitchFamily="34" charset="0"/>
              </a:rPr>
              <a:t>Oleh:</a:t>
            </a:r>
          </a:p>
          <a:p>
            <a:pPr algn="ctr"/>
            <a:r>
              <a:rPr lang="en-US" sz="3000" b="1" dirty="0">
                <a:solidFill>
                  <a:schemeClr val="tx2"/>
                </a:solidFill>
                <a:latin typeface="Arial Black" panose="020B0A04020102020204" pitchFamily="34" charset="0"/>
              </a:rPr>
              <a:t>Salsabila Pinasty</a:t>
            </a:r>
            <a:endParaRPr lang="en-ID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A0798-C415-E423-2D87-326E1CD2D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26ECF71C-6E45-1C45-8491-829ED167EB5A}"/>
              </a:ext>
            </a:extLst>
          </p:cNvPr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4B2C76C-FC4D-E495-7FCD-5419641FBA4C}"/>
                </a:ext>
              </a:extLst>
            </p:cNvPr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AD21170-A0D5-9853-812A-918C3A185032}"/>
                </a:ext>
              </a:extLst>
            </p:cNvPr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3CBA014C-2D2D-E17A-C8CC-197E6CB633CA}"/>
              </a:ext>
            </a:extLst>
          </p:cNvPr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620D84F-9397-2691-A1C7-C0744B3669E5}"/>
                </a:ext>
              </a:extLst>
            </p:cNvPr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895145A0-705E-0D88-11DD-B2185477D06B}"/>
                </a:ext>
              </a:extLst>
            </p:cNvPr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>
            <a:extLst>
              <a:ext uri="{FF2B5EF4-FFF2-40B4-BE49-F238E27FC236}">
                <a16:creationId xmlns:a16="http://schemas.microsoft.com/office/drawing/2014/main" id="{6BB77612-AA29-BC23-1D8F-9979B78AFFFC}"/>
              </a:ext>
            </a:extLst>
          </p:cNvPr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2BD9131D-F7C0-4C5C-AAB0-50F6423CED16}"/>
                </a:ext>
              </a:extLst>
            </p:cNvPr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AB8253B0-4366-EB62-8882-0264E3C5D1EC}"/>
                </a:ext>
              </a:extLst>
            </p:cNvPr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C1447E78-669F-E585-514E-11CB5BB3A83F}"/>
              </a:ext>
            </a:extLst>
          </p:cNvPr>
          <p:cNvGrpSpPr/>
          <p:nvPr/>
        </p:nvGrpSpPr>
        <p:grpSpPr>
          <a:xfrm rot="-1796311">
            <a:off x="15932125" y="-903106"/>
            <a:ext cx="2239980" cy="8357096"/>
            <a:chOff x="0" y="0"/>
            <a:chExt cx="589953" cy="2201046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8EAE5DC-4A3B-14EB-E430-AEE4283CE318}"/>
                </a:ext>
              </a:extLst>
            </p:cNvPr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94C8E44F-AC44-D361-B244-5985FA5207A1}"/>
                </a:ext>
              </a:extLst>
            </p:cNvPr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>
            <a:extLst>
              <a:ext uri="{FF2B5EF4-FFF2-40B4-BE49-F238E27FC236}">
                <a16:creationId xmlns:a16="http://schemas.microsoft.com/office/drawing/2014/main" id="{CE6BF338-46AD-D01C-C876-65D55715064A}"/>
              </a:ext>
            </a:extLst>
          </p:cNvPr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EF5CFF5F-0DAD-FB59-506F-5322EA15DE69}"/>
                </a:ext>
              </a:extLst>
            </p:cNvPr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C24B2FE9-90C7-B909-A286-E0FF55E1D9BA}"/>
                </a:ext>
              </a:extLst>
            </p:cNvPr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BA227154-0C88-5975-7FB4-051540C39ABA}"/>
              </a:ext>
            </a:extLst>
          </p:cNvPr>
          <p:cNvSpPr txBox="1"/>
          <p:nvPr/>
        </p:nvSpPr>
        <p:spPr>
          <a:xfrm>
            <a:off x="3771037" y="1680826"/>
            <a:ext cx="10745927" cy="1023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KESIMPULAN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B14103D4-BFCB-4F91-9399-C204C5BFA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066" y="2706812"/>
            <a:ext cx="14929867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Pelanggan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cenderung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nominal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kecil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namun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frekuensi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Mayoritas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pembayaran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didominasi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oleh Mastercard (53,9%) dan Visa (37,2%),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sehingga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strategi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sebaiknya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difokuskan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dua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kartu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Kartu lain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seperti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Amex dan Discover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masih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sangat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kecil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penggunaannya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tapi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peluang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pertumbuhan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endParaRPr lang="en-ID" sz="28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Rekomendasi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Aksi:</a:t>
            </a:r>
          </a:p>
          <a:p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Kerja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sama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Mastercard &amp; Visa (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diskon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cashback, loyalty program)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menjaga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meningkatkan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volume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Campaign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edukasi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&amp; promo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khusus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bagi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pengguna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Amex &amp; Discover agar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menarik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meningkatkan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diversifikasi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metode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8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pembayaran</a:t>
            </a:r>
            <a:r>
              <a:rPr lang="en-ID" sz="28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45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1832717">
            <a:off x="12979213" y="-3312992"/>
            <a:ext cx="1987590" cy="7174727"/>
            <a:chOff x="0" y="0"/>
            <a:chExt cx="523480" cy="188964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23480" cy="1889640"/>
            </a:xfrm>
            <a:custGeom>
              <a:avLst/>
              <a:gdLst/>
              <a:ahLst/>
              <a:cxnLst/>
              <a:rect l="l" t="t" r="r" b="b"/>
              <a:pathLst>
                <a:path w="523480" h="1889640">
                  <a:moveTo>
                    <a:pt x="0" y="0"/>
                  </a:moveTo>
                  <a:lnTo>
                    <a:pt x="523480" y="0"/>
                  </a:lnTo>
                  <a:lnTo>
                    <a:pt x="523480" y="1889640"/>
                  </a:lnTo>
                  <a:lnTo>
                    <a:pt x="0" y="188964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523480" cy="19467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1832717">
            <a:off x="12273223" y="5612672"/>
            <a:ext cx="1987590" cy="7819086"/>
            <a:chOff x="0" y="0"/>
            <a:chExt cx="523480" cy="205934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23480" cy="2059348"/>
            </a:xfrm>
            <a:custGeom>
              <a:avLst/>
              <a:gdLst/>
              <a:ahLst/>
              <a:cxnLst/>
              <a:rect l="l" t="t" r="r" b="b"/>
              <a:pathLst>
                <a:path w="523480" h="2059348">
                  <a:moveTo>
                    <a:pt x="0" y="0"/>
                  </a:moveTo>
                  <a:lnTo>
                    <a:pt x="523480" y="0"/>
                  </a:lnTo>
                  <a:lnTo>
                    <a:pt x="523480" y="2059348"/>
                  </a:lnTo>
                  <a:lnTo>
                    <a:pt x="0" y="2059348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523480" cy="21164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096744" y="1491027"/>
            <a:ext cx="7409104" cy="740910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832717">
            <a:off x="4740819" y="8803110"/>
            <a:ext cx="1091954" cy="5397287"/>
            <a:chOff x="0" y="0"/>
            <a:chExt cx="287593" cy="142150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1832717">
            <a:off x="-959014" y="4771857"/>
            <a:ext cx="1091954" cy="5397287"/>
            <a:chOff x="0" y="0"/>
            <a:chExt cx="287593" cy="1421508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760701" y="2154984"/>
            <a:ext cx="6081189" cy="608118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32022" r="-17790"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2006872" y="3714931"/>
            <a:ext cx="6828520" cy="2923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88"/>
              </a:lnSpc>
            </a:pPr>
            <a:r>
              <a:rPr lang="en-US" sz="10571" b="1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TERIMA</a:t>
            </a:r>
          </a:p>
          <a:p>
            <a:pPr algn="l">
              <a:lnSpc>
                <a:spcPts val="10888"/>
              </a:lnSpc>
            </a:pPr>
            <a:r>
              <a:rPr lang="en-US" sz="10571" b="1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KASIH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9716776" y="2209097"/>
            <a:ext cx="2087851" cy="2087851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5758713" y="6735587"/>
            <a:ext cx="1500587" cy="1500587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006872" y="6524444"/>
            <a:ext cx="7137128" cy="68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101010"/>
                </a:solidFill>
                <a:latin typeface="Poppins"/>
                <a:ea typeface="Poppins"/>
                <a:cs typeface="Poppins"/>
                <a:sym typeface="Poppins"/>
              </a:rPr>
              <a:t>Salsabila Pinasty</a:t>
            </a:r>
          </a:p>
        </p:txBody>
      </p:sp>
      <p:grpSp>
        <p:nvGrpSpPr>
          <p:cNvPr id="32" name="Group 32"/>
          <p:cNvGrpSpPr/>
          <p:nvPr/>
        </p:nvGrpSpPr>
        <p:grpSpPr>
          <a:xfrm rot="-1832717">
            <a:off x="5413492" y="-3309360"/>
            <a:ext cx="1091954" cy="5397287"/>
            <a:chOff x="0" y="0"/>
            <a:chExt cx="287593" cy="1421508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87593" cy="1421508"/>
            </a:xfrm>
            <a:custGeom>
              <a:avLst/>
              <a:gdLst/>
              <a:ahLst/>
              <a:cxnLst/>
              <a:rect l="l" t="t" r="r" b="b"/>
              <a:pathLst>
                <a:path w="287593" h="1421508">
                  <a:moveTo>
                    <a:pt x="143796" y="0"/>
                  </a:moveTo>
                  <a:lnTo>
                    <a:pt x="143796" y="0"/>
                  </a:lnTo>
                  <a:cubicBezTo>
                    <a:pt x="223213" y="0"/>
                    <a:pt x="287593" y="64380"/>
                    <a:pt x="287593" y="143796"/>
                  </a:cubicBezTo>
                  <a:lnTo>
                    <a:pt x="287593" y="1277711"/>
                  </a:lnTo>
                  <a:cubicBezTo>
                    <a:pt x="287593" y="1315848"/>
                    <a:pt x="272443" y="1352424"/>
                    <a:pt x="245476" y="1379391"/>
                  </a:cubicBezTo>
                  <a:cubicBezTo>
                    <a:pt x="218509" y="1406358"/>
                    <a:pt x="181934" y="1421508"/>
                    <a:pt x="143796" y="1421508"/>
                  </a:cubicBezTo>
                  <a:lnTo>
                    <a:pt x="143796" y="1421508"/>
                  </a:lnTo>
                  <a:cubicBezTo>
                    <a:pt x="105659" y="1421508"/>
                    <a:pt x="69084" y="1406358"/>
                    <a:pt x="42117" y="1379391"/>
                  </a:cubicBezTo>
                  <a:cubicBezTo>
                    <a:pt x="15150" y="1352424"/>
                    <a:pt x="0" y="1315848"/>
                    <a:pt x="0" y="1277711"/>
                  </a:cubicBezTo>
                  <a:lnTo>
                    <a:pt x="0" y="143796"/>
                  </a:lnTo>
                  <a:cubicBezTo>
                    <a:pt x="0" y="105659"/>
                    <a:pt x="15150" y="69084"/>
                    <a:pt x="42117" y="42117"/>
                  </a:cubicBezTo>
                  <a:cubicBezTo>
                    <a:pt x="69084" y="15150"/>
                    <a:pt x="105659" y="0"/>
                    <a:pt x="14379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57150"/>
              <a:ext cx="287593" cy="1478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  <p:txBody>
            <a:bodyPr/>
            <a:lstStyle/>
            <a:p>
              <a:endParaRPr lang="en-ID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796311">
            <a:off x="17168010" y="7246436"/>
            <a:ext cx="2239980" cy="8357096"/>
            <a:chOff x="0" y="0"/>
            <a:chExt cx="589953" cy="22010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796311">
            <a:off x="15460419" y="-2784700"/>
            <a:ext cx="2239980" cy="4379762"/>
            <a:chOff x="0" y="0"/>
            <a:chExt cx="589953" cy="11535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71037" y="1680826"/>
            <a:ext cx="10745927" cy="1023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LATAR BELAKANG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344607" y="6630166"/>
            <a:ext cx="13598786" cy="511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endParaRPr lang="en-US" sz="30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1AE9642A-A4F6-DB60-56E8-16481F6AC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501" y="3448557"/>
            <a:ext cx="1410589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kartu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pembayaran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(Visa, Mastercard, Amex, Discover).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Tujuan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analisis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memahami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siapa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melakukan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kumimoji="0" lang="en-US" altLang="en-US" sz="3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bagaimana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bertransaksi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serta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tren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waktu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234510-BB34-346F-CF8E-B462733CE029}"/>
              </a:ext>
            </a:extLst>
          </p:cNvPr>
          <p:cNvSpPr txBox="1"/>
          <p:nvPr/>
        </p:nvSpPr>
        <p:spPr>
          <a:xfrm>
            <a:off x="3739741" y="4848136"/>
            <a:ext cx="10723418" cy="111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MANFAAT KE PERUSAHAAN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C199C9FE-EF72-D231-7DF4-6AEB2940C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4653" y="6501119"/>
            <a:ext cx="1373359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Identifikasi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pola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pembelian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→ strategi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pemasaran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Segmentasi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pelanggan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berdasarkan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umur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gender, channel, dan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jenis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kartu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-1549246">
            <a:off x="1243998" y="8619543"/>
            <a:ext cx="1156392" cy="4250824"/>
            <a:chOff x="0" y="0"/>
            <a:chExt cx="304564" cy="11195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796311">
            <a:off x="17168010" y="6566406"/>
            <a:ext cx="2239980" cy="8357096"/>
            <a:chOff x="0" y="0"/>
            <a:chExt cx="589953" cy="22010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947635" y="-165153"/>
            <a:ext cx="12176139" cy="1193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7507BDDC-0856-55EA-1B74-77BFB3B23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020" y="983893"/>
            <a:ext cx="12176138" cy="9236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796311">
            <a:off x="17168010" y="7246436"/>
            <a:ext cx="2239980" cy="8357096"/>
            <a:chOff x="0" y="0"/>
            <a:chExt cx="589953" cy="22010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796311">
            <a:off x="15460419" y="-2784700"/>
            <a:ext cx="2239980" cy="4379762"/>
            <a:chOff x="0" y="0"/>
            <a:chExt cx="589953" cy="11535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2527494" y="3098196"/>
            <a:ext cx="3749181" cy="5216484"/>
            <a:chOff x="0" y="0"/>
            <a:chExt cx="987439" cy="137388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87439" cy="1373889"/>
            </a:xfrm>
            <a:custGeom>
              <a:avLst/>
              <a:gdLst/>
              <a:ahLst/>
              <a:cxnLst/>
              <a:rect l="l" t="t" r="r" b="b"/>
              <a:pathLst>
                <a:path w="987439" h="1373889">
                  <a:moveTo>
                    <a:pt x="206496" y="0"/>
                  </a:moveTo>
                  <a:lnTo>
                    <a:pt x="780942" y="0"/>
                  </a:lnTo>
                  <a:cubicBezTo>
                    <a:pt x="894987" y="0"/>
                    <a:pt x="987439" y="92452"/>
                    <a:pt x="987439" y="206496"/>
                  </a:cubicBezTo>
                  <a:lnTo>
                    <a:pt x="987439" y="1167393"/>
                  </a:lnTo>
                  <a:cubicBezTo>
                    <a:pt x="987439" y="1222159"/>
                    <a:pt x="965683" y="1274682"/>
                    <a:pt x="926957" y="1313408"/>
                  </a:cubicBezTo>
                  <a:cubicBezTo>
                    <a:pt x="888232" y="1352133"/>
                    <a:pt x="835709" y="1373889"/>
                    <a:pt x="780942" y="1373889"/>
                  </a:cubicBezTo>
                  <a:lnTo>
                    <a:pt x="206496" y="1373889"/>
                  </a:lnTo>
                  <a:cubicBezTo>
                    <a:pt x="151730" y="1373889"/>
                    <a:pt x="99207" y="1352133"/>
                    <a:pt x="60481" y="1313408"/>
                  </a:cubicBezTo>
                  <a:cubicBezTo>
                    <a:pt x="21756" y="1274682"/>
                    <a:pt x="0" y="1222159"/>
                    <a:pt x="0" y="1167393"/>
                  </a:cubicBezTo>
                  <a:lnTo>
                    <a:pt x="0" y="206496"/>
                  </a:lnTo>
                  <a:cubicBezTo>
                    <a:pt x="0" y="151730"/>
                    <a:pt x="21756" y="99207"/>
                    <a:pt x="60481" y="60481"/>
                  </a:cubicBezTo>
                  <a:cubicBezTo>
                    <a:pt x="99207" y="21756"/>
                    <a:pt x="151730" y="0"/>
                    <a:pt x="206496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57150"/>
              <a:ext cx="987439" cy="14310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2673061" y="3230424"/>
            <a:ext cx="3458047" cy="4952029"/>
            <a:chOff x="0" y="0"/>
            <a:chExt cx="4610729" cy="6602705"/>
          </a:xfrm>
        </p:grpSpPr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2"/>
            <a:srcRect l="49086" r="11633"/>
            <a:stretch>
              <a:fillRect/>
            </a:stretch>
          </p:blipFill>
          <p:spPr>
            <a:xfrm>
              <a:off x="0" y="0"/>
              <a:ext cx="4610729" cy="6602705"/>
            </a:xfrm>
            <a:prstGeom prst="rect">
              <a:avLst/>
            </a:prstGeom>
          </p:spPr>
        </p:pic>
      </p:grpSp>
      <p:sp>
        <p:nvSpPr>
          <p:cNvPr id="31" name="TextBox 31"/>
          <p:cNvSpPr txBox="1"/>
          <p:nvPr/>
        </p:nvSpPr>
        <p:spPr>
          <a:xfrm>
            <a:off x="3771037" y="1680826"/>
            <a:ext cx="10745927" cy="1023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RINGKASAN DATA UTAMA</a:t>
            </a: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181F16A1-A384-CAAD-32EB-B1BA184C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354" y="3325969"/>
            <a:ext cx="967473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Total Spent: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Rp 420,9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Total Transactions: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9,8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Average Transaction Value: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Rp 42,92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Insight: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Nilai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tapi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rata-rata per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relatif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kecil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→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pelanggan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sering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belanja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3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US" altLang="en-US" sz="3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altLang="en-US" sz="30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sedikit-sedikit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tapi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konsisten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669894" y="742825"/>
            <a:ext cx="17362573" cy="1193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PROPORSI TRANSACTION BY CARDS 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085EC85-F3D9-35E7-9302-5090A5392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267" y="2870198"/>
            <a:ext cx="6172200" cy="6345128"/>
          </a:xfrm>
          <a:prstGeom prst="rect">
            <a:avLst/>
          </a:prstGeom>
        </p:spPr>
      </p:pic>
      <p:sp>
        <p:nvSpPr>
          <p:cNvPr id="40" name="Rectangle 1">
            <a:extLst>
              <a:ext uri="{FF2B5EF4-FFF2-40B4-BE49-F238E27FC236}">
                <a16:creationId xmlns:a16="http://schemas.microsoft.com/office/drawing/2014/main" id="{1E4E78A6-B621-33DD-ABA8-50ACB9E2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94" y="2939628"/>
            <a:ext cx="11216406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Mastercard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mendominasi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porsi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53,9%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setengah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total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Visa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menyumbang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37,2%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menempati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posisi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masih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cukup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signifikan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Amex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Discover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hanya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menyumbang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porsi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kecil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(di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bawah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10%),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penggunaan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yang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relatif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jarang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E1438729-70EE-5C60-6AB3-697A2CF81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30" y="6152333"/>
            <a:ext cx="11064006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Dominasi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Mastercard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→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pelanggan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nyaman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/loyal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menggunakan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Mastercard. Bisa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jadi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banyak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promo,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jaringan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luas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atau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kemudahan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penggunaannya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Visa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masih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kuat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→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Meski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kalah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Mastercard,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pangsa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37,2%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tetap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→ strategi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promosi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gabungan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diarahkan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dua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kartu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bersama-sama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mencakup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90%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FDCC32-9190-834A-BC83-363C7D9F4338}"/>
              </a:ext>
            </a:extLst>
          </p:cNvPr>
          <p:cNvSpPr txBox="1"/>
          <p:nvPr/>
        </p:nvSpPr>
        <p:spPr>
          <a:xfrm>
            <a:off x="242563" y="5614921"/>
            <a:ext cx="915372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Poppins" panose="00000500000000000000" pitchFamily="2" charset="0"/>
                <a:cs typeface="Poppins" panose="00000500000000000000" pitchFamily="2" charset="0"/>
              </a:rPr>
              <a:t>Insight:</a:t>
            </a:r>
            <a:endParaRPr lang="en-ID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549246">
            <a:off x="3823888" y="-1836038"/>
            <a:ext cx="1156392" cy="12187444"/>
            <a:chOff x="0" y="0"/>
            <a:chExt cx="304564" cy="32098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98964" y="1233670"/>
            <a:ext cx="16126364" cy="8335091"/>
            <a:chOff x="0" y="0"/>
            <a:chExt cx="4022869" cy="18955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-1796311">
            <a:off x="15765810" y="-1633602"/>
            <a:ext cx="2239980" cy="4379762"/>
            <a:chOff x="0" y="0"/>
            <a:chExt cx="589953" cy="115351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589953" cy="1153518"/>
            </a:xfrm>
            <a:custGeom>
              <a:avLst/>
              <a:gdLst/>
              <a:ahLst/>
              <a:cxnLst/>
              <a:rect l="l" t="t" r="r" b="b"/>
              <a:pathLst>
                <a:path w="589953" h="1153518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858541"/>
                  </a:lnTo>
                  <a:cubicBezTo>
                    <a:pt x="589953" y="1021452"/>
                    <a:pt x="457888" y="1153518"/>
                    <a:pt x="294977" y="1153518"/>
                  </a:cubicBezTo>
                  <a:lnTo>
                    <a:pt x="294977" y="1153518"/>
                  </a:lnTo>
                  <a:cubicBezTo>
                    <a:pt x="132066" y="1153518"/>
                    <a:pt x="0" y="1021452"/>
                    <a:pt x="0" y="858541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57150"/>
              <a:ext cx="589953" cy="12106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1549246">
            <a:off x="9194643" y="-1111934"/>
            <a:ext cx="1156392" cy="2223868"/>
            <a:chOff x="0" y="0"/>
            <a:chExt cx="304564" cy="58571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3771037" y="1448085"/>
            <a:ext cx="10745927" cy="1023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TRANSACTION BY GENDER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56241" y="2775925"/>
            <a:ext cx="9357796" cy="1965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Distribusi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transaksi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antara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pria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dan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wanita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cukup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seimbang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dengan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sedikit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perbedaan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 Wanita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melakukan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transaksi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sedikit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lebih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banyak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(5,030,149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transaksi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dibandingkan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pria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(4,775,766 </a:t>
            </a:r>
            <a:r>
              <a:rPr lang="en-US" sz="25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transaksi</a:t>
            </a:r>
            <a:r>
              <a:rPr lang="en-US" sz="25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66BBAA0-C0BF-384F-358C-D2438E70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519" y="2897296"/>
            <a:ext cx="5790685" cy="570887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FCBEB3F-526F-D0DC-33DA-D296EFA7D887}"/>
              </a:ext>
            </a:extLst>
          </p:cNvPr>
          <p:cNvSpPr txBox="1"/>
          <p:nvPr/>
        </p:nvSpPr>
        <p:spPr>
          <a:xfrm>
            <a:off x="1148865" y="4989494"/>
            <a:ext cx="9929285" cy="4058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ID" sz="25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Insight: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Pola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konsumsi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digital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menunjukkan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kesetaraan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gender yang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wanita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sedikit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aktif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dalam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bertransaksi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Hal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mengindikasikan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bahwa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strategi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pemasaran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pengembangan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produk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digital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mempertimbangkan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kedua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segmen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gender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secara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seimbang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meskipun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bisa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memberikan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sedikit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fokus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pada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preferensi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konsumen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wanita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mengingat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tingkat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yang marginally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25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lang="en-ID" sz="25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 rot="-1549246">
            <a:off x="-462229" y="7889804"/>
            <a:ext cx="1156392" cy="4250824"/>
            <a:chOff x="0" y="0"/>
            <a:chExt cx="304564" cy="111955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796311">
            <a:off x="18166539" y="-2822532"/>
            <a:ext cx="2239980" cy="8357096"/>
            <a:chOff x="0" y="0"/>
            <a:chExt cx="589953" cy="220104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971956" y="492125"/>
            <a:ext cx="12176139" cy="1193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CHANNEL TRANSACTION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737829" y="2680418"/>
            <a:ext cx="8394308" cy="26661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0" lvl="1">
              <a:lnSpc>
                <a:spcPts val="4200"/>
              </a:lnSpc>
            </a:pP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Chip Transaction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mendominasi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dengan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48.8%,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diikuti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Swipe Transaction (39.3%) dan Online Transaction (11.9%).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Pembayaran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fisik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masih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menjadi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preferensi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utama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ID" sz="3000" dirty="0" err="1">
                <a:latin typeface="Poppins" panose="00000500000000000000" pitchFamily="2" charset="0"/>
                <a:cs typeface="Poppins" panose="00000500000000000000" pitchFamily="2" charset="0"/>
              </a:rPr>
              <a:t>konsumen</a:t>
            </a:r>
            <a:r>
              <a:rPr lang="en-ID" sz="3000" dirty="0"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  <a:endParaRPr lang="en-US" sz="3000" dirty="0">
              <a:solidFill>
                <a:srgbClr val="000000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4A5C9DD-644D-8879-94D6-9157E95C9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985" y="2680418"/>
            <a:ext cx="8253550" cy="6863478"/>
          </a:xfrm>
          <a:prstGeom prst="rect">
            <a:avLst/>
          </a:prstGeom>
        </p:spPr>
      </p:pic>
      <p:sp>
        <p:nvSpPr>
          <p:cNvPr id="36" name="Rectangle 2">
            <a:extLst>
              <a:ext uri="{FF2B5EF4-FFF2-40B4-BE49-F238E27FC236}">
                <a16:creationId xmlns:a16="http://schemas.microsoft.com/office/drawing/2014/main" id="{B7987D50-A6F7-DE63-F1F7-AF17BC8F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0799" y="5664562"/>
            <a:ext cx="92589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Insight: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offline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-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konsumen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masih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prefer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pembayaran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fisik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Online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-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peluang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besar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digitalisasi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</a:t>
            </a:r>
            <a:r>
              <a:rPr lang="en-US" altLang="en-US" sz="3000" dirty="0" err="1">
                <a:latin typeface="Poppins" panose="00000500000000000000" pitchFamily="2" charset="0"/>
                <a:cs typeface="Poppins" panose="00000500000000000000" pitchFamily="2" charset="0"/>
              </a:rPr>
              <a:t>mperkuat</a:t>
            </a:r>
            <a:r>
              <a:rPr lang="en-US" altLang="en-US" sz="3000" dirty="0">
                <a:latin typeface="Poppins" panose="00000500000000000000" pitchFamily="2" charset="0"/>
                <a:cs typeface="Poppins" panose="00000500000000000000" pitchFamily="2" charset="0"/>
              </a:rPr>
              <a:t> e-commerce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Chip &gt; Swipe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-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adopsi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tekologi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keamanan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meningkat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Rekomendasi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Fokus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strategi digital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boost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online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-1549246">
            <a:off x="6767380" y="-109269"/>
            <a:ext cx="1156392" cy="12187444"/>
            <a:chOff x="0" y="0"/>
            <a:chExt cx="304564" cy="320986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4564" cy="3209862"/>
            </a:xfrm>
            <a:custGeom>
              <a:avLst/>
              <a:gdLst/>
              <a:ahLst/>
              <a:cxnLst/>
              <a:rect l="l" t="t" r="r" b="b"/>
              <a:pathLst>
                <a:path w="304564" h="3209862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3057580"/>
                  </a:lnTo>
                  <a:cubicBezTo>
                    <a:pt x="304564" y="3097967"/>
                    <a:pt x="288520" y="3136701"/>
                    <a:pt x="259962" y="3165259"/>
                  </a:cubicBezTo>
                  <a:cubicBezTo>
                    <a:pt x="231403" y="3193818"/>
                    <a:pt x="192670" y="3209862"/>
                    <a:pt x="152282" y="3209862"/>
                  </a:cubicBezTo>
                  <a:lnTo>
                    <a:pt x="152282" y="3209862"/>
                  </a:lnTo>
                  <a:cubicBezTo>
                    <a:pt x="68179" y="3209862"/>
                    <a:pt x="0" y="3141683"/>
                    <a:pt x="0" y="3057580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304564" cy="3267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1861801"/>
            <a:ext cx="15274330" cy="7197190"/>
            <a:chOff x="0" y="0"/>
            <a:chExt cx="4022869" cy="189555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E2E2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06835" y="1544905"/>
            <a:ext cx="15274330" cy="7197190"/>
            <a:chOff x="0" y="0"/>
            <a:chExt cx="4022869" cy="189555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022869" cy="1895556"/>
            </a:xfrm>
            <a:custGeom>
              <a:avLst/>
              <a:gdLst/>
              <a:ahLst/>
              <a:cxnLst/>
              <a:rect l="l" t="t" r="r" b="b"/>
              <a:pathLst>
                <a:path w="4022869" h="1895556">
                  <a:moveTo>
                    <a:pt x="50686" y="0"/>
                  </a:moveTo>
                  <a:lnTo>
                    <a:pt x="3972183" y="0"/>
                  </a:lnTo>
                  <a:cubicBezTo>
                    <a:pt x="3985626" y="0"/>
                    <a:pt x="3998518" y="5340"/>
                    <a:pt x="4008023" y="14846"/>
                  </a:cubicBezTo>
                  <a:cubicBezTo>
                    <a:pt x="4017529" y="24351"/>
                    <a:pt x="4022869" y="37243"/>
                    <a:pt x="4022869" y="50686"/>
                  </a:cubicBezTo>
                  <a:lnTo>
                    <a:pt x="4022869" y="1844870"/>
                  </a:lnTo>
                  <a:cubicBezTo>
                    <a:pt x="4022869" y="1858313"/>
                    <a:pt x="4017529" y="1871205"/>
                    <a:pt x="4008023" y="1880711"/>
                  </a:cubicBezTo>
                  <a:cubicBezTo>
                    <a:pt x="3998518" y="1890216"/>
                    <a:pt x="3985626" y="1895556"/>
                    <a:pt x="3972183" y="1895556"/>
                  </a:cubicBezTo>
                  <a:lnTo>
                    <a:pt x="50686" y="1895556"/>
                  </a:lnTo>
                  <a:cubicBezTo>
                    <a:pt x="37243" y="1895556"/>
                    <a:pt x="24351" y="1890216"/>
                    <a:pt x="14846" y="1880711"/>
                  </a:cubicBezTo>
                  <a:cubicBezTo>
                    <a:pt x="5340" y="1871205"/>
                    <a:pt x="0" y="1858313"/>
                    <a:pt x="0" y="1844870"/>
                  </a:cubicBezTo>
                  <a:lnTo>
                    <a:pt x="0" y="50686"/>
                  </a:lnTo>
                  <a:cubicBezTo>
                    <a:pt x="0" y="37243"/>
                    <a:pt x="5340" y="24351"/>
                    <a:pt x="14846" y="14846"/>
                  </a:cubicBezTo>
                  <a:cubicBezTo>
                    <a:pt x="24351" y="5340"/>
                    <a:pt x="37243" y="0"/>
                    <a:pt x="50686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4022869" cy="1952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1796311">
            <a:off x="15932125" y="-903106"/>
            <a:ext cx="2239980" cy="8357096"/>
            <a:chOff x="0" y="0"/>
            <a:chExt cx="589953" cy="22010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1549246">
            <a:off x="426585" y="8882918"/>
            <a:ext cx="1156392" cy="2223868"/>
            <a:chOff x="0" y="0"/>
            <a:chExt cx="304564" cy="58571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04564" cy="585710"/>
            </a:xfrm>
            <a:custGeom>
              <a:avLst/>
              <a:gdLst/>
              <a:ahLst/>
              <a:cxnLst/>
              <a:rect l="l" t="t" r="r" b="b"/>
              <a:pathLst>
                <a:path w="304564" h="585710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433428"/>
                  </a:lnTo>
                  <a:cubicBezTo>
                    <a:pt x="304564" y="517531"/>
                    <a:pt x="236385" y="585710"/>
                    <a:pt x="152282" y="585710"/>
                  </a:cubicBezTo>
                  <a:lnTo>
                    <a:pt x="152282" y="585710"/>
                  </a:lnTo>
                  <a:cubicBezTo>
                    <a:pt x="111894" y="585710"/>
                    <a:pt x="73161" y="569666"/>
                    <a:pt x="44602" y="541108"/>
                  </a:cubicBezTo>
                  <a:cubicBezTo>
                    <a:pt x="16044" y="512549"/>
                    <a:pt x="0" y="473816"/>
                    <a:pt x="0" y="433428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57150"/>
              <a:ext cx="304564" cy="6428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3771037" y="1680826"/>
            <a:ext cx="10745927" cy="1023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MONTHLY TRANSACTION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8F25ADF-2760-B235-CD57-015351A9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250" y="2810860"/>
            <a:ext cx="6379016" cy="5614339"/>
          </a:xfrm>
          <a:prstGeom prst="rect">
            <a:avLst/>
          </a:prstGeom>
        </p:spPr>
      </p:pic>
      <p:sp>
        <p:nvSpPr>
          <p:cNvPr id="32" name="Rectangle 1">
            <a:extLst>
              <a:ext uri="{FF2B5EF4-FFF2-40B4-BE49-F238E27FC236}">
                <a16:creationId xmlns:a16="http://schemas.microsoft.com/office/drawing/2014/main" id="{FB1610D1-DD06-B386-C3F6-802320F32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144" y="3181423"/>
            <a:ext cx="791445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Agustus =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Kemerdekaan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+ Back-to-school -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belanja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seragam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alat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tulis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gadget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Desember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= Holiday season + Year-end bonus - gift buying, vacation spending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2015-2019 = Era Boom Digital Payment -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periode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adopsi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masif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e-wallet, mobile banking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733B8-D5A4-5467-7CE5-3065464C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9A523A2-DD28-15DB-F55C-376C920D02F2}"/>
              </a:ext>
            </a:extLst>
          </p:cNvPr>
          <p:cNvGrpSpPr/>
          <p:nvPr/>
        </p:nvGrpSpPr>
        <p:grpSpPr>
          <a:xfrm>
            <a:off x="850480" y="0"/>
            <a:ext cx="1156392" cy="2209097"/>
            <a:chOff x="0" y="0"/>
            <a:chExt cx="304564" cy="58182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EE5937F-5DE8-22B8-CD4A-DA5CF2F056A0}"/>
                </a:ext>
              </a:extLst>
            </p:cNvPr>
            <p:cNvSpPr/>
            <p:nvPr/>
          </p:nvSpPr>
          <p:spPr>
            <a:xfrm>
              <a:off x="0" y="0"/>
              <a:ext cx="304564" cy="581820"/>
            </a:xfrm>
            <a:custGeom>
              <a:avLst/>
              <a:gdLst/>
              <a:ahLst/>
              <a:cxnLst/>
              <a:rect l="l" t="t" r="r" b="b"/>
              <a:pathLst>
                <a:path w="304564" h="581820">
                  <a:moveTo>
                    <a:pt x="0" y="0"/>
                  </a:moveTo>
                  <a:lnTo>
                    <a:pt x="304564" y="0"/>
                  </a:lnTo>
                  <a:lnTo>
                    <a:pt x="304564" y="581820"/>
                  </a:lnTo>
                  <a:lnTo>
                    <a:pt x="0" y="581820"/>
                  </a:ln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B008BE3-917E-22A4-FF79-0951E775DB02}"/>
                </a:ext>
              </a:extLst>
            </p:cNvPr>
            <p:cNvSpPr txBox="1"/>
            <p:nvPr/>
          </p:nvSpPr>
          <p:spPr>
            <a:xfrm>
              <a:off x="0" y="-57150"/>
              <a:ext cx="304564" cy="6389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D5FC2284-514E-0B4D-C316-3989611C0C21}"/>
              </a:ext>
            </a:extLst>
          </p:cNvPr>
          <p:cNvSpPr/>
          <p:nvPr/>
        </p:nvSpPr>
        <p:spPr>
          <a:xfrm>
            <a:off x="1028700" y="1028700"/>
            <a:ext cx="793494" cy="654633"/>
          </a:xfrm>
          <a:custGeom>
            <a:avLst/>
            <a:gdLst/>
            <a:ahLst/>
            <a:cxnLst/>
            <a:rect l="l" t="t" r="r" b="b"/>
            <a:pathLst>
              <a:path w="793494" h="654633">
                <a:moveTo>
                  <a:pt x="0" y="0"/>
                </a:moveTo>
                <a:lnTo>
                  <a:pt x="793494" y="0"/>
                </a:lnTo>
                <a:lnTo>
                  <a:pt x="793494" y="654633"/>
                </a:lnTo>
                <a:lnTo>
                  <a:pt x="0" y="654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B557ECE8-6188-E7E3-7CEF-1121CA8E0727}"/>
              </a:ext>
            </a:extLst>
          </p:cNvPr>
          <p:cNvGrpSpPr/>
          <p:nvPr/>
        </p:nvGrpSpPr>
        <p:grpSpPr>
          <a:xfrm rot="-1549246">
            <a:off x="-462229" y="7889804"/>
            <a:ext cx="1156392" cy="4250824"/>
            <a:chOff x="0" y="0"/>
            <a:chExt cx="304564" cy="1119558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B1D0E39-269C-DC98-13F4-7F8E26F16621}"/>
                </a:ext>
              </a:extLst>
            </p:cNvPr>
            <p:cNvSpPr/>
            <p:nvPr/>
          </p:nvSpPr>
          <p:spPr>
            <a:xfrm>
              <a:off x="0" y="0"/>
              <a:ext cx="304564" cy="1119559"/>
            </a:xfrm>
            <a:custGeom>
              <a:avLst/>
              <a:gdLst/>
              <a:ahLst/>
              <a:cxnLst/>
              <a:rect l="l" t="t" r="r" b="b"/>
              <a:pathLst>
                <a:path w="304564" h="1119559">
                  <a:moveTo>
                    <a:pt x="152282" y="0"/>
                  </a:moveTo>
                  <a:lnTo>
                    <a:pt x="152282" y="0"/>
                  </a:lnTo>
                  <a:cubicBezTo>
                    <a:pt x="192670" y="0"/>
                    <a:pt x="231403" y="16044"/>
                    <a:pt x="259962" y="44602"/>
                  </a:cubicBezTo>
                  <a:cubicBezTo>
                    <a:pt x="288520" y="73161"/>
                    <a:pt x="304564" y="111894"/>
                    <a:pt x="304564" y="152282"/>
                  </a:cubicBezTo>
                  <a:lnTo>
                    <a:pt x="304564" y="967276"/>
                  </a:lnTo>
                  <a:cubicBezTo>
                    <a:pt x="304564" y="1051380"/>
                    <a:pt x="236385" y="1119559"/>
                    <a:pt x="152282" y="1119559"/>
                  </a:cubicBezTo>
                  <a:lnTo>
                    <a:pt x="152282" y="1119559"/>
                  </a:lnTo>
                  <a:cubicBezTo>
                    <a:pt x="111894" y="1119559"/>
                    <a:pt x="73161" y="1103515"/>
                    <a:pt x="44602" y="1074956"/>
                  </a:cubicBezTo>
                  <a:cubicBezTo>
                    <a:pt x="16044" y="1046398"/>
                    <a:pt x="0" y="1007664"/>
                    <a:pt x="0" y="967276"/>
                  </a:cubicBezTo>
                  <a:lnTo>
                    <a:pt x="0" y="152282"/>
                  </a:lnTo>
                  <a:cubicBezTo>
                    <a:pt x="0" y="68179"/>
                    <a:pt x="68179" y="0"/>
                    <a:pt x="152282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25C902C9-4EA8-168A-51C4-E4F257B02729}"/>
                </a:ext>
              </a:extLst>
            </p:cNvPr>
            <p:cNvSpPr txBox="1"/>
            <p:nvPr/>
          </p:nvSpPr>
          <p:spPr>
            <a:xfrm>
              <a:off x="0" y="-57150"/>
              <a:ext cx="304564" cy="11767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E3FF73ED-4D8F-0831-1625-F2D775559653}"/>
              </a:ext>
            </a:extLst>
          </p:cNvPr>
          <p:cNvGrpSpPr/>
          <p:nvPr/>
        </p:nvGrpSpPr>
        <p:grpSpPr>
          <a:xfrm rot="-1796311">
            <a:off x="18166539" y="-2822532"/>
            <a:ext cx="2239980" cy="8357096"/>
            <a:chOff x="0" y="0"/>
            <a:chExt cx="589953" cy="2201046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4B9E0071-6BD9-F151-836C-753B1CF4F9AC}"/>
                </a:ext>
              </a:extLst>
            </p:cNvPr>
            <p:cNvSpPr/>
            <p:nvPr/>
          </p:nvSpPr>
          <p:spPr>
            <a:xfrm>
              <a:off x="0" y="0"/>
              <a:ext cx="589953" cy="2201046"/>
            </a:xfrm>
            <a:custGeom>
              <a:avLst/>
              <a:gdLst/>
              <a:ahLst/>
              <a:cxnLst/>
              <a:rect l="l" t="t" r="r" b="b"/>
              <a:pathLst>
                <a:path w="589953" h="2201046">
                  <a:moveTo>
                    <a:pt x="294977" y="0"/>
                  </a:moveTo>
                  <a:lnTo>
                    <a:pt x="294977" y="0"/>
                  </a:lnTo>
                  <a:cubicBezTo>
                    <a:pt x="457888" y="0"/>
                    <a:pt x="589953" y="132066"/>
                    <a:pt x="589953" y="294977"/>
                  </a:cubicBezTo>
                  <a:lnTo>
                    <a:pt x="589953" y="1906069"/>
                  </a:lnTo>
                  <a:cubicBezTo>
                    <a:pt x="589953" y="2068980"/>
                    <a:pt x="457888" y="2201046"/>
                    <a:pt x="294977" y="2201046"/>
                  </a:cubicBezTo>
                  <a:lnTo>
                    <a:pt x="294977" y="2201046"/>
                  </a:lnTo>
                  <a:cubicBezTo>
                    <a:pt x="132066" y="2201046"/>
                    <a:pt x="0" y="2068980"/>
                    <a:pt x="0" y="1906069"/>
                  </a:cubicBezTo>
                  <a:lnTo>
                    <a:pt x="0" y="294977"/>
                  </a:lnTo>
                  <a:cubicBezTo>
                    <a:pt x="0" y="132066"/>
                    <a:pt x="132066" y="0"/>
                    <a:pt x="294977" y="0"/>
                  </a:cubicBezTo>
                  <a:close/>
                </a:path>
              </a:pathLst>
            </a:custGeom>
            <a:solidFill>
              <a:srgbClr val="2B4A9D"/>
            </a:solidFill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E8567814-58FD-3C41-C6B0-E0449D17B26C}"/>
                </a:ext>
              </a:extLst>
            </p:cNvPr>
            <p:cNvSpPr txBox="1"/>
            <p:nvPr/>
          </p:nvSpPr>
          <p:spPr>
            <a:xfrm>
              <a:off x="0" y="-57150"/>
              <a:ext cx="589953" cy="22581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>
            <a:extLst>
              <a:ext uri="{FF2B5EF4-FFF2-40B4-BE49-F238E27FC236}">
                <a16:creationId xmlns:a16="http://schemas.microsoft.com/office/drawing/2014/main" id="{F2ABE66F-D664-7595-2908-D44F1405DF41}"/>
              </a:ext>
            </a:extLst>
          </p:cNvPr>
          <p:cNvSpPr txBox="1"/>
          <p:nvPr/>
        </p:nvSpPr>
        <p:spPr>
          <a:xfrm>
            <a:off x="2957064" y="56876"/>
            <a:ext cx="12176139" cy="1193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2B4A9D"/>
                </a:solidFill>
                <a:latin typeface="Poppins Bold"/>
                <a:ea typeface="Poppins Bold"/>
                <a:cs typeface="Poppins Bold"/>
                <a:sym typeface="Poppins Bold"/>
              </a:rPr>
              <a:t>TRANSACTION BY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2ACED4-311C-E1B3-02ED-3981E90E6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1261998"/>
            <a:ext cx="10672489" cy="41535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BDD2F06-1269-BAEF-7E7C-FB97C1AB0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80" y="5576644"/>
            <a:ext cx="1280384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55+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→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paling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tinggi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(4,2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Disusul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45–54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(2,58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 dan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35–44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(2,06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juta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25–34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relatif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rendah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(934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ribu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&lt;25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hampir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tidak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ada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(16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ribu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FFE33BE-6429-DDD6-B0B6-50CBDB5B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25" y="7229350"/>
            <a:ext cx="147828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500" b="1" dirty="0">
                <a:latin typeface="Poppins" panose="00000500000000000000" pitchFamily="2" charset="0"/>
                <a:cs typeface="Poppins" panose="00000500000000000000" pitchFamily="2" charset="0"/>
              </a:rPr>
              <a:t>Insight:</a:t>
            </a: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Mayoritas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datang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dari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kelompok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35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tahun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atas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→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segmen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paling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aktif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dan loyal.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Strategi marketing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sebaiknya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fokus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dewasa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&amp; senior (35+),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karena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mereka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penyumbang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transaksi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terbesar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Untuk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usia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muda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(&lt;35),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justru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perlu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strategi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akuisisi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misalnya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promo entry-level,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diskon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mahasiswa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, bundling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murah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) agar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segmen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ini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lebih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kumimoji="0" lang="en-US" altLang="en-US" sz="25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tertarik</a:t>
            </a: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621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628</Words>
  <Application>Microsoft Office PowerPoint</Application>
  <PresentationFormat>Custom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Poppins Bold</vt:lpstr>
      <vt:lpstr>Calibri</vt:lpstr>
      <vt:lpstr>Poppins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Putih dan Biru Modern Proposal Bisnis Presentasi</dc:title>
  <dc:creator>salpin</dc:creator>
  <cp:lastModifiedBy>salsabila pinasty</cp:lastModifiedBy>
  <cp:revision>7</cp:revision>
  <dcterms:created xsi:type="dcterms:W3CDTF">2006-08-16T00:00:00Z</dcterms:created>
  <dcterms:modified xsi:type="dcterms:W3CDTF">2025-08-21T14:32:30Z</dcterms:modified>
  <dc:identifier>DAGwskusfsg</dc:identifier>
</cp:coreProperties>
</file>