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4" r:id="rId1"/>
  </p:sldMasterIdLst>
  <p:notesMasterIdLst>
    <p:notesMasterId r:id="rId13"/>
  </p:notesMasterIdLst>
  <p:sldIdLst>
    <p:sldId id="256" r:id="rId2"/>
    <p:sldId id="266" r:id="rId3"/>
    <p:sldId id="257" r:id="rId4"/>
    <p:sldId id="258" r:id="rId5"/>
    <p:sldId id="259" r:id="rId6"/>
    <p:sldId id="260" r:id="rId7"/>
    <p:sldId id="261" r:id="rId8"/>
    <p:sldId id="262" r:id="rId9"/>
    <p:sldId id="272" r:id="rId10"/>
    <p:sldId id="263"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nto, Kimberly" initials="GK" lastIdx="1" clrIdx="0">
    <p:extLst>
      <p:ext uri="{19B8F6BF-5375-455C-9EA6-DF929625EA0E}">
        <p15:presenceInfo xmlns:p15="http://schemas.microsoft.com/office/powerpoint/2012/main" xmlns="" userId="S-1-5-21-1844237615-1801674531-682003330-265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397" autoAdjust="0"/>
    <p:restoredTop sz="81124" autoAdjust="0"/>
  </p:normalViewPr>
  <p:slideViewPr>
    <p:cSldViewPr snapToGrid="0">
      <p:cViewPr varScale="1">
        <p:scale>
          <a:sx n="73" d="100"/>
          <a:sy n="73" d="100"/>
        </p:scale>
        <p:origin x="-56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8-25T18:14:41.570" idx="1">
    <p:pos x="10" y="10"/>
    <p:text/>
    <p:extLst>
      <p:ext uri="{C676402C-5697-4E1C-873F-D02D1690AC5C}">
        <p15:threadingInfo xmlns:p15="http://schemas.microsoft.com/office/powerpoint/2012/main" xmlns=""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037F07-0947-43E9-9B34-5191954A2CE8}" type="datetimeFigureOut">
              <a:rPr lang="en-US" smtClean="0"/>
              <a:pPr/>
              <a:t>10/18/2021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AA3676-49CF-44B9-96F2-F1F8E5F3A990}" type="slidenum">
              <a:rPr lang="en-US" smtClean="0"/>
              <a:pPr/>
              <a:t>‹N°›</a:t>
            </a:fld>
            <a:endParaRPr lang="en-US"/>
          </a:p>
        </p:txBody>
      </p:sp>
    </p:spTree>
    <p:extLst>
      <p:ext uri="{BB962C8B-B14F-4D97-AF65-F5344CB8AC3E}">
        <p14:creationId xmlns:p14="http://schemas.microsoft.com/office/powerpoint/2010/main" xmlns="" val="40537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Data is</a:t>
            </a:r>
            <a:r>
              <a:rPr lang="en-US" baseline="0" dirty="0" smtClean="0"/>
              <a:t> the most important part of a database.</a:t>
            </a:r>
            <a:endParaRPr lang="en-US" dirty="0"/>
          </a:p>
        </p:txBody>
      </p:sp>
      <p:sp>
        <p:nvSpPr>
          <p:cNvPr id="4" name="Slide Number Placeholder 3"/>
          <p:cNvSpPr>
            <a:spLocks noGrp="1"/>
          </p:cNvSpPr>
          <p:nvPr>
            <p:ph type="sldNum" sz="quarter" idx="10"/>
          </p:nvPr>
        </p:nvSpPr>
        <p:spPr/>
        <p:txBody>
          <a:bodyPr/>
          <a:lstStyle/>
          <a:p>
            <a:fld id="{81AA3676-49CF-44B9-96F2-F1F8E5F3A990}" type="slidenum">
              <a:rPr lang="en-US" smtClean="0"/>
              <a:pPr/>
              <a:t>3</a:t>
            </a:fld>
            <a:endParaRPr lang="en-US"/>
          </a:p>
        </p:txBody>
      </p:sp>
    </p:spTree>
    <p:extLst>
      <p:ext uri="{BB962C8B-B14F-4D97-AF65-F5344CB8AC3E}">
        <p14:creationId xmlns:p14="http://schemas.microsoft.com/office/powerpoint/2010/main" xmlns="" val="1438333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Every table is broken up into smaller entities called fields.  The fields</a:t>
            </a:r>
            <a:r>
              <a:rPr lang="en-US" baseline="0" dirty="0" smtClean="0"/>
              <a:t> in the table are:  name, email, </a:t>
            </a:r>
            <a:r>
              <a:rPr lang="en-US" baseline="0" dirty="0" err="1" smtClean="0"/>
              <a:t>created_at</a:t>
            </a:r>
            <a:r>
              <a:rPr lang="en-US" baseline="0" dirty="0" smtClean="0"/>
              <a:t>, </a:t>
            </a:r>
            <a:r>
              <a:rPr lang="en-US" baseline="0" dirty="0" err="1" smtClean="0"/>
              <a:t>updated_at</a:t>
            </a:r>
            <a:r>
              <a:rPr lang="en-US" baseline="0" dirty="0" smtClean="0"/>
              <a:t>.</a:t>
            </a:r>
          </a:p>
          <a:p>
            <a:r>
              <a:rPr lang="en-US" baseline="0" dirty="0" smtClean="0"/>
              <a:t>A field is a column in a table that is designed to maintain specific information about every record in the table.</a:t>
            </a:r>
          </a:p>
          <a:p>
            <a:r>
              <a:rPr lang="en-US" baseline="0" dirty="0" smtClean="0"/>
              <a:t>A record, also called a row of data, is each individual entry that exists in a table.  For example there are (2) records in the table.</a:t>
            </a:r>
          </a:p>
          <a:p>
            <a:r>
              <a:rPr lang="en-US" baseline="0" dirty="0" smtClean="0"/>
              <a:t>A column is a vertical entity in a table that contains all information associated with a specific field in a table.  For example, Name represents the name of the user.</a:t>
            </a:r>
            <a:endParaRPr lang="en-US" dirty="0"/>
          </a:p>
        </p:txBody>
      </p:sp>
      <p:sp>
        <p:nvSpPr>
          <p:cNvPr id="4" name="Slide Number Placeholder 3"/>
          <p:cNvSpPr>
            <a:spLocks noGrp="1"/>
          </p:cNvSpPr>
          <p:nvPr>
            <p:ph type="sldNum" sz="quarter" idx="10"/>
          </p:nvPr>
        </p:nvSpPr>
        <p:spPr/>
        <p:txBody>
          <a:bodyPr/>
          <a:lstStyle/>
          <a:p>
            <a:fld id="{81AA3676-49CF-44B9-96F2-F1F8E5F3A990}" type="slidenum">
              <a:rPr lang="en-US" smtClean="0"/>
              <a:pPr/>
              <a:t>4</a:t>
            </a:fld>
            <a:endParaRPr lang="en-US"/>
          </a:p>
        </p:txBody>
      </p:sp>
    </p:spTree>
    <p:extLst>
      <p:ext uri="{BB962C8B-B14F-4D97-AF65-F5344CB8AC3E}">
        <p14:creationId xmlns:p14="http://schemas.microsoft.com/office/powerpoint/2010/main" xmlns="" val="3379101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AA3676-49CF-44B9-96F2-F1F8E5F3A990}" type="slidenum">
              <a:rPr lang="en-US" smtClean="0"/>
              <a:pPr/>
              <a:t>6</a:t>
            </a:fld>
            <a:endParaRPr lang="en-US"/>
          </a:p>
        </p:txBody>
      </p:sp>
    </p:spTree>
    <p:extLst>
      <p:ext uri="{BB962C8B-B14F-4D97-AF65-F5344CB8AC3E}">
        <p14:creationId xmlns:p14="http://schemas.microsoft.com/office/powerpoint/2010/main" xmlns="" val="1120750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Today’s advanced RDBMS is actually much more than data, they also manage data</a:t>
            </a:r>
            <a:r>
              <a:rPr lang="en-US" baseline="0" dirty="0" smtClean="0"/>
              <a:t>, restricting the kind of data that can go into the system, and facilitating getting data out of the system.</a:t>
            </a:r>
            <a:endParaRPr lang="en-US" dirty="0"/>
          </a:p>
        </p:txBody>
      </p:sp>
      <p:sp>
        <p:nvSpPr>
          <p:cNvPr id="4" name="Slide Number Placeholder 3"/>
          <p:cNvSpPr>
            <a:spLocks noGrp="1"/>
          </p:cNvSpPr>
          <p:nvPr>
            <p:ph type="sldNum" sz="quarter" idx="10"/>
          </p:nvPr>
        </p:nvSpPr>
        <p:spPr/>
        <p:txBody>
          <a:bodyPr/>
          <a:lstStyle/>
          <a:p>
            <a:fld id="{81AA3676-49CF-44B9-96F2-F1F8E5F3A990}" type="slidenum">
              <a:rPr lang="en-US" smtClean="0"/>
              <a:pPr/>
              <a:t>8</a:t>
            </a:fld>
            <a:endParaRPr lang="en-US"/>
          </a:p>
        </p:txBody>
      </p:sp>
    </p:spTree>
    <p:extLst>
      <p:ext uri="{BB962C8B-B14F-4D97-AF65-F5344CB8AC3E}">
        <p14:creationId xmlns:p14="http://schemas.microsoft.com/office/powerpoint/2010/main" xmlns="" val="1694583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r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fr-FR" smtClean="0"/>
              <a:t>Cliquez pour modifier le style du titre</a:t>
            </a:r>
            <a:endParaRPr kumimoji="0" lang="en-US"/>
          </a:p>
        </p:txBody>
      </p:sp>
      <p:sp>
        <p:nvSpPr>
          <p:cNvPr id="3" name="Sous-titr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fr-FR" smtClean="0"/>
              <a:t>Cliquez pour modifier le style des sous-titres du masque</a:t>
            </a:r>
            <a:endParaRPr kumimoji="0" lang="en-US"/>
          </a:p>
        </p:txBody>
      </p:sp>
      <p:sp>
        <p:nvSpPr>
          <p:cNvPr id="4" name="Espace réservé de la date 3"/>
          <p:cNvSpPr>
            <a:spLocks noGrp="1"/>
          </p:cNvSpPr>
          <p:nvPr>
            <p:ph type="dt" sz="half" idx="10"/>
          </p:nvPr>
        </p:nvSpPr>
        <p:spPr/>
        <p:txBody>
          <a:bodyPr/>
          <a:lstStyle/>
          <a:p>
            <a:fld id="{09B482E8-6E0E-1B4F-B1FD-C69DB9E858D9}" type="datetimeFigureOut">
              <a:rPr lang="en-US" smtClean="0"/>
              <a:pPr/>
              <a:t>10/18/2021</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09B482E8-6E0E-1B4F-B1FD-C69DB9E858D9}" type="datetimeFigureOut">
              <a:rPr lang="en-US" smtClean="0"/>
              <a:pPr/>
              <a:t>10/18/2021</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‹N°›</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re vertical 1"/>
          <p:cNvSpPr>
            <a:spLocks noGrp="1"/>
          </p:cNvSpPr>
          <p:nvPr>
            <p:ph type="title" orient="vert"/>
          </p:nvPr>
        </p:nvSpPr>
        <p:spPr>
          <a:xfrm>
            <a:off x="9042400" y="274641"/>
            <a:ext cx="2540000" cy="5851525"/>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609600" y="304801"/>
            <a:ext cx="8026400" cy="5851525"/>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09B482E8-6E0E-1B4F-B1FD-C69DB9E858D9}" type="datetimeFigureOut">
              <a:rPr lang="en-US" smtClean="0"/>
              <a:pPr/>
              <a:t>10/18/2021</a:t>
            </a:fld>
            <a:endParaRPr lang="en-US" dirty="0"/>
          </a:p>
        </p:txBody>
      </p:sp>
      <p:sp>
        <p:nvSpPr>
          <p:cNvPr id="5" name="Espace réservé du pied de page 4"/>
          <p:cNvSpPr>
            <a:spLocks noGrp="1"/>
          </p:cNvSpPr>
          <p:nvPr>
            <p:ph type="ftr" sz="quarter" idx="11"/>
          </p:nvPr>
        </p:nvSpPr>
        <p:spPr>
          <a:xfrm>
            <a:off x="3520796" y="6377460"/>
            <a:ext cx="5115205" cy="365125"/>
          </a:xfrm>
        </p:spPr>
        <p:txBody>
          <a:bodyPr/>
          <a:lstStyle/>
          <a:p>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‹N°›</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09600" y="155448"/>
            <a:ext cx="10972800" cy="1252728"/>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09B482E8-6E0E-1B4F-B1FD-C69DB9E858D9}" type="datetimeFigureOut">
              <a:rPr lang="en-US" smtClean="0"/>
              <a:pPr/>
              <a:t>10/18/2021</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‹N°›</a:t>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r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09B482E8-6E0E-1B4F-B1FD-C69DB9E858D9}" type="datetimeFigureOut">
              <a:rPr lang="en-US" smtClean="0"/>
              <a:pPr/>
              <a:t>10/18/2021</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‹N°›</a:t>
            </a:fld>
            <a:endParaRPr lang="en-US" dirty="0"/>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09B482E8-6E0E-1B4F-B1FD-C69DB9E858D9}" type="datetimeFigureOut">
              <a:rPr lang="en-US" smtClean="0"/>
              <a:pPr/>
              <a:t>10/18/2021</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D57F1E4F-1CFF-5643-939E-217C01CDF565}" type="slidenum">
              <a:rPr lang="en-US" smtClean="0"/>
              <a:pPr/>
              <a:t>‹N°›</a:t>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u texte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fr-FR" smtClean="0"/>
              <a:t>Cliquez pour modifier les styles du texte du masque</a:t>
            </a:r>
          </a:p>
        </p:txBody>
      </p:sp>
      <p:sp>
        <p:nvSpPr>
          <p:cNvPr id="6" name="Espace réservé du contenu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09B482E8-6E0E-1B4F-B1FD-C69DB9E858D9}" type="datetimeFigureOut">
              <a:rPr lang="en-US" smtClean="0"/>
              <a:pPr/>
              <a:t>10/18/2021</a:t>
            </a:fld>
            <a:endParaRPr lang="en-US" dirty="0"/>
          </a:p>
        </p:txBody>
      </p:sp>
      <p:sp>
        <p:nvSpPr>
          <p:cNvPr id="8" name="Espace réservé du pied de page 7"/>
          <p:cNvSpPr>
            <a:spLocks noGrp="1"/>
          </p:cNvSpPr>
          <p:nvPr>
            <p:ph type="ftr" sz="quarter" idx="11"/>
          </p:nvPr>
        </p:nvSpPr>
        <p:spPr/>
        <p:txBody>
          <a:bodyPr/>
          <a:lstStyle/>
          <a:p>
            <a:endParaRPr lang="en-US" dirty="0"/>
          </a:p>
        </p:txBody>
      </p:sp>
      <p:sp>
        <p:nvSpPr>
          <p:cNvPr id="9" name="Espace réservé du numéro de diapositive 8"/>
          <p:cNvSpPr>
            <a:spLocks noGrp="1"/>
          </p:cNvSpPr>
          <p:nvPr>
            <p:ph type="sldNum" sz="quarter" idx="12"/>
          </p:nvPr>
        </p:nvSpPr>
        <p:spPr/>
        <p:txBody>
          <a:bodyPr/>
          <a:lstStyle/>
          <a:p>
            <a:fld id="{D57F1E4F-1CFF-5643-939E-217C01CDF565}" type="slidenum">
              <a:rPr lang="en-US" smtClean="0"/>
              <a:pPr/>
              <a:t>‹N°›</a:t>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09B482E8-6E0E-1B4F-B1FD-C69DB9E858D9}" type="datetimeFigureOut">
              <a:rPr lang="en-US" smtClean="0"/>
              <a:pPr/>
              <a:t>10/18/2021</a:t>
            </a:fld>
            <a:endParaRPr lang="en-US" dirty="0"/>
          </a:p>
        </p:txBody>
      </p:sp>
      <p:sp>
        <p:nvSpPr>
          <p:cNvPr id="4" name="Espace réservé du pied de page 3"/>
          <p:cNvSpPr>
            <a:spLocks noGrp="1"/>
          </p:cNvSpPr>
          <p:nvPr>
            <p:ph type="ftr" sz="quarter" idx="11"/>
          </p:nvPr>
        </p:nvSpPr>
        <p:spPr/>
        <p:txBody>
          <a:bodyPr/>
          <a:lstStyle/>
          <a:p>
            <a:endParaRPr lang="en-US" dirty="0"/>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‹N°›</a:t>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9B482E8-6E0E-1B4F-B1FD-C69DB9E858D9}" type="datetimeFigureOut">
              <a:rPr lang="en-US" smtClean="0"/>
              <a:pPr/>
              <a:t>10/18/2021</a:t>
            </a:fld>
            <a:endParaRPr lang="en-US" dirty="0"/>
          </a:p>
        </p:txBody>
      </p:sp>
      <p:sp>
        <p:nvSpPr>
          <p:cNvPr id="3" name="Espace réservé du pied de page 2"/>
          <p:cNvSpPr>
            <a:spLocks noGrp="1"/>
          </p:cNvSpPr>
          <p:nvPr>
            <p:ph type="ftr" sz="quarter" idx="11"/>
          </p:nvPr>
        </p:nvSpPr>
        <p:spPr/>
        <p:txBody>
          <a:bodyPr/>
          <a:lstStyle/>
          <a:p>
            <a:endParaRPr lang="en-US"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‹N°›</a:t>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fr-FR" smtClean="0"/>
              <a:t>Cliquez pour modifier le style du titre</a:t>
            </a:r>
            <a:endParaRPr kumimoji="0" lang="en-US"/>
          </a:p>
        </p:txBody>
      </p:sp>
      <p:sp>
        <p:nvSpPr>
          <p:cNvPr id="3" name="Espace réservé du contenu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texte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09B482E8-6E0E-1B4F-B1FD-C69DB9E858D9}" type="datetimeFigureOut">
              <a:rPr lang="en-US" smtClean="0"/>
              <a:pPr/>
              <a:t>10/18/2021</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D57F1E4F-1CFF-5643-939E-217C01CDF565}" type="slidenum">
              <a:rPr lang="en-US" smtClean="0"/>
              <a:pPr/>
              <a:t>‹N°›</a:t>
            </a:fld>
            <a:endParaRPr lang="en-US" dirty="0"/>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a:xfrm>
            <a:off x="219456" y="1170432"/>
            <a:ext cx="3364992" cy="201168"/>
          </a:xfrm>
        </p:spPr>
        <p:txBody>
          <a:bodyPr/>
          <a:lstStyle/>
          <a:p>
            <a:fld id="{09B482E8-6E0E-1B4F-B1FD-C69DB9E858D9}" type="datetimeFigureOut">
              <a:rPr lang="en-US" smtClean="0"/>
              <a:pPr/>
              <a:t>10/18/2021</a:t>
            </a:fld>
            <a:endParaRPr lang="en-US" dirty="0"/>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Espace réservé du pied de page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endParaRPr lang="en-US" dirty="0"/>
          </a:p>
        </p:txBody>
      </p:sp>
      <p:sp>
        <p:nvSpPr>
          <p:cNvPr id="7" name="Espace réservé du numéro de diapositive 6"/>
          <p:cNvSpPr>
            <a:spLocks noGrp="1"/>
          </p:cNvSpPr>
          <p:nvPr>
            <p:ph type="sldNum" sz="quarter" idx="12"/>
          </p:nvPr>
        </p:nvSpPr>
        <p:spPr>
          <a:xfrm>
            <a:off x="11119104" y="1170432"/>
            <a:ext cx="978485" cy="201168"/>
          </a:xfrm>
        </p:spPr>
        <p:txBody>
          <a:bodyPr/>
          <a:lstStyle/>
          <a:p>
            <a:fld id="{D57F1E4F-1CFF-5643-939E-217C01CDF565}" type="slidenum">
              <a:rPr lang="en-US" smtClean="0"/>
              <a:pPr/>
              <a:t>‹N°›</a:t>
            </a:fld>
            <a:endParaRPr lang="en-US"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Espace réservé du titre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609600" y="1775192"/>
            <a:ext cx="10972800" cy="4625609"/>
          </a:xfrm>
          <a:prstGeom prst="rect">
            <a:avLst/>
          </a:prstGeom>
        </p:spPr>
        <p:txBody>
          <a:bodyPr vert="horz" lIns="54864" tIns="91440" rtlCol="0">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4" name="Espace réservé de la date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09B482E8-6E0E-1B4F-B1FD-C69DB9E858D9}" type="datetimeFigureOut">
              <a:rPr lang="en-US" smtClean="0"/>
              <a:pPr/>
              <a:t>10/18/2021</a:t>
            </a:fld>
            <a:endParaRPr lang="en-US" dirty="0"/>
          </a:p>
        </p:txBody>
      </p:sp>
      <p:sp>
        <p:nvSpPr>
          <p:cNvPr id="5" name="Espace réservé du pied de page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dirty="0"/>
          </a:p>
        </p:txBody>
      </p:sp>
      <p:sp>
        <p:nvSpPr>
          <p:cNvPr id="6" name="Espace réservé du numéro de diapositive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57F1E4F-1CFF-5643-939E-217C01CDF565}" type="slidenum">
              <a:rPr lang="en-US" smtClean="0"/>
              <a:pPr/>
              <a:t>‹N°›</a:t>
            </a:fld>
            <a:endParaRPr lang="en-US" dirty="0"/>
          </a:p>
        </p:txBody>
      </p:sp>
    </p:spTree>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Lst>
  <p:hf sldNum="0"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Core Database Concepts</a:t>
            </a:r>
            <a:endParaRPr lang="en-US" dirty="0"/>
          </a:p>
        </p:txBody>
      </p:sp>
      <p:sp>
        <p:nvSpPr>
          <p:cNvPr id="3" name="Subtitle 2"/>
          <p:cNvSpPr>
            <a:spLocks noGrp="1"/>
          </p:cNvSpPr>
          <p:nvPr>
            <p:ph type="subTitle" idx="1"/>
          </p:nvPr>
        </p:nvSpPr>
        <p:spPr/>
        <p:txBody>
          <a:bodyPr/>
          <a:lstStyle/>
          <a:p>
            <a:r>
              <a:rPr lang="en-US" dirty="0" smtClean="0"/>
              <a:t>Getting started with Databases and Structure Query Language (SQL)</a:t>
            </a:r>
            <a:endParaRPr lang="en-US" dirty="0"/>
          </a:p>
        </p:txBody>
      </p:sp>
    </p:spTree>
    <p:extLst>
      <p:ext uri="{BB962C8B-B14F-4D97-AF65-F5344CB8AC3E}">
        <p14:creationId xmlns:p14="http://schemas.microsoft.com/office/powerpoint/2010/main" xmlns="" val="1326009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Database (</a:t>
            </a:r>
            <a:r>
              <a:rPr lang="en-US" dirty="0" err="1" smtClean="0"/>
              <a:t>db</a:t>
            </a:r>
            <a:r>
              <a:rPr lang="en-US" dirty="0" smtClean="0"/>
              <a:t>)?</a:t>
            </a:r>
            <a:endParaRPr lang="en-US" dirty="0"/>
          </a:p>
        </p:txBody>
      </p:sp>
      <p:sp>
        <p:nvSpPr>
          <p:cNvPr id="3" name="Content Placeholder 2"/>
          <p:cNvSpPr>
            <a:spLocks noGrp="1"/>
          </p:cNvSpPr>
          <p:nvPr>
            <p:ph idx="1"/>
          </p:nvPr>
        </p:nvSpPr>
        <p:spPr/>
        <p:txBody>
          <a:bodyPr>
            <a:normAutofit fontScale="92500"/>
          </a:bodyPr>
          <a:lstStyle/>
          <a:p>
            <a:r>
              <a:rPr lang="en-US" dirty="0" smtClean="0"/>
              <a:t>The main differences between </a:t>
            </a:r>
            <a:r>
              <a:rPr lang="en-US" b="1" dirty="0" smtClean="0"/>
              <a:t>DBMS</a:t>
            </a:r>
            <a:r>
              <a:rPr lang="en-US" dirty="0" smtClean="0"/>
              <a:t> and </a:t>
            </a:r>
            <a:r>
              <a:rPr lang="en-US" b="1" dirty="0" smtClean="0"/>
              <a:t>RDBMS</a:t>
            </a:r>
            <a:r>
              <a:rPr lang="en-US" dirty="0" smtClean="0"/>
              <a:t> are:</a:t>
            </a:r>
          </a:p>
          <a:p>
            <a:pPr lvl="1"/>
            <a:r>
              <a:rPr lang="en-US" dirty="0" smtClean="0"/>
              <a:t>A DBMS has to provide some uniform methods independent of a specific application accessing the information that is stored in the tables.</a:t>
            </a:r>
          </a:p>
          <a:p>
            <a:pPr lvl="1"/>
            <a:r>
              <a:rPr lang="en-US" dirty="0" smtClean="0"/>
              <a:t>RDBMS adds the additional condition that the system supports a tabular structure for the data, with enforced relationships between the tables.</a:t>
            </a:r>
          </a:p>
          <a:p>
            <a:pPr lvl="1"/>
            <a:r>
              <a:rPr lang="en-US" dirty="0" smtClean="0"/>
              <a:t>DBMS does not impose any constraints or security with regard to data manipulation, while RDBMS does utilize an internal security model.</a:t>
            </a:r>
          </a:p>
          <a:p>
            <a:pPr lvl="1"/>
            <a:r>
              <a:rPr lang="en-US" dirty="0" smtClean="0"/>
              <a:t>RDBMS is the basis for Structured Query Language (SQL).</a:t>
            </a:r>
          </a:p>
          <a:p>
            <a:endParaRPr lang="en-US" dirty="0"/>
          </a:p>
        </p:txBody>
      </p:sp>
    </p:spTree>
    <p:extLst>
      <p:ext uri="{BB962C8B-B14F-4D97-AF65-F5344CB8AC3E}">
        <p14:creationId xmlns:p14="http://schemas.microsoft.com/office/powerpoint/2010/main" xmlns="" val="2392773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791" y="210469"/>
            <a:ext cx="10972800" cy="1143000"/>
          </a:xfrm>
        </p:spPr>
        <p:txBody>
          <a:bodyPr>
            <a:normAutofit/>
          </a:bodyPr>
          <a:lstStyle/>
          <a:p>
            <a:r>
              <a:rPr lang="en-US" b="0" dirty="0" smtClean="0"/>
              <a:t>comparison between the three </a:t>
            </a:r>
            <a:r>
              <a:rPr lang="en-US" b="0" dirty="0" smtClean="0"/>
              <a:t>RDBMS</a:t>
            </a:r>
            <a:endParaRPr lang="en-US" dirty="0"/>
          </a:p>
        </p:txBody>
      </p:sp>
      <p:sp>
        <p:nvSpPr>
          <p:cNvPr id="3" name="Content Placeholder 2"/>
          <p:cNvSpPr>
            <a:spLocks noGrp="1"/>
          </p:cNvSpPr>
          <p:nvPr>
            <p:ph idx="1"/>
          </p:nvPr>
        </p:nvSpPr>
        <p:spPr>
          <a:xfrm>
            <a:off x="545432" y="1315453"/>
            <a:ext cx="11036968" cy="4993907"/>
          </a:xfrm>
        </p:spPr>
        <p:txBody>
          <a:bodyPr>
            <a:normAutofit fontScale="85000" lnSpcReduction="10000"/>
          </a:bodyPr>
          <a:lstStyle/>
          <a:p>
            <a:r>
              <a:rPr lang="en-US" dirty="0" err="1" smtClean="0"/>
              <a:t>MySQL</a:t>
            </a:r>
            <a:r>
              <a:rPr lang="en-US" dirty="0" smtClean="0"/>
              <a:t> allows partitioning databases with hashing functions in order to distribute data among several nodes. Developers can generate a specific partition key that will define the data location. Hashing permits avoiding bottlenecks and simplifying maintenance</a:t>
            </a:r>
            <a:r>
              <a:rPr lang="en-US" dirty="0" smtClean="0"/>
              <a:t>.</a:t>
            </a:r>
          </a:p>
          <a:p>
            <a:endParaRPr lang="en-US" dirty="0" smtClean="0"/>
          </a:p>
          <a:p>
            <a:r>
              <a:rPr lang="en-US" dirty="0" err="1" smtClean="0"/>
              <a:t>PostgreSQL</a:t>
            </a:r>
            <a:r>
              <a:rPr lang="en-US" dirty="0" smtClean="0"/>
              <a:t> allows making LIST and RANGE partitions where the index of a partition is created manually. Developers need to identify children and parent column before assigning a partition for them.</a:t>
            </a:r>
          </a:p>
          <a:p>
            <a:endParaRPr lang="en-US" dirty="0" smtClean="0"/>
          </a:p>
          <a:p>
            <a:r>
              <a:rPr lang="en-US" dirty="0" smtClean="0"/>
              <a:t>SQL </a:t>
            </a:r>
            <a:r>
              <a:rPr lang="en-US" dirty="0" smtClean="0"/>
              <a:t>Server also provides access to RANGE partitioning, where the partition is assigned to all values that fall into a particular range. If the data lies within the threshold, it will be moved to the partition.</a:t>
            </a:r>
            <a:endParaRPr lang="en-US" dirty="0" smtClean="0"/>
          </a:p>
        </p:txBody>
      </p:sp>
    </p:spTree>
    <p:extLst>
      <p:ext uri="{BB962C8B-B14F-4D97-AF65-F5344CB8AC3E}">
        <p14:creationId xmlns:p14="http://schemas.microsoft.com/office/powerpoint/2010/main" xmlns="" val="28476003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a:t>Define Databases</a:t>
            </a:r>
          </a:p>
          <a:p>
            <a:r>
              <a:rPr lang="en-US" dirty="0" smtClean="0"/>
              <a:t>Discuss the functionality of relational database management systems.</a:t>
            </a:r>
          </a:p>
          <a:p>
            <a:r>
              <a:rPr lang="en-US" dirty="0" smtClean="0"/>
              <a:t>comparison between the three RDBMS</a:t>
            </a:r>
            <a:endParaRPr lang="en-US" dirty="0"/>
          </a:p>
        </p:txBody>
      </p:sp>
    </p:spTree>
    <p:extLst>
      <p:ext uri="{BB962C8B-B14F-4D97-AF65-F5344CB8AC3E}">
        <p14:creationId xmlns:p14="http://schemas.microsoft.com/office/powerpoint/2010/main" xmlns="" val="246866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Database (</a:t>
            </a:r>
            <a:r>
              <a:rPr lang="en-US" dirty="0" err="1" smtClean="0"/>
              <a:t>db</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a:t>
            </a:r>
            <a:r>
              <a:rPr lang="en-US" b="1" u="sng" dirty="0" smtClean="0"/>
              <a:t>Database (</a:t>
            </a:r>
            <a:r>
              <a:rPr lang="en-US" b="1" u="sng" dirty="0" err="1" smtClean="0"/>
              <a:t>db</a:t>
            </a:r>
            <a:r>
              <a:rPr lang="en-US" b="1" u="sng" dirty="0" smtClean="0"/>
              <a:t>) </a:t>
            </a:r>
            <a:r>
              <a:rPr lang="en-US" dirty="0" smtClean="0"/>
              <a:t>is an organized collection of data, typically stored in electronic format.</a:t>
            </a:r>
          </a:p>
          <a:p>
            <a:pPr lvl="1"/>
            <a:r>
              <a:rPr lang="en-US" dirty="0" smtClean="0"/>
              <a:t>It allows you to input, manage, organize and retrieve data quickly.</a:t>
            </a:r>
          </a:p>
          <a:p>
            <a:pPr lvl="1"/>
            <a:r>
              <a:rPr lang="en-US" dirty="0" smtClean="0"/>
              <a:t>Traditional databases are organized by records (rows), fields (columns) stored in tables which are stored in database files.</a:t>
            </a:r>
          </a:p>
          <a:p>
            <a:pPr lvl="1"/>
            <a:r>
              <a:rPr lang="en-US" dirty="0" smtClean="0"/>
              <a:t>It’s a file used to store information.</a:t>
            </a:r>
          </a:p>
          <a:p>
            <a:pPr lvl="1"/>
            <a:endParaRPr lang="en-US" dirty="0"/>
          </a:p>
          <a:p>
            <a:r>
              <a:rPr lang="en-US" dirty="0" smtClean="0"/>
              <a:t>A database </a:t>
            </a:r>
            <a:r>
              <a:rPr lang="en-US" b="1" u="sng" dirty="0" smtClean="0"/>
              <a:t>table</a:t>
            </a:r>
            <a:r>
              <a:rPr lang="en-US" dirty="0" smtClean="0"/>
              <a:t> is a collection of rows and columns that is used to organize information about a single topic or object.  Each row within a table corresponds to a single record and contains several different attributes that describe the row.</a:t>
            </a:r>
          </a:p>
          <a:p>
            <a:r>
              <a:rPr lang="en-US" dirty="0" smtClean="0"/>
              <a:t>A database </a:t>
            </a:r>
            <a:r>
              <a:rPr lang="en-US" b="1" u="sng" dirty="0"/>
              <a:t>table</a:t>
            </a:r>
            <a:r>
              <a:rPr lang="en-US" dirty="0"/>
              <a:t> is the most common and simplest form of data storage in a relational </a:t>
            </a:r>
            <a:r>
              <a:rPr lang="en-US" dirty="0" smtClean="0"/>
              <a:t>database. </a:t>
            </a:r>
            <a:endParaRPr lang="en-US" dirty="0"/>
          </a:p>
        </p:txBody>
      </p:sp>
    </p:spTree>
    <p:extLst>
      <p:ext uri="{BB962C8B-B14F-4D97-AF65-F5344CB8AC3E}">
        <p14:creationId xmlns:p14="http://schemas.microsoft.com/office/powerpoint/2010/main" xmlns="" val="280425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Database (</a:t>
            </a:r>
            <a:r>
              <a:rPr lang="en-US" dirty="0" err="1" smtClean="0"/>
              <a:t>db</a:t>
            </a:r>
            <a:r>
              <a:rPr lang="en-US" dirty="0" smtClean="0"/>
              <a: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785937" y="2320925"/>
            <a:ext cx="8620125" cy="3533775"/>
          </a:xfrm>
        </p:spPr>
      </p:pic>
    </p:spTree>
    <p:extLst>
      <p:ext uri="{BB962C8B-B14F-4D97-AF65-F5344CB8AC3E}">
        <p14:creationId xmlns:p14="http://schemas.microsoft.com/office/powerpoint/2010/main" xmlns="" val="2107594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38641"/>
            <a:ext cx="10571999" cy="970450"/>
          </a:xfrm>
        </p:spPr>
        <p:txBody>
          <a:bodyPr/>
          <a:lstStyle/>
          <a:p>
            <a:r>
              <a:rPr lang="en-US" dirty="0" smtClean="0"/>
              <a:t>What is a Database (</a:t>
            </a:r>
            <a:r>
              <a:rPr lang="en-US" dirty="0" err="1" smtClean="0"/>
              <a:t>db</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b="1" u="sng" dirty="0" smtClean="0"/>
              <a:t>relational database</a:t>
            </a:r>
            <a:r>
              <a:rPr lang="en-US" b="1" dirty="0" smtClean="0"/>
              <a:t> </a:t>
            </a:r>
            <a:r>
              <a:rPr lang="en-US" dirty="0" smtClean="0"/>
              <a:t>is a collection of tables of data all of which are formally described and organized according to the relational model.  Each table must identify a column or group of columns, called the </a:t>
            </a:r>
            <a:r>
              <a:rPr lang="en-US" b="1" u="sng" dirty="0" smtClean="0"/>
              <a:t>Primary Key</a:t>
            </a:r>
            <a:r>
              <a:rPr lang="en-US" dirty="0" smtClean="0"/>
              <a:t>, to uniquely identify each row.</a:t>
            </a:r>
          </a:p>
          <a:p>
            <a:endParaRPr lang="en-US" dirty="0"/>
          </a:p>
          <a:p>
            <a:r>
              <a:rPr lang="en-US" dirty="0" smtClean="0"/>
              <a:t>Entity</a:t>
            </a:r>
          </a:p>
          <a:p>
            <a:pPr lvl="1"/>
            <a:r>
              <a:rPr lang="en-US" dirty="0" smtClean="0"/>
              <a:t>Object comprised of various pieces of data.</a:t>
            </a:r>
          </a:p>
          <a:p>
            <a:r>
              <a:rPr lang="en-US" dirty="0" smtClean="0"/>
              <a:t>Attribute</a:t>
            </a:r>
          </a:p>
          <a:p>
            <a:pPr lvl="1"/>
            <a:r>
              <a:rPr lang="en-US" dirty="0" smtClean="0"/>
              <a:t>Piece of information (data) that describes an entity.</a:t>
            </a:r>
            <a:endParaRPr lang="en-US" dirty="0"/>
          </a:p>
          <a:p>
            <a:endParaRPr lang="en-US" dirty="0" smtClean="0"/>
          </a:p>
          <a:p>
            <a:pPr marL="0" indent="0">
              <a:buNone/>
            </a:pPr>
            <a:endParaRPr lang="en-US" dirty="0"/>
          </a:p>
        </p:txBody>
      </p:sp>
    </p:spTree>
    <p:extLst>
      <p:ext uri="{BB962C8B-B14F-4D97-AF65-F5344CB8AC3E}">
        <p14:creationId xmlns:p14="http://schemas.microsoft.com/office/powerpoint/2010/main" xmlns="" val="2104774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Database (</a:t>
            </a:r>
            <a:r>
              <a:rPr lang="en-US" dirty="0" err="1" smtClean="0"/>
              <a:t>db</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b="1" u="sng" dirty="0" smtClean="0"/>
              <a:t>Database Management System (DBMS)</a:t>
            </a:r>
            <a:r>
              <a:rPr lang="en-US" b="1" dirty="0" smtClean="0"/>
              <a:t> </a:t>
            </a:r>
            <a:r>
              <a:rPr lang="en-US" dirty="0" smtClean="0"/>
              <a:t>is a software application/tool used by end users to access the data stored in the database files.  A DBMS is also used to perform administrative tasks on the database and objects contained within the database.</a:t>
            </a:r>
          </a:p>
          <a:p>
            <a:r>
              <a:rPr lang="en-US" dirty="0" smtClean="0"/>
              <a:t>DBMS is a collection of applications that allow users and other programs to capture and analyze data by providing additional functionality like reporting services to help you create, deploy and manage reports for your organization.</a:t>
            </a:r>
          </a:p>
          <a:p>
            <a:r>
              <a:rPr lang="en-US" dirty="0" smtClean="0"/>
              <a:t>This application is responsible for handling data requests, committing changes to the data and enforcing the structure of the database including:</a:t>
            </a:r>
          </a:p>
          <a:p>
            <a:pPr lvl="1"/>
            <a:r>
              <a:rPr lang="en-US" dirty="0" smtClean="0"/>
              <a:t>Ensuring data is stored properly and that rules for defining data are not violated.</a:t>
            </a:r>
          </a:p>
          <a:p>
            <a:pPr lvl="1"/>
            <a:r>
              <a:rPr lang="en-US" dirty="0" smtClean="0"/>
              <a:t>Providing a level of disaster recovery by which data can be restored to a consistent state.</a:t>
            </a:r>
          </a:p>
          <a:p>
            <a:pPr lvl="1"/>
            <a:r>
              <a:rPr lang="en-US" dirty="0" smtClean="0"/>
              <a:t>Maintaining relationships between data entities residing in the database.</a:t>
            </a:r>
          </a:p>
          <a:p>
            <a:endParaRPr lang="en-US" dirty="0"/>
          </a:p>
        </p:txBody>
      </p:sp>
    </p:spTree>
    <p:extLst>
      <p:ext uri="{BB962C8B-B14F-4D97-AF65-F5344CB8AC3E}">
        <p14:creationId xmlns:p14="http://schemas.microsoft.com/office/powerpoint/2010/main" xmlns="" val="602813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Database (</a:t>
            </a:r>
            <a:r>
              <a:rPr lang="en-US" dirty="0" err="1" smtClean="0"/>
              <a:t>db</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952875" y="2563812"/>
            <a:ext cx="4286250" cy="3048000"/>
          </a:xfrm>
        </p:spPr>
      </p:pic>
    </p:spTree>
    <p:extLst>
      <p:ext uri="{BB962C8B-B14F-4D97-AF65-F5344CB8AC3E}">
        <p14:creationId xmlns:p14="http://schemas.microsoft.com/office/powerpoint/2010/main" xmlns="" val="1796975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Database (</a:t>
            </a:r>
            <a:r>
              <a:rPr lang="en-US" dirty="0" err="1" smtClean="0"/>
              <a:t>db</a:t>
            </a:r>
            <a:r>
              <a:rPr lang="en-US" dirty="0" smtClean="0"/>
              <a:t>)?</a:t>
            </a:r>
            <a:endParaRPr lang="en-US" dirty="0"/>
          </a:p>
        </p:txBody>
      </p:sp>
      <p:sp>
        <p:nvSpPr>
          <p:cNvPr id="3" name="Content Placeholder 2"/>
          <p:cNvSpPr>
            <a:spLocks noGrp="1"/>
          </p:cNvSpPr>
          <p:nvPr>
            <p:ph idx="1"/>
          </p:nvPr>
        </p:nvSpPr>
        <p:spPr/>
        <p:txBody>
          <a:bodyPr/>
          <a:lstStyle/>
          <a:p>
            <a:r>
              <a:rPr lang="en-US" b="1" u="sng" dirty="0" smtClean="0"/>
              <a:t>Relational Database Management Software (RDBMS) </a:t>
            </a:r>
            <a:r>
              <a:rPr lang="en-US" dirty="0" smtClean="0"/>
              <a:t>is a software system designed to allow the definition, creation, querying and updating of data stored in a relational database.</a:t>
            </a:r>
          </a:p>
          <a:p>
            <a:r>
              <a:rPr lang="en-US" dirty="0" smtClean="0"/>
              <a:t>A few examples of RDBMS include:</a:t>
            </a:r>
          </a:p>
          <a:p>
            <a:pPr lvl="1"/>
            <a:r>
              <a:rPr lang="en-US" b="1" u="sng" dirty="0" smtClean="0"/>
              <a:t>Microsoft SQL Server</a:t>
            </a:r>
          </a:p>
          <a:p>
            <a:pPr lvl="1"/>
            <a:r>
              <a:rPr lang="en-US" dirty="0" smtClean="0"/>
              <a:t>Microsoft Access</a:t>
            </a:r>
          </a:p>
          <a:p>
            <a:pPr lvl="1"/>
            <a:r>
              <a:rPr lang="en-US" dirty="0" smtClean="0"/>
              <a:t>MYSQL</a:t>
            </a:r>
          </a:p>
          <a:p>
            <a:pPr lvl="1"/>
            <a:r>
              <a:rPr lang="en-US" dirty="0" smtClean="0"/>
              <a:t>Oracle</a:t>
            </a:r>
          </a:p>
          <a:p>
            <a:endParaRPr lang="en-US" dirty="0"/>
          </a:p>
        </p:txBody>
      </p:sp>
    </p:spTree>
    <p:extLst>
      <p:ext uri="{BB962C8B-B14F-4D97-AF65-F5344CB8AC3E}">
        <p14:creationId xmlns:p14="http://schemas.microsoft.com/office/powerpoint/2010/main" xmlns="" val="19256415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Database (</a:t>
            </a:r>
            <a:r>
              <a:rPr lang="en-US" dirty="0" err="1" smtClean="0"/>
              <a:t>db</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 instance of an RDBMS such as SQL Server contains many objects. </a:t>
            </a:r>
          </a:p>
          <a:p>
            <a:pPr lvl="1"/>
            <a:r>
              <a:rPr lang="en-US" dirty="0" smtClean="0"/>
              <a:t>The database itself</a:t>
            </a:r>
          </a:p>
          <a:p>
            <a:pPr lvl="1"/>
            <a:r>
              <a:rPr lang="en-US" dirty="0" smtClean="0"/>
              <a:t>Transaction Log</a:t>
            </a:r>
          </a:p>
          <a:p>
            <a:pPr lvl="1"/>
            <a:r>
              <a:rPr lang="en-US" dirty="0" smtClean="0"/>
              <a:t>Tables</a:t>
            </a:r>
          </a:p>
          <a:p>
            <a:pPr lvl="1"/>
            <a:r>
              <a:rPr lang="en-US" dirty="0" smtClean="0"/>
              <a:t>Indexes</a:t>
            </a:r>
          </a:p>
          <a:p>
            <a:pPr lvl="1"/>
            <a:r>
              <a:rPr lang="en-US" dirty="0" err="1" smtClean="0"/>
              <a:t>Filegroups</a:t>
            </a:r>
            <a:endParaRPr lang="en-US" dirty="0" smtClean="0"/>
          </a:p>
          <a:p>
            <a:pPr lvl="1"/>
            <a:r>
              <a:rPr lang="en-US" dirty="0" smtClean="0"/>
              <a:t>Views</a:t>
            </a:r>
          </a:p>
          <a:p>
            <a:pPr lvl="1"/>
            <a:r>
              <a:rPr lang="en-US" dirty="0" smtClean="0"/>
              <a:t>Stored Procedures</a:t>
            </a:r>
          </a:p>
          <a:p>
            <a:pPr lvl="1"/>
            <a:r>
              <a:rPr lang="en-US" dirty="0" smtClean="0"/>
              <a:t>Users/Roles</a:t>
            </a:r>
            <a:endParaRPr lang="en-US" dirty="0"/>
          </a:p>
        </p:txBody>
      </p:sp>
    </p:spTree>
    <p:extLst>
      <p:ext uri="{BB962C8B-B14F-4D97-AF65-F5344CB8AC3E}">
        <p14:creationId xmlns:p14="http://schemas.microsoft.com/office/powerpoint/2010/main" xmlns="" val="14862692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Module</Template>
  <TotalTime>1803</TotalTime>
  <Words>752</Words>
  <Application>Microsoft Office PowerPoint</Application>
  <PresentationFormat>Personnalisé</PresentationFormat>
  <Paragraphs>69</Paragraphs>
  <Slides>11</Slides>
  <Notes>4</Notes>
  <HiddenSlides>0</HiddenSlides>
  <MMClips>0</MMClip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Module</vt:lpstr>
      <vt:lpstr>Introduction to Core Database Concepts</vt:lpstr>
      <vt:lpstr>Objectives</vt:lpstr>
      <vt:lpstr>What is a Database (db)?</vt:lpstr>
      <vt:lpstr>What is a Database (db)?</vt:lpstr>
      <vt:lpstr>What is a Database (db)?</vt:lpstr>
      <vt:lpstr>What is a Database (db)?</vt:lpstr>
      <vt:lpstr>What is a Database (db)?</vt:lpstr>
      <vt:lpstr>What is a Database (db)?</vt:lpstr>
      <vt:lpstr>What is a Database (db)?</vt:lpstr>
      <vt:lpstr>What is a Database (db)?</vt:lpstr>
      <vt:lpstr>comparison between the three RDBMS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Garnto, Kimberly</dc:creator>
  <cp:lastModifiedBy>AD</cp:lastModifiedBy>
  <cp:revision>23</cp:revision>
  <dcterms:created xsi:type="dcterms:W3CDTF">2015-08-25T16:21:52Z</dcterms:created>
  <dcterms:modified xsi:type="dcterms:W3CDTF">2021-10-18T19:30:06Z</dcterms:modified>
</cp:coreProperties>
</file>