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Inter SemiBold"/>
      <p:regular r:id="rId26"/>
      <p:bold r:id="rId27"/>
    </p:embeddedFont>
    <p:embeddedFont>
      <p:font typeface="Maven Pro SemiBold"/>
      <p:regular r:id="rId28"/>
      <p:bold r:id="rId29"/>
    </p:embeddedFont>
    <p:embeddedFont>
      <p:font typeface="Inter"/>
      <p:regular r:id="rId30"/>
      <p:bold r:id="rId31"/>
    </p:embeddedFont>
    <p:embeddedFont>
      <p:font typeface="Inter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avenProSemiBold-regular.fntdata"/><Relationship Id="rId27" Type="http://schemas.openxmlformats.org/officeDocument/2006/relationships/font" Target="fonts/Inte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Medium-bold.fntdata"/><Relationship Id="rId10" Type="http://schemas.openxmlformats.org/officeDocument/2006/relationships/slide" Target="slides/slide5.xml"/><Relationship Id="rId32" Type="http://schemas.openxmlformats.org/officeDocument/2006/relationships/font" Target="fonts/Inter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a631cd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a631cd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a631cdf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a631cdf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a631cdf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a631cdf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a2a88be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a2a88be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a4268ab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a4268ab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4268ab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4268ab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hellbuoy/car-price-prediction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7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Rachmadio Noval L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Zelina Bellavira Aldawiyah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Salsabilla Rizky Putri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-1001" r="15384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b="0" l="9894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96" name="Google Shape;19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p22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2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99" name="Google Shape;199;p22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2"/>
          <p:cNvSpPr txBox="1"/>
          <p:nvPr>
            <p:ph type="title"/>
          </p:nvPr>
        </p:nvSpPr>
        <p:spPr>
          <a:xfrm>
            <a:off x="331800" y="33317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5">
            <a:alphaModFix/>
          </a:blip>
          <a:srcRect b="59790" l="0" r="0" t="0"/>
          <a:stretch/>
        </p:blipFill>
        <p:spPr>
          <a:xfrm>
            <a:off x="196475" y="1273275"/>
            <a:ext cx="5971049" cy="3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6283500" y="1696250"/>
            <a:ext cx="273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50% mobil yang memiliki rangka hardtop dikatakan sebagai mobil highend atau mahal, sedangkan sebagian besar mobil yang memiliki rangka wagon/hatchback merupakan mobil murah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4" name="Google Shape;214;p2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5" name="Google Shape;21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6" name="Google Shape;216;p2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8" name="Google Shape;218;p23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23"/>
          <p:cNvSpPr txBox="1"/>
          <p:nvPr>
            <p:ph type="title"/>
          </p:nvPr>
        </p:nvSpPr>
        <p:spPr>
          <a:xfrm>
            <a:off x="331800" y="33317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5">
            <a:alphaModFix/>
          </a:blip>
          <a:srcRect b="20182" l="0" r="0" t="39621"/>
          <a:stretch/>
        </p:blipFill>
        <p:spPr>
          <a:xfrm>
            <a:off x="161375" y="1093375"/>
            <a:ext cx="6081899" cy="326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6413700" y="1556750"/>
            <a:ext cx="227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mobil yang letak mesin berada  di samping dikatakan sebagai mobil mahal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sedangkan mobil yang letak mesin berada di depan dikatakan mobil murah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4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4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39" name="Google Shape;239;p2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4"/>
          <p:cNvSpPr txBox="1"/>
          <p:nvPr>
            <p:ph type="title"/>
          </p:nvPr>
        </p:nvSpPr>
        <p:spPr>
          <a:xfrm>
            <a:off x="331800" y="33317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5">
            <a:alphaModFix/>
          </a:blip>
          <a:srcRect b="0" l="0" r="0" t="79424"/>
          <a:stretch/>
        </p:blipFill>
        <p:spPr>
          <a:xfrm>
            <a:off x="981675" y="1323925"/>
            <a:ext cx="7366201" cy="20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1361775" y="3520425"/>
            <a:ext cx="660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mobil yang dikatakan mahal atau highend ialah mobil yang memiliki cylinder number sebanyak 8/12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sedangkan mobil yang memiliki cylinder number 2/3 dikatakan sebagai mobil muran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0" name="Google Shape;250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51" name="Google Shape;25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2" name="Google Shape;252;p2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4" name="Google Shape;254;p2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2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82200"/>
            <a:ext cx="4399374" cy="34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063100" y="673625"/>
            <a:ext cx="3880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koefisien korelasi yang didapatkan pada heat map, variabel enginesize dengan price memiliki nilai korelasi tertinggi  sebesar 0.874.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Variabel-variabel yang tampak dikatakan sebagai faktor yang dapat membedakan mobil ‘murah’ dan mobil ‘mahal’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Variabel dengan korelasi positif : wheelbase, carlength, carwidth, curbweight, enginesize, boreratio, dan horsepower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Variabel dengan korelasi negatif : citympg dan highwaympg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Variabel lainya memiliki</a:t>
            </a:r>
            <a:r>
              <a:rPr lang="en"/>
              <a:t> korelasi yang relatif sangat kecil. Sehingga diasumsikan bahwa variabel tersebut tidak dapat dikatakan sebagai faktor yang dapat membedakan mobil ‘murah’ dan mobil ‘mahal’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67" name="Google Shape;267;p2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9" name="Google Shape;269;p26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311700" y="1264325"/>
            <a:ext cx="85728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 menjalankan model dan prediksi, membagi train set dan test set sebanyak 80 : 20. Dimana train set digunakan untuk melakuan fiiting model dan test set digunakan untuk prediksi.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Base line model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rediktor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symboling, CarName, fueltype, aspiration, doornumber, carbody, drivewheel,  enginelocation, enginetype, cylindernumber, fuelsystem,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wheelbase, carlength, carwidth, carheight, curbweight, enginesize, boreratio, compressionratio, horsepower, peakrpm, citympg, highwaympg, stroke, price_category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respon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price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Baseline model menggunakan seluruh variabel dengan regresi linear didapatkan akurasi model sebesar 0.83 atau 83%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81" name="Google Shape;28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4" name="Google Shape;284;p2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27"/>
          <p:cNvSpPr txBox="1"/>
          <p:nvPr>
            <p:ph type="title"/>
          </p:nvPr>
        </p:nvSpPr>
        <p:spPr>
          <a:xfrm>
            <a:off x="311700" y="5212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Prediksi Mobil dengan Machine Learning Regression  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159725" y="426700"/>
            <a:ext cx="8784000" cy="4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Selanjutnya ialah mencoba model lain dengan menggunakan kolom kolom terpilih untuk meningkatkan akurasi model,  yaitu 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prediktor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symboling, CarName, fueltype, aspiration, doornumber, carbody, drivewheel,  enginelocation, enginetype, cylindernumber, fuelsystem,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wheelbase, carlength, carwidth, carheight, curbweight, enginesize, boreratio, compressionratio, horsepower, peakrpm, citympg, highwaympg, price_category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target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price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 peningkatan yang signifikan dari akurasi model karena dilakukan drop pada kolom stroke.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 model final yang digunakan untuk prediksi harga mobil ialah dengan menggunakan Random Forest Regression karena didapatkan akurasi sebesar 92%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3" name="Google Shape;29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94" name="Google Shape;29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97" name="Google Shape;297;p2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9" name="Google Shape;2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224" y="2287700"/>
            <a:ext cx="4629924" cy="12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08" name="Google Shape;308;p29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29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321775" y="63567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mobil  yang paling banyak terjual adalah brand toyota sebanyak 32 buah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 yang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paling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mempengaruhi harga suatu mobil adalah ukuran mesin. Maka semakin besar ukuran mesin, maka harga suatu mobil akan semakin tinggi. Sebaliknya apabila ukuran mesin kecil, maka harga mobil akan semakin rendah.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merupakan salah satu faktor yang mempengaruhi harga mobil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21" name="Google Shape;321;p3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2" name="Google Shape;32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3" name="Google Shape;323;p3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3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25" name="Google Shape;325;p3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 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962" y="2070024"/>
            <a:ext cx="4499675" cy="25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 untuk stakeholder</a:t>
            </a:r>
            <a:endParaRPr/>
          </a:p>
        </p:txBody>
      </p:sp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Saran yang dapat diberikan kepada perusahaan atau management otomotif yang akan memasuki pasar, dapat memilih spesifikasi mesin dan melakukan modifikasi mesin untuk menentukan harga pasar yang diinginkan.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Pemilihan mesin ini juga dapat disesuaikan pada pasar yang ingin dituju yaitu mobil yang diproduksi nantinya berlabel highend atau yang standard.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5" name="Google Shape;335;p3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36" name="Google Shape;33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7" name="Google Shape;337;p31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31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39" name="Google Shape;339;p31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3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 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4">
            <a:alphaModFix/>
          </a:blip>
          <a:srcRect b="0" l="9894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3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https://www.kaggle.com/datasets/hellbuoy/car-price-prediction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b="1"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Menganalisis faktor-faktor yang mempengaruhi harga mobil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 prediksi harga mobil berdasarkan faktor-faktor yang sudah dianalisis sebelumnya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3" name="Google Shape;14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4" name="Google Shape;144;p19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6" name="Google Shape;146;p19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19"/>
          <p:cNvSpPr txBox="1"/>
          <p:nvPr>
            <p:ph type="title"/>
          </p:nvPr>
        </p:nvSpPr>
        <p:spPr>
          <a:xfrm>
            <a:off x="231600" y="426688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 b="30381" l="24863" r="19872" t="19812"/>
          <a:stretch/>
        </p:blipFill>
        <p:spPr>
          <a:xfrm>
            <a:off x="774688" y="1092875"/>
            <a:ext cx="1338725" cy="12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975" y="936788"/>
            <a:ext cx="2512274" cy="17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8100" y="2981911"/>
            <a:ext cx="1855500" cy="123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8">
            <a:alphaModFix/>
          </a:blip>
          <a:srcRect b="0" l="16301" r="19492" t="0"/>
          <a:stretch/>
        </p:blipFill>
        <p:spPr>
          <a:xfrm>
            <a:off x="2399550" y="2970500"/>
            <a:ext cx="1771400" cy="1595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/>
          <p:nvPr/>
        </p:nvCxnSpPr>
        <p:spPr>
          <a:xfrm>
            <a:off x="2214438" y="1562625"/>
            <a:ext cx="18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6279225" y="2523600"/>
            <a:ext cx="4698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 rot="10800000">
            <a:off x="4486175" y="4041819"/>
            <a:ext cx="15582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290305" y="2352050"/>
            <a:ext cx="242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Mobil sebagai kebutuhan primer beberapa keluarga</a:t>
            </a:r>
            <a:endParaRPr sz="1100"/>
          </a:p>
        </p:txBody>
      </p:sp>
      <p:sp>
        <p:nvSpPr>
          <p:cNvPr id="156" name="Google Shape;156;p19"/>
          <p:cNvSpPr txBox="1"/>
          <p:nvPr/>
        </p:nvSpPr>
        <p:spPr>
          <a:xfrm>
            <a:off x="6402601" y="1852350"/>
            <a:ext cx="254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Perusahaan berusaha memenuhi keinginan konsumen</a:t>
            </a:r>
            <a:endParaRPr sz="1100"/>
          </a:p>
        </p:txBody>
      </p:sp>
      <p:sp>
        <p:nvSpPr>
          <p:cNvPr id="157" name="Google Shape;157;p19"/>
          <p:cNvSpPr txBox="1"/>
          <p:nvPr/>
        </p:nvSpPr>
        <p:spPr>
          <a:xfrm>
            <a:off x="6279225" y="4249163"/>
            <a:ext cx="242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Perusahaan otomotif memodifikasi mesin untuk keperluan pasar</a:t>
            </a:r>
            <a:endParaRPr sz="1100"/>
          </a:p>
        </p:txBody>
      </p:sp>
      <p:sp>
        <p:nvSpPr>
          <p:cNvPr id="158" name="Google Shape;158;p19"/>
          <p:cNvSpPr txBox="1"/>
          <p:nvPr/>
        </p:nvSpPr>
        <p:spPr>
          <a:xfrm>
            <a:off x="563850" y="4164425"/>
            <a:ext cx="232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Konsumen memilih faktor untuk membeli mobil sesuai dengan yang diiinginkan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31800" y="1401375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dataset Car Prediction tidak terdapat missing value dan juga tidak ada value yang berisi NaN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Dataset Car Prediction berisi 205 baris dan 26 kolom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 drop pada kolom car_id karena tidak diperlukan untuk menganalisis harga mobil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Mengambil value CarName hanya 1 kata terdepan saja karena kata selanjutnya merupakan type mobil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Mengubah kolom symboling menjadi object / kategorik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kolom compression ratio, terdapat outlier namun kejanggalan tersebut dapat dijelaskan dan bukan merupakan kejanggalan yang harus diperbaiki. Sebab kejanggalan tersebut memang merupakan spesifik dari mesin mobil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6" name="Google Shape;16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69" name="Google Shape;169;p2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331800" y="58207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Perbandingan harga mobil standard dan highend (&gt;20.000) berdasarkan brand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		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79" name="Google Shape;17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0" name="Google Shape;18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2" name="Google Shape;182;p21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899" y="2314699"/>
            <a:ext cx="3695101" cy="22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4760525" y="2068125"/>
            <a:ext cx="3953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Brand </a:t>
            </a:r>
            <a:r>
              <a:rPr lang="en"/>
              <a:t>mobil yang dikatakan  'high end' ialah porsche, buick, dan jaguar.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80% mobil bmw merupakan mobil yang dapat dikatakan 'highend'  dan 20 % lainnya dikatakan mobil yang ‘standard’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50% mobil volvo merupakan mobil highend, dan 50% lainnya ialah standard.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10% mobil audi merupakan mobil highend. dan sisanya ialah mobil standard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kategori mobil lainnya, ialah mobil yang standard atau memiliki harga di bawah 20000 dollar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