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6.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2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handoutMasterIdLst>
    <p:handoutMasterId r:id="rId29"/>
  </p:handoutMasterIdLst>
  <p:sldIdLst>
    <p:sldId id="292" r:id="rId2"/>
    <p:sldId id="319" r:id="rId3"/>
    <p:sldId id="291" r:id="rId4"/>
    <p:sldId id="334" r:id="rId5"/>
    <p:sldId id="300" r:id="rId6"/>
    <p:sldId id="313" r:id="rId7"/>
    <p:sldId id="322" r:id="rId8"/>
    <p:sldId id="323" r:id="rId9"/>
    <p:sldId id="324" r:id="rId10"/>
    <p:sldId id="326" r:id="rId11"/>
    <p:sldId id="341" r:id="rId12"/>
    <p:sldId id="342" r:id="rId13"/>
    <p:sldId id="316" r:id="rId14"/>
    <p:sldId id="312" r:id="rId15"/>
    <p:sldId id="330" r:id="rId16"/>
    <p:sldId id="337" r:id="rId17"/>
    <p:sldId id="315" r:id="rId18"/>
    <p:sldId id="280" r:id="rId19"/>
    <p:sldId id="308" r:id="rId20"/>
    <p:sldId id="340" r:id="rId21"/>
    <p:sldId id="294" r:id="rId22"/>
    <p:sldId id="328" r:id="rId23"/>
    <p:sldId id="320" r:id="rId24"/>
    <p:sldId id="336" r:id="rId25"/>
    <p:sldId id="338" r:id="rId26"/>
    <p:sldId id="339" r:id="rId2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FF6600"/>
    <a:srgbClr val="6B6BF5"/>
    <a:srgbClr val="9395FB"/>
    <a:srgbClr val="8D8DF7"/>
    <a:srgbClr val="7676F6"/>
    <a:srgbClr val="9686F6"/>
    <a:srgbClr val="8888F4"/>
    <a:srgbClr val="9B9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7" autoAdjust="0"/>
    <p:restoredTop sz="83273" autoAdjust="0"/>
  </p:normalViewPr>
  <p:slideViewPr>
    <p:cSldViewPr>
      <p:cViewPr>
        <p:scale>
          <a:sx n="90" d="100"/>
          <a:sy n="90" d="100"/>
        </p:scale>
        <p:origin x="-810" y="522"/>
      </p:cViewPr>
      <p:guideLst>
        <p:guide orient="horz" pos="2160"/>
        <p:guide pos="2880"/>
      </p:guideLst>
    </p:cSldViewPr>
  </p:slideViewPr>
  <p:outlineViewPr>
    <p:cViewPr>
      <p:scale>
        <a:sx n="33" d="100"/>
        <a:sy n="33" d="100"/>
      </p:scale>
      <p:origin x="0" y="764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nknownscorn\AppData\Roaming\Microsoft\Excel\hand_curve(b=20a,vec=b+10a)%20(version%201).xlsb"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Unknownscorn\Documents\Visual%20Studio%202010\Projects\kinectSDK\kinectSDK\reserch\result(&#25351;&#20184;&#12369;&#2668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1"/>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scatterChart>
        <c:scatterStyle val="lineMarker"/>
        <c:varyColors val="0"/>
        <c:ser>
          <c:idx val="0"/>
          <c:order val="0"/>
          <c:tx>
            <c:v>親</c:v>
          </c:tx>
          <c:marker>
            <c:symbol val="square"/>
            <c:size val="9"/>
          </c:marker>
          <c:xVal>
            <c:numRef>
              <c:f>hand_curve!$N$18:$N$19</c:f>
              <c:numCache>
                <c:formatCode>General</c:formatCode>
                <c:ptCount val="2"/>
                <c:pt idx="0">
                  <c:v>115.568</c:v>
                </c:pt>
                <c:pt idx="1">
                  <c:v>81.614400000000003</c:v>
                </c:pt>
              </c:numCache>
            </c:numRef>
          </c:xVal>
          <c:yVal>
            <c:numLit>
              <c:formatCode>General</c:formatCode>
              <c:ptCount val="2"/>
              <c:pt idx="0">
                <c:v>0</c:v>
              </c:pt>
              <c:pt idx="1">
                <c:v>0</c:v>
              </c:pt>
            </c:numLit>
          </c:yVal>
          <c:smooth val="0"/>
        </c:ser>
        <c:ser>
          <c:idx val="1"/>
          <c:order val="1"/>
          <c:tx>
            <c:v>人差し</c:v>
          </c:tx>
          <c:spPr>
            <a:ln>
              <a:solidFill>
                <a:srgbClr val="4BACC6"/>
              </a:solidFill>
            </a:ln>
          </c:spPr>
          <c:marker>
            <c:symbol val="diamond"/>
            <c:size val="9"/>
            <c:spPr>
              <a:solidFill>
                <a:srgbClr val="00B0F0"/>
              </a:solidFill>
              <a:ln>
                <a:solidFill>
                  <a:schemeClr val="accent5"/>
                </a:solidFill>
              </a:ln>
            </c:spPr>
          </c:marker>
          <c:xVal>
            <c:numRef>
              <c:f>hand_curve!$M$18:$M$19</c:f>
              <c:numCache>
                <c:formatCode>General</c:formatCode>
                <c:ptCount val="2"/>
                <c:pt idx="0">
                  <c:v>49.187400000000004</c:v>
                </c:pt>
                <c:pt idx="1">
                  <c:v>23.397099999999988</c:v>
                </c:pt>
              </c:numCache>
            </c:numRef>
          </c:xVal>
          <c:yVal>
            <c:numLit>
              <c:formatCode>General</c:formatCode>
              <c:ptCount val="2"/>
              <c:pt idx="0">
                <c:v>0</c:v>
              </c:pt>
              <c:pt idx="1">
                <c:v>0</c:v>
              </c:pt>
            </c:numLit>
          </c:yVal>
          <c:smooth val="0"/>
        </c:ser>
        <c:ser>
          <c:idx val="2"/>
          <c:order val="2"/>
          <c:tx>
            <c:v>中</c:v>
          </c:tx>
          <c:xVal>
            <c:numRef>
              <c:f>hand_curve!$L$18:$L$19</c:f>
              <c:numCache>
                <c:formatCode>General</c:formatCode>
                <c:ptCount val="2"/>
                <c:pt idx="0">
                  <c:v>10.004800000000001</c:v>
                </c:pt>
                <c:pt idx="1">
                  <c:v>-6.9846000000000004</c:v>
                </c:pt>
              </c:numCache>
            </c:numRef>
          </c:xVal>
          <c:yVal>
            <c:numLit>
              <c:formatCode>General</c:formatCode>
              <c:ptCount val="2"/>
              <c:pt idx="0">
                <c:v>0</c:v>
              </c:pt>
              <c:pt idx="1">
                <c:v>0</c:v>
              </c:pt>
            </c:numLit>
          </c:yVal>
          <c:smooth val="0"/>
        </c:ser>
        <c:ser>
          <c:idx val="3"/>
          <c:order val="3"/>
          <c:tx>
            <c:v>薬</c:v>
          </c:tx>
          <c:spPr>
            <a:ln>
              <a:solidFill>
                <a:srgbClr val="FFC000"/>
              </a:solidFill>
            </a:ln>
          </c:spPr>
          <c:marker>
            <c:spPr>
              <a:solidFill>
                <a:srgbClr val="FFC000"/>
              </a:solidFill>
              <a:ln>
                <a:solidFill>
                  <a:srgbClr val="FFC000"/>
                </a:solidFill>
              </a:ln>
            </c:spPr>
          </c:marker>
          <c:xVal>
            <c:numRef>
              <c:f>hand_curve!$K$18:$K$19</c:f>
              <c:numCache>
                <c:formatCode>General</c:formatCode>
                <c:ptCount val="2"/>
                <c:pt idx="0">
                  <c:v>-6.6735499999999996</c:v>
                </c:pt>
                <c:pt idx="1">
                  <c:v>-24.579599999999989</c:v>
                </c:pt>
              </c:numCache>
            </c:numRef>
          </c:xVal>
          <c:yVal>
            <c:numLit>
              <c:formatCode>General</c:formatCode>
              <c:ptCount val="2"/>
              <c:pt idx="0">
                <c:v>0</c:v>
              </c:pt>
              <c:pt idx="1">
                <c:v>0</c:v>
              </c:pt>
            </c:numLit>
          </c:yVal>
          <c:smooth val="0"/>
        </c:ser>
        <c:ser>
          <c:idx val="4"/>
          <c:order val="4"/>
          <c:tx>
            <c:v>子</c:v>
          </c:tx>
          <c:spPr>
            <a:ln>
              <a:solidFill>
                <a:srgbClr val="C0504D"/>
              </a:solidFill>
            </a:ln>
          </c:spPr>
          <c:marker>
            <c:symbol val="circle"/>
            <c:size val="9"/>
            <c:spPr>
              <a:solidFill>
                <a:schemeClr val="accent2"/>
              </a:solidFill>
              <a:ln>
                <a:solidFill>
                  <a:srgbClr val="C0504D"/>
                </a:solidFill>
              </a:ln>
            </c:spPr>
          </c:marker>
          <c:xVal>
            <c:numRef>
              <c:f>hand_curve!$J$18:$J$19</c:f>
              <c:numCache>
                <c:formatCode>General</c:formatCode>
                <c:ptCount val="2"/>
                <c:pt idx="0">
                  <c:v>-44.281600000000005</c:v>
                </c:pt>
                <c:pt idx="1">
                  <c:v>-81.911400000000128</c:v>
                </c:pt>
              </c:numCache>
            </c:numRef>
          </c:xVal>
          <c:yVal>
            <c:numLit>
              <c:formatCode>General</c:formatCode>
              <c:ptCount val="2"/>
              <c:pt idx="0">
                <c:v>0</c:v>
              </c:pt>
              <c:pt idx="1">
                <c:v>0</c:v>
              </c:pt>
            </c:numLit>
          </c:yVal>
          <c:smooth val="0"/>
        </c:ser>
        <c:dLbls>
          <c:showLegendKey val="0"/>
          <c:showVal val="0"/>
          <c:showCatName val="0"/>
          <c:showSerName val="0"/>
          <c:showPercent val="0"/>
          <c:showBubbleSize val="0"/>
        </c:dLbls>
        <c:axId val="37394688"/>
        <c:axId val="133066752"/>
      </c:scatterChart>
      <c:valAx>
        <c:axId val="37394688"/>
        <c:scaling>
          <c:orientation val="minMax"/>
          <c:max val="120"/>
          <c:min val="-120"/>
        </c:scaling>
        <c:delete val="0"/>
        <c:axPos val="b"/>
        <c:numFmt formatCode="General" sourceLinked="1"/>
        <c:majorTickMark val="out"/>
        <c:minorTickMark val="none"/>
        <c:tickLblPos val="nextTo"/>
        <c:crossAx val="133066752"/>
        <c:crosses val="autoZero"/>
        <c:crossBetween val="midCat"/>
        <c:majorUnit val="20"/>
      </c:valAx>
      <c:valAx>
        <c:axId val="133066752"/>
        <c:scaling>
          <c:orientation val="minMax"/>
          <c:max val="1"/>
          <c:min val="-1"/>
        </c:scaling>
        <c:delete val="0"/>
        <c:axPos val="l"/>
        <c:majorGridlines/>
        <c:numFmt formatCode="General" sourceLinked="1"/>
        <c:majorTickMark val="none"/>
        <c:minorTickMark val="none"/>
        <c:tickLblPos val="none"/>
        <c:crossAx val="37394688"/>
        <c:crosses val="autoZero"/>
        <c:crossBetween val="midCat"/>
        <c:majorUnit val="2"/>
        <c:minorUnit val="1"/>
      </c:valAx>
      <c:spPr>
        <a:ln w="9525"/>
      </c:spPr>
    </c:plotArea>
    <c:legend>
      <c:legendPos val="r"/>
      <c:layout>
        <c:manualLayout>
          <c:xMode val="edge"/>
          <c:yMode val="edge"/>
          <c:x val="0.89100199762054866"/>
          <c:y val="0.1129158163712807"/>
          <c:w val="9.8724063022124678E-2"/>
          <c:h val="0.82986393324718566"/>
        </c:manualLayout>
      </c:layout>
      <c:overlay val="0"/>
    </c:legend>
    <c:plotVisOnly val="1"/>
    <c:dispBlanksAs val="gap"/>
    <c:showDLblsOverMax val="0"/>
  </c:chart>
  <c:spPr>
    <a:solidFill>
      <a:schemeClr val="bg1"/>
    </a:solidFill>
    <a:ln w="12700"/>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b="1" i="0" u="none" strike="noStrike" baseline="0" dirty="0" smtClean="0"/>
              <a:t>上がっている指の本数</a:t>
            </a:r>
            <a:r>
              <a:rPr lang="en-US" altLang="ja-JP" sz="1400" b="1" i="0" u="none" strike="noStrike" baseline="0" dirty="0" smtClean="0"/>
              <a:t>=</a:t>
            </a:r>
            <a:r>
              <a:rPr lang="ja-JP" altLang="en-US" sz="1400" dirty="0"/>
              <a:t>２本</a:t>
            </a:r>
          </a:p>
        </c:rich>
      </c:tx>
      <c:layout/>
      <c:overlay val="0"/>
    </c:title>
    <c:autoTitleDeleted val="0"/>
    <c:plotArea>
      <c:layout/>
      <c:barChart>
        <c:barDir val="col"/>
        <c:grouping val="clustered"/>
        <c:varyColors val="0"/>
        <c:ser>
          <c:idx val="0"/>
          <c:order val="0"/>
          <c:invertIfNegative val="0"/>
          <c:cat>
            <c:strRef>
              <c:f>Sheet1!$B$11:$B$20</c:f>
              <c:strCache>
                <c:ptCount val="10"/>
                <c:pt idx="0">
                  <c:v>01</c:v>
                </c:pt>
                <c:pt idx="1">
                  <c:v>02</c:v>
                </c:pt>
                <c:pt idx="2">
                  <c:v>03</c:v>
                </c:pt>
                <c:pt idx="3">
                  <c:v>04</c:v>
                </c:pt>
                <c:pt idx="4">
                  <c:v>12</c:v>
                </c:pt>
                <c:pt idx="5">
                  <c:v>13</c:v>
                </c:pt>
                <c:pt idx="6">
                  <c:v>14</c:v>
                </c:pt>
                <c:pt idx="7">
                  <c:v>23</c:v>
                </c:pt>
                <c:pt idx="8">
                  <c:v>24</c:v>
                </c:pt>
                <c:pt idx="9">
                  <c:v>34</c:v>
                </c:pt>
              </c:strCache>
            </c:strRef>
          </c:cat>
          <c:val>
            <c:numRef>
              <c:f>Sheet1!$C$11:$C$20</c:f>
              <c:numCache>
                <c:formatCode>General</c:formatCode>
                <c:ptCount val="10"/>
                <c:pt idx="0">
                  <c:v>0.83000000000000063</c:v>
                </c:pt>
                <c:pt idx="1">
                  <c:v>0.3900000000000009</c:v>
                </c:pt>
                <c:pt idx="2">
                  <c:v>0.69000000000000061</c:v>
                </c:pt>
                <c:pt idx="3">
                  <c:v>0.38000000000000089</c:v>
                </c:pt>
                <c:pt idx="4">
                  <c:v>0.8</c:v>
                </c:pt>
                <c:pt idx="5">
                  <c:v>0.35000000000000031</c:v>
                </c:pt>
                <c:pt idx="6">
                  <c:v>0.46</c:v>
                </c:pt>
                <c:pt idx="7">
                  <c:v>0.83000000000000063</c:v>
                </c:pt>
                <c:pt idx="8">
                  <c:v>0.91</c:v>
                </c:pt>
                <c:pt idx="9">
                  <c:v>0.92</c:v>
                </c:pt>
              </c:numCache>
            </c:numRef>
          </c:val>
        </c:ser>
        <c:dLbls>
          <c:showLegendKey val="0"/>
          <c:showVal val="0"/>
          <c:showCatName val="0"/>
          <c:showSerName val="0"/>
          <c:showPercent val="0"/>
          <c:showBubbleSize val="0"/>
        </c:dLbls>
        <c:gapWidth val="50"/>
        <c:axId val="146339328"/>
        <c:axId val="146341248"/>
      </c:barChart>
      <c:catAx>
        <c:axId val="146339328"/>
        <c:scaling>
          <c:orientation val="minMax"/>
        </c:scaling>
        <c:delete val="0"/>
        <c:axPos val="b"/>
        <c:title>
          <c:tx>
            <c:rich>
              <a:bodyPr/>
              <a:lstStyle/>
              <a:p>
                <a:pPr>
                  <a:defRPr/>
                </a:pPr>
                <a:r>
                  <a:rPr lang="ja-JP" altLang="en-US" dirty="0" smtClean="0"/>
                  <a:t>パターン</a:t>
                </a:r>
                <a:endParaRPr lang="en-US" altLang="ja-JP" dirty="0"/>
              </a:p>
            </c:rich>
          </c:tx>
          <c:layout/>
          <c:overlay val="0"/>
        </c:title>
        <c:majorTickMark val="none"/>
        <c:minorTickMark val="none"/>
        <c:tickLblPos val="nextTo"/>
        <c:txPr>
          <a:bodyPr rot="5400000" vert="horz"/>
          <a:lstStyle/>
          <a:p>
            <a:pPr>
              <a:defRPr/>
            </a:pPr>
            <a:endParaRPr lang="ja-JP"/>
          </a:p>
        </c:txPr>
        <c:crossAx val="146341248"/>
        <c:crosses val="autoZero"/>
        <c:auto val="1"/>
        <c:lblAlgn val="ctr"/>
        <c:lblOffset val="100"/>
        <c:tickLblSkip val="1"/>
        <c:noMultiLvlLbl val="0"/>
      </c:catAx>
      <c:valAx>
        <c:axId val="146341248"/>
        <c:scaling>
          <c:orientation val="minMax"/>
          <c:max val="1"/>
        </c:scaling>
        <c:delete val="0"/>
        <c:axPos val="l"/>
        <c:title>
          <c:tx>
            <c:rich>
              <a:bodyPr rot="0" vert="wordArtVertRtl"/>
              <a:lstStyle/>
              <a:p>
                <a:pPr>
                  <a:defRPr/>
                </a:pPr>
                <a:r>
                  <a:rPr lang="ja-JP" altLang="en-US" dirty="0" smtClean="0"/>
                  <a:t>認識率</a:t>
                </a:r>
                <a:endParaRPr lang="ja-JP" altLang="en-US" dirty="0"/>
              </a:p>
            </c:rich>
          </c:tx>
          <c:layout/>
          <c:overlay val="0"/>
        </c:title>
        <c:numFmt formatCode="General" sourceLinked="1"/>
        <c:majorTickMark val="out"/>
        <c:minorTickMark val="none"/>
        <c:tickLblPos val="nextTo"/>
        <c:crossAx val="146339328"/>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b="1" i="0" u="none" strike="noStrike" baseline="0" dirty="0" smtClean="0"/>
              <a:t>上がっている指の本数</a:t>
            </a:r>
            <a:r>
              <a:rPr lang="en-US" altLang="ja-JP" sz="1400" b="1" i="0" u="none" strike="noStrike" baseline="0" dirty="0" smtClean="0"/>
              <a:t>=</a:t>
            </a:r>
            <a:r>
              <a:rPr lang="ja-JP" altLang="en-US" sz="1400" dirty="0"/>
              <a:t>３本</a:t>
            </a:r>
          </a:p>
        </c:rich>
      </c:tx>
      <c:layout/>
      <c:overlay val="0"/>
    </c:title>
    <c:autoTitleDeleted val="0"/>
    <c:plotArea>
      <c:layout/>
      <c:barChart>
        <c:barDir val="col"/>
        <c:grouping val="clustered"/>
        <c:varyColors val="0"/>
        <c:ser>
          <c:idx val="0"/>
          <c:order val="0"/>
          <c:invertIfNegative val="0"/>
          <c:cat>
            <c:strRef>
              <c:f>Sheet1!$B$24:$B$33</c:f>
              <c:strCache>
                <c:ptCount val="10"/>
                <c:pt idx="0">
                  <c:v>012</c:v>
                </c:pt>
                <c:pt idx="1">
                  <c:v>013</c:v>
                </c:pt>
                <c:pt idx="2">
                  <c:v>014</c:v>
                </c:pt>
                <c:pt idx="3">
                  <c:v>023</c:v>
                </c:pt>
                <c:pt idx="4">
                  <c:v>024</c:v>
                </c:pt>
                <c:pt idx="5">
                  <c:v>034</c:v>
                </c:pt>
                <c:pt idx="6">
                  <c:v>123</c:v>
                </c:pt>
                <c:pt idx="7">
                  <c:v>124</c:v>
                </c:pt>
                <c:pt idx="8">
                  <c:v>134</c:v>
                </c:pt>
                <c:pt idx="9">
                  <c:v>234</c:v>
                </c:pt>
              </c:strCache>
            </c:strRef>
          </c:cat>
          <c:val>
            <c:numRef>
              <c:f>Sheet1!$C$24:$C$33</c:f>
              <c:numCache>
                <c:formatCode>General</c:formatCode>
                <c:ptCount val="10"/>
                <c:pt idx="0">
                  <c:v>0.88</c:v>
                </c:pt>
                <c:pt idx="1">
                  <c:v>0.48000000000000032</c:v>
                </c:pt>
                <c:pt idx="2">
                  <c:v>0.54</c:v>
                </c:pt>
                <c:pt idx="3">
                  <c:v>0.18000000000000024</c:v>
                </c:pt>
                <c:pt idx="4">
                  <c:v>0.74000000000000155</c:v>
                </c:pt>
                <c:pt idx="5">
                  <c:v>0.74000000000000155</c:v>
                </c:pt>
                <c:pt idx="6">
                  <c:v>0.56000000000000005</c:v>
                </c:pt>
                <c:pt idx="7">
                  <c:v>0.72000000000000064</c:v>
                </c:pt>
                <c:pt idx="8">
                  <c:v>0.66000000000000203</c:v>
                </c:pt>
                <c:pt idx="9">
                  <c:v>0.91</c:v>
                </c:pt>
              </c:numCache>
            </c:numRef>
          </c:val>
        </c:ser>
        <c:dLbls>
          <c:showLegendKey val="0"/>
          <c:showVal val="0"/>
          <c:showCatName val="0"/>
          <c:showSerName val="0"/>
          <c:showPercent val="0"/>
          <c:showBubbleSize val="0"/>
        </c:dLbls>
        <c:gapWidth val="51"/>
        <c:axId val="146370560"/>
        <c:axId val="146372480"/>
      </c:barChart>
      <c:catAx>
        <c:axId val="146370560"/>
        <c:scaling>
          <c:orientation val="minMax"/>
        </c:scaling>
        <c:delete val="0"/>
        <c:axPos val="b"/>
        <c:title>
          <c:tx>
            <c:rich>
              <a:bodyPr/>
              <a:lstStyle/>
              <a:p>
                <a:pPr>
                  <a:defRPr/>
                </a:pPr>
                <a:r>
                  <a:rPr lang="ja-JP" altLang="en-US" dirty="0" smtClean="0"/>
                  <a:t>パターン</a:t>
                </a:r>
                <a:endParaRPr lang="ja-JP" altLang="en-US" dirty="0"/>
              </a:p>
            </c:rich>
          </c:tx>
          <c:layout/>
          <c:overlay val="0"/>
        </c:title>
        <c:majorTickMark val="none"/>
        <c:minorTickMark val="none"/>
        <c:tickLblPos val="nextTo"/>
        <c:txPr>
          <a:bodyPr rot="0" vert="eaVert" anchor="t" anchorCtr="0"/>
          <a:lstStyle/>
          <a:p>
            <a:pPr>
              <a:defRPr/>
            </a:pPr>
            <a:endParaRPr lang="ja-JP"/>
          </a:p>
        </c:txPr>
        <c:crossAx val="146372480"/>
        <c:crosses val="autoZero"/>
        <c:auto val="1"/>
        <c:lblAlgn val="ctr"/>
        <c:lblOffset val="100"/>
        <c:tickLblSkip val="1"/>
        <c:noMultiLvlLbl val="0"/>
      </c:catAx>
      <c:valAx>
        <c:axId val="146372480"/>
        <c:scaling>
          <c:orientation val="minMax"/>
          <c:max val="1"/>
        </c:scaling>
        <c:delete val="0"/>
        <c:axPos val="l"/>
        <c:title>
          <c:tx>
            <c:rich>
              <a:bodyPr rot="0" vert="wordArtVertRtl"/>
              <a:lstStyle/>
              <a:p>
                <a:pPr>
                  <a:defRPr/>
                </a:pPr>
                <a:r>
                  <a:rPr lang="ja-JP" altLang="en-US" dirty="0" smtClean="0"/>
                  <a:t>認識率</a:t>
                </a:r>
                <a:endParaRPr lang="ja-JP" altLang="en-US" dirty="0"/>
              </a:p>
            </c:rich>
          </c:tx>
          <c:layout/>
          <c:overlay val="0"/>
        </c:title>
        <c:numFmt formatCode="General" sourceLinked="1"/>
        <c:majorTickMark val="out"/>
        <c:minorTickMark val="none"/>
        <c:tickLblPos val="nextTo"/>
        <c:crossAx val="14637056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b="1" i="0" u="none" strike="noStrike" baseline="0" dirty="0" smtClean="0"/>
              <a:t>上がっている</a:t>
            </a:r>
            <a:r>
              <a:rPr lang="ja-JP" altLang="ja-JP" sz="1400" b="1" i="0" u="none" strike="noStrike" baseline="0" dirty="0" smtClean="0"/>
              <a:t>指の本数</a:t>
            </a:r>
            <a:r>
              <a:rPr lang="en-US" altLang="ja-JP" sz="1400" b="1" i="0" u="none" strike="noStrike" baseline="0" dirty="0"/>
              <a:t>=</a:t>
            </a:r>
            <a:r>
              <a:rPr lang="en-US" altLang="ja-JP" sz="1400" dirty="0"/>
              <a:t>1</a:t>
            </a:r>
            <a:r>
              <a:rPr lang="ja-JP" altLang="en-US" sz="1400" dirty="0"/>
              <a:t>本</a:t>
            </a:r>
          </a:p>
        </c:rich>
      </c:tx>
      <c:layout/>
      <c:overlay val="0"/>
    </c:title>
    <c:autoTitleDeleted val="0"/>
    <c:plotArea>
      <c:layout/>
      <c:barChart>
        <c:barDir val="col"/>
        <c:grouping val="clustered"/>
        <c:varyColors val="0"/>
        <c:ser>
          <c:idx val="0"/>
          <c:order val="0"/>
          <c:invertIfNegative val="0"/>
          <c:cat>
            <c:numRef>
              <c:f>Sheet1!$B$3:$B$7</c:f>
              <c:numCache>
                <c:formatCode>General</c:formatCode>
                <c:ptCount val="5"/>
                <c:pt idx="0">
                  <c:v>0</c:v>
                </c:pt>
                <c:pt idx="1">
                  <c:v>1</c:v>
                </c:pt>
                <c:pt idx="2">
                  <c:v>2</c:v>
                </c:pt>
                <c:pt idx="3">
                  <c:v>3</c:v>
                </c:pt>
                <c:pt idx="4">
                  <c:v>4</c:v>
                </c:pt>
              </c:numCache>
            </c:numRef>
          </c:cat>
          <c:val>
            <c:numRef>
              <c:f>Sheet1!$C$3:$C$7</c:f>
              <c:numCache>
                <c:formatCode>General</c:formatCode>
                <c:ptCount val="5"/>
                <c:pt idx="0">
                  <c:v>0.99</c:v>
                </c:pt>
                <c:pt idx="1">
                  <c:v>1</c:v>
                </c:pt>
                <c:pt idx="2">
                  <c:v>0.93</c:v>
                </c:pt>
                <c:pt idx="3">
                  <c:v>0.82000000000000062</c:v>
                </c:pt>
                <c:pt idx="4">
                  <c:v>0.92</c:v>
                </c:pt>
              </c:numCache>
            </c:numRef>
          </c:val>
        </c:ser>
        <c:dLbls>
          <c:showLegendKey val="0"/>
          <c:showVal val="0"/>
          <c:showCatName val="0"/>
          <c:showSerName val="0"/>
          <c:showPercent val="0"/>
          <c:showBubbleSize val="0"/>
        </c:dLbls>
        <c:gapWidth val="50"/>
        <c:axId val="133082112"/>
        <c:axId val="139863168"/>
      </c:barChart>
      <c:catAx>
        <c:axId val="133082112"/>
        <c:scaling>
          <c:orientation val="minMax"/>
        </c:scaling>
        <c:delete val="0"/>
        <c:axPos val="b"/>
        <c:title>
          <c:tx>
            <c:rich>
              <a:bodyPr/>
              <a:lstStyle/>
              <a:p>
                <a:pPr>
                  <a:defRPr/>
                </a:pPr>
                <a:r>
                  <a:rPr lang="ja-JP" altLang="en-US" dirty="0" smtClean="0"/>
                  <a:t>パターン</a:t>
                </a:r>
                <a:endParaRPr lang="ja-JP" altLang="en-US" dirty="0"/>
              </a:p>
            </c:rich>
          </c:tx>
          <c:layout/>
          <c:overlay val="0"/>
        </c:title>
        <c:numFmt formatCode="General" sourceLinked="1"/>
        <c:majorTickMark val="none"/>
        <c:minorTickMark val="none"/>
        <c:tickLblPos val="nextTo"/>
        <c:crossAx val="139863168"/>
        <c:crosses val="autoZero"/>
        <c:auto val="1"/>
        <c:lblAlgn val="ctr"/>
        <c:lblOffset val="100"/>
        <c:tickLblSkip val="1"/>
        <c:noMultiLvlLbl val="0"/>
      </c:catAx>
      <c:valAx>
        <c:axId val="139863168"/>
        <c:scaling>
          <c:orientation val="minMax"/>
          <c:max val="1"/>
        </c:scaling>
        <c:delete val="0"/>
        <c:axPos val="l"/>
        <c:title>
          <c:tx>
            <c:rich>
              <a:bodyPr rot="0" vert="wordArtVertRtl"/>
              <a:lstStyle/>
              <a:p>
                <a:pPr>
                  <a:defRPr/>
                </a:pPr>
                <a:r>
                  <a:rPr lang="ja-JP" altLang="en-US" dirty="0" smtClean="0"/>
                  <a:t>認識率</a:t>
                </a:r>
                <a:r>
                  <a:rPr lang="en-US" altLang="ja-JP" dirty="0" smtClean="0"/>
                  <a:t>(</a:t>
                </a:r>
                <a:r>
                  <a:rPr lang="ja-JP" altLang="en-US" dirty="0" smtClean="0"/>
                  <a:t>％</a:t>
                </a:r>
                <a:r>
                  <a:rPr lang="en-US" altLang="ja-JP" dirty="0" smtClean="0"/>
                  <a:t>)</a:t>
                </a:r>
                <a:endParaRPr lang="ja-JP" altLang="en-US" dirty="0"/>
              </a:p>
            </c:rich>
          </c:tx>
          <c:layout/>
          <c:overlay val="0"/>
        </c:title>
        <c:numFmt formatCode="0%" sourceLinked="0"/>
        <c:majorTickMark val="out"/>
        <c:minorTickMark val="none"/>
        <c:tickLblPos val="nextTo"/>
        <c:crossAx val="13308211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dirty="0" smtClean="0"/>
              <a:t>上がっている指の本数</a:t>
            </a:r>
            <a:r>
              <a:rPr lang="en-US" altLang="ja-JP" sz="1400" dirty="0" smtClean="0"/>
              <a:t>=</a:t>
            </a:r>
            <a:r>
              <a:rPr lang="ja-JP" altLang="en-US" sz="1400" dirty="0" smtClean="0"/>
              <a:t>４本</a:t>
            </a:r>
            <a:endParaRPr lang="ja-JP" altLang="en-US" sz="1400" dirty="0"/>
          </a:p>
        </c:rich>
      </c:tx>
      <c:layout/>
      <c:overlay val="0"/>
    </c:title>
    <c:autoTitleDeleted val="0"/>
    <c:plotArea>
      <c:layout/>
      <c:barChart>
        <c:barDir val="col"/>
        <c:grouping val="clustered"/>
        <c:varyColors val="0"/>
        <c:ser>
          <c:idx val="0"/>
          <c:order val="0"/>
          <c:invertIfNegative val="0"/>
          <c:cat>
            <c:strRef>
              <c:f>Sheet1!$B$37:$B$41</c:f>
              <c:strCache>
                <c:ptCount val="5"/>
                <c:pt idx="0">
                  <c:v>0123</c:v>
                </c:pt>
                <c:pt idx="1">
                  <c:v>0124</c:v>
                </c:pt>
                <c:pt idx="2">
                  <c:v>0134</c:v>
                </c:pt>
                <c:pt idx="3">
                  <c:v>0234</c:v>
                </c:pt>
                <c:pt idx="4">
                  <c:v>1234</c:v>
                </c:pt>
              </c:strCache>
            </c:strRef>
          </c:cat>
          <c:val>
            <c:numRef>
              <c:f>Sheet1!$C$37:$C$41</c:f>
              <c:numCache>
                <c:formatCode>General</c:formatCode>
                <c:ptCount val="5"/>
                <c:pt idx="0">
                  <c:v>0.79</c:v>
                </c:pt>
                <c:pt idx="1">
                  <c:v>0.85000000000000064</c:v>
                </c:pt>
                <c:pt idx="2">
                  <c:v>0.79</c:v>
                </c:pt>
                <c:pt idx="3">
                  <c:v>0.71000000000000063</c:v>
                </c:pt>
                <c:pt idx="4">
                  <c:v>0.76000000000000145</c:v>
                </c:pt>
              </c:numCache>
            </c:numRef>
          </c:val>
        </c:ser>
        <c:dLbls>
          <c:showLegendKey val="0"/>
          <c:showVal val="0"/>
          <c:showCatName val="0"/>
          <c:showSerName val="0"/>
          <c:showPercent val="0"/>
          <c:showBubbleSize val="0"/>
        </c:dLbls>
        <c:gapWidth val="51"/>
        <c:axId val="139888128"/>
        <c:axId val="139890048"/>
      </c:barChart>
      <c:catAx>
        <c:axId val="139888128"/>
        <c:scaling>
          <c:orientation val="minMax"/>
        </c:scaling>
        <c:delete val="0"/>
        <c:axPos val="b"/>
        <c:title>
          <c:tx>
            <c:rich>
              <a:bodyPr/>
              <a:lstStyle/>
              <a:p>
                <a:pPr>
                  <a:defRPr/>
                </a:pPr>
                <a:r>
                  <a:rPr lang="ja-JP" altLang="en-US" dirty="0" smtClean="0"/>
                  <a:t>パターン</a:t>
                </a:r>
                <a:endParaRPr lang="ja-JP" altLang="en-US" dirty="0"/>
              </a:p>
            </c:rich>
          </c:tx>
          <c:layout>
            <c:manualLayout>
              <c:xMode val="edge"/>
              <c:yMode val="edge"/>
              <c:x val="0.46995677631510613"/>
              <c:y val="0.91026825479430151"/>
            </c:manualLayout>
          </c:layout>
          <c:overlay val="0"/>
        </c:title>
        <c:majorTickMark val="none"/>
        <c:minorTickMark val="none"/>
        <c:tickLblPos val="nextTo"/>
        <c:txPr>
          <a:bodyPr rot="0" vert="eaVert"/>
          <a:lstStyle/>
          <a:p>
            <a:pPr>
              <a:defRPr/>
            </a:pPr>
            <a:endParaRPr lang="ja-JP"/>
          </a:p>
        </c:txPr>
        <c:crossAx val="139890048"/>
        <c:crosses val="autoZero"/>
        <c:auto val="1"/>
        <c:lblAlgn val="ctr"/>
        <c:lblOffset val="100"/>
        <c:noMultiLvlLbl val="0"/>
      </c:catAx>
      <c:valAx>
        <c:axId val="139890048"/>
        <c:scaling>
          <c:orientation val="minMax"/>
          <c:max val="1"/>
          <c:min val="0"/>
        </c:scaling>
        <c:delete val="0"/>
        <c:axPos val="l"/>
        <c:title>
          <c:tx>
            <c:rich>
              <a:bodyPr rot="0" vert="wordArtVertRtl"/>
              <a:lstStyle/>
              <a:p>
                <a:pPr>
                  <a:defRPr/>
                </a:pPr>
                <a:r>
                  <a:rPr lang="ja-JP" altLang="en-US" dirty="0" smtClean="0"/>
                  <a:t>認識率</a:t>
                </a:r>
                <a:r>
                  <a:rPr lang="en-US" altLang="ja-JP" dirty="0" smtClean="0"/>
                  <a:t>(</a:t>
                </a:r>
                <a:r>
                  <a:rPr lang="ja-JP" altLang="en-US" dirty="0" smtClean="0"/>
                  <a:t>％</a:t>
                </a:r>
                <a:r>
                  <a:rPr lang="en-US" altLang="ja-JP" dirty="0" smtClean="0"/>
                  <a:t>)</a:t>
                </a:r>
              </a:p>
            </c:rich>
          </c:tx>
          <c:layout/>
          <c:overlay val="0"/>
        </c:title>
        <c:numFmt formatCode="0%" sourceLinked="0"/>
        <c:majorTickMark val="out"/>
        <c:minorTickMark val="none"/>
        <c:tickLblPos val="nextTo"/>
        <c:crossAx val="13988812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b="1" i="0" u="none" strike="noStrike" baseline="0" dirty="0" smtClean="0"/>
              <a:t>上がっている指の本数</a:t>
            </a:r>
            <a:r>
              <a:rPr lang="en-US" altLang="ja-JP" sz="1400" b="1" i="0" u="none" strike="noStrike" baseline="0" dirty="0" smtClean="0"/>
              <a:t>=</a:t>
            </a:r>
            <a:r>
              <a:rPr lang="ja-JP" altLang="en-US" sz="1400" dirty="0"/>
              <a:t>２本</a:t>
            </a:r>
          </a:p>
        </c:rich>
      </c:tx>
      <c:layout/>
      <c:overlay val="0"/>
    </c:title>
    <c:autoTitleDeleted val="0"/>
    <c:plotArea>
      <c:layout/>
      <c:barChart>
        <c:barDir val="col"/>
        <c:grouping val="clustered"/>
        <c:varyColors val="0"/>
        <c:ser>
          <c:idx val="0"/>
          <c:order val="0"/>
          <c:invertIfNegative val="0"/>
          <c:cat>
            <c:strRef>
              <c:f>Sheet1!$B$11:$B$20</c:f>
              <c:strCache>
                <c:ptCount val="10"/>
                <c:pt idx="0">
                  <c:v>01</c:v>
                </c:pt>
                <c:pt idx="1">
                  <c:v>02</c:v>
                </c:pt>
                <c:pt idx="2">
                  <c:v>03</c:v>
                </c:pt>
                <c:pt idx="3">
                  <c:v>04</c:v>
                </c:pt>
                <c:pt idx="4">
                  <c:v>12</c:v>
                </c:pt>
                <c:pt idx="5">
                  <c:v>13</c:v>
                </c:pt>
                <c:pt idx="6">
                  <c:v>14</c:v>
                </c:pt>
                <c:pt idx="7">
                  <c:v>23</c:v>
                </c:pt>
                <c:pt idx="8">
                  <c:v>24</c:v>
                </c:pt>
                <c:pt idx="9">
                  <c:v>34</c:v>
                </c:pt>
              </c:strCache>
            </c:strRef>
          </c:cat>
          <c:val>
            <c:numRef>
              <c:f>Sheet1!$C$11:$C$20</c:f>
              <c:numCache>
                <c:formatCode>General</c:formatCode>
                <c:ptCount val="10"/>
                <c:pt idx="0">
                  <c:v>0.83000000000000063</c:v>
                </c:pt>
                <c:pt idx="1">
                  <c:v>0.3900000000000009</c:v>
                </c:pt>
                <c:pt idx="2">
                  <c:v>0.69000000000000061</c:v>
                </c:pt>
                <c:pt idx="3">
                  <c:v>0.38000000000000089</c:v>
                </c:pt>
                <c:pt idx="4">
                  <c:v>0.8</c:v>
                </c:pt>
                <c:pt idx="5">
                  <c:v>0.35000000000000031</c:v>
                </c:pt>
                <c:pt idx="6">
                  <c:v>0.46</c:v>
                </c:pt>
                <c:pt idx="7">
                  <c:v>0.83000000000000063</c:v>
                </c:pt>
                <c:pt idx="8">
                  <c:v>0.91</c:v>
                </c:pt>
                <c:pt idx="9">
                  <c:v>0.92</c:v>
                </c:pt>
              </c:numCache>
            </c:numRef>
          </c:val>
        </c:ser>
        <c:dLbls>
          <c:showLegendKey val="0"/>
          <c:showVal val="0"/>
          <c:showCatName val="0"/>
          <c:showSerName val="0"/>
          <c:showPercent val="0"/>
          <c:showBubbleSize val="0"/>
        </c:dLbls>
        <c:gapWidth val="50"/>
        <c:axId val="140595584"/>
        <c:axId val="140597504"/>
      </c:barChart>
      <c:catAx>
        <c:axId val="140595584"/>
        <c:scaling>
          <c:orientation val="minMax"/>
        </c:scaling>
        <c:delete val="0"/>
        <c:axPos val="b"/>
        <c:title>
          <c:tx>
            <c:rich>
              <a:bodyPr/>
              <a:lstStyle/>
              <a:p>
                <a:pPr>
                  <a:defRPr/>
                </a:pPr>
                <a:r>
                  <a:rPr lang="ja-JP" altLang="en-US" dirty="0" smtClean="0"/>
                  <a:t>パターン</a:t>
                </a:r>
                <a:endParaRPr lang="en-US" altLang="ja-JP" dirty="0"/>
              </a:p>
            </c:rich>
          </c:tx>
          <c:layout/>
          <c:overlay val="0"/>
        </c:title>
        <c:majorTickMark val="none"/>
        <c:minorTickMark val="none"/>
        <c:tickLblPos val="nextTo"/>
        <c:txPr>
          <a:bodyPr rot="5400000" vert="horz"/>
          <a:lstStyle/>
          <a:p>
            <a:pPr>
              <a:defRPr/>
            </a:pPr>
            <a:endParaRPr lang="ja-JP"/>
          </a:p>
        </c:txPr>
        <c:crossAx val="140597504"/>
        <c:crosses val="autoZero"/>
        <c:auto val="1"/>
        <c:lblAlgn val="ctr"/>
        <c:lblOffset val="100"/>
        <c:tickLblSkip val="1"/>
        <c:noMultiLvlLbl val="0"/>
      </c:catAx>
      <c:valAx>
        <c:axId val="140597504"/>
        <c:scaling>
          <c:orientation val="minMax"/>
          <c:max val="1"/>
        </c:scaling>
        <c:delete val="0"/>
        <c:axPos val="l"/>
        <c:title>
          <c:tx>
            <c:rich>
              <a:bodyPr rot="0" vert="wordArtVertRtl"/>
              <a:lstStyle/>
              <a:p>
                <a:pPr>
                  <a:defRPr/>
                </a:pPr>
                <a:r>
                  <a:rPr lang="ja-JP" altLang="en-US" dirty="0" smtClean="0"/>
                  <a:t>認識率（％）</a:t>
                </a:r>
                <a:endParaRPr lang="ja-JP" altLang="en-US" dirty="0"/>
              </a:p>
            </c:rich>
          </c:tx>
          <c:layout/>
          <c:overlay val="0"/>
        </c:title>
        <c:numFmt formatCode="0%" sourceLinked="0"/>
        <c:majorTickMark val="out"/>
        <c:minorTickMark val="none"/>
        <c:tickLblPos val="nextTo"/>
        <c:crossAx val="140595584"/>
        <c:crosses val="autoZero"/>
        <c:crossBetween val="between"/>
        <c:majorUnit val="0.1"/>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b="1" i="0" u="none" strike="noStrike" baseline="0" dirty="0" smtClean="0"/>
              <a:t>上がっている指の本数</a:t>
            </a:r>
            <a:r>
              <a:rPr lang="en-US" altLang="ja-JP" sz="1400" b="1" i="0" u="none" strike="noStrike" baseline="0" dirty="0" smtClean="0"/>
              <a:t>=</a:t>
            </a:r>
            <a:r>
              <a:rPr lang="ja-JP" altLang="en-US" sz="1400" dirty="0"/>
              <a:t>３本</a:t>
            </a:r>
          </a:p>
        </c:rich>
      </c:tx>
      <c:layout/>
      <c:overlay val="0"/>
    </c:title>
    <c:autoTitleDeleted val="0"/>
    <c:plotArea>
      <c:layout/>
      <c:barChart>
        <c:barDir val="col"/>
        <c:grouping val="clustered"/>
        <c:varyColors val="0"/>
        <c:ser>
          <c:idx val="0"/>
          <c:order val="0"/>
          <c:invertIfNegative val="0"/>
          <c:cat>
            <c:strRef>
              <c:f>Sheet1!$B$24:$B$33</c:f>
              <c:strCache>
                <c:ptCount val="10"/>
                <c:pt idx="0">
                  <c:v>012</c:v>
                </c:pt>
                <c:pt idx="1">
                  <c:v>013</c:v>
                </c:pt>
                <c:pt idx="2">
                  <c:v>014</c:v>
                </c:pt>
                <c:pt idx="3">
                  <c:v>023</c:v>
                </c:pt>
                <c:pt idx="4">
                  <c:v>024</c:v>
                </c:pt>
                <c:pt idx="5">
                  <c:v>034</c:v>
                </c:pt>
                <c:pt idx="6">
                  <c:v>123</c:v>
                </c:pt>
                <c:pt idx="7">
                  <c:v>124</c:v>
                </c:pt>
                <c:pt idx="8">
                  <c:v>134</c:v>
                </c:pt>
                <c:pt idx="9">
                  <c:v>234</c:v>
                </c:pt>
              </c:strCache>
            </c:strRef>
          </c:cat>
          <c:val>
            <c:numRef>
              <c:f>Sheet1!$C$24:$C$33</c:f>
              <c:numCache>
                <c:formatCode>General</c:formatCode>
                <c:ptCount val="10"/>
                <c:pt idx="0">
                  <c:v>0.88</c:v>
                </c:pt>
                <c:pt idx="1">
                  <c:v>0.48000000000000032</c:v>
                </c:pt>
                <c:pt idx="2">
                  <c:v>0.54</c:v>
                </c:pt>
                <c:pt idx="3">
                  <c:v>0.18000000000000024</c:v>
                </c:pt>
                <c:pt idx="4">
                  <c:v>0.74000000000000155</c:v>
                </c:pt>
                <c:pt idx="5">
                  <c:v>0.74000000000000155</c:v>
                </c:pt>
                <c:pt idx="6">
                  <c:v>0.56000000000000005</c:v>
                </c:pt>
                <c:pt idx="7">
                  <c:v>0.72000000000000064</c:v>
                </c:pt>
                <c:pt idx="8">
                  <c:v>0.66000000000000203</c:v>
                </c:pt>
                <c:pt idx="9">
                  <c:v>0.91</c:v>
                </c:pt>
              </c:numCache>
            </c:numRef>
          </c:val>
        </c:ser>
        <c:dLbls>
          <c:showLegendKey val="0"/>
          <c:showVal val="0"/>
          <c:showCatName val="0"/>
          <c:showSerName val="0"/>
          <c:showPercent val="0"/>
          <c:showBubbleSize val="0"/>
        </c:dLbls>
        <c:gapWidth val="51"/>
        <c:axId val="140610176"/>
        <c:axId val="140628736"/>
      </c:barChart>
      <c:catAx>
        <c:axId val="140610176"/>
        <c:scaling>
          <c:orientation val="minMax"/>
        </c:scaling>
        <c:delete val="0"/>
        <c:axPos val="b"/>
        <c:title>
          <c:tx>
            <c:rich>
              <a:bodyPr/>
              <a:lstStyle/>
              <a:p>
                <a:pPr>
                  <a:defRPr/>
                </a:pPr>
                <a:r>
                  <a:rPr lang="ja-JP" altLang="en-US" dirty="0" smtClean="0"/>
                  <a:t>パターン</a:t>
                </a:r>
                <a:endParaRPr lang="ja-JP" altLang="en-US" dirty="0"/>
              </a:p>
            </c:rich>
          </c:tx>
          <c:layout/>
          <c:overlay val="0"/>
        </c:title>
        <c:majorTickMark val="none"/>
        <c:minorTickMark val="none"/>
        <c:tickLblPos val="nextTo"/>
        <c:txPr>
          <a:bodyPr rot="0" vert="eaVert" anchor="t" anchorCtr="0"/>
          <a:lstStyle/>
          <a:p>
            <a:pPr>
              <a:defRPr/>
            </a:pPr>
            <a:endParaRPr lang="ja-JP"/>
          </a:p>
        </c:txPr>
        <c:crossAx val="140628736"/>
        <c:crosses val="autoZero"/>
        <c:auto val="1"/>
        <c:lblAlgn val="ctr"/>
        <c:lblOffset val="100"/>
        <c:tickLblSkip val="1"/>
        <c:noMultiLvlLbl val="0"/>
      </c:catAx>
      <c:valAx>
        <c:axId val="140628736"/>
        <c:scaling>
          <c:orientation val="minMax"/>
          <c:max val="1"/>
        </c:scaling>
        <c:delete val="0"/>
        <c:axPos val="l"/>
        <c:title>
          <c:tx>
            <c:rich>
              <a:bodyPr rot="0" vert="wordArtVertRtl"/>
              <a:lstStyle/>
              <a:p>
                <a:pPr>
                  <a:defRPr/>
                </a:pPr>
                <a:r>
                  <a:rPr lang="ja-JP" altLang="en-US" dirty="0" smtClean="0"/>
                  <a:t>認識率（％）</a:t>
                </a:r>
                <a:endParaRPr lang="ja-JP" altLang="en-US" dirty="0"/>
              </a:p>
            </c:rich>
          </c:tx>
          <c:layout/>
          <c:overlay val="0"/>
        </c:title>
        <c:numFmt formatCode="0%" sourceLinked="0"/>
        <c:majorTickMark val="out"/>
        <c:minorTickMark val="none"/>
        <c:tickLblPos val="nextTo"/>
        <c:crossAx val="140610176"/>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b="1" i="0" u="none" strike="noStrike" baseline="0" dirty="0" smtClean="0"/>
              <a:t>上がっている指の本数</a:t>
            </a:r>
            <a:r>
              <a:rPr lang="en-US" altLang="ja-JP" sz="1400" b="1" i="0" u="none" strike="noStrike" baseline="0" dirty="0" smtClean="0"/>
              <a:t>=</a:t>
            </a:r>
            <a:r>
              <a:rPr lang="ja-JP" altLang="en-US" sz="1400" dirty="0"/>
              <a:t>２本</a:t>
            </a:r>
          </a:p>
        </c:rich>
      </c:tx>
      <c:layout/>
      <c:overlay val="0"/>
    </c:title>
    <c:autoTitleDeleted val="0"/>
    <c:plotArea>
      <c:layout/>
      <c:barChart>
        <c:barDir val="col"/>
        <c:grouping val="clustered"/>
        <c:varyColors val="0"/>
        <c:ser>
          <c:idx val="0"/>
          <c:order val="0"/>
          <c:invertIfNegative val="0"/>
          <c:cat>
            <c:strRef>
              <c:f>Sheet1!$B$11:$B$20</c:f>
              <c:strCache>
                <c:ptCount val="10"/>
                <c:pt idx="0">
                  <c:v>01</c:v>
                </c:pt>
                <c:pt idx="1">
                  <c:v>02</c:v>
                </c:pt>
                <c:pt idx="2">
                  <c:v>03</c:v>
                </c:pt>
                <c:pt idx="3">
                  <c:v>04</c:v>
                </c:pt>
                <c:pt idx="4">
                  <c:v>12</c:v>
                </c:pt>
                <c:pt idx="5">
                  <c:v>13</c:v>
                </c:pt>
                <c:pt idx="6">
                  <c:v>14</c:v>
                </c:pt>
                <c:pt idx="7">
                  <c:v>23</c:v>
                </c:pt>
                <c:pt idx="8">
                  <c:v>24</c:v>
                </c:pt>
                <c:pt idx="9">
                  <c:v>34</c:v>
                </c:pt>
              </c:strCache>
            </c:strRef>
          </c:cat>
          <c:val>
            <c:numRef>
              <c:f>Sheet1!$C$11:$C$20</c:f>
              <c:numCache>
                <c:formatCode>General</c:formatCode>
                <c:ptCount val="10"/>
                <c:pt idx="0">
                  <c:v>0.83000000000000063</c:v>
                </c:pt>
                <c:pt idx="1">
                  <c:v>0.3900000000000009</c:v>
                </c:pt>
                <c:pt idx="2">
                  <c:v>0.69000000000000061</c:v>
                </c:pt>
                <c:pt idx="3">
                  <c:v>0.38000000000000089</c:v>
                </c:pt>
                <c:pt idx="4">
                  <c:v>0.8</c:v>
                </c:pt>
                <c:pt idx="5">
                  <c:v>0.35000000000000031</c:v>
                </c:pt>
                <c:pt idx="6">
                  <c:v>0.46</c:v>
                </c:pt>
                <c:pt idx="7">
                  <c:v>0.83000000000000063</c:v>
                </c:pt>
                <c:pt idx="8">
                  <c:v>0.91</c:v>
                </c:pt>
                <c:pt idx="9">
                  <c:v>0.92</c:v>
                </c:pt>
              </c:numCache>
            </c:numRef>
          </c:val>
        </c:ser>
        <c:dLbls>
          <c:showLegendKey val="0"/>
          <c:showVal val="0"/>
          <c:showCatName val="0"/>
          <c:showSerName val="0"/>
          <c:showPercent val="0"/>
          <c:showBubbleSize val="0"/>
        </c:dLbls>
        <c:gapWidth val="0"/>
        <c:axId val="5223552"/>
        <c:axId val="5225472"/>
      </c:barChart>
      <c:catAx>
        <c:axId val="5223552"/>
        <c:scaling>
          <c:orientation val="minMax"/>
        </c:scaling>
        <c:delete val="0"/>
        <c:axPos val="b"/>
        <c:title>
          <c:tx>
            <c:rich>
              <a:bodyPr/>
              <a:lstStyle/>
              <a:p>
                <a:pPr>
                  <a:defRPr/>
                </a:pPr>
                <a:r>
                  <a:rPr lang="ja-JP" altLang="en-US" dirty="0" smtClean="0"/>
                  <a:t>パターン</a:t>
                </a:r>
                <a:endParaRPr lang="en-US" altLang="ja-JP" dirty="0"/>
              </a:p>
            </c:rich>
          </c:tx>
          <c:layout/>
          <c:overlay val="0"/>
        </c:title>
        <c:majorTickMark val="none"/>
        <c:minorTickMark val="none"/>
        <c:tickLblPos val="nextTo"/>
        <c:txPr>
          <a:bodyPr rot="5400000" vert="horz"/>
          <a:lstStyle/>
          <a:p>
            <a:pPr>
              <a:defRPr/>
            </a:pPr>
            <a:endParaRPr lang="ja-JP"/>
          </a:p>
        </c:txPr>
        <c:crossAx val="5225472"/>
        <c:crosses val="autoZero"/>
        <c:auto val="1"/>
        <c:lblAlgn val="ctr"/>
        <c:lblOffset val="100"/>
        <c:tickLblSkip val="1"/>
        <c:noMultiLvlLbl val="0"/>
      </c:catAx>
      <c:valAx>
        <c:axId val="5225472"/>
        <c:scaling>
          <c:orientation val="minMax"/>
          <c:max val="1"/>
        </c:scaling>
        <c:delete val="0"/>
        <c:axPos val="l"/>
        <c:title>
          <c:tx>
            <c:rich>
              <a:bodyPr rot="0" vert="wordArtVertRtl"/>
              <a:lstStyle/>
              <a:p>
                <a:pPr>
                  <a:defRPr/>
                </a:pPr>
                <a:r>
                  <a:rPr lang="ja-JP" altLang="en-US" dirty="0" smtClean="0"/>
                  <a:t>認識率</a:t>
                </a:r>
                <a:endParaRPr lang="ja-JP" altLang="en-US" dirty="0"/>
              </a:p>
            </c:rich>
          </c:tx>
          <c:layout/>
          <c:overlay val="0"/>
        </c:title>
        <c:numFmt formatCode="General" sourceLinked="1"/>
        <c:majorTickMark val="out"/>
        <c:minorTickMark val="none"/>
        <c:tickLblPos val="nextTo"/>
        <c:crossAx val="5223552"/>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b="1" i="0" u="none" strike="noStrike" baseline="0" dirty="0" smtClean="0"/>
              <a:t>上がっている指の本数</a:t>
            </a:r>
            <a:r>
              <a:rPr lang="en-US" altLang="ja-JP" sz="1400" b="1" i="0" u="none" strike="noStrike" baseline="0" dirty="0" smtClean="0"/>
              <a:t>=</a:t>
            </a:r>
            <a:r>
              <a:rPr lang="ja-JP" altLang="en-US" sz="1400" dirty="0"/>
              <a:t>３本</a:t>
            </a:r>
          </a:p>
        </c:rich>
      </c:tx>
      <c:layout/>
      <c:overlay val="0"/>
    </c:title>
    <c:autoTitleDeleted val="0"/>
    <c:plotArea>
      <c:layout/>
      <c:barChart>
        <c:barDir val="col"/>
        <c:grouping val="clustered"/>
        <c:varyColors val="0"/>
        <c:ser>
          <c:idx val="0"/>
          <c:order val="0"/>
          <c:invertIfNegative val="0"/>
          <c:cat>
            <c:strRef>
              <c:f>Sheet1!$B$24:$B$33</c:f>
              <c:strCache>
                <c:ptCount val="10"/>
                <c:pt idx="0">
                  <c:v>012</c:v>
                </c:pt>
                <c:pt idx="1">
                  <c:v>013</c:v>
                </c:pt>
                <c:pt idx="2">
                  <c:v>014</c:v>
                </c:pt>
                <c:pt idx="3">
                  <c:v>023</c:v>
                </c:pt>
                <c:pt idx="4">
                  <c:v>024</c:v>
                </c:pt>
                <c:pt idx="5">
                  <c:v>034</c:v>
                </c:pt>
                <c:pt idx="6">
                  <c:v>123</c:v>
                </c:pt>
                <c:pt idx="7">
                  <c:v>124</c:v>
                </c:pt>
                <c:pt idx="8">
                  <c:v>134</c:v>
                </c:pt>
                <c:pt idx="9">
                  <c:v>234</c:v>
                </c:pt>
              </c:strCache>
            </c:strRef>
          </c:cat>
          <c:val>
            <c:numRef>
              <c:f>Sheet1!$C$24:$C$33</c:f>
              <c:numCache>
                <c:formatCode>General</c:formatCode>
                <c:ptCount val="10"/>
                <c:pt idx="0">
                  <c:v>0.88</c:v>
                </c:pt>
                <c:pt idx="1">
                  <c:v>0.48000000000000032</c:v>
                </c:pt>
                <c:pt idx="2">
                  <c:v>0.54</c:v>
                </c:pt>
                <c:pt idx="3">
                  <c:v>0.18000000000000024</c:v>
                </c:pt>
                <c:pt idx="4">
                  <c:v>0.74000000000000155</c:v>
                </c:pt>
                <c:pt idx="5">
                  <c:v>0.74000000000000155</c:v>
                </c:pt>
                <c:pt idx="6">
                  <c:v>0.56000000000000005</c:v>
                </c:pt>
                <c:pt idx="7">
                  <c:v>0.72000000000000064</c:v>
                </c:pt>
                <c:pt idx="8">
                  <c:v>0.66000000000000203</c:v>
                </c:pt>
                <c:pt idx="9">
                  <c:v>0.91</c:v>
                </c:pt>
              </c:numCache>
            </c:numRef>
          </c:val>
        </c:ser>
        <c:dLbls>
          <c:showLegendKey val="0"/>
          <c:showVal val="0"/>
          <c:showCatName val="0"/>
          <c:showSerName val="0"/>
          <c:showPercent val="0"/>
          <c:showBubbleSize val="0"/>
        </c:dLbls>
        <c:gapWidth val="0"/>
        <c:axId val="145888000"/>
        <c:axId val="145889920"/>
      </c:barChart>
      <c:catAx>
        <c:axId val="145888000"/>
        <c:scaling>
          <c:orientation val="minMax"/>
        </c:scaling>
        <c:delete val="0"/>
        <c:axPos val="b"/>
        <c:title>
          <c:tx>
            <c:rich>
              <a:bodyPr/>
              <a:lstStyle/>
              <a:p>
                <a:pPr>
                  <a:defRPr/>
                </a:pPr>
                <a:r>
                  <a:rPr lang="ja-JP" altLang="en-US" dirty="0" smtClean="0"/>
                  <a:t>パターン</a:t>
                </a:r>
                <a:endParaRPr lang="ja-JP" altLang="en-US" dirty="0"/>
              </a:p>
            </c:rich>
          </c:tx>
          <c:layout/>
          <c:overlay val="0"/>
        </c:title>
        <c:majorTickMark val="none"/>
        <c:minorTickMark val="none"/>
        <c:tickLblPos val="nextTo"/>
        <c:txPr>
          <a:bodyPr rot="0" vert="eaVert" anchor="t" anchorCtr="0"/>
          <a:lstStyle/>
          <a:p>
            <a:pPr>
              <a:defRPr/>
            </a:pPr>
            <a:endParaRPr lang="ja-JP"/>
          </a:p>
        </c:txPr>
        <c:crossAx val="145889920"/>
        <c:crosses val="autoZero"/>
        <c:auto val="1"/>
        <c:lblAlgn val="ctr"/>
        <c:lblOffset val="100"/>
        <c:tickLblSkip val="1"/>
        <c:noMultiLvlLbl val="0"/>
      </c:catAx>
      <c:valAx>
        <c:axId val="145889920"/>
        <c:scaling>
          <c:orientation val="minMax"/>
          <c:max val="1"/>
        </c:scaling>
        <c:delete val="0"/>
        <c:axPos val="l"/>
        <c:title>
          <c:tx>
            <c:rich>
              <a:bodyPr rot="0" vert="wordArtVertRtl"/>
              <a:lstStyle/>
              <a:p>
                <a:pPr>
                  <a:defRPr/>
                </a:pPr>
                <a:r>
                  <a:rPr lang="ja-JP" altLang="en-US" dirty="0" smtClean="0"/>
                  <a:t>認識率</a:t>
                </a:r>
                <a:endParaRPr lang="ja-JP" altLang="en-US" dirty="0"/>
              </a:p>
            </c:rich>
          </c:tx>
          <c:layout/>
          <c:overlay val="0"/>
        </c:title>
        <c:numFmt formatCode="General" sourceLinked="1"/>
        <c:majorTickMark val="out"/>
        <c:minorTickMark val="none"/>
        <c:tickLblPos val="nextTo"/>
        <c:crossAx val="145888000"/>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b="1" i="0" u="none" strike="noStrike" baseline="0" dirty="0" smtClean="0"/>
              <a:t>上がっている</a:t>
            </a:r>
            <a:r>
              <a:rPr lang="ja-JP" altLang="ja-JP" sz="1400" b="1" i="0" u="none" strike="noStrike" baseline="0" dirty="0" smtClean="0"/>
              <a:t>指の本数</a:t>
            </a:r>
            <a:r>
              <a:rPr lang="en-US" altLang="ja-JP" sz="1400" b="1" i="0" u="none" strike="noStrike" baseline="0" dirty="0"/>
              <a:t>=</a:t>
            </a:r>
            <a:r>
              <a:rPr lang="en-US" altLang="ja-JP" sz="1400" dirty="0"/>
              <a:t>1</a:t>
            </a:r>
            <a:r>
              <a:rPr lang="ja-JP" altLang="en-US" sz="1400" dirty="0"/>
              <a:t>本</a:t>
            </a:r>
          </a:p>
        </c:rich>
      </c:tx>
      <c:layout/>
      <c:overlay val="0"/>
    </c:title>
    <c:autoTitleDeleted val="0"/>
    <c:plotArea>
      <c:layout/>
      <c:barChart>
        <c:barDir val="col"/>
        <c:grouping val="clustered"/>
        <c:varyColors val="0"/>
        <c:ser>
          <c:idx val="0"/>
          <c:order val="0"/>
          <c:invertIfNegative val="0"/>
          <c:cat>
            <c:numRef>
              <c:f>Sheet1!$B$3:$B$7</c:f>
              <c:numCache>
                <c:formatCode>General</c:formatCode>
                <c:ptCount val="5"/>
                <c:pt idx="0">
                  <c:v>0</c:v>
                </c:pt>
                <c:pt idx="1">
                  <c:v>1</c:v>
                </c:pt>
                <c:pt idx="2">
                  <c:v>2</c:v>
                </c:pt>
                <c:pt idx="3">
                  <c:v>3</c:v>
                </c:pt>
                <c:pt idx="4">
                  <c:v>4</c:v>
                </c:pt>
              </c:numCache>
            </c:numRef>
          </c:cat>
          <c:val>
            <c:numRef>
              <c:f>Sheet1!$C$3:$C$7</c:f>
              <c:numCache>
                <c:formatCode>General</c:formatCode>
                <c:ptCount val="5"/>
                <c:pt idx="0">
                  <c:v>0.99</c:v>
                </c:pt>
                <c:pt idx="1">
                  <c:v>1</c:v>
                </c:pt>
                <c:pt idx="2">
                  <c:v>0.93</c:v>
                </c:pt>
                <c:pt idx="3">
                  <c:v>0.82000000000000062</c:v>
                </c:pt>
                <c:pt idx="4">
                  <c:v>0.92</c:v>
                </c:pt>
              </c:numCache>
            </c:numRef>
          </c:val>
        </c:ser>
        <c:dLbls>
          <c:showLegendKey val="0"/>
          <c:showVal val="0"/>
          <c:showCatName val="0"/>
          <c:showSerName val="0"/>
          <c:showPercent val="0"/>
          <c:showBubbleSize val="0"/>
        </c:dLbls>
        <c:gapWidth val="50"/>
        <c:axId val="146227968"/>
        <c:axId val="146229888"/>
      </c:barChart>
      <c:catAx>
        <c:axId val="146227968"/>
        <c:scaling>
          <c:orientation val="minMax"/>
        </c:scaling>
        <c:delete val="0"/>
        <c:axPos val="b"/>
        <c:title>
          <c:tx>
            <c:rich>
              <a:bodyPr/>
              <a:lstStyle/>
              <a:p>
                <a:pPr>
                  <a:defRPr/>
                </a:pPr>
                <a:r>
                  <a:rPr lang="ja-JP" altLang="en-US" dirty="0" smtClean="0"/>
                  <a:t>パターン</a:t>
                </a:r>
                <a:endParaRPr lang="ja-JP" altLang="en-US" dirty="0"/>
              </a:p>
            </c:rich>
          </c:tx>
          <c:layout/>
          <c:overlay val="0"/>
        </c:title>
        <c:numFmt formatCode="General" sourceLinked="1"/>
        <c:majorTickMark val="none"/>
        <c:minorTickMark val="none"/>
        <c:tickLblPos val="nextTo"/>
        <c:crossAx val="146229888"/>
        <c:crosses val="autoZero"/>
        <c:auto val="1"/>
        <c:lblAlgn val="ctr"/>
        <c:lblOffset val="100"/>
        <c:tickLblSkip val="1"/>
        <c:noMultiLvlLbl val="0"/>
      </c:catAx>
      <c:valAx>
        <c:axId val="146229888"/>
        <c:scaling>
          <c:orientation val="minMax"/>
          <c:max val="1"/>
        </c:scaling>
        <c:delete val="0"/>
        <c:axPos val="l"/>
        <c:title>
          <c:tx>
            <c:rich>
              <a:bodyPr rot="0" vert="wordArtVertRtl"/>
              <a:lstStyle/>
              <a:p>
                <a:pPr>
                  <a:defRPr/>
                </a:pPr>
                <a:r>
                  <a:rPr lang="ja-JP" altLang="en-US" dirty="0" smtClean="0"/>
                  <a:t>認識率</a:t>
                </a:r>
                <a:endParaRPr lang="ja-JP" altLang="en-US" dirty="0"/>
              </a:p>
            </c:rich>
          </c:tx>
          <c:layout/>
          <c:overlay val="0"/>
        </c:title>
        <c:numFmt formatCode="General" sourceLinked="1"/>
        <c:majorTickMark val="out"/>
        <c:minorTickMark val="none"/>
        <c:tickLblPos val="nextTo"/>
        <c:crossAx val="146227968"/>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1400" dirty="0" smtClean="0"/>
              <a:t>上がっている指の本数</a:t>
            </a:r>
            <a:r>
              <a:rPr lang="en-US" altLang="ja-JP" sz="1400" dirty="0" smtClean="0"/>
              <a:t>=</a:t>
            </a:r>
            <a:r>
              <a:rPr lang="ja-JP" altLang="en-US" sz="1400" dirty="0" smtClean="0"/>
              <a:t>４本</a:t>
            </a:r>
            <a:endParaRPr lang="ja-JP" altLang="en-US" sz="1400" dirty="0"/>
          </a:p>
        </c:rich>
      </c:tx>
      <c:layout/>
      <c:overlay val="0"/>
    </c:title>
    <c:autoTitleDeleted val="0"/>
    <c:plotArea>
      <c:layout/>
      <c:barChart>
        <c:barDir val="col"/>
        <c:grouping val="clustered"/>
        <c:varyColors val="0"/>
        <c:ser>
          <c:idx val="0"/>
          <c:order val="0"/>
          <c:invertIfNegative val="0"/>
          <c:cat>
            <c:strRef>
              <c:f>Sheet1!$B$37:$B$41</c:f>
              <c:strCache>
                <c:ptCount val="5"/>
                <c:pt idx="0">
                  <c:v>0123</c:v>
                </c:pt>
                <c:pt idx="1">
                  <c:v>0124</c:v>
                </c:pt>
                <c:pt idx="2">
                  <c:v>0134</c:v>
                </c:pt>
                <c:pt idx="3">
                  <c:v>0234</c:v>
                </c:pt>
                <c:pt idx="4">
                  <c:v>1234</c:v>
                </c:pt>
              </c:strCache>
            </c:strRef>
          </c:cat>
          <c:val>
            <c:numRef>
              <c:f>Sheet1!$C$37:$C$41</c:f>
              <c:numCache>
                <c:formatCode>General</c:formatCode>
                <c:ptCount val="5"/>
                <c:pt idx="0">
                  <c:v>0.79</c:v>
                </c:pt>
                <c:pt idx="1">
                  <c:v>0.85000000000000064</c:v>
                </c:pt>
                <c:pt idx="2">
                  <c:v>0.79</c:v>
                </c:pt>
                <c:pt idx="3">
                  <c:v>0.71000000000000063</c:v>
                </c:pt>
                <c:pt idx="4">
                  <c:v>0.76000000000000145</c:v>
                </c:pt>
              </c:numCache>
            </c:numRef>
          </c:val>
        </c:ser>
        <c:dLbls>
          <c:showLegendKey val="0"/>
          <c:showVal val="0"/>
          <c:showCatName val="0"/>
          <c:showSerName val="0"/>
          <c:showPercent val="0"/>
          <c:showBubbleSize val="0"/>
        </c:dLbls>
        <c:gapWidth val="51"/>
        <c:axId val="146258944"/>
        <c:axId val="146269312"/>
      </c:barChart>
      <c:catAx>
        <c:axId val="146258944"/>
        <c:scaling>
          <c:orientation val="minMax"/>
        </c:scaling>
        <c:delete val="0"/>
        <c:axPos val="b"/>
        <c:title>
          <c:tx>
            <c:rich>
              <a:bodyPr/>
              <a:lstStyle/>
              <a:p>
                <a:pPr>
                  <a:defRPr/>
                </a:pPr>
                <a:r>
                  <a:rPr lang="ja-JP" altLang="en-US" dirty="0" smtClean="0"/>
                  <a:t>パターン</a:t>
                </a:r>
                <a:endParaRPr lang="ja-JP" altLang="en-US" dirty="0"/>
              </a:p>
            </c:rich>
          </c:tx>
          <c:layout>
            <c:manualLayout>
              <c:xMode val="edge"/>
              <c:yMode val="edge"/>
              <c:x val="0.46995677631510613"/>
              <c:y val="0.91026825479430151"/>
            </c:manualLayout>
          </c:layout>
          <c:overlay val="0"/>
        </c:title>
        <c:majorTickMark val="none"/>
        <c:minorTickMark val="none"/>
        <c:tickLblPos val="nextTo"/>
        <c:txPr>
          <a:bodyPr rot="0" vert="eaVert"/>
          <a:lstStyle/>
          <a:p>
            <a:pPr>
              <a:defRPr/>
            </a:pPr>
            <a:endParaRPr lang="ja-JP"/>
          </a:p>
        </c:txPr>
        <c:crossAx val="146269312"/>
        <c:crosses val="autoZero"/>
        <c:auto val="1"/>
        <c:lblAlgn val="ctr"/>
        <c:lblOffset val="100"/>
        <c:noMultiLvlLbl val="0"/>
      </c:catAx>
      <c:valAx>
        <c:axId val="146269312"/>
        <c:scaling>
          <c:orientation val="minMax"/>
          <c:max val="1"/>
          <c:min val="0"/>
        </c:scaling>
        <c:delete val="0"/>
        <c:axPos val="l"/>
        <c:title>
          <c:tx>
            <c:rich>
              <a:bodyPr rot="0" vert="wordArtVertRtl"/>
              <a:lstStyle/>
              <a:p>
                <a:pPr>
                  <a:defRPr/>
                </a:pPr>
                <a:r>
                  <a:rPr lang="ja-JP" altLang="en-US" dirty="0" smtClean="0"/>
                  <a:t>認識率</a:t>
                </a:r>
                <a:endParaRPr lang="ja-JP" altLang="en-US" dirty="0"/>
              </a:p>
            </c:rich>
          </c:tx>
          <c:layout/>
          <c:overlay val="0"/>
        </c:title>
        <c:numFmt formatCode="General" sourceLinked="1"/>
        <c:majorTickMark val="out"/>
        <c:minorTickMark val="none"/>
        <c:tickLblPos val="nextTo"/>
        <c:crossAx val="146258944"/>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4857" tIns="47429" rIns="94857" bIns="47429" rtlCol="0"/>
          <a:lstStyle>
            <a:lvl1pPr algn="l">
              <a:defRPr sz="1300"/>
            </a:lvl1pPr>
          </a:lstStyle>
          <a:p>
            <a:endParaRPr kumimoji="1" lang="ja-JP" altLang="en-US"/>
          </a:p>
        </p:txBody>
      </p:sp>
      <p:sp>
        <p:nvSpPr>
          <p:cNvPr id="3" name="日付プレースホルダ 2"/>
          <p:cNvSpPr>
            <a:spLocks noGrp="1"/>
          </p:cNvSpPr>
          <p:nvPr>
            <p:ph type="dt" sz="quarter" idx="1"/>
          </p:nvPr>
        </p:nvSpPr>
        <p:spPr>
          <a:xfrm>
            <a:off x="3815374" y="0"/>
            <a:ext cx="2918831" cy="493316"/>
          </a:xfrm>
          <a:prstGeom prst="rect">
            <a:avLst/>
          </a:prstGeom>
        </p:spPr>
        <p:txBody>
          <a:bodyPr vert="horz" lIns="94857" tIns="47429" rIns="94857" bIns="47429" rtlCol="0"/>
          <a:lstStyle>
            <a:lvl1pPr algn="r">
              <a:defRPr sz="1300"/>
            </a:lvl1pPr>
          </a:lstStyle>
          <a:p>
            <a:fld id="{8E142D62-BEC6-45F2-8531-C5A6D57D2A60}" type="datetimeFigureOut">
              <a:rPr kumimoji="1" lang="ja-JP" altLang="en-US" smtClean="0"/>
              <a:pPr/>
              <a:t>2013/3/20</a:t>
            </a:fld>
            <a:endParaRPr kumimoji="1" lang="ja-JP" altLang="en-US"/>
          </a:p>
        </p:txBody>
      </p:sp>
      <p:sp>
        <p:nvSpPr>
          <p:cNvPr id="4" name="フッター プレースホルダ 3"/>
          <p:cNvSpPr>
            <a:spLocks noGrp="1"/>
          </p:cNvSpPr>
          <p:nvPr>
            <p:ph type="ftr" sz="quarter" idx="2"/>
          </p:nvPr>
        </p:nvSpPr>
        <p:spPr>
          <a:xfrm>
            <a:off x="0" y="9371285"/>
            <a:ext cx="2918831" cy="493316"/>
          </a:xfrm>
          <a:prstGeom prst="rect">
            <a:avLst/>
          </a:prstGeom>
        </p:spPr>
        <p:txBody>
          <a:bodyPr vert="horz" lIns="94857" tIns="47429" rIns="94857" bIns="47429" rtlCol="0" anchor="b"/>
          <a:lstStyle>
            <a:lvl1pPr algn="l">
              <a:defRPr sz="1300"/>
            </a:lvl1pPr>
          </a:lstStyle>
          <a:p>
            <a:endParaRPr kumimoji="1" lang="ja-JP" altLang="en-US"/>
          </a:p>
        </p:txBody>
      </p:sp>
      <p:sp>
        <p:nvSpPr>
          <p:cNvPr id="5" name="スライド番号プレースホルダ 4"/>
          <p:cNvSpPr>
            <a:spLocks noGrp="1"/>
          </p:cNvSpPr>
          <p:nvPr>
            <p:ph type="sldNum" sz="quarter" idx="3"/>
          </p:nvPr>
        </p:nvSpPr>
        <p:spPr>
          <a:xfrm>
            <a:off x="3815374" y="9371285"/>
            <a:ext cx="2918831" cy="493316"/>
          </a:xfrm>
          <a:prstGeom prst="rect">
            <a:avLst/>
          </a:prstGeom>
        </p:spPr>
        <p:txBody>
          <a:bodyPr vert="horz" lIns="94857" tIns="47429" rIns="94857" bIns="47429" rtlCol="0" anchor="b"/>
          <a:lstStyle>
            <a:lvl1pPr algn="r">
              <a:defRPr sz="1300"/>
            </a:lvl1pPr>
          </a:lstStyle>
          <a:p>
            <a:fld id="{254AC4C1-A09C-40E0-8163-1D3439C37060}" type="slidenum">
              <a:rPr kumimoji="1" lang="ja-JP" altLang="en-US" smtClean="0"/>
              <a:pPr/>
              <a:t>‹#›</a:t>
            </a:fld>
            <a:endParaRPr kumimoji="1" lang="ja-JP" altLang="en-US"/>
          </a:p>
        </p:txBody>
      </p:sp>
    </p:spTree>
    <p:extLst>
      <p:ext uri="{BB962C8B-B14F-4D97-AF65-F5344CB8AC3E}">
        <p14:creationId xmlns:p14="http://schemas.microsoft.com/office/powerpoint/2010/main" val="590344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4857" tIns="47429" rIns="94857" bIns="47429" rtlCol="0"/>
          <a:lstStyle>
            <a:lvl1pPr algn="l">
              <a:defRPr sz="1300"/>
            </a:lvl1pPr>
          </a:lstStyle>
          <a:p>
            <a:endParaRPr kumimoji="1" lang="ja-JP" altLang="en-US"/>
          </a:p>
        </p:txBody>
      </p:sp>
      <p:sp>
        <p:nvSpPr>
          <p:cNvPr id="3" name="日付プレースホルダ 2"/>
          <p:cNvSpPr>
            <a:spLocks noGrp="1"/>
          </p:cNvSpPr>
          <p:nvPr>
            <p:ph type="dt" idx="1"/>
          </p:nvPr>
        </p:nvSpPr>
        <p:spPr>
          <a:xfrm>
            <a:off x="3815374" y="0"/>
            <a:ext cx="2918831" cy="493316"/>
          </a:xfrm>
          <a:prstGeom prst="rect">
            <a:avLst/>
          </a:prstGeom>
        </p:spPr>
        <p:txBody>
          <a:bodyPr vert="horz" lIns="94857" tIns="47429" rIns="94857" bIns="47429" rtlCol="0"/>
          <a:lstStyle>
            <a:lvl1pPr algn="r">
              <a:defRPr sz="1300"/>
            </a:lvl1pPr>
          </a:lstStyle>
          <a:p>
            <a:fld id="{B6FDFD7E-4513-4952-8313-D413D2E20D0D}" type="datetimeFigureOut">
              <a:rPr kumimoji="1" lang="ja-JP" altLang="en-US" smtClean="0"/>
              <a:pPr/>
              <a:t>2013/3/20</a:t>
            </a:fld>
            <a:endParaRPr kumimoji="1" lang="ja-JP" altLang="en-US"/>
          </a:p>
        </p:txBody>
      </p:sp>
      <p:sp>
        <p:nvSpPr>
          <p:cNvPr id="4" name="スライド イメージ プレースホルダ 3"/>
          <p:cNvSpPr>
            <a:spLocks noGrp="1" noRot="1" noChangeAspect="1"/>
          </p:cNvSpPr>
          <p:nvPr>
            <p:ph type="sldImg" idx="2"/>
          </p:nvPr>
        </p:nvSpPr>
        <p:spPr>
          <a:xfrm>
            <a:off x="904875" y="741363"/>
            <a:ext cx="4927600" cy="3697287"/>
          </a:xfrm>
          <a:prstGeom prst="rect">
            <a:avLst/>
          </a:prstGeom>
          <a:noFill/>
          <a:ln w="12700">
            <a:solidFill>
              <a:prstClr val="black"/>
            </a:solidFill>
          </a:ln>
        </p:spPr>
        <p:txBody>
          <a:bodyPr vert="horz" lIns="94857" tIns="47429" rIns="94857" bIns="47429" rtlCol="0" anchor="ctr"/>
          <a:lstStyle/>
          <a:p>
            <a:endParaRPr lang="ja-JP" altLang="en-US"/>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4857" tIns="47429" rIns="94857" bIns="47429"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4857" tIns="47429" rIns="94857" bIns="47429" rtlCol="0" anchor="b"/>
          <a:lstStyle>
            <a:lvl1pPr algn="l">
              <a:defRPr sz="1300"/>
            </a:lvl1pPr>
          </a:lstStyle>
          <a:p>
            <a:endParaRPr kumimoji="1" lang="ja-JP" altLang="en-US"/>
          </a:p>
        </p:txBody>
      </p:sp>
      <p:sp>
        <p:nvSpPr>
          <p:cNvPr id="7" name="スライド番号プレースホルダ 6"/>
          <p:cNvSpPr>
            <a:spLocks noGrp="1"/>
          </p:cNvSpPr>
          <p:nvPr>
            <p:ph type="sldNum" sz="quarter" idx="5"/>
          </p:nvPr>
        </p:nvSpPr>
        <p:spPr>
          <a:xfrm>
            <a:off x="3815374" y="9371285"/>
            <a:ext cx="2918831" cy="493316"/>
          </a:xfrm>
          <a:prstGeom prst="rect">
            <a:avLst/>
          </a:prstGeom>
        </p:spPr>
        <p:txBody>
          <a:bodyPr vert="horz" lIns="94857" tIns="47429" rIns="94857" bIns="47429" rtlCol="0" anchor="b"/>
          <a:lstStyle>
            <a:lvl1pPr algn="r">
              <a:defRPr sz="1300"/>
            </a:lvl1pPr>
          </a:lstStyle>
          <a:p>
            <a:fld id="{A827D036-A9CD-4254-942D-B9BE9B3D5FF0}" type="slidenum">
              <a:rPr kumimoji="1" lang="ja-JP" altLang="en-US" smtClean="0"/>
              <a:pPr/>
              <a:t>‹#›</a:t>
            </a:fld>
            <a:endParaRPr kumimoji="1" lang="ja-JP" altLang="en-US"/>
          </a:p>
        </p:txBody>
      </p:sp>
    </p:spTree>
    <p:extLst>
      <p:ext uri="{BB962C8B-B14F-4D97-AF65-F5344CB8AC3E}">
        <p14:creationId xmlns:p14="http://schemas.microsoft.com/office/powerpoint/2010/main" val="37643782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27D036-A9CD-4254-942D-B9BE9B3D5FF0}" type="slidenum">
              <a:rPr kumimoji="1" lang="ja-JP" altLang="en-US" smtClean="0"/>
              <a:pPr/>
              <a:t>11</a:t>
            </a:fld>
            <a:endParaRPr kumimoji="1" lang="ja-JP" altLang="en-US" dirty="0"/>
          </a:p>
        </p:txBody>
      </p:sp>
    </p:spTree>
    <p:extLst>
      <p:ext uri="{BB962C8B-B14F-4D97-AF65-F5344CB8AC3E}">
        <p14:creationId xmlns:p14="http://schemas.microsoft.com/office/powerpoint/2010/main" val="345076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13</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14</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15</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16</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指の認識は輪郭形状を利用して探索をします．輪郭データは画像の左上を原点としたときに一行ずつ色の境目を探索し，最初に見つきかったエッジを始点に反時計回りに形成します．指の種類が一つでもわかればその指の種類を基準にソートすれば全ての指の種類を分類することができます．今回は親指の認識を利用します．</a:t>
            </a:r>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26</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各指の角度の可動範囲を基に事前に閾値を設定しておきます．そして実際に計測した指の角度がどの領域に属すか閾値を基に判断し種類識別を行います</a:t>
            </a:r>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手領域の画像から各行ごとの白ピクセル値の平均座標を計算し，こちらの水色の部分でその集まりであり平均座標点群とします．この平均座標点群を最小二乗法で近似した直線を手の向きとします．この際，挙がっている指が手の向きに影響を与えるため，手の領域画像から指の領域を削減した画像を利用しております．</a:t>
            </a:r>
            <a:endParaRPr kumimoji="1" lang="en-US" altLang="ja-JP" dirty="0" smtClean="0"/>
          </a:p>
          <a:p>
            <a:r>
              <a:rPr kumimoji="1" lang="ja-JP" altLang="en-US" dirty="0" smtClean="0"/>
              <a:t>ではこの指の領域や指の付け根を認識するためには凹状欠損を利用します．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全ての凹状欠損を凹</a:t>
            </a:r>
            <a:r>
              <a:rPr kumimoji="1" lang="en-US" altLang="ja-JP" baseline="-25000" dirty="0" err="1" smtClean="0"/>
              <a:t>i</a:t>
            </a:r>
            <a:r>
              <a:rPr kumimoji="1" lang="ja-JP" altLang="en-US" baseline="0" dirty="0" smtClean="0"/>
              <a:t>として表現します。</a:t>
            </a:r>
            <a:endParaRPr kumimoji="1" lang="ja-JP" altLang="en-US" baseline="-25000"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27D036-A9CD-4254-942D-B9BE9B3D5FF0}"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a:xfrm>
            <a:off x="6400800" y="6355080"/>
            <a:ext cx="2286000" cy="365760"/>
          </a:xfrm>
        </p:spPr>
        <p:txBody>
          <a:bodyPr/>
          <a:lstStyle>
            <a:lvl1pPr>
              <a:defRPr sz="1400"/>
            </a:lvl1pPr>
          </a:lstStyle>
          <a:p>
            <a:fld id="{72B72D9A-9F8F-4876-B4DB-BD68546449BA}" type="datetime1">
              <a:rPr kumimoji="1" lang="ja-JP" altLang="en-US" smtClean="0"/>
              <a:pPr/>
              <a:t>2013/3/20</a:t>
            </a:fld>
            <a:endParaRPr kumimoji="1" lang="ja-JP" altLang="en-US"/>
          </a:p>
        </p:txBody>
      </p:sp>
      <p:sp>
        <p:nvSpPr>
          <p:cNvPr id="17" name="フッター プレースホルダ 16"/>
          <p:cNvSpPr>
            <a:spLocks noGrp="1"/>
          </p:cNvSpPr>
          <p:nvPr>
            <p:ph type="ftr" sz="quarter" idx="11"/>
          </p:nvPr>
        </p:nvSpPr>
        <p:spPr>
          <a:xfrm>
            <a:off x="2898648" y="6355080"/>
            <a:ext cx="3474720" cy="365760"/>
          </a:xfrm>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29" name="スライド番号プレースホルダ 28"/>
          <p:cNvSpPr>
            <a:spLocks noGrp="1"/>
          </p:cNvSpPr>
          <p:nvPr>
            <p:ph type="sldNum" sz="quarter" idx="12"/>
          </p:nvPr>
        </p:nvSpPr>
        <p:spPr>
          <a:xfrm>
            <a:off x="1216152" y="6355080"/>
            <a:ext cx="1219200" cy="365760"/>
          </a:xfrm>
        </p:spPr>
        <p:txBody>
          <a:bodyPr/>
          <a:lstStyle/>
          <a:p>
            <a:fld id="{A5DECCAB-8FF3-474F-8D40-6BC925E72177}" type="slidenum">
              <a:rPr kumimoji="1" lang="ja-JP" altLang="en-US" smtClean="0"/>
              <a:pPr/>
              <a:t>‹#›</a:t>
            </a:fld>
            <a:endParaRPr kumimoji="1" lang="ja-JP" altLang="en-US"/>
          </a:p>
        </p:txBody>
      </p:sp>
      <p:sp>
        <p:nvSpPr>
          <p:cNvPr id="21" name="正方形/長方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4437647E-9C31-4F37-97A0-1E4D735DD216}" type="datetime1">
              <a:rPr kumimoji="1" lang="ja-JP" altLang="en-US" smtClean="0"/>
              <a:pPr/>
              <a:t>2013/3/20</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6" name="スライド番号プレースホルダ 5"/>
          <p:cNvSpPr>
            <a:spLocks noGrp="1"/>
          </p:cNvSpPr>
          <p:nvPr>
            <p:ph type="sldNum" sz="quarter" idx="12"/>
          </p:nvPr>
        </p:nvSpPr>
        <p:spPr/>
        <p:txBody>
          <a:bodyPr/>
          <a:lstStyle/>
          <a:p>
            <a:fld id="{A5DECCAB-8FF3-474F-8D40-6BC925E72177}"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4E603F6F-F2A2-4F65-9FE1-9A7F22607A82}" type="datetime1">
              <a:rPr kumimoji="1" lang="ja-JP" altLang="en-US" smtClean="0"/>
              <a:pPr/>
              <a:t>2013/3/20</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6" name="スライド番号プレースホルダ 5"/>
          <p:cNvSpPr>
            <a:spLocks noGrp="1"/>
          </p:cNvSpPr>
          <p:nvPr>
            <p:ph type="sldNum" sz="quarter" idx="12"/>
          </p:nvPr>
        </p:nvSpPr>
        <p:spPr/>
        <p:txBody>
          <a:bodyPr/>
          <a:lstStyle/>
          <a:p>
            <a:fld id="{A5DECCAB-8FF3-474F-8D40-6BC925E72177}" type="slidenum">
              <a:rPr kumimoji="1" lang="ja-JP" altLang="en-US" smtClean="0"/>
              <a:pPr/>
              <a:t>‹#›</a:t>
            </a:fld>
            <a:endParaRPr kumimoji="1" lang="ja-JP" altLang="en-US"/>
          </a:p>
        </p:txBody>
      </p:sp>
      <p:sp>
        <p:nvSpPr>
          <p:cNvPr id="7" name="直線コネクタ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4" name="日付プレースホルダ 3"/>
          <p:cNvSpPr>
            <a:spLocks noGrp="1"/>
          </p:cNvSpPr>
          <p:nvPr>
            <p:ph type="dt" sz="half" idx="10"/>
          </p:nvPr>
        </p:nvSpPr>
        <p:spPr/>
        <p:txBody>
          <a:bodyPr/>
          <a:lstStyle/>
          <a:p>
            <a:fld id="{EABDAB77-D542-452F-965A-F59730B3A0E4}" type="datetime1">
              <a:rPr kumimoji="1" lang="ja-JP" altLang="en-US" smtClean="0"/>
              <a:pPr/>
              <a:t>2013/3/20</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6" name="スライド番号プレースホルダ 5"/>
          <p:cNvSpPr>
            <a:spLocks noGrp="1"/>
          </p:cNvSpPr>
          <p:nvPr>
            <p:ph type="sldNum" sz="quarter" idx="12"/>
          </p:nvPr>
        </p:nvSpPr>
        <p:spPr/>
        <p:txBody>
          <a:bodyPr/>
          <a:lstStyle/>
          <a:p>
            <a:fld id="{A5DECCAB-8FF3-474F-8D40-6BC925E72177}" type="slidenum">
              <a:rPr kumimoji="1" lang="ja-JP" altLang="en-US" smtClean="0"/>
              <a:pPr/>
              <a:t>‹#›</a:t>
            </a:fld>
            <a:endParaRPr kumimoji="1" lang="ja-JP" altLang="en-US"/>
          </a:p>
        </p:txBody>
      </p:sp>
      <p:sp>
        <p:nvSpPr>
          <p:cNvPr id="8" name="コンテンツ プレースホルダ 7"/>
          <p:cNvSpPr>
            <a:spLocks noGrp="1"/>
          </p:cNvSpPr>
          <p:nvPr>
            <p:ph sz="quarter" idx="1"/>
          </p:nvPr>
        </p:nvSpPr>
        <p:spPr>
          <a:xfrm>
            <a:off x="457200" y="1219200"/>
            <a:ext cx="8229600" cy="493776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6400800" y="6355080"/>
            <a:ext cx="2286000" cy="365760"/>
          </a:xfrm>
        </p:spPr>
        <p:txBody>
          <a:bodyPr/>
          <a:lstStyle/>
          <a:p>
            <a:fld id="{6F7547F0-6EA2-4A19-8C0A-54BECF9FD096}" type="datetime1">
              <a:rPr kumimoji="1" lang="ja-JP" altLang="en-US" smtClean="0"/>
              <a:pPr/>
              <a:t>2013/3/20</a:t>
            </a:fld>
            <a:endParaRPr kumimoji="1" lang="ja-JP" altLang="en-US"/>
          </a:p>
        </p:txBody>
      </p:sp>
      <p:sp>
        <p:nvSpPr>
          <p:cNvPr id="5" name="フッター プレースホルダ 4"/>
          <p:cNvSpPr>
            <a:spLocks noGrp="1"/>
          </p:cNvSpPr>
          <p:nvPr>
            <p:ph type="ftr" sz="quarter" idx="11"/>
          </p:nvPr>
        </p:nvSpPr>
        <p:spPr>
          <a:xfrm>
            <a:off x="2898648" y="6355080"/>
            <a:ext cx="3474720" cy="365760"/>
          </a:xfrm>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6" name="スライド番号プレースホルダ 5"/>
          <p:cNvSpPr>
            <a:spLocks noGrp="1"/>
          </p:cNvSpPr>
          <p:nvPr>
            <p:ph type="sldNum" sz="quarter" idx="12"/>
          </p:nvPr>
        </p:nvSpPr>
        <p:spPr>
          <a:xfrm>
            <a:off x="1069848" y="6355080"/>
            <a:ext cx="1520952" cy="365760"/>
          </a:xfrm>
        </p:spPr>
        <p:txBody>
          <a:bodyPr/>
          <a:lstStyle/>
          <a:p>
            <a:fld id="{A5DECCAB-8FF3-474F-8D40-6BC925E72177}" type="slidenum">
              <a:rPr kumimoji="1" lang="ja-JP" altLang="en-US" smtClean="0"/>
              <a:pPr/>
              <a:t>‹#›</a:t>
            </a:fld>
            <a:endParaRPr kumimoji="1" lang="ja-JP" altLang="en-US"/>
          </a:p>
        </p:txBody>
      </p:sp>
      <p:sp>
        <p:nvSpPr>
          <p:cNvPr id="7" name="正方形/長方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A1C7E3BB-E64C-4875-9C1D-5310FB54207C}" type="datetime1">
              <a:rPr kumimoji="1" lang="ja-JP" altLang="en-US" smtClean="0"/>
              <a:pPr/>
              <a:t>2013/3/20</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7" name="スライド番号プレースホルダ 6"/>
          <p:cNvSpPr>
            <a:spLocks noGrp="1"/>
          </p:cNvSpPr>
          <p:nvPr>
            <p:ph type="sldNum" sz="quarter" idx="12"/>
          </p:nvPr>
        </p:nvSpPr>
        <p:spPr/>
        <p:txBody>
          <a:bodyPr/>
          <a:lstStyle/>
          <a:p>
            <a:fld id="{A5DECCAB-8FF3-474F-8D40-6BC925E72177}" type="slidenum">
              <a:rPr kumimoji="1" lang="ja-JP" altLang="en-US" smtClean="0"/>
              <a:pPr/>
              <a:t>‹#›</a:t>
            </a:fld>
            <a:endParaRPr kumimoji="1" lang="ja-JP" altLang="en-US"/>
          </a:p>
        </p:txBody>
      </p:sp>
      <p:sp>
        <p:nvSpPr>
          <p:cNvPr id="9" name="コンテンツ プレースホルダ 8"/>
          <p:cNvSpPr>
            <a:spLocks noGrp="1"/>
          </p:cNvSpPr>
          <p:nvPr>
            <p:ph sz="quarter" idx="1"/>
          </p:nvPr>
        </p:nvSpPr>
        <p:spPr>
          <a:xfrm>
            <a:off x="457200" y="1219200"/>
            <a:ext cx="4041648" cy="493776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632198" y="1216152"/>
            <a:ext cx="4041648" cy="493776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7" name="日付プレースホルダ 6"/>
          <p:cNvSpPr>
            <a:spLocks noGrp="1"/>
          </p:cNvSpPr>
          <p:nvPr>
            <p:ph type="dt" sz="half" idx="10"/>
          </p:nvPr>
        </p:nvSpPr>
        <p:spPr/>
        <p:txBody>
          <a:bodyPr/>
          <a:lstStyle/>
          <a:p>
            <a:fld id="{AFEE7702-B261-4768-8CBC-C4B29F6E7579}" type="datetime1">
              <a:rPr kumimoji="1" lang="ja-JP" altLang="en-US" smtClean="0"/>
              <a:pPr/>
              <a:t>2013/3/20</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9" name="スライド番号プレースホルダ 8"/>
          <p:cNvSpPr>
            <a:spLocks noGrp="1"/>
          </p:cNvSpPr>
          <p:nvPr>
            <p:ph type="sldNum" sz="quarter" idx="12"/>
          </p:nvPr>
        </p:nvSpPr>
        <p:spPr/>
        <p:txBody>
          <a:bodyPr/>
          <a:lstStyle/>
          <a:p>
            <a:fld id="{A5DECCAB-8FF3-474F-8D40-6BC925E72177}" type="slidenum">
              <a:rPr kumimoji="1" lang="ja-JP" altLang="en-US" smtClean="0"/>
              <a:pPr/>
              <a:t>‹#›</a:t>
            </a:fld>
            <a:endParaRPr kumimoji="1" lang="ja-JP" altLang="en-US"/>
          </a:p>
        </p:txBody>
      </p:sp>
      <p:sp>
        <p:nvSpPr>
          <p:cNvPr id="11" name="コンテンツ プレースホルダ 10"/>
          <p:cNvSpPr>
            <a:spLocks noGrp="1"/>
          </p:cNvSpPr>
          <p:nvPr>
            <p:ph sz="quarter" idx="2"/>
          </p:nvPr>
        </p:nvSpPr>
        <p:spPr>
          <a:xfrm>
            <a:off x="457200" y="2133600"/>
            <a:ext cx="4038600" cy="40386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4648200" y="2133600"/>
            <a:ext cx="4038600" cy="40386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C7F92D01-CAD9-448B-823D-F8D8946D6466}" type="datetime1">
              <a:rPr kumimoji="1" lang="ja-JP" altLang="en-US" smtClean="0"/>
              <a:pPr/>
              <a:t>2013/3/20</a:t>
            </a:fld>
            <a:endParaRPr kumimoji="1" lang="ja-JP" altLang="en-US"/>
          </a:p>
        </p:txBody>
      </p:sp>
      <p:sp>
        <p:nvSpPr>
          <p:cNvPr id="4" name="フッター プレースホルダ 3"/>
          <p:cNvSpPr>
            <a:spLocks noGrp="1"/>
          </p:cNvSpPr>
          <p:nvPr>
            <p:ph type="ftr" sz="quarter" idx="11"/>
          </p:nvPr>
        </p:nvSpPr>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5" name="スライド番号プレースホルダ 4"/>
          <p:cNvSpPr>
            <a:spLocks noGrp="1"/>
          </p:cNvSpPr>
          <p:nvPr>
            <p:ph type="sldNum" sz="quarter" idx="12"/>
          </p:nvPr>
        </p:nvSpPr>
        <p:spPr/>
        <p:txBody>
          <a:bodyPr/>
          <a:lstStyle/>
          <a:p>
            <a:fld id="{A5DECCAB-8FF3-474F-8D40-6BC925E72177}" type="slidenum">
              <a:rPr kumimoji="1" lang="ja-JP" altLang="en-US" smtClean="0"/>
              <a:pPr/>
              <a:t>‹#›</a:t>
            </a:fld>
            <a:endParaRPr kumimoji="1" lang="ja-JP" alt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F895B460-DFC9-4B27-AC30-67C5929B6DC7}" type="datetime1">
              <a:rPr kumimoji="1" lang="ja-JP" altLang="en-US" smtClean="0"/>
              <a:pPr/>
              <a:t>2013/3/20</a:t>
            </a:fld>
            <a:endParaRPr kumimoji="1" lang="ja-JP" altLang="en-US"/>
          </a:p>
        </p:txBody>
      </p:sp>
      <p:sp>
        <p:nvSpPr>
          <p:cNvPr id="3" name="フッター プレースホルダ 2"/>
          <p:cNvSpPr>
            <a:spLocks noGrp="1"/>
          </p:cNvSpPr>
          <p:nvPr>
            <p:ph type="ftr" sz="quarter" idx="11"/>
          </p:nvPr>
        </p:nvSpPr>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4" name="スライド番号プレースホルダ 3"/>
          <p:cNvSpPr>
            <a:spLocks noGrp="1"/>
          </p:cNvSpPr>
          <p:nvPr>
            <p:ph type="sldNum" sz="quarter" idx="12"/>
          </p:nvPr>
        </p:nvSpPr>
        <p:spPr/>
        <p:txBody>
          <a:bodyPr/>
          <a:lstStyle/>
          <a:p>
            <a:fld id="{A5DECCAB-8FF3-474F-8D40-6BC925E72177}" type="slidenum">
              <a:rPr kumimoji="1" lang="ja-JP" altLang="en-US" smtClean="0"/>
              <a:pPr/>
              <a:t>‹#›</a:t>
            </a:fld>
            <a:endParaRPr kumimoji="1" lang="ja-JP" altLang="en-US"/>
          </a:p>
        </p:txBody>
      </p:sp>
      <p:sp>
        <p:nvSpPr>
          <p:cNvPr id="5" name="直線コネクタ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9F736FCC-7C56-4C60-89CB-87144B18DA83}" type="datetime1">
              <a:rPr kumimoji="1" lang="ja-JP" altLang="en-US" smtClean="0"/>
              <a:pPr/>
              <a:t>2013/3/20</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7" name="スライド番号プレースホルダ 6"/>
          <p:cNvSpPr>
            <a:spLocks noGrp="1"/>
          </p:cNvSpPr>
          <p:nvPr>
            <p:ph type="sldNum" sz="quarter" idx="12"/>
          </p:nvPr>
        </p:nvSpPr>
        <p:spPr/>
        <p:txBody>
          <a:bodyPr/>
          <a:lstStyle/>
          <a:p>
            <a:fld id="{A5DECCAB-8FF3-474F-8D40-6BC925E72177}" type="slidenum">
              <a:rPr kumimoji="1" lang="ja-JP" altLang="en-US" smtClean="0"/>
              <a:pPr/>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304800" y="304800"/>
            <a:ext cx="5715000" cy="5715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D84E05B4-9D87-4215-A4D0-AB2969961C19}" type="datetime1">
              <a:rPr kumimoji="1" lang="ja-JP" altLang="en-US" smtClean="0"/>
              <a:pPr/>
              <a:t>2013/3/20</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7" name="スライド番号プレースホルダ 6"/>
          <p:cNvSpPr>
            <a:spLocks noGrp="1"/>
          </p:cNvSpPr>
          <p:nvPr>
            <p:ph type="sldNum" sz="quarter" idx="12"/>
          </p:nvPr>
        </p:nvSpPr>
        <p:spPr/>
        <p:txBody>
          <a:bodyPr/>
          <a:lstStyle/>
          <a:p>
            <a:fld id="{A5DECCAB-8FF3-474F-8D40-6BC925E72177}" type="slidenum">
              <a:rPr kumimoji="1" lang="ja-JP" altLang="en-US" smtClean="0"/>
              <a:pPr/>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457200" y="152400"/>
            <a:ext cx="8229600" cy="990600"/>
          </a:xfrm>
          <a:prstGeom prst="rect">
            <a:avLst/>
          </a:prstGeom>
        </p:spPr>
        <p:txBody>
          <a:bodyPr vert="horz" anchor="b" anchorCtr="0">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E96EB8F-7556-4C50-BDFD-8EAA59AD3B22}" type="datetime1">
              <a:rPr kumimoji="1" lang="ja-JP" altLang="en-US" smtClean="0"/>
              <a:pPr/>
              <a:t>2013/3/20</a:t>
            </a:fld>
            <a:endParaRPr kumimoji="1" lang="ja-JP" altLang="en-US"/>
          </a:p>
        </p:txBody>
      </p:sp>
      <p:sp>
        <p:nvSpPr>
          <p:cNvPr id="3" name="フッター プレースホル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kumimoji="1" lang="en-US" altLang="zh-TW" smtClean="0"/>
              <a:t>【</a:t>
            </a:r>
            <a:r>
              <a:rPr kumimoji="1" lang="zh-TW" altLang="en-US" smtClean="0"/>
              <a:t>１</a:t>
            </a:r>
            <a:r>
              <a:rPr kumimoji="1" lang="en-US" altLang="zh-TW" smtClean="0"/>
              <a:t>】</a:t>
            </a:r>
            <a:r>
              <a:rPr kumimoji="1" lang="zh-TW" altLang="en-US" smtClean="0"/>
              <a:t>画像処理認識</a:t>
            </a:r>
            <a:endParaRPr kumimoji="1" lang="ja-JP" altLang="en-US"/>
          </a:p>
        </p:txBody>
      </p:sp>
      <p:sp>
        <p:nvSpPr>
          <p:cNvPr id="23" name="スライド番号プレースホル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5DECCAB-8FF3-474F-8D40-6BC925E72177}" type="slidenum">
              <a:rPr kumimoji="1" lang="ja-JP" altLang="en-US" smtClean="0"/>
              <a:pPr/>
              <a:t>‹#›</a:t>
            </a:fld>
            <a:endParaRPr kumimoji="1" lang="ja-JP" altLang="en-US"/>
          </a:p>
        </p:txBody>
      </p:sp>
      <p:sp>
        <p:nvSpPr>
          <p:cNvPr id="28" name="直線コネクタ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0.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png"/><Relationship Id="rId5" Type="http://schemas.openxmlformats.org/officeDocument/2006/relationships/chart" Target="../charts/chart7.xml"/><Relationship Id="rId4" Type="http://schemas.openxmlformats.org/officeDocument/2006/relationships/chart" Target="../charts/chart6.xml"/></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9.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5.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画像処理を利用した</a:t>
            </a:r>
            <a:r>
              <a:rPr lang="en-US" altLang="ja-JP" dirty="0" smtClean="0"/>
              <a:t/>
            </a:r>
            <a:br>
              <a:rPr lang="en-US" altLang="ja-JP" dirty="0" smtClean="0"/>
            </a:br>
            <a:r>
              <a:rPr lang="ja-JP" altLang="en-US" dirty="0" smtClean="0"/>
              <a:t>指の種類認識</a:t>
            </a:r>
            <a:endParaRPr kumimoji="1" lang="ja-JP" altLang="en-US" dirty="0"/>
          </a:p>
        </p:txBody>
      </p:sp>
      <p:sp>
        <p:nvSpPr>
          <p:cNvPr id="3" name="サブタイトル 2"/>
          <p:cNvSpPr>
            <a:spLocks noGrp="1"/>
          </p:cNvSpPr>
          <p:nvPr>
            <p:ph type="subTitle" idx="1"/>
          </p:nvPr>
        </p:nvSpPr>
        <p:spPr/>
        <p:txBody>
          <a:bodyPr>
            <a:normAutofit fontScale="70000" lnSpcReduction="20000"/>
          </a:bodyPr>
          <a:lstStyle/>
          <a:p>
            <a:r>
              <a:rPr lang="ja-JP" altLang="en-US" dirty="0" smtClean="0"/>
              <a:t>講演番号：</a:t>
            </a:r>
            <a:r>
              <a:rPr lang="en-US" altLang="ja-JP" dirty="0" smtClean="0"/>
              <a:t>D-12-65</a:t>
            </a:r>
          </a:p>
          <a:p>
            <a:r>
              <a:rPr lang="ja-JP" altLang="en-US" dirty="0" smtClean="0"/>
              <a:t>中川　昇平</a:t>
            </a:r>
            <a:r>
              <a:rPr lang="en-US" altLang="ja-JP" dirty="0" smtClean="0"/>
              <a:t>, </a:t>
            </a:r>
            <a:r>
              <a:rPr lang="ja-JP" altLang="en-US" dirty="0" smtClean="0"/>
              <a:t>深川　大路（同志社大）</a:t>
            </a:r>
            <a:endParaRPr lang="en-US" altLang="ja-JP" dirty="0" smtClean="0"/>
          </a:p>
          <a:p>
            <a:endParaRPr lang="en-US" altLang="ja-JP" dirty="0" smtClean="0"/>
          </a:p>
          <a:p>
            <a:endParaRPr kumimoji="1" lang="ja-JP" altLang="en-US" dirty="0"/>
          </a:p>
        </p:txBody>
      </p:sp>
    </p:spTree>
  </p:cSld>
  <p:clrMapOvr>
    <a:masterClrMapping/>
  </p:clrMapOvr>
  <p:transition advTm="771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dist"/>
            <a:r>
              <a:rPr kumimoji="1" lang="ja-JP" altLang="en-US" dirty="0" smtClean="0"/>
              <a:t>指の付け根の認識　　　　　　　　 </a:t>
            </a:r>
            <a:r>
              <a:rPr lang="en-US" altLang="ja-JP" baseline="-25000" dirty="0" smtClean="0"/>
              <a:t>2</a:t>
            </a:r>
            <a:r>
              <a:rPr lang="en-US" altLang="ja-JP" baseline="-25000" dirty="0"/>
              <a:t>.</a:t>
            </a:r>
            <a:r>
              <a:rPr lang="ja-JP" altLang="en-US" baseline="-25000" dirty="0"/>
              <a:t>研究方法</a:t>
            </a:r>
            <a:endParaRPr kumimoji="1" lang="ja-JP" altLang="en-US" dirty="0"/>
          </a:p>
        </p:txBody>
      </p:sp>
      <p:sp>
        <p:nvSpPr>
          <p:cNvPr id="47" name="スライド番号プレースホルダ 46"/>
          <p:cNvSpPr>
            <a:spLocks noGrp="1"/>
          </p:cNvSpPr>
          <p:nvPr>
            <p:ph type="sldNum" sz="quarter" idx="12"/>
          </p:nvPr>
        </p:nvSpPr>
        <p:spPr/>
        <p:txBody>
          <a:bodyPr/>
          <a:lstStyle/>
          <a:p>
            <a:fld id="{A5DECCAB-8FF3-474F-8D40-6BC925E72177}" type="slidenum">
              <a:rPr kumimoji="1" lang="ja-JP" altLang="en-US" smtClean="0"/>
              <a:pPr/>
              <a:t>10</a:t>
            </a:fld>
            <a:endParaRPr kumimoji="1" lang="ja-JP" altLang="en-US"/>
          </a:p>
        </p:txBody>
      </p:sp>
      <p:pic>
        <p:nvPicPr>
          <p:cNvPr id="4" name="Picture 2" descr="C:\Users\Unknownscorn\Desktop\defects.png"/>
          <p:cNvPicPr>
            <a:picLocks noGrp="1" noChangeAspect="1" noChangeArrowheads="1"/>
          </p:cNvPicPr>
          <p:nvPr>
            <p:ph sz="quarter" idx="1"/>
          </p:nvPr>
        </p:nvPicPr>
        <p:blipFill>
          <a:blip r:embed="rId3" cstate="print"/>
          <a:srcRect/>
          <a:stretch>
            <a:fillRect/>
          </a:stretch>
        </p:blipFill>
        <p:spPr bwMode="auto">
          <a:xfrm>
            <a:off x="1187624" y="2060848"/>
            <a:ext cx="3327045" cy="3744416"/>
          </a:xfrm>
          <a:prstGeom prst="rect">
            <a:avLst/>
          </a:prstGeom>
          <a:noFill/>
        </p:spPr>
      </p:pic>
      <p:sp>
        <p:nvSpPr>
          <p:cNvPr id="6" name="フローチャート : 結合子 5"/>
          <p:cNvSpPr/>
          <p:nvPr/>
        </p:nvSpPr>
        <p:spPr>
          <a:xfrm>
            <a:off x="4355976" y="4149080"/>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 結合子 8"/>
          <p:cNvSpPr/>
          <p:nvPr/>
        </p:nvSpPr>
        <p:spPr>
          <a:xfrm>
            <a:off x="2915816" y="4725144"/>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 結合子 27"/>
          <p:cNvSpPr/>
          <p:nvPr/>
        </p:nvSpPr>
        <p:spPr>
          <a:xfrm>
            <a:off x="2051720" y="321297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 結合子 28"/>
          <p:cNvSpPr/>
          <p:nvPr/>
        </p:nvSpPr>
        <p:spPr>
          <a:xfrm>
            <a:off x="1619672" y="386104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 結合子 29"/>
          <p:cNvSpPr/>
          <p:nvPr/>
        </p:nvSpPr>
        <p:spPr>
          <a:xfrm>
            <a:off x="2411760" y="321297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 結合子 30"/>
          <p:cNvSpPr/>
          <p:nvPr/>
        </p:nvSpPr>
        <p:spPr>
          <a:xfrm>
            <a:off x="2843808" y="3356992"/>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 結合子 31"/>
          <p:cNvSpPr/>
          <p:nvPr/>
        </p:nvSpPr>
        <p:spPr>
          <a:xfrm>
            <a:off x="3203848" y="4077072"/>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 結合子 32"/>
          <p:cNvSpPr/>
          <p:nvPr/>
        </p:nvSpPr>
        <p:spPr>
          <a:xfrm>
            <a:off x="1475656" y="2204864"/>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 結合子 33"/>
          <p:cNvSpPr/>
          <p:nvPr/>
        </p:nvSpPr>
        <p:spPr>
          <a:xfrm>
            <a:off x="2339752" y="2060848"/>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 結合子 34"/>
          <p:cNvSpPr/>
          <p:nvPr/>
        </p:nvSpPr>
        <p:spPr>
          <a:xfrm>
            <a:off x="3059832" y="213285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 結合子 35"/>
          <p:cNvSpPr/>
          <p:nvPr/>
        </p:nvSpPr>
        <p:spPr>
          <a:xfrm>
            <a:off x="3851920" y="2564904"/>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 結合子 36"/>
          <p:cNvSpPr/>
          <p:nvPr/>
        </p:nvSpPr>
        <p:spPr>
          <a:xfrm>
            <a:off x="1475656" y="537321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a:endCxn id="32" idx="6"/>
          </p:cNvCxnSpPr>
          <p:nvPr/>
        </p:nvCxnSpPr>
        <p:spPr>
          <a:xfrm flipH="1">
            <a:off x="3347864" y="4149080"/>
            <a:ext cx="1008112"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endCxn id="9" idx="0"/>
          </p:cNvCxnSpPr>
          <p:nvPr/>
        </p:nvCxnSpPr>
        <p:spPr>
          <a:xfrm flipH="1">
            <a:off x="2987824" y="4199997"/>
            <a:ext cx="1389243" cy="525147"/>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フローチャート : 結合子 39"/>
          <p:cNvSpPr/>
          <p:nvPr/>
        </p:nvSpPr>
        <p:spPr>
          <a:xfrm>
            <a:off x="3059832" y="4365104"/>
            <a:ext cx="144016" cy="144016"/>
          </a:xfrm>
          <a:prstGeom prst="flowChartConnector">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a:endCxn id="9" idx="0"/>
          </p:cNvCxnSpPr>
          <p:nvPr/>
        </p:nvCxnSpPr>
        <p:spPr>
          <a:xfrm flipH="1">
            <a:off x="2987824" y="4149080"/>
            <a:ext cx="216024" cy="576064"/>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40" idx="6"/>
          </p:cNvCxnSpPr>
          <p:nvPr/>
        </p:nvCxnSpPr>
        <p:spPr>
          <a:xfrm flipV="1">
            <a:off x="3203848" y="3140968"/>
            <a:ext cx="1440160" cy="12961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515529" y="2843644"/>
            <a:ext cx="1326004" cy="369332"/>
          </a:xfrm>
          <a:prstGeom prst="rect">
            <a:avLst/>
          </a:prstGeom>
          <a:noFill/>
        </p:spPr>
        <p:txBody>
          <a:bodyPr wrap="none" rtlCol="0">
            <a:spAutoFit/>
          </a:bodyPr>
          <a:lstStyle/>
          <a:p>
            <a:r>
              <a:rPr kumimoji="1" lang="ja-JP" altLang="en-US" dirty="0" smtClean="0"/>
              <a:t>指の付け根</a:t>
            </a:r>
            <a:endParaRPr kumimoji="1" lang="ja-JP" altLang="en-US" dirty="0"/>
          </a:p>
        </p:txBody>
      </p:sp>
      <p:grpSp>
        <p:nvGrpSpPr>
          <p:cNvPr id="43" name="グループ化 42"/>
          <p:cNvGrpSpPr/>
          <p:nvPr/>
        </p:nvGrpSpPr>
        <p:grpSpPr>
          <a:xfrm>
            <a:off x="5948536" y="3212976"/>
            <a:ext cx="2160240" cy="3024336"/>
            <a:chOff x="5796136" y="3140968"/>
            <a:chExt cx="2160240" cy="3024336"/>
          </a:xfrm>
        </p:grpSpPr>
        <p:grpSp>
          <p:nvGrpSpPr>
            <p:cNvPr id="44" name="グループ化 6"/>
            <p:cNvGrpSpPr/>
            <p:nvPr/>
          </p:nvGrpSpPr>
          <p:grpSpPr>
            <a:xfrm>
              <a:off x="5796136" y="3140968"/>
              <a:ext cx="2160240" cy="3024336"/>
              <a:chOff x="5796136" y="3140968"/>
              <a:chExt cx="2160240" cy="3024336"/>
            </a:xfrm>
          </p:grpSpPr>
          <p:grpSp>
            <p:nvGrpSpPr>
              <p:cNvPr id="51" name="グループ化 18"/>
              <p:cNvGrpSpPr/>
              <p:nvPr/>
            </p:nvGrpSpPr>
            <p:grpSpPr>
              <a:xfrm>
                <a:off x="5796136" y="3140968"/>
                <a:ext cx="2160240" cy="3024336"/>
                <a:chOff x="4499992" y="908720"/>
                <a:chExt cx="2160240" cy="3024336"/>
              </a:xfrm>
            </p:grpSpPr>
            <p:sp>
              <p:nvSpPr>
                <p:cNvPr id="56" name="フローチャート : 結合子 55"/>
                <p:cNvSpPr/>
                <p:nvPr/>
              </p:nvSpPr>
              <p:spPr>
                <a:xfrm>
                  <a:off x="4860032" y="213285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ローチャート : 結合子 56"/>
                <p:cNvSpPr/>
                <p:nvPr/>
              </p:nvSpPr>
              <p:spPr>
                <a:xfrm>
                  <a:off x="4860032" y="249289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フローチャート : 結合子 57"/>
                <p:cNvSpPr/>
                <p:nvPr/>
              </p:nvSpPr>
              <p:spPr>
                <a:xfrm>
                  <a:off x="4860032" y="285293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5364088" y="2060848"/>
                  <a:ext cx="432048"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60" name="テキスト ボックス 59"/>
                <p:cNvSpPr txBox="1"/>
                <p:nvPr/>
              </p:nvSpPr>
              <p:spPr>
                <a:xfrm>
                  <a:off x="5364088" y="2420888"/>
                  <a:ext cx="332142" cy="369332"/>
                </a:xfrm>
                <a:prstGeom prst="rect">
                  <a:avLst/>
                </a:prstGeom>
                <a:noFill/>
              </p:spPr>
              <p:txBody>
                <a:bodyPr wrap="none" rtlCol="0">
                  <a:spAutoFit/>
                </a:bodyPr>
                <a:lstStyle/>
                <a:p>
                  <a:r>
                    <a:rPr kumimoji="1" lang="en-US" altLang="ja-JP" dirty="0" smtClean="0"/>
                    <a:t>B</a:t>
                  </a:r>
                  <a:endParaRPr kumimoji="1" lang="ja-JP" altLang="en-US" dirty="0"/>
                </a:p>
              </p:txBody>
            </p:sp>
            <p:sp>
              <p:nvSpPr>
                <p:cNvPr id="61" name="テキスト ボックス 60"/>
                <p:cNvSpPr txBox="1"/>
                <p:nvPr/>
              </p:nvSpPr>
              <p:spPr>
                <a:xfrm>
                  <a:off x="5364088" y="2780928"/>
                  <a:ext cx="338554" cy="369332"/>
                </a:xfrm>
                <a:prstGeom prst="rect">
                  <a:avLst/>
                </a:prstGeom>
                <a:noFill/>
              </p:spPr>
              <p:txBody>
                <a:bodyPr wrap="none" rtlCol="0">
                  <a:spAutoFit/>
                </a:bodyPr>
                <a:lstStyle/>
                <a:p>
                  <a:r>
                    <a:rPr kumimoji="1" lang="en-US" altLang="ja-JP" dirty="0" smtClean="0"/>
                    <a:t>C</a:t>
                  </a:r>
                  <a:endParaRPr kumimoji="1" lang="ja-JP" altLang="en-US" dirty="0"/>
                </a:p>
              </p:txBody>
            </p:sp>
            <p:sp>
              <p:nvSpPr>
                <p:cNvPr id="62" name="角丸四角形 61"/>
                <p:cNvSpPr/>
                <p:nvPr/>
              </p:nvSpPr>
              <p:spPr>
                <a:xfrm>
                  <a:off x="4499992" y="908720"/>
                  <a:ext cx="2160240" cy="3024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p:cNvCxnSpPr/>
              <p:nvPr/>
            </p:nvCxnSpPr>
            <p:spPr>
              <a:xfrm>
                <a:off x="6012160" y="3861048"/>
                <a:ext cx="504000"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53" name="直線コネクタ 52"/>
              <p:cNvCxnSpPr/>
              <p:nvPr/>
            </p:nvCxnSpPr>
            <p:spPr>
              <a:xfrm>
                <a:off x="6012160" y="4149080"/>
                <a:ext cx="504000"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54" name="テキスト ボックス 53"/>
              <p:cNvSpPr txBox="1"/>
              <p:nvPr/>
            </p:nvSpPr>
            <p:spPr>
              <a:xfrm>
                <a:off x="6660232" y="3645024"/>
                <a:ext cx="646331" cy="369332"/>
              </a:xfrm>
              <a:prstGeom prst="rect">
                <a:avLst/>
              </a:prstGeom>
              <a:noFill/>
            </p:spPr>
            <p:txBody>
              <a:bodyPr wrap="none" rtlCol="0">
                <a:spAutoFit/>
              </a:bodyPr>
              <a:lstStyle/>
              <a:p>
                <a:r>
                  <a:rPr kumimoji="1" lang="ja-JP" altLang="en-US" dirty="0" smtClean="0"/>
                  <a:t>凸包</a:t>
                </a:r>
                <a:endParaRPr kumimoji="1" lang="ja-JP" altLang="en-US" dirty="0"/>
              </a:p>
            </p:txBody>
          </p:sp>
          <p:sp>
            <p:nvSpPr>
              <p:cNvPr id="55" name="テキスト ボックス 54"/>
              <p:cNvSpPr txBox="1"/>
              <p:nvPr/>
            </p:nvSpPr>
            <p:spPr>
              <a:xfrm>
                <a:off x="6660232" y="4005064"/>
                <a:ext cx="792088" cy="369332"/>
              </a:xfrm>
              <a:prstGeom prst="rect">
                <a:avLst/>
              </a:prstGeom>
              <a:noFill/>
            </p:spPr>
            <p:txBody>
              <a:bodyPr wrap="square" rtlCol="0">
                <a:spAutoFit/>
              </a:bodyPr>
              <a:lstStyle/>
              <a:p>
                <a:r>
                  <a:rPr kumimoji="1" lang="ja-JP" altLang="en-US" dirty="0" smtClean="0"/>
                  <a:t>輪郭</a:t>
                </a:r>
                <a:endParaRPr kumimoji="1" lang="ja-JP" altLang="en-US" dirty="0"/>
              </a:p>
            </p:txBody>
          </p:sp>
        </p:grpSp>
        <p:cxnSp>
          <p:nvCxnSpPr>
            <p:cNvPr id="49" name="直線矢印コネクタ 48"/>
            <p:cNvCxnSpPr/>
            <p:nvPr/>
          </p:nvCxnSpPr>
          <p:spPr>
            <a:xfrm>
              <a:off x="5940152" y="5445224"/>
              <a:ext cx="576064"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6660232" y="5291916"/>
              <a:ext cx="792088" cy="369332"/>
            </a:xfrm>
            <a:prstGeom prst="rect">
              <a:avLst/>
            </a:prstGeom>
            <a:noFill/>
          </p:spPr>
          <p:txBody>
            <a:bodyPr wrap="square" rtlCol="0">
              <a:spAutoFit/>
            </a:bodyPr>
            <a:lstStyle/>
            <a:p>
              <a:r>
                <a:rPr lang="en-US" altLang="ja-JP" dirty="0" smtClean="0"/>
                <a:t>D</a:t>
              </a:r>
              <a:endParaRPr kumimoji="1" lang="ja-JP" altLang="en-US" dirty="0"/>
            </a:p>
          </p:txBody>
        </p:sp>
      </p:grpSp>
      <p:sp>
        <p:nvSpPr>
          <p:cNvPr id="63" name="フローチャート : 結合子 62"/>
          <p:cNvSpPr/>
          <p:nvPr/>
        </p:nvSpPr>
        <p:spPr>
          <a:xfrm>
            <a:off x="2915816" y="473443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9544007"/>
      </p:ext>
    </p:extLst>
  </p:cSld>
  <p:clrMapOvr>
    <a:masterClrMapping/>
  </p:clrMapOvr>
  <p:transition advTm="2507"/>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ノイズ除去</a:t>
            </a:r>
            <a:r>
              <a:rPr lang="en-US" altLang="ja-JP" dirty="0"/>
              <a:t>				       </a:t>
            </a:r>
            <a:r>
              <a:rPr lang="en-US" altLang="ja-JP" dirty="0" smtClean="0"/>
              <a:t>  </a:t>
            </a:r>
            <a:r>
              <a:rPr lang="en-US" altLang="ja-JP" baseline="-25000" dirty="0"/>
              <a:t>2.</a:t>
            </a:r>
            <a:r>
              <a:rPr lang="ja-JP" altLang="en-US" baseline="-25000" dirty="0"/>
              <a:t>研究方法</a:t>
            </a:r>
            <a:endParaRPr kumimoji="1" lang="ja-JP" altLang="en-US" dirty="0"/>
          </a:p>
        </p:txBody>
      </p:sp>
      <p:sp>
        <p:nvSpPr>
          <p:cNvPr id="3" name="スライド番号プレースホルダー 2"/>
          <p:cNvSpPr>
            <a:spLocks noGrp="1"/>
          </p:cNvSpPr>
          <p:nvPr>
            <p:ph type="sldNum" sz="quarter" idx="12"/>
          </p:nvPr>
        </p:nvSpPr>
        <p:spPr/>
        <p:txBody>
          <a:bodyPr/>
          <a:lstStyle/>
          <a:p>
            <a:fld id="{A5DECCAB-8FF3-474F-8D40-6BC925E72177}" type="slidenum">
              <a:rPr kumimoji="1" lang="ja-JP" altLang="en-US" smtClean="0"/>
              <a:pPr/>
              <a:t>11</a:t>
            </a:fld>
            <a:endParaRPr kumimoji="1" lang="ja-JP" altLang="en-US" dirty="0"/>
          </a:p>
        </p:txBody>
      </p:sp>
      <p:sp>
        <p:nvSpPr>
          <p:cNvPr id="5" name="二等辺三角形 4"/>
          <p:cNvSpPr/>
          <p:nvPr/>
        </p:nvSpPr>
        <p:spPr>
          <a:xfrm rot="4844406">
            <a:off x="-160503" y="3856115"/>
            <a:ext cx="3150000" cy="675754"/>
          </a:xfrm>
          <a:prstGeom prst="triangle">
            <a:avLst>
              <a:gd name="adj" fmla="val 55586"/>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二等辺三角形 5"/>
          <p:cNvSpPr/>
          <p:nvPr/>
        </p:nvSpPr>
        <p:spPr>
          <a:xfrm rot="8786280">
            <a:off x="1034636" y="2229345"/>
            <a:ext cx="1268462" cy="1131555"/>
          </a:xfrm>
          <a:prstGeom prst="triangle">
            <a:avLst>
              <a:gd name="adj" fmla="val 54072"/>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p:cNvSpPr/>
          <p:nvPr/>
        </p:nvSpPr>
        <p:spPr>
          <a:xfrm rot="10453024">
            <a:off x="2212139" y="1871972"/>
            <a:ext cx="596020" cy="1131555"/>
          </a:xfrm>
          <a:prstGeom prst="triangle">
            <a:avLst>
              <a:gd name="adj" fmla="val 65376"/>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二等辺三角形 7"/>
          <p:cNvSpPr/>
          <p:nvPr/>
        </p:nvSpPr>
        <p:spPr>
          <a:xfrm rot="12041402">
            <a:off x="2778698" y="1972481"/>
            <a:ext cx="1050239" cy="1313339"/>
          </a:xfrm>
          <a:prstGeom prst="triangle">
            <a:avLst>
              <a:gd name="adj" fmla="val 56326"/>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二等辺三角形 8"/>
          <p:cNvSpPr/>
          <p:nvPr/>
        </p:nvSpPr>
        <p:spPr>
          <a:xfrm rot="15279453">
            <a:off x="3005475" y="2675750"/>
            <a:ext cx="1635605" cy="1274520"/>
          </a:xfrm>
          <a:prstGeom prst="triangle">
            <a:avLst>
              <a:gd name="adj" fmla="val 20404"/>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二等辺三角形 9"/>
          <p:cNvSpPr/>
          <p:nvPr/>
        </p:nvSpPr>
        <p:spPr>
          <a:xfrm rot="18573292">
            <a:off x="2344394" y="4194661"/>
            <a:ext cx="2433041" cy="826422"/>
          </a:xfrm>
          <a:prstGeom prst="triangle">
            <a:avLst>
              <a:gd name="adj" fmla="val 19101"/>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二等辺三角形 10"/>
          <p:cNvSpPr/>
          <p:nvPr/>
        </p:nvSpPr>
        <p:spPr>
          <a:xfrm rot="9790670">
            <a:off x="1917742" y="1942142"/>
            <a:ext cx="274091" cy="306824"/>
          </a:xfrm>
          <a:prstGeom prst="triangle">
            <a:avLst>
              <a:gd name="adj" fmla="val 65376"/>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二等辺三角形 11"/>
          <p:cNvSpPr/>
          <p:nvPr/>
        </p:nvSpPr>
        <p:spPr>
          <a:xfrm rot="10608817">
            <a:off x="2775553" y="1836150"/>
            <a:ext cx="285071" cy="303836"/>
          </a:xfrm>
          <a:prstGeom prst="triangle">
            <a:avLst>
              <a:gd name="adj" fmla="val 65376"/>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二等辺三角形 12"/>
          <p:cNvSpPr/>
          <p:nvPr/>
        </p:nvSpPr>
        <p:spPr>
          <a:xfrm rot="13235201">
            <a:off x="3914595" y="2243625"/>
            <a:ext cx="224970" cy="323666"/>
          </a:xfrm>
          <a:prstGeom prst="triangle">
            <a:avLst>
              <a:gd name="adj" fmla="val 65376"/>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4644008" y="1196752"/>
            <a:ext cx="3995936" cy="1631216"/>
          </a:xfrm>
          <a:prstGeom prst="rect">
            <a:avLst/>
          </a:prstGeom>
          <a:noFill/>
        </p:spPr>
        <p:txBody>
          <a:bodyPr wrap="square" rtlCol="0">
            <a:spAutoFit/>
          </a:bodyPr>
          <a:lstStyle/>
          <a:p>
            <a:pPr marL="342900" indent="-342900">
              <a:buFont typeface="Arial" pitchFamily="34" charset="0"/>
              <a:buChar char="•"/>
            </a:pPr>
            <a:r>
              <a:rPr kumimoji="1" lang="ja-JP" altLang="en-US" sz="2000" dirty="0" smtClean="0"/>
              <a:t>小さな凹状欠損が形成され</a:t>
            </a:r>
            <a:r>
              <a:rPr lang="ja-JP" altLang="en-US" sz="2000" dirty="0" smtClean="0"/>
              <a:t>る問題</a:t>
            </a:r>
            <a:endParaRPr kumimoji="1" lang="en-US" altLang="ja-JP" sz="2000" dirty="0" smtClean="0"/>
          </a:p>
          <a:p>
            <a:pPr marL="342900" indent="-342900">
              <a:buFont typeface="Arial" pitchFamily="34" charset="0"/>
              <a:buChar char="•"/>
            </a:pPr>
            <a:r>
              <a:rPr lang="en-US" altLang="ja-JP" sz="2000" dirty="0" smtClean="0"/>
              <a:t>D</a:t>
            </a:r>
            <a:r>
              <a:rPr lang="ja-JP" altLang="en-US" sz="2000" dirty="0" smtClean="0"/>
              <a:t>の値が小さすぎる凹状欠損は含まない</a:t>
            </a:r>
            <a:endParaRPr lang="en-US" altLang="ja-JP" sz="2000" dirty="0" smtClean="0"/>
          </a:p>
          <a:p>
            <a:pPr marL="342900" indent="-342900">
              <a:buFont typeface="Arial" pitchFamily="34" charset="0"/>
              <a:buChar char="•"/>
            </a:pPr>
            <a:endParaRPr kumimoji="1" lang="ja-JP" altLang="en-US" sz="2000" dirty="0"/>
          </a:p>
        </p:txBody>
      </p:sp>
      <p:cxnSp>
        <p:nvCxnSpPr>
          <p:cNvPr id="18" name="直線コネクタ 17"/>
          <p:cNvCxnSpPr>
            <a:stCxn id="6" idx="4"/>
            <a:endCxn id="6" idx="2"/>
          </p:cNvCxnSpPr>
          <p:nvPr/>
        </p:nvCxnSpPr>
        <p:spPr>
          <a:xfrm flipV="1">
            <a:off x="827586" y="1973039"/>
            <a:ext cx="1056994" cy="7012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5" idx="4"/>
            <a:endCxn id="6" idx="4"/>
          </p:cNvCxnSpPr>
          <p:nvPr/>
        </p:nvCxnSpPr>
        <p:spPr>
          <a:xfrm flipH="1" flipV="1">
            <a:off x="827586" y="2674294"/>
            <a:ext cx="506875" cy="31285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endCxn id="9" idx="2"/>
          </p:cNvCxnSpPr>
          <p:nvPr/>
        </p:nvCxnSpPr>
        <p:spPr>
          <a:xfrm flipV="1">
            <a:off x="3098806" y="3933056"/>
            <a:ext cx="1555401" cy="18820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9" idx="4"/>
            <a:endCxn id="9" idx="2"/>
          </p:cNvCxnSpPr>
          <p:nvPr/>
        </p:nvCxnSpPr>
        <p:spPr>
          <a:xfrm>
            <a:off x="4221446" y="2355742"/>
            <a:ext cx="432761" cy="15773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endCxn id="7" idx="4"/>
          </p:cNvCxnSpPr>
          <p:nvPr/>
        </p:nvCxnSpPr>
        <p:spPr>
          <a:xfrm flipV="1">
            <a:off x="1885591" y="1904879"/>
            <a:ext cx="271057" cy="681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7" idx="4"/>
            <a:endCxn id="7" idx="2"/>
          </p:cNvCxnSpPr>
          <p:nvPr/>
        </p:nvCxnSpPr>
        <p:spPr>
          <a:xfrm flipV="1">
            <a:off x="2156648" y="1844824"/>
            <a:ext cx="592987" cy="600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039267" y="1829302"/>
            <a:ext cx="1028677" cy="380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endCxn id="13" idx="2"/>
          </p:cNvCxnSpPr>
          <p:nvPr/>
        </p:nvCxnSpPr>
        <p:spPr>
          <a:xfrm>
            <a:off x="4067944" y="2209376"/>
            <a:ext cx="149848" cy="1463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a:endCxn id="12" idx="2"/>
          </p:cNvCxnSpPr>
          <p:nvPr/>
        </p:nvCxnSpPr>
        <p:spPr>
          <a:xfrm flipV="1">
            <a:off x="2767329" y="1828462"/>
            <a:ext cx="284630" cy="163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フローチャート : 結合子 60"/>
          <p:cNvSpPr/>
          <p:nvPr/>
        </p:nvSpPr>
        <p:spPr>
          <a:xfrm>
            <a:off x="3862535" y="240545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フローチャート : 結合子 64"/>
          <p:cNvSpPr/>
          <p:nvPr/>
        </p:nvSpPr>
        <p:spPr>
          <a:xfrm>
            <a:off x="2810760" y="201933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フローチャート : 結合子 68"/>
          <p:cNvSpPr/>
          <p:nvPr/>
        </p:nvSpPr>
        <p:spPr>
          <a:xfrm>
            <a:off x="2012631" y="211277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フローチャート : 結合子 76"/>
          <p:cNvSpPr/>
          <p:nvPr/>
        </p:nvSpPr>
        <p:spPr>
          <a:xfrm>
            <a:off x="2744812" y="4878452"/>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フローチャート : 結合子 79"/>
          <p:cNvSpPr/>
          <p:nvPr/>
        </p:nvSpPr>
        <p:spPr>
          <a:xfrm>
            <a:off x="3303817" y="386104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フローチャート : 結合子 82"/>
          <p:cNvSpPr/>
          <p:nvPr/>
        </p:nvSpPr>
        <p:spPr>
          <a:xfrm>
            <a:off x="2967259" y="3072391"/>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フローチャート : 結合子 85"/>
          <p:cNvSpPr/>
          <p:nvPr/>
        </p:nvSpPr>
        <p:spPr>
          <a:xfrm>
            <a:off x="1877103" y="3216407"/>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フローチャート : 結合子 88"/>
          <p:cNvSpPr/>
          <p:nvPr/>
        </p:nvSpPr>
        <p:spPr>
          <a:xfrm>
            <a:off x="1670390" y="4238565"/>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0" name="直線コネクタ 89"/>
          <p:cNvCxnSpPr>
            <a:stCxn id="10" idx="2"/>
            <a:endCxn id="5" idx="4"/>
          </p:cNvCxnSpPr>
          <p:nvPr/>
        </p:nvCxnSpPr>
        <p:spPr>
          <a:xfrm flipH="1" flipV="1">
            <a:off x="1334461" y="5802836"/>
            <a:ext cx="1770345" cy="61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5948536" y="3212976"/>
            <a:ext cx="2160240" cy="3024336"/>
            <a:chOff x="5796136" y="3140968"/>
            <a:chExt cx="2160240" cy="3024336"/>
          </a:xfrm>
        </p:grpSpPr>
        <p:grpSp>
          <p:nvGrpSpPr>
            <p:cNvPr id="106" name="グループ化 6"/>
            <p:cNvGrpSpPr/>
            <p:nvPr/>
          </p:nvGrpSpPr>
          <p:grpSpPr>
            <a:xfrm>
              <a:off x="5796136" y="3140968"/>
              <a:ext cx="2160240" cy="3024336"/>
              <a:chOff x="5796136" y="3140968"/>
              <a:chExt cx="2160240" cy="3024336"/>
            </a:xfrm>
          </p:grpSpPr>
          <p:grpSp>
            <p:nvGrpSpPr>
              <p:cNvPr id="111" name="グループ化 18"/>
              <p:cNvGrpSpPr/>
              <p:nvPr/>
            </p:nvGrpSpPr>
            <p:grpSpPr>
              <a:xfrm>
                <a:off x="5796136" y="3140968"/>
                <a:ext cx="2160240" cy="3024336"/>
                <a:chOff x="4499992" y="908720"/>
                <a:chExt cx="2160240" cy="3024336"/>
              </a:xfrm>
            </p:grpSpPr>
            <p:sp>
              <p:nvSpPr>
                <p:cNvPr id="116" name="フローチャート : 結合子 115"/>
                <p:cNvSpPr/>
                <p:nvPr/>
              </p:nvSpPr>
              <p:spPr>
                <a:xfrm>
                  <a:off x="4860032" y="213285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フローチャート : 結合子 116"/>
                <p:cNvSpPr/>
                <p:nvPr/>
              </p:nvSpPr>
              <p:spPr>
                <a:xfrm>
                  <a:off x="4860032" y="249289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フローチャート : 結合子 117"/>
                <p:cNvSpPr/>
                <p:nvPr/>
              </p:nvSpPr>
              <p:spPr>
                <a:xfrm>
                  <a:off x="4860032" y="285293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テキスト ボックス 118"/>
                <p:cNvSpPr txBox="1"/>
                <p:nvPr/>
              </p:nvSpPr>
              <p:spPr>
                <a:xfrm>
                  <a:off x="5364088" y="2060848"/>
                  <a:ext cx="432048"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120" name="テキスト ボックス 119"/>
                <p:cNvSpPr txBox="1"/>
                <p:nvPr/>
              </p:nvSpPr>
              <p:spPr>
                <a:xfrm>
                  <a:off x="5364088" y="2420888"/>
                  <a:ext cx="332142" cy="369332"/>
                </a:xfrm>
                <a:prstGeom prst="rect">
                  <a:avLst/>
                </a:prstGeom>
                <a:noFill/>
              </p:spPr>
              <p:txBody>
                <a:bodyPr wrap="none" rtlCol="0">
                  <a:spAutoFit/>
                </a:bodyPr>
                <a:lstStyle/>
                <a:p>
                  <a:r>
                    <a:rPr kumimoji="1" lang="en-US" altLang="ja-JP" dirty="0" smtClean="0"/>
                    <a:t>B</a:t>
                  </a:r>
                  <a:endParaRPr kumimoji="1" lang="ja-JP" altLang="en-US" dirty="0"/>
                </a:p>
              </p:txBody>
            </p:sp>
            <p:sp>
              <p:nvSpPr>
                <p:cNvPr id="121" name="テキスト ボックス 120"/>
                <p:cNvSpPr txBox="1"/>
                <p:nvPr/>
              </p:nvSpPr>
              <p:spPr>
                <a:xfrm>
                  <a:off x="5364088" y="2780928"/>
                  <a:ext cx="338554" cy="369332"/>
                </a:xfrm>
                <a:prstGeom prst="rect">
                  <a:avLst/>
                </a:prstGeom>
                <a:noFill/>
              </p:spPr>
              <p:txBody>
                <a:bodyPr wrap="none" rtlCol="0">
                  <a:spAutoFit/>
                </a:bodyPr>
                <a:lstStyle/>
                <a:p>
                  <a:r>
                    <a:rPr kumimoji="1" lang="en-US" altLang="ja-JP" dirty="0" smtClean="0"/>
                    <a:t>C</a:t>
                  </a:r>
                  <a:endParaRPr kumimoji="1" lang="ja-JP" altLang="en-US" dirty="0"/>
                </a:p>
              </p:txBody>
            </p:sp>
            <p:sp>
              <p:nvSpPr>
                <p:cNvPr id="122" name="角丸四角形 121"/>
                <p:cNvSpPr/>
                <p:nvPr/>
              </p:nvSpPr>
              <p:spPr>
                <a:xfrm>
                  <a:off x="4499992" y="908720"/>
                  <a:ext cx="2160240" cy="3024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12" name="直線コネクタ 111"/>
              <p:cNvCxnSpPr/>
              <p:nvPr/>
            </p:nvCxnSpPr>
            <p:spPr>
              <a:xfrm>
                <a:off x="6012160" y="3861048"/>
                <a:ext cx="504000"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113" name="直線コネクタ 112"/>
              <p:cNvCxnSpPr/>
              <p:nvPr/>
            </p:nvCxnSpPr>
            <p:spPr>
              <a:xfrm>
                <a:off x="6012160" y="4149080"/>
                <a:ext cx="504000"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14" name="テキスト ボックス 113"/>
              <p:cNvSpPr txBox="1"/>
              <p:nvPr/>
            </p:nvSpPr>
            <p:spPr>
              <a:xfrm>
                <a:off x="6660232" y="3645024"/>
                <a:ext cx="646331" cy="369332"/>
              </a:xfrm>
              <a:prstGeom prst="rect">
                <a:avLst/>
              </a:prstGeom>
              <a:noFill/>
            </p:spPr>
            <p:txBody>
              <a:bodyPr wrap="none" rtlCol="0">
                <a:spAutoFit/>
              </a:bodyPr>
              <a:lstStyle/>
              <a:p>
                <a:r>
                  <a:rPr kumimoji="1" lang="ja-JP" altLang="en-US" dirty="0" smtClean="0"/>
                  <a:t>凸包</a:t>
                </a:r>
                <a:endParaRPr kumimoji="1" lang="ja-JP" altLang="en-US" dirty="0"/>
              </a:p>
            </p:txBody>
          </p:sp>
          <p:sp>
            <p:nvSpPr>
              <p:cNvPr id="115" name="テキスト ボックス 114"/>
              <p:cNvSpPr txBox="1"/>
              <p:nvPr/>
            </p:nvSpPr>
            <p:spPr>
              <a:xfrm>
                <a:off x="6660232" y="4005064"/>
                <a:ext cx="792088" cy="369332"/>
              </a:xfrm>
              <a:prstGeom prst="rect">
                <a:avLst/>
              </a:prstGeom>
              <a:noFill/>
            </p:spPr>
            <p:txBody>
              <a:bodyPr wrap="square" rtlCol="0">
                <a:spAutoFit/>
              </a:bodyPr>
              <a:lstStyle/>
              <a:p>
                <a:r>
                  <a:rPr kumimoji="1" lang="ja-JP" altLang="en-US" dirty="0" smtClean="0"/>
                  <a:t>輪郭</a:t>
                </a:r>
                <a:endParaRPr kumimoji="1" lang="ja-JP" altLang="en-US" dirty="0"/>
              </a:p>
            </p:txBody>
          </p:sp>
        </p:grpSp>
        <p:cxnSp>
          <p:nvCxnSpPr>
            <p:cNvPr id="109" name="直線矢印コネクタ 108"/>
            <p:cNvCxnSpPr/>
            <p:nvPr/>
          </p:nvCxnSpPr>
          <p:spPr>
            <a:xfrm>
              <a:off x="5940152" y="5445224"/>
              <a:ext cx="576064"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6660232" y="5291916"/>
              <a:ext cx="792088" cy="369332"/>
            </a:xfrm>
            <a:prstGeom prst="rect">
              <a:avLst/>
            </a:prstGeom>
            <a:noFill/>
          </p:spPr>
          <p:txBody>
            <a:bodyPr wrap="square" rtlCol="0">
              <a:spAutoFit/>
            </a:bodyPr>
            <a:lstStyle/>
            <a:p>
              <a:r>
                <a:rPr lang="en-US" altLang="ja-JP" dirty="0" smtClean="0"/>
                <a:t>D</a:t>
              </a:r>
              <a:endParaRPr kumimoji="1" lang="ja-JP" altLang="en-US" dirty="0"/>
            </a:p>
          </p:txBody>
        </p:sp>
      </p:grpSp>
      <p:cxnSp>
        <p:nvCxnSpPr>
          <p:cNvPr id="126" name="直線矢印コネクタ 125"/>
          <p:cNvCxnSpPr/>
          <p:nvPr/>
        </p:nvCxnSpPr>
        <p:spPr>
          <a:xfrm>
            <a:off x="2853184" y="4941168"/>
            <a:ext cx="700421" cy="422756"/>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a:stCxn id="80" idx="7"/>
            <a:endCxn id="9" idx="3"/>
          </p:cNvCxnSpPr>
          <p:nvPr/>
        </p:nvCxnSpPr>
        <p:spPr>
          <a:xfrm flipV="1">
            <a:off x="3426742" y="3611221"/>
            <a:ext cx="1139164" cy="27091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endCxn id="8" idx="3"/>
          </p:cNvCxnSpPr>
          <p:nvPr/>
        </p:nvCxnSpPr>
        <p:spPr>
          <a:xfrm flipV="1">
            <a:off x="3059832" y="1991359"/>
            <a:ext cx="413841" cy="114577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7" idx="0"/>
          </p:cNvCxnSpPr>
          <p:nvPr/>
        </p:nvCxnSpPr>
        <p:spPr>
          <a:xfrm flipH="1" flipV="1">
            <a:off x="2401260" y="1884086"/>
            <a:ext cx="74719" cy="1125796"/>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6" name="フローチャート : 結合子 135"/>
          <p:cNvSpPr/>
          <p:nvPr/>
        </p:nvSpPr>
        <p:spPr>
          <a:xfrm>
            <a:off x="2401260" y="2926685"/>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 name="直線矢印コネクタ 136"/>
          <p:cNvCxnSpPr>
            <a:stCxn id="86" idx="1"/>
          </p:cNvCxnSpPr>
          <p:nvPr/>
        </p:nvCxnSpPr>
        <p:spPr>
          <a:xfrm flipH="1" flipV="1">
            <a:off x="1362947" y="2335701"/>
            <a:ext cx="535247" cy="901797"/>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a:stCxn id="5" idx="3"/>
            <a:endCxn id="89" idx="6"/>
          </p:cNvCxnSpPr>
          <p:nvPr/>
        </p:nvCxnSpPr>
        <p:spPr>
          <a:xfrm flipV="1">
            <a:off x="1109337" y="4310573"/>
            <a:ext cx="705069" cy="111454"/>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3923928" y="2222866"/>
            <a:ext cx="218940" cy="306034"/>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12" idx="3"/>
            <a:endCxn id="12" idx="0"/>
          </p:cNvCxnSpPr>
          <p:nvPr/>
        </p:nvCxnSpPr>
        <p:spPr>
          <a:xfrm>
            <a:off x="2865880" y="1838821"/>
            <a:ext cx="16888" cy="303367"/>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endCxn id="11" idx="0"/>
          </p:cNvCxnSpPr>
          <p:nvPr/>
        </p:nvCxnSpPr>
        <p:spPr>
          <a:xfrm>
            <a:off x="2054787" y="1886234"/>
            <a:ext cx="4057" cy="368364"/>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 name="フローチャート : 結合子 57"/>
          <p:cNvSpPr/>
          <p:nvPr/>
        </p:nvSpPr>
        <p:spPr>
          <a:xfrm>
            <a:off x="4572000" y="3861048"/>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ローチャート : 結合子 59"/>
          <p:cNvSpPr/>
          <p:nvPr/>
        </p:nvSpPr>
        <p:spPr>
          <a:xfrm>
            <a:off x="4139952" y="2276872"/>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ローチャート : 結合子 61"/>
          <p:cNvSpPr/>
          <p:nvPr/>
        </p:nvSpPr>
        <p:spPr>
          <a:xfrm>
            <a:off x="3923928" y="213285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ローチャート : 結合子 62"/>
          <p:cNvSpPr/>
          <p:nvPr/>
        </p:nvSpPr>
        <p:spPr>
          <a:xfrm>
            <a:off x="2987824" y="177281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フローチャート : 結合子 63"/>
          <p:cNvSpPr/>
          <p:nvPr/>
        </p:nvSpPr>
        <p:spPr>
          <a:xfrm>
            <a:off x="2699792" y="177281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ローチャート : 結合子 65"/>
          <p:cNvSpPr/>
          <p:nvPr/>
        </p:nvSpPr>
        <p:spPr>
          <a:xfrm>
            <a:off x="2123728" y="1844824"/>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ローチャート : 結合子 66"/>
          <p:cNvSpPr/>
          <p:nvPr/>
        </p:nvSpPr>
        <p:spPr>
          <a:xfrm>
            <a:off x="1763688" y="1916832"/>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ローチャート : 結合子 67"/>
          <p:cNvSpPr/>
          <p:nvPr/>
        </p:nvSpPr>
        <p:spPr>
          <a:xfrm>
            <a:off x="755576" y="2564904"/>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 結合子 69"/>
          <p:cNvSpPr/>
          <p:nvPr/>
        </p:nvSpPr>
        <p:spPr>
          <a:xfrm>
            <a:off x="1259632" y="5661248"/>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2628061687"/>
      </p:ext>
    </p:extLst>
  </p:cSld>
  <p:clrMapOvr>
    <a:masterClrMapping/>
  </p:clrMapOvr>
  <p:transition advTm="316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randombar(horizontal)">
                                      <p:cBhvr>
                                        <p:cTn id="7" dur="500"/>
                                        <p:tgtEl>
                                          <p:spTgt spid="140"/>
                                        </p:tgtEl>
                                      </p:cBhvr>
                                    </p:animEffect>
                                  </p:childTnLst>
                                </p:cTn>
                              </p:par>
                              <p:par>
                                <p:cTn id="8" presetID="14" presetClass="entr" presetSubtype="10" fill="hold"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randombar(horizontal)">
                                      <p:cBhvr>
                                        <p:cTn id="10" dur="500"/>
                                        <p:tgtEl>
                                          <p:spTgt spid="137"/>
                                        </p:tgtEl>
                                      </p:cBhvr>
                                    </p:animEffect>
                                  </p:childTnLst>
                                </p:cTn>
                              </p:par>
                              <p:par>
                                <p:cTn id="11" presetID="14" presetClass="entr" presetSubtype="1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randombar(horizontal)">
                                      <p:cBhvr>
                                        <p:cTn id="13" dur="500"/>
                                        <p:tgtEl>
                                          <p:spTgt spid="56"/>
                                        </p:tgtEl>
                                      </p:cBhvr>
                                    </p:animEffect>
                                  </p:childTnLst>
                                </p:cTn>
                              </p:par>
                              <p:par>
                                <p:cTn id="14" presetID="14" presetClass="entr" presetSubtype="10" fill="hold" nodeType="with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randombar(horizontal)">
                                      <p:cBhvr>
                                        <p:cTn id="16" dur="500"/>
                                        <p:tgtEl>
                                          <p:spTgt spid="133"/>
                                        </p:tgtEl>
                                      </p:cBhvr>
                                    </p:animEffect>
                                  </p:childTnLst>
                                </p:cTn>
                              </p:par>
                              <p:par>
                                <p:cTn id="17" presetID="14" presetClass="entr" presetSubtype="1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randombar(horizontal)">
                                      <p:cBhvr>
                                        <p:cTn id="19" dur="500"/>
                                        <p:tgtEl>
                                          <p:spTgt spid="53"/>
                                        </p:tgtEl>
                                      </p:cBhvr>
                                    </p:animEffect>
                                  </p:childTnLst>
                                </p:cTn>
                              </p:par>
                              <p:par>
                                <p:cTn id="20" presetID="14" presetClass="entr" presetSubtype="10" fill="hold"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randombar(horizontal)">
                                      <p:cBhvr>
                                        <p:cTn id="22" dur="500"/>
                                        <p:tgtEl>
                                          <p:spTgt spid="131"/>
                                        </p:tgtEl>
                                      </p:cBhvr>
                                    </p:animEffect>
                                  </p:childTnLst>
                                </p:cTn>
                              </p:par>
                              <p:par>
                                <p:cTn id="23" presetID="14" presetClass="entr" presetSubtype="1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randombar(horizontal)">
                                      <p:cBhvr>
                                        <p:cTn id="25" dur="500"/>
                                        <p:tgtEl>
                                          <p:spTgt spid="50"/>
                                        </p:tgtEl>
                                      </p:cBhvr>
                                    </p:animEffect>
                                  </p:childTnLst>
                                </p:cTn>
                              </p:par>
                              <p:par>
                                <p:cTn id="26" presetID="14" presetClass="entr" presetSubtype="10" fill="hold" nodeType="with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randombar(horizontal)">
                                      <p:cBhvr>
                                        <p:cTn id="28" dur="500"/>
                                        <p:tgtEl>
                                          <p:spTgt spid="128"/>
                                        </p:tgtEl>
                                      </p:cBhvr>
                                    </p:animEffect>
                                  </p:childTnLst>
                                </p:cTn>
                              </p:par>
                              <p:par>
                                <p:cTn id="29" presetID="14" presetClass="entr" presetSubtype="10"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randombar(horizontal)">
                                      <p:cBhvr>
                                        <p:cTn id="3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ノイズ除去</a:t>
            </a:r>
            <a:r>
              <a:rPr lang="en-US" altLang="ja-JP" dirty="0"/>
              <a:t>				         </a:t>
            </a:r>
            <a:r>
              <a:rPr lang="en-US" altLang="ja-JP" baseline="-25000" dirty="0"/>
              <a:t>2.</a:t>
            </a:r>
            <a:r>
              <a:rPr lang="ja-JP" altLang="en-US" baseline="-25000" dirty="0"/>
              <a:t>研究方法</a:t>
            </a:r>
            <a:endParaRPr kumimoji="1" lang="ja-JP" altLang="en-US" dirty="0"/>
          </a:p>
        </p:txBody>
      </p:sp>
      <p:sp>
        <p:nvSpPr>
          <p:cNvPr id="3" name="スライド番号プレースホルダー 2"/>
          <p:cNvSpPr>
            <a:spLocks noGrp="1"/>
          </p:cNvSpPr>
          <p:nvPr>
            <p:ph type="sldNum" sz="quarter" idx="12"/>
          </p:nvPr>
        </p:nvSpPr>
        <p:spPr/>
        <p:txBody>
          <a:bodyPr/>
          <a:lstStyle/>
          <a:p>
            <a:fld id="{A5DECCAB-8FF3-474F-8D40-6BC925E72177}" type="slidenum">
              <a:rPr kumimoji="1" lang="ja-JP" altLang="en-US" smtClean="0"/>
              <a:pPr/>
              <a:t>12</a:t>
            </a:fld>
            <a:endParaRPr kumimoji="1" lang="ja-JP" altLang="en-US" dirty="0"/>
          </a:p>
        </p:txBody>
      </p:sp>
      <p:sp>
        <p:nvSpPr>
          <p:cNvPr id="5" name="二等辺三角形 4"/>
          <p:cNvSpPr/>
          <p:nvPr/>
        </p:nvSpPr>
        <p:spPr>
          <a:xfrm rot="4844406">
            <a:off x="-55130" y="3953811"/>
            <a:ext cx="2952025" cy="675754"/>
          </a:xfrm>
          <a:prstGeom prst="triangle">
            <a:avLst>
              <a:gd name="adj" fmla="val 55586"/>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二等辺三角形 5"/>
          <p:cNvSpPr/>
          <p:nvPr/>
        </p:nvSpPr>
        <p:spPr>
          <a:xfrm rot="8557437">
            <a:off x="957957" y="2230435"/>
            <a:ext cx="1457272" cy="971930"/>
          </a:xfrm>
          <a:prstGeom prst="triangle">
            <a:avLst>
              <a:gd name="adj" fmla="val 64197"/>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p:cNvSpPr/>
          <p:nvPr/>
        </p:nvSpPr>
        <p:spPr>
          <a:xfrm rot="9692317">
            <a:off x="2136573" y="1681225"/>
            <a:ext cx="1209271" cy="1110465"/>
          </a:xfrm>
          <a:prstGeom prst="triangle">
            <a:avLst>
              <a:gd name="adj" fmla="val 91687"/>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二等辺三角形 7"/>
          <p:cNvSpPr/>
          <p:nvPr/>
        </p:nvSpPr>
        <p:spPr>
          <a:xfrm rot="12564166">
            <a:off x="2758123" y="1684443"/>
            <a:ext cx="947636" cy="1388789"/>
          </a:xfrm>
          <a:prstGeom prst="triangle">
            <a:avLst>
              <a:gd name="adj" fmla="val 17140"/>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二等辺三角形 8"/>
          <p:cNvSpPr/>
          <p:nvPr/>
        </p:nvSpPr>
        <p:spPr>
          <a:xfrm rot="15279453">
            <a:off x="2796045" y="2655490"/>
            <a:ext cx="1979655" cy="978797"/>
          </a:xfrm>
          <a:prstGeom prst="triangle">
            <a:avLst>
              <a:gd name="adj" fmla="val 21723"/>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二等辺三角形 9"/>
          <p:cNvSpPr/>
          <p:nvPr/>
        </p:nvSpPr>
        <p:spPr>
          <a:xfrm rot="18474916">
            <a:off x="2046006" y="4396143"/>
            <a:ext cx="2676488" cy="782894"/>
          </a:xfrm>
          <a:prstGeom prst="triangle">
            <a:avLst>
              <a:gd name="adj" fmla="val 44893"/>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4644008" y="1196752"/>
            <a:ext cx="3995936" cy="2246769"/>
          </a:xfrm>
          <a:prstGeom prst="rect">
            <a:avLst/>
          </a:prstGeom>
          <a:noFill/>
        </p:spPr>
        <p:txBody>
          <a:bodyPr wrap="square" rtlCol="0">
            <a:spAutoFit/>
          </a:bodyPr>
          <a:lstStyle/>
          <a:p>
            <a:pPr marL="342900" indent="-342900">
              <a:buFont typeface="Arial" pitchFamily="34" charset="0"/>
              <a:buChar char="•"/>
            </a:pPr>
            <a:r>
              <a:rPr lang="ja-JP" altLang="en-US" sz="2000" dirty="0" smtClean="0"/>
              <a:t>指でない部分に存在する凹状欠損の問題</a:t>
            </a:r>
            <a:endParaRPr lang="en-US" altLang="ja-JP" sz="2000" dirty="0" smtClean="0"/>
          </a:p>
          <a:p>
            <a:pPr marL="342900" indent="-342900">
              <a:buFont typeface="Arial" pitchFamily="34" charset="0"/>
              <a:buChar char="•"/>
            </a:pPr>
            <a:endParaRPr lang="en-US" altLang="ja-JP" sz="2000" dirty="0" smtClean="0"/>
          </a:p>
          <a:p>
            <a:pPr marL="342900" indent="-342900">
              <a:buFont typeface="Arial" pitchFamily="34" charset="0"/>
              <a:buChar char="•"/>
            </a:pPr>
            <a:r>
              <a:rPr lang="ja-JP" altLang="en-US" sz="2000" dirty="0" smtClean="0"/>
              <a:t>指</a:t>
            </a:r>
            <a:r>
              <a:rPr lang="ja-JP" altLang="en-US" sz="2000" dirty="0"/>
              <a:t>座標</a:t>
            </a:r>
            <a:r>
              <a:rPr lang="ja-JP" altLang="en-US" sz="2000" dirty="0" smtClean="0"/>
              <a:t>と</a:t>
            </a:r>
            <a:r>
              <a:rPr lang="ja-JP" altLang="en-US" sz="2000" dirty="0"/>
              <a:t>Ｃ</a:t>
            </a:r>
            <a:r>
              <a:rPr lang="ja-JP" altLang="en-US" sz="2000" dirty="0" smtClean="0"/>
              <a:t>の</a:t>
            </a:r>
            <a:r>
              <a:rPr lang="ja-JP" altLang="en-US" sz="2000" dirty="0" smtClean="0"/>
              <a:t>最小距離</a:t>
            </a:r>
            <a:r>
              <a:rPr lang="ja-JP" altLang="en-US" sz="2000" dirty="0"/>
              <a:t>の</a:t>
            </a:r>
            <a:r>
              <a:rPr lang="ja-JP" altLang="en-US" sz="2000" dirty="0" smtClean="0"/>
              <a:t>組み合わせを探索しペア</a:t>
            </a:r>
            <a:r>
              <a:rPr lang="ja-JP" altLang="en-US" sz="2000" dirty="0" smtClean="0"/>
              <a:t>を組めない座標（</a:t>
            </a:r>
            <a:r>
              <a:rPr lang="ja-JP" altLang="en-US" sz="2000" dirty="0"/>
              <a:t>Ｃ</a:t>
            </a:r>
            <a:r>
              <a:rPr lang="ja-JP" altLang="en-US" sz="2000" dirty="0" smtClean="0"/>
              <a:t>）</a:t>
            </a:r>
            <a:r>
              <a:rPr lang="ja-JP" altLang="en-US" sz="2000" dirty="0" smtClean="0"/>
              <a:t>の凹状欠損は除外する</a:t>
            </a:r>
            <a:endParaRPr lang="en-US" altLang="ja-JP" sz="2000" dirty="0"/>
          </a:p>
          <a:p>
            <a:pPr marL="342900" indent="-342900">
              <a:buFont typeface="Arial" pitchFamily="34" charset="0"/>
              <a:buChar char="•"/>
            </a:pPr>
            <a:endParaRPr kumimoji="1" lang="ja-JP" altLang="en-US" sz="2000" dirty="0"/>
          </a:p>
        </p:txBody>
      </p:sp>
      <p:cxnSp>
        <p:nvCxnSpPr>
          <p:cNvPr id="18" name="直線コネクタ 17"/>
          <p:cNvCxnSpPr>
            <a:stCxn id="6" idx="4"/>
            <a:endCxn id="6" idx="2"/>
          </p:cNvCxnSpPr>
          <p:nvPr/>
        </p:nvCxnSpPr>
        <p:spPr>
          <a:xfrm flipV="1">
            <a:off x="812567" y="1887905"/>
            <a:ext cx="1158048" cy="8846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5" idx="4"/>
            <a:endCxn id="6" idx="4"/>
          </p:cNvCxnSpPr>
          <p:nvPr/>
        </p:nvCxnSpPr>
        <p:spPr>
          <a:xfrm flipH="1" flipV="1">
            <a:off x="812567" y="2772533"/>
            <a:ext cx="512351" cy="3030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58" idx="4"/>
            <a:endCxn id="9" idx="2"/>
          </p:cNvCxnSpPr>
          <p:nvPr/>
        </p:nvCxnSpPr>
        <p:spPr>
          <a:xfrm flipV="1">
            <a:off x="2874324" y="3969951"/>
            <a:ext cx="1645402" cy="21233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8" idx="2"/>
            <a:endCxn id="9" idx="2"/>
          </p:cNvCxnSpPr>
          <p:nvPr/>
        </p:nvCxnSpPr>
        <p:spPr>
          <a:xfrm>
            <a:off x="3985637" y="2006507"/>
            <a:ext cx="534089" cy="19634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endCxn id="7" idx="2"/>
          </p:cNvCxnSpPr>
          <p:nvPr/>
        </p:nvCxnSpPr>
        <p:spPr>
          <a:xfrm flipV="1">
            <a:off x="1971112" y="1518332"/>
            <a:ext cx="1167793" cy="3800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星 5 69"/>
          <p:cNvSpPr/>
          <p:nvPr/>
        </p:nvSpPr>
        <p:spPr>
          <a:xfrm>
            <a:off x="611560" y="2420888"/>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星 5 70"/>
          <p:cNvSpPr/>
          <p:nvPr/>
        </p:nvSpPr>
        <p:spPr>
          <a:xfrm>
            <a:off x="4519726" y="3757682"/>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星 5 71"/>
          <p:cNvSpPr/>
          <p:nvPr/>
        </p:nvSpPr>
        <p:spPr>
          <a:xfrm>
            <a:off x="1658497" y="1636981"/>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星 5 72"/>
          <p:cNvSpPr/>
          <p:nvPr/>
        </p:nvSpPr>
        <p:spPr>
          <a:xfrm>
            <a:off x="3104811" y="1241946"/>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星 5 73"/>
          <p:cNvSpPr/>
          <p:nvPr/>
        </p:nvSpPr>
        <p:spPr>
          <a:xfrm>
            <a:off x="3938781" y="1739480"/>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フローチャート : 結合子 74"/>
          <p:cNvSpPr/>
          <p:nvPr/>
        </p:nvSpPr>
        <p:spPr>
          <a:xfrm>
            <a:off x="4447718" y="3877022"/>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フローチャート : 結合子 76"/>
          <p:cNvSpPr/>
          <p:nvPr/>
        </p:nvSpPr>
        <p:spPr>
          <a:xfrm>
            <a:off x="2933670" y="4628334"/>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フローチャート : 結合子 79"/>
          <p:cNvSpPr/>
          <p:nvPr/>
        </p:nvSpPr>
        <p:spPr>
          <a:xfrm>
            <a:off x="3447833" y="371308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フローチャート : 結合子 82"/>
          <p:cNvSpPr/>
          <p:nvPr/>
        </p:nvSpPr>
        <p:spPr>
          <a:xfrm>
            <a:off x="3111275" y="3000872"/>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フローチャート : 結合子 83"/>
          <p:cNvSpPr/>
          <p:nvPr/>
        </p:nvSpPr>
        <p:spPr>
          <a:xfrm>
            <a:off x="740559" y="2676725"/>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フローチャート : 結合子 85"/>
          <p:cNvSpPr/>
          <p:nvPr/>
        </p:nvSpPr>
        <p:spPr>
          <a:xfrm>
            <a:off x="1742398" y="3105414"/>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フローチャート : 結合子 88"/>
          <p:cNvSpPr/>
          <p:nvPr/>
        </p:nvSpPr>
        <p:spPr>
          <a:xfrm>
            <a:off x="1694501" y="4238565"/>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フローチャート : 結合子 86"/>
          <p:cNvSpPr/>
          <p:nvPr/>
        </p:nvSpPr>
        <p:spPr>
          <a:xfrm>
            <a:off x="1270481" y="5702410"/>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二等辺三角形 57"/>
          <p:cNvSpPr/>
          <p:nvPr/>
        </p:nvSpPr>
        <p:spPr>
          <a:xfrm rot="611042">
            <a:off x="1478478" y="5226010"/>
            <a:ext cx="1473127" cy="742906"/>
          </a:xfrm>
          <a:prstGeom prst="triangle">
            <a:avLst>
              <a:gd name="adj" fmla="val 87818"/>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2" name="直線コネクタ 61"/>
          <p:cNvCxnSpPr>
            <a:endCxn id="10" idx="2"/>
          </p:cNvCxnSpPr>
          <p:nvPr/>
        </p:nvCxnSpPr>
        <p:spPr>
          <a:xfrm>
            <a:off x="1384280" y="5835392"/>
            <a:ext cx="1486446" cy="2485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endCxn id="8" idx="2"/>
          </p:cNvCxnSpPr>
          <p:nvPr/>
        </p:nvCxnSpPr>
        <p:spPr>
          <a:xfrm>
            <a:off x="3134095" y="1518333"/>
            <a:ext cx="851542" cy="4881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8" name="フローチャート : 結合子 127"/>
          <p:cNvSpPr/>
          <p:nvPr/>
        </p:nvSpPr>
        <p:spPr>
          <a:xfrm>
            <a:off x="2334229" y="278092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フローチャート : 結合子 128"/>
          <p:cNvSpPr/>
          <p:nvPr/>
        </p:nvSpPr>
        <p:spPr>
          <a:xfrm>
            <a:off x="2741208" y="530120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フローチャート : 結合子 129"/>
          <p:cNvSpPr/>
          <p:nvPr/>
        </p:nvSpPr>
        <p:spPr>
          <a:xfrm>
            <a:off x="1919859" y="1815897"/>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フローチャート : 結合子 130"/>
          <p:cNvSpPr/>
          <p:nvPr/>
        </p:nvSpPr>
        <p:spPr>
          <a:xfrm>
            <a:off x="3087925" y="1446325"/>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フローチャート : 結合子 131"/>
          <p:cNvSpPr/>
          <p:nvPr/>
        </p:nvSpPr>
        <p:spPr>
          <a:xfrm>
            <a:off x="3913629" y="1916832"/>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フローチャート : 結合子 132"/>
          <p:cNvSpPr/>
          <p:nvPr/>
        </p:nvSpPr>
        <p:spPr>
          <a:xfrm>
            <a:off x="2818092" y="595964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6" name="直線コネクタ 135"/>
          <p:cNvCxnSpPr/>
          <p:nvPr/>
        </p:nvCxnSpPr>
        <p:spPr>
          <a:xfrm flipV="1">
            <a:off x="1342489" y="4350456"/>
            <a:ext cx="450514" cy="135195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endCxn id="129" idx="1"/>
          </p:cNvCxnSpPr>
          <p:nvPr/>
        </p:nvCxnSpPr>
        <p:spPr>
          <a:xfrm flipV="1">
            <a:off x="1414497" y="5322299"/>
            <a:ext cx="1347802" cy="48053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a:stCxn id="133" idx="0"/>
            <a:endCxn id="129" idx="4"/>
          </p:cNvCxnSpPr>
          <p:nvPr/>
        </p:nvCxnSpPr>
        <p:spPr>
          <a:xfrm flipH="1" flipV="1">
            <a:off x="2813216" y="5445224"/>
            <a:ext cx="76884" cy="51442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a:stCxn id="133" idx="0"/>
          </p:cNvCxnSpPr>
          <p:nvPr/>
        </p:nvCxnSpPr>
        <p:spPr>
          <a:xfrm flipV="1">
            <a:off x="2890100" y="4675077"/>
            <a:ext cx="113958" cy="128456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8" name="グループ化 147"/>
          <p:cNvGrpSpPr/>
          <p:nvPr/>
        </p:nvGrpSpPr>
        <p:grpSpPr>
          <a:xfrm>
            <a:off x="5948536" y="3212976"/>
            <a:ext cx="2160240" cy="3024336"/>
            <a:chOff x="5796136" y="3140968"/>
            <a:chExt cx="2160240" cy="3024336"/>
          </a:xfrm>
        </p:grpSpPr>
        <p:grpSp>
          <p:nvGrpSpPr>
            <p:cNvPr id="149" name="グループ化 6"/>
            <p:cNvGrpSpPr/>
            <p:nvPr/>
          </p:nvGrpSpPr>
          <p:grpSpPr>
            <a:xfrm>
              <a:off x="5796136" y="3140968"/>
              <a:ext cx="2160240" cy="3024336"/>
              <a:chOff x="5796136" y="3140968"/>
              <a:chExt cx="2160240" cy="3024336"/>
            </a:xfrm>
          </p:grpSpPr>
          <p:grpSp>
            <p:nvGrpSpPr>
              <p:cNvPr id="154" name="グループ化 18"/>
              <p:cNvGrpSpPr/>
              <p:nvPr/>
            </p:nvGrpSpPr>
            <p:grpSpPr>
              <a:xfrm>
                <a:off x="5796136" y="3140968"/>
                <a:ext cx="2160240" cy="3024336"/>
                <a:chOff x="4499992" y="908720"/>
                <a:chExt cx="2160240" cy="3024336"/>
              </a:xfrm>
            </p:grpSpPr>
            <p:sp>
              <p:nvSpPr>
                <p:cNvPr id="159" name="フローチャート : 結合子 158"/>
                <p:cNvSpPr/>
                <p:nvPr/>
              </p:nvSpPr>
              <p:spPr>
                <a:xfrm>
                  <a:off x="4860032" y="213285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フローチャート : 結合子 159"/>
                <p:cNvSpPr/>
                <p:nvPr/>
              </p:nvSpPr>
              <p:spPr>
                <a:xfrm>
                  <a:off x="4860032" y="249289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フローチャート : 結合子 160"/>
                <p:cNvSpPr/>
                <p:nvPr/>
              </p:nvSpPr>
              <p:spPr>
                <a:xfrm>
                  <a:off x="4860032" y="285293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テキスト ボックス 161"/>
                <p:cNvSpPr txBox="1"/>
                <p:nvPr/>
              </p:nvSpPr>
              <p:spPr>
                <a:xfrm>
                  <a:off x="5364088" y="2060848"/>
                  <a:ext cx="432048"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163" name="テキスト ボックス 162"/>
                <p:cNvSpPr txBox="1"/>
                <p:nvPr/>
              </p:nvSpPr>
              <p:spPr>
                <a:xfrm>
                  <a:off x="5364088" y="2420888"/>
                  <a:ext cx="332142" cy="369332"/>
                </a:xfrm>
                <a:prstGeom prst="rect">
                  <a:avLst/>
                </a:prstGeom>
                <a:noFill/>
              </p:spPr>
              <p:txBody>
                <a:bodyPr wrap="none" rtlCol="0">
                  <a:spAutoFit/>
                </a:bodyPr>
                <a:lstStyle/>
                <a:p>
                  <a:r>
                    <a:rPr kumimoji="1" lang="en-US" altLang="ja-JP" dirty="0" smtClean="0"/>
                    <a:t>B</a:t>
                  </a:r>
                  <a:endParaRPr kumimoji="1" lang="ja-JP" altLang="en-US" dirty="0"/>
                </a:p>
              </p:txBody>
            </p:sp>
            <p:sp>
              <p:nvSpPr>
                <p:cNvPr id="164" name="テキスト ボックス 163"/>
                <p:cNvSpPr txBox="1"/>
                <p:nvPr/>
              </p:nvSpPr>
              <p:spPr>
                <a:xfrm>
                  <a:off x="5364088" y="2780928"/>
                  <a:ext cx="338554" cy="369332"/>
                </a:xfrm>
                <a:prstGeom prst="rect">
                  <a:avLst/>
                </a:prstGeom>
                <a:noFill/>
              </p:spPr>
              <p:txBody>
                <a:bodyPr wrap="none" rtlCol="0">
                  <a:spAutoFit/>
                </a:bodyPr>
                <a:lstStyle/>
                <a:p>
                  <a:r>
                    <a:rPr kumimoji="1" lang="en-US" altLang="ja-JP" dirty="0" smtClean="0"/>
                    <a:t>C</a:t>
                  </a:r>
                  <a:endParaRPr kumimoji="1" lang="ja-JP" altLang="en-US" dirty="0"/>
                </a:p>
              </p:txBody>
            </p:sp>
            <p:sp>
              <p:nvSpPr>
                <p:cNvPr id="165" name="角丸四角形 164"/>
                <p:cNvSpPr/>
                <p:nvPr/>
              </p:nvSpPr>
              <p:spPr>
                <a:xfrm>
                  <a:off x="4499992" y="908720"/>
                  <a:ext cx="2160240" cy="3024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55" name="直線コネクタ 154"/>
              <p:cNvCxnSpPr/>
              <p:nvPr/>
            </p:nvCxnSpPr>
            <p:spPr>
              <a:xfrm>
                <a:off x="6012160" y="3861048"/>
                <a:ext cx="504000"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156" name="直線コネクタ 155"/>
              <p:cNvCxnSpPr/>
              <p:nvPr/>
            </p:nvCxnSpPr>
            <p:spPr>
              <a:xfrm>
                <a:off x="6012160" y="4149080"/>
                <a:ext cx="504000"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57" name="テキスト ボックス 156"/>
              <p:cNvSpPr txBox="1"/>
              <p:nvPr/>
            </p:nvSpPr>
            <p:spPr>
              <a:xfrm>
                <a:off x="6660232" y="3645024"/>
                <a:ext cx="646331" cy="369332"/>
              </a:xfrm>
              <a:prstGeom prst="rect">
                <a:avLst/>
              </a:prstGeom>
              <a:noFill/>
            </p:spPr>
            <p:txBody>
              <a:bodyPr wrap="none" rtlCol="0">
                <a:spAutoFit/>
              </a:bodyPr>
              <a:lstStyle/>
              <a:p>
                <a:r>
                  <a:rPr kumimoji="1" lang="ja-JP" altLang="en-US" dirty="0" smtClean="0"/>
                  <a:t>凸包</a:t>
                </a:r>
                <a:endParaRPr kumimoji="1" lang="ja-JP" altLang="en-US" dirty="0"/>
              </a:p>
            </p:txBody>
          </p:sp>
          <p:sp>
            <p:nvSpPr>
              <p:cNvPr id="158" name="テキスト ボックス 157"/>
              <p:cNvSpPr txBox="1"/>
              <p:nvPr/>
            </p:nvSpPr>
            <p:spPr>
              <a:xfrm>
                <a:off x="6660232" y="4005064"/>
                <a:ext cx="792088" cy="369332"/>
              </a:xfrm>
              <a:prstGeom prst="rect">
                <a:avLst/>
              </a:prstGeom>
              <a:noFill/>
            </p:spPr>
            <p:txBody>
              <a:bodyPr wrap="square" rtlCol="0">
                <a:spAutoFit/>
              </a:bodyPr>
              <a:lstStyle/>
              <a:p>
                <a:r>
                  <a:rPr kumimoji="1" lang="ja-JP" altLang="en-US" dirty="0" smtClean="0"/>
                  <a:t>輪郭</a:t>
                </a:r>
                <a:endParaRPr kumimoji="1" lang="ja-JP" altLang="en-US" dirty="0"/>
              </a:p>
            </p:txBody>
          </p:sp>
        </p:grpSp>
        <p:sp>
          <p:nvSpPr>
            <p:cNvPr id="150" name="星 5 149"/>
            <p:cNvSpPr/>
            <p:nvPr/>
          </p:nvSpPr>
          <p:spPr>
            <a:xfrm>
              <a:off x="5962790" y="5814556"/>
              <a:ext cx="242756" cy="200729"/>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テキスト ボックス 150"/>
            <p:cNvSpPr txBox="1"/>
            <p:nvPr/>
          </p:nvSpPr>
          <p:spPr>
            <a:xfrm>
              <a:off x="6156176" y="5785519"/>
              <a:ext cx="1646605" cy="307777"/>
            </a:xfrm>
            <a:prstGeom prst="rect">
              <a:avLst/>
            </a:prstGeom>
            <a:noFill/>
          </p:spPr>
          <p:txBody>
            <a:bodyPr wrap="none" rtlCol="0">
              <a:spAutoFit/>
            </a:bodyPr>
            <a:lstStyle/>
            <a:p>
              <a:r>
                <a:rPr kumimoji="1" lang="ja-JP" altLang="en-US" sz="1400" b="1" dirty="0" smtClean="0"/>
                <a:t>指座標</a:t>
              </a:r>
              <a:r>
                <a:rPr kumimoji="1" lang="ja-JP" altLang="en-US" sz="1200" dirty="0" smtClean="0"/>
                <a:t>（前述の手法）</a:t>
              </a:r>
              <a:endParaRPr kumimoji="1" lang="ja-JP" altLang="en-US" dirty="0"/>
            </a:p>
          </p:txBody>
        </p:sp>
        <p:cxnSp>
          <p:nvCxnSpPr>
            <p:cNvPr id="152" name="直線矢印コネクタ 151"/>
            <p:cNvCxnSpPr/>
            <p:nvPr/>
          </p:nvCxnSpPr>
          <p:spPr>
            <a:xfrm>
              <a:off x="5940152" y="5445224"/>
              <a:ext cx="576064"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3" name="テキスト ボックス 152"/>
            <p:cNvSpPr txBox="1"/>
            <p:nvPr/>
          </p:nvSpPr>
          <p:spPr>
            <a:xfrm>
              <a:off x="6660232" y="5291916"/>
              <a:ext cx="792088" cy="369332"/>
            </a:xfrm>
            <a:prstGeom prst="rect">
              <a:avLst/>
            </a:prstGeom>
            <a:noFill/>
          </p:spPr>
          <p:txBody>
            <a:bodyPr wrap="square" rtlCol="0">
              <a:spAutoFit/>
            </a:bodyPr>
            <a:lstStyle/>
            <a:p>
              <a:r>
                <a:rPr lang="en-US" altLang="ja-JP" dirty="0" smtClean="0"/>
                <a:t>D</a:t>
              </a:r>
              <a:endParaRPr kumimoji="1" lang="ja-JP" altLang="en-US" dirty="0"/>
            </a:p>
          </p:txBody>
        </p:sp>
      </p:grpSp>
    </p:spTree>
    <p:extLst>
      <p:ext uri="{BB962C8B-B14F-4D97-AF65-F5344CB8AC3E}">
        <p14:creationId xmlns:p14="http://schemas.microsoft.com/office/powerpoint/2010/main" val="1262567811"/>
      </p:ext>
    </p:extLst>
  </p:cSld>
  <p:clrMapOvr>
    <a:masterClrMapping/>
  </p:clrMapOvr>
  <p:transition advTm="38095"/>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r"/>
            <a:r>
              <a:rPr lang="ja-JP" altLang="en-US" dirty="0" smtClean="0"/>
              <a:t>各指の領域と閾値を決定する　　    </a:t>
            </a:r>
            <a:r>
              <a:rPr lang="en-US" altLang="ja-JP" baseline="-25000" dirty="0" smtClean="0"/>
              <a:t>2</a:t>
            </a:r>
            <a:r>
              <a:rPr lang="en-US" altLang="ja-JP" baseline="-25000" dirty="0"/>
              <a:t>.</a:t>
            </a:r>
            <a:r>
              <a:rPr lang="ja-JP" altLang="en-US" baseline="-25000" dirty="0"/>
              <a:t>研究方法</a:t>
            </a:r>
            <a:endParaRPr kumimoji="1" lang="ja-JP" altLang="en-US"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13</a:t>
            </a:fld>
            <a:endParaRPr kumimoji="1" lang="ja-JP" altLang="en-US" dirty="0"/>
          </a:p>
        </p:txBody>
      </p:sp>
      <p:sp>
        <p:nvSpPr>
          <p:cNvPr id="4" name="コンテンツ プレースホルダ 3"/>
          <p:cNvSpPr>
            <a:spLocks noGrp="1"/>
          </p:cNvSpPr>
          <p:nvPr>
            <p:ph sz="quarter" idx="1"/>
          </p:nvPr>
        </p:nvSpPr>
        <p:spPr/>
        <p:txBody>
          <a:bodyPr/>
          <a:lstStyle/>
          <a:p>
            <a:pPr lvl="1"/>
            <a:r>
              <a:rPr lang="ja-JP" altLang="en-US" dirty="0"/>
              <a:t>可動範囲</a:t>
            </a:r>
            <a:endParaRPr lang="en-US" altLang="ja-JP" dirty="0" smtClean="0"/>
          </a:p>
          <a:p>
            <a:pPr lvl="2"/>
            <a:r>
              <a:rPr lang="ja-JP" altLang="en-US" dirty="0"/>
              <a:t>予備</a:t>
            </a:r>
            <a:r>
              <a:rPr lang="ja-JP" altLang="en-US" dirty="0" smtClean="0"/>
              <a:t>実験として各指の角度の計測を行ったところ下記の通りの結果となった．この際，五本指認識時の種類分けを利用している</a:t>
            </a:r>
            <a:endParaRPr lang="en-US" altLang="ja-JP" dirty="0" smtClean="0"/>
          </a:p>
          <a:p>
            <a:endParaRPr lang="en-US" altLang="ja-JP" dirty="0" smtClean="0"/>
          </a:p>
          <a:p>
            <a:endParaRPr lang="en-US" altLang="ja-JP" dirty="0" smtClean="0"/>
          </a:p>
          <a:p>
            <a:endParaRPr lang="en-US" altLang="ja-JP" dirty="0" smtClean="0"/>
          </a:p>
          <a:p>
            <a:pPr lvl="1"/>
            <a:endParaRPr lang="en-US" altLang="ja-JP" dirty="0" smtClean="0"/>
          </a:p>
          <a:p>
            <a:pPr lvl="1"/>
            <a:r>
              <a:rPr lang="ja-JP" altLang="en-US" dirty="0" smtClean="0"/>
              <a:t>閾値</a:t>
            </a:r>
            <a:endParaRPr lang="en-US" altLang="ja-JP" dirty="0" smtClean="0"/>
          </a:p>
          <a:p>
            <a:pPr lvl="2"/>
            <a:r>
              <a:rPr lang="ja-JP" altLang="en-US" dirty="0" smtClean="0"/>
              <a:t>また４本以下のパターンで計測をした角度の範囲を考慮して調整を行い最終的に以下の様な閾値を設定した</a:t>
            </a:r>
            <a:endParaRPr lang="ja-JP" altLang="en-US" dirty="0"/>
          </a:p>
        </p:txBody>
      </p:sp>
      <p:graphicFrame>
        <p:nvGraphicFramePr>
          <p:cNvPr id="5" name="コンテンツ プレースホルダ 8"/>
          <p:cNvGraphicFramePr>
            <a:graphicFrameLocks/>
          </p:cNvGraphicFramePr>
          <p:nvPr>
            <p:extLst>
              <p:ext uri="{D42A27DB-BD31-4B8C-83A1-F6EECF244321}">
                <p14:modId xmlns:p14="http://schemas.microsoft.com/office/powerpoint/2010/main" val="572910389"/>
              </p:ext>
            </p:extLst>
          </p:nvPr>
        </p:nvGraphicFramePr>
        <p:xfrm>
          <a:off x="611560" y="2420888"/>
          <a:ext cx="7416824" cy="15121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表 6"/>
          <p:cNvGraphicFramePr>
            <a:graphicFrameLocks noGrp="1"/>
          </p:cNvGraphicFramePr>
          <p:nvPr>
            <p:extLst>
              <p:ext uri="{D42A27DB-BD31-4B8C-83A1-F6EECF244321}">
                <p14:modId xmlns:p14="http://schemas.microsoft.com/office/powerpoint/2010/main" val="4076344560"/>
              </p:ext>
            </p:extLst>
          </p:nvPr>
        </p:nvGraphicFramePr>
        <p:xfrm>
          <a:off x="2051720" y="5373216"/>
          <a:ext cx="4141120" cy="733450"/>
        </p:xfrm>
        <a:graphic>
          <a:graphicData uri="http://schemas.openxmlformats.org/drawingml/2006/table">
            <a:tbl>
              <a:tblPr>
                <a:tableStyleId>{3B4B98B0-60AC-42C2-AFA5-B58CD77FA1E5}</a:tableStyleId>
              </a:tblPr>
              <a:tblGrid>
                <a:gridCol w="468625"/>
                <a:gridCol w="932166"/>
                <a:gridCol w="932166"/>
                <a:gridCol w="869950"/>
                <a:gridCol w="938213"/>
              </a:tblGrid>
              <a:tr h="366725">
                <a:tc>
                  <a:txBody>
                    <a:bodyPr/>
                    <a:lstStyle/>
                    <a:p>
                      <a:pPr algn="l" fontAlgn="ctr"/>
                      <a:r>
                        <a:rPr lang="ja-JP" altLang="en-US" sz="1600" u="none" strike="noStrike" dirty="0"/>
                        <a:t>　</a:t>
                      </a:r>
                      <a:endParaRPr lang="ja-JP" altLang="en-US" sz="1600" b="1" i="0" u="none" strike="noStrike" dirty="0">
                        <a:solidFill>
                          <a:srgbClr val="000000"/>
                        </a:solidFill>
                        <a:latin typeface="ＭＳ Ｐゴシック"/>
                      </a:endParaRPr>
                    </a:p>
                  </a:txBody>
                  <a:tcPr marL="0" marR="0" marT="0" marB="0" anchor="ctr">
                    <a:lnT w="12700" cap="flat" cmpd="sng" algn="ctr">
                      <a:solidFill>
                        <a:schemeClr val="tx2">
                          <a:lumMod val="75000"/>
                        </a:schemeClr>
                      </a:solidFill>
                      <a:prstDash val="solid"/>
                      <a:round/>
                      <a:headEnd type="none" w="med" len="med"/>
                      <a:tailEnd type="none" w="med" len="med"/>
                    </a:lnT>
                  </a:tcPr>
                </a:tc>
                <a:tc>
                  <a:txBody>
                    <a:bodyPr/>
                    <a:lstStyle/>
                    <a:p>
                      <a:pPr algn="ctr" fontAlgn="ctr"/>
                      <a:r>
                        <a:rPr lang="ja-JP" altLang="en-US" sz="1600" b="1" u="none" strike="noStrike" dirty="0" smtClean="0"/>
                        <a:t>子：薬</a:t>
                      </a:r>
                      <a:endParaRPr lang="ja-JP" altLang="en-US" sz="1600" b="1" i="0" u="none" strike="noStrike" dirty="0">
                        <a:solidFill>
                          <a:srgbClr val="000000"/>
                        </a:solidFill>
                        <a:latin typeface="ＭＳ Ｐゴシック"/>
                      </a:endParaRPr>
                    </a:p>
                  </a:txBody>
                  <a:tcPr marL="0" marR="0" marT="0" marB="0" anchor="ctr">
                    <a:lnT w="12700" cap="flat" cmpd="sng" algn="ctr">
                      <a:solidFill>
                        <a:schemeClr val="tx2">
                          <a:lumMod val="75000"/>
                        </a:schemeClr>
                      </a:solidFill>
                      <a:prstDash val="solid"/>
                      <a:round/>
                      <a:headEnd type="none" w="med" len="med"/>
                      <a:tailEnd type="none" w="med" len="med"/>
                    </a:lnT>
                  </a:tcPr>
                </a:tc>
                <a:tc>
                  <a:txBody>
                    <a:bodyPr/>
                    <a:lstStyle/>
                    <a:p>
                      <a:pPr algn="ctr" fontAlgn="ctr"/>
                      <a:r>
                        <a:rPr lang="ja-JP" altLang="en-US" sz="1600" b="1" u="none" strike="noStrike" dirty="0" smtClean="0"/>
                        <a:t>薬：中</a:t>
                      </a:r>
                      <a:endParaRPr lang="ja-JP" altLang="en-US" sz="1600" b="1" i="0" u="none" strike="noStrike" dirty="0">
                        <a:solidFill>
                          <a:srgbClr val="000000"/>
                        </a:solidFill>
                        <a:latin typeface="ＭＳ Ｐゴシック"/>
                      </a:endParaRPr>
                    </a:p>
                  </a:txBody>
                  <a:tcPr marL="0" marR="0" marT="0" marB="0" anchor="ctr">
                    <a:lnT w="12700" cap="flat" cmpd="sng" algn="ctr">
                      <a:solidFill>
                        <a:schemeClr val="tx2">
                          <a:lumMod val="75000"/>
                        </a:schemeClr>
                      </a:solidFill>
                      <a:prstDash val="solid"/>
                      <a:round/>
                      <a:headEnd type="none" w="med" len="med"/>
                      <a:tailEnd type="none" w="med" len="med"/>
                    </a:lnT>
                  </a:tcPr>
                </a:tc>
                <a:tc>
                  <a:txBody>
                    <a:bodyPr/>
                    <a:lstStyle/>
                    <a:p>
                      <a:pPr algn="ctr" fontAlgn="ctr"/>
                      <a:r>
                        <a:rPr lang="ja-JP" altLang="en-US" sz="1600" b="1" u="none" strike="noStrike" dirty="0" smtClean="0"/>
                        <a:t>中</a:t>
                      </a:r>
                      <a:r>
                        <a:rPr lang="en-US" altLang="ja-JP" sz="1600" b="1" u="none" strike="noStrike" dirty="0" smtClean="0"/>
                        <a:t>:</a:t>
                      </a:r>
                      <a:r>
                        <a:rPr lang="ja-JP" altLang="en-US" sz="1600" b="1" u="none" strike="noStrike" dirty="0" smtClean="0"/>
                        <a:t>人差し</a:t>
                      </a:r>
                      <a:endParaRPr lang="ja-JP" altLang="en-US" sz="1600" b="1" i="0" u="none" strike="noStrike" dirty="0">
                        <a:solidFill>
                          <a:srgbClr val="000000"/>
                        </a:solidFill>
                        <a:latin typeface="ＭＳ Ｐゴシック"/>
                      </a:endParaRPr>
                    </a:p>
                  </a:txBody>
                  <a:tcPr marL="0" marR="0" marT="0" marB="0" anchor="ctr">
                    <a:lnT w="12700" cap="flat" cmpd="sng" algn="ctr">
                      <a:solidFill>
                        <a:schemeClr val="tx2">
                          <a:lumMod val="75000"/>
                        </a:schemeClr>
                      </a:solidFill>
                      <a:prstDash val="solid"/>
                      <a:round/>
                      <a:headEnd type="none" w="med" len="med"/>
                      <a:tailEnd type="none" w="med" len="med"/>
                    </a:lnT>
                  </a:tcPr>
                </a:tc>
                <a:tc>
                  <a:txBody>
                    <a:bodyPr/>
                    <a:lstStyle/>
                    <a:p>
                      <a:pPr algn="ctr" fontAlgn="ctr"/>
                      <a:r>
                        <a:rPr lang="ja-JP" altLang="en-US" sz="1600" b="1" i="0" u="none" strike="noStrike" dirty="0" smtClean="0">
                          <a:solidFill>
                            <a:srgbClr val="000000"/>
                          </a:solidFill>
                          <a:latin typeface="ＭＳ Ｐゴシック"/>
                        </a:rPr>
                        <a:t>人差し：親</a:t>
                      </a:r>
                      <a:endParaRPr lang="ja-JP" altLang="en-US" sz="1600" b="1" i="0" u="none" strike="noStrike" dirty="0">
                        <a:solidFill>
                          <a:srgbClr val="000000"/>
                        </a:solidFill>
                        <a:latin typeface="ＭＳ Ｐゴシック"/>
                      </a:endParaRPr>
                    </a:p>
                  </a:txBody>
                  <a:tcPr marL="0" marR="0" marT="0" marB="0" anchor="ctr">
                    <a:lnT w="12700" cap="flat" cmpd="sng" algn="ctr">
                      <a:solidFill>
                        <a:schemeClr val="tx2">
                          <a:lumMod val="75000"/>
                        </a:schemeClr>
                      </a:solidFill>
                      <a:prstDash val="solid"/>
                      <a:round/>
                      <a:headEnd type="none" w="med" len="med"/>
                      <a:tailEnd type="none" w="med" len="med"/>
                    </a:lnT>
                  </a:tcPr>
                </a:tc>
              </a:tr>
              <a:tr h="366725">
                <a:tc>
                  <a:txBody>
                    <a:bodyPr/>
                    <a:lstStyle/>
                    <a:p>
                      <a:pPr algn="ctr" fontAlgn="ctr"/>
                      <a:r>
                        <a:rPr lang="ja-JP" altLang="en-US" sz="1600" u="none" strike="noStrike" dirty="0" smtClean="0"/>
                        <a:t>閾値</a:t>
                      </a:r>
                      <a:endParaRPr lang="en-US" sz="1600" b="1" i="0" u="none" strike="noStrike" dirty="0">
                        <a:solidFill>
                          <a:srgbClr val="000000"/>
                        </a:solidFill>
                        <a:latin typeface="ＭＳ Ｐゴシック"/>
                      </a:endParaRPr>
                    </a:p>
                  </a:txBody>
                  <a:tcPr marL="0" marR="0" marT="0" marB="0" anchor="ctr">
                    <a:lnB w="12700" cap="flat" cmpd="sng" algn="ctr">
                      <a:solidFill>
                        <a:schemeClr val="tx2">
                          <a:lumMod val="75000"/>
                        </a:schemeClr>
                      </a:solidFill>
                      <a:prstDash val="solid"/>
                      <a:round/>
                      <a:headEnd type="none" w="med" len="med"/>
                      <a:tailEnd type="none" w="med" len="med"/>
                    </a:lnB>
                  </a:tcPr>
                </a:tc>
                <a:tc>
                  <a:txBody>
                    <a:bodyPr/>
                    <a:lstStyle/>
                    <a:p>
                      <a:pPr algn="ctr" fontAlgn="ctr"/>
                      <a:r>
                        <a:rPr lang="ja-JP" altLang="en-US" sz="1600" b="1" i="0" u="none" strike="noStrike" dirty="0" smtClean="0">
                          <a:solidFill>
                            <a:srgbClr val="000000"/>
                          </a:solidFill>
                          <a:latin typeface="ＭＳ Ｐゴシック"/>
                        </a:rPr>
                        <a:t>－２５</a:t>
                      </a:r>
                      <a:endParaRPr lang="en-US" altLang="ja-JP" sz="1600" b="1" i="0" u="none" strike="noStrike" dirty="0">
                        <a:solidFill>
                          <a:srgbClr val="000000"/>
                        </a:solidFill>
                        <a:latin typeface="ＭＳ Ｐゴシック"/>
                      </a:endParaRPr>
                    </a:p>
                  </a:txBody>
                  <a:tcPr marL="0" marR="0" marT="0" marB="0" anchor="ctr">
                    <a:lnB w="12700" cap="flat" cmpd="sng" algn="ctr">
                      <a:solidFill>
                        <a:schemeClr val="tx2">
                          <a:lumMod val="75000"/>
                        </a:schemeClr>
                      </a:solidFill>
                      <a:prstDash val="solid"/>
                      <a:round/>
                      <a:headEnd type="none" w="med" len="med"/>
                      <a:tailEnd type="none" w="med" len="med"/>
                    </a:lnB>
                  </a:tcPr>
                </a:tc>
                <a:tc>
                  <a:txBody>
                    <a:bodyPr/>
                    <a:lstStyle/>
                    <a:p>
                      <a:pPr algn="ctr" fontAlgn="ctr"/>
                      <a:r>
                        <a:rPr lang="en-US" altLang="ja-JP" sz="1600" b="1" i="0" u="none" strike="noStrike" dirty="0" smtClean="0">
                          <a:solidFill>
                            <a:srgbClr val="000000"/>
                          </a:solidFill>
                          <a:latin typeface="ＭＳ Ｐゴシック"/>
                        </a:rPr>
                        <a:t>-7</a:t>
                      </a:r>
                      <a:endParaRPr lang="en-US" altLang="ja-JP" sz="1600" b="1" i="0" u="none" strike="noStrike" dirty="0">
                        <a:solidFill>
                          <a:srgbClr val="000000"/>
                        </a:solidFill>
                        <a:latin typeface="ＭＳ Ｐゴシック"/>
                      </a:endParaRPr>
                    </a:p>
                  </a:txBody>
                  <a:tcPr marL="0" marR="0" marT="0" marB="0" anchor="ctr">
                    <a:lnB w="12700" cap="flat" cmpd="sng" algn="ctr">
                      <a:solidFill>
                        <a:schemeClr val="tx2">
                          <a:lumMod val="75000"/>
                        </a:schemeClr>
                      </a:solidFill>
                      <a:prstDash val="solid"/>
                      <a:round/>
                      <a:headEnd type="none" w="med" len="med"/>
                      <a:tailEnd type="none" w="med" len="med"/>
                    </a:lnB>
                  </a:tcPr>
                </a:tc>
                <a:tc>
                  <a:txBody>
                    <a:bodyPr/>
                    <a:lstStyle/>
                    <a:p>
                      <a:pPr algn="ctr" fontAlgn="ctr"/>
                      <a:r>
                        <a:rPr lang="ja-JP" altLang="en-US" sz="1600" b="1" i="0" u="none" strike="noStrike" dirty="0" smtClean="0">
                          <a:solidFill>
                            <a:srgbClr val="000000"/>
                          </a:solidFill>
                          <a:latin typeface="ＭＳ Ｐゴシック"/>
                        </a:rPr>
                        <a:t>１２</a:t>
                      </a:r>
                      <a:endParaRPr lang="en-US" altLang="ja-JP" sz="1600" b="1" i="0" u="none" strike="noStrike" dirty="0">
                        <a:solidFill>
                          <a:srgbClr val="000000"/>
                        </a:solidFill>
                        <a:latin typeface="ＭＳ Ｐゴシック"/>
                      </a:endParaRPr>
                    </a:p>
                  </a:txBody>
                  <a:tcPr marL="0" marR="0" marT="0" marB="0" anchor="ctr">
                    <a:lnB w="12700" cap="flat" cmpd="sng" algn="ctr">
                      <a:solidFill>
                        <a:schemeClr val="tx2">
                          <a:lumMod val="75000"/>
                        </a:schemeClr>
                      </a:solidFill>
                      <a:prstDash val="solid"/>
                      <a:round/>
                      <a:headEnd type="none" w="med" len="med"/>
                      <a:tailEnd type="none" w="med" len="med"/>
                    </a:lnB>
                  </a:tcPr>
                </a:tc>
                <a:tc>
                  <a:txBody>
                    <a:bodyPr/>
                    <a:lstStyle/>
                    <a:p>
                      <a:pPr algn="ctr" fontAlgn="ctr"/>
                      <a:r>
                        <a:rPr lang="en-US" altLang="ja-JP" sz="1600" b="1" i="0" u="none" strike="noStrike" dirty="0" smtClean="0">
                          <a:solidFill>
                            <a:srgbClr val="000000"/>
                          </a:solidFill>
                          <a:latin typeface="ＭＳ Ｐゴシック"/>
                        </a:rPr>
                        <a:t>50</a:t>
                      </a:r>
                      <a:endParaRPr lang="en-US" altLang="ja-JP" sz="1600" b="1" i="0" u="none" strike="noStrike" dirty="0">
                        <a:solidFill>
                          <a:srgbClr val="000000"/>
                        </a:solidFill>
                        <a:latin typeface="ＭＳ Ｐゴシック"/>
                      </a:endParaRPr>
                    </a:p>
                  </a:txBody>
                  <a:tcPr marL="0" marR="0" marT="0" marB="0" anchor="ctr">
                    <a:lnB w="12700" cap="flat" cmpd="sng" algn="ctr">
                      <a:solidFill>
                        <a:schemeClr val="tx2">
                          <a:lumMod val="75000"/>
                        </a:schemeClr>
                      </a:solidFill>
                      <a:prstDash val="solid"/>
                      <a:round/>
                      <a:headEnd type="none" w="med" len="med"/>
                      <a:tailEnd type="none" w="med" len="med"/>
                    </a:lnB>
                  </a:tcPr>
                </a:tc>
              </a:tr>
            </a:tbl>
          </a:graphicData>
        </a:graphic>
      </p:graphicFrame>
    </p:spTree>
  </p:cSld>
  <p:clrMapOvr>
    <a:masterClrMapping/>
  </p:clrMapOvr>
  <p:transition advTm="3759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dist"/>
            <a:r>
              <a:rPr lang="ja-JP" altLang="en-US" dirty="0" smtClean="0"/>
              <a:t>閾値表を基に種類分け　　　　　</a:t>
            </a:r>
            <a:r>
              <a:rPr lang="ja-JP" altLang="en-US" baseline="-25000" dirty="0" smtClean="0"/>
              <a:t>　</a:t>
            </a:r>
            <a:r>
              <a:rPr lang="en-US" altLang="ja-JP" baseline="-25000" dirty="0" smtClean="0"/>
              <a:t>3.</a:t>
            </a:r>
            <a:r>
              <a:rPr lang="ja-JP" altLang="en-US" baseline="-25000" dirty="0" smtClean="0"/>
              <a:t>実験</a:t>
            </a:r>
            <a:endParaRPr kumimoji="1" lang="ja-JP" altLang="en-US" baseline="-25000"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14</a:t>
            </a:fld>
            <a:endParaRPr kumimoji="1" lang="ja-JP" altLang="en-US" dirty="0"/>
          </a:p>
        </p:txBody>
      </p:sp>
      <p:sp>
        <p:nvSpPr>
          <p:cNvPr id="4" name="コンテンツ プレースホルダ 3"/>
          <p:cNvSpPr>
            <a:spLocks noGrp="1"/>
          </p:cNvSpPr>
          <p:nvPr>
            <p:ph sz="quarter" idx="1"/>
          </p:nvPr>
        </p:nvSpPr>
        <p:spPr>
          <a:xfrm>
            <a:off x="446856" y="1196751"/>
            <a:ext cx="8229600" cy="5126527"/>
          </a:xfrm>
        </p:spPr>
        <p:txBody>
          <a:bodyPr>
            <a:normAutofit/>
          </a:bodyPr>
          <a:lstStyle/>
          <a:p>
            <a:pPr lvl="2"/>
            <a:r>
              <a:rPr lang="ja-JP" altLang="en-US" dirty="0" smtClean="0"/>
              <a:t>設定した閾値で指の種類を識別することができるか検証を行った</a:t>
            </a:r>
            <a:endParaRPr lang="en-US" altLang="ja-JP" dirty="0" smtClean="0"/>
          </a:p>
          <a:p>
            <a:pPr lvl="1"/>
            <a:r>
              <a:rPr lang="ja-JP" altLang="en-US" dirty="0" smtClean="0"/>
              <a:t>検証方法</a:t>
            </a:r>
            <a:endParaRPr lang="en-US" altLang="ja-JP" dirty="0" smtClean="0"/>
          </a:p>
          <a:p>
            <a:pPr lvl="2"/>
            <a:r>
              <a:rPr lang="ja-JP" altLang="en-US" dirty="0" smtClean="0"/>
              <a:t>指の種類のパターンごとにそれぞれ</a:t>
            </a:r>
            <a:r>
              <a:rPr lang="en-US" altLang="ja-JP" dirty="0" smtClean="0"/>
              <a:t>100</a:t>
            </a:r>
            <a:r>
              <a:rPr lang="ja-JP" altLang="en-US" dirty="0" smtClean="0"/>
              <a:t>フレーム前後観測を行い種類分けの結果が適合しているか</a:t>
            </a:r>
            <a:r>
              <a:rPr lang="ja-JP" altLang="en-US" dirty="0"/>
              <a:t>確認する</a:t>
            </a:r>
            <a:endParaRPr lang="en-US" altLang="ja-JP" dirty="0" smtClean="0"/>
          </a:p>
          <a:p>
            <a:pPr marL="868680" lvl="3" indent="0">
              <a:buNone/>
            </a:pPr>
            <a:r>
              <a:rPr lang="en-US" altLang="ja-JP" dirty="0" smtClean="0"/>
              <a:t>		※</a:t>
            </a:r>
            <a:r>
              <a:rPr lang="ja-JP" altLang="en-US" dirty="0" smtClean="0"/>
              <a:t>合計</a:t>
            </a:r>
            <a:r>
              <a:rPr lang="en-US" altLang="ja-JP" dirty="0" smtClean="0"/>
              <a:t>30</a:t>
            </a:r>
            <a:r>
              <a:rPr lang="ja-JP" altLang="en-US" dirty="0" smtClean="0"/>
              <a:t>パターン（片手のみ，４本以下の指が対象）</a:t>
            </a:r>
            <a:endParaRPr lang="en-US" altLang="ja-JP" dirty="0" smtClean="0"/>
          </a:p>
          <a:p>
            <a:pPr lvl="2"/>
            <a:endParaRPr lang="en-US" altLang="ja-JP" dirty="0" smtClean="0"/>
          </a:p>
          <a:p>
            <a:pPr lvl="1"/>
            <a:endParaRPr lang="en-US" altLang="ja-JP" dirty="0" smtClean="0"/>
          </a:p>
          <a:p>
            <a:pPr lvl="1">
              <a:buNone/>
            </a:pPr>
            <a:endParaRPr lang="en-US" altLang="ja-JP" dirty="0" smtClean="0"/>
          </a:p>
          <a:p>
            <a:pPr lvl="1">
              <a:buNone/>
            </a:pPr>
            <a:endParaRPr lang="en-US" altLang="ja-JP" dirty="0" smtClean="0"/>
          </a:p>
          <a:p>
            <a:pPr lvl="1"/>
            <a:endParaRPr lang="en-US" altLang="ja-JP" dirty="0" smtClean="0"/>
          </a:p>
        </p:txBody>
      </p:sp>
      <p:grpSp>
        <p:nvGrpSpPr>
          <p:cNvPr id="12" name="グループ化 11"/>
          <p:cNvGrpSpPr/>
          <p:nvPr/>
        </p:nvGrpSpPr>
        <p:grpSpPr>
          <a:xfrm>
            <a:off x="611560" y="3356991"/>
            <a:ext cx="6480729" cy="2904378"/>
            <a:chOff x="814800" y="3636099"/>
            <a:chExt cx="6248288" cy="2805869"/>
          </a:xfrm>
        </p:grpSpPr>
        <p:grpSp>
          <p:nvGrpSpPr>
            <p:cNvPr id="13" name="グループ化 12"/>
            <p:cNvGrpSpPr/>
            <p:nvPr/>
          </p:nvGrpSpPr>
          <p:grpSpPr>
            <a:xfrm>
              <a:off x="814800" y="3636099"/>
              <a:ext cx="1180231" cy="2805869"/>
              <a:chOff x="957497" y="1518684"/>
              <a:chExt cx="1180231" cy="4162935"/>
            </a:xfrm>
          </p:grpSpPr>
          <p:grpSp>
            <p:nvGrpSpPr>
              <p:cNvPr id="36" name="グループ化 35"/>
              <p:cNvGrpSpPr/>
              <p:nvPr/>
            </p:nvGrpSpPr>
            <p:grpSpPr>
              <a:xfrm>
                <a:off x="971600" y="1621894"/>
                <a:ext cx="1152128" cy="4059725"/>
                <a:chOff x="971600" y="1621894"/>
                <a:chExt cx="1152128" cy="4059725"/>
              </a:xfrm>
            </p:grpSpPr>
            <p:sp>
              <p:nvSpPr>
                <p:cNvPr id="39" name="角丸四角形 38"/>
                <p:cNvSpPr/>
                <p:nvPr/>
              </p:nvSpPr>
              <p:spPr>
                <a:xfrm>
                  <a:off x="971600" y="1621894"/>
                  <a:ext cx="1152128" cy="405972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 name="グループ化 39"/>
                <p:cNvGrpSpPr/>
                <p:nvPr/>
              </p:nvGrpSpPr>
              <p:grpSpPr>
                <a:xfrm>
                  <a:off x="1195564" y="2996952"/>
                  <a:ext cx="683816" cy="2340550"/>
                  <a:chOff x="1195564" y="2996952"/>
                  <a:chExt cx="683816" cy="2340550"/>
                </a:xfrm>
              </p:grpSpPr>
              <p:grpSp>
                <p:nvGrpSpPr>
                  <p:cNvPr id="41" name="グループ化 40"/>
                  <p:cNvGrpSpPr/>
                  <p:nvPr/>
                </p:nvGrpSpPr>
                <p:grpSpPr>
                  <a:xfrm>
                    <a:off x="1195564" y="2996952"/>
                    <a:ext cx="683816" cy="2340550"/>
                    <a:chOff x="1195564" y="2996952"/>
                    <a:chExt cx="683816" cy="2340550"/>
                  </a:xfrm>
                </p:grpSpPr>
                <p:pic>
                  <p:nvPicPr>
                    <p:cNvPr id="43" name="Picture 2"/>
                    <p:cNvPicPr>
                      <a:picLocks noChangeAspect="1" noChangeArrowheads="1"/>
                    </p:cNvPicPr>
                    <p:nvPr/>
                  </p:nvPicPr>
                  <p:blipFill>
                    <a:blip r:embed="rId3" cstate="print"/>
                    <a:srcRect l="8875" t="32036" r="78000" b="43172"/>
                    <a:stretch>
                      <a:fillRect/>
                    </a:stretch>
                  </p:blipFill>
                  <p:spPr bwMode="auto">
                    <a:xfrm>
                      <a:off x="1195564" y="4614675"/>
                      <a:ext cx="675075" cy="722827"/>
                    </a:xfrm>
                    <a:prstGeom prst="rect">
                      <a:avLst/>
                    </a:prstGeom>
                    <a:noFill/>
                    <a:ln w="9525">
                      <a:noFill/>
                      <a:miter lim="800000"/>
                      <a:headEnd/>
                      <a:tailEnd/>
                    </a:ln>
                  </p:spPr>
                </p:pic>
                <p:pic>
                  <p:nvPicPr>
                    <p:cNvPr id="44" name="Picture 2"/>
                    <p:cNvPicPr>
                      <a:picLocks noChangeAspect="1" noChangeArrowheads="1"/>
                    </p:cNvPicPr>
                    <p:nvPr/>
                  </p:nvPicPr>
                  <p:blipFill>
                    <a:blip r:embed="rId4" cstate="print"/>
                    <a:srcRect l="8875" t="30488" r="78000" b="43172"/>
                    <a:stretch>
                      <a:fillRect/>
                    </a:stretch>
                  </p:blipFill>
                  <p:spPr bwMode="auto">
                    <a:xfrm>
                      <a:off x="1204305" y="2996952"/>
                      <a:ext cx="675075" cy="722827"/>
                    </a:xfrm>
                    <a:prstGeom prst="rect">
                      <a:avLst/>
                    </a:prstGeom>
                    <a:noFill/>
                    <a:ln w="9525">
                      <a:noFill/>
                      <a:miter lim="800000"/>
                      <a:headEnd/>
                      <a:tailEnd/>
                    </a:ln>
                  </p:spPr>
                </p:pic>
              </p:grpSp>
              <p:pic>
                <p:nvPicPr>
                  <p:cNvPr id="42" name="Picture 2"/>
                  <p:cNvPicPr>
                    <a:picLocks noChangeAspect="1" noChangeArrowheads="1"/>
                  </p:cNvPicPr>
                  <p:nvPr/>
                </p:nvPicPr>
                <p:blipFill>
                  <a:blip r:embed="rId5" cstate="print"/>
                  <a:srcRect l="8000" t="30487" r="78000" b="43172"/>
                  <a:stretch>
                    <a:fillRect/>
                  </a:stretch>
                </p:blipFill>
                <p:spPr bwMode="auto">
                  <a:xfrm>
                    <a:off x="1204305" y="3789333"/>
                    <a:ext cx="675075" cy="722827"/>
                  </a:xfrm>
                  <a:prstGeom prst="rect">
                    <a:avLst/>
                  </a:prstGeom>
                  <a:noFill/>
                  <a:ln w="9525">
                    <a:noFill/>
                    <a:miter lim="800000"/>
                    <a:headEnd/>
                    <a:tailEnd/>
                  </a:ln>
                </p:spPr>
              </p:pic>
            </p:grpSp>
          </p:grpSp>
          <p:sp>
            <p:nvSpPr>
              <p:cNvPr id="37" name="角丸四角形 36"/>
              <p:cNvSpPr/>
              <p:nvPr/>
            </p:nvSpPr>
            <p:spPr>
              <a:xfrm>
                <a:off x="957497" y="1518684"/>
                <a:ext cx="1180231" cy="546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t>手領域画像</a:t>
                </a:r>
                <a:endParaRPr kumimoji="1" lang="ja-JP" altLang="en-US" sz="1400" b="1" dirty="0"/>
              </a:p>
            </p:txBody>
          </p:sp>
          <p:pic>
            <p:nvPicPr>
              <p:cNvPr id="3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0519" y="2226342"/>
                <a:ext cx="665163"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グループ化 13"/>
            <p:cNvGrpSpPr/>
            <p:nvPr/>
          </p:nvGrpSpPr>
          <p:grpSpPr>
            <a:xfrm>
              <a:off x="2828134" y="5295533"/>
              <a:ext cx="2247923" cy="1012887"/>
              <a:chOff x="2900142" y="5270196"/>
              <a:chExt cx="2247923" cy="1012887"/>
            </a:xfrm>
          </p:grpSpPr>
          <p:sp>
            <p:nvSpPr>
              <p:cNvPr id="34" name="角丸四角形 33"/>
              <p:cNvSpPr/>
              <p:nvPr/>
            </p:nvSpPr>
            <p:spPr>
              <a:xfrm>
                <a:off x="2915816" y="5270196"/>
                <a:ext cx="2232249" cy="101288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角丸四角形 32"/>
              <p:cNvSpPr/>
              <p:nvPr/>
            </p:nvSpPr>
            <p:spPr>
              <a:xfrm>
                <a:off x="2900142" y="5270197"/>
                <a:ext cx="2232248" cy="259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t>閾値表</a:t>
                </a:r>
                <a:endParaRPr kumimoji="1" lang="ja-JP" altLang="en-US" sz="1600" b="1" dirty="0"/>
              </a:p>
            </p:txBody>
          </p:sp>
        </p:grpSp>
        <p:grpSp>
          <p:nvGrpSpPr>
            <p:cNvPr id="15" name="グループ化 14"/>
            <p:cNvGrpSpPr/>
            <p:nvPr/>
          </p:nvGrpSpPr>
          <p:grpSpPr>
            <a:xfrm>
              <a:off x="5258022" y="3804768"/>
              <a:ext cx="1805066" cy="2507143"/>
              <a:chOff x="5668993" y="2008047"/>
              <a:chExt cx="2098038" cy="3558460"/>
            </a:xfrm>
          </p:grpSpPr>
          <p:grpSp>
            <p:nvGrpSpPr>
              <p:cNvPr id="21" name="グループ化 20"/>
              <p:cNvGrpSpPr/>
              <p:nvPr/>
            </p:nvGrpSpPr>
            <p:grpSpPr>
              <a:xfrm>
                <a:off x="5668993" y="2008708"/>
                <a:ext cx="2098038" cy="3557799"/>
                <a:chOff x="3490752" y="2031441"/>
                <a:chExt cx="2098038" cy="3557799"/>
              </a:xfrm>
            </p:grpSpPr>
            <p:sp>
              <p:nvSpPr>
                <p:cNvPr id="23" name="角丸四角形 22"/>
                <p:cNvSpPr/>
                <p:nvPr/>
              </p:nvSpPr>
              <p:spPr>
                <a:xfrm>
                  <a:off x="3490758" y="2031441"/>
                  <a:ext cx="2098032" cy="355779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4" name="Picture 2"/>
                <p:cNvPicPr>
                  <a:picLocks noChangeAspect="1" noChangeArrowheads="1"/>
                </p:cNvPicPr>
                <p:nvPr/>
              </p:nvPicPr>
              <p:blipFill>
                <a:blip r:embed="rId7" cstate="print"/>
                <a:srcRect l="51750" t="8794" r="36000" b="54019"/>
                <a:stretch>
                  <a:fillRect/>
                </a:stretch>
              </p:blipFill>
              <p:spPr bwMode="auto">
                <a:xfrm>
                  <a:off x="4858738" y="2420889"/>
                  <a:ext cx="649363" cy="710916"/>
                </a:xfrm>
                <a:prstGeom prst="rect">
                  <a:avLst/>
                </a:prstGeom>
                <a:noFill/>
                <a:ln w="9525">
                  <a:noFill/>
                  <a:miter lim="800000"/>
                  <a:headEnd/>
                  <a:tailEnd/>
                </a:ln>
              </p:spPr>
            </p:pic>
            <p:pic>
              <p:nvPicPr>
                <p:cNvPr id="25" name="Picture 2"/>
                <p:cNvPicPr>
                  <a:picLocks noChangeAspect="1" noChangeArrowheads="1"/>
                </p:cNvPicPr>
                <p:nvPr/>
              </p:nvPicPr>
              <p:blipFill>
                <a:blip r:embed="rId3" cstate="print"/>
                <a:srcRect l="50000" t="7245" r="29875" b="57117"/>
                <a:stretch>
                  <a:fillRect/>
                </a:stretch>
              </p:blipFill>
              <p:spPr bwMode="auto">
                <a:xfrm>
                  <a:off x="4858737" y="4773329"/>
                  <a:ext cx="649363" cy="710916"/>
                </a:xfrm>
                <a:prstGeom prst="rect">
                  <a:avLst/>
                </a:prstGeom>
                <a:noFill/>
                <a:ln w="9525">
                  <a:noFill/>
                  <a:miter lim="800000"/>
                  <a:headEnd/>
                  <a:tailEnd/>
                </a:ln>
              </p:spPr>
            </p:pic>
            <p:pic>
              <p:nvPicPr>
                <p:cNvPr id="26" name="Picture 2"/>
                <p:cNvPicPr>
                  <a:picLocks noChangeAspect="1" noChangeArrowheads="1"/>
                </p:cNvPicPr>
                <p:nvPr/>
              </p:nvPicPr>
              <p:blipFill>
                <a:blip r:embed="rId4" cstate="print"/>
                <a:srcRect l="44750" t="8794" r="42125" b="57117"/>
                <a:stretch>
                  <a:fillRect/>
                </a:stretch>
              </p:blipFill>
              <p:spPr bwMode="auto">
                <a:xfrm>
                  <a:off x="4858738" y="3232191"/>
                  <a:ext cx="649363" cy="710916"/>
                </a:xfrm>
                <a:prstGeom prst="rect">
                  <a:avLst/>
                </a:prstGeom>
                <a:noFill/>
                <a:ln w="9525">
                  <a:noFill/>
                  <a:miter lim="800000"/>
                  <a:headEnd/>
                  <a:tailEnd/>
                </a:ln>
              </p:spPr>
            </p:pic>
            <p:pic>
              <p:nvPicPr>
                <p:cNvPr id="27" name="Picture 2"/>
                <p:cNvPicPr>
                  <a:picLocks noChangeAspect="1" noChangeArrowheads="1"/>
                </p:cNvPicPr>
                <p:nvPr/>
              </p:nvPicPr>
              <p:blipFill>
                <a:blip r:embed="rId5" cstate="print"/>
                <a:srcRect l="43000" t="11893" r="40375" b="55567"/>
                <a:stretch>
                  <a:fillRect/>
                </a:stretch>
              </p:blipFill>
              <p:spPr bwMode="auto">
                <a:xfrm>
                  <a:off x="4858738" y="3986348"/>
                  <a:ext cx="649363" cy="710916"/>
                </a:xfrm>
                <a:prstGeom prst="rect">
                  <a:avLst/>
                </a:prstGeom>
                <a:noFill/>
                <a:ln w="9525">
                  <a:noFill/>
                  <a:miter lim="800000"/>
                  <a:headEnd/>
                  <a:tailEnd/>
                </a:ln>
              </p:spPr>
            </p:pic>
            <p:sp>
              <p:nvSpPr>
                <p:cNvPr id="28" name="テキスト ボックス 27"/>
                <p:cNvSpPr txBox="1"/>
                <p:nvPr/>
              </p:nvSpPr>
              <p:spPr>
                <a:xfrm>
                  <a:off x="3490752" y="2627620"/>
                  <a:ext cx="636269" cy="506424"/>
                </a:xfrm>
                <a:prstGeom prst="rect">
                  <a:avLst/>
                </a:prstGeom>
                <a:noFill/>
              </p:spPr>
              <p:txBody>
                <a:bodyPr wrap="none" rtlCol="0">
                  <a:spAutoFit/>
                </a:bodyPr>
                <a:lstStyle/>
                <a:p>
                  <a:r>
                    <a:rPr lang="en-US" altLang="ja-JP" b="1" dirty="0" smtClean="0"/>
                    <a:t>[1]</a:t>
                  </a:r>
                  <a:endParaRPr kumimoji="1" lang="ja-JP" altLang="en-US" b="1" dirty="0"/>
                </a:p>
              </p:txBody>
            </p:sp>
            <p:sp>
              <p:nvSpPr>
                <p:cNvPr id="29" name="テキスト ボックス 28"/>
                <p:cNvSpPr txBox="1"/>
                <p:nvPr/>
              </p:nvSpPr>
              <p:spPr>
                <a:xfrm>
                  <a:off x="3490756" y="3386473"/>
                  <a:ext cx="645250" cy="506424"/>
                </a:xfrm>
                <a:prstGeom prst="rect">
                  <a:avLst/>
                </a:prstGeom>
                <a:noFill/>
              </p:spPr>
              <p:txBody>
                <a:bodyPr wrap="none" rtlCol="0">
                  <a:spAutoFit/>
                </a:bodyPr>
                <a:lstStyle/>
                <a:p>
                  <a:r>
                    <a:rPr kumimoji="1" lang="en-US" altLang="ja-JP" b="1" dirty="0" smtClean="0"/>
                    <a:t>[12]</a:t>
                  </a:r>
                  <a:endParaRPr kumimoji="1" lang="ja-JP" altLang="en-US" b="1" dirty="0"/>
                </a:p>
              </p:txBody>
            </p:sp>
            <p:sp>
              <p:nvSpPr>
                <p:cNvPr id="30" name="テキスト ボックス 29"/>
                <p:cNvSpPr txBox="1"/>
                <p:nvPr/>
              </p:nvSpPr>
              <p:spPr>
                <a:xfrm>
                  <a:off x="3490758" y="4142536"/>
                  <a:ext cx="776384" cy="506424"/>
                </a:xfrm>
                <a:prstGeom prst="rect">
                  <a:avLst/>
                </a:prstGeom>
                <a:noFill/>
              </p:spPr>
              <p:txBody>
                <a:bodyPr wrap="none" rtlCol="0">
                  <a:spAutoFit/>
                </a:bodyPr>
                <a:lstStyle/>
                <a:p>
                  <a:r>
                    <a:rPr kumimoji="1" lang="en-US" altLang="ja-JP" b="1" dirty="0" smtClean="0"/>
                    <a:t>[124]</a:t>
                  </a:r>
                  <a:endParaRPr kumimoji="1" lang="ja-JP" altLang="en-US" b="1" dirty="0"/>
                </a:p>
              </p:txBody>
            </p:sp>
            <p:sp>
              <p:nvSpPr>
                <p:cNvPr id="31" name="テキスト ボックス 30"/>
                <p:cNvSpPr txBox="1"/>
                <p:nvPr/>
              </p:nvSpPr>
              <p:spPr>
                <a:xfrm>
                  <a:off x="3490758" y="4948933"/>
                  <a:ext cx="907518" cy="506424"/>
                </a:xfrm>
                <a:prstGeom prst="rect">
                  <a:avLst/>
                </a:prstGeom>
                <a:noFill/>
              </p:spPr>
              <p:txBody>
                <a:bodyPr wrap="none" rtlCol="0">
                  <a:spAutoFit/>
                </a:bodyPr>
                <a:lstStyle/>
                <a:p>
                  <a:r>
                    <a:rPr kumimoji="1" lang="en-US" altLang="ja-JP" b="1" dirty="0" smtClean="0"/>
                    <a:t>[0124]</a:t>
                  </a:r>
                  <a:endParaRPr kumimoji="1" lang="ja-JP" altLang="en-US" b="1" dirty="0"/>
                </a:p>
              </p:txBody>
            </p:sp>
          </p:grpSp>
          <p:sp>
            <p:nvSpPr>
              <p:cNvPr id="22" name="角丸四角形 21"/>
              <p:cNvSpPr/>
              <p:nvPr/>
            </p:nvSpPr>
            <p:spPr>
              <a:xfrm>
                <a:off x="5669000" y="2008047"/>
                <a:ext cx="2098030" cy="353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t>結果</a:t>
                </a:r>
                <a:endParaRPr kumimoji="1" lang="ja-JP" altLang="en-US" sz="1600" b="1" dirty="0"/>
              </a:p>
            </p:txBody>
          </p:sp>
        </p:grpSp>
        <p:sp>
          <p:nvSpPr>
            <p:cNvPr id="16" name="右矢印 15"/>
            <p:cNvSpPr/>
            <p:nvPr/>
          </p:nvSpPr>
          <p:spPr>
            <a:xfrm>
              <a:off x="1981032" y="4009293"/>
              <a:ext cx="3346414" cy="541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3239852" y="3954114"/>
              <a:ext cx="1440160" cy="693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指の付け根の角度計測</a:t>
              </a:r>
              <a:endParaRPr kumimoji="1" lang="ja-JP" altLang="en-US" b="1" dirty="0"/>
            </a:p>
          </p:txBody>
        </p:sp>
        <p:sp>
          <p:nvSpPr>
            <p:cNvPr id="18" name="角丸四角形 17"/>
            <p:cNvSpPr/>
            <p:nvPr/>
          </p:nvSpPr>
          <p:spPr>
            <a:xfrm>
              <a:off x="2057889" y="3981062"/>
              <a:ext cx="914400" cy="639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smtClean="0"/>
                <a:t>指認識</a:t>
              </a:r>
              <a:endParaRPr kumimoji="1" lang="ja-JP" altLang="en-US" sz="1200" b="1" dirty="0"/>
            </a:p>
          </p:txBody>
        </p:sp>
        <p:sp>
          <p:nvSpPr>
            <p:cNvPr id="19" name="下矢印 18"/>
            <p:cNvSpPr/>
            <p:nvPr/>
          </p:nvSpPr>
          <p:spPr>
            <a:xfrm>
              <a:off x="3635896" y="4647460"/>
              <a:ext cx="45719" cy="615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下矢印 19"/>
            <p:cNvSpPr/>
            <p:nvPr/>
          </p:nvSpPr>
          <p:spPr>
            <a:xfrm flipV="1">
              <a:off x="4139952" y="4658799"/>
              <a:ext cx="45719" cy="615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 name="角丸四角形 4"/>
          <p:cNvSpPr/>
          <p:nvPr/>
        </p:nvSpPr>
        <p:spPr>
          <a:xfrm>
            <a:off x="7164288" y="4437112"/>
            <a:ext cx="1440160" cy="169877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6" name="フレーム 5"/>
          <p:cNvSpPr/>
          <p:nvPr/>
        </p:nvSpPr>
        <p:spPr>
          <a:xfrm>
            <a:off x="7236296" y="4815427"/>
            <a:ext cx="118826" cy="14401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9" name="フレーム 48"/>
          <p:cNvSpPr/>
          <p:nvPr/>
        </p:nvSpPr>
        <p:spPr>
          <a:xfrm>
            <a:off x="7227298" y="5033176"/>
            <a:ext cx="118826" cy="144016"/>
          </a:xfrm>
          <a:prstGeom prst="fram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フレーム 49"/>
          <p:cNvSpPr/>
          <p:nvPr/>
        </p:nvSpPr>
        <p:spPr>
          <a:xfrm>
            <a:off x="7227298" y="5303991"/>
            <a:ext cx="118826" cy="144016"/>
          </a:xfrm>
          <a:prstGeom prst="fram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1" name="フレーム 50"/>
          <p:cNvSpPr/>
          <p:nvPr/>
        </p:nvSpPr>
        <p:spPr>
          <a:xfrm>
            <a:off x="7227298" y="5527734"/>
            <a:ext cx="118826" cy="144016"/>
          </a:xfrm>
          <a:prstGeom prst="fram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2" name="フレーム 51"/>
          <p:cNvSpPr/>
          <p:nvPr/>
        </p:nvSpPr>
        <p:spPr>
          <a:xfrm>
            <a:off x="7236296" y="5733256"/>
            <a:ext cx="118826" cy="144016"/>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
        <p:nvSpPr>
          <p:cNvPr id="7" name="テキスト ボックス 6"/>
          <p:cNvSpPr txBox="1"/>
          <p:nvPr/>
        </p:nvSpPr>
        <p:spPr>
          <a:xfrm>
            <a:off x="7346124" y="4670167"/>
            <a:ext cx="1242648" cy="1354217"/>
          </a:xfrm>
          <a:prstGeom prst="rect">
            <a:avLst/>
          </a:prstGeom>
          <a:noFill/>
        </p:spPr>
        <p:txBody>
          <a:bodyPr wrap="none" rtlCol="0">
            <a:spAutoFit/>
          </a:bodyPr>
          <a:lstStyle/>
          <a:p>
            <a:r>
              <a:rPr lang="ja-JP" altLang="en-US" sz="1600" b="1" dirty="0" smtClean="0"/>
              <a:t>０</a:t>
            </a:r>
            <a:r>
              <a:rPr kumimoji="1" lang="ja-JP" altLang="en-US" sz="1600" b="1" dirty="0" smtClean="0"/>
              <a:t>　親指</a:t>
            </a:r>
            <a:endParaRPr kumimoji="1" lang="en-US" altLang="ja-JP" sz="1600" b="1" dirty="0" smtClean="0"/>
          </a:p>
          <a:p>
            <a:r>
              <a:rPr lang="ja-JP" altLang="en-US" sz="1600" b="1" dirty="0" smtClean="0"/>
              <a:t>１　人差し指</a:t>
            </a:r>
            <a:endParaRPr lang="en-US" altLang="ja-JP" sz="1600" b="1" dirty="0" smtClean="0"/>
          </a:p>
          <a:p>
            <a:r>
              <a:rPr kumimoji="1" lang="ja-JP" altLang="en-US" sz="1600" b="1" dirty="0" smtClean="0"/>
              <a:t>２　中指</a:t>
            </a:r>
            <a:endParaRPr kumimoji="1" lang="en-US" altLang="ja-JP" sz="1600" b="1" dirty="0" smtClean="0"/>
          </a:p>
          <a:p>
            <a:r>
              <a:rPr lang="ja-JP" altLang="en-US" sz="1600" b="1" dirty="0" smtClean="0"/>
              <a:t>３　薬指</a:t>
            </a:r>
            <a:endParaRPr lang="en-US" altLang="ja-JP" sz="1600" b="1" dirty="0" smtClean="0"/>
          </a:p>
          <a:p>
            <a:r>
              <a:rPr kumimoji="1" lang="ja-JP" altLang="en-US" sz="1600" b="1" dirty="0" smtClean="0"/>
              <a:t>４　小指</a:t>
            </a:r>
            <a:endParaRPr kumimoji="1" lang="ja-JP" altLang="en-US" sz="1600" b="1" dirty="0"/>
          </a:p>
        </p:txBody>
      </p:sp>
      <p:sp>
        <p:nvSpPr>
          <p:cNvPr id="8" name="テキスト ボックス 7"/>
          <p:cNvSpPr txBox="1"/>
          <p:nvPr/>
        </p:nvSpPr>
        <p:spPr>
          <a:xfrm>
            <a:off x="539552" y="5975702"/>
            <a:ext cx="1306768" cy="261610"/>
          </a:xfrm>
          <a:prstGeom prst="rect">
            <a:avLst/>
          </a:prstGeom>
          <a:noFill/>
        </p:spPr>
        <p:txBody>
          <a:bodyPr wrap="none" rtlCol="0">
            <a:spAutoFit/>
          </a:bodyPr>
          <a:lstStyle/>
          <a:p>
            <a:r>
              <a:rPr kumimoji="1" lang="en-US" altLang="ja-JP" sz="1100" b="1" dirty="0" smtClean="0"/>
              <a:t>※</a:t>
            </a:r>
            <a:r>
              <a:rPr kumimoji="1" lang="ja-JP" altLang="en-US" sz="1100" b="1" dirty="0" smtClean="0"/>
              <a:t>合計３０パターン</a:t>
            </a:r>
            <a:endParaRPr kumimoji="1" lang="ja-JP" altLang="en-US" sz="1100" b="1" dirty="0"/>
          </a:p>
        </p:txBody>
      </p:sp>
      <p:pic>
        <p:nvPicPr>
          <p:cNvPr id="1026" name="Picture 2"/>
          <p:cNvPicPr>
            <a:picLocks noChangeAspect="1" noChangeArrowheads="1"/>
          </p:cNvPicPr>
          <p:nvPr/>
        </p:nvPicPr>
        <p:blipFill>
          <a:blip r:embed="rId8" cstate="print"/>
          <a:srcRect/>
          <a:stretch>
            <a:fillRect/>
          </a:stretch>
        </p:blipFill>
        <p:spPr bwMode="auto">
          <a:xfrm>
            <a:off x="2699792" y="5373216"/>
            <a:ext cx="2304256" cy="720080"/>
          </a:xfrm>
          <a:prstGeom prst="rect">
            <a:avLst/>
          </a:prstGeom>
          <a:noFill/>
          <a:ln w="9525">
            <a:noFill/>
            <a:miter lim="800000"/>
            <a:headEnd/>
            <a:tailEnd/>
          </a:ln>
          <a:effectLst/>
        </p:spPr>
      </p:pic>
      <p:sp>
        <p:nvSpPr>
          <p:cNvPr id="45" name="テキスト ボックス 44"/>
          <p:cNvSpPr txBox="1"/>
          <p:nvPr/>
        </p:nvSpPr>
        <p:spPr>
          <a:xfrm>
            <a:off x="2714384" y="4571836"/>
            <a:ext cx="2433680" cy="369332"/>
          </a:xfrm>
          <a:prstGeom prst="rect">
            <a:avLst/>
          </a:prstGeom>
          <a:noFill/>
        </p:spPr>
        <p:txBody>
          <a:bodyPr wrap="none" rtlCol="0">
            <a:spAutoFit/>
          </a:bodyPr>
          <a:lstStyle/>
          <a:p>
            <a:r>
              <a:rPr kumimoji="1" lang="ja-JP" altLang="en-US" b="1" dirty="0" smtClean="0"/>
              <a:t>閾値表を基に種類分け</a:t>
            </a:r>
            <a:endParaRPr kumimoji="1" lang="ja-JP" altLang="en-US" b="1" dirty="0"/>
          </a:p>
        </p:txBody>
      </p:sp>
    </p:spTree>
  </p:cSld>
  <p:clrMapOvr>
    <a:masterClrMapping/>
  </p:clrMapOvr>
  <p:transition advTm="54455"/>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r"/>
            <a:r>
              <a:rPr kumimoji="1" lang="ja-JP" altLang="en-US" dirty="0" smtClean="0"/>
              <a:t>上がっている指の本数が</a:t>
            </a:r>
            <a:r>
              <a:rPr lang="ja-JP" altLang="en-US" dirty="0" smtClean="0"/>
              <a:t>１</a:t>
            </a:r>
            <a:r>
              <a:rPr kumimoji="1" lang="ja-JP" altLang="en-US" dirty="0" smtClean="0"/>
              <a:t>本と</a:t>
            </a:r>
            <a:r>
              <a:rPr kumimoji="1" lang="en-US" altLang="ja-JP" dirty="0" smtClean="0"/>
              <a:t>4</a:t>
            </a:r>
            <a:r>
              <a:rPr kumimoji="1" lang="ja-JP" altLang="en-US" dirty="0" smtClean="0"/>
              <a:t>本   　</a:t>
            </a:r>
            <a:r>
              <a:rPr kumimoji="1" lang="en-US" altLang="ja-JP" baseline="-25000" dirty="0" smtClean="0"/>
              <a:t>4. </a:t>
            </a:r>
            <a:r>
              <a:rPr kumimoji="1" lang="ja-JP" altLang="en-US" baseline="-25000" dirty="0" smtClean="0"/>
              <a:t>結果</a:t>
            </a:r>
            <a:endParaRPr kumimoji="1" lang="ja-JP" altLang="en-US" baseline="-25000"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15</a:t>
            </a:fld>
            <a:endParaRPr kumimoji="1" lang="ja-JP" altLang="en-US" dirty="0"/>
          </a:p>
        </p:txBody>
      </p:sp>
      <p:graphicFrame>
        <p:nvGraphicFramePr>
          <p:cNvPr id="5" name="グラフ 4"/>
          <p:cNvGraphicFramePr/>
          <p:nvPr>
            <p:extLst>
              <p:ext uri="{D42A27DB-BD31-4B8C-83A1-F6EECF244321}">
                <p14:modId xmlns:p14="http://schemas.microsoft.com/office/powerpoint/2010/main" val="4039341500"/>
              </p:ext>
            </p:extLst>
          </p:nvPr>
        </p:nvGraphicFramePr>
        <p:xfrm>
          <a:off x="611560" y="2276872"/>
          <a:ext cx="3700541" cy="3960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p:cNvGraphicFramePr/>
          <p:nvPr>
            <p:extLst>
              <p:ext uri="{D42A27DB-BD31-4B8C-83A1-F6EECF244321}">
                <p14:modId xmlns:p14="http://schemas.microsoft.com/office/powerpoint/2010/main" val="3893187596"/>
              </p:ext>
            </p:extLst>
          </p:nvPr>
        </p:nvGraphicFramePr>
        <p:xfrm>
          <a:off x="4716016" y="2276872"/>
          <a:ext cx="3655866" cy="4104456"/>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グループ化 7"/>
          <p:cNvGrpSpPr/>
          <p:nvPr/>
        </p:nvGrpSpPr>
        <p:grpSpPr>
          <a:xfrm>
            <a:off x="532592" y="1268760"/>
            <a:ext cx="2995007" cy="936104"/>
            <a:chOff x="683568" y="1340768"/>
            <a:chExt cx="2910862" cy="936104"/>
          </a:xfrm>
        </p:grpSpPr>
        <mc:AlternateContent xmlns:mc="http://schemas.openxmlformats.org/markup-compatibility/2006" xmlns:a14="http://schemas.microsoft.com/office/drawing/2010/main">
          <mc:Choice Requires="a14">
            <p:sp>
              <p:nvSpPr>
                <p:cNvPr id="23" name="テキスト ボックス 22"/>
                <p:cNvSpPr txBox="1"/>
                <p:nvPr/>
              </p:nvSpPr>
              <p:spPr>
                <a:xfrm>
                  <a:off x="755576" y="1556792"/>
                  <a:ext cx="2838854" cy="498663"/>
                </a:xfrm>
                <a:prstGeom prst="rect">
                  <a:avLst/>
                </a:prstGeom>
                <a:noFill/>
              </p:spPr>
              <p:txBody>
                <a:bodyPr wrap="none" rtlCol="0">
                  <a:spAutoFit/>
                </a:bodyPr>
                <a:lstStyle/>
                <a:p>
                  <a:r>
                    <a:rPr kumimoji="1" lang="ja-JP" altLang="en-US" sz="1400" b="1" dirty="0" smtClean="0"/>
                    <a:t>認識率（％）  </a:t>
                  </a:r>
                  <a:r>
                    <a:rPr kumimoji="1" lang="en-US" altLang="ja-JP" sz="1400" b="1" dirty="0" smtClean="0"/>
                    <a:t>=</a:t>
                  </a:r>
                  <a:r>
                    <a:rPr kumimoji="1" lang="ja-JP" altLang="en-US" sz="1400" b="1" dirty="0" smtClean="0"/>
                    <a:t>　</a:t>
                  </a:r>
                  <a14:m>
                    <m:oMath xmlns:m="http://schemas.openxmlformats.org/officeDocument/2006/math">
                      <m:f>
                        <m:fPr>
                          <m:ctrlPr>
                            <a:rPr kumimoji="1" lang="en-US" altLang="ja-JP" sz="1400" b="1" i="1" smtClean="0">
                              <a:latin typeface="Cambria Math"/>
                            </a:rPr>
                          </m:ctrlPr>
                        </m:fPr>
                        <m:num>
                          <m:r>
                            <a:rPr lang="ja-JP" altLang="en-US" sz="1400" b="1" i="1">
                              <a:latin typeface="Cambria Math"/>
                            </a:rPr>
                            <m:t>認識成功数</m:t>
                          </m:r>
                        </m:num>
                        <m:den>
                          <m:r>
                            <a:rPr lang="ja-JP" altLang="en-US" sz="1400" b="1" i="1">
                              <a:latin typeface="Cambria Math"/>
                            </a:rPr>
                            <m:t>フレーム数</m:t>
                          </m:r>
                        </m:den>
                      </m:f>
                      <m:r>
                        <a:rPr lang="en-US" altLang="ja-JP" sz="1400" b="1" i="1" smtClean="0">
                          <a:latin typeface="Cambria Math"/>
                        </a:rPr>
                        <m:t>∗</m:t>
                      </m:r>
                      <m:r>
                        <a:rPr lang="ja-JP" altLang="en-US" sz="1400" b="1" i="1">
                          <a:latin typeface="Cambria Math"/>
                        </a:rPr>
                        <m:t>１００</m:t>
                      </m:r>
                    </m:oMath>
                  </a14:m>
                  <a:endParaRPr kumimoji="1" lang="ja-JP" altLang="en-US" sz="1400" b="1"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755576" y="1556792"/>
                  <a:ext cx="2838854" cy="498663"/>
                </a:xfrm>
                <a:prstGeom prst="rect">
                  <a:avLst/>
                </a:prstGeom>
                <a:blipFill rotWithShape="1">
                  <a:blip r:embed="rId5" cstate="print"/>
                  <a:stretch>
                    <a:fillRect l="-626" b="-8642"/>
                  </a:stretch>
                </a:blipFill>
              </p:spPr>
              <p:txBody>
                <a:bodyPr/>
                <a:lstStyle/>
                <a:p>
                  <a:r>
                    <a:rPr lang="ja-JP" altLang="en-US">
                      <a:noFill/>
                    </a:rPr>
                    <a:t> </a:t>
                  </a:r>
                </a:p>
              </p:txBody>
            </p:sp>
          </mc:Fallback>
        </mc:AlternateContent>
        <p:sp>
          <p:nvSpPr>
            <p:cNvPr id="10" name="正方形/長方形 9"/>
            <p:cNvSpPr/>
            <p:nvPr/>
          </p:nvSpPr>
          <p:spPr>
            <a:xfrm>
              <a:off x="683568" y="1340768"/>
              <a:ext cx="2798652" cy="9361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grpSp>
      <p:grpSp>
        <p:nvGrpSpPr>
          <p:cNvPr id="13" name="グループ化 12"/>
          <p:cNvGrpSpPr/>
          <p:nvPr/>
        </p:nvGrpSpPr>
        <p:grpSpPr>
          <a:xfrm>
            <a:off x="3491880" y="1196753"/>
            <a:ext cx="1224136" cy="1184754"/>
            <a:chOff x="3779912" y="1196753"/>
            <a:chExt cx="1296144" cy="1327133"/>
          </a:xfrm>
        </p:grpSpPr>
        <p:sp>
          <p:nvSpPr>
            <p:cNvPr id="11" name="角丸四角形 10"/>
            <p:cNvSpPr/>
            <p:nvPr/>
          </p:nvSpPr>
          <p:spPr>
            <a:xfrm>
              <a:off x="3779912" y="1196753"/>
              <a:ext cx="1296144" cy="129614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12" name="テキスト ボックス 11"/>
            <p:cNvSpPr txBox="1"/>
            <p:nvPr/>
          </p:nvSpPr>
          <p:spPr>
            <a:xfrm>
              <a:off x="3817732" y="1213783"/>
              <a:ext cx="1169778" cy="1310103"/>
            </a:xfrm>
            <a:prstGeom prst="rect">
              <a:avLst/>
            </a:prstGeom>
            <a:noFill/>
          </p:spPr>
          <p:txBody>
            <a:bodyPr wrap="none" rtlCol="0">
              <a:spAutoFit/>
            </a:bodyPr>
            <a:lstStyle/>
            <a:p>
              <a:r>
                <a:rPr lang="ja-JP" altLang="en-US" sz="1400" b="1" dirty="0" smtClean="0"/>
                <a:t>０</a:t>
              </a:r>
              <a:r>
                <a:rPr kumimoji="1" lang="ja-JP" altLang="en-US" sz="1400" b="1" dirty="0" smtClean="0"/>
                <a:t>　親指</a:t>
              </a:r>
              <a:endParaRPr kumimoji="1" lang="en-US" altLang="ja-JP" sz="1400" b="1" dirty="0" smtClean="0"/>
            </a:p>
            <a:p>
              <a:r>
                <a:rPr lang="ja-JP" altLang="en-US" sz="1400" b="1" dirty="0" smtClean="0"/>
                <a:t>１　人差し指</a:t>
              </a:r>
              <a:endParaRPr lang="en-US" altLang="ja-JP" sz="1400" b="1" dirty="0" smtClean="0"/>
            </a:p>
            <a:p>
              <a:r>
                <a:rPr kumimoji="1" lang="ja-JP" altLang="en-US" sz="1400" b="1" dirty="0" smtClean="0"/>
                <a:t>２　中指</a:t>
              </a:r>
              <a:endParaRPr kumimoji="1" lang="en-US" altLang="ja-JP" sz="1400" b="1" dirty="0" smtClean="0"/>
            </a:p>
            <a:p>
              <a:r>
                <a:rPr lang="ja-JP" altLang="en-US" sz="1400" b="1" dirty="0" smtClean="0"/>
                <a:t>３　薬指</a:t>
              </a:r>
              <a:endParaRPr lang="en-US" altLang="ja-JP" sz="1400" b="1" dirty="0" smtClean="0"/>
            </a:p>
            <a:p>
              <a:r>
                <a:rPr kumimoji="1" lang="ja-JP" altLang="en-US" sz="1400" b="1" dirty="0" smtClean="0"/>
                <a:t>４　小指</a:t>
              </a:r>
              <a:endParaRPr kumimoji="1" lang="ja-JP" altLang="en-US" sz="1400" b="1" dirty="0"/>
            </a:p>
          </p:txBody>
        </p:sp>
      </p:grpSp>
    </p:spTree>
  </p:cSld>
  <p:clrMapOvr>
    <a:masterClrMapping/>
  </p:clrMapOvr>
  <p:transition advTm="14517"/>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r"/>
            <a:r>
              <a:rPr lang="ja-JP" altLang="en-US" dirty="0"/>
              <a:t>上がっている指の</a:t>
            </a:r>
            <a:r>
              <a:rPr lang="ja-JP" altLang="en-US" dirty="0" smtClean="0"/>
              <a:t>本数が</a:t>
            </a:r>
            <a:r>
              <a:rPr lang="ja-JP" altLang="en-US" dirty="0"/>
              <a:t>２</a:t>
            </a:r>
            <a:r>
              <a:rPr lang="ja-JP" altLang="en-US" dirty="0" smtClean="0"/>
              <a:t>本と３本  </a:t>
            </a:r>
            <a:r>
              <a:rPr lang="ja-JP" altLang="en-US" baseline="-25000" dirty="0"/>
              <a:t>　</a:t>
            </a:r>
            <a:r>
              <a:rPr kumimoji="1" lang="en-US" altLang="ja-JP" baseline="-25000" dirty="0" smtClean="0"/>
              <a:t>4. </a:t>
            </a:r>
            <a:r>
              <a:rPr kumimoji="1" lang="ja-JP" altLang="en-US" baseline="-25000" dirty="0" smtClean="0"/>
              <a:t>結果</a:t>
            </a:r>
            <a:endParaRPr kumimoji="1" lang="ja-JP" altLang="en-US" baseline="-25000"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16</a:t>
            </a:fld>
            <a:endParaRPr kumimoji="1" lang="ja-JP" altLang="en-US" dirty="0"/>
          </a:p>
        </p:txBody>
      </p:sp>
      <p:graphicFrame>
        <p:nvGraphicFramePr>
          <p:cNvPr id="6" name="グラフ 5"/>
          <p:cNvGraphicFramePr/>
          <p:nvPr>
            <p:extLst>
              <p:ext uri="{D42A27DB-BD31-4B8C-83A1-F6EECF244321}">
                <p14:modId xmlns:p14="http://schemas.microsoft.com/office/powerpoint/2010/main" val="2255313770"/>
              </p:ext>
            </p:extLst>
          </p:nvPr>
        </p:nvGraphicFramePr>
        <p:xfrm>
          <a:off x="611558" y="2276872"/>
          <a:ext cx="3700801" cy="3960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extLst>
              <p:ext uri="{D42A27DB-BD31-4B8C-83A1-F6EECF244321}">
                <p14:modId xmlns:p14="http://schemas.microsoft.com/office/powerpoint/2010/main" val="2522227681"/>
              </p:ext>
            </p:extLst>
          </p:nvPr>
        </p:nvGraphicFramePr>
        <p:xfrm>
          <a:off x="4716016" y="2277288"/>
          <a:ext cx="3700800" cy="4032032"/>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グループ化 11"/>
          <p:cNvGrpSpPr/>
          <p:nvPr/>
        </p:nvGrpSpPr>
        <p:grpSpPr>
          <a:xfrm>
            <a:off x="532592" y="1268760"/>
            <a:ext cx="2959287" cy="936104"/>
            <a:chOff x="683568" y="1340768"/>
            <a:chExt cx="2918878" cy="936104"/>
          </a:xfrm>
        </p:grpSpPr>
        <mc:AlternateContent xmlns:mc="http://schemas.openxmlformats.org/markup-compatibility/2006" xmlns:a14="http://schemas.microsoft.com/office/drawing/2010/main">
          <mc:Choice Requires="a14">
            <p:sp>
              <p:nvSpPr>
                <p:cNvPr id="23" name="テキスト ボックス 22"/>
                <p:cNvSpPr txBox="1"/>
                <p:nvPr/>
              </p:nvSpPr>
              <p:spPr>
                <a:xfrm>
                  <a:off x="755576" y="1556792"/>
                  <a:ext cx="2846870" cy="498663"/>
                </a:xfrm>
                <a:prstGeom prst="rect">
                  <a:avLst/>
                </a:prstGeom>
                <a:noFill/>
              </p:spPr>
              <p:txBody>
                <a:bodyPr wrap="none" rtlCol="0">
                  <a:spAutoFit/>
                </a:bodyPr>
                <a:lstStyle/>
                <a:p>
                  <a:r>
                    <a:rPr kumimoji="1" lang="ja-JP" altLang="en-US" sz="1400" b="1" dirty="0" smtClean="0"/>
                    <a:t>認識率（％）　</a:t>
                  </a:r>
                  <a:r>
                    <a:rPr kumimoji="1" lang="en-US" altLang="ja-JP" sz="1400" b="1" dirty="0" smtClean="0"/>
                    <a:t>=</a:t>
                  </a:r>
                  <a:r>
                    <a:rPr kumimoji="1" lang="ja-JP" altLang="en-US" sz="1400" b="1" dirty="0" smtClean="0"/>
                    <a:t>　</a:t>
                  </a:r>
                  <a14:m>
                    <m:oMath xmlns:m="http://schemas.openxmlformats.org/officeDocument/2006/math">
                      <m:f>
                        <m:fPr>
                          <m:ctrlPr>
                            <a:rPr kumimoji="1" lang="en-US" altLang="ja-JP" sz="1400" b="1" i="1" smtClean="0">
                              <a:latin typeface="Cambria Math"/>
                            </a:rPr>
                          </m:ctrlPr>
                        </m:fPr>
                        <m:num>
                          <m:r>
                            <a:rPr lang="ja-JP" altLang="en-US" sz="1400" b="1" i="1">
                              <a:latin typeface="Cambria Math"/>
                            </a:rPr>
                            <m:t>認識成功数</m:t>
                          </m:r>
                        </m:num>
                        <m:den>
                          <m:r>
                            <a:rPr lang="ja-JP" altLang="en-US" sz="1400" b="1" i="1">
                              <a:latin typeface="Cambria Math"/>
                            </a:rPr>
                            <m:t>フレーム数</m:t>
                          </m:r>
                        </m:den>
                      </m:f>
                      <m:r>
                        <a:rPr lang="ja-JP" altLang="en-US" sz="1400" b="1" i="1" smtClean="0">
                          <a:latin typeface="Cambria Math"/>
                        </a:rPr>
                        <m:t>∗</m:t>
                      </m:r>
                      <m:r>
                        <a:rPr lang="ja-JP" altLang="en-US" sz="1400" b="1" i="1">
                          <a:latin typeface="Cambria Math"/>
                        </a:rPr>
                        <m:t>１００</m:t>
                      </m:r>
                    </m:oMath>
                  </a14:m>
                  <a:endParaRPr kumimoji="1" lang="ja-JP" altLang="en-US" sz="1400" b="1"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755576" y="1556792"/>
                  <a:ext cx="2846870" cy="498663"/>
                </a:xfrm>
                <a:prstGeom prst="rect">
                  <a:avLst/>
                </a:prstGeom>
                <a:blipFill rotWithShape="1">
                  <a:blip r:embed="rId5" cstate="print"/>
                  <a:stretch>
                    <a:fillRect l="-422" b="-8642"/>
                  </a:stretch>
                </a:blipFill>
              </p:spPr>
              <p:txBody>
                <a:bodyPr/>
                <a:lstStyle/>
                <a:p>
                  <a:r>
                    <a:rPr lang="ja-JP" altLang="en-US">
                      <a:noFill/>
                    </a:rPr>
                    <a:t> </a:t>
                  </a:r>
                </a:p>
              </p:txBody>
            </p:sp>
          </mc:Fallback>
        </mc:AlternateContent>
        <p:sp>
          <p:nvSpPr>
            <p:cNvPr id="14" name="正方形/長方形 13"/>
            <p:cNvSpPr/>
            <p:nvPr/>
          </p:nvSpPr>
          <p:spPr>
            <a:xfrm>
              <a:off x="683568" y="1340768"/>
              <a:ext cx="2847854" cy="9361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grpSp>
      <p:grpSp>
        <p:nvGrpSpPr>
          <p:cNvPr id="5" name="グループ化 14"/>
          <p:cNvGrpSpPr/>
          <p:nvPr/>
        </p:nvGrpSpPr>
        <p:grpSpPr>
          <a:xfrm>
            <a:off x="3491880" y="1196753"/>
            <a:ext cx="1224136" cy="1184754"/>
            <a:chOff x="3779912" y="1196753"/>
            <a:chExt cx="1296144" cy="1327133"/>
          </a:xfrm>
        </p:grpSpPr>
        <p:sp>
          <p:nvSpPr>
            <p:cNvPr id="16" name="角丸四角形 15"/>
            <p:cNvSpPr/>
            <p:nvPr/>
          </p:nvSpPr>
          <p:spPr>
            <a:xfrm>
              <a:off x="3779912" y="1196753"/>
              <a:ext cx="1296144" cy="129614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17" name="テキスト ボックス 16"/>
            <p:cNvSpPr txBox="1"/>
            <p:nvPr/>
          </p:nvSpPr>
          <p:spPr>
            <a:xfrm>
              <a:off x="3817732" y="1213783"/>
              <a:ext cx="1169778" cy="1310103"/>
            </a:xfrm>
            <a:prstGeom prst="rect">
              <a:avLst/>
            </a:prstGeom>
            <a:noFill/>
          </p:spPr>
          <p:txBody>
            <a:bodyPr wrap="none" rtlCol="0">
              <a:spAutoFit/>
            </a:bodyPr>
            <a:lstStyle/>
            <a:p>
              <a:r>
                <a:rPr lang="ja-JP" altLang="en-US" sz="1400" b="1" dirty="0" smtClean="0"/>
                <a:t>０</a:t>
              </a:r>
              <a:r>
                <a:rPr kumimoji="1" lang="ja-JP" altLang="en-US" sz="1400" b="1" dirty="0" smtClean="0"/>
                <a:t>　親指</a:t>
              </a:r>
              <a:endParaRPr kumimoji="1" lang="en-US" altLang="ja-JP" sz="1400" b="1" dirty="0" smtClean="0"/>
            </a:p>
            <a:p>
              <a:r>
                <a:rPr lang="ja-JP" altLang="en-US" sz="1400" b="1" dirty="0" smtClean="0"/>
                <a:t>１　人差し指</a:t>
              </a:r>
              <a:endParaRPr lang="en-US" altLang="ja-JP" sz="1400" b="1" dirty="0" smtClean="0"/>
            </a:p>
            <a:p>
              <a:r>
                <a:rPr kumimoji="1" lang="ja-JP" altLang="en-US" sz="1400" b="1" dirty="0" smtClean="0"/>
                <a:t>２　中指</a:t>
              </a:r>
              <a:endParaRPr kumimoji="1" lang="en-US" altLang="ja-JP" sz="1400" b="1" dirty="0" smtClean="0"/>
            </a:p>
            <a:p>
              <a:r>
                <a:rPr lang="ja-JP" altLang="en-US" sz="1400" b="1" dirty="0" smtClean="0"/>
                <a:t>３　薬指</a:t>
              </a:r>
              <a:endParaRPr lang="en-US" altLang="ja-JP" sz="1400" b="1" dirty="0" smtClean="0"/>
            </a:p>
            <a:p>
              <a:r>
                <a:rPr kumimoji="1" lang="ja-JP" altLang="en-US" sz="1400" b="1" dirty="0" smtClean="0"/>
                <a:t>４　小指</a:t>
              </a:r>
              <a:endParaRPr kumimoji="1" lang="ja-JP" altLang="en-US" sz="1400" b="1" dirty="0"/>
            </a:p>
          </p:txBody>
        </p:sp>
      </p:grpSp>
    </p:spTree>
  </p:cSld>
  <p:clrMapOvr>
    <a:masterClrMapping/>
  </p:clrMapOvr>
  <p:transition advTm="538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r"/>
            <a:r>
              <a:rPr kumimoji="1" lang="en-US" altLang="ja-JP" baseline="-25000" dirty="0" smtClean="0"/>
              <a:t>5. </a:t>
            </a:r>
            <a:r>
              <a:rPr kumimoji="1" lang="ja-JP" altLang="en-US" baseline="-25000" dirty="0" smtClean="0"/>
              <a:t>考察</a:t>
            </a:r>
            <a:endParaRPr kumimoji="1" lang="ja-JP" altLang="en-US" baseline="-25000"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17</a:t>
            </a:fld>
            <a:endParaRPr kumimoji="1" lang="ja-JP" altLang="en-US" dirty="0"/>
          </a:p>
        </p:txBody>
      </p:sp>
      <p:sp>
        <p:nvSpPr>
          <p:cNvPr id="4" name="コンテンツ プレースホルダ 3"/>
          <p:cNvSpPr>
            <a:spLocks noGrp="1"/>
          </p:cNvSpPr>
          <p:nvPr>
            <p:ph sz="quarter" idx="1"/>
          </p:nvPr>
        </p:nvSpPr>
        <p:spPr/>
        <p:txBody>
          <a:bodyPr>
            <a:normAutofit/>
          </a:bodyPr>
          <a:lstStyle/>
          <a:p>
            <a:pPr lvl="1"/>
            <a:r>
              <a:rPr lang="ja-JP" altLang="en-US" dirty="0" smtClean="0"/>
              <a:t>認識本数により精度が変化する</a:t>
            </a:r>
            <a:endParaRPr lang="en-US" altLang="ja-JP" dirty="0" smtClean="0"/>
          </a:p>
          <a:p>
            <a:pPr marL="594360" lvl="2" indent="0">
              <a:buNone/>
            </a:pPr>
            <a:endParaRPr lang="en-US" altLang="ja-JP" dirty="0" smtClean="0"/>
          </a:p>
          <a:p>
            <a:pPr marL="274320" lvl="1" indent="0">
              <a:buNone/>
            </a:pPr>
            <a:endParaRPr lang="en-US" altLang="ja-JP" dirty="0" smtClean="0"/>
          </a:p>
          <a:p>
            <a:pPr lvl="2"/>
            <a:r>
              <a:rPr lang="ja-JP" altLang="en-US" dirty="0" smtClean="0"/>
              <a:t>認識本数が１本や４本の場合は認識率が高い</a:t>
            </a:r>
            <a:endParaRPr lang="en-US" altLang="ja-JP" dirty="0" smtClean="0"/>
          </a:p>
          <a:p>
            <a:pPr lvl="3"/>
            <a:r>
              <a:rPr lang="ja-JP" altLang="en-US" dirty="0" smtClean="0"/>
              <a:t>指を自然に上げられるパターンが多いため</a:t>
            </a:r>
          </a:p>
          <a:p>
            <a:pPr lvl="2"/>
            <a:r>
              <a:rPr lang="ja-JP" altLang="en-US" dirty="0" smtClean="0"/>
              <a:t>指の認識本数が２本３本の場合は認識率が低い</a:t>
            </a:r>
            <a:endParaRPr lang="en-US" altLang="ja-JP" dirty="0" smtClean="0"/>
          </a:p>
          <a:p>
            <a:pPr lvl="3"/>
            <a:r>
              <a:rPr lang="ja-JP" altLang="en-US" dirty="0" smtClean="0"/>
              <a:t>一部の指を大きく開閉することを強制されるパターンが多いため</a:t>
            </a:r>
            <a:endParaRPr lang="en-US" altLang="ja-JP" dirty="0" smtClean="0"/>
          </a:p>
          <a:p>
            <a:pPr lvl="1"/>
            <a:r>
              <a:rPr lang="ja-JP" altLang="en-US" dirty="0" smtClean="0"/>
              <a:t>問題点</a:t>
            </a:r>
            <a:endParaRPr lang="en-US" altLang="ja-JP" dirty="0" smtClean="0"/>
          </a:p>
          <a:p>
            <a:pPr lvl="2"/>
            <a:r>
              <a:rPr lang="ja-JP" altLang="en-US" dirty="0" smtClean="0"/>
              <a:t>指のパターンによっては隣接する指の実際の可動範囲が重複する</a:t>
            </a:r>
            <a:endParaRPr lang="en-US" altLang="ja-JP" dirty="0" smtClean="0"/>
          </a:p>
          <a:p>
            <a:pPr lvl="2"/>
            <a:r>
              <a:rPr lang="ja-JP" altLang="en-US" dirty="0" smtClean="0"/>
              <a:t>指の付け根の位置や手の向きの</a:t>
            </a:r>
            <a:r>
              <a:rPr lang="ja-JP" altLang="en-US" dirty="0" smtClean="0"/>
              <a:t>誤差</a:t>
            </a:r>
            <a:endParaRPr lang="en-US" altLang="ja-JP" dirty="0" smtClean="0"/>
          </a:p>
          <a:p>
            <a:pPr marL="594360" lvl="2" indent="0">
              <a:buNone/>
            </a:pPr>
            <a:endParaRPr lang="en-US" altLang="ja-JP" dirty="0" smtClean="0"/>
          </a:p>
          <a:p>
            <a:pPr marL="868680" lvl="3" indent="0">
              <a:buNone/>
            </a:pPr>
            <a:endParaRPr lang="en-US" altLang="ja-JP" dirty="0" smtClean="0"/>
          </a:p>
          <a:p>
            <a:pPr lvl="2"/>
            <a:endParaRPr kumimoji="1" lang="en-US" altLang="ja-JP" dirty="0" smtClean="0"/>
          </a:p>
          <a:p>
            <a:endParaRPr kumimoji="1" lang="en-US" altLang="ja-JP" dirty="0" smtClean="0"/>
          </a:p>
        </p:txBody>
      </p:sp>
      <p:grpSp>
        <p:nvGrpSpPr>
          <p:cNvPr id="7" name="グループ化 6"/>
          <p:cNvGrpSpPr/>
          <p:nvPr/>
        </p:nvGrpSpPr>
        <p:grpSpPr>
          <a:xfrm>
            <a:off x="665509" y="1722874"/>
            <a:ext cx="7056784" cy="657364"/>
            <a:chOff x="683568" y="2051556"/>
            <a:chExt cx="7056784" cy="657364"/>
          </a:xfrm>
        </p:grpSpPr>
        <p:sp>
          <p:nvSpPr>
            <p:cNvPr id="5" name="正方形/長方形 4"/>
            <p:cNvSpPr/>
            <p:nvPr/>
          </p:nvSpPr>
          <p:spPr>
            <a:xfrm>
              <a:off x="683568" y="2420888"/>
              <a:ext cx="7056784" cy="288032"/>
            </a:xfrm>
            <a:prstGeom prst="rect">
              <a:avLst/>
            </a:prstGeom>
            <a:gradFill flip="none" rotWithShape="1">
              <a:gsLst>
                <a:gs pos="0">
                  <a:schemeClr val="accent5"/>
                </a:gs>
                <a:gs pos="50000">
                  <a:schemeClr val="accent5"/>
                </a:gs>
                <a:gs pos="57000">
                  <a:schemeClr val="accent2">
                    <a:lumMod val="60000"/>
                    <a:lumOff val="40000"/>
                  </a:schemeClr>
                </a:gs>
              </a:gsLst>
              <a:lin ang="0" scaled="1"/>
              <a:tileRect/>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t>高い　　　　　　　　　　　　　　　　認識精度　　　　　</a:t>
              </a:r>
              <a:r>
                <a:rPr kumimoji="1" lang="en-US" altLang="ja-JP" b="1" dirty="0" smtClean="0"/>
                <a:t>	</a:t>
              </a:r>
              <a:r>
                <a:rPr kumimoji="1" lang="ja-JP" altLang="en-US" b="1" dirty="0" smtClean="0"/>
                <a:t>　　　　　　　　　　　　低い</a:t>
              </a:r>
              <a:endParaRPr kumimoji="1" lang="ja-JP" altLang="en-US" b="1" dirty="0"/>
            </a:p>
          </p:txBody>
        </p:sp>
        <p:sp>
          <p:nvSpPr>
            <p:cNvPr id="6" name="テキスト ボックス 5"/>
            <p:cNvSpPr txBox="1"/>
            <p:nvPr/>
          </p:nvSpPr>
          <p:spPr>
            <a:xfrm>
              <a:off x="1331640" y="2051556"/>
              <a:ext cx="3736920" cy="369332"/>
            </a:xfrm>
            <a:prstGeom prst="rect">
              <a:avLst/>
            </a:prstGeom>
            <a:noFill/>
          </p:spPr>
          <p:txBody>
            <a:bodyPr wrap="none" rtlCol="0">
              <a:spAutoFit/>
            </a:bodyPr>
            <a:lstStyle/>
            <a:p>
              <a:r>
                <a:rPr lang="ja-JP" altLang="en-US" b="1" dirty="0"/>
                <a:t>１</a:t>
              </a:r>
              <a:r>
                <a:rPr lang="ja-JP" altLang="en-US" b="1" dirty="0" smtClean="0"/>
                <a:t>本</a:t>
              </a:r>
              <a:r>
                <a:rPr lang="ja-JP" altLang="en-US" b="1" dirty="0"/>
                <a:t>　　　４本　　　　　　　　　２～３本　</a:t>
              </a:r>
              <a:endParaRPr kumimoji="1" lang="ja-JP" altLang="en-US" b="1" dirty="0"/>
            </a:p>
          </p:txBody>
        </p:sp>
      </p:grpSp>
    </p:spTree>
  </p:cSld>
  <p:clrMapOvr>
    <a:masterClrMapping/>
  </p:clrMapOvr>
  <p:transition advTm="36276"/>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r"/>
            <a:r>
              <a:rPr kumimoji="1" lang="en-US" altLang="ja-JP" baseline="-25000" dirty="0" smtClean="0"/>
              <a:t>6. </a:t>
            </a:r>
            <a:r>
              <a:rPr kumimoji="1" lang="ja-JP" altLang="en-US" baseline="-25000" dirty="0" smtClean="0"/>
              <a:t>まとめ</a:t>
            </a:r>
            <a:endParaRPr kumimoji="1" lang="ja-JP" altLang="en-US" baseline="-25000" dirty="0"/>
          </a:p>
        </p:txBody>
      </p:sp>
      <p:sp>
        <p:nvSpPr>
          <p:cNvPr id="7" name="スライド番号プレースホルダ 6"/>
          <p:cNvSpPr>
            <a:spLocks noGrp="1"/>
          </p:cNvSpPr>
          <p:nvPr>
            <p:ph type="sldNum" sz="quarter" idx="12"/>
          </p:nvPr>
        </p:nvSpPr>
        <p:spPr/>
        <p:txBody>
          <a:bodyPr/>
          <a:lstStyle/>
          <a:p>
            <a:fld id="{A5DECCAB-8FF3-474F-8D40-6BC925E72177}" type="slidenum">
              <a:rPr kumimoji="1" lang="ja-JP" altLang="en-US" smtClean="0"/>
              <a:pPr/>
              <a:t>18</a:t>
            </a:fld>
            <a:endParaRPr kumimoji="1" lang="ja-JP" altLang="en-US" dirty="0"/>
          </a:p>
        </p:txBody>
      </p:sp>
      <p:sp>
        <p:nvSpPr>
          <p:cNvPr id="3" name="コンテンツ プレースホルダー 2"/>
          <p:cNvSpPr>
            <a:spLocks noGrp="1"/>
          </p:cNvSpPr>
          <p:nvPr>
            <p:ph sz="quarter" idx="1"/>
          </p:nvPr>
        </p:nvSpPr>
        <p:spPr/>
        <p:txBody>
          <a:bodyPr/>
          <a:lstStyle/>
          <a:p>
            <a:pPr lvl="1"/>
            <a:r>
              <a:rPr lang="ja-JP" altLang="en-US" dirty="0" smtClean="0"/>
              <a:t>指の付け根の角度を利用した指の種類識別法を提案</a:t>
            </a:r>
            <a:endParaRPr lang="en-US" altLang="ja-JP" dirty="0" smtClean="0"/>
          </a:p>
          <a:p>
            <a:pPr lvl="2"/>
            <a:r>
              <a:rPr lang="ja-JP" altLang="en-US" dirty="0" smtClean="0"/>
              <a:t>各指の可動領域を予備実験で観測し，閾値を設定</a:t>
            </a:r>
            <a:endParaRPr lang="en-US" altLang="ja-JP" dirty="0" smtClean="0"/>
          </a:p>
          <a:p>
            <a:pPr lvl="2"/>
            <a:r>
              <a:rPr lang="ja-JP" altLang="en-US" dirty="0"/>
              <a:t>設定</a:t>
            </a:r>
            <a:r>
              <a:rPr lang="ja-JP" altLang="en-US" dirty="0" smtClean="0"/>
              <a:t>した閾値をもとに種類分けを行う</a:t>
            </a:r>
            <a:endParaRPr lang="en-US" altLang="ja-JP" dirty="0" smtClean="0"/>
          </a:p>
          <a:p>
            <a:pPr lvl="1"/>
            <a:r>
              <a:rPr lang="ja-JP" altLang="en-US" dirty="0" smtClean="0"/>
              <a:t>提案手法の認識精度を検証</a:t>
            </a:r>
            <a:endParaRPr lang="en-US" altLang="ja-JP" dirty="0" smtClean="0"/>
          </a:p>
          <a:p>
            <a:pPr lvl="2"/>
            <a:r>
              <a:rPr lang="ja-JP" altLang="en-US" dirty="0" smtClean="0"/>
              <a:t>種類分けがどの程度正確に機能するのか検証した</a:t>
            </a:r>
            <a:endParaRPr lang="en-US" altLang="ja-JP" dirty="0" smtClean="0"/>
          </a:p>
          <a:p>
            <a:pPr lvl="2"/>
            <a:r>
              <a:rPr kumimoji="1" lang="ja-JP" altLang="en-US" dirty="0" smtClean="0"/>
              <a:t>指の認識本数により精度が異なる結果となった</a:t>
            </a:r>
            <a:endParaRPr kumimoji="1" lang="en-US" altLang="ja-JP" dirty="0" smtClean="0"/>
          </a:p>
          <a:p>
            <a:pPr lvl="3"/>
            <a:r>
              <a:rPr kumimoji="1" lang="ja-JP" altLang="en-US" dirty="0" smtClean="0"/>
              <a:t>（</a:t>
            </a:r>
            <a:r>
              <a:rPr kumimoji="1" lang="en-US" altLang="ja-JP" dirty="0" smtClean="0"/>
              <a:t>1</a:t>
            </a:r>
            <a:r>
              <a:rPr kumimoji="1" lang="ja-JP" altLang="en-US" dirty="0" smtClean="0"/>
              <a:t>本：約</a:t>
            </a:r>
            <a:r>
              <a:rPr kumimoji="1" lang="en-US" altLang="ja-JP" dirty="0" smtClean="0"/>
              <a:t>90</a:t>
            </a:r>
            <a:r>
              <a:rPr kumimoji="1" lang="ja-JP" altLang="en-US" dirty="0" smtClean="0"/>
              <a:t>％，</a:t>
            </a:r>
            <a:r>
              <a:rPr kumimoji="1" lang="en-US" altLang="ja-JP" dirty="0" smtClean="0"/>
              <a:t>2</a:t>
            </a:r>
            <a:r>
              <a:rPr kumimoji="1" lang="ja-JP" altLang="en-US" dirty="0" smtClean="0"/>
              <a:t>～</a:t>
            </a:r>
            <a:r>
              <a:rPr kumimoji="1" lang="en-US" altLang="ja-JP" dirty="0" smtClean="0"/>
              <a:t>3</a:t>
            </a:r>
            <a:r>
              <a:rPr kumimoji="1" lang="ja-JP" altLang="en-US" dirty="0" smtClean="0"/>
              <a:t>本：約</a:t>
            </a:r>
            <a:r>
              <a:rPr kumimoji="1" lang="en-US" altLang="ja-JP" dirty="0" smtClean="0"/>
              <a:t>65%</a:t>
            </a:r>
            <a:r>
              <a:rPr kumimoji="1" lang="ja-JP" altLang="en-US" dirty="0" err="1" smtClean="0"/>
              <a:t>，</a:t>
            </a:r>
            <a:r>
              <a:rPr kumimoji="1" lang="en-US" altLang="ja-JP" dirty="0" smtClean="0"/>
              <a:t>4</a:t>
            </a:r>
            <a:r>
              <a:rPr kumimoji="1" lang="ja-JP" altLang="en-US" dirty="0" smtClean="0"/>
              <a:t>本：約</a:t>
            </a:r>
            <a:r>
              <a:rPr kumimoji="1" lang="en-US" altLang="ja-JP" dirty="0" smtClean="0"/>
              <a:t>80%</a:t>
            </a:r>
            <a:r>
              <a:rPr kumimoji="1" lang="ja-JP" altLang="en-US" dirty="0" smtClean="0"/>
              <a:t>）</a:t>
            </a:r>
            <a:endParaRPr kumimoji="1" lang="en-US" altLang="ja-JP" dirty="0" smtClean="0"/>
          </a:p>
          <a:p>
            <a:pPr lvl="1"/>
            <a:endParaRPr kumimoji="1" lang="en-US" altLang="ja-JP" b="1" dirty="0" smtClean="0"/>
          </a:p>
          <a:p>
            <a:pPr lvl="1"/>
            <a:r>
              <a:rPr kumimoji="1" lang="ja-JP" altLang="en-US" dirty="0" smtClean="0"/>
              <a:t>今後の課題</a:t>
            </a:r>
            <a:endParaRPr kumimoji="1" lang="en-US" altLang="ja-JP" dirty="0" smtClean="0"/>
          </a:p>
          <a:p>
            <a:pPr lvl="2"/>
            <a:r>
              <a:rPr kumimoji="1" lang="ja-JP" altLang="en-US" dirty="0" smtClean="0"/>
              <a:t>指の付け根の位置と手</a:t>
            </a:r>
            <a:r>
              <a:rPr kumimoji="1" lang="ja-JP" altLang="en-US" dirty="0"/>
              <a:t>の向き</a:t>
            </a:r>
            <a:r>
              <a:rPr kumimoji="1" lang="ja-JP" altLang="en-US" dirty="0" smtClean="0"/>
              <a:t>の認識精度の向上</a:t>
            </a:r>
            <a:endParaRPr kumimoji="1" lang="en-US" altLang="ja-JP" dirty="0" smtClean="0"/>
          </a:p>
          <a:p>
            <a:pPr lvl="2"/>
            <a:r>
              <a:rPr lang="ja-JP" altLang="en-US" dirty="0" smtClean="0"/>
              <a:t>設定</a:t>
            </a:r>
            <a:r>
              <a:rPr lang="ja-JP" altLang="en-US" dirty="0"/>
              <a:t>条件の</a:t>
            </a:r>
            <a:r>
              <a:rPr lang="ja-JP" altLang="en-US" dirty="0" smtClean="0"/>
              <a:t>緩和</a:t>
            </a:r>
            <a:endParaRPr kumimoji="1" lang="en-US" altLang="ja-JP" dirty="0" smtClean="0"/>
          </a:p>
          <a:p>
            <a:pPr>
              <a:buNone/>
            </a:pPr>
            <a:endParaRPr kumimoji="1" lang="en-US" altLang="ja-JP" dirty="0" smtClean="0"/>
          </a:p>
          <a:p>
            <a:pPr>
              <a:buNone/>
            </a:pPr>
            <a:endParaRPr kumimoji="1" lang="en-US" altLang="ja-JP" dirty="0" smtClean="0"/>
          </a:p>
        </p:txBody>
      </p:sp>
    </p:spTree>
    <p:extLst>
      <p:ext uri="{BB962C8B-B14F-4D97-AF65-F5344CB8AC3E}">
        <p14:creationId xmlns:p14="http://schemas.microsoft.com/office/powerpoint/2010/main" val="417995034"/>
      </p:ext>
    </p:extLst>
  </p:cSld>
  <p:clrMapOvr>
    <a:masterClrMapping/>
  </p:clrMapOvr>
  <p:transition advTm="3586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ご清聴ありがとうございました</a:t>
            </a:r>
            <a:endParaRPr kumimoji="1" lang="ja-JP" altLang="en-US"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19</a:t>
            </a:fld>
            <a:endParaRPr kumimoji="1" lang="ja-JP" altLang="en-US"/>
          </a:p>
        </p:txBody>
      </p:sp>
      <p:sp>
        <p:nvSpPr>
          <p:cNvPr id="4" name="コンテンツ プレースホルダ 3"/>
          <p:cNvSpPr>
            <a:spLocks noGrp="1"/>
          </p:cNvSpPr>
          <p:nvPr>
            <p:ph sz="quarter" idx="1"/>
          </p:nvPr>
        </p:nvSpPr>
        <p:spPr/>
        <p:txBody>
          <a:bodyPr/>
          <a:lstStyle/>
          <a:p>
            <a:endParaRPr kumimoji="1" lang="ja-JP" altLang="en-US" dirty="0"/>
          </a:p>
        </p:txBody>
      </p:sp>
    </p:spTree>
  </p:cSld>
  <p:clrMapOvr>
    <a:masterClrMapping/>
  </p:clrMapOvr>
  <p:transition advTm="200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スライド番号プレースホルダー 2"/>
          <p:cNvSpPr>
            <a:spLocks noGrp="1"/>
          </p:cNvSpPr>
          <p:nvPr>
            <p:ph type="sldNum" sz="quarter" idx="12"/>
          </p:nvPr>
        </p:nvSpPr>
        <p:spPr/>
        <p:txBody>
          <a:bodyPr/>
          <a:lstStyle/>
          <a:p>
            <a:fld id="{A5DECCAB-8FF3-474F-8D40-6BC925E72177}" type="slidenum">
              <a:rPr kumimoji="1" lang="ja-JP" altLang="en-US" smtClean="0"/>
              <a:pPr/>
              <a:t>2</a:t>
            </a:fld>
            <a:endParaRPr kumimoji="1" lang="ja-JP" altLang="en-US" dirty="0"/>
          </a:p>
        </p:txBody>
      </p:sp>
      <p:sp>
        <p:nvSpPr>
          <p:cNvPr id="4" name="コンテンツ プレースホルダー 3"/>
          <p:cNvSpPr>
            <a:spLocks noGrp="1"/>
          </p:cNvSpPr>
          <p:nvPr>
            <p:ph sz="quarter" idx="1"/>
          </p:nvPr>
        </p:nvSpPr>
        <p:spPr/>
        <p:txBody>
          <a:bodyPr/>
          <a:lstStyle/>
          <a:p>
            <a:pPr marL="514350" indent="-514350">
              <a:buFont typeface="+mj-lt"/>
              <a:buAutoNum type="arabicPeriod"/>
            </a:pPr>
            <a:r>
              <a:rPr kumimoji="1" lang="ja-JP" altLang="en-US" dirty="0" smtClean="0"/>
              <a:t>はじめに</a:t>
            </a:r>
            <a:endParaRPr kumimoji="1" lang="en-US" altLang="ja-JP" dirty="0" smtClean="0"/>
          </a:p>
          <a:p>
            <a:pPr marL="514350" indent="-514350">
              <a:buFont typeface="+mj-lt"/>
              <a:buAutoNum type="arabicPeriod"/>
            </a:pPr>
            <a:r>
              <a:rPr lang="ja-JP" altLang="en-US" dirty="0" smtClean="0"/>
              <a:t>研究方法</a:t>
            </a:r>
            <a:endParaRPr lang="en-US" altLang="ja-JP" dirty="0" smtClean="0"/>
          </a:p>
          <a:p>
            <a:pPr marL="514350" indent="-514350">
              <a:buFont typeface="+mj-lt"/>
              <a:buAutoNum type="arabicPeriod"/>
            </a:pPr>
            <a:r>
              <a:rPr kumimoji="1" lang="ja-JP" altLang="en-US" dirty="0" smtClean="0"/>
              <a:t>実験</a:t>
            </a:r>
            <a:endParaRPr kumimoji="1" lang="en-US" altLang="ja-JP" dirty="0" smtClean="0"/>
          </a:p>
          <a:p>
            <a:pPr marL="514350" indent="-514350">
              <a:buFont typeface="+mj-lt"/>
              <a:buAutoNum type="arabicPeriod"/>
            </a:pPr>
            <a:r>
              <a:rPr lang="ja-JP" altLang="en-US" dirty="0" smtClean="0"/>
              <a:t>結果</a:t>
            </a:r>
            <a:endParaRPr lang="en-US" altLang="ja-JP" dirty="0" smtClean="0"/>
          </a:p>
          <a:p>
            <a:pPr marL="514350" indent="-514350">
              <a:buFont typeface="+mj-lt"/>
              <a:buAutoNum type="arabicPeriod"/>
            </a:pPr>
            <a:r>
              <a:rPr kumimoji="1" lang="ja-JP" altLang="en-US" dirty="0" smtClean="0"/>
              <a:t>考察</a:t>
            </a:r>
            <a:endParaRPr kumimoji="1" lang="en-US" altLang="ja-JP" dirty="0" smtClean="0"/>
          </a:p>
          <a:p>
            <a:pPr marL="514350" indent="-514350">
              <a:buFont typeface="+mj-lt"/>
              <a:buAutoNum type="arabicPeriod"/>
            </a:pPr>
            <a:r>
              <a:rPr lang="ja-JP" altLang="en-US" dirty="0"/>
              <a:t>まとめ</a:t>
            </a:r>
            <a:endParaRPr kumimoji="1" lang="ja-JP" altLang="en-US" dirty="0"/>
          </a:p>
        </p:txBody>
      </p:sp>
    </p:spTree>
    <p:extLst>
      <p:ext uri="{BB962C8B-B14F-4D97-AF65-F5344CB8AC3E}">
        <p14:creationId xmlns:p14="http://schemas.microsoft.com/office/powerpoint/2010/main" val="4061239046"/>
      </p:ext>
    </p:extLst>
  </p:cSld>
  <p:clrMapOvr>
    <a:masterClrMapping/>
  </p:clrMapOvr>
  <p:transition advTm="11267"/>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7" name="コンテンツ プレースホルダ 4" descr="images (1).jpg"/>
          <p:cNvPicPr>
            <a:picLocks noChangeAspect="1"/>
          </p:cNvPicPr>
          <p:nvPr/>
        </p:nvPicPr>
        <p:blipFill>
          <a:blip r:embed="rId4" cstate="print"/>
          <a:stretch>
            <a:fillRect/>
          </a:stretch>
        </p:blipFill>
        <p:spPr>
          <a:xfrm>
            <a:off x="340204" y="3789040"/>
            <a:ext cx="1158996" cy="504056"/>
          </a:xfrm>
          <a:prstGeom prst="rect">
            <a:avLst/>
          </a:prstGeom>
        </p:spPr>
      </p:pic>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スライド番号プレースホルダー 2"/>
          <p:cNvSpPr>
            <a:spLocks noGrp="1"/>
          </p:cNvSpPr>
          <p:nvPr>
            <p:ph type="sldNum" sz="quarter" idx="12"/>
          </p:nvPr>
        </p:nvSpPr>
        <p:spPr/>
        <p:txBody>
          <a:bodyPr/>
          <a:lstStyle/>
          <a:p>
            <a:fld id="{A5DECCAB-8FF3-474F-8D40-6BC925E72177}" type="slidenum">
              <a:rPr kumimoji="1" lang="ja-JP" altLang="en-US" smtClean="0"/>
              <a:pPr/>
              <a:t>20</a:t>
            </a:fld>
            <a:endParaRPr kumimoji="1" lang="ja-JP" altLang="en-US" dirty="0"/>
          </a:p>
        </p:txBody>
      </p:sp>
      <p:grpSp>
        <p:nvGrpSpPr>
          <p:cNvPr id="4" name="グループ化 5"/>
          <p:cNvGrpSpPr/>
          <p:nvPr/>
        </p:nvGrpSpPr>
        <p:grpSpPr>
          <a:xfrm>
            <a:off x="611560" y="3068960"/>
            <a:ext cx="1809913" cy="1525375"/>
            <a:chOff x="1201255" y="1714945"/>
            <a:chExt cx="7417228" cy="3288939"/>
          </a:xfrm>
        </p:grpSpPr>
        <p:sp>
          <p:nvSpPr>
            <p:cNvPr id="8" name="テキスト ボックス 7"/>
            <p:cNvSpPr txBox="1"/>
            <p:nvPr/>
          </p:nvSpPr>
          <p:spPr>
            <a:xfrm>
              <a:off x="2569407" y="4634552"/>
              <a:ext cx="692818" cy="369332"/>
            </a:xfrm>
            <a:prstGeom prst="rect">
              <a:avLst/>
            </a:prstGeom>
            <a:noFill/>
          </p:spPr>
          <p:txBody>
            <a:bodyPr wrap="none" rtlCol="0">
              <a:spAutoFit/>
            </a:bodyPr>
            <a:lstStyle/>
            <a:p>
              <a:r>
                <a:rPr kumimoji="1" lang="en-US" altLang="ja-JP" dirty="0" smtClean="0"/>
                <a:t>0.8</a:t>
              </a:r>
              <a:r>
                <a:rPr kumimoji="1" lang="ja-JP" altLang="en-US" dirty="0" smtClean="0"/>
                <a:t>ｍ</a:t>
              </a:r>
              <a:endParaRPr kumimoji="1" lang="ja-JP" altLang="en-US" dirty="0"/>
            </a:p>
          </p:txBody>
        </p:sp>
        <p:cxnSp>
          <p:nvCxnSpPr>
            <p:cNvPr id="10" name="直線コネクタ 9"/>
            <p:cNvCxnSpPr/>
            <p:nvPr/>
          </p:nvCxnSpPr>
          <p:spPr>
            <a:xfrm flipV="1">
              <a:off x="2915816" y="4365104"/>
              <a:ext cx="0" cy="144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4932040" y="4365104"/>
              <a:ext cx="0" cy="144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8532440" y="4401108"/>
              <a:ext cx="0" cy="108012"/>
            </a:xfrm>
            <a:prstGeom prst="line">
              <a:avLst/>
            </a:prstGeom>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643" y="4344470"/>
              <a:ext cx="2016224" cy="720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547664" y="4354451"/>
              <a:ext cx="1368152" cy="7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930643" y="4419110"/>
              <a:ext cx="5601796" cy="7200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4600458" y="4624915"/>
              <a:ext cx="692818" cy="369332"/>
            </a:xfrm>
            <a:prstGeom prst="rect">
              <a:avLst/>
            </a:prstGeom>
            <a:noFill/>
          </p:spPr>
          <p:txBody>
            <a:bodyPr wrap="none" rtlCol="0">
              <a:spAutoFit/>
            </a:bodyPr>
            <a:lstStyle/>
            <a:p>
              <a:r>
                <a:rPr lang="en-US" altLang="ja-JP" dirty="0"/>
                <a:t>1.2</a:t>
              </a:r>
              <a:r>
                <a:rPr kumimoji="1" lang="ja-JP" altLang="en-US" dirty="0" smtClean="0"/>
                <a:t>ｍ</a:t>
              </a:r>
              <a:endParaRPr kumimoji="1" lang="ja-JP" altLang="en-US" dirty="0"/>
            </a:p>
          </p:txBody>
        </p:sp>
        <p:sp>
          <p:nvSpPr>
            <p:cNvPr id="17" name="テキスト ボックス 16"/>
            <p:cNvSpPr txBox="1"/>
            <p:nvPr/>
          </p:nvSpPr>
          <p:spPr>
            <a:xfrm>
              <a:off x="1201255" y="4624915"/>
              <a:ext cx="518091" cy="369332"/>
            </a:xfrm>
            <a:prstGeom prst="rect">
              <a:avLst/>
            </a:prstGeom>
            <a:noFill/>
          </p:spPr>
          <p:txBody>
            <a:bodyPr wrap="none" rtlCol="0">
              <a:spAutoFit/>
            </a:bodyPr>
            <a:lstStyle/>
            <a:p>
              <a:r>
                <a:rPr kumimoji="1" lang="en-US" altLang="ja-JP" dirty="0" smtClean="0"/>
                <a:t>0</a:t>
              </a:r>
              <a:r>
                <a:rPr kumimoji="1" lang="ja-JP" altLang="en-US" dirty="0" smtClean="0"/>
                <a:t>ｍ</a:t>
              </a:r>
              <a:endParaRPr kumimoji="1" lang="ja-JP" altLang="en-US" dirty="0"/>
            </a:p>
          </p:txBody>
        </p:sp>
        <p:sp>
          <p:nvSpPr>
            <p:cNvPr id="18" name="テキスト ボックス 17"/>
            <p:cNvSpPr txBox="1"/>
            <p:nvPr/>
          </p:nvSpPr>
          <p:spPr>
            <a:xfrm>
              <a:off x="8100392" y="4615278"/>
              <a:ext cx="518091" cy="369332"/>
            </a:xfrm>
            <a:prstGeom prst="rect">
              <a:avLst/>
            </a:prstGeom>
            <a:noFill/>
          </p:spPr>
          <p:txBody>
            <a:bodyPr wrap="none" rtlCol="0">
              <a:spAutoFit/>
            </a:bodyPr>
            <a:lstStyle/>
            <a:p>
              <a:r>
                <a:rPr kumimoji="1" lang="en-US" altLang="ja-JP" dirty="0" smtClean="0"/>
                <a:t>4</a:t>
              </a:r>
              <a:r>
                <a:rPr kumimoji="1" lang="ja-JP" altLang="en-US" dirty="0" smtClean="0"/>
                <a:t>ｍ</a:t>
              </a:r>
              <a:endParaRPr kumimoji="1" lang="ja-JP" altLang="en-US" dirty="0"/>
            </a:p>
          </p:txBody>
        </p:sp>
        <p:grpSp>
          <p:nvGrpSpPr>
            <p:cNvPr id="5" name="グループ化 18"/>
            <p:cNvGrpSpPr/>
            <p:nvPr/>
          </p:nvGrpSpPr>
          <p:grpSpPr>
            <a:xfrm>
              <a:off x="5729343" y="1714945"/>
              <a:ext cx="1698585" cy="2684548"/>
              <a:chOff x="5729343" y="1714945"/>
              <a:chExt cx="1698585" cy="2684548"/>
            </a:xfrm>
          </p:grpSpPr>
          <p:sp>
            <p:nvSpPr>
              <p:cNvPr id="22" name="スマイル 21"/>
              <p:cNvSpPr/>
              <p:nvPr/>
            </p:nvSpPr>
            <p:spPr>
              <a:xfrm>
                <a:off x="6534035" y="1714945"/>
                <a:ext cx="504908" cy="52922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 name="直線コネクタ 22"/>
              <p:cNvCxnSpPr>
                <a:stCxn id="22" idx="4"/>
              </p:cNvCxnSpPr>
              <p:nvPr/>
            </p:nvCxnSpPr>
            <p:spPr>
              <a:xfrm>
                <a:off x="6786489" y="2244171"/>
                <a:ext cx="0" cy="801035"/>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フローチャート : 結合子 23"/>
              <p:cNvSpPr/>
              <p:nvPr/>
            </p:nvSpPr>
            <p:spPr>
              <a:xfrm>
                <a:off x="6742380" y="3134227"/>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フローチャート : 結合子 24"/>
              <p:cNvSpPr/>
              <p:nvPr/>
            </p:nvSpPr>
            <p:spPr>
              <a:xfrm>
                <a:off x="6734325" y="2397134"/>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フローチャート : 結合子 25"/>
              <p:cNvSpPr/>
              <p:nvPr/>
            </p:nvSpPr>
            <p:spPr>
              <a:xfrm>
                <a:off x="6994834" y="2327576"/>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フローチャート : 結合子 26"/>
              <p:cNvSpPr/>
              <p:nvPr/>
            </p:nvSpPr>
            <p:spPr>
              <a:xfrm>
                <a:off x="6481361" y="2325126"/>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フローチャート : 結合子 27"/>
              <p:cNvSpPr/>
              <p:nvPr/>
            </p:nvSpPr>
            <p:spPr>
              <a:xfrm>
                <a:off x="6377921" y="2757174"/>
                <a:ext cx="88218"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フローチャート : 結合子 28"/>
              <p:cNvSpPr/>
              <p:nvPr/>
            </p:nvSpPr>
            <p:spPr>
              <a:xfrm>
                <a:off x="6014245" y="2829182"/>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フローチャート : 結合子 29"/>
              <p:cNvSpPr/>
              <p:nvPr/>
            </p:nvSpPr>
            <p:spPr>
              <a:xfrm>
                <a:off x="5729343" y="2829182"/>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フローチャート : 結合子 30"/>
              <p:cNvSpPr/>
              <p:nvPr/>
            </p:nvSpPr>
            <p:spPr>
              <a:xfrm flipH="1">
                <a:off x="7122662" y="2770466"/>
                <a:ext cx="45719" cy="1307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フローチャート : 結合子 31"/>
              <p:cNvSpPr/>
              <p:nvPr/>
            </p:nvSpPr>
            <p:spPr>
              <a:xfrm>
                <a:off x="6511993" y="432748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フローチャート : 結合子 32"/>
              <p:cNvSpPr/>
              <p:nvPr/>
            </p:nvSpPr>
            <p:spPr>
              <a:xfrm>
                <a:off x="6385217" y="3108257"/>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フローチャート : 結合子 33"/>
              <p:cNvSpPr/>
              <p:nvPr/>
            </p:nvSpPr>
            <p:spPr>
              <a:xfrm>
                <a:off x="7038943" y="3623357"/>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フローチャート : 結合子 34"/>
              <p:cNvSpPr/>
              <p:nvPr/>
            </p:nvSpPr>
            <p:spPr>
              <a:xfrm>
                <a:off x="6058354" y="3131322"/>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フローチャート : 結合子 35"/>
              <p:cNvSpPr/>
              <p:nvPr/>
            </p:nvSpPr>
            <p:spPr>
              <a:xfrm>
                <a:off x="6515342" y="4193151"/>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フローチャート : 結合子 36"/>
              <p:cNvSpPr/>
              <p:nvPr/>
            </p:nvSpPr>
            <p:spPr>
              <a:xfrm>
                <a:off x="6583979" y="3660631"/>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フローチャート : 結合子 37"/>
              <p:cNvSpPr/>
              <p:nvPr/>
            </p:nvSpPr>
            <p:spPr>
              <a:xfrm>
                <a:off x="7295601" y="418938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フローチャート : 結合子 38"/>
              <p:cNvSpPr/>
              <p:nvPr/>
            </p:nvSpPr>
            <p:spPr>
              <a:xfrm>
                <a:off x="7339710" y="430496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 name="直線コネクタ 39"/>
              <p:cNvCxnSpPr>
                <a:endCxn id="37" idx="0"/>
              </p:cNvCxnSpPr>
              <p:nvPr/>
            </p:nvCxnSpPr>
            <p:spPr>
              <a:xfrm flipH="1">
                <a:off x="6628088" y="3290973"/>
                <a:ext cx="32056" cy="369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7" idx="4"/>
                <a:endCxn id="36" idx="0"/>
              </p:cNvCxnSpPr>
              <p:nvPr/>
            </p:nvCxnSpPr>
            <p:spPr>
              <a:xfrm flipH="1">
                <a:off x="6559451" y="3732639"/>
                <a:ext cx="68637" cy="460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55" idx="4"/>
                <a:endCxn id="34" idx="5"/>
              </p:cNvCxnSpPr>
              <p:nvPr/>
            </p:nvCxnSpPr>
            <p:spPr>
              <a:xfrm>
                <a:off x="6977967" y="3290973"/>
                <a:ext cx="136275" cy="393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7121565" y="3681030"/>
                <a:ext cx="218145" cy="544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38" idx="4"/>
              </p:cNvCxnSpPr>
              <p:nvPr/>
            </p:nvCxnSpPr>
            <p:spPr>
              <a:xfrm>
                <a:off x="7339710" y="4261393"/>
                <a:ext cx="44109" cy="115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endCxn id="32" idx="4"/>
              </p:cNvCxnSpPr>
              <p:nvPr/>
            </p:nvCxnSpPr>
            <p:spPr>
              <a:xfrm flipH="1">
                <a:off x="6556102" y="4058817"/>
                <a:ext cx="6699" cy="340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5" idx="2"/>
                <a:endCxn id="26" idx="4"/>
              </p:cNvCxnSpPr>
              <p:nvPr/>
            </p:nvCxnSpPr>
            <p:spPr>
              <a:xfrm flipV="1">
                <a:off x="6734325" y="2399584"/>
                <a:ext cx="304618" cy="33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p:cNvCxnSpPr>
                <a:endCxn id="31" idx="7"/>
              </p:cNvCxnSpPr>
              <p:nvPr/>
            </p:nvCxnSpPr>
            <p:spPr>
              <a:xfrm>
                <a:off x="7057887" y="2385274"/>
                <a:ext cx="71470" cy="40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5"/>
              </p:cNvCxnSpPr>
              <p:nvPr/>
            </p:nvCxnSpPr>
            <p:spPr>
              <a:xfrm flipH="1">
                <a:off x="6444385" y="2882046"/>
                <a:ext cx="684972" cy="253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35" idx="5"/>
                <a:endCxn id="33" idx="4"/>
              </p:cNvCxnSpPr>
              <p:nvPr/>
            </p:nvCxnSpPr>
            <p:spPr>
              <a:xfrm flipV="1">
                <a:off x="6133653" y="3180265"/>
                <a:ext cx="295673" cy="12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27" idx="5"/>
                <a:endCxn id="25" idx="4"/>
              </p:cNvCxnSpPr>
              <p:nvPr/>
            </p:nvCxnSpPr>
            <p:spPr>
              <a:xfrm>
                <a:off x="6556660" y="2386589"/>
                <a:ext cx="221774" cy="8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27" idx="4"/>
                <a:endCxn id="28" idx="0"/>
              </p:cNvCxnSpPr>
              <p:nvPr/>
            </p:nvCxnSpPr>
            <p:spPr>
              <a:xfrm flipH="1">
                <a:off x="6422030" y="2397134"/>
                <a:ext cx="10344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8" idx="4"/>
                <a:endCxn id="29" idx="6"/>
              </p:cNvCxnSpPr>
              <p:nvPr/>
            </p:nvCxnSpPr>
            <p:spPr>
              <a:xfrm flipH="1">
                <a:off x="6102463" y="2802893"/>
                <a:ext cx="319567" cy="62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a:endCxn id="30" idx="5"/>
              </p:cNvCxnSpPr>
              <p:nvPr/>
            </p:nvCxnSpPr>
            <p:spPr>
              <a:xfrm flipH="1">
                <a:off x="5804642" y="2881009"/>
                <a:ext cx="190712" cy="9636"/>
              </a:xfrm>
              <a:prstGeom prst="line">
                <a:avLst/>
              </a:prstGeom>
            </p:spPr>
            <p:style>
              <a:lnRef idx="1">
                <a:schemeClr val="accent1"/>
              </a:lnRef>
              <a:fillRef idx="0">
                <a:schemeClr val="accent1"/>
              </a:fillRef>
              <a:effectRef idx="0">
                <a:schemeClr val="accent1"/>
              </a:effectRef>
              <a:fontRef idx="minor">
                <a:schemeClr val="tx1"/>
              </a:fontRef>
            </p:style>
          </p:cxnSp>
          <p:sp>
            <p:nvSpPr>
              <p:cNvPr id="54" name="フローチャート : 結合子 53"/>
              <p:cNvSpPr/>
              <p:nvPr/>
            </p:nvSpPr>
            <p:spPr>
              <a:xfrm>
                <a:off x="6621628" y="320623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フローチャート : 結合子 54"/>
              <p:cNvSpPr/>
              <p:nvPr/>
            </p:nvSpPr>
            <p:spPr>
              <a:xfrm>
                <a:off x="6933858" y="321896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 name="直線コネクタ 55"/>
              <p:cNvCxnSpPr>
                <a:stCxn id="24" idx="5"/>
                <a:endCxn id="55" idx="4"/>
              </p:cNvCxnSpPr>
              <p:nvPr/>
            </p:nvCxnSpPr>
            <p:spPr>
              <a:xfrm>
                <a:off x="6817679" y="3195690"/>
                <a:ext cx="160288" cy="95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a:endCxn id="54" idx="7"/>
              </p:cNvCxnSpPr>
              <p:nvPr/>
            </p:nvCxnSpPr>
            <p:spPr>
              <a:xfrm flipH="1">
                <a:off x="6696927" y="3135217"/>
                <a:ext cx="89562" cy="81563"/>
              </a:xfrm>
              <a:prstGeom prst="line">
                <a:avLst/>
              </a:prstGeom>
            </p:spPr>
            <p:style>
              <a:lnRef idx="1">
                <a:schemeClr val="accent1"/>
              </a:lnRef>
              <a:fillRef idx="0">
                <a:schemeClr val="accent1"/>
              </a:fillRef>
              <a:effectRef idx="0">
                <a:schemeClr val="accent1"/>
              </a:effectRef>
              <a:fontRef idx="minor">
                <a:schemeClr val="tx1"/>
              </a:fontRef>
            </p:style>
          </p:cxnSp>
          <p:sp>
            <p:nvSpPr>
              <p:cNvPr id="58" name="フローチャート : 結合子 57"/>
              <p:cNvSpPr/>
              <p:nvPr/>
            </p:nvSpPr>
            <p:spPr>
              <a:xfrm>
                <a:off x="6742380" y="3004952"/>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 name="直線コネクタ 58"/>
              <p:cNvCxnSpPr/>
              <p:nvPr/>
            </p:nvCxnSpPr>
            <p:spPr>
              <a:xfrm flipH="1">
                <a:off x="6791375" y="3046228"/>
                <a:ext cx="5031" cy="12405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0" name="グループ化 59"/>
          <p:cNvGrpSpPr/>
          <p:nvPr/>
        </p:nvGrpSpPr>
        <p:grpSpPr>
          <a:xfrm>
            <a:off x="467544" y="1340768"/>
            <a:ext cx="7683348" cy="742322"/>
            <a:chOff x="663124" y="1626914"/>
            <a:chExt cx="7075378" cy="742322"/>
          </a:xfrm>
        </p:grpSpPr>
        <p:sp>
          <p:nvSpPr>
            <p:cNvPr id="76" name="右矢印 75"/>
            <p:cNvSpPr/>
            <p:nvPr/>
          </p:nvSpPr>
          <p:spPr>
            <a:xfrm>
              <a:off x="2007566" y="1772816"/>
              <a:ext cx="4291918" cy="453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663124" y="1626914"/>
              <a:ext cx="1340074" cy="599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手の認識</a:t>
              </a:r>
              <a:endParaRPr kumimoji="1" lang="ja-JP" altLang="en-US" sz="2000" dirty="0"/>
            </a:p>
          </p:txBody>
        </p:sp>
        <p:sp>
          <p:nvSpPr>
            <p:cNvPr id="74" name="角丸四角形 73"/>
            <p:cNvSpPr/>
            <p:nvPr/>
          </p:nvSpPr>
          <p:spPr>
            <a:xfrm>
              <a:off x="3635896" y="1626915"/>
              <a:ext cx="1375966" cy="599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指</a:t>
              </a:r>
              <a:r>
                <a:rPr lang="ja-JP" altLang="en-US" sz="2000" b="1" dirty="0" smtClean="0"/>
                <a:t>の</a:t>
              </a:r>
              <a:r>
                <a:rPr kumimoji="1" lang="ja-JP" altLang="en-US" sz="2000" b="1" dirty="0" smtClean="0"/>
                <a:t>認識</a:t>
              </a:r>
              <a:endParaRPr kumimoji="1" lang="ja-JP" altLang="en-US" sz="2000" b="1" dirty="0"/>
            </a:p>
          </p:txBody>
        </p:sp>
        <p:sp>
          <p:nvSpPr>
            <p:cNvPr id="75" name="角丸四角形 74"/>
            <p:cNvSpPr/>
            <p:nvPr/>
          </p:nvSpPr>
          <p:spPr>
            <a:xfrm>
              <a:off x="6299485" y="1626914"/>
              <a:ext cx="1439017" cy="74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指の種類の認識</a:t>
              </a:r>
              <a:endParaRPr kumimoji="1" lang="ja-JP" altLang="en-US" sz="2000" b="1" dirty="0"/>
            </a:p>
          </p:txBody>
        </p:sp>
      </p:grpSp>
      <p:cxnSp>
        <p:nvCxnSpPr>
          <p:cNvPr id="91" name="直線矢印コネクタ 90"/>
          <p:cNvCxnSpPr/>
          <p:nvPr/>
        </p:nvCxnSpPr>
        <p:spPr>
          <a:xfrm>
            <a:off x="7524328" y="3467349"/>
            <a:ext cx="864096" cy="450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フローチャート: 処理 91"/>
          <p:cNvSpPr/>
          <p:nvPr/>
        </p:nvSpPr>
        <p:spPr>
          <a:xfrm>
            <a:off x="5940152" y="3917689"/>
            <a:ext cx="1440160" cy="7200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位置関係を用いた種類分け</a:t>
            </a:r>
            <a:endParaRPr kumimoji="1" lang="ja-JP" altLang="en-US" sz="1600" dirty="0"/>
          </a:p>
        </p:txBody>
      </p:sp>
      <p:cxnSp>
        <p:nvCxnSpPr>
          <p:cNvPr id="93" name="直線矢印コネクタ 92"/>
          <p:cNvCxnSpPr>
            <a:endCxn id="92" idx="0"/>
          </p:cNvCxnSpPr>
          <p:nvPr/>
        </p:nvCxnSpPr>
        <p:spPr>
          <a:xfrm flipH="1">
            <a:off x="6660232" y="3467349"/>
            <a:ext cx="864096" cy="450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6732240" y="3413633"/>
            <a:ext cx="619080" cy="369332"/>
          </a:xfrm>
          <a:prstGeom prst="rect">
            <a:avLst/>
          </a:prstGeom>
          <a:noFill/>
        </p:spPr>
        <p:txBody>
          <a:bodyPr wrap="none" rtlCol="0">
            <a:spAutoFit/>
          </a:bodyPr>
          <a:lstStyle/>
          <a:p>
            <a:r>
              <a:rPr lang="en-US" altLang="ja-JP" dirty="0" smtClean="0"/>
              <a:t>YES</a:t>
            </a:r>
            <a:endParaRPr kumimoji="1" lang="ja-JP" altLang="en-US" dirty="0"/>
          </a:p>
        </p:txBody>
      </p:sp>
      <p:sp>
        <p:nvSpPr>
          <p:cNvPr id="95" name="テキスト ボックス 94"/>
          <p:cNvSpPr txBox="1"/>
          <p:nvPr/>
        </p:nvSpPr>
        <p:spPr>
          <a:xfrm>
            <a:off x="7783898" y="3404341"/>
            <a:ext cx="532518" cy="369332"/>
          </a:xfrm>
          <a:prstGeom prst="rect">
            <a:avLst/>
          </a:prstGeom>
          <a:noFill/>
        </p:spPr>
        <p:txBody>
          <a:bodyPr wrap="none" rtlCol="0">
            <a:spAutoFit/>
          </a:bodyPr>
          <a:lstStyle/>
          <a:p>
            <a:r>
              <a:rPr kumimoji="1" lang="en-US" altLang="ja-JP" dirty="0" smtClean="0"/>
              <a:t>NO</a:t>
            </a:r>
            <a:endParaRPr kumimoji="1" lang="ja-JP" altLang="en-US" dirty="0"/>
          </a:p>
        </p:txBody>
      </p:sp>
      <p:grpSp>
        <p:nvGrpSpPr>
          <p:cNvPr id="6" name="グループ化 99"/>
          <p:cNvGrpSpPr/>
          <p:nvPr/>
        </p:nvGrpSpPr>
        <p:grpSpPr>
          <a:xfrm>
            <a:off x="6731479" y="2708920"/>
            <a:ext cx="1512929" cy="728244"/>
            <a:chOff x="5747029" y="2727212"/>
            <a:chExt cx="1456894" cy="728244"/>
          </a:xfrm>
        </p:grpSpPr>
        <p:sp>
          <p:nvSpPr>
            <p:cNvPr id="98" name="フローチャート : 判断 97"/>
            <p:cNvSpPr/>
            <p:nvPr/>
          </p:nvSpPr>
          <p:spPr>
            <a:xfrm>
              <a:off x="5796136" y="2727212"/>
              <a:ext cx="1407787" cy="72824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p>
          </p:txBody>
        </p:sp>
        <p:sp>
          <p:nvSpPr>
            <p:cNvPr id="99" name="テキスト ボックス 98"/>
            <p:cNvSpPr txBox="1"/>
            <p:nvPr/>
          </p:nvSpPr>
          <p:spPr>
            <a:xfrm>
              <a:off x="5747029" y="2914677"/>
              <a:ext cx="1371922" cy="307777"/>
            </a:xfrm>
            <a:prstGeom prst="rect">
              <a:avLst/>
            </a:prstGeom>
            <a:noFill/>
          </p:spPr>
          <p:txBody>
            <a:bodyPr wrap="square" rtlCol="0">
              <a:spAutoFit/>
            </a:bodyPr>
            <a:lstStyle/>
            <a:p>
              <a:pPr algn="ctr"/>
              <a:r>
                <a:rPr lang="ja-JP" altLang="en-US" sz="1400" b="1" dirty="0" smtClean="0">
                  <a:solidFill>
                    <a:schemeClr val="bg1">
                      <a:lumMod val="95000"/>
                    </a:schemeClr>
                  </a:solidFill>
                </a:rPr>
                <a:t>認識本数</a:t>
              </a:r>
              <a:r>
                <a:rPr lang="en-US" altLang="ja-JP" sz="1400" b="1" dirty="0" smtClean="0">
                  <a:solidFill>
                    <a:schemeClr val="bg1">
                      <a:lumMod val="95000"/>
                    </a:schemeClr>
                  </a:solidFill>
                </a:rPr>
                <a:t>==5</a:t>
              </a:r>
              <a:r>
                <a:rPr lang="ja-JP" altLang="en-US" sz="1400" b="1" dirty="0" smtClean="0">
                  <a:solidFill>
                    <a:schemeClr val="bg1">
                      <a:lumMod val="95000"/>
                    </a:schemeClr>
                  </a:solidFill>
                </a:rPr>
                <a:t>　</a:t>
              </a:r>
              <a:endParaRPr lang="ja-JP" altLang="en-US" sz="1400" b="1" dirty="0">
                <a:solidFill>
                  <a:schemeClr val="bg1">
                    <a:lumMod val="95000"/>
                  </a:schemeClr>
                </a:solidFill>
              </a:endParaRPr>
            </a:p>
          </p:txBody>
        </p:sp>
      </p:grpSp>
      <p:sp>
        <p:nvSpPr>
          <p:cNvPr id="102" name="フローチャート: 処理 101"/>
          <p:cNvSpPr/>
          <p:nvPr/>
        </p:nvSpPr>
        <p:spPr>
          <a:xfrm>
            <a:off x="7524328" y="3907381"/>
            <a:ext cx="1368152" cy="7200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指の付け根の角度を用いた種類認識</a:t>
            </a:r>
            <a:endParaRPr kumimoji="1" lang="ja-JP" altLang="en-US" sz="1600" dirty="0"/>
          </a:p>
        </p:txBody>
      </p:sp>
      <p:pic>
        <p:nvPicPr>
          <p:cNvPr id="103" name="Picture 1"/>
          <p:cNvPicPr>
            <a:picLocks noChangeAspect="1" noChangeArrowheads="1"/>
          </p:cNvPicPr>
          <p:nvPr/>
        </p:nvPicPr>
        <p:blipFill>
          <a:blip r:embed="rId5" cstate="print"/>
          <a:srcRect l="35450" t="54791" r="58138" b="29109"/>
          <a:stretch>
            <a:fillRect/>
          </a:stretch>
        </p:blipFill>
        <p:spPr bwMode="auto">
          <a:xfrm>
            <a:off x="7596336" y="4869160"/>
            <a:ext cx="1163015" cy="1094855"/>
          </a:xfrm>
          <a:prstGeom prst="rect">
            <a:avLst/>
          </a:prstGeom>
          <a:noFill/>
          <a:ln w="9525">
            <a:noFill/>
            <a:miter lim="800000"/>
            <a:headEnd/>
            <a:tailEnd/>
          </a:ln>
        </p:spPr>
      </p:pic>
      <p:sp>
        <p:nvSpPr>
          <p:cNvPr id="104" name="フレーム 103"/>
          <p:cNvSpPr/>
          <p:nvPr/>
        </p:nvSpPr>
        <p:spPr>
          <a:xfrm>
            <a:off x="5940152" y="3429000"/>
            <a:ext cx="1440160" cy="2808312"/>
          </a:xfrm>
          <a:prstGeom prst="frame">
            <a:avLst>
              <a:gd name="adj1" fmla="val 4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6" name="テキスト ボックス 105"/>
          <p:cNvSpPr txBox="1"/>
          <p:nvPr/>
        </p:nvSpPr>
        <p:spPr>
          <a:xfrm>
            <a:off x="236880" y="2060848"/>
            <a:ext cx="2678935" cy="707886"/>
          </a:xfrm>
          <a:prstGeom prst="rect">
            <a:avLst/>
          </a:prstGeom>
          <a:noFill/>
        </p:spPr>
        <p:txBody>
          <a:bodyPr wrap="square" rtlCol="0">
            <a:spAutoFit/>
          </a:bodyPr>
          <a:lstStyle/>
          <a:p>
            <a:r>
              <a:rPr lang="ja-JP" altLang="en-US" sz="2000" dirty="0" smtClean="0"/>
              <a:t>・</a:t>
            </a:r>
            <a:r>
              <a:rPr lang="en-US" altLang="ja-JP" sz="2000" dirty="0" smtClean="0"/>
              <a:t>KINECT</a:t>
            </a:r>
            <a:r>
              <a:rPr lang="ja-JP" altLang="en-US" sz="2000" dirty="0"/>
              <a:t>を利用</a:t>
            </a:r>
            <a:r>
              <a:rPr lang="ja-JP" altLang="en-US" sz="2000" dirty="0" smtClean="0"/>
              <a:t>して手の領域画像を生成する</a:t>
            </a:r>
            <a:endParaRPr lang="ja-JP" altLang="en-US" sz="2000" dirty="0"/>
          </a:p>
        </p:txBody>
      </p:sp>
      <p:sp>
        <p:nvSpPr>
          <p:cNvPr id="107" name="テキスト ボックス 106"/>
          <p:cNvSpPr txBox="1"/>
          <p:nvPr/>
        </p:nvSpPr>
        <p:spPr>
          <a:xfrm>
            <a:off x="2915816" y="2053297"/>
            <a:ext cx="2475358" cy="1015663"/>
          </a:xfrm>
          <a:prstGeom prst="rect">
            <a:avLst/>
          </a:prstGeom>
          <a:noFill/>
        </p:spPr>
        <p:txBody>
          <a:bodyPr wrap="none" rtlCol="0">
            <a:spAutoFit/>
          </a:bodyPr>
          <a:lstStyle/>
          <a:p>
            <a:pPr marL="285750" indent="-285750">
              <a:buFont typeface="Arial" pitchFamily="34" charset="0"/>
              <a:buChar char="•"/>
            </a:pPr>
            <a:r>
              <a:rPr lang="ja-JP" altLang="en-US" sz="2000" dirty="0" smtClean="0"/>
              <a:t>手の領域画像から</a:t>
            </a:r>
            <a:endParaRPr lang="en-US" altLang="ja-JP" sz="2000" dirty="0" smtClean="0"/>
          </a:p>
          <a:p>
            <a:pPr algn="ctr"/>
            <a:r>
              <a:rPr lang="ja-JP" altLang="en-US" sz="2000" dirty="0" smtClean="0"/>
              <a:t>手の輪郭を取得</a:t>
            </a:r>
            <a:endParaRPr lang="en-US" altLang="ja-JP" sz="2000" dirty="0" smtClean="0"/>
          </a:p>
          <a:p>
            <a:pPr algn="ctr"/>
            <a:endParaRPr lang="en-US" altLang="ja-JP" sz="2000" dirty="0"/>
          </a:p>
        </p:txBody>
      </p:sp>
      <p:grpSp>
        <p:nvGrpSpPr>
          <p:cNvPr id="7" name="グループ化 108"/>
          <p:cNvGrpSpPr/>
          <p:nvPr/>
        </p:nvGrpSpPr>
        <p:grpSpPr>
          <a:xfrm>
            <a:off x="747789" y="5013176"/>
            <a:ext cx="1447947" cy="1110022"/>
            <a:chOff x="643937" y="2132856"/>
            <a:chExt cx="3332418" cy="2088232"/>
          </a:xfrm>
        </p:grpSpPr>
        <p:sp>
          <p:nvSpPr>
            <p:cNvPr id="110" name="ストライプ矢印 109"/>
            <p:cNvSpPr/>
            <p:nvPr/>
          </p:nvSpPr>
          <p:spPr>
            <a:xfrm>
              <a:off x="643937" y="2132856"/>
              <a:ext cx="3332418" cy="2088232"/>
            </a:xfrm>
            <a:prstGeom prst="stripedRightArrow">
              <a:avLst>
                <a:gd name="adj1" fmla="val 53577"/>
                <a:gd name="adj2"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9" name="グループ化 110"/>
            <p:cNvGrpSpPr/>
            <p:nvPr/>
          </p:nvGrpSpPr>
          <p:grpSpPr>
            <a:xfrm>
              <a:off x="827584" y="2312310"/>
              <a:ext cx="1519959" cy="1678396"/>
              <a:chOff x="1554691" y="1600200"/>
              <a:chExt cx="6034617" cy="4525963"/>
            </a:xfrm>
          </p:grpSpPr>
          <p:pic>
            <p:nvPicPr>
              <p:cNvPr id="115" name="コンテンツ プレースホルダ 6" descr="depthImage0.jpg"/>
              <p:cNvPicPr>
                <a:picLocks noChangeAspect="1"/>
              </p:cNvPicPr>
              <p:nvPr/>
            </p:nvPicPr>
            <p:blipFill>
              <a:blip r:embed="rId6" cstate="print"/>
              <a:stretch>
                <a:fillRect/>
              </a:stretch>
            </p:blipFill>
            <p:spPr>
              <a:xfrm>
                <a:off x="1554691" y="1600200"/>
                <a:ext cx="6034617" cy="4525963"/>
              </a:xfrm>
              <a:prstGeom prst="rect">
                <a:avLst/>
              </a:prstGeom>
            </p:spPr>
          </p:pic>
          <p:sp>
            <p:nvSpPr>
              <p:cNvPr id="116" name="フレーム 115"/>
              <p:cNvSpPr/>
              <p:nvPr/>
            </p:nvSpPr>
            <p:spPr>
              <a:xfrm>
                <a:off x="3059832" y="2060848"/>
                <a:ext cx="1512168" cy="1656184"/>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7" name="フレーム 116"/>
              <p:cNvSpPr/>
              <p:nvPr/>
            </p:nvSpPr>
            <p:spPr>
              <a:xfrm>
                <a:off x="5940152" y="1988840"/>
                <a:ext cx="1512168" cy="1728192"/>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118" name="直線コネクタ 117"/>
              <p:cNvCxnSpPr/>
              <p:nvPr/>
            </p:nvCxnSpPr>
            <p:spPr>
              <a:xfrm flipH="1">
                <a:off x="3059832" y="2924944"/>
                <a:ext cx="64807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13" name="Picture 1" descr="C:\Users\Unknownscorn\Documents\Visual Studio 2010\Projects\kinectSDK\kinectSDK\lHandImage0.jpg"/>
            <p:cNvPicPr>
              <a:picLocks noChangeAspect="1" noChangeArrowheads="1"/>
            </p:cNvPicPr>
            <p:nvPr/>
          </p:nvPicPr>
          <p:blipFill>
            <a:blip r:embed="rId7" cstate="print"/>
            <a:srcRect/>
            <a:stretch>
              <a:fillRect/>
            </a:stretch>
          </p:blipFill>
          <p:spPr bwMode="auto">
            <a:xfrm>
              <a:off x="2689994" y="2312310"/>
              <a:ext cx="1167966" cy="1678396"/>
            </a:xfrm>
            <a:prstGeom prst="rect">
              <a:avLst/>
            </a:prstGeom>
            <a:noFill/>
          </p:spPr>
        </p:pic>
      </p:grpSp>
      <p:sp>
        <p:nvSpPr>
          <p:cNvPr id="123" name="テキスト ボックス 122"/>
          <p:cNvSpPr txBox="1"/>
          <p:nvPr/>
        </p:nvSpPr>
        <p:spPr>
          <a:xfrm>
            <a:off x="2915816" y="2721114"/>
            <a:ext cx="3240360" cy="707886"/>
          </a:xfrm>
          <a:prstGeom prst="rect">
            <a:avLst/>
          </a:prstGeom>
          <a:noFill/>
        </p:spPr>
        <p:txBody>
          <a:bodyPr wrap="square" rtlCol="0">
            <a:spAutoFit/>
          </a:bodyPr>
          <a:lstStyle/>
          <a:p>
            <a:pPr marL="285750" indent="-285750">
              <a:buFont typeface="Arial" pitchFamily="34" charset="0"/>
              <a:buChar char="•"/>
            </a:pPr>
            <a:r>
              <a:rPr lang="ja-JP" altLang="en-US" sz="2000" dirty="0"/>
              <a:t>手の輪郭から指先を</a:t>
            </a:r>
            <a:endParaRPr lang="en-US" altLang="ja-JP" sz="2000" dirty="0"/>
          </a:p>
          <a:p>
            <a:r>
              <a:rPr lang="ja-JP" altLang="en-US" sz="2000" dirty="0"/>
              <a:t>　　認識</a:t>
            </a:r>
            <a:r>
              <a:rPr lang="ja-JP" altLang="en-US" sz="2000" dirty="0" smtClean="0"/>
              <a:t>する</a:t>
            </a:r>
            <a:endParaRPr lang="en-US" altLang="ja-JP" sz="2000" dirty="0"/>
          </a:p>
        </p:txBody>
      </p:sp>
      <p:pic>
        <p:nvPicPr>
          <p:cNvPr id="89" name="Picture 2"/>
          <p:cNvPicPr>
            <a:picLocks noChangeAspect="1" noChangeArrowheads="1"/>
          </p:cNvPicPr>
          <p:nvPr/>
        </p:nvPicPr>
        <p:blipFill>
          <a:blip r:embed="rId8" cstate="print"/>
          <a:srcRect l="36132" t="34079" r="41633" b="27157"/>
          <a:stretch>
            <a:fillRect/>
          </a:stretch>
        </p:blipFill>
        <p:spPr bwMode="auto">
          <a:xfrm>
            <a:off x="2987824" y="5207269"/>
            <a:ext cx="1296144" cy="1081969"/>
          </a:xfrm>
          <a:prstGeom prst="rect">
            <a:avLst/>
          </a:prstGeom>
          <a:noFill/>
          <a:ln w="9525">
            <a:noFill/>
            <a:miter lim="800000"/>
            <a:headEnd/>
            <a:tailEnd/>
          </a:ln>
        </p:spPr>
      </p:pic>
      <p:grpSp>
        <p:nvGrpSpPr>
          <p:cNvPr id="19" name="グループ化 89"/>
          <p:cNvGrpSpPr/>
          <p:nvPr/>
        </p:nvGrpSpPr>
        <p:grpSpPr>
          <a:xfrm>
            <a:off x="4283968" y="3501008"/>
            <a:ext cx="936104" cy="936104"/>
            <a:chOff x="1907704" y="2101315"/>
            <a:chExt cx="1440160" cy="1258303"/>
          </a:xfrm>
        </p:grpSpPr>
        <p:pic>
          <p:nvPicPr>
            <p:cNvPr id="96" name="Picture 1" descr="C:\Users\Unknownscorn\Documents\Visual Studio 2010\Projects\kinectSDK\kinectSDK\lHandImage0.jpg"/>
            <p:cNvPicPr>
              <a:picLocks noChangeAspect="1" noChangeArrowheads="1"/>
            </p:cNvPicPr>
            <p:nvPr/>
          </p:nvPicPr>
          <p:blipFill>
            <a:blip r:embed="rId7" cstate="print"/>
            <a:srcRect/>
            <a:stretch>
              <a:fillRect/>
            </a:stretch>
          </p:blipFill>
          <p:spPr bwMode="auto">
            <a:xfrm>
              <a:off x="1907704" y="2101315"/>
              <a:ext cx="1440160" cy="1258303"/>
            </a:xfrm>
            <a:prstGeom prst="rect">
              <a:avLst/>
            </a:prstGeom>
            <a:noFill/>
          </p:spPr>
        </p:pic>
        <p:sp>
          <p:nvSpPr>
            <p:cNvPr id="97" name="フリーフォーム 96"/>
            <p:cNvSpPr/>
            <p:nvPr/>
          </p:nvSpPr>
          <p:spPr>
            <a:xfrm>
              <a:off x="2149434" y="2541319"/>
              <a:ext cx="118753" cy="95003"/>
            </a:xfrm>
            <a:custGeom>
              <a:avLst/>
              <a:gdLst>
                <a:gd name="connsiteX0" fmla="*/ 0 w 118753"/>
                <a:gd name="connsiteY0" fmla="*/ 95003 h 95003"/>
                <a:gd name="connsiteX1" fmla="*/ 11875 w 118753"/>
                <a:gd name="connsiteY1" fmla="*/ 23751 h 95003"/>
                <a:gd name="connsiteX2" fmla="*/ 83127 w 118753"/>
                <a:gd name="connsiteY2" fmla="*/ 0 h 95003"/>
                <a:gd name="connsiteX3" fmla="*/ 118753 w 118753"/>
                <a:gd name="connsiteY3" fmla="*/ 11876 h 95003"/>
              </a:gdLst>
              <a:ahLst/>
              <a:cxnLst>
                <a:cxn ang="0">
                  <a:pos x="connsiteX0" y="connsiteY0"/>
                </a:cxn>
                <a:cxn ang="0">
                  <a:pos x="connsiteX1" y="connsiteY1"/>
                </a:cxn>
                <a:cxn ang="0">
                  <a:pos x="connsiteX2" y="connsiteY2"/>
                </a:cxn>
                <a:cxn ang="0">
                  <a:pos x="connsiteX3" y="connsiteY3"/>
                </a:cxn>
              </a:cxnLst>
              <a:rect l="l" t="t" r="r" b="b"/>
              <a:pathLst>
                <a:path w="118753" h="95003">
                  <a:moveTo>
                    <a:pt x="0" y="95003"/>
                  </a:moveTo>
                  <a:cubicBezTo>
                    <a:pt x="3958" y="71252"/>
                    <a:pt x="-3981" y="41872"/>
                    <a:pt x="11875" y="23751"/>
                  </a:cubicBezTo>
                  <a:cubicBezTo>
                    <a:pt x="28361" y="4910"/>
                    <a:pt x="83127" y="0"/>
                    <a:pt x="83127" y="0"/>
                  </a:cubicBezTo>
                  <a:lnTo>
                    <a:pt x="118753" y="11876"/>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 name="グループ化 100"/>
          <p:cNvGrpSpPr/>
          <p:nvPr/>
        </p:nvGrpSpPr>
        <p:grpSpPr>
          <a:xfrm>
            <a:off x="4211960" y="5199370"/>
            <a:ext cx="1368152" cy="1037941"/>
            <a:chOff x="5004048" y="4725144"/>
            <a:chExt cx="2160240" cy="1440160"/>
          </a:xfrm>
        </p:grpSpPr>
        <p:pic>
          <p:nvPicPr>
            <p:cNvPr id="105" name="Picture 2"/>
            <p:cNvPicPr>
              <a:picLocks noChangeAspect="1" noChangeArrowheads="1"/>
            </p:cNvPicPr>
            <p:nvPr/>
          </p:nvPicPr>
          <p:blipFill>
            <a:blip r:embed="rId8" cstate="print"/>
            <a:srcRect l="36132" t="46738" r="56754" b="46004"/>
            <a:stretch>
              <a:fillRect/>
            </a:stretch>
          </p:blipFill>
          <p:spPr bwMode="auto">
            <a:xfrm>
              <a:off x="5004048" y="4869160"/>
              <a:ext cx="2160240" cy="1296144"/>
            </a:xfrm>
            <a:prstGeom prst="rect">
              <a:avLst/>
            </a:prstGeom>
            <a:noFill/>
            <a:ln w="9525">
              <a:noFill/>
              <a:miter lim="800000"/>
              <a:headEnd/>
              <a:tailEnd/>
            </a:ln>
          </p:spPr>
        </p:pic>
        <p:sp>
          <p:nvSpPr>
            <p:cNvPr id="108" name="テキスト ボックス 107"/>
            <p:cNvSpPr txBox="1"/>
            <p:nvPr/>
          </p:nvSpPr>
          <p:spPr>
            <a:xfrm>
              <a:off x="5148064" y="4725144"/>
              <a:ext cx="360996" cy="369332"/>
            </a:xfrm>
            <a:prstGeom prst="rect">
              <a:avLst/>
            </a:prstGeom>
            <a:noFill/>
          </p:spPr>
          <p:txBody>
            <a:bodyPr wrap="none" rtlCol="0">
              <a:spAutoFit/>
            </a:bodyPr>
            <a:lstStyle/>
            <a:p>
              <a:r>
                <a:rPr lang="en-US" altLang="ja-JP" dirty="0" smtClean="0"/>
                <a:t>P</a:t>
              </a:r>
              <a:r>
                <a:rPr lang="en-US" altLang="ja-JP" baseline="-25000" dirty="0" smtClean="0"/>
                <a:t>i</a:t>
              </a:r>
              <a:endParaRPr kumimoji="1" lang="ja-JP" altLang="en-US" baseline="-25000" dirty="0"/>
            </a:p>
          </p:txBody>
        </p:sp>
        <p:sp>
          <p:nvSpPr>
            <p:cNvPr id="112" name="テキスト ボックス 111"/>
            <p:cNvSpPr txBox="1"/>
            <p:nvPr/>
          </p:nvSpPr>
          <p:spPr>
            <a:xfrm>
              <a:off x="5436096" y="5661248"/>
              <a:ext cx="575799" cy="369332"/>
            </a:xfrm>
            <a:prstGeom prst="rect">
              <a:avLst/>
            </a:prstGeom>
            <a:noFill/>
          </p:spPr>
          <p:txBody>
            <a:bodyPr wrap="none" rtlCol="0">
              <a:spAutoFit/>
            </a:bodyPr>
            <a:lstStyle/>
            <a:p>
              <a:r>
                <a:rPr kumimoji="1" lang="en-US" altLang="ja-JP" i="1" dirty="0" err="1" smtClean="0"/>
                <a:t>P</a:t>
              </a:r>
              <a:r>
                <a:rPr kumimoji="1" lang="en-US" altLang="ja-JP" i="1" baseline="-25000" dirty="0" err="1" smtClean="0"/>
                <a:t>i+k</a:t>
              </a:r>
              <a:endParaRPr kumimoji="1" lang="ja-JP" altLang="en-US" i="1" baseline="-25000" dirty="0"/>
            </a:p>
          </p:txBody>
        </p:sp>
        <p:sp>
          <p:nvSpPr>
            <p:cNvPr id="114" name="テキスト ボックス 113"/>
            <p:cNvSpPr txBox="1"/>
            <p:nvPr/>
          </p:nvSpPr>
          <p:spPr>
            <a:xfrm>
              <a:off x="6084168" y="4941168"/>
              <a:ext cx="519694" cy="369332"/>
            </a:xfrm>
            <a:prstGeom prst="rect">
              <a:avLst/>
            </a:prstGeom>
            <a:noFill/>
          </p:spPr>
          <p:txBody>
            <a:bodyPr wrap="none" rtlCol="0">
              <a:spAutoFit/>
            </a:bodyPr>
            <a:lstStyle/>
            <a:p>
              <a:r>
                <a:rPr kumimoji="1" lang="en-US" altLang="ja-JP" i="1" dirty="0" smtClean="0"/>
                <a:t>P</a:t>
              </a:r>
              <a:r>
                <a:rPr kumimoji="1" lang="en-US" altLang="ja-JP" i="1" baseline="-25000" dirty="0" smtClean="0"/>
                <a:t>i-k</a:t>
              </a:r>
              <a:endParaRPr kumimoji="1" lang="ja-JP" altLang="en-US" i="1" baseline="-25000" dirty="0"/>
            </a:p>
          </p:txBody>
        </p:sp>
      </p:grpSp>
      <p:sp>
        <p:nvSpPr>
          <p:cNvPr id="120" name="フッター プレースホルダー 32"/>
          <p:cNvSpPr>
            <a:spLocks noGrp="1"/>
          </p:cNvSpPr>
          <p:nvPr>
            <p:ph type="ftr" sz="quarter" idx="11"/>
          </p:nvPr>
        </p:nvSpPr>
        <p:spPr>
          <a:xfrm>
            <a:off x="899592" y="6375608"/>
            <a:ext cx="7857828" cy="365760"/>
          </a:xfrm>
        </p:spPr>
        <p:txBody>
          <a:bodyPr/>
          <a:lstStyle/>
          <a:p>
            <a:pPr algn="l"/>
            <a:r>
              <a:rPr kumimoji="1" lang="en-US" altLang="ja-JP" sz="1200" dirty="0" smtClean="0">
                <a:solidFill>
                  <a:schemeClr val="tx1"/>
                </a:solidFill>
              </a:rPr>
              <a:t>[1] </a:t>
            </a:r>
            <a:r>
              <a:rPr lang="en-US" altLang="ja-JP" sz="1200" dirty="0" err="1">
                <a:solidFill>
                  <a:schemeClr val="tx1"/>
                </a:solidFill>
              </a:rPr>
              <a:t>Shahzad</a:t>
            </a:r>
            <a:r>
              <a:rPr lang="en-US" altLang="ja-JP" sz="1200" dirty="0">
                <a:solidFill>
                  <a:schemeClr val="tx1"/>
                </a:solidFill>
              </a:rPr>
              <a:t> Malik,</a:t>
            </a:r>
            <a:r>
              <a:rPr lang="en-US" altLang="ja-JP" sz="1200" i="1" dirty="0">
                <a:solidFill>
                  <a:schemeClr val="tx1"/>
                </a:solidFill>
              </a:rPr>
              <a:t> December 18, 2003,“</a:t>
            </a:r>
            <a:r>
              <a:rPr lang="en-US" altLang="ja-JP" sz="1200" dirty="0">
                <a:solidFill>
                  <a:schemeClr val="tx1"/>
                </a:solidFill>
              </a:rPr>
              <a:t>Real-time Hand Tracking and Finger Tracking for </a:t>
            </a:r>
            <a:r>
              <a:rPr lang="en-US" altLang="ja-JP" sz="1200">
                <a:solidFill>
                  <a:schemeClr val="tx1"/>
                </a:solidFill>
              </a:rPr>
              <a:t>Interaction</a:t>
            </a:r>
            <a:r>
              <a:rPr lang="en-US" altLang="ja-JP" sz="1200" smtClean="0">
                <a:solidFill>
                  <a:schemeClr val="tx1"/>
                </a:solidFill>
              </a:rPr>
              <a:t>”, CSC2503F Project Report</a:t>
            </a:r>
            <a:endParaRPr lang="en-US" altLang="ja-JP" sz="1200" dirty="0">
              <a:solidFill>
                <a:schemeClr val="tx1"/>
              </a:solidFill>
            </a:endParaRPr>
          </a:p>
          <a:p>
            <a:endParaRPr kumimoji="1" lang="ja-JP" altLang="en-US" sz="1200" dirty="0"/>
          </a:p>
        </p:txBody>
      </p:sp>
      <p:sp>
        <p:nvSpPr>
          <p:cNvPr id="121" name="正方形/長方形 120"/>
          <p:cNvSpPr/>
          <p:nvPr/>
        </p:nvSpPr>
        <p:spPr>
          <a:xfrm>
            <a:off x="2915816" y="4437112"/>
            <a:ext cx="3006080" cy="697627"/>
          </a:xfrm>
          <a:prstGeom prst="rect">
            <a:avLst/>
          </a:prstGeom>
        </p:spPr>
        <p:txBody>
          <a:bodyPr wrap="square">
            <a:spAutoFit/>
          </a:bodyPr>
          <a:lstStyle/>
          <a:p>
            <a:pPr>
              <a:buFont typeface="Arial" pitchFamily="34" charset="0"/>
              <a:buChar char="•"/>
            </a:pPr>
            <a:r>
              <a:rPr lang="ja-JP" altLang="en-US" dirty="0" smtClean="0"/>
              <a:t>　</a:t>
            </a:r>
            <a:r>
              <a:rPr lang="en-US" altLang="ja-JP" dirty="0" smtClean="0"/>
              <a:t>k-curvature algorithm</a:t>
            </a:r>
            <a:r>
              <a:rPr lang="en-US" altLang="ja-JP" sz="1200" baseline="-25000" dirty="0" smtClean="0"/>
              <a:t>[1]</a:t>
            </a:r>
          </a:p>
          <a:p>
            <a:r>
              <a:rPr lang="ja-JP" altLang="en-US" sz="3200" baseline="-25000" dirty="0" smtClean="0"/>
              <a:t>　という手法を用いる</a:t>
            </a:r>
            <a:endParaRPr lang="en-US" altLang="ja-JP" sz="1200" baseline="-25000" dirty="0" smtClean="0"/>
          </a:p>
        </p:txBody>
      </p:sp>
      <p:pic>
        <p:nvPicPr>
          <p:cNvPr id="122" name="Picture 2" descr="C:\Users\Unknownscorn\Documents\Visual Studio 2010\Projects\kinectSDK\kinectSDK\lContourImage0.jpg"/>
          <p:cNvPicPr>
            <a:picLocks noChangeAspect="1" noChangeArrowheads="1"/>
          </p:cNvPicPr>
          <p:nvPr/>
        </p:nvPicPr>
        <p:blipFill>
          <a:blip r:embed="rId9" cstate="print">
            <a:lum bright="40000" contrast="40000"/>
          </a:blip>
          <a:srcRect/>
          <a:stretch>
            <a:fillRect/>
          </a:stretch>
        </p:blipFill>
        <p:spPr bwMode="auto">
          <a:xfrm>
            <a:off x="3203848" y="3484579"/>
            <a:ext cx="936104" cy="952533"/>
          </a:xfrm>
          <a:prstGeom prst="rect">
            <a:avLst/>
          </a:prstGeom>
          <a:noFill/>
        </p:spPr>
      </p:pic>
      <p:grpSp>
        <p:nvGrpSpPr>
          <p:cNvPr id="111" name="グループ化 110"/>
          <p:cNvGrpSpPr/>
          <p:nvPr/>
        </p:nvGrpSpPr>
        <p:grpSpPr>
          <a:xfrm>
            <a:off x="6084168" y="4653136"/>
            <a:ext cx="1152128" cy="1368151"/>
            <a:chOff x="5939404" y="2564905"/>
            <a:chExt cx="1912586" cy="1812942"/>
          </a:xfrm>
        </p:grpSpPr>
        <p:pic>
          <p:nvPicPr>
            <p:cNvPr id="100" name="Picture 3" descr="C:\Users\nakagawa\Desktop\ふぃんげｒ.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727" r="26901" b="22020"/>
            <a:stretch/>
          </p:blipFill>
          <p:spPr bwMode="auto">
            <a:xfrm>
              <a:off x="5939404" y="2889713"/>
              <a:ext cx="1912586" cy="1488134"/>
            </a:xfrm>
            <a:prstGeom prst="round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1" name="フレーム 100"/>
            <p:cNvSpPr/>
            <p:nvPr/>
          </p:nvSpPr>
          <p:spPr>
            <a:xfrm>
              <a:off x="5990408" y="3538363"/>
              <a:ext cx="358873" cy="27558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環状矢印 108"/>
            <p:cNvSpPr/>
            <p:nvPr/>
          </p:nvSpPr>
          <p:spPr>
            <a:xfrm>
              <a:off x="5948287" y="2564905"/>
              <a:ext cx="1903703" cy="126766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custDataLst>
      <p:tags r:id="rId1"/>
    </p:custDataLst>
    <p:extLst>
      <p:ext uri="{BB962C8B-B14F-4D97-AF65-F5344CB8AC3E}">
        <p14:creationId xmlns:p14="http://schemas.microsoft.com/office/powerpoint/2010/main" val="1566319189"/>
      </p:ext>
    </p:extLst>
  </p:cSld>
  <p:clrMapOvr>
    <a:masterClrMapping/>
  </p:clrMapOvr>
  <p:transition advTm="7915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r"/>
            <a:r>
              <a:rPr kumimoji="1" lang="ja-JP" altLang="en-US" dirty="0" smtClean="0"/>
              <a:t>五本指認識時</a:t>
            </a:r>
            <a:r>
              <a:rPr kumimoji="1" lang="en-US" altLang="ja-JP" dirty="0" smtClean="0"/>
              <a:t>				</a:t>
            </a:r>
            <a:r>
              <a:rPr kumimoji="1" lang="ja-JP" altLang="en-US" dirty="0" smtClean="0"/>
              <a:t>　　   </a:t>
            </a:r>
            <a:r>
              <a:rPr kumimoji="1" lang="en-US" altLang="ja-JP" baseline="-25000" dirty="0" smtClean="0"/>
              <a:t>2.</a:t>
            </a:r>
            <a:r>
              <a:rPr kumimoji="1" lang="ja-JP" altLang="en-US" baseline="-25000" dirty="0" smtClean="0"/>
              <a:t>研究方法</a:t>
            </a:r>
            <a:endParaRPr kumimoji="1" lang="ja-JP" altLang="en-US" baseline="-25000"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21</a:t>
            </a:fld>
            <a:endParaRPr kumimoji="1" lang="ja-JP" altLang="en-US"/>
          </a:p>
        </p:txBody>
      </p:sp>
      <p:sp>
        <p:nvSpPr>
          <p:cNvPr id="4" name="コンテンツ プレースホルダ 3"/>
          <p:cNvSpPr>
            <a:spLocks noGrp="1"/>
          </p:cNvSpPr>
          <p:nvPr>
            <p:ph sz="quarter" idx="1"/>
          </p:nvPr>
        </p:nvSpPr>
        <p:spPr>
          <a:xfrm>
            <a:off x="457200" y="1196752"/>
            <a:ext cx="8229600" cy="4960208"/>
          </a:xfrm>
        </p:spPr>
        <p:txBody>
          <a:bodyPr>
            <a:normAutofit/>
          </a:bodyPr>
          <a:lstStyle/>
          <a:p>
            <a:pPr lvl="1"/>
            <a:r>
              <a:rPr lang="ja-JP" altLang="en-US" dirty="0" smtClean="0"/>
              <a:t>五本指認識時は容易に種類を特定できる</a:t>
            </a:r>
            <a:endParaRPr lang="en-US" altLang="ja-JP" dirty="0" smtClean="0"/>
          </a:p>
          <a:p>
            <a:pPr lvl="1"/>
            <a:endParaRPr lang="en-US" altLang="ja-JP" dirty="0" smtClean="0"/>
          </a:p>
          <a:p>
            <a:pPr lvl="1"/>
            <a:r>
              <a:rPr lang="ja-JP" altLang="en-US" dirty="0"/>
              <a:t>最低でも一種類の識別ができれば他の指は順番通りに割り当てることが可能</a:t>
            </a:r>
            <a:endParaRPr lang="en-US" altLang="ja-JP" dirty="0"/>
          </a:p>
          <a:p>
            <a:pPr>
              <a:buNone/>
            </a:pPr>
            <a:endParaRPr lang="en-US" altLang="ja-JP" dirty="0"/>
          </a:p>
          <a:p>
            <a:pPr>
              <a:buNone/>
            </a:pPr>
            <a:endParaRPr lang="ja-JP" altLang="en-US" dirty="0"/>
          </a:p>
          <a:p>
            <a:pPr lvl="3"/>
            <a:endParaRPr lang="en-US" altLang="ja-JP" dirty="0" smtClean="0"/>
          </a:p>
          <a:p>
            <a:pPr marL="0" indent="0">
              <a:buNone/>
            </a:pPr>
            <a:endParaRPr lang="en-US" altLang="ja-JP" dirty="0" smtClean="0"/>
          </a:p>
          <a:p>
            <a:pPr lvl="1"/>
            <a:r>
              <a:rPr lang="ja-JP" altLang="en-US" dirty="0" smtClean="0"/>
              <a:t>親指の認識</a:t>
            </a:r>
            <a:endParaRPr lang="en-US" altLang="ja-JP" dirty="0"/>
          </a:p>
          <a:p>
            <a:pPr lvl="2"/>
            <a:r>
              <a:rPr lang="ja-JP" altLang="en-US" dirty="0" smtClean="0"/>
              <a:t>各指</a:t>
            </a:r>
            <a:r>
              <a:rPr lang="ja-JP" altLang="en-US" dirty="0"/>
              <a:t>とその隣接する前後の</a:t>
            </a:r>
            <a:r>
              <a:rPr lang="ja-JP" altLang="en-US" dirty="0" smtClean="0"/>
              <a:t>指（</a:t>
            </a:r>
            <a:r>
              <a:rPr lang="en-US" altLang="ja-JP" dirty="0"/>
              <a:t>P-1,P+1</a:t>
            </a:r>
            <a:r>
              <a:rPr lang="ja-JP" altLang="en-US" dirty="0" smtClean="0"/>
              <a:t>）</a:t>
            </a:r>
            <a:endParaRPr lang="en-US" altLang="ja-JP" dirty="0" smtClean="0"/>
          </a:p>
          <a:p>
            <a:pPr marL="594360" lvl="2" indent="0">
              <a:buNone/>
            </a:pPr>
            <a:r>
              <a:rPr lang="ja-JP" altLang="en-US" dirty="0" smtClean="0"/>
              <a:t>　との</a:t>
            </a:r>
            <a:r>
              <a:rPr lang="ja-JP" altLang="en-US" dirty="0"/>
              <a:t>距離の和が</a:t>
            </a:r>
            <a:r>
              <a:rPr lang="ja-JP" altLang="en-US" dirty="0" smtClean="0"/>
              <a:t>最も大きい親指を認識</a:t>
            </a:r>
            <a:endParaRPr lang="en-US" altLang="ja-JP" dirty="0"/>
          </a:p>
          <a:p>
            <a:pPr lvl="1"/>
            <a:endParaRPr lang="en-US" altLang="ja-JP" dirty="0" smtClean="0"/>
          </a:p>
          <a:p>
            <a:endParaRPr lang="en-US" altLang="ja-JP" dirty="0" smtClean="0"/>
          </a:p>
          <a:p>
            <a:endParaRPr lang="en-US" altLang="ja-JP" dirty="0" smtClean="0"/>
          </a:p>
          <a:p>
            <a:endParaRPr lang="en-US" altLang="ja-JP" dirty="0" smtClean="0"/>
          </a:p>
        </p:txBody>
      </p:sp>
      <p:grpSp>
        <p:nvGrpSpPr>
          <p:cNvPr id="12" name="グループ化 11"/>
          <p:cNvGrpSpPr/>
          <p:nvPr/>
        </p:nvGrpSpPr>
        <p:grpSpPr>
          <a:xfrm>
            <a:off x="1043608" y="2564905"/>
            <a:ext cx="7056784" cy="1800199"/>
            <a:chOff x="755576" y="2013181"/>
            <a:chExt cx="7704856" cy="2351923"/>
          </a:xfrm>
        </p:grpSpPr>
        <p:grpSp>
          <p:nvGrpSpPr>
            <p:cNvPr id="8" name="グループ化 7"/>
            <p:cNvGrpSpPr/>
            <p:nvPr/>
          </p:nvGrpSpPr>
          <p:grpSpPr>
            <a:xfrm>
              <a:off x="755576" y="2149103"/>
              <a:ext cx="7704856" cy="2216001"/>
              <a:chOff x="755576" y="1573039"/>
              <a:chExt cx="6768752" cy="2216001"/>
            </a:xfrm>
          </p:grpSpPr>
          <p:sp>
            <p:nvSpPr>
              <p:cNvPr id="7" name="角丸四角形 6"/>
              <p:cNvSpPr/>
              <p:nvPr/>
            </p:nvSpPr>
            <p:spPr>
              <a:xfrm>
                <a:off x="755576" y="1628800"/>
                <a:ext cx="6768752" cy="216024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3" descr="C:\Users\nakagawa\Desktop\ふぃんげｒ.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27" r="26901" b="22020"/>
              <a:stretch/>
            </p:blipFill>
            <p:spPr bwMode="auto">
              <a:xfrm>
                <a:off x="899592" y="1772816"/>
                <a:ext cx="2088232" cy="1944216"/>
              </a:xfrm>
              <a:prstGeom prst="round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 name="図 8" descr="輪郭.png"/>
              <p:cNvPicPr>
                <a:picLocks noChangeAspect="1"/>
              </p:cNvPicPr>
              <p:nvPr/>
            </p:nvPicPr>
            <p:blipFill>
              <a:blip r:embed="rId4" cstate="print"/>
              <a:stretch>
                <a:fillRect/>
              </a:stretch>
            </p:blipFill>
            <p:spPr>
              <a:xfrm>
                <a:off x="2807804" y="1573039"/>
                <a:ext cx="2664296" cy="2160239"/>
              </a:xfrm>
              <a:prstGeom prst="rect">
                <a:avLst/>
              </a:prstGeom>
            </p:spPr>
          </p:pic>
        </p:grpSp>
        <p:pic>
          <p:nvPicPr>
            <p:cNvPr id="10" name="Picture 3" descr="C:\Users\nakagawa\Desktop\ふぃんげｒ.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27" r="26901" b="22020"/>
            <a:stretch/>
          </p:blipFill>
          <p:spPr bwMode="auto">
            <a:xfrm>
              <a:off x="6100986" y="2312876"/>
              <a:ext cx="2088232" cy="1944216"/>
            </a:xfrm>
            <a:prstGeom prst="round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フレーム 5"/>
            <p:cNvSpPr/>
            <p:nvPr/>
          </p:nvSpPr>
          <p:spPr>
            <a:xfrm>
              <a:off x="6156674" y="3284984"/>
              <a:ext cx="391831" cy="36004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環状矢印 10"/>
            <p:cNvSpPr/>
            <p:nvPr/>
          </p:nvSpPr>
          <p:spPr>
            <a:xfrm>
              <a:off x="6110685" y="2013181"/>
              <a:ext cx="2078533" cy="165618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13" name="図 12" descr="５本_5.png"/>
          <p:cNvPicPr>
            <a:picLocks noChangeAspect="1"/>
          </p:cNvPicPr>
          <p:nvPr/>
        </p:nvPicPr>
        <p:blipFill>
          <a:blip r:embed="rId5" cstate="print"/>
          <a:stretch>
            <a:fillRect/>
          </a:stretch>
        </p:blipFill>
        <p:spPr>
          <a:xfrm>
            <a:off x="6209506" y="4653136"/>
            <a:ext cx="1655344" cy="1232533"/>
          </a:xfrm>
          <a:prstGeom prst="roundRect">
            <a:avLst/>
          </a:prstGeom>
          <a:ln w="38100">
            <a:solidFill>
              <a:srgbClr val="FF0000"/>
            </a:solidFill>
          </a:ln>
        </p:spPr>
      </p:pic>
    </p:spTree>
  </p:cSld>
  <p:clrMapOvr>
    <a:masterClrMapping/>
  </p:clrMapOvr>
  <p:transition advTm="6296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3"/>
          <p:cNvPicPr>
            <a:picLocks noChangeAspect="1" noChangeArrowheads="1"/>
          </p:cNvPicPr>
          <p:nvPr/>
        </p:nvPicPr>
        <p:blipFill>
          <a:blip r:embed="rId4" cstate="print">
            <a:extLst>
              <a:ext uri="{BEBA8EAE-BF5A-486C-A8C5-ECC9F3942E4B}">
                <a14:imgProps xmlns:a14="http://schemas.microsoft.com/office/drawing/2010/main">
                  <a14:imgLayer r:embed="rId5">
                    <a14:imgEffect>
                      <a14:colorTemperature colorTemp="5900"/>
                    </a14:imgEffect>
                  </a14:imgLayer>
                </a14:imgProps>
              </a:ext>
            </a:extLst>
          </a:blip>
          <a:srcRect l="47523" t="27562" r="30242" b="31095"/>
          <a:stretch>
            <a:fillRect/>
          </a:stretch>
        </p:blipFill>
        <p:spPr bwMode="auto">
          <a:xfrm>
            <a:off x="899592" y="1268760"/>
            <a:ext cx="4968552" cy="5040560"/>
          </a:xfrm>
          <a:prstGeom prst="rect">
            <a:avLst/>
          </a:prstGeom>
          <a:noFill/>
          <a:ln w="9525">
            <a:noFill/>
            <a:miter lim="800000"/>
            <a:headEnd/>
            <a:tailEnd/>
          </a:ln>
        </p:spPr>
      </p:pic>
      <p:sp>
        <p:nvSpPr>
          <p:cNvPr id="2" name="タイトル 1"/>
          <p:cNvSpPr>
            <a:spLocks noGrp="1"/>
          </p:cNvSpPr>
          <p:nvPr>
            <p:ph type="title"/>
          </p:nvPr>
        </p:nvSpPr>
        <p:spPr/>
        <p:txBody>
          <a:bodyPr/>
          <a:lstStyle/>
          <a:p>
            <a:pPr algn="r"/>
            <a:r>
              <a:rPr lang="ja-JP" altLang="en-US" dirty="0" smtClean="0"/>
              <a:t>ノイズ除去</a:t>
            </a:r>
            <a:r>
              <a:rPr lang="en-US" altLang="ja-JP" dirty="0" smtClean="0"/>
              <a:t>				         </a:t>
            </a:r>
            <a:r>
              <a:rPr lang="en-US" altLang="ja-JP" baseline="-25000" dirty="0" smtClean="0"/>
              <a:t>2</a:t>
            </a:r>
            <a:r>
              <a:rPr lang="en-US" altLang="ja-JP" baseline="-25000" dirty="0"/>
              <a:t>.</a:t>
            </a:r>
            <a:r>
              <a:rPr lang="ja-JP" altLang="en-US" baseline="-25000" dirty="0"/>
              <a:t>研究方法</a:t>
            </a:r>
            <a:endParaRPr kumimoji="1" lang="ja-JP" altLang="en-US" dirty="0"/>
          </a:p>
        </p:txBody>
      </p:sp>
      <p:sp>
        <p:nvSpPr>
          <p:cNvPr id="47" name="スライド番号プレースホルダ 46"/>
          <p:cNvSpPr>
            <a:spLocks noGrp="1"/>
          </p:cNvSpPr>
          <p:nvPr>
            <p:ph type="sldNum" sz="quarter" idx="12"/>
          </p:nvPr>
        </p:nvSpPr>
        <p:spPr/>
        <p:txBody>
          <a:bodyPr/>
          <a:lstStyle/>
          <a:p>
            <a:fld id="{A5DECCAB-8FF3-474F-8D40-6BC925E72177}" type="slidenum">
              <a:rPr kumimoji="1" lang="ja-JP" altLang="en-US" smtClean="0"/>
              <a:pPr/>
              <a:t>22</a:t>
            </a:fld>
            <a:endParaRPr kumimoji="1" lang="ja-JP" altLang="en-US"/>
          </a:p>
        </p:txBody>
      </p:sp>
      <p:sp>
        <p:nvSpPr>
          <p:cNvPr id="38" name="星 5 37"/>
          <p:cNvSpPr/>
          <p:nvPr/>
        </p:nvSpPr>
        <p:spPr>
          <a:xfrm>
            <a:off x="1259632" y="2204864"/>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レーム 56"/>
          <p:cNvSpPr/>
          <p:nvPr/>
        </p:nvSpPr>
        <p:spPr>
          <a:xfrm>
            <a:off x="2411760" y="1556792"/>
            <a:ext cx="576064" cy="504056"/>
          </a:xfrm>
          <a:prstGeom prst="frame">
            <a:avLst>
              <a:gd name="adj1" fmla="val 70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フレーム 57"/>
          <p:cNvSpPr/>
          <p:nvPr/>
        </p:nvSpPr>
        <p:spPr>
          <a:xfrm>
            <a:off x="1115616" y="2492896"/>
            <a:ext cx="576064" cy="504056"/>
          </a:xfrm>
          <a:prstGeom prst="frame">
            <a:avLst>
              <a:gd name="adj1" fmla="val 70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フレーム 58"/>
          <p:cNvSpPr/>
          <p:nvPr/>
        </p:nvSpPr>
        <p:spPr>
          <a:xfrm>
            <a:off x="1691680" y="5517232"/>
            <a:ext cx="576064" cy="504056"/>
          </a:xfrm>
          <a:prstGeom prst="frame">
            <a:avLst>
              <a:gd name="adj1" fmla="val 70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フレーム 60"/>
          <p:cNvSpPr/>
          <p:nvPr/>
        </p:nvSpPr>
        <p:spPr>
          <a:xfrm>
            <a:off x="3275856" y="1484784"/>
            <a:ext cx="576064" cy="504056"/>
          </a:xfrm>
          <a:prstGeom prst="frame">
            <a:avLst>
              <a:gd name="adj1" fmla="val 70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3" name="直線矢印コネクタ 62"/>
          <p:cNvCxnSpPr/>
          <p:nvPr/>
        </p:nvCxnSpPr>
        <p:spPr>
          <a:xfrm flipV="1">
            <a:off x="1691680" y="4797152"/>
            <a:ext cx="648072" cy="7200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3275856" y="4941168"/>
            <a:ext cx="936104" cy="28803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1907704" y="2276872"/>
            <a:ext cx="648072" cy="100811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2915816" y="1700808"/>
            <a:ext cx="144016" cy="1296144"/>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flipH="1">
            <a:off x="3635896" y="1916832"/>
            <a:ext cx="576064" cy="1224136"/>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flipH="1">
            <a:off x="3995936" y="3501008"/>
            <a:ext cx="1080120" cy="43204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8" name="星 5 77"/>
          <p:cNvSpPr/>
          <p:nvPr/>
        </p:nvSpPr>
        <p:spPr>
          <a:xfrm>
            <a:off x="5292080" y="3933056"/>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星 5 78"/>
          <p:cNvSpPr/>
          <p:nvPr/>
        </p:nvSpPr>
        <p:spPr>
          <a:xfrm>
            <a:off x="2483768" y="1340768"/>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星 5 79"/>
          <p:cNvSpPr/>
          <p:nvPr/>
        </p:nvSpPr>
        <p:spPr>
          <a:xfrm>
            <a:off x="3491880" y="1268760"/>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星 5 80"/>
          <p:cNvSpPr/>
          <p:nvPr/>
        </p:nvSpPr>
        <p:spPr>
          <a:xfrm>
            <a:off x="4932040" y="2132856"/>
            <a:ext cx="360040" cy="28803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p:cNvSpPr txBox="1"/>
          <p:nvPr/>
        </p:nvSpPr>
        <p:spPr>
          <a:xfrm>
            <a:off x="5148065" y="1196752"/>
            <a:ext cx="3995936" cy="2246769"/>
          </a:xfrm>
          <a:prstGeom prst="rect">
            <a:avLst/>
          </a:prstGeom>
          <a:noFill/>
        </p:spPr>
        <p:txBody>
          <a:bodyPr wrap="square" rtlCol="0">
            <a:spAutoFit/>
          </a:bodyPr>
          <a:lstStyle/>
          <a:p>
            <a:pPr marL="342900" indent="-342900">
              <a:buFont typeface="Arial" pitchFamily="34" charset="0"/>
              <a:buChar char="•"/>
            </a:pPr>
            <a:r>
              <a:rPr kumimoji="1" lang="ja-JP" altLang="en-US" sz="2000" dirty="0" smtClean="0"/>
              <a:t>小さな凹状欠損が形成されて場合</a:t>
            </a:r>
            <a:endParaRPr kumimoji="1" lang="en-US" altLang="ja-JP" sz="2000" dirty="0" smtClean="0"/>
          </a:p>
          <a:p>
            <a:pPr marL="342900" indent="-342900">
              <a:buFont typeface="Arial" pitchFamily="34" charset="0"/>
              <a:buChar char="•"/>
            </a:pPr>
            <a:r>
              <a:rPr lang="en-US" altLang="ja-JP" sz="2000" dirty="0" smtClean="0"/>
              <a:t>D</a:t>
            </a:r>
            <a:r>
              <a:rPr lang="ja-JP" altLang="en-US" sz="2000" dirty="0"/>
              <a:t>が予備実験より設定した値</a:t>
            </a:r>
            <a:r>
              <a:rPr lang="ja-JP" altLang="en-US" sz="2000" dirty="0" smtClean="0"/>
              <a:t>以下の凹状欠損は含まない</a:t>
            </a:r>
            <a:endParaRPr lang="en-US" altLang="ja-JP" sz="2000" dirty="0" smtClean="0"/>
          </a:p>
          <a:p>
            <a:pPr marL="342900" indent="-342900">
              <a:buFont typeface="Arial" pitchFamily="34" charset="0"/>
              <a:buChar char="•"/>
            </a:pPr>
            <a:r>
              <a:rPr lang="ja-JP" altLang="en-US" sz="2000" dirty="0" smtClean="0"/>
              <a:t>指以外の部分を指</a:t>
            </a:r>
            <a:r>
              <a:rPr lang="ja-JP" altLang="en-US" sz="2000" dirty="0"/>
              <a:t>座標と</a:t>
            </a:r>
            <a:r>
              <a:rPr lang="ja-JP" altLang="en-US" sz="2000" dirty="0" smtClean="0"/>
              <a:t>の最小の距離</a:t>
            </a:r>
            <a:r>
              <a:rPr lang="ja-JP" altLang="en-US" sz="2000" dirty="0"/>
              <a:t>の</a:t>
            </a:r>
            <a:r>
              <a:rPr lang="ja-JP" altLang="en-US" sz="2000" dirty="0" smtClean="0"/>
              <a:t>組み合わせ</a:t>
            </a:r>
            <a:r>
              <a:rPr lang="ja-JP" altLang="en-US" sz="2000" dirty="0"/>
              <a:t>を探索</a:t>
            </a:r>
            <a:endParaRPr lang="en-US" altLang="ja-JP" sz="2000" dirty="0"/>
          </a:p>
          <a:p>
            <a:pPr marL="342900" indent="-342900">
              <a:buFont typeface="Arial" pitchFamily="34" charset="0"/>
              <a:buChar char="•"/>
            </a:pPr>
            <a:endParaRPr kumimoji="1" lang="ja-JP" altLang="en-US" sz="2000" dirty="0"/>
          </a:p>
        </p:txBody>
      </p:sp>
      <p:grpSp>
        <p:nvGrpSpPr>
          <p:cNvPr id="152" name="グループ化 151"/>
          <p:cNvGrpSpPr/>
          <p:nvPr/>
        </p:nvGrpSpPr>
        <p:grpSpPr>
          <a:xfrm>
            <a:off x="5948536" y="3212976"/>
            <a:ext cx="2160240" cy="3024336"/>
            <a:chOff x="5796136" y="3140968"/>
            <a:chExt cx="2160240" cy="3024336"/>
          </a:xfrm>
        </p:grpSpPr>
        <p:grpSp>
          <p:nvGrpSpPr>
            <p:cNvPr id="153" name="グループ化 6"/>
            <p:cNvGrpSpPr/>
            <p:nvPr/>
          </p:nvGrpSpPr>
          <p:grpSpPr>
            <a:xfrm>
              <a:off x="5796136" y="3140968"/>
              <a:ext cx="2160240" cy="3024336"/>
              <a:chOff x="5796136" y="3140968"/>
              <a:chExt cx="2160240" cy="3024336"/>
            </a:xfrm>
          </p:grpSpPr>
          <p:grpSp>
            <p:nvGrpSpPr>
              <p:cNvPr id="158" name="グループ化 18"/>
              <p:cNvGrpSpPr/>
              <p:nvPr/>
            </p:nvGrpSpPr>
            <p:grpSpPr>
              <a:xfrm>
                <a:off x="5796136" y="3140968"/>
                <a:ext cx="2160240" cy="3024336"/>
                <a:chOff x="4499992" y="908720"/>
                <a:chExt cx="2160240" cy="3024336"/>
              </a:xfrm>
            </p:grpSpPr>
            <p:sp>
              <p:nvSpPr>
                <p:cNvPr id="163" name="フローチャート : 結合子 162"/>
                <p:cNvSpPr/>
                <p:nvPr/>
              </p:nvSpPr>
              <p:spPr>
                <a:xfrm>
                  <a:off x="4860032" y="213285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フローチャート : 結合子 163"/>
                <p:cNvSpPr/>
                <p:nvPr/>
              </p:nvSpPr>
              <p:spPr>
                <a:xfrm>
                  <a:off x="4860032" y="249289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フローチャート : 結合子 164"/>
                <p:cNvSpPr/>
                <p:nvPr/>
              </p:nvSpPr>
              <p:spPr>
                <a:xfrm>
                  <a:off x="4860032" y="285293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テキスト ボックス 165"/>
                <p:cNvSpPr txBox="1"/>
                <p:nvPr/>
              </p:nvSpPr>
              <p:spPr>
                <a:xfrm>
                  <a:off x="5364088" y="2060848"/>
                  <a:ext cx="432048"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167" name="テキスト ボックス 166"/>
                <p:cNvSpPr txBox="1"/>
                <p:nvPr/>
              </p:nvSpPr>
              <p:spPr>
                <a:xfrm>
                  <a:off x="5364088" y="2420888"/>
                  <a:ext cx="332142" cy="369332"/>
                </a:xfrm>
                <a:prstGeom prst="rect">
                  <a:avLst/>
                </a:prstGeom>
                <a:noFill/>
              </p:spPr>
              <p:txBody>
                <a:bodyPr wrap="none" rtlCol="0">
                  <a:spAutoFit/>
                </a:bodyPr>
                <a:lstStyle/>
                <a:p>
                  <a:r>
                    <a:rPr kumimoji="1" lang="en-US" altLang="ja-JP" dirty="0" smtClean="0"/>
                    <a:t>B</a:t>
                  </a:r>
                  <a:endParaRPr kumimoji="1" lang="ja-JP" altLang="en-US" dirty="0"/>
                </a:p>
              </p:txBody>
            </p:sp>
            <p:sp>
              <p:nvSpPr>
                <p:cNvPr id="168" name="テキスト ボックス 167"/>
                <p:cNvSpPr txBox="1"/>
                <p:nvPr/>
              </p:nvSpPr>
              <p:spPr>
                <a:xfrm>
                  <a:off x="5364088" y="2780928"/>
                  <a:ext cx="338554" cy="369332"/>
                </a:xfrm>
                <a:prstGeom prst="rect">
                  <a:avLst/>
                </a:prstGeom>
                <a:noFill/>
              </p:spPr>
              <p:txBody>
                <a:bodyPr wrap="none" rtlCol="0">
                  <a:spAutoFit/>
                </a:bodyPr>
                <a:lstStyle/>
                <a:p>
                  <a:r>
                    <a:rPr kumimoji="1" lang="en-US" altLang="ja-JP" dirty="0" smtClean="0"/>
                    <a:t>C</a:t>
                  </a:r>
                  <a:endParaRPr kumimoji="1" lang="ja-JP" altLang="en-US" dirty="0"/>
                </a:p>
              </p:txBody>
            </p:sp>
            <p:sp>
              <p:nvSpPr>
                <p:cNvPr id="169" name="角丸四角形 168"/>
                <p:cNvSpPr/>
                <p:nvPr/>
              </p:nvSpPr>
              <p:spPr>
                <a:xfrm>
                  <a:off x="4499992" y="908720"/>
                  <a:ext cx="2160240" cy="3024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p:cNvCxnSpPr/>
              <p:nvPr/>
            </p:nvCxnSpPr>
            <p:spPr>
              <a:xfrm>
                <a:off x="6012160" y="3861048"/>
                <a:ext cx="504000"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160" name="直線コネクタ 159"/>
              <p:cNvCxnSpPr/>
              <p:nvPr/>
            </p:nvCxnSpPr>
            <p:spPr>
              <a:xfrm>
                <a:off x="6012160" y="4149080"/>
                <a:ext cx="504000"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61" name="テキスト ボックス 160"/>
              <p:cNvSpPr txBox="1"/>
              <p:nvPr/>
            </p:nvSpPr>
            <p:spPr>
              <a:xfrm>
                <a:off x="6660232" y="3645024"/>
                <a:ext cx="646331" cy="369332"/>
              </a:xfrm>
              <a:prstGeom prst="rect">
                <a:avLst/>
              </a:prstGeom>
              <a:noFill/>
            </p:spPr>
            <p:txBody>
              <a:bodyPr wrap="none" rtlCol="0">
                <a:spAutoFit/>
              </a:bodyPr>
              <a:lstStyle/>
              <a:p>
                <a:r>
                  <a:rPr kumimoji="1" lang="ja-JP" altLang="en-US" dirty="0" smtClean="0"/>
                  <a:t>凸包</a:t>
                </a:r>
                <a:endParaRPr kumimoji="1" lang="ja-JP" altLang="en-US" dirty="0"/>
              </a:p>
            </p:txBody>
          </p:sp>
          <p:sp>
            <p:nvSpPr>
              <p:cNvPr id="162" name="テキスト ボックス 161"/>
              <p:cNvSpPr txBox="1"/>
              <p:nvPr/>
            </p:nvSpPr>
            <p:spPr>
              <a:xfrm>
                <a:off x="6660232" y="4005064"/>
                <a:ext cx="792088" cy="369332"/>
              </a:xfrm>
              <a:prstGeom prst="rect">
                <a:avLst/>
              </a:prstGeom>
              <a:noFill/>
            </p:spPr>
            <p:txBody>
              <a:bodyPr wrap="square" rtlCol="0">
                <a:spAutoFit/>
              </a:bodyPr>
              <a:lstStyle/>
              <a:p>
                <a:r>
                  <a:rPr kumimoji="1" lang="ja-JP" altLang="en-US" dirty="0" smtClean="0"/>
                  <a:t>輪郭</a:t>
                </a:r>
                <a:endParaRPr kumimoji="1" lang="ja-JP" altLang="en-US" dirty="0"/>
              </a:p>
            </p:txBody>
          </p:sp>
        </p:grpSp>
        <p:sp>
          <p:nvSpPr>
            <p:cNvPr id="154" name="星 5 153"/>
            <p:cNvSpPr/>
            <p:nvPr/>
          </p:nvSpPr>
          <p:spPr>
            <a:xfrm>
              <a:off x="5962790" y="5814556"/>
              <a:ext cx="242756" cy="200729"/>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6156176" y="5785519"/>
              <a:ext cx="1646605" cy="307777"/>
            </a:xfrm>
            <a:prstGeom prst="rect">
              <a:avLst/>
            </a:prstGeom>
            <a:noFill/>
          </p:spPr>
          <p:txBody>
            <a:bodyPr wrap="none" rtlCol="0">
              <a:spAutoFit/>
            </a:bodyPr>
            <a:lstStyle/>
            <a:p>
              <a:r>
                <a:rPr kumimoji="1" lang="ja-JP" altLang="en-US" sz="1400" b="1" dirty="0" smtClean="0"/>
                <a:t>指座標</a:t>
              </a:r>
              <a:r>
                <a:rPr kumimoji="1" lang="ja-JP" altLang="en-US" sz="1200" dirty="0" smtClean="0"/>
                <a:t>（前述の手法）</a:t>
              </a:r>
              <a:endParaRPr kumimoji="1" lang="ja-JP" altLang="en-US" dirty="0"/>
            </a:p>
          </p:txBody>
        </p:sp>
        <p:cxnSp>
          <p:nvCxnSpPr>
            <p:cNvPr id="156" name="直線矢印コネクタ 155"/>
            <p:cNvCxnSpPr/>
            <p:nvPr/>
          </p:nvCxnSpPr>
          <p:spPr>
            <a:xfrm>
              <a:off x="5940152" y="5445224"/>
              <a:ext cx="576064"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6660232" y="5291916"/>
              <a:ext cx="792088" cy="369332"/>
            </a:xfrm>
            <a:prstGeom prst="rect">
              <a:avLst/>
            </a:prstGeom>
            <a:noFill/>
          </p:spPr>
          <p:txBody>
            <a:bodyPr wrap="square" rtlCol="0">
              <a:spAutoFit/>
            </a:bodyPr>
            <a:lstStyle/>
            <a:p>
              <a:r>
                <a:rPr lang="en-US" altLang="ja-JP" dirty="0" smtClean="0"/>
                <a:t>D</a:t>
              </a:r>
              <a:endParaRPr kumimoji="1" lang="ja-JP" altLang="en-US" dirty="0"/>
            </a:p>
          </p:txBody>
        </p:sp>
      </p:grpSp>
    </p:spTree>
    <p:custDataLst>
      <p:tags r:id="rId1"/>
    </p:custDataLst>
    <p:extLst>
      <p:ext uri="{BB962C8B-B14F-4D97-AF65-F5344CB8AC3E}">
        <p14:creationId xmlns:p14="http://schemas.microsoft.com/office/powerpoint/2010/main" val="3734669473"/>
      </p:ext>
    </p:extLst>
  </p:cSld>
  <p:clrMapOvr>
    <a:masterClrMapping/>
  </p:clrMapOvr>
  <p:transition advTm="455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blinds(horizontal)">
                                      <p:cBhvr>
                                        <p:cTn id="10" dur="500"/>
                                        <p:tgtEl>
                                          <p:spTgt spid="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blinds(horizontal)">
                                      <p:cBhvr>
                                        <p:cTn id="13" dur="500"/>
                                        <p:tgtEl>
                                          <p:spTgt spid="6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blinds(horizontal)">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blinds(horizontal)">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blinds(horizontal)">
                                      <p:cBhvr>
                                        <p:cTn id="26" dur="500"/>
                                        <p:tgtEl>
                                          <p:spTgt spid="63"/>
                                        </p:tgtEl>
                                      </p:cBhvr>
                                    </p:animEffect>
                                  </p:childTnLst>
                                </p:cTn>
                              </p:par>
                              <p:par>
                                <p:cTn id="27" presetID="3" presetClass="entr" presetSubtype="1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blinds(horizontal)">
                                      <p:cBhvr>
                                        <p:cTn id="29" dur="500"/>
                                        <p:tgtEl>
                                          <p:spTgt spid="68"/>
                                        </p:tgtEl>
                                      </p:cBhvr>
                                    </p:animEffect>
                                  </p:childTnLst>
                                </p:cTn>
                              </p:par>
                              <p:par>
                                <p:cTn id="30" presetID="3" presetClass="entr" presetSubtype="10" fill="hold"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blinds(horizontal)">
                                      <p:cBhvr>
                                        <p:cTn id="32" dur="500"/>
                                        <p:tgtEl>
                                          <p:spTgt spid="70"/>
                                        </p:tgtEl>
                                      </p:cBhvr>
                                    </p:animEffect>
                                  </p:childTnLst>
                                </p:cTn>
                              </p:par>
                              <p:par>
                                <p:cTn id="33" presetID="3" presetClass="entr" presetSubtype="1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blinds(horizontal)">
                                      <p:cBhvr>
                                        <p:cTn id="35" dur="500"/>
                                        <p:tgtEl>
                                          <p:spTgt spid="73"/>
                                        </p:tgtEl>
                                      </p:cBhvr>
                                    </p:animEffect>
                                  </p:childTnLst>
                                </p:cTn>
                              </p:par>
                              <p:par>
                                <p:cTn id="36" presetID="3" presetClass="entr" presetSubtype="1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blinds(horizontal)">
                                      <p:cBhvr>
                                        <p:cTn id="38" dur="500"/>
                                        <p:tgtEl>
                                          <p:spTgt spid="76"/>
                                        </p:tgtEl>
                                      </p:cBhvr>
                                    </p:animEffect>
                                  </p:childTnLst>
                                </p:cTn>
                              </p:par>
                              <p:par>
                                <p:cTn id="39" presetID="3" presetClass="entr" presetSubtype="1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blinds(horizontal)">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1" nodeType="clickEffect">
                                  <p:stCondLst>
                                    <p:cond delay="0"/>
                                  </p:stCondLst>
                                  <p:childTnLst>
                                    <p:animEffect transition="out" filter="blinds(horizontal)">
                                      <p:cBhvr>
                                        <p:cTn id="45" dur="500"/>
                                        <p:tgtEl>
                                          <p:spTgt spid="58"/>
                                        </p:tgtEl>
                                      </p:cBhvr>
                                    </p:animEffect>
                                    <p:set>
                                      <p:cBhvr>
                                        <p:cTn id="46" dur="1" fill="hold">
                                          <p:stCondLst>
                                            <p:cond delay="499"/>
                                          </p:stCondLst>
                                        </p:cTn>
                                        <p:tgtEl>
                                          <p:spTgt spid="58"/>
                                        </p:tgtEl>
                                        <p:attrNameLst>
                                          <p:attrName>style.visibility</p:attrName>
                                        </p:attrNameLst>
                                      </p:cBhvr>
                                      <p:to>
                                        <p:strVal val="hidden"/>
                                      </p:to>
                                    </p:set>
                                  </p:childTnLst>
                                </p:cTn>
                              </p:par>
                              <p:par>
                                <p:cTn id="47" presetID="3" presetClass="exit" presetSubtype="10" fill="hold" grpId="1" nodeType="withEffect">
                                  <p:stCondLst>
                                    <p:cond delay="0"/>
                                  </p:stCondLst>
                                  <p:childTnLst>
                                    <p:animEffect transition="out" filter="blinds(horizontal)">
                                      <p:cBhvr>
                                        <p:cTn id="48" dur="500"/>
                                        <p:tgtEl>
                                          <p:spTgt spid="57"/>
                                        </p:tgtEl>
                                      </p:cBhvr>
                                    </p:animEffect>
                                    <p:set>
                                      <p:cBhvr>
                                        <p:cTn id="49" dur="1" fill="hold">
                                          <p:stCondLst>
                                            <p:cond delay="499"/>
                                          </p:stCondLst>
                                        </p:cTn>
                                        <p:tgtEl>
                                          <p:spTgt spid="57"/>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61"/>
                                        </p:tgtEl>
                                      </p:cBhvr>
                                    </p:animEffect>
                                    <p:set>
                                      <p:cBhvr>
                                        <p:cTn id="52" dur="1" fill="hold">
                                          <p:stCondLst>
                                            <p:cond delay="499"/>
                                          </p:stCondLst>
                                        </p:cTn>
                                        <p:tgtEl>
                                          <p:spTgt spid="61"/>
                                        </p:tgtEl>
                                        <p:attrNameLst>
                                          <p:attrName>style.visibility</p:attrName>
                                        </p:attrNameLst>
                                      </p:cBhvr>
                                      <p:to>
                                        <p:strVal val="hidden"/>
                                      </p:to>
                                    </p:set>
                                  </p:childTnLst>
                                </p:cTn>
                              </p:par>
                              <p:par>
                                <p:cTn id="53" presetID="3" presetClass="exit" presetSubtype="10" fill="hold" grpId="1" nodeType="withEffect">
                                  <p:stCondLst>
                                    <p:cond delay="0"/>
                                  </p:stCondLst>
                                  <p:childTnLst>
                                    <p:animEffect transition="out" filter="blinds(horizontal)">
                                      <p:cBhvr>
                                        <p:cTn id="54" dur="500"/>
                                        <p:tgtEl>
                                          <p:spTgt spid="59"/>
                                        </p:tgtEl>
                                      </p:cBhvr>
                                    </p:animEffect>
                                    <p:set>
                                      <p:cBhvr>
                                        <p:cTn id="55" dur="1" fill="hold">
                                          <p:stCondLst>
                                            <p:cond delay="499"/>
                                          </p:stCondLst>
                                        </p:cTn>
                                        <p:tgtEl>
                                          <p:spTgt spid="5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2"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blinds(horizontal)">
                                      <p:cBhvr>
                                        <p:cTn id="60" dur="50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blinds(horizontal)">
                                      <p:cBhvr>
                                        <p:cTn id="65" dur="500"/>
                                        <p:tgtEl>
                                          <p:spTgt spid="3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blinds(horizontal)">
                                      <p:cBhvr>
                                        <p:cTn id="68" dur="500"/>
                                        <p:tgtEl>
                                          <p:spTgt spid="79"/>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blinds(horizontal)">
                                      <p:cBhvr>
                                        <p:cTn id="71" dur="500"/>
                                        <p:tgtEl>
                                          <p:spTgt spid="8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blinds(horizontal)">
                                      <p:cBhvr>
                                        <p:cTn id="74" dur="500"/>
                                        <p:tgtEl>
                                          <p:spTgt spid="8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blinds(horizontal)">
                                      <p:cBhvr>
                                        <p:cTn id="7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7" grpId="0" animBg="1"/>
      <p:bldP spid="57" grpId="1" animBg="1"/>
      <p:bldP spid="58" grpId="0" animBg="1"/>
      <p:bldP spid="58" grpId="1" animBg="1"/>
      <p:bldP spid="59" grpId="0" animBg="1"/>
      <p:bldP spid="59" grpId="1" animBg="1"/>
      <p:bldP spid="59" grpId="2" animBg="1"/>
      <p:bldP spid="61" grpId="0" animBg="1"/>
      <p:bldP spid="61" grpId="1" animBg="1"/>
      <p:bldP spid="78" grpId="0" animBg="1"/>
      <p:bldP spid="79" grpId="0" animBg="1"/>
      <p:bldP spid="80" grpId="0" animBg="1"/>
      <p:bldP spid="81" grpId="0" animBg="1"/>
      <p:bldP spid="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579" r="2892" b="5940"/>
          <a:stretch>
            <a:fillRect/>
          </a:stretch>
        </p:blipFill>
        <p:spPr bwMode="auto">
          <a:xfrm>
            <a:off x="3707904" y="4005064"/>
            <a:ext cx="2304256" cy="1008112"/>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l="3314" r="2613" b="6106"/>
          <a:stretch>
            <a:fillRect/>
          </a:stretch>
        </p:blipFill>
        <p:spPr bwMode="auto">
          <a:xfrm>
            <a:off x="6012160" y="4005064"/>
            <a:ext cx="2592288" cy="1296144"/>
          </a:xfrm>
          <a:prstGeom prst="rect">
            <a:avLst/>
          </a:prstGeom>
          <a:noFill/>
          <a:ln w="9525">
            <a:solidFill>
              <a:schemeClr val="bg1">
                <a:lumMod val="85000"/>
              </a:schemeClr>
            </a:solidFill>
            <a:miter lim="800000"/>
            <a:headEnd/>
            <a:tailEnd/>
          </a:ln>
          <a:effectLst/>
        </p:spPr>
      </p:pic>
      <p:pic>
        <p:nvPicPr>
          <p:cNvPr id="1028" name="Picture 4"/>
          <p:cNvPicPr>
            <a:picLocks noChangeAspect="1" noChangeArrowheads="1"/>
          </p:cNvPicPr>
          <p:nvPr/>
        </p:nvPicPr>
        <p:blipFill>
          <a:blip r:embed="rId5" cstate="print"/>
          <a:srcRect l="2613" r="3314" b="5940"/>
          <a:stretch>
            <a:fillRect/>
          </a:stretch>
        </p:blipFill>
        <p:spPr bwMode="auto">
          <a:xfrm>
            <a:off x="1115616" y="4005064"/>
            <a:ext cx="2592288" cy="1008112"/>
          </a:xfrm>
          <a:prstGeom prst="rect">
            <a:avLst/>
          </a:prstGeom>
          <a:noFill/>
          <a:ln w="9525">
            <a:noFill/>
            <a:miter lim="800000"/>
            <a:headEnd/>
            <a:tailEnd/>
          </a:ln>
          <a:effectLst/>
        </p:spPr>
      </p:pic>
      <p:sp>
        <p:nvSpPr>
          <p:cNvPr id="2" name="タイトル 1"/>
          <p:cNvSpPr>
            <a:spLocks noGrp="1"/>
          </p:cNvSpPr>
          <p:nvPr>
            <p:ph type="title"/>
          </p:nvPr>
        </p:nvSpPr>
        <p:spPr/>
        <p:txBody>
          <a:bodyPr/>
          <a:lstStyle/>
          <a:p>
            <a:r>
              <a:rPr kumimoji="1" lang="en-US" altLang="ja-JP" dirty="0" smtClean="0"/>
              <a:t>4. </a:t>
            </a:r>
            <a:r>
              <a:rPr kumimoji="1" lang="ja-JP" altLang="en-US" dirty="0" smtClean="0"/>
              <a:t>結果</a:t>
            </a:r>
            <a:endParaRPr kumimoji="1" lang="ja-JP" altLang="en-US" dirty="0"/>
          </a:p>
        </p:txBody>
      </p:sp>
      <p:sp>
        <p:nvSpPr>
          <p:cNvPr id="3" name="スライド番号プレースホルダー 2"/>
          <p:cNvSpPr>
            <a:spLocks noGrp="1"/>
          </p:cNvSpPr>
          <p:nvPr>
            <p:ph type="sldNum" sz="quarter" idx="12"/>
          </p:nvPr>
        </p:nvSpPr>
        <p:spPr/>
        <p:txBody>
          <a:bodyPr/>
          <a:lstStyle/>
          <a:p>
            <a:fld id="{A5DECCAB-8FF3-474F-8D40-6BC925E72177}" type="slidenum">
              <a:rPr kumimoji="1" lang="ja-JP" altLang="en-US" smtClean="0"/>
              <a:pPr/>
              <a:t>23</a:t>
            </a:fld>
            <a:endParaRPr kumimoji="1" lang="ja-JP" altLang="en-US"/>
          </a:p>
        </p:txBody>
      </p:sp>
      <p:pic>
        <p:nvPicPr>
          <p:cNvPr id="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7624" y="5589240"/>
            <a:ext cx="2565027" cy="75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9" name="表 38"/>
          <p:cNvGraphicFramePr>
            <a:graphicFrameLocks noGrp="1"/>
          </p:cNvGraphicFramePr>
          <p:nvPr/>
        </p:nvGraphicFramePr>
        <p:xfrm>
          <a:off x="467544" y="1227036"/>
          <a:ext cx="8208912" cy="2274699"/>
        </p:xfrm>
        <a:graphic>
          <a:graphicData uri="http://schemas.openxmlformats.org/drawingml/2006/table">
            <a:tbl>
              <a:tblPr firstRow="1" bandRow="1">
                <a:tableStyleId>{EB344D84-9AFB-497E-A393-DC336BA19D2E}</a:tableStyleId>
              </a:tblPr>
              <a:tblGrid>
                <a:gridCol w="974965"/>
                <a:gridCol w="2118238"/>
                <a:gridCol w="2437545"/>
                <a:gridCol w="2678164"/>
              </a:tblGrid>
              <a:tr h="401764">
                <a:tc>
                  <a:txBody>
                    <a:bodyPr/>
                    <a:lstStyle/>
                    <a:p>
                      <a:r>
                        <a:rPr kumimoji="1" lang="ja-JP" altLang="en-US" sz="1600" b="1" dirty="0" smtClean="0"/>
                        <a:t>パターン</a:t>
                      </a:r>
                      <a:endParaRPr kumimoji="1" lang="ja-JP" alt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[0,4](</a:t>
                      </a:r>
                      <a:r>
                        <a:rPr kumimoji="1" lang="ja-JP" altLang="en-US" b="1" dirty="0" smtClean="0"/>
                        <a:t>親，子</a:t>
                      </a:r>
                      <a:r>
                        <a:rPr kumimoji="1" lang="en-US" altLang="ja-JP" b="1" dirty="0" smtClean="0"/>
                        <a:t>)</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[1,3]</a:t>
                      </a:r>
                      <a:r>
                        <a:rPr kumimoji="1" lang="ja-JP" altLang="en-US" b="1" dirty="0" smtClean="0"/>
                        <a:t>（人差し，薬）</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[0,2,3]</a:t>
                      </a:r>
                      <a:r>
                        <a:rPr kumimoji="1" lang="ja-JP" altLang="en-US" b="1" dirty="0" smtClean="0"/>
                        <a:t>（親，中，薬）</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2935">
                <a:tc>
                  <a:txBody>
                    <a:bodyPr/>
                    <a:lstStyle/>
                    <a:p>
                      <a:pPr algn="ctr"/>
                      <a:endParaRPr kumimoji="1" lang="en-US" altLang="ja-JP" b="1" dirty="0" smtClean="0"/>
                    </a:p>
                    <a:p>
                      <a:pPr algn="ctr"/>
                      <a:endParaRPr kumimoji="1" lang="en-US" altLang="ja-JP" b="1" dirty="0" smtClean="0"/>
                    </a:p>
                    <a:p>
                      <a:pPr algn="ctr"/>
                      <a:endParaRPr kumimoji="1" lang="en-US" altLang="ja-JP" b="1" dirty="0" smtClean="0"/>
                    </a:p>
                    <a:p>
                      <a:pPr algn="l"/>
                      <a:r>
                        <a:rPr kumimoji="1" lang="ja-JP" altLang="en-US" b="1" dirty="0" smtClean="0"/>
                        <a:t>図</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2" name="Picture 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4393" t="26215" r="36962" b="37523"/>
          <a:stretch/>
        </p:blipFill>
        <p:spPr bwMode="auto">
          <a:xfrm>
            <a:off x="1979712" y="1772816"/>
            <a:ext cx="1114426" cy="1597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4613" t="20746" r="38144" b="44304"/>
          <a:stretch/>
        </p:blipFill>
        <p:spPr bwMode="auto">
          <a:xfrm>
            <a:off x="4168939" y="1772816"/>
            <a:ext cx="1051133" cy="1597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C:\Users\nakagawa\Downloads\imageFile\imageFile\image19.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6094" t="27916" r="35625" b="30834"/>
          <a:stretch/>
        </p:blipFill>
        <p:spPr bwMode="auto">
          <a:xfrm>
            <a:off x="6625926" y="1772816"/>
            <a:ext cx="1114426" cy="1597918"/>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39"/>
          <p:cNvGrpSpPr/>
          <p:nvPr/>
        </p:nvGrpSpPr>
        <p:grpSpPr>
          <a:xfrm>
            <a:off x="4067944" y="5157192"/>
            <a:ext cx="1224136" cy="1184754"/>
            <a:chOff x="3779912" y="1196753"/>
            <a:chExt cx="1296144" cy="1327133"/>
          </a:xfrm>
        </p:grpSpPr>
        <p:sp>
          <p:nvSpPr>
            <p:cNvPr id="41" name="角丸四角形 40"/>
            <p:cNvSpPr/>
            <p:nvPr/>
          </p:nvSpPr>
          <p:spPr>
            <a:xfrm>
              <a:off x="3779912" y="1196753"/>
              <a:ext cx="1296144" cy="129614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2" name="テキスト ボックス 41"/>
            <p:cNvSpPr txBox="1"/>
            <p:nvPr/>
          </p:nvSpPr>
          <p:spPr>
            <a:xfrm>
              <a:off x="3817732" y="1213783"/>
              <a:ext cx="1169778" cy="1310103"/>
            </a:xfrm>
            <a:prstGeom prst="rect">
              <a:avLst/>
            </a:prstGeom>
            <a:noFill/>
          </p:spPr>
          <p:txBody>
            <a:bodyPr wrap="none" rtlCol="0">
              <a:spAutoFit/>
            </a:bodyPr>
            <a:lstStyle/>
            <a:p>
              <a:r>
                <a:rPr lang="ja-JP" altLang="en-US" sz="1400" b="1" dirty="0" smtClean="0"/>
                <a:t>０</a:t>
              </a:r>
              <a:r>
                <a:rPr kumimoji="1" lang="ja-JP" altLang="en-US" sz="1400" b="1" dirty="0" smtClean="0"/>
                <a:t>　親指</a:t>
              </a:r>
              <a:endParaRPr kumimoji="1" lang="en-US" altLang="ja-JP" sz="1400" b="1" dirty="0" smtClean="0"/>
            </a:p>
            <a:p>
              <a:r>
                <a:rPr lang="ja-JP" altLang="en-US" sz="1400" b="1" dirty="0" smtClean="0"/>
                <a:t>１　人差し指</a:t>
              </a:r>
              <a:endParaRPr lang="en-US" altLang="ja-JP" sz="1400" b="1" dirty="0" smtClean="0"/>
            </a:p>
            <a:p>
              <a:r>
                <a:rPr kumimoji="1" lang="ja-JP" altLang="en-US" sz="1400" b="1" dirty="0" smtClean="0"/>
                <a:t>２　中指</a:t>
              </a:r>
              <a:endParaRPr kumimoji="1" lang="en-US" altLang="ja-JP" sz="1400" b="1" dirty="0" smtClean="0"/>
            </a:p>
            <a:p>
              <a:r>
                <a:rPr lang="ja-JP" altLang="en-US" sz="1400" b="1" dirty="0" smtClean="0"/>
                <a:t>３　薬指</a:t>
              </a:r>
              <a:endParaRPr lang="en-US" altLang="ja-JP" sz="1400" b="1" dirty="0" smtClean="0"/>
            </a:p>
            <a:p>
              <a:r>
                <a:rPr kumimoji="1" lang="ja-JP" altLang="en-US" sz="1400" b="1" dirty="0" smtClean="0"/>
                <a:t>４　小指</a:t>
              </a:r>
              <a:endParaRPr kumimoji="1" lang="ja-JP" altLang="en-US" sz="1400" b="1" dirty="0"/>
            </a:p>
          </p:txBody>
        </p:sp>
      </p:grpSp>
    </p:spTree>
    <p:extLst>
      <p:ext uri="{BB962C8B-B14F-4D97-AF65-F5344CB8AC3E}">
        <p14:creationId xmlns:p14="http://schemas.microsoft.com/office/powerpoint/2010/main" val="4018377084"/>
      </p:ext>
    </p:extLst>
  </p:cSld>
  <p:clrMapOvr>
    <a:masterClrMapping/>
  </p:clrMapOvr>
  <p:transition advTm="67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結果</a:t>
            </a:r>
            <a:endParaRPr kumimoji="1" lang="ja-JP" altLang="en-US"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24</a:t>
            </a:fld>
            <a:endParaRPr kumimoji="1" lang="ja-JP" altLang="en-US"/>
          </a:p>
        </p:txBody>
      </p:sp>
      <p:graphicFrame>
        <p:nvGraphicFramePr>
          <p:cNvPr id="6" name="グラフ 5"/>
          <p:cNvGraphicFramePr/>
          <p:nvPr>
            <p:extLst>
              <p:ext uri="{D42A27DB-BD31-4B8C-83A1-F6EECF244321}">
                <p14:modId xmlns:p14="http://schemas.microsoft.com/office/powerpoint/2010/main" val="3209393371"/>
              </p:ext>
            </p:extLst>
          </p:nvPr>
        </p:nvGraphicFramePr>
        <p:xfrm>
          <a:off x="611558" y="2276872"/>
          <a:ext cx="3700801" cy="3960440"/>
        </p:xfrm>
        <a:graphic>
          <a:graphicData uri="http://schemas.openxmlformats.org/drawingml/2006/chart">
            <c:chart xmlns:c="http://schemas.openxmlformats.org/drawingml/2006/chart" xmlns:r="http://schemas.openxmlformats.org/officeDocument/2006/relationships" r:id="rId4"/>
          </a:graphicData>
        </a:graphic>
      </p:graphicFrame>
      <p:sp>
        <p:nvSpPr>
          <p:cNvPr id="7" name="フレーム 6"/>
          <p:cNvSpPr/>
          <p:nvPr/>
        </p:nvSpPr>
        <p:spPr>
          <a:xfrm>
            <a:off x="2771801" y="4437112"/>
            <a:ext cx="288031" cy="1447244"/>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8" name="フレーム 7"/>
          <p:cNvSpPr/>
          <p:nvPr/>
        </p:nvSpPr>
        <p:spPr>
          <a:xfrm>
            <a:off x="2195737" y="4437112"/>
            <a:ext cx="288031" cy="1447244"/>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aphicFrame>
        <p:nvGraphicFramePr>
          <p:cNvPr id="10" name="グラフ 9"/>
          <p:cNvGraphicFramePr/>
          <p:nvPr>
            <p:extLst>
              <p:ext uri="{D42A27DB-BD31-4B8C-83A1-F6EECF244321}">
                <p14:modId xmlns:p14="http://schemas.microsoft.com/office/powerpoint/2010/main" val="1374342124"/>
              </p:ext>
            </p:extLst>
          </p:nvPr>
        </p:nvGraphicFramePr>
        <p:xfrm>
          <a:off x="4716016" y="2277288"/>
          <a:ext cx="3700800" cy="4032032"/>
        </p:xfrm>
        <a:graphic>
          <a:graphicData uri="http://schemas.openxmlformats.org/drawingml/2006/chart">
            <c:chart xmlns:c="http://schemas.openxmlformats.org/drawingml/2006/chart" xmlns:r="http://schemas.openxmlformats.org/officeDocument/2006/relationships" r:id="rId5"/>
          </a:graphicData>
        </a:graphic>
      </p:graphicFrame>
      <p:sp>
        <p:nvSpPr>
          <p:cNvPr id="11" name="フレーム 10"/>
          <p:cNvSpPr/>
          <p:nvPr/>
        </p:nvSpPr>
        <p:spPr>
          <a:xfrm>
            <a:off x="6300192" y="4370627"/>
            <a:ext cx="288032" cy="1578653"/>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solidFill>
                <a:srgbClr val="FF0000"/>
              </a:solidFill>
            </a:endParaRPr>
          </a:p>
        </p:txBody>
      </p:sp>
      <p:grpSp>
        <p:nvGrpSpPr>
          <p:cNvPr id="4" name="グループ化 11"/>
          <p:cNvGrpSpPr/>
          <p:nvPr/>
        </p:nvGrpSpPr>
        <p:grpSpPr>
          <a:xfrm>
            <a:off x="532593" y="1268760"/>
            <a:ext cx="2023183" cy="936104"/>
            <a:chOff x="683568" y="1340768"/>
            <a:chExt cx="2023183" cy="936104"/>
          </a:xfrm>
        </p:grpSpPr>
        <mc:AlternateContent xmlns:mc="http://schemas.openxmlformats.org/markup-compatibility/2006" xmlns:a14="http://schemas.microsoft.com/office/drawing/2010/main">
          <mc:Choice Requires="a14">
            <p:sp>
              <p:nvSpPr>
                <p:cNvPr id="23" name="テキスト ボックス 22"/>
                <p:cNvSpPr txBox="1"/>
                <p:nvPr/>
              </p:nvSpPr>
              <p:spPr>
                <a:xfrm>
                  <a:off x="755576" y="1556792"/>
                  <a:ext cx="1951175" cy="498663"/>
                </a:xfrm>
                <a:prstGeom prst="rect">
                  <a:avLst/>
                </a:prstGeom>
                <a:noFill/>
              </p:spPr>
              <p:txBody>
                <a:bodyPr wrap="none" rtlCol="0">
                  <a:spAutoFit/>
                </a:bodyPr>
                <a:lstStyle/>
                <a:p>
                  <a:r>
                    <a:rPr kumimoji="1" lang="ja-JP" altLang="en-US" sz="1400" b="1" dirty="0" smtClean="0"/>
                    <a:t>認識率　</a:t>
                  </a:r>
                  <a:r>
                    <a:rPr kumimoji="1" lang="en-US" altLang="ja-JP" sz="1400" b="1" dirty="0" smtClean="0"/>
                    <a:t>=</a:t>
                  </a:r>
                  <a:r>
                    <a:rPr kumimoji="1" lang="ja-JP" altLang="en-US" sz="1400" b="1" dirty="0" smtClean="0"/>
                    <a:t>　</a:t>
                  </a:r>
                  <a14:m>
                    <m:oMath xmlns:m="http://schemas.openxmlformats.org/officeDocument/2006/math">
                      <m:f>
                        <m:fPr>
                          <m:ctrlPr>
                            <a:rPr kumimoji="1" lang="en-US" altLang="ja-JP" sz="1400" b="1" i="1" smtClean="0">
                              <a:latin typeface="Cambria Math"/>
                            </a:rPr>
                          </m:ctrlPr>
                        </m:fPr>
                        <m:num>
                          <m:r>
                            <a:rPr lang="ja-JP" altLang="en-US" sz="1400" b="1" i="1">
                              <a:latin typeface="Cambria Math"/>
                            </a:rPr>
                            <m:t>認識成功数</m:t>
                          </m:r>
                        </m:num>
                        <m:den>
                          <m:r>
                            <a:rPr lang="ja-JP" altLang="en-US" sz="1400" b="1" i="1">
                              <a:latin typeface="Cambria Math"/>
                            </a:rPr>
                            <m:t>フレーム数</m:t>
                          </m:r>
                        </m:den>
                      </m:f>
                    </m:oMath>
                  </a14:m>
                  <a:endParaRPr kumimoji="1" lang="ja-JP" altLang="en-US" sz="1400" b="1"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55576" y="1556792"/>
                  <a:ext cx="1951175" cy="498663"/>
                </a:xfrm>
                <a:prstGeom prst="rect">
                  <a:avLst/>
                </a:prstGeom>
                <a:blipFill rotWithShape="1">
                  <a:blip r:embed="rId6" cstate="print"/>
                  <a:stretch>
                    <a:fillRect l="-938" b="-7317"/>
                  </a:stretch>
                </a:blipFill>
              </p:spPr>
              <p:txBody>
                <a:bodyPr/>
                <a:lstStyle/>
                <a:p>
                  <a:r>
                    <a:rPr lang="ja-JP" altLang="en-US">
                      <a:noFill/>
                    </a:rPr>
                    <a:t> </a:t>
                  </a:r>
                </a:p>
              </p:txBody>
            </p:sp>
          </mc:Fallback>
        </mc:AlternateContent>
        <p:sp>
          <p:nvSpPr>
            <p:cNvPr id="14" name="正方形/長方形 13"/>
            <p:cNvSpPr/>
            <p:nvPr/>
          </p:nvSpPr>
          <p:spPr>
            <a:xfrm>
              <a:off x="683568" y="1340768"/>
              <a:ext cx="2023183" cy="9361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5" name="グループ化 14"/>
          <p:cNvGrpSpPr/>
          <p:nvPr/>
        </p:nvGrpSpPr>
        <p:grpSpPr>
          <a:xfrm>
            <a:off x="2915816" y="1196753"/>
            <a:ext cx="1224136" cy="1184754"/>
            <a:chOff x="3779912" y="1196753"/>
            <a:chExt cx="1296144" cy="1327133"/>
          </a:xfrm>
        </p:grpSpPr>
        <p:sp>
          <p:nvSpPr>
            <p:cNvPr id="16" name="角丸四角形 15"/>
            <p:cNvSpPr/>
            <p:nvPr/>
          </p:nvSpPr>
          <p:spPr>
            <a:xfrm>
              <a:off x="3779912" y="1196753"/>
              <a:ext cx="1296144" cy="129614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7" name="テキスト ボックス 16"/>
            <p:cNvSpPr txBox="1"/>
            <p:nvPr/>
          </p:nvSpPr>
          <p:spPr>
            <a:xfrm>
              <a:off x="3817732" y="1213783"/>
              <a:ext cx="1169778" cy="1310103"/>
            </a:xfrm>
            <a:prstGeom prst="rect">
              <a:avLst/>
            </a:prstGeom>
            <a:noFill/>
          </p:spPr>
          <p:txBody>
            <a:bodyPr wrap="none" rtlCol="0">
              <a:spAutoFit/>
            </a:bodyPr>
            <a:lstStyle/>
            <a:p>
              <a:r>
                <a:rPr lang="ja-JP" altLang="en-US" sz="1400" b="1" dirty="0" smtClean="0"/>
                <a:t>０</a:t>
              </a:r>
              <a:r>
                <a:rPr kumimoji="1" lang="ja-JP" altLang="en-US" sz="1400" b="1" dirty="0" smtClean="0"/>
                <a:t>　親指</a:t>
              </a:r>
              <a:endParaRPr kumimoji="1" lang="en-US" altLang="ja-JP" sz="1400" b="1" dirty="0" smtClean="0"/>
            </a:p>
            <a:p>
              <a:r>
                <a:rPr lang="ja-JP" altLang="en-US" sz="1400" b="1" dirty="0" smtClean="0"/>
                <a:t>１　人差し指</a:t>
              </a:r>
              <a:endParaRPr lang="en-US" altLang="ja-JP" sz="1400" b="1" dirty="0" smtClean="0"/>
            </a:p>
            <a:p>
              <a:r>
                <a:rPr kumimoji="1" lang="ja-JP" altLang="en-US" sz="1400" b="1" dirty="0" smtClean="0"/>
                <a:t>２　中指</a:t>
              </a:r>
              <a:endParaRPr kumimoji="1" lang="en-US" altLang="ja-JP" sz="1400" b="1" dirty="0" smtClean="0"/>
            </a:p>
            <a:p>
              <a:r>
                <a:rPr lang="ja-JP" altLang="en-US" sz="1400" b="1" dirty="0" smtClean="0"/>
                <a:t>３　薬指</a:t>
              </a:r>
              <a:endParaRPr lang="en-US" altLang="ja-JP" sz="1400" b="1" dirty="0" smtClean="0"/>
            </a:p>
            <a:p>
              <a:r>
                <a:rPr kumimoji="1" lang="ja-JP" altLang="en-US" sz="1400" b="1" dirty="0" smtClean="0"/>
                <a:t>４　小指</a:t>
              </a:r>
              <a:endParaRPr kumimoji="1" lang="ja-JP" altLang="en-US" sz="1400" b="1" dirty="0"/>
            </a:p>
          </p:txBody>
        </p:sp>
      </p:grpSp>
    </p:spTree>
    <p:custDataLst>
      <p:tags r:id="rId1"/>
    </p:custDataLst>
  </p:cSld>
  <p:clrMapOvr>
    <a:masterClrMapping/>
  </p:clrMapOvr>
  <p:transition advTm="1310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結果</a:t>
            </a:r>
            <a:endParaRPr kumimoji="1" lang="ja-JP" altLang="en-US"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25</a:t>
            </a:fld>
            <a:endParaRPr kumimoji="1" lang="ja-JP" altLang="en-US"/>
          </a:p>
        </p:txBody>
      </p:sp>
      <p:graphicFrame>
        <p:nvGraphicFramePr>
          <p:cNvPr id="5" name="グラフ 4"/>
          <p:cNvGraphicFramePr/>
          <p:nvPr>
            <p:extLst>
              <p:ext uri="{D42A27DB-BD31-4B8C-83A1-F6EECF244321}">
                <p14:modId xmlns:p14="http://schemas.microsoft.com/office/powerpoint/2010/main" val="2628158016"/>
              </p:ext>
            </p:extLst>
          </p:nvPr>
        </p:nvGraphicFramePr>
        <p:xfrm>
          <a:off x="611560" y="2276872"/>
          <a:ext cx="3700541" cy="3960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p:cNvGraphicFramePr/>
          <p:nvPr>
            <p:extLst>
              <p:ext uri="{D42A27DB-BD31-4B8C-83A1-F6EECF244321}">
                <p14:modId xmlns:p14="http://schemas.microsoft.com/office/powerpoint/2010/main" val="2983455720"/>
              </p:ext>
            </p:extLst>
          </p:nvPr>
        </p:nvGraphicFramePr>
        <p:xfrm>
          <a:off x="4716016" y="2276872"/>
          <a:ext cx="3655866" cy="4104456"/>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グループ化 7"/>
          <p:cNvGrpSpPr/>
          <p:nvPr/>
        </p:nvGrpSpPr>
        <p:grpSpPr>
          <a:xfrm>
            <a:off x="532593" y="1268760"/>
            <a:ext cx="2023183" cy="936104"/>
            <a:chOff x="683568" y="1340768"/>
            <a:chExt cx="2023183" cy="936104"/>
          </a:xfrm>
        </p:grpSpPr>
        <mc:AlternateContent xmlns:mc="http://schemas.openxmlformats.org/markup-compatibility/2006" xmlns:a14="http://schemas.microsoft.com/office/drawing/2010/main">
          <mc:Choice Requires="a14">
            <p:sp>
              <p:nvSpPr>
                <p:cNvPr id="23" name="テキスト ボックス 22"/>
                <p:cNvSpPr txBox="1"/>
                <p:nvPr/>
              </p:nvSpPr>
              <p:spPr>
                <a:xfrm>
                  <a:off x="755576" y="1556792"/>
                  <a:ext cx="1951175" cy="498663"/>
                </a:xfrm>
                <a:prstGeom prst="rect">
                  <a:avLst/>
                </a:prstGeom>
                <a:noFill/>
              </p:spPr>
              <p:txBody>
                <a:bodyPr wrap="none" rtlCol="0">
                  <a:spAutoFit/>
                </a:bodyPr>
                <a:lstStyle/>
                <a:p>
                  <a:r>
                    <a:rPr kumimoji="1" lang="ja-JP" altLang="en-US" sz="1400" b="1" dirty="0" smtClean="0"/>
                    <a:t>認識率　</a:t>
                  </a:r>
                  <a:r>
                    <a:rPr kumimoji="1" lang="en-US" altLang="ja-JP" sz="1400" b="1" dirty="0" smtClean="0"/>
                    <a:t>=</a:t>
                  </a:r>
                  <a:r>
                    <a:rPr kumimoji="1" lang="ja-JP" altLang="en-US" sz="1400" b="1" dirty="0" smtClean="0"/>
                    <a:t>　</a:t>
                  </a:r>
                  <a14:m>
                    <m:oMath xmlns:m="http://schemas.openxmlformats.org/officeDocument/2006/math">
                      <m:f>
                        <m:fPr>
                          <m:ctrlPr>
                            <a:rPr kumimoji="1" lang="en-US" altLang="ja-JP" sz="1400" b="1" i="1" smtClean="0">
                              <a:latin typeface="Cambria Math"/>
                            </a:rPr>
                          </m:ctrlPr>
                        </m:fPr>
                        <m:num>
                          <m:r>
                            <a:rPr lang="ja-JP" altLang="en-US" sz="1400" b="1" i="1">
                              <a:latin typeface="Cambria Math"/>
                            </a:rPr>
                            <m:t>認識成功数</m:t>
                          </m:r>
                        </m:num>
                        <m:den>
                          <m:r>
                            <a:rPr lang="ja-JP" altLang="en-US" sz="1400" b="1" i="1">
                              <a:latin typeface="Cambria Math"/>
                            </a:rPr>
                            <m:t>フレーム数</m:t>
                          </m:r>
                        </m:den>
                      </m:f>
                    </m:oMath>
                  </a14:m>
                  <a:endParaRPr kumimoji="1" lang="ja-JP" altLang="en-US" sz="1400" b="1"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755576" y="1556792"/>
                  <a:ext cx="1951175" cy="498663"/>
                </a:xfrm>
                <a:prstGeom prst="rect">
                  <a:avLst/>
                </a:prstGeom>
                <a:blipFill rotWithShape="1">
                  <a:blip r:embed="rId5" cstate="print"/>
                  <a:stretch>
                    <a:fillRect l="-938" b="-7317"/>
                  </a:stretch>
                </a:blipFill>
              </p:spPr>
              <p:txBody>
                <a:bodyPr/>
                <a:lstStyle/>
                <a:p>
                  <a:r>
                    <a:rPr lang="ja-JP" altLang="en-US">
                      <a:noFill/>
                    </a:rPr>
                    <a:t> </a:t>
                  </a:r>
                </a:p>
              </p:txBody>
            </p:sp>
          </mc:Fallback>
        </mc:AlternateContent>
        <p:sp>
          <p:nvSpPr>
            <p:cNvPr id="10" name="正方形/長方形 9"/>
            <p:cNvSpPr/>
            <p:nvPr/>
          </p:nvSpPr>
          <p:spPr>
            <a:xfrm>
              <a:off x="683568" y="1340768"/>
              <a:ext cx="2023183" cy="9361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13" name="グループ化 12"/>
          <p:cNvGrpSpPr/>
          <p:nvPr/>
        </p:nvGrpSpPr>
        <p:grpSpPr>
          <a:xfrm>
            <a:off x="2915816" y="1196753"/>
            <a:ext cx="1224136" cy="1184754"/>
            <a:chOff x="3779912" y="1196753"/>
            <a:chExt cx="1296144" cy="1327133"/>
          </a:xfrm>
        </p:grpSpPr>
        <p:sp>
          <p:nvSpPr>
            <p:cNvPr id="11" name="角丸四角形 10"/>
            <p:cNvSpPr/>
            <p:nvPr/>
          </p:nvSpPr>
          <p:spPr>
            <a:xfrm>
              <a:off x="3779912" y="1196753"/>
              <a:ext cx="1296144" cy="129614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817732" y="1213783"/>
              <a:ext cx="1169778" cy="1310103"/>
            </a:xfrm>
            <a:prstGeom prst="rect">
              <a:avLst/>
            </a:prstGeom>
            <a:noFill/>
          </p:spPr>
          <p:txBody>
            <a:bodyPr wrap="none" rtlCol="0">
              <a:spAutoFit/>
            </a:bodyPr>
            <a:lstStyle/>
            <a:p>
              <a:r>
                <a:rPr lang="ja-JP" altLang="en-US" sz="1400" b="1" dirty="0" smtClean="0"/>
                <a:t>０</a:t>
              </a:r>
              <a:r>
                <a:rPr kumimoji="1" lang="ja-JP" altLang="en-US" sz="1400" b="1" dirty="0" smtClean="0"/>
                <a:t>　親指</a:t>
              </a:r>
              <a:endParaRPr kumimoji="1" lang="en-US" altLang="ja-JP" sz="1400" b="1" dirty="0" smtClean="0"/>
            </a:p>
            <a:p>
              <a:r>
                <a:rPr lang="ja-JP" altLang="en-US" sz="1400" b="1" dirty="0" smtClean="0"/>
                <a:t>１　人差し指</a:t>
              </a:r>
              <a:endParaRPr lang="en-US" altLang="ja-JP" sz="1400" b="1" dirty="0" smtClean="0"/>
            </a:p>
            <a:p>
              <a:r>
                <a:rPr kumimoji="1" lang="ja-JP" altLang="en-US" sz="1400" b="1" dirty="0" smtClean="0"/>
                <a:t>２　中指</a:t>
              </a:r>
              <a:endParaRPr kumimoji="1" lang="en-US" altLang="ja-JP" sz="1400" b="1" dirty="0" smtClean="0"/>
            </a:p>
            <a:p>
              <a:r>
                <a:rPr lang="ja-JP" altLang="en-US" sz="1400" b="1" dirty="0" smtClean="0"/>
                <a:t>３　薬指</a:t>
              </a:r>
              <a:endParaRPr lang="en-US" altLang="ja-JP" sz="1400" b="1" dirty="0" smtClean="0"/>
            </a:p>
            <a:p>
              <a:r>
                <a:rPr kumimoji="1" lang="ja-JP" altLang="en-US" sz="1400" b="1" dirty="0" smtClean="0"/>
                <a:t>４　小指</a:t>
              </a:r>
              <a:endParaRPr kumimoji="1" lang="ja-JP" altLang="en-US" sz="1400" b="1" dirty="0"/>
            </a:p>
          </p:txBody>
        </p:sp>
      </p:grpSp>
    </p:spTree>
    <p:extLst>
      <p:ext uri="{BB962C8B-B14F-4D97-AF65-F5344CB8AC3E}">
        <p14:creationId xmlns:p14="http://schemas.microsoft.com/office/powerpoint/2010/main" val="2729356603"/>
      </p:ext>
    </p:extLst>
  </p:cSld>
  <p:clrMapOvr>
    <a:masterClrMapping/>
  </p:clrMapOvr>
  <p:transition advTm="1521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結果</a:t>
            </a:r>
            <a:endParaRPr kumimoji="1" lang="ja-JP" altLang="en-US"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26</a:t>
            </a:fld>
            <a:endParaRPr kumimoji="1" lang="ja-JP" altLang="en-US"/>
          </a:p>
        </p:txBody>
      </p:sp>
      <p:graphicFrame>
        <p:nvGraphicFramePr>
          <p:cNvPr id="6" name="グラフ 5"/>
          <p:cNvGraphicFramePr/>
          <p:nvPr>
            <p:extLst>
              <p:ext uri="{D42A27DB-BD31-4B8C-83A1-F6EECF244321}">
                <p14:modId xmlns:p14="http://schemas.microsoft.com/office/powerpoint/2010/main" val="321207410"/>
              </p:ext>
            </p:extLst>
          </p:nvPr>
        </p:nvGraphicFramePr>
        <p:xfrm>
          <a:off x="611558" y="2276872"/>
          <a:ext cx="3700801" cy="3960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extLst>
              <p:ext uri="{D42A27DB-BD31-4B8C-83A1-F6EECF244321}">
                <p14:modId xmlns:p14="http://schemas.microsoft.com/office/powerpoint/2010/main" val="797698181"/>
              </p:ext>
            </p:extLst>
          </p:nvPr>
        </p:nvGraphicFramePr>
        <p:xfrm>
          <a:off x="4716016" y="2277288"/>
          <a:ext cx="3700800" cy="4032032"/>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グループ化 11"/>
          <p:cNvGrpSpPr/>
          <p:nvPr/>
        </p:nvGrpSpPr>
        <p:grpSpPr>
          <a:xfrm>
            <a:off x="532593" y="1268760"/>
            <a:ext cx="2023183" cy="936104"/>
            <a:chOff x="683568" y="1340768"/>
            <a:chExt cx="2023183" cy="936104"/>
          </a:xfrm>
        </p:grpSpPr>
        <mc:AlternateContent xmlns:mc="http://schemas.openxmlformats.org/markup-compatibility/2006" xmlns:a14="http://schemas.microsoft.com/office/drawing/2010/main">
          <mc:Choice Requires="a14">
            <p:sp>
              <p:nvSpPr>
                <p:cNvPr id="23" name="テキスト ボックス 22"/>
                <p:cNvSpPr txBox="1"/>
                <p:nvPr/>
              </p:nvSpPr>
              <p:spPr>
                <a:xfrm>
                  <a:off x="755576" y="1556792"/>
                  <a:ext cx="1951175" cy="498663"/>
                </a:xfrm>
                <a:prstGeom prst="rect">
                  <a:avLst/>
                </a:prstGeom>
                <a:noFill/>
              </p:spPr>
              <p:txBody>
                <a:bodyPr wrap="none" rtlCol="0">
                  <a:spAutoFit/>
                </a:bodyPr>
                <a:lstStyle/>
                <a:p>
                  <a:r>
                    <a:rPr kumimoji="1" lang="ja-JP" altLang="en-US" sz="1400" b="1" dirty="0" smtClean="0"/>
                    <a:t>認識率　</a:t>
                  </a:r>
                  <a:r>
                    <a:rPr kumimoji="1" lang="en-US" altLang="ja-JP" sz="1400" b="1" dirty="0" smtClean="0"/>
                    <a:t>=</a:t>
                  </a:r>
                  <a:r>
                    <a:rPr kumimoji="1" lang="ja-JP" altLang="en-US" sz="1400" b="1" dirty="0" smtClean="0"/>
                    <a:t>　</a:t>
                  </a:r>
                  <a14:m>
                    <m:oMath xmlns:m="http://schemas.openxmlformats.org/officeDocument/2006/math">
                      <m:f>
                        <m:fPr>
                          <m:ctrlPr>
                            <a:rPr kumimoji="1" lang="en-US" altLang="ja-JP" sz="1400" b="1" i="1" smtClean="0">
                              <a:latin typeface="Cambria Math"/>
                            </a:rPr>
                          </m:ctrlPr>
                        </m:fPr>
                        <m:num>
                          <m:r>
                            <a:rPr lang="ja-JP" altLang="en-US" sz="1400" b="1" i="1">
                              <a:latin typeface="Cambria Math"/>
                            </a:rPr>
                            <m:t>認識成功数</m:t>
                          </m:r>
                        </m:num>
                        <m:den>
                          <m:r>
                            <a:rPr lang="ja-JP" altLang="en-US" sz="1400" b="1" i="1">
                              <a:latin typeface="Cambria Math"/>
                            </a:rPr>
                            <m:t>フレーム数</m:t>
                          </m:r>
                        </m:den>
                      </m:f>
                    </m:oMath>
                  </a14:m>
                  <a:endParaRPr kumimoji="1" lang="ja-JP" altLang="en-US" sz="1400" b="1"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55576" y="1556792"/>
                  <a:ext cx="1951175" cy="498663"/>
                </a:xfrm>
                <a:prstGeom prst="rect">
                  <a:avLst/>
                </a:prstGeom>
                <a:blipFill rotWithShape="1">
                  <a:blip r:embed="rId5" cstate="print"/>
                  <a:stretch>
                    <a:fillRect l="-938" b="-7317"/>
                  </a:stretch>
                </a:blipFill>
              </p:spPr>
              <p:txBody>
                <a:bodyPr/>
                <a:lstStyle/>
                <a:p>
                  <a:r>
                    <a:rPr lang="ja-JP" altLang="en-US">
                      <a:noFill/>
                    </a:rPr>
                    <a:t> </a:t>
                  </a:r>
                </a:p>
              </p:txBody>
            </p:sp>
          </mc:Fallback>
        </mc:AlternateContent>
        <p:sp>
          <p:nvSpPr>
            <p:cNvPr id="14" name="正方形/長方形 13"/>
            <p:cNvSpPr/>
            <p:nvPr/>
          </p:nvSpPr>
          <p:spPr>
            <a:xfrm>
              <a:off x="683568" y="1340768"/>
              <a:ext cx="2023183" cy="9361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5" name="グループ化 14"/>
          <p:cNvGrpSpPr/>
          <p:nvPr/>
        </p:nvGrpSpPr>
        <p:grpSpPr>
          <a:xfrm>
            <a:off x="2915816" y="1196753"/>
            <a:ext cx="1224136" cy="1184754"/>
            <a:chOff x="3779912" y="1196753"/>
            <a:chExt cx="1296144" cy="1327133"/>
          </a:xfrm>
        </p:grpSpPr>
        <p:sp>
          <p:nvSpPr>
            <p:cNvPr id="16" name="角丸四角形 15"/>
            <p:cNvSpPr/>
            <p:nvPr/>
          </p:nvSpPr>
          <p:spPr>
            <a:xfrm>
              <a:off x="3779912" y="1196753"/>
              <a:ext cx="1296144" cy="129614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7" name="テキスト ボックス 16"/>
            <p:cNvSpPr txBox="1"/>
            <p:nvPr/>
          </p:nvSpPr>
          <p:spPr>
            <a:xfrm>
              <a:off x="3817732" y="1213783"/>
              <a:ext cx="1169778" cy="1310103"/>
            </a:xfrm>
            <a:prstGeom prst="rect">
              <a:avLst/>
            </a:prstGeom>
            <a:noFill/>
          </p:spPr>
          <p:txBody>
            <a:bodyPr wrap="none" rtlCol="0">
              <a:spAutoFit/>
            </a:bodyPr>
            <a:lstStyle/>
            <a:p>
              <a:r>
                <a:rPr lang="ja-JP" altLang="en-US" sz="1400" b="1" dirty="0" smtClean="0"/>
                <a:t>０</a:t>
              </a:r>
              <a:r>
                <a:rPr kumimoji="1" lang="ja-JP" altLang="en-US" sz="1400" b="1" dirty="0" smtClean="0"/>
                <a:t>　親指</a:t>
              </a:r>
              <a:endParaRPr kumimoji="1" lang="en-US" altLang="ja-JP" sz="1400" b="1" dirty="0" smtClean="0"/>
            </a:p>
            <a:p>
              <a:r>
                <a:rPr lang="ja-JP" altLang="en-US" sz="1400" b="1" dirty="0" smtClean="0"/>
                <a:t>１　人差し指</a:t>
              </a:r>
              <a:endParaRPr lang="en-US" altLang="ja-JP" sz="1400" b="1" dirty="0" smtClean="0"/>
            </a:p>
            <a:p>
              <a:r>
                <a:rPr kumimoji="1" lang="ja-JP" altLang="en-US" sz="1400" b="1" dirty="0" smtClean="0"/>
                <a:t>２　中指</a:t>
              </a:r>
              <a:endParaRPr kumimoji="1" lang="en-US" altLang="ja-JP" sz="1400" b="1" dirty="0" smtClean="0"/>
            </a:p>
            <a:p>
              <a:r>
                <a:rPr lang="ja-JP" altLang="en-US" sz="1400" b="1" dirty="0" smtClean="0"/>
                <a:t>３　薬指</a:t>
              </a:r>
              <a:endParaRPr lang="en-US" altLang="ja-JP" sz="1400" b="1" dirty="0" smtClean="0"/>
            </a:p>
            <a:p>
              <a:r>
                <a:rPr kumimoji="1" lang="ja-JP" altLang="en-US" sz="1400" b="1" dirty="0" smtClean="0"/>
                <a:t>４　小指</a:t>
              </a:r>
              <a:endParaRPr kumimoji="1" lang="ja-JP" altLang="en-US" sz="1400" b="1" dirty="0"/>
            </a:p>
          </p:txBody>
        </p:sp>
      </p:grpSp>
    </p:spTree>
    <p:extLst>
      <p:ext uri="{BB962C8B-B14F-4D97-AF65-F5344CB8AC3E}">
        <p14:creationId xmlns:p14="http://schemas.microsoft.com/office/powerpoint/2010/main" val="3874148398"/>
      </p:ext>
    </p:extLst>
  </p:cSld>
  <p:clrMapOvr>
    <a:masterClrMapping/>
  </p:clrMapOvr>
  <p:transition advTm="4025"/>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a:bodyPr>
          <a:lstStyle/>
          <a:p>
            <a:pPr algn="just"/>
            <a:r>
              <a:rPr lang="ja-JP" altLang="en-US" dirty="0" smtClean="0"/>
              <a:t>背景と目的</a:t>
            </a:r>
            <a:r>
              <a:rPr lang="en-US" altLang="ja-JP" dirty="0" smtClean="0"/>
              <a:t>			   </a:t>
            </a:r>
            <a:r>
              <a:rPr lang="ja-JP" altLang="en-US" dirty="0" smtClean="0"/>
              <a:t>　　　</a:t>
            </a:r>
            <a:r>
              <a:rPr lang="en-US" altLang="ja-JP" dirty="0" smtClean="0"/>
              <a:t>    </a:t>
            </a:r>
            <a:r>
              <a:rPr lang="en-US" altLang="ja-JP" baseline="-25000" dirty="0" smtClean="0"/>
              <a:t>1.</a:t>
            </a:r>
            <a:r>
              <a:rPr kumimoji="1" lang="ja-JP" altLang="en-US" baseline="-25000" dirty="0" smtClean="0"/>
              <a:t>はじめに</a:t>
            </a:r>
            <a:endParaRPr kumimoji="1" lang="ja-JP" altLang="en-US" baseline="-25000" dirty="0"/>
          </a:p>
        </p:txBody>
      </p:sp>
      <p:sp>
        <p:nvSpPr>
          <p:cNvPr id="7" name="スライド番号プレースホルダ 6"/>
          <p:cNvSpPr>
            <a:spLocks noGrp="1"/>
          </p:cNvSpPr>
          <p:nvPr>
            <p:ph type="sldNum" sz="quarter" idx="12"/>
          </p:nvPr>
        </p:nvSpPr>
        <p:spPr/>
        <p:txBody>
          <a:bodyPr/>
          <a:lstStyle/>
          <a:p>
            <a:fld id="{A5DECCAB-8FF3-474F-8D40-6BC925E72177}" type="slidenum">
              <a:rPr kumimoji="1" lang="ja-JP" altLang="en-US" smtClean="0"/>
              <a:pPr/>
              <a:t>3</a:t>
            </a:fld>
            <a:endParaRPr kumimoji="1" lang="ja-JP" altLang="en-US" dirty="0"/>
          </a:p>
        </p:txBody>
      </p:sp>
      <p:sp>
        <p:nvSpPr>
          <p:cNvPr id="3" name="コンテンツ プレースホルダ 2"/>
          <p:cNvSpPr>
            <a:spLocks noGrp="1"/>
          </p:cNvSpPr>
          <p:nvPr>
            <p:ph sz="quarter" idx="1"/>
          </p:nvPr>
        </p:nvSpPr>
        <p:spPr>
          <a:xfrm>
            <a:off x="457200" y="1219200"/>
            <a:ext cx="8435280" cy="4937760"/>
          </a:xfrm>
          <a:noFill/>
        </p:spPr>
        <p:txBody>
          <a:bodyPr>
            <a:normAutofit/>
          </a:bodyPr>
          <a:lstStyle/>
          <a:p>
            <a:pPr lvl="1"/>
            <a:r>
              <a:rPr kumimoji="1" lang="ja-JP" altLang="en-US" dirty="0" smtClean="0"/>
              <a:t>背景</a:t>
            </a:r>
            <a:endParaRPr kumimoji="1" lang="en-US" altLang="ja-JP" dirty="0" smtClean="0"/>
          </a:p>
          <a:p>
            <a:pPr lvl="2"/>
            <a:r>
              <a:rPr lang="ja-JP" altLang="en-US" dirty="0" smtClean="0"/>
              <a:t>近年，体の</a:t>
            </a:r>
            <a:r>
              <a:rPr lang="ja-JP" altLang="en-US" dirty="0" smtClean="0"/>
              <a:t>動き等を</a:t>
            </a:r>
            <a:r>
              <a:rPr lang="ja-JP" altLang="en-US" dirty="0" smtClean="0"/>
              <a:t>利用</a:t>
            </a:r>
            <a:r>
              <a:rPr lang="ja-JP" altLang="en-US" dirty="0" smtClean="0"/>
              <a:t>した様々な入力インタフェースが考案されている</a:t>
            </a:r>
            <a:endParaRPr lang="en-US" altLang="ja-JP" dirty="0" smtClean="0"/>
          </a:p>
          <a:p>
            <a:pPr lvl="2"/>
            <a:endParaRPr lang="en-US" altLang="ja-JP" dirty="0" smtClean="0"/>
          </a:p>
          <a:p>
            <a:pPr lvl="2"/>
            <a:r>
              <a:rPr lang="ja-JP" altLang="en-US" dirty="0"/>
              <a:t>体</a:t>
            </a:r>
            <a:r>
              <a:rPr lang="ja-JP" altLang="en-US" dirty="0" smtClean="0"/>
              <a:t>の骨格や距離データを取得できるＫＩＮＥＣＴは特に注目されているデバイスだが，少し大味な操作性</a:t>
            </a:r>
            <a:endParaRPr lang="en-US" altLang="ja-JP" dirty="0" smtClean="0"/>
          </a:p>
          <a:p>
            <a:pPr lvl="2"/>
            <a:endParaRPr lang="en-US" altLang="ja-JP" dirty="0" smtClean="0"/>
          </a:p>
          <a:p>
            <a:pPr lvl="2"/>
            <a:r>
              <a:rPr lang="ja-JP" altLang="en-US" dirty="0" smtClean="0"/>
              <a:t>各</a:t>
            </a:r>
            <a:r>
              <a:rPr lang="ja-JP" altLang="en-US" dirty="0" smtClean="0"/>
              <a:t>指を独立して認識を行い細かい操作にも対応できるようにすればインタフェース設計の幅も広がる</a:t>
            </a:r>
            <a:endParaRPr lang="en-US" altLang="ja-JP" dirty="0" smtClean="0"/>
          </a:p>
          <a:p>
            <a:pPr marL="0" indent="0">
              <a:buNone/>
            </a:pPr>
            <a:endParaRPr lang="en-US" altLang="ja-JP" dirty="0" smtClean="0"/>
          </a:p>
          <a:p>
            <a:pPr lvl="1"/>
            <a:r>
              <a:rPr lang="ja-JP" altLang="en-US" dirty="0" smtClean="0"/>
              <a:t>目的</a:t>
            </a:r>
            <a:endParaRPr kumimoji="1" lang="en-US" altLang="ja-JP" dirty="0" smtClean="0"/>
          </a:p>
          <a:p>
            <a:pPr lvl="2">
              <a:defRPr/>
            </a:pPr>
            <a:r>
              <a:rPr lang="ja-JP" altLang="en-US" u="sng" dirty="0" smtClean="0"/>
              <a:t>指の種類（親指，人差し指，中指，薬指，小指）ごとの認識</a:t>
            </a:r>
            <a:endParaRPr lang="en-US" altLang="ja-JP" u="sng" dirty="0" smtClean="0"/>
          </a:p>
          <a:p>
            <a:pPr lvl="3">
              <a:defRPr/>
            </a:pPr>
            <a:r>
              <a:rPr lang="ja-JP" altLang="en-US" dirty="0" smtClean="0"/>
              <a:t>ただし</a:t>
            </a:r>
            <a:r>
              <a:rPr lang="ja-JP" altLang="en-US" dirty="0" smtClean="0"/>
              <a:t>本研究では手をカメラに対して正面垂直に向けた環境で</a:t>
            </a:r>
            <a:r>
              <a:rPr lang="ja-JP" altLang="en-US" dirty="0" smtClean="0"/>
              <a:t>行う</a:t>
            </a:r>
            <a:endParaRPr lang="en-US" altLang="ja-JP" dirty="0" smtClean="0"/>
          </a:p>
        </p:txBody>
      </p:sp>
      <p:sp>
        <p:nvSpPr>
          <p:cNvPr id="9" name="コンテンツ プレースホルダー 2"/>
          <p:cNvSpPr txBox="1">
            <a:spLocks/>
          </p:cNvSpPr>
          <p:nvPr/>
        </p:nvSpPr>
        <p:spPr>
          <a:xfrm>
            <a:off x="485354" y="4797152"/>
            <a:ext cx="8373616" cy="1512168"/>
          </a:xfrm>
          <a:prstGeom prst="rect">
            <a:avLst/>
          </a:prstGeom>
          <a:ln w="28575">
            <a:solidFill>
              <a:schemeClr val="accent2"/>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dirty="0" smtClean="0"/>
          </a:p>
        </p:txBody>
      </p:sp>
    </p:spTree>
  </p:cSld>
  <p:clrMapOvr>
    <a:masterClrMapping/>
  </p:clrMapOvr>
  <p:transition advTm="4819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コンテンツ プレースホルダ 4" descr="images (1).jpg"/>
          <p:cNvPicPr>
            <a:picLocks noChangeAspect="1"/>
          </p:cNvPicPr>
          <p:nvPr/>
        </p:nvPicPr>
        <p:blipFill>
          <a:blip r:embed="rId4" cstate="print"/>
          <a:stretch>
            <a:fillRect/>
          </a:stretch>
        </p:blipFill>
        <p:spPr>
          <a:xfrm>
            <a:off x="340204" y="3789040"/>
            <a:ext cx="1158996" cy="504056"/>
          </a:xfrm>
          <a:prstGeom prst="rect">
            <a:avLst/>
          </a:prstGeom>
        </p:spPr>
      </p:pic>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スライド番号プレースホルダー 2"/>
          <p:cNvSpPr>
            <a:spLocks noGrp="1"/>
          </p:cNvSpPr>
          <p:nvPr>
            <p:ph type="sldNum" sz="quarter" idx="12"/>
          </p:nvPr>
        </p:nvSpPr>
        <p:spPr/>
        <p:txBody>
          <a:bodyPr/>
          <a:lstStyle/>
          <a:p>
            <a:fld id="{A5DECCAB-8FF3-474F-8D40-6BC925E72177}" type="slidenum">
              <a:rPr kumimoji="1" lang="ja-JP" altLang="en-US" smtClean="0"/>
              <a:pPr/>
              <a:t>4</a:t>
            </a:fld>
            <a:endParaRPr kumimoji="1" lang="ja-JP" altLang="en-US"/>
          </a:p>
        </p:txBody>
      </p:sp>
      <p:grpSp>
        <p:nvGrpSpPr>
          <p:cNvPr id="4" name="グループ化 5"/>
          <p:cNvGrpSpPr/>
          <p:nvPr/>
        </p:nvGrpSpPr>
        <p:grpSpPr>
          <a:xfrm>
            <a:off x="611560" y="3068960"/>
            <a:ext cx="1809913" cy="1525375"/>
            <a:chOff x="1201255" y="1714945"/>
            <a:chExt cx="7417228" cy="3288939"/>
          </a:xfrm>
        </p:grpSpPr>
        <p:sp>
          <p:nvSpPr>
            <p:cNvPr id="8" name="テキスト ボックス 7"/>
            <p:cNvSpPr txBox="1"/>
            <p:nvPr/>
          </p:nvSpPr>
          <p:spPr>
            <a:xfrm>
              <a:off x="2569407" y="4634552"/>
              <a:ext cx="692818" cy="369332"/>
            </a:xfrm>
            <a:prstGeom prst="rect">
              <a:avLst/>
            </a:prstGeom>
            <a:noFill/>
          </p:spPr>
          <p:txBody>
            <a:bodyPr wrap="none" rtlCol="0">
              <a:spAutoFit/>
            </a:bodyPr>
            <a:lstStyle/>
            <a:p>
              <a:r>
                <a:rPr kumimoji="1" lang="en-US" altLang="ja-JP" dirty="0" smtClean="0"/>
                <a:t>0.8</a:t>
              </a:r>
              <a:r>
                <a:rPr kumimoji="1" lang="ja-JP" altLang="en-US" dirty="0" smtClean="0"/>
                <a:t>ｍ</a:t>
              </a:r>
              <a:endParaRPr kumimoji="1" lang="ja-JP" altLang="en-US" dirty="0"/>
            </a:p>
          </p:txBody>
        </p:sp>
        <p:cxnSp>
          <p:nvCxnSpPr>
            <p:cNvPr id="10" name="直線コネクタ 9"/>
            <p:cNvCxnSpPr/>
            <p:nvPr/>
          </p:nvCxnSpPr>
          <p:spPr>
            <a:xfrm flipV="1">
              <a:off x="2915816" y="4365104"/>
              <a:ext cx="0" cy="144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4932040" y="4365104"/>
              <a:ext cx="0" cy="144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8532440" y="4401108"/>
              <a:ext cx="0" cy="108012"/>
            </a:xfrm>
            <a:prstGeom prst="line">
              <a:avLst/>
            </a:prstGeom>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643" y="4344470"/>
              <a:ext cx="2016224" cy="720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547664" y="4354451"/>
              <a:ext cx="1368152" cy="7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930643" y="4419110"/>
              <a:ext cx="5601796" cy="7200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600458" y="4624915"/>
              <a:ext cx="692818" cy="369332"/>
            </a:xfrm>
            <a:prstGeom prst="rect">
              <a:avLst/>
            </a:prstGeom>
            <a:noFill/>
          </p:spPr>
          <p:txBody>
            <a:bodyPr wrap="none" rtlCol="0">
              <a:spAutoFit/>
            </a:bodyPr>
            <a:lstStyle/>
            <a:p>
              <a:r>
                <a:rPr lang="en-US" altLang="ja-JP" dirty="0"/>
                <a:t>1.2</a:t>
              </a:r>
              <a:r>
                <a:rPr kumimoji="1" lang="ja-JP" altLang="en-US" dirty="0" smtClean="0"/>
                <a:t>ｍ</a:t>
              </a:r>
              <a:endParaRPr kumimoji="1" lang="ja-JP" altLang="en-US" dirty="0"/>
            </a:p>
          </p:txBody>
        </p:sp>
        <p:sp>
          <p:nvSpPr>
            <p:cNvPr id="17" name="テキスト ボックス 16"/>
            <p:cNvSpPr txBox="1"/>
            <p:nvPr/>
          </p:nvSpPr>
          <p:spPr>
            <a:xfrm>
              <a:off x="1201255" y="4624915"/>
              <a:ext cx="518091" cy="369332"/>
            </a:xfrm>
            <a:prstGeom prst="rect">
              <a:avLst/>
            </a:prstGeom>
            <a:noFill/>
          </p:spPr>
          <p:txBody>
            <a:bodyPr wrap="none" rtlCol="0">
              <a:spAutoFit/>
            </a:bodyPr>
            <a:lstStyle/>
            <a:p>
              <a:r>
                <a:rPr kumimoji="1" lang="en-US" altLang="ja-JP" dirty="0" smtClean="0"/>
                <a:t>0</a:t>
              </a:r>
              <a:r>
                <a:rPr kumimoji="1" lang="ja-JP" altLang="en-US" dirty="0" smtClean="0"/>
                <a:t>ｍ</a:t>
              </a:r>
              <a:endParaRPr kumimoji="1" lang="ja-JP" altLang="en-US" dirty="0"/>
            </a:p>
          </p:txBody>
        </p:sp>
        <p:sp>
          <p:nvSpPr>
            <p:cNvPr id="18" name="テキスト ボックス 17"/>
            <p:cNvSpPr txBox="1"/>
            <p:nvPr/>
          </p:nvSpPr>
          <p:spPr>
            <a:xfrm>
              <a:off x="8100392" y="4615278"/>
              <a:ext cx="518091" cy="369332"/>
            </a:xfrm>
            <a:prstGeom prst="rect">
              <a:avLst/>
            </a:prstGeom>
            <a:noFill/>
          </p:spPr>
          <p:txBody>
            <a:bodyPr wrap="none" rtlCol="0">
              <a:spAutoFit/>
            </a:bodyPr>
            <a:lstStyle/>
            <a:p>
              <a:r>
                <a:rPr kumimoji="1" lang="en-US" altLang="ja-JP" dirty="0" smtClean="0"/>
                <a:t>4</a:t>
              </a:r>
              <a:r>
                <a:rPr kumimoji="1" lang="ja-JP" altLang="en-US" dirty="0" smtClean="0"/>
                <a:t>ｍ</a:t>
              </a:r>
              <a:endParaRPr kumimoji="1" lang="ja-JP" altLang="en-US" dirty="0"/>
            </a:p>
          </p:txBody>
        </p:sp>
        <p:grpSp>
          <p:nvGrpSpPr>
            <p:cNvPr id="5" name="グループ化 18"/>
            <p:cNvGrpSpPr/>
            <p:nvPr/>
          </p:nvGrpSpPr>
          <p:grpSpPr>
            <a:xfrm>
              <a:off x="5729343" y="1714945"/>
              <a:ext cx="1698585" cy="2684548"/>
              <a:chOff x="5729343" y="1714945"/>
              <a:chExt cx="1698585" cy="2684548"/>
            </a:xfrm>
          </p:grpSpPr>
          <p:sp>
            <p:nvSpPr>
              <p:cNvPr id="22" name="スマイル 21"/>
              <p:cNvSpPr/>
              <p:nvPr/>
            </p:nvSpPr>
            <p:spPr>
              <a:xfrm>
                <a:off x="6534035" y="1714945"/>
                <a:ext cx="504908" cy="52922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 name="直線コネクタ 22"/>
              <p:cNvCxnSpPr>
                <a:stCxn id="22" idx="4"/>
              </p:cNvCxnSpPr>
              <p:nvPr/>
            </p:nvCxnSpPr>
            <p:spPr>
              <a:xfrm>
                <a:off x="6786489" y="2244171"/>
                <a:ext cx="0" cy="801035"/>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フローチャート : 結合子 23"/>
              <p:cNvSpPr/>
              <p:nvPr/>
            </p:nvSpPr>
            <p:spPr>
              <a:xfrm>
                <a:off x="6742380" y="3134227"/>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ローチャート : 結合子 24"/>
              <p:cNvSpPr/>
              <p:nvPr/>
            </p:nvSpPr>
            <p:spPr>
              <a:xfrm>
                <a:off x="6734325" y="2397134"/>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 結合子 25"/>
              <p:cNvSpPr/>
              <p:nvPr/>
            </p:nvSpPr>
            <p:spPr>
              <a:xfrm>
                <a:off x="6994834" y="2327576"/>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 結合子 26"/>
              <p:cNvSpPr/>
              <p:nvPr/>
            </p:nvSpPr>
            <p:spPr>
              <a:xfrm>
                <a:off x="6481361" y="2325126"/>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 結合子 27"/>
              <p:cNvSpPr/>
              <p:nvPr/>
            </p:nvSpPr>
            <p:spPr>
              <a:xfrm>
                <a:off x="6377921" y="2757174"/>
                <a:ext cx="88218"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 結合子 28"/>
              <p:cNvSpPr/>
              <p:nvPr/>
            </p:nvSpPr>
            <p:spPr>
              <a:xfrm>
                <a:off x="6014245" y="2829182"/>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 結合子 29"/>
              <p:cNvSpPr/>
              <p:nvPr/>
            </p:nvSpPr>
            <p:spPr>
              <a:xfrm>
                <a:off x="5729343" y="2829182"/>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 結合子 30"/>
              <p:cNvSpPr/>
              <p:nvPr/>
            </p:nvSpPr>
            <p:spPr>
              <a:xfrm flipH="1">
                <a:off x="7122662" y="2770466"/>
                <a:ext cx="45719" cy="1307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 結合子 31"/>
              <p:cNvSpPr/>
              <p:nvPr/>
            </p:nvSpPr>
            <p:spPr>
              <a:xfrm>
                <a:off x="6511993" y="432748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 結合子 32"/>
              <p:cNvSpPr/>
              <p:nvPr/>
            </p:nvSpPr>
            <p:spPr>
              <a:xfrm>
                <a:off x="6385217" y="3108257"/>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 結合子 33"/>
              <p:cNvSpPr/>
              <p:nvPr/>
            </p:nvSpPr>
            <p:spPr>
              <a:xfrm>
                <a:off x="7038943" y="3623357"/>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 結合子 34"/>
              <p:cNvSpPr/>
              <p:nvPr/>
            </p:nvSpPr>
            <p:spPr>
              <a:xfrm>
                <a:off x="6058354" y="3131322"/>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 結合子 35"/>
              <p:cNvSpPr/>
              <p:nvPr/>
            </p:nvSpPr>
            <p:spPr>
              <a:xfrm>
                <a:off x="6515342" y="4193151"/>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 結合子 36"/>
              <p:cNvSpPr/>
              <p:nvPr/>
            </p:nvSpPr>
            <p:spPr>
              <a:xfrm>
                <a:off x="6583979" y="3660631"/>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ローチャート : 結合子 37"/>
              <p:cNvSpPr/>
              <p:nvPr/>
            </p:nvSpPr>
            <p:spPr>
              <a:xfrm>
                <a:off x="7295601" y="418938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ローチャート : 結合子 38"/>
              <p:cNvSpPr/>
              <p:nvPr/>
            </p:nvSpPr>
            <p:spPr>
              <a:xfrm>
                <a:off x="7339710" y="430496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p:cNvCxnSpPr>
                <a:endCxn id="37" idx="0"/>
              </p:cNvCxnSpPr>
              <p:nvPr/>
            </p:nvCxnSpPr>
            <p:spPr>
              <a:xfrm flipH="1">
                <a:off x="6628088" y="3290973"/>
                <a:ext cx="32056" cy="369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7" idx="4"/>
                <a:endCxn id="36" idx="0"/>
              </p:cNvCxnSpPr>
              <p:nvPr/>
            </p:nvCxnSpPr>
            <p:spPr>
              <a:xfrm flipH="1">
                <a:off x="6559451" y="3732639"/>
                <a:ext cx="68637" cy="460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55" idx="4"/>
                <a:endCxn id="34" idx="5"/>
              </p:cNvCxnSpPr>
              <p:nvPr/>
            </p:nvCxnSpPr>
            <p:spPr>
              <a:xfrm>
                <a:off x="6977967" y="3290973"/>
                <a:ext cx="136275" cy="393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7121565" y="3681030"/>
                <a:ext cx="218145" cy="544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38" idx="4"/>
              </p:cNvCxnSpPr>
              <p:nvPr/>
            </p:nvCxnSpPr>
            <p:spPr>
              <a:xfrm>
                <a:off x="7339710" y="4261393"/>
                <a:ext cx="44109" cy="115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endCxn id="32" idx="4"/>
              </p:cNvCxnSpPr>
              <p:nvPr/>
            </p:nvCxnSpPr>
            <p:spPr>
              <a:xfrm flipH="1">
                <a:off x="6556102" y="4058817"/>
                <a:ext cx="6699" cy="340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5" idx="2"/>
                <a:endCxn id="26" idx="4"/>
              </p:cNvCxnSpPr>
              <p:nvPr/>
            </p:nvCxnSpPr>
            <p:spPr>
              <a:xfrm flipV="1">
                <a:off x="6734325" y="2399584"/>
                <a:ext cx="304618" cy="33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p:cNvCxnSpPr>
                <a:endCxn id="31" idx="7"/>
              </p:cNvCxnSpPr>
              <p:nvPr/>
            </p:nvCxnSpPr>
            <p:spPr>
              <a:xfrm>
                <a:off x="7057887" y="2385274"/>
                <a:ext cx="71470" cy="40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5"/>
              </p:cNvCxnSpPr>
              <p:nvPr/>
            </p:nvCxnSpPr>
            <p:spPr>
              <a:xfrm flipH="1">
                <a:off x="6444385" y="2882046"/>
                <a:ext cx="684972" cy="253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35" idx="5"/>
                <a:endCxn id="33" idx="4"/>
              </p:cNvCxnSpPr>
              <p:nvPr/>
            </p:nvCxnSpPr>
            <p:spPr>
              <a:xfrm flipV="1">
                <a:off x="6133653" y="3180265"/>
                <a:ext cx="295673" cy="12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27" idx="5"/>
                <a:endCxn id="25" idx="4"/>
              </p:cNvCxnSpPr>
              <p:nvPr/>
            </p:nvCxnSpPr>
            <p:spPr>
              <a:xfrm>
                <a:off x="6556660" y="2386589"/>
                <a:ext cx="221774" cy="82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27" idx="4"/>
                <a:endCxn id="28" idx="0"/>
              </p:cNvCxnSpPr>
              <p:nvPr/>
            </p:nvCxnSpPr>
            <p:spPr>
              <a:xfrm flipH="1">
                <a:off x="6422030" y="2397134"/>
                <a:ext cx="10344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8" idx="4"/>
                <a:endCxn id="29" idx="6"/>
              </p:cNvCxnSpPr>
              <p:nvPr/>
            </p:nvCxnSpPr>
            <p:spPr>
              <a:xfrm flipH="1">
                <a:off x="6102463" y="2802893"/>
                <a:ext cx="319567" cy="62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a:endCxn id="30" idx="5"/>
              </p:cNvCxnSpPr>
              <p:nvPr/>
            </p:nvCxnSpPr>
            <p:spPr>
              <a:xfrm flipH="1">
                <a:off x="5804642" y="2881009"/>
                <a:ext cx="190712" cy="9636"/>
              </a:xfrm>
              <a:prstGeom prst="line">
                <a:avLst/>
              </a:prstGeom>
            </p:spPr>
            <p:style>
              <a:lnRef idx="1">
                <a:schemeClr val="accent1"/>
              </a:lnRef>
              <a:fillRef idx="0">
                <a:schemeClr val="accent1"/>
              </a:fillRef>
              <a:effectRef idx="0">
                <a:schemeClr val="accent1"/>
              </a:effectRef>
              <a:fontRef idx="minor">
                <a:schemeClr val="tx1"/>
              </a:fontRef>
            </p:style>
          </p:cxnSp>
          <p:sp>
            <p:nvSpPr>
              <p:cNvPr id="54" name="フローチャート : 結合子 53"/>
              <p:cNvSpPr/>
              <p:nvPr/>
            </p:nvSpPr>
            <p:spPr>
              <a:xfrm>
                <a:off x="6621628" y="320623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 結合子 54"/>
              <p:cNvSpPr/>
              <p:nvPr/>
            </p:nvSpPr>
            <p:spPr>
              <a:xfrm>
                <a:off x="6933858" y="3218965"/>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コネクタ 55"/>
              <p:cNvCxnSpPr>
                <a:stCxn id="24" idx="5"/>
                <a:endCxn id="55" idx="4"/>
              </p:cNvCxnSpPr>
              <p:nvPr/>
            </p:nvCxnSpPr>
            <p:spPr>
              <a:xfrm>
                <a:off x="6817679" y="3195690"/>
                <a:ext cx="160288" cy="95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a:endCxn id="54" idx="7"/>
              </p:cNvCxnSpPr>
              <p:nvPr/>
            </p:nvCxnSpPr>
            <p:spPr>
              <a:xfrm flipH="1">
                <a:off x="6696927" y="3135217"/>
                <a:ext cx="89562" cy="81563"/>
              </a:xfrm>
              <a:prstGeom prst="line">
                <a:avLst/>
              </a:prstGeom>
            </p:spPr>
            <p:style>
              <a:lnRef idx="1">
                <a:schemeClr val="accent1"/>
              </a:lnRef>
              <a:fillRef idx="0">
                <a:schemeClr val="accent1"/>
              </a:fillRef>
              <a:effectRef idx="0">
                <a:schemeClr val="accent1"/>
              </a:effectRef>
              <a:fontRef idx="minor">
                <a:schemeClr val="tx1"/>
              </a:fontRef>
            </p:style>
          </p:cxnSp>
          <p:sp>
            <p:nvSpPr>
              <p:cNvPr id="58" name="フローチャート : 結合子 57"/>
              <p:cNvSpPr/>
              <p:nvPr/>
            </p:nvSpPr>
            <p:spPr>
              <a:xfrm>
                <a:off x="6742380" y="3004952"/>
                <a:ext cx="8821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p:cNvCxnSpPr/>
              <p:nvPr/>
            </p:nvCxnSpPr>
            <p:spPr>
              <a:xfrm flipH="1">
                <a:off x="6791375" y="3046228"/>
                <a:ext cx="5031" cy="12405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0" name="グループ化 59"/>
          <p:cNvGrpSpPr/>
          <p:nvPr/>
        </p:nvGrpSpPr>
        <p:grpSpPr>
          <a:xfrm>
            <a:off x="467544" y="1340768"/>
            <a:ext cx="7683348" cy="742322"/>
            <a:chOff x="663124" y="1626914"/>
            <a:chExt cx="7075378" cy="742322"/>
          </a:xfrm>
        </p:grpSpPr>
        <p:sp>
          <p:nvSpPr>
            <p:cNvPr id="76" name="右矢印 75"/>
            <p:cNvSpPr/>
            <p:nvPr/>
          </p:nvSpPr>
          <p:spPr>
            <a:xfrm>
              <a:off x="2007566" y="1772816"/>
              <a:ext cx="4291918" cy="453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663124" y="1626914"/>
              <a:ext cx="1340074" cy="599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手の認識</a:t>
              </a:r>
              <a:endParaRPr kumimoji="1" lang="ja-JP" altLang="en-US" sz="2000" dirty="0"/>
            </a:p>
          </p:txBody>
        </p:sp>
        <p:sp>
          <p:nvSpPr>
            <p:cNvPr id="74" name="角丸四角形 73"/>
            <p:cNvSpPr/>
            <p:nvPr/>
          </p:nvSpPr>
          <p:spPr>
            <a:xfrm>
              <a:off x="3381839" y="1626915"/>
              <a:ext cx="1375966" cy="599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指</a:t>
              </a:r>
              <a:r>
                <a:rPr lang="ja-JP" altLang="en-US" sz="2000" b="1" dirty="0" smtClean="0"/>
                <a:t>の</a:t>
              </a:r>
              <a:r>
                <a:rPr kumimoji="1" lang="ja-JP" altLang="en-US" sz="2000" b="1" dirty="0" smtClean="0"/>
                <a:t>認識</a:t>
              </a:r>
              <a:endParaRPr kumimoji="1" lang="ja-JP" altLang="en-US" sz="2000" b="1" dirty="0"/>
            </a:p>
          </p:txBody>
        </p:sp>
        <p:sp>
          <p:nvSpPr>
            <p:cNvPr id="75" name="角丸四角形 74"/>
            <p:cNvSpPr/>
            <p:nvPr/>
          </p:nvSpPr>
          <p:spPr>
            <a:xfrm>
              <a:off x="6299485" y="1626914"/>
              <a:ext cx="1439017" cy="74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指の種類の認識</a:t>
              </a:r>
              <a:endParaRPr kumimoji="1" lang="ja-JP" altLang="en-US" sz="2000" b="1" dirty="0"/>
            </a:p>
          </p:txBody>
        </p:sp>
      </p:grpSp>
      <p:cxnSp>
        <p:nvCxnSpPr>
          <p:cNvPr id="91" name="直線矢印コネクタ 90"/>
          <p:cNvCxnSpPr/>
          <p:nvPr/>
        </p:nvCxnSpPr>
        <p:spPr>
          <a:xfrm>
            <a:off x="7524328" y="3467349"/>
            <a:ext cx="864096" cy="450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フローチャート: 処理 91"/>
          <p:cNvSpPr/>
          <p:nvPr/>
        </p:nvSpPr>
        <p:spPr>
          <a:xfrm>
            <a:off x="5940152" y="3917689"/>
            <a:ext cx="1440160" cy="7200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位置関係を用いた</a:t>
            </a:r>
            <a:r>
              <a:rPr kumimoji="1" lang="ja-JP" altLang="en-US" sz="1600" dirty="0" smtClean="0"/>
              <a:t>種類認識</a:t>
            </a:r>
            <a:endParaRPr kumimoji="1" lang="ja-JP" altLang="en-US" sz="1600" dirty="0"/>
          </a:p>
        </p:txBody>
      </p:sp>
      <p:cxnSp>
        <p:nvCxnSpPr>
          <p:cNvPr id="93" name="直線矢印コネクタ 92"/>
          <p:cNvCxnSpPr>
            <a:endCxn id="92" idx="0"/>
          </p:cNvCxnSpPr>
          <p:nvPr/>
        </p:nvCxnSpPr>
        <p:spPr>
          <a:xfrm flipH="1">
            <a:off x="6660232" y="3467349"/>
            <a:ext cx="864096" cy="450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6732240" y="3413633"/>
            <a:ext cx="619080" cy="369332"/>
          </a:xfrm>
          <a:prstGeom prst="rect">
            <a:avLst/>
          </a:prstGeom>
          <a:noFill/>
        </p:spPr>
        <p:txBody>
          <a:bodyPr wrap="none" rtlCol="0">
            <a:spAutoFit/>
          </a:bodyPr>
          <a:lstStyle/>
          <a:p>
            <a:r>
              <a:rPr lang="en-US" altLang="ja-JP" dirty="0" smtClean="0"/>
              <a:t>YES</a:t>
            </a:r>
            <a:endParaRPr kumimoji="1" lang="ja-JP" altLang="en-US" dirty="0"/>
          </a:p>
        </p:txBody>
      </p:sp>
      <p:sp>
        <p:nvSpPr>
          <p:cNvPr id="95" name="テキスト ボックス 94"/>
          <p:cNvSpPr txBox="1"/>
          <p:nvPr/>
        </p:nvSpPr>
        <p:spPr>
          <a:xfrm>
            <a:off x="7783898" y="3404341"/>
            <a:ext cx="532518" cy="369332"/>
          </a:xfrm>
          <a:prstGeom prst="rect">
            <a:avLst/>
          </a:prstGeom>
          <a:noFill/>
        </p:spPr>
        <p:txBody>
          <a:bodyPr wrap="none" rtlCol="0">
            <a:spAutoFit/>
          </a:bodyPr>
          <a:lstStyle/>
          <a:p>
            <a:r>
              <a:rPr kumimoji="1" lang="en-US" altLang="ja-JP" dirty="0" smtClean="0"/>
              <a:t>NO</a:t>
            </a:r>
            <a:endParaRPr kumimoji="1" lang="ja-JP" altLang="en-US" dirty="0"/>
          </a:p>
        </p:txBody>
      </p:sp>
      <p:grpSp>
        <p:nvGrpSpPr>
          <p:cNvPr id="6" name="グループ化 99"/>
          <p:cNvGrpSpPr/>
          <p:nvPr/>
        </p:nvGrpSpPr>
        <p:grpSpPr>
          <a:xfrm>
            <a:off x="6731479" y="2708920"/>
            <a:ext cx="1512929" cy="728244"/>
            <a:chOff x="5747029" y="2727212"/>
            <a:chExt cx="1456894" cy="728244"/>
          </a:xfrm>
        </p:grpSpPr>
        <p:sp>
          <p:nvSpPr>
            <p:cNvPr id="98" name="フローチャート : 判断 97"/>
            <p:cNvSpPr/>
            <p:nvPr/>
          </p:nvSpPr>
          <p:spPr>
            <a:xfrm>
              <a:off x="5796136" y="2727212"/>
              <a:ext cx="1407787" cy="72824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p>
          </p:txBody>
        </p:sp>
        <p:sp>
          <p:nvSpPr>
            <p:cNvPr id="99" name="テキスト ボックス 98"/>
            <p:cNvSpPr txBox="1"/>
            <p:nvPr/>
          </p:nvSpPr>
          <p:spPr>
            <a:xfrm>
              <a:off x="5747029" y="2914677"/>
              <a:ext cx="1371922" cy="307777"/>
            </a:xfrm>
            <a:prstGeom prst="rect">
              <a:avLst/>
            </a:prstGeom>
            <a:noFill/>
          </p:spPr>
          <p:txBody>
            <a:bodyPr wrap="square" rtlCol="0">
              <a:spAutoFit/>
            </a:bodyPr>
            <a:lstStyle/>
            <a:p>
              <a:pPr algn="ctr"/>
              <a:r>
                <a:rPr lang="ja-JP" altLang="en-US" sz="1400" b="1" dirty="0" smtClean="0">
                  <a:solidFill>
                    <a:schemeClr val="bg1">
                      <a:lumMod val="95000"/>
                    </a:schemeClr>
                  </a:solidFill>
                </a:rPr>
                <a:t>認識本数</a:t>
              </a:r>
              <a:r>
                <a:rPr lang="en-US" altLang="ja-JP" sz="1400" b="1" dirty="0" smtClean="0">
                  <a:solidFill>
                    <a:schemeClr val="bg1">
                      <a:lumMod val="95000"/>
                    </a:schemeClr>
                  </a:solidFill>
                </a:rPr>
                <a:t>==5</a:t>
              </a:r>
              <a:r>
                <a:rPr lang="ja-JP" altLang="en-US" sz="1400" b="1" dirty="0" smtClean="0">
                  <a:solidFill>
                    <a:schemeClr val="bg1">
                      <a:lumMod val="95000"/>
                    </a:schemeClr>
                  </a:solidFill>
                </a:rPr>
                <a:t>　</a:t>
              </a:r>
              <a:endParaRPr lang="ja-JP" altLang="en-US" sz="1400" b="1" dirty="0">
                <a:solidFill>
                  <a:schemeClr val="bg1">
                    <a:lumMod val="95000"/>
                  </a:schemeClr>
                </a:solidFill>
              </a:endParaRPr>
            </a:p>
          </p:txBody>
        </p:sp>
      </p:grpSp>
      <p:sp>
        <p:nvSpPr>
          <p:cNvPr id="102" name="フローチャート: 処理 101"/>
          <p:cNvSpPr/>
          <p:nvPr/>
        </p:nvSpPr>
        <p:spPr>
          <a:xfrm>
            <a:off x="7524328" y="3907381"/>
            <a:ext cx="1368152" cy="7200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指の付け根の角度を用いた種類認識</a:t>
            </a:r>
            <a:endParaRPr kumimoji="1" lang="ja-JP" altLang="en-US" sz="1600" dirty="0"/>
          </a:p>
        </p:txBody>
      </p:sp>
      <p:pic>
        <p:nvPicPr>
          <p:cNvPr id="103" name="Picture 1"/>
          <p:cNvPicPr>
            <a:picLocks noChangeAspect="1" noChangeArrowheads="1"/>
          </p:cNvPicPr>
          <p:nvPr/>
        </p:nvPicPr>
        <p:blipFill>
          <a:blip r:embed="rId5" cstate="print"/>
          <a:srcRect l="35450" t="54791" r="58138" b="29109"/>
          <a:stretch>
            <a:fillRect/>
          </a:stretch>
        </p:blipFill>
        <p:spPr bwMode="auto">
          <a:xfrm>
            <a:off x="7596336" y="4869160"/>
            <a:ext cx="1163015" cy="1094855"/>
          </a:xfrm>
          <a:prstGeom prst="rect">
            <a:avLst/>
          </a:prstGeom>
          <a:noFill/>
          <a:ln w="9525">
            <a:noFill/>
            <a:miter lim="800000"/>
            <a:headEnd/>
            <a:tailEnd/>
          </a:ln>
        </p:spPr>
      </p:pic>
      <p:sp>
        <p:nvSpPr>
          <p:cNvPr id="104" name="フレーム 103"/>
          <p:cNvSpPr/>
          <p:nvPr/>
        </p:nvSpPr>
        <p:spPr>
          <a:xfrm>
            <a:off x="7452320" y="3429000"/>
            <a:ext cx="1440160" cy="2808312"/>
          </a:xfrm>
          <a:prstGeom prst="frame">
            <a:avLst>
              <a:gd name="adj1" fmla="val 4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6" name="テキスト ボックス 105"/>
          <p:cNvSpPr txBox="1"/>
          <p:nvPr/>
        </p:nvSpPr>
        <p:spPr>
          <a:xfrm>
            <a:off x="236880" y="2060848"/>
            <a:ext cx="2678935" cy="707886"/>
          </a:xfrm>
          <a:prstGeom prst="rect">
            <a:avLst/>
          </a:prstGeom>
          <a:noFill/>
        </p:spPr>
        <p:txBody>
          <a:bodyPr wrap="square" rtlCol="0">
            <a:spAutoFit/>
          </a:bodyPr>
          <a:lstStyle/>
          <a:p>
            <a:r>
              <a:rPr lang="ja-JP" altLang="en-US" sz="2000" dirty="0" smtClean="0"/>
              <a:t>・</a:t>
            </a:r>
            <a:r>
              <a:rPr lang="en-US" altLang="ja-JP" sz="2000" dirty="0" smtClean="0"/>
              <a:t>KINECT</a:t>
            </a:r>
            <a:r>
              <a:rPr lang="ja-JP" altLang="en-US" sz="2000" dirty="0"/>
              <a:t>を利用</a:t>
            </a:r>
            <a:r>
              <a:rPr lang="ja-JP" altLang="en-US" sz="2000" dirty="0" smtClean="0"/>
              <a:t>して手の領域画像を生成する</a:t>
            </a:r>
            <a:endParaRPr lang="ja-JP" altLang="en-US" sz="2000" dirty="0"/>
          </a:p>
        </p:txBody>
      </p:sp>
      <p:sp>
        <p:nvSpPr>
          <p:cNvPr id="107" name="テキスト ボックス 106"/>
          <p:cNvSpPr txBox="1"/>
          <p:nvPr/>
        </p:nvSpPr>
        <p:spPr>
          <a:xfrm>
            <a:off x="2915816" y="2053297"/>
            <a:ext cx="2475358" cy="1015663"/>
          </a:xfrm>
          <a:prstGeom prst="rect">
            <a:avLst/>
          </a:prstGeom>
          <a:noFill/>
        </p:spPr>
        <p:txBody>
          <a:bodyPr wrap="none" rtlCol="0">
            <a:spAutoFit/>
          </a:bodyPr>
          <a:lstStyle/>
          <a:p>
            <a:pPr marL="285750" indent="-285750">
              <a:buFont typeface="Arial" pitchFamily="34" charset="0"/>
              <a:buChar char="•"/>
            </a:pPr>
            <a:r>
              <a:rPr lang="ja-JP" altLang="en-US" sz="2000" dirty="0" smtClean="0"/>
              <a:t>手の領域画像から</a:t>
            </a:r>
            <a:endParaRPr lang="en-US" altLang="ja-JP" sz="2000" dirty="0" smtClean="0"/>
          </a:p>
          <a:p>
            <a:pPr algn="ctr"/>
            <a:r>
              <a:rPr lang="ja-JP" altLang="en-US" sz="2000" dirty="0" smtClean="0"/>
              <a:t>手の輪郭を取得</a:t>
            </a:r>
            <a:endParaRPr lang="en-US" altLang="ja-JP" sz="2000" dirty="0" smtClean="0"/>
          </a:p>
          <a:p>
            <a:pPr algn="ctr"/>
            <a:endParaRPr lang="en-US" altLang="ja-JP" sz="2000" dirty="0"/>
          </a:p>
        </p:txBody>
      </p:sp>
      <p:grpSp>
        <p:nvGrpSpPr>
          <p:cNvPr id="7" name="グループ化 108"/>
          <p:cNvGrpSpPr/>
          <p:nvPr/>
        </p:nvGrpSpPr>
        <p:grpSpPr>
          <a:xfrm>
            <a:off x="747789" y="5013176"/>
            <a:ext cx="1447947" cy="1110022"/>
            <a:chOff x="643937" y="2132856"/>
            <a:chExt cx="3332418" cy="2088232"/>
          </a:xfrm>
        </p:grpSpPr>
        <p:sp>
          <p:nvSpPr>
            <p:cNvPr id="110" name="ストライプ矢印 109"/>
            <p:cNvSpPr/>
            <p:nvPr/>
          </p:nvSpPr>
          <p:spPr>
            <a:xfrm>
              <a:off x="643937" y="2132856"/>
              <a:ext cx="3332418" cy="2088232"/>
            </a:xfrm>
            <a:prstGeom prst="stripedRightArrow">
              <a:avLst>
                <a:gd name="adj1" fmla="val 53577"/>
                <a:gd name="adj2"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110"/>
            <p:cNvGrpSpPr/>
            <p:nvPr/>
          </p:nvGrpSpPr>
          <p:grpSpPr>
            <a:xfrm>
              <a:off x="827584" y="2312310"/>
              <a:ext cx="1519959" cy="1678396"/>
              <a:chOff x="1554691" y="1600200"/>
              <a:chExt cx="6034617" cy="4525963"/>
            </a:xfrm>
          </p:grpSpPr>
          <p:pic>
            <p:nvPicPr>
              <p:cNvPr id="115" name="コンテンツ プレースホルダ 6" descr="depthImage0.jpg"/>
              <p:cNvPicPr>
                <a:picLocks noChangeAspect="1"/>
              </p:cNvPicPr>
              <p:nvPr/>
            </p:nvPicPr>
            <p:blipFill>
              <a:blip r:embed="rId6" cstate="print"/>
              <a:stretch>
                <a:fillRect/>
              </a:stretch>
            </p:blipFill>
            <p:spPr>
              <a:xfrm>
                <a:off x="1554691" y="1600200"/>
                <a:ext cx="6034617" cy="4525963"/>
              </a:xfrm>
              <a:prstGeom prst="rect">
                <a:avLst/>
              </a:prstGeom>
            </p:spPr>
          </p:pic>
          <p:sp>
            <p:nvSpPr>
              <p:cNvPr id="116" name="フレーム 115"/>
              <p:cNvSpPr/>
              <p:nvPr/>
            </p:nvSpPr>
            <p:spPr>
              <a:xfrm>
                <a:off x="3059832" y="2060848"/>
                <a:ext cx="1512168" cy="1656184"/>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 name="フレーム 116"/>
              <p:cNvSpPr/>
              <p:nvPr/>
            </p:nvSpPr>
            <p:spPr>
              <a:xfrm>
                <a:off x="5940152" y="1988840"/>
                <a:ext cx="1512168" cy="1728192"/>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8" name="直線コネクタ 117"/>
              <p:cNvCxnSpPr/>
              <p:nvPr/>
            </p:nvCxnSpPr>
            <p:spPr>
              <a:xfrm flipH="1">
                <a:off x="3059832" y="2924944"/>
                <a:ext cx="64807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13" name="Picture 1" descr="C:\Users\Unknownscorn\Documents\Visual Studio 2010\Projects\kinectSDK\kinectSDK\lHandImage0.jpg"/>
            <p:cNvPicPr>
              <a:picLocks noChangeAspect="1" noChangeArrowheads="1"/>
            </p:cNvPicPr>
            <p:nvPr/>
          </p:nvPicPr>
          <p:blipFill>
            <a:blip r:embed="rId7" cstate="print"/>
            <a:srcRect/>
            <a:stretch>
              <a:fillRect/>
            </a:stretch>
          </p:blipFill>
          <p:spPr bwMode="auto">
            <a:xfrm>
              <a:off x="2689994" y="2312310"/>
              <a:ext cx="1167966" cy="1678396"/>
            </a:xfrm>
            <a:prstGeom prst="rect">
              <a:avLst/>
            </a:prstGeom>
            <a:noFill/>
          </p:spPr>
        </p:pic>
      </p:grpSp>
      <p:sp>
        <p:nvSpPr>
          <p:cNvPr id="123" name="テキスト ボックス 122"/>
          <p:cNvSpPr txBox="1"/>
          <p:nvPr/>
        </p:nvSpPr>
        <p:spPr>
          <a:xfrm>
            <a:off x="2915816" y="2721114"/>
            <a:ext cx="3240360" cy="707886"/>
          </a:xfrm>
          <a:prstGeom prst="rect">
            <a:avLst/>
          </a:prstGeom>
          <a:noFill/>
        </p:spPr>
        <p:txBody>
          <a:bodyPr wrap="square" rtlCol="0">
            <a:spAutoFit/>
          </a:bodyPr>
          <a:lstStyle/>
          <a:p>
            <a:pPr marL="285750" indent="-285750">
              <a:buFont typeface="Arial" pitchFamily="34" charset="0"/>
              <a:buChar char="•"/>
            </a:pPr>
            <a:r>
              <a:rPr lang="ja-JP" altLang="en-US" sz="2000" dirty="0"/>
              <a:t>手の輪郭から指先を</a:t>
            </a:r>
            <a:endParaRPr lang="en-US" altLang="ja-JP" sz="2000" dirty="0"/>
          </a:p>
          <a:p>
            <a:r>
              <a:rPr lang="ja-JP" altLang="en-US" sz="2000" dirty="0"/>
              <a:t>　　認識</a:t>
            </a:r>
            <a:r>
              <a:rPr lang="ja-JP" altLang="en-US" sz="2000" dirty="0" smtClean="0"/>
              <a:t>する</a:t>
            </a:r>
            <a:endParaRPr lang="en-US" altLang="ja-JP" sz="2000" dirty="0"/>
          </a:p>
        </p:txBody>
      </p:sp>
      <p:pic>
        <p:nvPicPr>
          <p:cNvPr id="89" name="Picture 2"/>
          <p:cNvPicPr>
            <a:picLocks noChangeAspect="1" noChangeArrowheads="1"/>
          </p:cNvPicPr>
          <p:nvPr/>
        </p:nvPicPr>
        <p:blipFill>
          <a:blip r:embed="rId8" cstate="print"/>
          <a:srcRect l="36132" t="34079" r="41633" b="27157"/>
          <a:stretch>
            <a:fillRect/>
          </a:stretch>
        </p:blipFill>
        <p:spPr bwMode="auto">
          <a:xfrm>
            <a:off x="2987824" y="5207269"/>
            <a:ext cx="1296144" cy="1081969"/>
          </a:xfrm>
          <a:prstGeom prst="rect">
            <a:avLst/>
          </a:prstGeom>
          <a:noFill/>
          <a:ln w="9525">
            <a:noFill/>
            <a:miter lim="800000"/>
            <a:headEnd/>
            <a:tailEnd/>
          </a:ln>
        </p:spPr>
      </p:pic>
      <p:grpSp>
        <p:nvGrpSpPr>
          <p:cNvPr id="19" name="グループ化 89"/>
          <p:cNvGrpSpPr/>
          <p:nvPr/>
        </p:nvGrpSpPr>
        <p:grpSpPr>
          <a:xfrm>
            <a:off x="4283968" y="3501008"/>
            <a:ext cx="936104" cy="936104"/>
            <a:chOff x="1907704" y="2101315"/>
            <a:chExt cx="1440160" cy="1258303"/>
          </a:xfrm>
        </p:grpSpPr>
        <p:pic>
          <p:nvPicPr>
            <p:cNvPr id="96" name="Picture 1" descr="C:\Users\Unknownscorn\Documents\Visual Studio 2010\Projects\kinectSDK\kinectSDK\lHandImage0.jpg"/>
            <p:cNvPicPr>
              <a:picLocks noChangeAspect="1" noChangeArrowheads="1"/>
            </p:cNvPicPr>
            <p:nvPr/>
          </p:nvPicPr>
          <p:blipFill>
            <a:blip r:embed="rId7" cstate="print"/>
            <a:srcRect/>
            <a:stretch>
              <a:fillRect/>
            </a:stretch>
          </p:blipFill>
          <p:spPr bwMode="auto">
            <a:xfrm>
              <a:off x="1907704" y="2101315"/>
              <a:ext cx="1440160" cy="1258303"/>
            </a:xfrm>
            <a:prstGeom prst="rect">
              <a:avLst/>
            </a:prstGeom>
            <a:noFill/>
          </p:spPr>
        </p:pic>
        <p:sp>
          <p:nvSpPr>
            <p:cNvPr id="97" name="フリーフォーム 96"/>
            <p:cNvSpPr/>
            <p:nvPr/>
          </p:nvSpPr>
          <p:spPr>
            <a:xfrm>
              <a:off x="2149434" y="2541319"/>
              <a:ext cx="118753" cy="95003"/>
            </a:xfrm>
            <a:custGeom>
              <a:avLst/>
              <a:gdLst>
                <a:gd name="connsiteX0" fmla="*/ 0 w 118753"/>
                <a:gd name="connsiteY0" fmla="*/ 95003 h 95003"/>
                <a:gd name="connsiteX1" fmla="*/ 11875 w 118753"/>
                <a:gd name="connsiteY1" fmla="*/ 23751 h 95003"/>
                <a:gd name="connsiteX2" fmla="*/ 83127 w 118753"/>
                <a:gd name="connsiteY2" fmla="*/ 0 h 95003"/>
                <a:gd name="connsiteX3" fmla="*/ 118753 w 118753"/>
                <a:gd name="connsiteY3" fmla="*/ 11876 h 95003"/>
              </a:gdLst>
              <a:ahLst/>
              <a:cxnLst>
                <a:cxn ang="0">
                  <a:pos x="connsiteX0" y="connsiteY0"/>
                </a:cxn>
                <a:cxn ang="0">
                  <a:pos x="connsiteX1" y="connsiteY1"/>
                </a:cxn>
                <a:cxn ang="0">
                  <a:pos x="connsiteX2" y="connsiteY2"/>
                </a:cxn>
                <a:cxn ang="0">
                  <a:pos x="connsiteX3" y="connsiteY3"/>
                </a:cxn>
              </a:cxnLst>
              <a:rect l="l" t="t" r="r" b="b"/>
              <a:pathLst>
                <a:path w="118753" h="95003">
                  <a:moveTo>
                    <a:pt x="0" y="95003"/>
                  </a:moveTo>
                  <a:cubicBezTo>
                    <a:pt x="3958" y="71252"/>
                    <a:pt x="-3981" y="41872"/>
                    <a:pt x="11875" y="23751"/>
                  </a:cubicBezTo>
                  <a:cubicBezTo>
                    <a:pt x="28361" y="4910"/>
                    <a:pt x="83127" y="0"/>
                    <a:pt x="83127" y="0"/>
                  </a:cubicBezTo>
                  <a:lnTo>
                    <a:pt x="118753" y="11876"/>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100"/>
          <p:cNvGrpSpPr/>
          <p:nvPr/>
        </p:nvGrpSpPr>
        <p:grpSpPr>
          <a:xfrm>
            <a:off x="4211960" y="5199370"/>
            <a:ext cx="1368152" cy="1037941"/>
            <a:chOff x="5004048" y="4725144"/>
            <a:chExt cx="2160240" cy="1440160"/>
          </a:xfrm>
        </p:grpSpPr>
        <p:pic>
          <p:nvPicPr>
            <p:cNvPr id="105" name="Picture 2"/>
            <p:cNvPicPr>
              <a:picLocks noChangeAspect="1" noChangeArrowheads="1"/>
            </p:cNvPicPr>
            <p:nvPr/>
          </p:nvPicPr>
          <p:blipFill>
            <a:blip r:embed="rId8" cstate="print"/>
            <a:srcRect l="36132" t="46738" r="56754" b="46004"/>
            <a:stretch>
              <a:fillRect/>
            </a:stretch>
          </p:blipFill>
          <p:spPr bwMode="auto">
            <a:xfrm>
              <a:off x="5004048" y="4869160"/>
              <a:ext cx="2160240" cy="1296144"/>
            </a:xfrm>
            <a:prstGeom prst="rect">
              <a:avLst/>
            </a:prstGeom>
            <a:noFill/>
            <a:ln w="9525">
              <a:noFill/>
              <a:miter lim="800000"/>
              <a:headEnd/>
              <a:tailEnd/>
            </a:ln>
          </p:spPr>
        </p:pic>
        <p:sp>
          <p:nvSpPr>
            <p:cNvPr id="108" name="テキスト ボックス 107"/>
            <p:cNvSpPr txBox="1"/>
            <p:nvPr/>
          </p:nvSpPr>
          <p:spPr>
            <a:xfrm>
              <a:off x="5148064" y="4725144"/>
              <a:ext cx="360996" cy="369332"/>
            </a:xfrm>
            <a:prstGeom prst="rect">
              <a:avLst/>
            </a:prstGeom>
            <a:noFill/>
          </p:spPr>
          <p:txBody>
            <a:bodyPr wrap="none" rtlCol="0">
              <a:spAutoFit/>
            </a:bodyPr>
            <a:lstStyle/>
            <a:p>
              <a:r>
                <a:rPr lang="en-US" altLang="ja-JP" dirty="0" smtClean="0"/>
                <a:t>P</a:t>
              </a:r>
              <a:r>
                <a:rPr lang="en-US" altLang="ja-JP" baseline="-25000" dirty="0" smtClean="0"/>
                <a:t>i</a:t>
              </a:r>
              <a:endParaRPr kumimoji="1" lang="ja-JP" altLang="en-US" baseline="-25000" dirty="0"/>
            </a:p>
          </p:txBody>
        </p:sp>
        <p:sp>
          <p:nvSpPr>
            <p:cNvPr id="112" name="テキスト ボックス 111"/>
            <p:cNvSpPr txBox="1"/>
            <p:nvPr/>
          </p:nvSpPr>
          <p:spPr>
            <a:xfrm>
              <a:off x="5436096" y="5661248"/>
              <a:ext cx="575799" cy="369332"/>
            </a:xfrm>
            <a:prstGeom prst="rect">
              <a:avLst/>
            </a:prstGeom>
            <a:noFill/>
          </p:spPr>
          <p:txBody>
            <a:bodyPr wrap="none" rtlCol="0">
              <a:spAutoFit/>
            </a:bodyPr>
            <a:lstStyle/>
            <a:p>
              <a:r>
                <a:rPr kumimoji="1" lang="en-US" altLang="ja-JP" i="1" dirty="0" err="1" smtClean="0"/>
                <a:t>P</a:t>
              </a:r>
              <a:r>
                <a:rPr kumimoji="1" lang="en-US" altLang="ja-JP" i="1" baseline="-25000" dirty="0" err="1" smtClean="0"/>
                <a:t>i+k</a:t>
              </a:r>
              <a:endParaRPr kumimoji="1" lang="ja-JP" altLang="en-US" i="1" baseline="-25000" dirty="0"/>
            </a:p>
          </p:txBody>
        </p:sp>
        <p:sp>
          <p:nvSpPr>
            <p:cNvPr id="114" name="テキスト ボックス 113"/>
            <p:cNvSpPr txBox="1"/>
            <p:nvPr/>
          </p:nvSpPr>
          <p:spPr>
            <a:xfrm>
              <a:off x="6084168" y="4941168"/>
              <a:ext cx="519694" cy="369332"/>
            </a:xfrm>
            <a:prstGeom prst="rect">
              <a:avLst/>
            </a:prstGeom>
            <a:noFill/>
          </p:spPr>
          <p:txBody>
            <a:bodyPr wrap="none" rtlCol="0">
              <a:spAutoFit/>
            </a:bodyPr>
            <a:lstStyle/>
            <a:p>
              <a:r>
                <a:rPr kumimoji="1" lang="en-US" altLang="ja-JP" i="1" dirty="0" smtClean="0"/>
                <a:t>P</a:t>
              </a:r>
              <a:r>
                <a:rPr kumimoji="1" lang="en-US" altLang="ja-JP" i="1" baseline="-25000" dirty="0" smtClean="0"/>
                <a:t>i-k</a:t>
              </a:r>
              <a:endParaRPr kumimoji="1" lang="ja-JP" altLang="en-US" i="1" baseline="-25000" dirty="0"/>
            </a:p>
          </p:txBody>
        </p:sp>
      </p:grpSp>
      <p:sp>
        <p:nvSpPr>
          <p:cNvPr id="120" name="フッター プレースホルダー 32"/>
          <p:cNvSpPr>
            <a:spLocks noGrp="1"/>
          </p:cNvSpPr>
          <p:nvPr>
            <p:ph type="ftr" sz="quarter" idx="11"/>
          </p:nvPr>
        </p:nvSpPr>
        <p:spPr>
          <a:xfrm>
            <a:off x="899592" y="6375608"/>
            <a:ext cx="7857828" cy="365760"/>
          </a:xfrm>
        </p:spPr>
        <p:txBody>
          <a:bodyPr/>
          <a:lstStyle/>
          <a:p>
            <a:pPr algn="l"/>
            <a:r>
              <a:rPr kumimoji="1" lang="en-US" altLang="ja-JP" sz="1200" dirty="0" smtClean="0">
                <a:solidFill>
                  <a:schemeClr val="tx1"/>
                </a:solidFill>
              </a:rPr>
              <a:t>[1] </a:t>
            </a:r>
            <a:r>
              <a:rPr lang="en-US" altLang="ja-JP" sz="1200" dirty="0" err="1">
                <a:solidFill>
                  <a:schemeClr val="tx1"/>
                </a:solidFill>
              </a:rPr>
              <a:t>Shahzad</a:t>
            </a:r>
            <a:r>
              <a:rPr lang="en-US" altLang="ja-JP" sz="1200" dirty="0">
                <a:solidFill>
                  <a:schemeClr val="tx1"/>
                </a:solidFill>
              </a:rPr>
              <a:t> Malik,</a:t>
            </a:r>
            <a:r>
              <a:rPr lang="en-US" altLang="ja-JP" sz="1200" i="1" dirty="0">
                <a:solidFill>
                  <a:schemeClr val="tx1"/>
                </a:solidFill>
              </a:rPr>
              <a:t> December 18, 2003,“</a:t>
            </a:r>
            <a:r>
              <a:rPr lang="en-US" altLang="ja-JP" sz="1200" dirty="0">
                <a:solidFill>
                  <a:schemeClr val="tx1"/>
                </a:solidFill>
              </a:rPr>
              <a:t>Real-time Hand Tracking and Finger Tracking for </a:t>
            </a:r>
            <a:r>
              <a:rPr lang="en-US" altLang="ja-JP" sz="1200">
                <a:solidFill>
                  <a:schemeClr val="tx1"/>
                </a:solidFill>
              </a:rPr>
              <a:t>Interaction</a:t>
            </a:r>
            <a:r>
              <a:rPr lang="en-US" altLang="ja-JP" sz="1200" smtClean="0">
                <a:solidFill>
                  <a:schemeClr val="tx1"/>
                </a:solidFill>
              </a:rPr>
              <a:t>”, CSC2503F Project Report</a:t>
            </a:r>
            <a:endParaRPr lang="en-US" altLang="ja-JP" sz="1200" dirty="0">
              <a:solidFill>
                <a:schemeClr val="tx1"/>
              </a:solidFill>
            </a:endParaRPr>
          </a:p>
          <a:p>
            <a:endParaRPr kumimoji="1" lang="ja-JP" altLang="en-US" sz="1200" dirty="0"/>
          </a:p>
        </p:txBody>
      </p:sp>
      <p:sp>
        <p:nvSpPr>
          <p:cNvPr id="121" name="正方形/長方形 120"/>
          <p:cNvSpPr/>
          <p:nvPr/>
        </p:nvSpPr>
        <p:spPr>
          <a:xfrm>
            <a:off x="2915816" y="4437112"/>
            <a:ext cx="3006080" cy="697627"/>
          </a:xfrm>
          <a:prstGeom prst="rect">
            <a:avLst/>
          </a:prstGeom>
        </p:spPr>
        <p:txBody>
          <a:bodyPr wrap="square">
            <a:spAutoFit/>
          </a:bodyPr>
          <a:lstStyle/>
          <a:p>
            <a:pPr>
              <a:buFont typeface="Arial" pitchFamily="34" charset="0"/>
              <a:buChar char="•"/>
            </a:pPr>
            <a:r>
              <a:rPr lang="ja-JP" altLang="en-US" dirty="0" smtClean="0"/>
              <a:t>　</a:t>
            </a:r>
            <a:r>
              <a:rPr lang="en-US" altLang="ja-JP" dirty="0" smtClean="0"/>
              <a:t>k-curvature</a:t>
            </a:r>
            <a:r>
              <a:rPr lang="ja-JP" altLang="en-US" dirty="0" smtClean="0"/>
              <a:t> </a:t>
            </a:r>
            <a:r>
              <a:rPr lang="en-US" altLang="ja-JP" dirty="0" smtClean="0"/>
              <a:t>algorithm</a:t>
            </a:r>
            <a:r>
              <a:rPr lang="en-US" altLang="ja-JP" sz="1200" baseline="-25000" dirty="0" smtClean="0"/>
              <a:t>[1]</a:t>
            </a:r>
          </a:p>
          <a:p>
            <a:r>
              <a:rPr lang="ja-JP" altLang="en-US" sz="3200" baseline="-25000" dirty="0" smtClean="0"/>
              <a:t>　という手法を用いる</a:t>
            </a:r>
            <a:endParaRPr lang="en-US" altLang="ja-JP" sz="1200" baseline="-25000" dirty="0" smtClean="0"/>
          </a:p>
        </p:txBody>
      </p:sp>
      <p:pic>
        <p:nvPicPr>
          <p:cNvPr id="122" name="Picture 2" descr="C:\Users\Unknownscorn\Documents\Visual Studio 2010\Projects\kinectSDK\kinectSDK\lContourImage0.jpg"/>
          <p:cNvPicPr>
            <a:picLocks noChangeAspect="1" noChangeArrowheads="1"/>
          </p:cNvPicPr>
          <p:nvPr/>
        </p:nvPicPr>
        <p:blipFill>
          <a:blip r:embed="rId9" cstate="print">
            <a:lum bright="40000" contrast="40000"/>
          </a:blip>
          <a:srcRect/>
          <a:stretch>
            <a:fillRect/>
          </a:stretch>
        </p:blipFill>
        <p:spPr bwMode="auto">
          <a:xfrm>
            <a:off x="3203848" y="3484579"/>
            <a:ext cx="936104" cy="952533"/>
          </a:xfrm>
          <a:prstGeom prst="rect">
            <a:avLst/>
          </a:prstGeom>
          <a:noFill/>
        </p:spPr>
      </p:pic>
      <p:grpSp>
        <p:nvGrpSpPr>
          <p:cNvPr id="111" name="グループ化 110"/>
          <p:cNvGrpSpPr/>
          <p:nvPr/>
        </p:nvGrpSpPr>
        <p:grpSpPr>
          <a:xfrm>
            <a:off x="6084168" y="4653136"/>
            <a:ext cx="1152128" cy="1368151"/>
            <a:chOff x="5939404" y="2564905"/>
            <a:chExt cx="1912586" cy="1812942"/>
          </a:xfrm>
        </p:grpSpPr>
        <p:pic>
          <p:nvPicPr>
            <p:cNvPr id="100" name="Picture 3" descr="C:\Users\nakagawa\Desktop\ふぃんげｒ.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727" r="26901" b="22020"/>
            <a:stretch/>
          </p:blipFill>
          <p:spPr bwMode="auto">
            <a:xfrm>
              <a:off x="5939404" y="2889713"/>
              <a:ext cx="1912586" cy="1488134"/>
            </a:xfrm>
            <a:prstGeom prst="round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1" name="フレーム 100"/>
            <p:cNvSpPr/>
            <p:nvPr/>
          </p:nvSpPr>
          <p:spPr>
            <a:xfrm>
              <a:off x="5990408" y="3538363"/>
              <a:ext cx="358873" cy="27558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環状矢印 108"/>
            <p:cNvSpPr/>
            <p:nvPr/>
          </p:nvSpPr>
          <p:spPr>
            <a:xfrm>
              <a:off x="5948287" y="2564905"/>
              <a:ext cx="1903703" cy="126766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custDataLst>
      <p:tags r:id="rId1"/>
    </p:custDataLst>
    <p:extLst>
      <p:ext uri="{BB962C8B-B14F-4D97-AF65-F5344CB8AC3E}">
        <p14:creationId xmlns:p14="http://schemas.microsoft.com/office/powerpoint/2010/main" val="3258620452"/>
      </p:ext>
    </p:extLst>
  </p:cSld>
  <p:clrMapOvr>
    <a:masterClrMapping/>
  </p:clrMapOvr>
  <p:transition advTm="8902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r"/>
            <a:r>
              <a:rPr kumimoji="1" lang="ja-JP" altLang="en-US" dirty="0" smtClean="0"/>
              <a:t>角度による指の種類認識</a:t>
            </a:r>
            <a:r>
              <a:rPr kumimoji="1" lang="en-US" altLang="ja-JP" dirty="0" smtClean="0"/>
              <a:t>			  </a:t>
            </a:r>
            <a:r>
              <a:rPr kumimoji="1" lang="en-US" altLang="ja-JP" baseline="-25000" dirty="0" smtClean="0"/>
              <a:t>2.</a:t>
            </a:r>
            <a:r>
              <a:rPr kumimoji="1" lang="ja-JP" altLang="en-US" baseline="-25000" dirty="0" smtClean="0"/>
              <a:t>研究方法</a:t>
            </a:r>
            <a:endParaRPr kumimoji="1" lang="ja-JP" altLang="en-US" baseline="-25000"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5</a:t>
            </a:fld>
            <a:endParaRPr kumimoji="1" lang="ja-JP" altLang="en-US" dirty="0"/>
          </a:p>
        </p:txBody>
      </p:sp>
      <p:sp>
        <p:nvSpPr>
          <p:cNvPr id="4" name="コンテンツ プレースホルダ 3"/>
          <p:cNvSpPr>
            <a:spLocks noGrp="1"/>
          </p:cNvSpPr>
          <p:nvPr>
            <p:ph sz="quarter" idx="1"/>
          </p:nvPr>
        </p:nvSpPr>
        <p:spPr>
          <a:xfrm>
            <a:off x="457200" y="1219200"/>
            <a:ext cx="5698976" cy="4937760"/>
          </a:xfrm>
        </p:spPr>
        <p:txBody>
          <a:bodyPr>
            <a:normAutofit/>
          </a:bodyPr>
          <a:lstStyle/>
          <a:p>
            <a:pPr lvl="1"/>
            <a:r>
              <a:rPr kumimoji="1" lang="ja-JP" altLang="en-US" dirty="0" smtClean="0"/>
              <a:t>指は手の向きを中心に左右に分布</a:t>
            </a:r>
            <a:r>
              <a:rPr lang="ja-JP" altLang="en-US" dirty="0"/>
              <a:t>する</a:t>
            </a:r>
            <a:endParaRPr kumimoji="1" lang="en-US" altLang="ja-JP" dirty="0" smtClean="0"/>
          </a:p>
          <a:p>
            <a:pPr lvl="2"/>
            <a:r>
              <a:rPr lang="ja-JP" altLang="en-US" dirty="0" smtClean="0"/>
              <a:t>軸の右側を </a:t>
            </a:r>
            <a:r>
              <a:rPr lang="ja-JP" altLang="en-US" b="1" dirty="0" smtClean="0">
                <a:solidFill>
                  <a:srgbClr val="FF0000"/>
                </a:solidFill>
              </a:rPr>
              <a:t>正</a:t>
            </a:r>
            <a:r>
              <a:rPr lang="ja-JP" altLang="en-US" dirty="0" smtClean="0"/>
              <a:t>，軸の左側を </a:t>
            </a:r>
            <a:r>
              <a:rPr lang="ja-JP" altLang="en-US" b="1" dirty="0" smtClean="0">
                <a:solidFill>
                  <a:schemeClr val="accent3"/>
                </a:solidFill>
              </a:rPr>
              <a:t>負　</a:t>
            </a:r>
            <a:r>
              <a:rPr lang="ja-JP" altLang="en-US" dirty="0" smtClean="0"/>
              <a:t>とする</a:t>
            </a:r>
            <a:endParaRPr lang="en-US" altLang="ja-JP" b="1" dirty="0" smtClean="0">
              <a:solidFill>
                <a:schemeClr val="accent3"/>
              </a:solidFill>
            </a:endParaRPr>
          </a:p>
          <a:p>
            <a:pPr lvl="2"/>
            <a:r>
              <a:rPr lang="ja-JP" altLang="en-US" dirty="0" smtClean="0"/>
              <a:t>この分布を</a:t>
            </a:r>
            <a:r>
              <a:rPr lang="ja-JP" altLang="en-US" dirty="0" smtClean="0"/>
              <a:t>角度</a:t>
            </a:r>
            <a:r>
              <a:rPr lang="ja-JP" altLang="en-US" dirty="0" smtClean="0"/>
              <a:t>で表現する</a:t>
            </a:r>
            <a:endParaRPr lang="en-US" altLang="ja-JP" dirty="0" smtClean="0"/>
          </a:p>
          <a:p>
            <a:pPr lvl="2"/>
            <a:endParaRPr lang="en-US" altLang="ja-JP" dirty="0" smtClean="0"/>
          </a:p>
          <a:p>
            <a:pPr lvl="1"/>
            <a:endParaRPr lang="en-US" altLang="ja-JP" dirty="0" smtClean="0"/>
          </a:p>
          <a:p>
            <a:pPr lvl="1"/>
            <a:r>
              <a:rPr lang="ja-JP" altLang="en-US" dirty="0" smtClean="0"/>
              <a:t>角度を用いて種類識別を行う</a:t>
            </a:r>
            <a:endParaRPr lang="en-US" altLang="ja-JP" dirty="0" smtClean="0"/>
          </a:p>
          <a:p>
            <a:pPr lvl="2"/>
            <a:r>
              <a:rPr lang="ja-JP" altLang="en-US" dirty="0" smtClean="0"/>
              <a:t>各指の角度の可動範囲から閾値を設定する</a:t>
            </a:r>
            <a:endParaRPr lang="en-US" altLang="ja-JP" dirty="0" smtClean="0"/>
          </a:p>
          <a:p>
            <a:pPr lvl="3"/>
            <a:endParaRPr lang="en-US" altLang="ja-JP" dirty="0" smtClean="0"/>
          </a:p>
          <a:p>
            <a:pPr lvl="1"/>
            <a:r>
              <a:rPr lang="ja-JP" altLang="en-US" dirty="0" smtClean="0"/>
              <a:t>指先ではなく指の付け根の角度を利用する</a:t>
            </a:r>
            <a:endParaRPr lang="en-US" altLang="ja-JP" dirty="0" smtClean="0"/>
          </a:p>
          <a:p>
            <a:pPr lvl="2"/>
            <a:r>
              <a:rPr kumimoji="1" lang="ja-JP" altLang="en-US" dirty="0" smtClean="0"/>
              <a:t>指の付け根は指先より可動範囲</a:t>
            </a:r>
            <a:r>
              <a:rPr kumimoji="1" lang="ja-JP" altLang="en-US" dirty="0" smtClean="0"/>
              <a:t>が</a:t>
            </a:r>
            <a:r>
              <a:rPr lang="ja-JP" altLang="en-US" dirty="0" smtClean="0"/>
              <a:t>狭いため</a:t>
            </a:r>
            <a:r>
              <a:rPr kumimoji="1" lang="ja-JP" altLang="en-US" dirty="0" smtClean="0"/>
              <a:t>認識</a:t>
            </a:r>
            <a:r>
              <a:rPr kumimoji="1" lang="ja-JP" altLang="en-US" dirty="0" smtClean="0"/>
              <a:t>の精度向上が考えられる</a:t>
            </a:r>
            <a:endParaRPr kumimoji="1" lang="en-US" altLang="ja-JP" dirty="0" smtClean="0"/>
          </a:p>
        </p:txBody>
      </p:sp>
      <p:pic>
        <p:nvPicPr>
          <p:cNvPr id="27649" name="Picture 1"/>
          <p:cNvPicPr>
            <a:picLocks noChangeAspect="1" noChangeArrowheads="1"/>
          </p:cNvPicPr>
          <p:nvPr/>
        </p:nvPicPr>
        <p:blipFill>
          <a:blip r:embed="rId4" cstate="print"/>
          <a:srcRect l="35450" t="54791" r="58138" b="29109"/>
          <a:stretch>
            <a:fillRect/>
          </a:stretch>
        </p:blipFill>
        <p:spPr bwMode="auto">
          <a:xfrm>
            <a:off x="6498705" y="2832477"/>
            <a:ext cx="1313655" cy="1172587"/>
          </a:xfrm>
          <a:prstGeom prst="rect">
            <a:avLst/>
          </a:prstGeom>
          <a:noFill/>
          <a:ln w="9525">
            <a:noFill/>
            <a:miter lim="800000"/>
            <a:headEnd/>
            <a:tailEnd/>
          </a:ln>
        </p:spPr>
      </p:pic>
      <p:grpSp>
        <p:nvGrpSpPr>
          <p:cNvPr id="18" name="グループ化 17"/>
          <p:cNvGrpSpPr/>
          <p:nvPr/>
        </p:nvGrpSpPr>
        <p:grpSpPr>
          <a:xfrm>
            <a:off x="6516216" y="1268760"/>
            <a:ext cx="1328535" cy="1219490"/>
            <a:chOff x="5868144" y="1196752"/>
            <a:chExt cx="1691680" cy="1872208"/>
          </a:xfrm>
        </p:grpSpPr>
        <p:grpSp>
          <p:nvGrpSpPr>
            <p:cNvPr id="6" name="グループ化 5"/>
            <p:cNvGrpSpPr/>
            <p:nvPr/>
          </p:nvGrpSpPr>
          <p:grpSpPr>
            <a:xfrm>
              <a:off x="5868144" y="1196752"/>
              <a:ext cx="1691680" cy="1872208"/>
              <a:chOff x="3203848" y="1844824"/>
              <a:chExt cx="1691680" cy="2520280"/>
            </a:xfrm>
          </p:grpSpPr>
          <p:pic>
            <p:nvPicPr>
              <p:cNvPr id="7" name="Picture 1"/>
              <p:cNvPicPr>
                <a:picLocks noChangeAspect="1" noChangeArrowheads="1"/>
              </p:cNvPicPr>
              <p:nvPr/>
            </p:nvPicPr>
            <p:blipFill>
              <a:blip r:embed="rId5" cstate="print"/>
              <a:srcRect l="26404" t="20125" r="65435" b="52750"/>
              <a:stretch>
                <a:fillRect/>
              </a:stretch>
            </p:blipFill>
            <p:spPr bwMode="auto">
              <a:xfrm>
                <a:off x="3203848" y="2132855"/>
                <a:ext cx="1691680" cy="2232249"/>
              </a:xfrm>
              <a:prstGeom prst="rect">
                <a:avLst/>
              </a:prstGeom>
              <a:noFill/>
              <a:ln w="9525">
                <a:noFill/>
                <a:miter lim="800000"/>
                <a:headEnd/>
                <a:tailEnd/>
              </a:ln>
            </p:spPr>
          </p:pic>
          <p:sp>
            <p:nvSpPr>
              <p:cNvPr id="8" name="環状矢印 7"/>
              <p:cNvSpPr/>
              <p:nvPr/>
            </p:nvSpPr>
            <p:spPr>
              <a:xfrm>
                <a:off x="3635896" y="1916832"/>
                <a:ext cx="1080120" cy="792088"/>
              </a:xfrm>
              <a:prstGeom prst="circularArrow">
                <a:avLst>
                  <a:gd name="adj1" fmla="val 2009"/>
                  <a:gd name="adj2" fmla="val 1142319"/>
                  <a:gd name="adj3" fmla="val 20457689"/>
                  <a:gd name="adj4" fmla="val 16380363"/>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環状矢印 8"/>
              <p:cNvSpPr/>
              <p:nvPr/>
            </p:nvSpPr>
            <p:spPr>
              <a:xfrm flipH="1">
                <a:off x="3203848" y="1844824"/>
                <a:ext cx="1368152" cy="792088"/>
              </a:xfrm>
              <a:prstGeom prst="circularArrow">
                <a:avLst>
                  <a:gd name="adj1" fmla="val 492"/>
                  <a:gd name="adj2" fmla="val 1019438"/>
                  <a:gd name="adj3" fmla="val 20334796"/>
                  <a:gd name="adj4" fmla="val 16427153"/>
                  <a:gd name="adj5" fmla="val 109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上矢印 9"/>
              <p:cNvSpPr/>
              <p:nvPr/>
            </p:nvSpPr>
            <p:spPr>
              <a:xfrm rot="486413">
                <a:off x="3903383" y="1850456"/>
                <a:ext cx="70081" cy="24213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減算記号 10"/>
            <p:cNvSpPr/>
            <p:nvPr/>
          </p:nvSpPr>
          <p:spPr>
            <a:xfrm>
              <a:off x="6035417" y="1832117"/>
              <a:ext cx="288032" cy="216024"/>
            </a:xfrm>
            <a:prstGeom prst="mathMinus">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加算記号 11"/>
            <p:cNvSpPr/>
            <p:nvPr/>
          </p:nvSpPr>
          <p:spPr>
            <a:xfrm>
              <a:off x="7020272" y="1938011"/>
              <a:ext cx="288032" cy="216024"/>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83825" y="4437112"/>
            <a:ext cx="1328535" cy="1080120"/>
            <a:chOff x="6483825" y="5157192"/>
            <a:chExt cx="1328535" cy="1080120"/>
          </a:xfrm>
        </p:grpSpPr>
        <p:pic>
          <p:nvPicPr>
            <p:cNvPr id="20" name="Picture 1"/>
            <p:cNvPicPr>
              <a:picLocks noChangeAspect="1" noChangeArrowheads="1"/>
            </p:cNvPicPr>
            <p:nvPr/>
          </p:nvPicPr>
          <p:blipFill>
            <a:blip r:embed="rId5" cstate="print"/>
            <a:srcRect l="26404" t="20125" r="65435" b="52750"/>
            <a:stretch>
              <a:fillRect/>
            </a:stretch>
          </p:blipFill>
          <p:spPr bwMode="auto">
            <a:xfrm>
              <a:off x="6483825" y="5157192"/>
              <a:ext cx="1328535" cy="1080120"/>
            </a:xfrm>
            <a:prstGeom prst="rect">
              <a:avLst/>
            </a:prstGeom>
            <a:noFill/>
            <a:ln w="9525">
              <a:noFill/>
              <a:miter lim="800000"/>
              <a:headEnd/>
              <a:tailEnd/>
            </a:ln>
          </p:spPr>
        </p:pic>
        <p:sp>
          <p:nvSpPr>
            <p:cNvPr id="5" name="フリーフォーム 4"/>
            <p:cNvSpPr/>
            <p:nvPr/>
          </p:nvSpPr>
          <p:spPr>
            <a:xfrm>
              <a:off x="6848475" y="5505317"/>
              <a:ext cx="209550" cy="114433"/>
            </a:xfrm>
            <a:custGeom>
              <a:avLst/>
              <a:gdLst>
                <a:gd name="connsiteX0" fmla="*/ 0 w 209550"/>
                <a:gd name="connsiteY0" fmla="*/ 114433 h 114433"/>
                <a:gd name="connsiteX1" fmla="*/ 104775 w 209550"/>
                <a:gd name="connsiteY1" fmla="*/ 38233 h 114433"/>
                <a:gd name="connsiteX2" fmla="*/ 133350 w 209550"/>
                <a:gd name="connsiteY2" fmla="*/ 28708 h 114433"/>
                <a:gd name="connsiteX3" fmla="*/ 161925 w 209550"/>
                <a:gd name="connsiteY3" fmla="*/ 9658 h 114433"/>
                <a:gd name="connsiteX4" fmla="*/ 209550 w 209550"/>
                <a:gd name="connsiteY4" fmla="*/ 133 h 114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14433">
                  <a:moveTo>
                    <a:pt x="0" y="114433"/>
                  </a:moveTo>
                  <a:cubicBezTo>
                    <a:pt x="18527" y="99611"/>
                    <a:pt x="83613" y="45287"/>
                    <a:pt x="104775" y="38233"/>
                  </a:cubicBezTo>
                  <a:cubicBezTo>
                    <a:pt x="114300" y="35058"/>
                    <a:pt x="124370" y="33198"/>
                    <a:pt x="133350" y="28708"/>
                  </a:cubicBezTo>
                  <a:cubicBezTo>
                    <a:pt x="143589" y="23588"/>
                    <a:pt x="151686" y="14778"/>
                    <a:pt x="161925" y="9658"/>
                  </a:cubicBezTo>
                  <a:cubicBezTo>
                    <a:pt x="184991" y="-1875"/>
                    <a:pt x="187754" y="133"/>
                    <a:pt x="209550" y="133"/>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21"/>
            <p:cNvSpPr/>
            <p:nvPr/>
          </p:nvSpPr>
          <p:spPr>
            <a:xfrm>
              <a:off x="6663709" y="5229200"/>
              <a:ext cx="420147" cy="114433"/>
            </a:xfrm>
            <a:custGeom>
              <a:avLst/>
              <a:gdLst>
                <a:gd name="connsiteX0" fmla="*/ 0 w 209550"/>
                <a:gd name="connsiteY0" fmla="*/ 114433 h 114433"/>
                <a:gd name="connsiteX1" fmla="*/ 104775 w 209550"/>
                <a:gd name="connsiteY1" fmla="*/ 38233 h 114433"/>
                <a:gd name="connsiteX2" fmla="*/ 133350 w 209550"/>
                <a:gd name="connsiteY2" fmla="*/ 28708 h 114433"/>
                <a:gd name="connsiteX3" fmla="*/ 161925 w 209550"/>
                <a:gd name="connsiteY3" fmla="*/ 9658 h 114433"/>
                <a:gd name="connsiteX4" fmla="*/ 209550 w 209550"/>
                <a:gd name="connsiteY4" fmla="*/ 133 h 114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14433">
                  <a:moveTo>
                    <a:pt x="0" y="114433"/>
                  </a:moveTo>
                  <a:cubicBezTo>
                    <a:pt x="18527" y="99611"/>
                    <a:pt x="83613" y="45287"/>
                    <a:pt x="104775" y="38233"/>
                  </a:cubicBezTo>
                  <a:cubicBezTo>
                    <a:pt x="114300" y="35058"/>
                    <a:pt x="124370" y="33198"/>
                    <a:pt x="133350" y="28708"/>
                  </a:cubicBezTo>
                  <a:cubicBezTo>
                    <a:pt x="143589" y="23588"/>
                    <a:pt x="151686" y="14778"/>
                    <a:pt x="161925" y="9658"/>
                  </a:cubicBezTo>
                  <a:cubicBezTo>
                    <a:pt x="184991" y="-1875"/>
                    <a:pt x="187754" y="133"/>
                    <a:pt x="209550" y="133"/>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上矢印 22"/>
          <p:cNvSpPr/>
          <p:nvPr/>
        </p:nvSpPr>
        <p:spPr>
          <a:xfrm rot="5886413">
            <a:off x="7140873" y="1432780"/>
            <a:ext cx="45719" cy="13136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598077" y="1938318"/>
            <a:ext cx="646331" cy="338554"/>
          </a:xfrm>
          <a:prstGeom prst="rect">
            <a:avLst/>
          </a:prstGeom>
          <a:noFill/>
        </p:spPr>
        <p:txBody>
          <a:bodyPr wrap="none" rtlCol="0">
            <a:spAutoFit/>
          </a:bodyPr>
          <a:lstStyle/>
          <a:p>
            <a:r>
              <a:rPr kumimoji="1" lang="en-US" altLang="ja-JP" sz="1600" dirty="0" smtClean="0">
                <a:ln>
                  <a:solidFill>
                    <a:schemeClr val="accent2"/>
                  </a:solidFill>
                </a:ln>
                <a:solidFill>
                  <a:srgbClr val="FF0000"/>
                </a:solidFill>
              </a:rPr>
              <a:t>90°</a:t>
            </a:r>
            <a:endParaRPr kumimoji="1" lang="ja-JP" altLang="en-US" sz="1600" dirty="0">
              <a:ln>
                <a:solidFill>
                  <a:schemeClr val="accent2"/>
                </a:solidFill>
              </a:ln>
              <a:solidFill>
                <a:srgbClr val="FF0000"/>
              </a:solidFill>
            </a:endParaRPr>
          </a:p>
        </p:txBody>
      </p:sp>
      <p:sp>
        <p:nvSpPr>
          <p:cNvPr id="25" name="テキスト ボックス 24"/>
          <p:cNvSpPr txBox="1"/>
          <p:nvPr/>
        </p:nvSpPr>
        <p:spPr>
          <a:xfrm>
            <a:off x="6284173" y="1794302"/>
            <a:ext cx="736099" cy="338554"/>
          </a:xfrm>
          <a:prstGeom prst="rect">
            <a:avLst/>
          </a:prstGeom>
          <a:noFill/>
        </p:spPr>
        <p:txBody>
          <a:bodyPr wrap="none" rtlCol="0">
            <a:spAutoFit/>
          </a:bodyPr>
          <a:lstStyle/>
          <a:p>
            <a:r>
              <a:rPr kumimoji="1" lang="en-US" altLang="ja-JP" sz="1600" dirty="0" smtClean="0">
                <a:ln>
                  <a:solidFill>
                    <a:schemeClr val="accent3">
                      <a:lumMod val="50000"/>
                    </a:schemeClr>
                  </a:solidFill>
                </a:ln>
                <a:solidFill>
                  <a:schemeClr val="accent3"/>
                </a:solidFill>
              </a:rPr>
              <a:t>-</a:t>
            </a:r>
            <a:r>
              <a:rPr kumimoji="1" lang="en-US" altLang="ja-JP" sz="1600" dirty="0" smtClean="0">
                <a:ln>
                  <a:solidFill>
                    <a:schemeClr val="accent3"/>
                  </a:solidFill>
                </a:ln>
                <a:solidFill>
                  <a:schemeClr val="accent3"/>
                </a:solidFill>
              </a:rPr>
              <a:t>90</a:t>
            </a:r>
            <a:r>
              <a:rPr kumimoji="1" lang="en-US" altLang="ja-JP" sz="1600" dirty="0" smtClean="0">
                <a:ln>
                  <a:solidFill>
                    <a:schemeClr val="accent3">
                      <a:lumMod val="50000"/>
                    </a:schemeClr>
                  </a:solidFill>
                </a:ln>
                <a:solidFill>
                  <a:schemeClr val="accent3"/>
                </a:solidFill>
              </a:rPr>
              <a:t>°</a:t>
            </a:r>
            <a:endParaRPr kumimoji="1" lang="ja-JP" altLang="en-US" sz="1600" dirty="0">
              <a:ln>
                <a:solidFill>
                  <a:schemeClr val="accent3">
                    <a:lumMod val="50000"/>
                  </a:schemeClr>
                </a:solidFill>
              </a:ln>
              <a:solidFill>
                <a:schemeClr val="accent3"/>
              </a:solidFill>
            </a:endParaRPr>
          </a:p>
        </p:txBody>
      </p:sp>
    </p:spTree>
    <p:custDataLst>
      <p:tags r:id="rId1"/>
    </p:custDataLst>
  </p:cSld>
  <p:clrMapOvr>
    <a:masterClrMapping/>
  </p:clrMapOvr>
  <p:transition advTm="6641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r"/>
            <a:r>
              <a:rPr kumimoji="1" lang="ja-JP" altLang="en-US" dirty="0" smtClean="0"/>
              <a:t>手の向きと指の影響度</a:t>
            </a:r>
            <a:r>
              <a:rPr kumimoji="1" lang="en-US" altLang="ja-JP" dirty="0" smtClean="0"/>
              <a:t>			  </a:t>
            </a:r>
            <a:r>
              <a:rPr kumimoji="1" lang="en-US" altLang="ja-JP" baseline="-25000" dirty="0" smtClean="0"/>
              <a:t>2.</a:t>
            </a:r>
            <a:r>
              <a:rPr kumimoji="1" lang="ja-JP" altLang="en-US" baseline="-25000" dirty="0" smtClean="0"/>
              <a:t>研究方法</a:t>
            </a:r>
            <a:endParaRPr kumimoji="1" lang="ja-JP" altLang="en-US" baseline="-25000" dirty="0"/>
          </a:p>
        </p:txBody>
      </p:sp>
      <p:sp>
        <p:nvSpPr>
          <p:cNvPr id="3" name="スライド番号プレースホルダ 2"/>
          <p:cNvSpPr>
            <a:spLocks noGrp="1"/>
          </p:cNvSpPr>
          <p:nvPr>
            <p:ph type="sldNum" sz="quarter" idx="12"/>
          </p:nvPr>
        </p:nvSpPr>
        <p:spPr/>
        <p:txBody>
          <a:bodyPr/>
          <a:lstStyle/>
          <a:p>
            <a:fld id="{A5DECCAB-8FF3-474F-8D40-6BC925E72177}" type="slidenum">
              <a:rPr kumimoji="1" lang="ja-JP" altLang="en-US" smtClean="0"/>
              <a:pPr/>
              <a:t>6</a:t>
            </a:fld>
            <a:endParaRPr kumimoji="1" lang="ja-JP" altLang="en-US"/>
          </a:p>
        </p:txBody>
      </p:sp>
      <p:sp>
        <p:nvSpPr>
          <p:cNvPr id="4" name="コンテンツ プレースホルダ 3"/>
          <p:cNvSpPr>
            <a:spLocks noGrp="1"/>
          </p:cNvSpPr>
          <p:nvPr>
            <p:ph sz="quarter" idx="1"/>
          </p:nvPr>
        </p:nvSpPr>
        <p:spPr>
          <a:xfrm>
            <a:off x="457200" y="1219200"/>
            <a:ext cx="6347048" cy="4937760"/>
          </a:xfrm>
        </p:spPr>
        <p:txBody>
          <a:bodyPr>
            <a:normAutofit lnSpcReduction="10000"/>
          </a:bodyPr>
          <a:lstStyle/>
          <a:p>
            <a:pPr lvl="1"/>
            <a:r>
              <a:rPr lang="ja-JP" altLang="en-US" dirty="0" smtClean="0"/>
              <a:t>先行研究</a:t>
            </a:r>
            <a:r>
              <a:rPr lang="en-US" altLang="ja-JP" sz="800" dirty="0"/>
              <a:t>[</a:t>
            </a:r>
            <a:r>
              <a:rPr lang="en-US" altLang="ja-JP" sz="800" dirty="0" smtClean="0"/>
              <a:t>2]</a:t>
            </a:r>
            <a:r>
              <a:rPr lang="ja-JP" altLang="en-US" dirty="0" smtClean="0"/>
              <a:t>の手法を参考に手の向きの計測を行った</a:t>
            </a:r>
            <a:endParaRPr lang="en-US" altLang="ja-JP" dirty="0" smtClean="0"/>
          </a:p>
          <a:p>
            <a:pPr lvl="2"/>
            <a:r>
              <a:rPr lang="ja-JP" altLang="en-US" dirty="0" smtClean="0"/>
              <a:t>手の画像から各行ごとに白ピクセルの座標の平均を計算し，その平均座標群を最小二乗法で近似した直線を手の向きとする</a:t>
            </a:r>
            <a:endParaRPr lang="en-US" altLang="ja-JP" dirty="0" smtClean="0"/>
          </a:p>
          <a:p>
            <a:pPr lvl="3"/>
            <a:endParaRPr lang="en-US" altLang="ja-JP" dirty="0" smtClean="0"/>
          </a:p>
          <a:p>
            <a:pPr lvl="1"/>
            <a:r>
              <a:rPr lang="ja-JP" altLang="en-US" dirty="0" smtClean="0"/>
              <a:t>指の領域を削減した手領域画像を用いる</a:t>
            </a:r>
            <a:endParaRPr lang="en-US" altLang="ja-JP" dirty="0" smtClean="0"/>
          </a:p>
          <a:p>
            <a:pPr lvl="2"/>
            <a:r>
              <a:rPr lang="ja-JP" altLang="en-US" dirty="0" smtClean="0"/>
              <a:t>上がっている指が手の向きに影響を与えるため，指の領域を削った手の画像を用いることで解消する</a:t>
            </a:r>
            <a:endParaRPr lang="en-US" altLang="ja-JP" dirty="0" smtClean="0"/>
          </a:p>
          <a:p>
            <a:pPr lvl="3"/>
            <a:endParaRPr lang="en-US" altLang="ja-JP" dirty="0"/>
          </a:p>
          <a:p>
            <a:pPr lvl="3"/>
            <a:endParaRPr lang="en-US" altLang="ja-JP" dirty="0" smtClean="0"/>
          </a:p>
          <a:p>
            <a:pPr lvl="1"/>
            <a:r>
              <a:rPr lang="ja-JP" altLang="en-US" dirty="0" smtClean="0"/>
              <a:t>指の領域や付け根を認識する方法</a:t>
            </a:r>
            <a:endParaRPr lang="en-US" altLang="ja-JP" dirty="0" smtClean="0"/>
          </a:p>
          <a:p>
            <a:pPr lvl="2"/>
            <a:r>
              <a:rPr lang="ja-JP" altLang="en-US" dirty="0" smtClean="0"/>
              <a:t>凹状欠損を利用する．ただしノイズを含むため前述の指認識方法も併用する</a:t>
            </a:r>
            <a:endParaRPr lang="en-US" altLang="ja-JP" dirty="0" smtClean="0"/>
          </a:p>
          <a:p>
            <a:endParaRPr lang="en-US" altLang="ja-JP" dirty="0" smtClean="0"/>
          </a:p>
          <a:p>
            <a:endParaRPr lang="ja-JP" altLang="en-US" dirty="0" smtClean="0"/>
          </a:p>
          <a:p>
            <a:pPr>
              <a:buNone/>
            </a:pPr>
            <a:endParaRPr lang="en-US" altLang="ja-JP" dirty="0" smtClean="0"/>
          </a:p>
        </p:txBody>
      </p:sp>
      <p:pic>
        <p:nvPicPr>
          <p:cNvPr id="5" name="Picture 2"/>
          <p:cNvPicPr>
            <a:picLocks noChangeAspect="1" noChangeArrowheads="1"/>
          </p:cNvPicPr>
          <p:nvPr/>
        </p:nvPicPr>
        <p:blipFill>
          <a:blip r:embed="rId4" cstate="print"/>
          <a:srcRect l="58750" t="28937" r="19376" b="4436"/>
          <a:stretch>
            <a:fillRect/>
          </a:stretch>
        </p:blipFill>
        <p:spPr bwMode="auto">
          <a:xfrm>
            <a:off x="6948264" y="1196752"/>
            <a:ext cx="1512168" cy="1584176"/>
          </a:xfrm>
          <a:prstGeom prst="rect">
            <a:avLst/>
          </a:prstGeom>
          <a:noFill/>
          <a:ln w="9525">
            <a:noFill/>
            <a:miter lim="800000"/>
            <a:headEnd/>
            <a:tailEnd/>
          </a:ln>
        </p:spPr>
      </p:pic>
      <p:sp>
        <p:nvSpPr>
          <p:cNvPr id="6" name="フッター プレースホルダ 5"/>
          <p:cNvSpPr>
            <a:spLocks noGrp="1"/>
          </p:cNvSpPr>
          <p:nvPr>
            <p:ph type="ftr" sz="quarter" idx="11"/>
          </p:nvPr>
        </p:nvSpPr>
        <p:spPr>
          <a:xfrm>
            <a:off x="899592" y="6453336"/>
            <a:ext cx="7920880" cy="404664"/>
          </a:xfrm>
        </p:spPr>
        <p:txBody>
          <a:bodyPr>
            <a:normAutofit/>
          </a:bodyPr>
          <a:lstStyle/>
          <a:p>
            <a:pPr algn="l"/>
            <a:r>
              <a:rPr kumimoji="1" lang="en-US" altLang="ja-JP" sz="1200" dirty="0" smtClean="0"/>
              <a:t>[</a:t>
            </a:r>
            <a:r>
              <a:rPr kumimoji="1" lang="en-US" altLang="ja-JP" sz="1200" dirty="0"/>
              <a:t>2</a:t>
            </a:r>
            <a:r>
              <a:rPr kumimoji="1" lang="en-US" altLang="ja-JP" sz="1200" dirty="0" smtClean="0"/>
              <a:t>] </a:t>
            </a:r>
            <a:r>
              <a:rPr kumimoji="1" lang="ja-JP" altLang="en-US" sz="1200" dirty="0" smtClean="0"/>
              <a:t>大野 敬弘</a:t>
            </a:r>
            <a:r>
              <a:rPr kumimoji="1" lang="en-US" altLang="ja-JP" sz="1200" dirty="0" smtClean="0"/>
              <a:t>, </a:t>
            </a:r>
            <a:r>
              <a:rPr kumimoji="1" lang="ja-JP" altLang="en-US" sz="1200" dirty="0" smtClean="0"/>
              <a:t>他 </a:t>
            </a:r>
            <a:r>
              <a:rPr kumimoji="1" lang="en-US" altLang="ja-JP" sz="1200" dirty="0" smtClean="0"/>
              <a:t>(2008) ,</a:t>
            </a:r>
            <a:r>
              <a:rPr kumimoji="1" lang="ja-JP" altLang="en-US" sz="1200" dirty="0" smtClean="0"/>
              <a:t> 手形状認識によるセキュリティキー入力システム</a:t>
            </a:r>
            <a:r>
              <a:rPr kumimoji="1" lang="en-US" altLang="ja-JP" sz="1200" dirty="0" smtClean="0"/>
              <a:t>, </a:t>
            </a:r>
            <a:r>
              <a:rPr lang="ja-JP" altLang="en-US" sz="1200" dirty="0" smtClean="0"/>
              <a:t>情報処理学会研究報告</a:t>
            </a:r>
            <a:r>
              <a:rPr lang="en-US" altLang="ja-JP" sz="1200" dirty="0" smtClean="0"/>
              <a:t>. CVIM</a:t>
            </a:r>
            <a:endParaRPr kumimoji="1" lang="ja-JP" altLang="en-US" sz="1200" dirty="0"/>
          </a:p>
        </p:txBody>
      </p:sp>
      <p:grpSp>
        <p:nvGrpSpPr>
          <p:cNvPr id="24" name="グループ化 23"/>
          <p:cNvGrpSpPr/>
          <p:nvPr/>
        </p:nvGrpSpPr>
        <p:grpSpPr>
          <a:xfrm>
            <a:off x="6948264" y="3212976"/>
            <a:ext cx="1512168" cy="1728192"/>
            <a:chOff x="7020272" y="3429000"/>
            <a:chExt cx="1512168" cy="1944216"/>
          </a:xfrm>
        </p:grpSpPr>
        <p:pic>
          <p:nvPicPr>
            <p:cNvPr id="48129" name="Picture 1" descr="C:\Users\Unknownscorn\Documents\Visual Studio 2010\Projects\kinectSDK\kinectSDK\lHandImage0.jpg"/>
            <p:cNvPicPr>
              <a:picLocks noChangeAspect="1" noChangeArrowheads="1"/>
            </p:cNvPicPr>
            <p:nvPr/>
          </p:nvPicPr>
          <p:blipFill>
            <a:blip r:embed="rId5" cstate="print"/>
            <a:srcRect/>
            <a:stretch>
              <a:fillRect/>
            </a:stretch>
          </p:blipFill>
          <p:spPr bwMode="auto">
            <a:xfrm>
              <a:off x="7020272" y="3429000"/>
              <a:ext cx="1512168" cy="1944216"/>
            </a:xfrm>
            <a:prstGeom prst="rect">
              <a:avLst/>
            </a:prstGeom>
            <a:noFill/>
          </p:spPr>
        </p:pic>
        <p:cxnSp>
          <p:nvCxnSpPr>
            <p:cNvPr id="11" name="直線コネクタ 10"/>
            <p:cNvCxnSpPr/>
            <p:nvPr/>
          </p:nvCxnSpPr>
          <p:spPr>
            <a:xfrm flipH="1" flipV="1">
              <a:off x="7884368" y="4365104"/>
              <a:ext cx="144016"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flipV="1">
              <a:off x="7596336" y="4077072"/>
              <a:ext cx="144016" cy="720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7524328" y="4077072"/>
              <a:ext cx="72008"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flipV="1">
              <a:off x="7740352" y="4149080"/>
              <a:ext cx="144016"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7524328" y="429309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6" name="Picture 2" descr="C:\Users\Unknownscorn\Desktop\defects.png"/>
          <p:cNvPicPr>
            <a:picLocks noChangeAspect="1" noChangeArrowheads="1"/>
          </p:cNvPicPr>
          <p:nvPr/>
        </p:nvPicPr>
        <p:blipFill>
          <a:blip r:embed="rId6" cstate="print"/>
          <a:srcRect/>
          <a:stretch>
            <a:fillRect/>
          </a:stretch>
        </p:blipFill>
        <p:spPr bwMode="auto">
          <a:xfrm>
            <a:off x="7065792" y="5157191"/>
            <a:ext cx="917071" cy="1032115"/>
          </a:xfrm>
          <a:prstGeom prst="rect">
            <a:avLst/>
          </a:prstGeom>
          <a:noFill/>
        </p:spPr>
      </p:pic>
      <p:cxnSp>
        <p:nvCxnSpPr>
          <p:cNvPr id="18" name="直線コネクタ 17"/>
          <p:cNvCxnSpPr/>
          <p:nvPr/>
        </p:nvCxnSpPr>
        <p:spPr>
          <a:xfrm>
            <a:off x="7596336" y="1340768"/>
            <a:ext cx="216024" cy="144016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custDataLst>
      <p:tags r:id="rId1"/>
    </p:custDataLst>
  </p:cSld>
  <p:clrMapOvr>
    <a:masterClrMapping/>
  </p:clrMapOvr>
  <p:transition advTm="516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r"/>
            <a:r>
              <a:rPr lang="ja-JP" altLang="en-US" dirty="0" smtClean="0"/>
              <a:t>凹状欠損に含まれる特徴点              </a:t>
            </a:r>
            <a:r>
              <a:rPr lang="en-US" altLang="ja-JP" baseline="-25000" dirty="0" smtClean="0"/>
              <a:t>2.</a:t>
            </a:r>
            <a:r>
              <a:rPr lang="ja-JP" altLang="en-US" baseline="-25000" dirty="0" smtClean="0"/>
              <a:t>研究方法</a:t>
            </a:r>
            <a:endParaRPr kumimoji="1" lang="ja-JP" altLang="en-US" baseline="-25000" dirty="0"/>
          </a:p>
        </p:txBody>
      </p:sp>
      <p:sp>
        <p:nvSpPr>
          <p:cNvPr id="27" name="スライド番号プレースホルダ 26"/>
          <p:cNvSpPr>
            <a:spLocks noGrp="1"/>
          </p:cNvSpPr>
          <p:nvPr>
            <p:ph type="sldNum" sz="quarter" idx="12"/>
          </p:nvPr>
        </p:nvSpPr>
        <p:spPr/>
        <p:txBody>
          <a:bodyPr/>
          <a:lstStyle/>
          <a:p>
            <a:fld id="{A5DECCAB-8FF3-474F-8D40-6BC925E72177}" type="slidenum">
              <a:rPr kumimoji="1" lang="ja-JP" altLang="en-US" smtClean="0"/>
              <a:pPr/>
              <a:t>7</a:t>
            </a:fld>
            <a:endParaRPr kumimoji="1" lang="ja-JP" altLang="en-US"/>
          </a:p>
        </p:txBody>
      </p:sp>
      <p:pic>
        <p:nvPicPr>
          <p:cNvPr id="4" name="Picture 2" descr="C:\Users\Unknownscorn\Desktop\defects.png"/>
          <p:cNvPicPr>
            <a:picLocks noGrp="1" noChangeAspect="1" noChangeArrowheads="1"/>
          </p:cNvPicPr>
          <p:nvPr>
            <p:ph sz="quarter" idx="1"/>
          </p:nvPr>
        </p:nvPicPr>
        <p:blipFill>
          <a:blip r:embed="rId3" cstate="print"/>
          <a:srcRect/>
          <a:stretch>
            <a:fillRect/>
          </a:stretch>
        </p:blipFill>
        <p:spPr bwMode="auto">
          <a:xfrm>
            <a:off x="1187624" y="2060848"/>
            <a:ext cx="3327045" cy="3744416"/>
          </a:xfrm>
          <a:prstGeom prst="rect">
            <a:avLst/>
          </a:prstGeom>
          <a:noFill/>
        </p:spPr>
      </p:pic>
      <p:sp>
        <p:nvSpPr>
          <p:cNvPr id="5" name="フローチャート : 結合子 4"/>
          <p:cNvSpPr/>
          <p:nvPr/>
        </p:nvSpPr>
        <p:spPr>
          <a:xfrm>
            <a:off x="2627784" y="5589240"/>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 結合子 5"/>
          <p:cNvSpPr/>
          <p:nvPr/>
        </p:nvSpPr>
        <p:spPr>
          <a:xfrm>
            <a:off x="4355976" y="4149080"/>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 結合子 8"/>
          <p:cNvSpPr/>
          <p:nvPr/>
        </p:nvSpPr>
        <p:spPr>
          <a:xfrm>
            <a:off x="2915816" y="4725144"/>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p:nvGrpSpPr>
        <p:grpSpPr>
          <a:xfrm>
            <a:off x="5948536" y="3212976"/>
            <a:ext cx="2160240" cy="3024336"/>
            <a:chOff x="5796136" y="3140968"/>
            <a:chExt cx="2160240" cy="3024336"/>
          </a:xfrm>
        </p:grpSpPr>
        <p:grpSp>
          <p:nvGrpSpPr>
            <p:cNvPr id="22" name="グループ化 6"/>
            <p:cNvGrpSpPr/>
            <p:nvPr/>
          </p:nvGrpSpPr>
          <p:grpSpPr>
            <a:xfrm>
              <a:off x="5796136" y="3140968"/>
              <a:ext cx="2160240" cy="3024336"/>
              <a:chOff x="5796136" y="3140968"/>
              <a:chExt cx="2160240" cy="3024336"/>
            </a:xfrm>
          </p:grpSpPr>
          <p:grpSp>
            <p:nvGrpSpPr>
              <p:cNvPr id="40" name="グループ化 18"/>
              <p:cNvGrpSpPr/>
              <p:nvPr/>
            </p:nvGrpSpPr>
            <p:grpSpPr>
              <a:xfrm>
                <a:off x="5796136" y="3140968"/>
                <a:ext cx="2160240" cy="3024336"/>
                <a:chOff x="4499992" y="908720"/>
                <a:chExt cx="2160240" cy="3024336"/>
              </a:xfrm>
            </p:grpSpPr>
            <p:sp>
              <p:nvSpPr>
                <p:cNvPr id="45" name="フローチャート : 結合子 44"/>
                <p:cNvSpPr/>
                <p:nvPr/>
              </p:nvSpPr>
              <p:spPr>
                <a:xfrm>
                  <a:off x="4860032" y="213285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ローチャート : 結合子 45"/>
                <p:cNvSpPr/>
                <p:nvPr/>
              </p:nvSpPr>
              <p:spPr>
                <a:xfrm>
                  <a:off x="4860032" y="249289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フローチャート : 結合子 46"/>
                <p:cNvSpPr/>
                <p:nvPr/>
              </p:nvSpPr>
              <p:spPr>
                <a:xfrm>
                  <a:off x="4860032" y="285293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5364088" y="2060848"/>
                  <a:ext cx="432048"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49" name="テキスト ボックス 48"/>
                <p:cNvSpPr txBox="1"/>
                <p:nvPr/>
              </p:nvSpPr>
              <p:spPr>
                <a:xfrm>
                  <a:off x="5364088" y="2420888"/>
                  <a:ext cx="332142" cy="369332"/>
                </a:xfrm>
                <a:prstGeom prst="rect">
                  <a:avLst/>
                </a:prstGeom>
                <a:noFill/>
              </p:spPr>
              <p:txBody>
                <a:bodyPr wrap="none" rtlCol="0">
                  <a:spAutoFit/>
                </a:bodyPr>
                <a:lstStyle/>
                <a:p>
                  <a:r>
                    <a:rPr kumimoji="1" lang="en-US" altLang="ja-JP" dirty="0" smtClean="0"/>
                    <a:t>B</a:t>
                  </a:r>
                  <a:endParaRPr kumimoji="1" lang="ja-JP" altLang="en-US" dirty="0"/>
                </a:p>
              </p:txBody>
            </p:sp>
            <p:sp>
              <p:nvSpPr>
                <p:cNvPr id="50" name="テキスト ボックス 49"/>
                <p:cNvSpPr txBox="1"/>
                <p:nvPr/>
              </p:nvSpPr>
              <p:spPr>
                <a:xfrm>
                  <a:off x="5364088" y="2780928"/>
                  <a:ext cx="338554" cy="369332"/>
                </a:xfrm>
                <a:prstGeom prst="rect">
                  <a:avLst/>
                </a:prstGeom>
                <a:noFill/>
              </p:spPr>
              <p:txBody>
                <a:bodyPr wrap="none" rtlCol="0">
                  <a:spAutoFit/>
                </a:bodyPr>
                <a:lstStyle/>
                <a:p>
                  <a:r>
                    <a:rPr kumimoji="1" lang="en-US" altLang="ja-JP" dirty="0" smtClean="0"/>
                    <a:t>C</a:t>
                  </a:r>
                  <a:endParaRPr kumimoji="1" lang="ja-JP" altLang="en-US" dirty="0"/>
                </a:p>
              </p:txBody>
            </p:sp>
            <p:sp>
              <p:nvSpPr>
                <p:cNvPr id="51" name="角丸四角形 50"/>
                <p:cNvSpPr/>
                <p:nvPr/>
              </p:nvSpPr>
              <p:spPr>
                <a:xfrm>
                  <a:off x="4499992" y="908720"/>
                  <a:ext cx="2160240" cy="3024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p:cNvCxnSpPr/>
              <p:nvPr/>
            </p:nvCxnSpPr>
            <p:spPr>
              <a:xfrm>
                <a:off x="6012160" y="3861048"/>
                <a:ext cx="504000"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42" name="直線コネクタ 41"/>
              <p:cNvCxnSpPr/>
              <p:nvPr/>
            </p:nvCxnSpPr>
            <p:spPr>
              <a:xfrm>
                <a:off x="6012160" y="4149080"/>
                <a:ext cx="504000"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43" name="テキスト ボックス 42"/>
              <p:cNvSpPr txBox="1"/>
              <p:nvPr/>
            </p:nvSpPr>
            <p:spPr>
              <a:xfrm>
                <a:off x="6660232" y="3645024"/>
                <a:ext cx="646331" cy="369332"/>
              </a:xfrm>
              <a:prstGeom prst="rect">
                <a:avLst/>
              </a:prstGeom>
              <a:noFill/>
            </p:spPr>
            <p:txBody>
              <a:bodyPr wrap="none" rtlCol="0">
                <a:spAutoFit/>
              </a:bodyPr>
              <a:lstStyle/>
              <a:p>
                <a:r>
                  <a:rPr kumimoji="1" lang="ja-JP" altLang="en-US" dirty="0" smtClean="0"/>
                  <a:t>凸包</a:t>
                </a:r>
                <a:endParaRPr kumimoji="1" lang="ja-JP" altLang="en-US" dirty="0"/>
              </a:p>
            </p:txBody>
          </p:sp>
          <p:sp>
            <p:nvSpPr>
              <p:cNvPr id="44" name="テキスト ボックス 43"/>
              <p:cNvSpPr txBox="1"/>
              <p:nvPr/>
            </p:nvSpPr>
            <p:spPr>
              <a:xfrm>
                <a:off x="6660232" y="4005064"/>
                <a:ext cx="792088" cy="369332"/>
              </a:xfrm>
              <a:prstGeom prst="rect">
                <a:avLst/>
              </a:prstGeom>
              <a:noFill/>
            </p:spPr>
            <p:txBody>
              <a:bodyPr wrap="square" rtlCol="0">
                <a:spAutoFit/>
              </a:bodyPr>
              <a:lstStyle/>
              <a:p>
                <a:r>
                  <a:rPr kumimoji="1" lang="ja-JP" altLang="en-US" dirty="0" smtClean="0"/>
                  <a:t>輪郭</a:t>
                </a:r>
                <a:endParaRPr kumimoji="1" lang="ja-JP" altLang="en-US" dirty="0"/>
              </a:p>
            </p:txBody>
          </p:sp>
        </p:grpSp>
        <p:cxnSp>
          <p:nvCxnSpPr>
            <p:cNvPr id="38" name="直線矢印コネクタ 37"/>
            <p:cNvCxnSpPr/>
            <p:nvPr/>
          </p:nvCxnSpPr>
          <p:spPr>
            <a:xfrm>
              <a:off x="5940152" y="5445224"/>
              <a:ext cx="576064"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6660232" y="5291916"/>
              <a:ext cx="792088" cy="369332"/>
            </a:xfrm>
            <a:prstGeom prst="rect">
              <a:avLst/>
            </a:prstGeom>
            <a:noFill/>
          </p:spPr>
          <p:txBody>
            <a:bodyPr wrap="square" rtlCol="0">
              <a:spAutoFit/>
            </a:bodyPr>
            <a:lstStyle/>
            <a:p>
              <a:r>
                <a:rPr lang="en-US" altLang="ja-JP" dirty="0" smtClean="0"/>
                <a:t>D</a:t>
              </a:r>
              <a:endParaRPr kumimoji="1" lang="ja-JP" altLang="en-US" dirty="0"/>
            </a:p>
          </p:txBody>
        </p:sp>
      </p:grpSp>
      <p:sp>
        <p:nvSpPr>
          <p:cNvPr id="24" name="テキスト ボックス 23"/>
          <p:cNvSpPr txBox="1"/>
          <p:nvPr/>
        </p:nvSpPr>
        <p:spPr>
          <a:xfrm>
            <a:off x="4644008" y="1628800"/>
            <a:ext cx="3571010" cy="1200329"/>
          </a:xfrm>
          <a:prstGeom prst="rect">
            <a:avLst/>
          </a:prstGeom>
          <a:noFill/>
        </p:spPr>
        <p:txBody>
          <a:bodyPr wrap="square" rtlCol="0">
            <a:spAutoFit/>
          </a:bodyPr>
          <a:lstStyle/>
          <a:p>
            <a:pPr>
              <a:buFont typeface="Arial" pitchFamily="34" charset="0"/>
              <a:buChar char="•"/>
            </a:pPr>
            <a:r>
              <a:rPr lang="ja-JP" altLang="en-US" dirty="0" smtClean="0"/>
              <a:t>凹状欠損</a:t>
            </a:r>
            <a:r>
              <a:rPr lang="ja-JP" altLang="en-US" dirty="0" smtClean="0"/>
              <a:t>：</a:t>
            </a:r>
            <a:r>
              <a:rPr lang="ja-JP" altLang="en-US" dirty="0"/>
              <a:t>物体</a:t>
            </a:r>
            <a:r>
              <a:rPr lang="ja-JP" altLang="en-US" dirty="0" smtClean="0"/>
              <a:t>とその凸</a:t>
            </a:r>
            <a:r>
              <a:rPr lang="ja-JP" altLang="en-US" dirty="0" smtClean="0"/>
              <a:t>包の差分</a:t>
            </a:r>
            <a:endParaRPr lang="en-US" altLang="ja-JP" dirty="0" smtClean="0"/>
          </a:p>
          <a:p>
            <a:pPr>
              <a:buFont typeface="Arial" pitchFamily="34" charset="0"/>
              <a:buChar char="•"/>
            </a:pPr>
            <a:r>
              <a:rPr lang="ja-JP" altLang="en-US" dirty="0" smtClean="0"/>
              <a:t>三つの特徴点（</a:t>
            </a:r>
            <a:r>
              <a:rPr lang="en-US" altLang="ja-JP" dirty="0" smtClean="0"/>
              <a:t>A</a:t>
            </a:r>
            <a:r>
              <a:rPr lang="ja-JP" altLang="en-US" dirty="0" err="1" smtClean="0"/>
              <a:t>，</a:t>
            </a:r>
            <a:r>
              <a:rPr lang="en-US" altLang="ja-JP" dirty="0" smtClean="0"/>
              <a:t>B</a:t>
            </a:r>
            <a:r>
              <a:rPr lang="ja-JP" altLang="en-US" dirty="0" err="1" smtClean="0"/>
              <a:t>，</a:t>
            </a:r>
            <a:r>
              <a:rPr lang="en-US" altLang="ja-JP" dirty="0" smtClean="0"/>
              <a:t>C</a:t>
            </a:r>
            <a:r>
              <a:rPr lang="ja-JP" altLang="en-US" dirty="0" smtClean="0"/>
              <a:t>）</a:t>
            </a:r>
            <a:endParaRPr lang="en-US" altLang="ja-JP" dirty="0" smtClean="0"/>
          </a:p>
          <a:p>
            <a:pPr>
              <a:buFont typeface="Arial" pitchFamily="34" charset="0"/>
              <a:buChar char="•"/>
            </a:pPr>
            <a:r>
              <a:rPr lang="en-US" altLang="ja-JP" dirty="0" smtClean="0"/>
              <a:t>B</a:t>
            </a:r>
            <a:r>
              <a:rPr lang="ja-JP" altLang="en-US" dirty="0"/>
              <a:t>：凹状欠損の中で凸包から最も遠い</a:t>
            </a:r>
            <a:r>
              <a:rPr lang="ja-JP" altLang="en-US" dirty="0" smtClean="0"/>
              <a:t>点．またその距離を</a:t>
            </a:r>
            <a:r>
              <a:rPr lang="en-US" altLang="ja-JP" dirty="0" smtClean="0"/>
              <a:t>D</a:t>
            </a:r>
            <a:r>
              <a:rPr lang="ja-JP" altLang="en-US" dirty="0" smtClean="0"/>
              <a:t>とする</a:t>
            </a:r>
            <a:endParaRPr lang="ja-JP" altLang="en-US" dirty="0"/>
          </a:p>
        </p:txBody>
      </p:sp>
    </p:spTree>
    <p:extLst>
      <p:ext uri="{BB962C8B-B14F-4D97-AF65-F5344CB8AC3E}">
        <p14:creationId xmlns:p14="http://schemas.microsoft.com/office/powerpoint/2010/main" val="3381251052"/>
      </p:ext>
    </p:extLst>
  </p:cSld>
  <p:clrMapOvr>
    <a:masterClrMapping/>
  </p:clrMapOvr>
  <p:transition advTm="4296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r"/>
            <a:r>
              <a:rPr lang="ja-JP" altLang="en-US" dirty="0" smtClean="0"/>
              <a:t>指を構成する特徴点　　　　　　　</a:t>
            </a:r>
            <a:r>
              <a:rPr lang="en-US" altLang="ja-JP" baseline="-25000" dirty="0" smtClean="0"/>
              <a:t>2</a:t>
            </a:r>
            <a:r>
              <a:rPr lang="en-US" altLang="ja-JP" baseline="-25000" dirty="0"/>
              <a:t>.</a:t>
            </a:r>
            <a:r>
              <a:rPr lang="ja-JP" altLang="en-US" baseline="-25000" dirty="0"/>
              <a:t>研究方法</a:t>
            </a:r>
            <a:endParaRPr kumimoji="1" lang="ja-JP" altLang="en-US" dirty="0"/>
          </a:p>
        </p:txBody>
      </p:sp>
      <p:sp>
        <p:nvSpPr>
          <p:cNvPr id="47" name="スライド番号プレースホルダ 46"/>
          <p:cNvSpPr>
            <a:spLocks noGrp="1"/>
          </p:cNvSpPr>
          <p:nvPr>
            <p:ph type="sldNum" sz="quarter" idx="12"/>
          </p:nvPr>
        </p:nvSpPr>
        <p:spPr/>
        <p:txBody>
          <a:bodyPr/>
          <a:lstStyle/>
          <a:p>
            <a:fld id="{A5DECCAB-8FF3-474F-8D40-6BC925E72177}" type="slidenum">
              <a:rPr kumimoji="1" lang="ja-JP" altLang="en-US" smtClean="0"/>
              <a:pPr/>
              <a:t>8</a:t>
            </a:fld>
            <a:endParaRPr kumimoji="1" lang="ja-JP" altLang="en-US"/>
          </a:p>
        </p:txBody>
      </p:sp>
      <p:pic>
        <p:nvPicPr>
          <p:cNvPr id="4" name="Picture 2" descr="C:\Users\Unknownscorn\Desktop\defects.png"/>
          <p:cNvPicPr>
            <a:picLocks noGrp="1" noChangeAspect="1" noChangeArrowheads="1"/>
          </p:cNvPicPr>
          <p:nvPr>
            <p:ph sz="quarter" idx="1"/>
          </p:nvPr>
        </p:nvPicPr>
        <p:blipFill>
          <a:blip r:embed="rId4" cstate="print"/>
          <a:srcRect/>
          <a:stretch>
            <a:fillRect/>
          </a:stretch>
        </p:blipFill>
        <p:spPr bwMode="auto">
          <a:xfrm>
            <a:off x="1187624" y="2060848"/>
            <a:ext cx="3327045" cy="3744416"/>
          </a:xfrm>
          <a:prstGeom prst="rect">
            <a:avLst/>
          </a:prstGeom>
          <a:noFill/>
        </p:spPr>
      </p:pic>
      <p:sp>
        <p:nvSpPr>
          <p:cNvPr id="5" name="フローチャート : 結合子 4"/>
          <p:cNvSpPr/>
          <p:nvPr/>
        </p:nvSpPr>
        <p:spPr>
          <a:xfrm>
            <a:off x="2627784" y="5589240"/>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 結合子 5"/>
          <p:cNvSpPr/>
          <p:nvPr/>
        </p:nvSpPr>
        <p:spPr>
          <a:xfrm>
            <a:off x="4355976" y="4149080"/>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 結合子 8"/>
          <p:cNvSpPr/>
          <p:nvPr/>
        </p:nvSpPr>
        <p:spPr>
          <a:xfrm>
            <a:off x="2915816" y="4725144"/>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 結合子 18"/>
          <p:cNvSpPr/>
          <p:nvPr/>
        </p:nvSpPr>
        <p:spPr>
          <a:xfrm>
            <a:off x="4355976" y="4077072"/>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 結合子 19"/>
          <p:cNvSpPr/>
          <p:nvPr/>
        </p:nvSpPr>
        <p:spPr>
          <a:xfrm>
            <a:off x="3851920" y="249289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ローチャート : 結合子 24"/>
          <p:cNvSpPr/>
          <p:nvPr/>
        </p:nvSpPr>
        <p:spPr>
          <a:xfrm>
            <a:off x="2987824" y="213285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 結合子 25"/>
          <p:cNvSpPr/>
          <p:nvPr/>
        </p:nvSpPr>
        <p:spPr>
          <a:xfrm>
            <a:off x="2195736" y="1988840"/>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 結合子 26"/>
          <p:cNvSpPr/>
          <p:nvPr/>
        </p:nvSpPr>
        <p:spPr>
          <a:xfrm>
            <a:off x="1403648" y="2204864"/>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 結合子 27"/>
          <p:cNvSpPr/>
          <p:nvPr/>
        </p:nvSpPr>
        <p:spPr>
          <a:xfrm>
            <a:off x="2051720" y="321297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 結合子 28"/>
          <p:cNvSpPr/>
          <p:nvPr/>
        </p:nvSpPr>
        <p:spPr>
          <a:xfrm>
            <a:off x="1619672" y="386104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 結合子 29"/>
          <p:cNvSpPr/>
          <p:nvPr/>
        </p:nvSpPr>
        <p:spPr>
          <a:xfrm>
            <a:off x="2411760" y="321297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 結合子 30"/>
          <p:cNvSpPr/>
          <p:nvPr/>
        </p:nvSpPr>
        <p:spPr>
          <a:xfrm>
            <a:off x="2843808" y="3356992"/>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 結合子 31"/>
          <p:cNvSpPr/>
          <p:nvPr/>
        </p:nvSpPr>
        <p:spPr>
          <a:xfrm>
            <a:off x="3203848" y="4077072"/>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 結合子 32"/>
          <p:cNvSpPr/>
          <p:nvPr/>
        </p:nvSpPr>
        <p:spPr>
          <a:xfrm>
            <a:off x="1475656" y="2204864"/>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 結合子 33"/>
          <p:cNvSpPr/>
          <p:nvPr/>
        </p:nvSpPr>
        <p:spPr>
          <a:xfrm>
            <a:off x="2339752" y="2060848"/>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 結合子 34"/>
          <p:cNvSpPr/>
          <p:nvPr/>
        </p:nvSpPr>
        <p:spPr>
          <a:xfrm>
            <a:off x="3059832" y="213285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 結合子 35"/>
          <p:cNvSpPr/>
          <p:nvPr/>
        </p:nvSpPr>
        <p:spPr>
          <a:xfrm>
            <a:off x="3851920" y="2564904"/>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 結合子 36"/>
          <p:cNvSpPr/>
          <p:nvPr/>
        </p:nvSpPr>
        <p:spPr>
          <a:xfrm>
            <a:off x="1475656" y="537321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a:stCxn id="19" idx="4"/>
            <a:endCxn id="32" idx="6"/>
          </p:cNvCxnSpPr>
          <p:nvPr/>
        </p:nvCxnSpPr>
        <p:spPr>
          <a:xfrm flipH="1" flipV="1">
            <a:off x="3347864" y="4149080"/>
            <a:ext cx="1080120" cy="72008"/>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3"/>
            <a:endCxn id="9" idx="0"/>
          </p:cNvCxnSpPr>
          <p:nvPr/>
        </p:nvCxnSpPr>
        <p:spPr>
          <a:xfrm flipH="1">
            <a:off x="2987824" y="4272005"/>
            <a:ext cx="1389243" cy="453139"/>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フローチャート: 処理 6"/>
          <p:cNvSpPr/>
          <p:nvPr/>
        </p:nvSpPr>
        <p:spPr>
          <a:xfrm>
            <a:off x="2915816" y="3996130"/>
            <a:ext cx="1656184" cy="1131037"/>
          </a:xfrm>
          <a:prstGeom prst="flowChartProcess">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4644008" y="2204864"/>
            <a:ext cx="3571010" cy="923330"/>
          </a:xfrm>
          <a:prstGeom prst="rect">
            <a:avLst/>
          </a:prstGeom>
          <a:noFill/>
        </p:spPr>
        <p:txBody>
          <a:bodyPr wrap="square" rtlCol="0">
            <a:spAutoFit/>
          </a:bodyPr>
          <a:lstStyle/>
          <a:p>
            <a:pPr>
              <a:buFont typeface="Arial" pitchFamily="34" charset="0"/>
              <a:buChar char="•"/>
            </a:pPr>
            <a:r>
              <a:rPr lang="ja-JP" altLang="en-US" dirty="0"/>
              <a:t>凹</a:t>
            </a:r>
            <a:r>
              <a:rPr lang="en-US" altLang="ja-JP" baseline="-25000" dirty="0" err="1" smtClean="0"/>
              <a:t>i</a:t>
            </a:r>
            <a:r>
              <a:rPr lang="en-US" altLang="ja-JP" dirty="0" smtClean="0"/>
              <a:t> (</a:t>
            </a:r>
            <a:r>
              <a:rPr lang="en-US" altLang="ja-JP" dirty="0" err="1" smtClean="0"/>
              <a:t>i</a:t>
            </a:r>
            <a:r>
              <a:rPr lang="en-US" altLang="ja-JP" dirty="0" smtClean="0"/>
              <a:t> = 1,2,…n)</a:t>
            </a:r>
          </a:p>
          <a:p>
            <a:pPr>
              <a:buFont typeface="Arial" pitchFamily="34" charset="0"/>
              <a:buChar char="•"/>
            </a:pPr>
            <a:r>
              <a:rPr lang="ja-JP" altLang="en-US" dirty="0"/>
              <a:t>凹</a:t>
            </a:r>
            <a:r>
              <a:rPr lang="en-US" altLang="ja-JP" baseline="-25000" dirty="0" err="1" smtClean="0"/>
              <a:t>i</a:t>
            </a:r>
            <a:r>
              <a:rPr lang="en-US" altLang="ja-JP" dirty="0" err="1" smtClean="0"/>
              <a:t>C</a:t>
            </a:r>
            <a:r>
              <a:rPr lang="ja-JP" altLang="en-US" dirty="0" smtClean="0"/>
              <a:t>を指先，凹</a:t>
            </a:r>
            <a:r>
              <a:rPr lang="en-US" altLang="ja-JP" baseline="-25000" dirty="0" err="1" smtClean="0"/>
              <a:t>i</a:t>
            </a:r>
            <a:r>
              <a:rPr lang="en-US" altLang="ja-JP" dirty="0" err="1" smtClean="0"/>
              <a:t>B</a:t>
            </a:r>
            <a:r>
              <a:rPr lang="ja-JP" altLang="en-US" dirty="0" smtClean="0"/>
              <a:t>・凹</a:t>
            </a:r>
            <a:r>
              <a:rPr lang="en-US" altLang="ja-JP" baseline="-25000" dirty="0" smtClean="0"/>
              <a:t>i+1</a:t>
            </a:r>
            <a:r>
              <a:rPr lang="en-US" altLang="ja-JP" dirty="0" smtClean="0"/>
              <a:t>B</a:t>
            </a:r>
            <a:r>
              <a:rPr lang="ja-JP" altLang="en-US" dirty="0" smtClean="0"/>
              <a:t>を指の間の溝として一組にする</a:t>
            </a:r>
            <a:endParaRPr lang="ja-JP" altLang="en-US" dirty="0"/>
          </a:p>
        </p:txBody>
      </p:sp>
      <p:grpSp>
        <p:nvGrpSpPr>
          <p:cNvPr id="59" name="グループ化 58"/>
          <p:cNvGrpSpPr/>
          <p:nvPr/>
        </p:nvGrpSpPr>
        <p:grpSpPr>
          <a:xfrm>
            <a:off x="5948536" y="3212976"/>
            <a:ext cx="2160240" cy="3024336"/>
            <a:chOff x="5796136" y="3140968"/>
            <a:chExt cx="2160240" cy="3024336"/>
          </a:xfrm>
        </p:grpSpPr>
        <p:grpSp>
          <p:nvGrpSpPr>
            <p:cNvPr id="60" name="グループ化 6"/>
            <p:cNvGrpSpPr/>
            <p:nvPr/>
          </p:nvGrpSpPr>
          <p:grpSpPr>
            <a:xfrm>
              <a:off x="5796136" y="3140968"/>
              <a:ext cx="2160240" cy="3024336"/>
              <a:chOff x="5796136" y="3140968"/>
              <a:chExt cx="2160240" cy="3024336"/>
            </a:xfrm>
          </p:grpSpPr>
          <p:grpSp>
            <p:nvGrpSpPr>
              <p:cNvPr id="65" name="グループ化 18"/>
              <p:cNvGrpSpPr/>
              <p:nvPr/>
            </p:nvGrpSpPr>
            <p:grpSpPr>
              <a:xfrm>
                <a:off x="5796136" y="3140968"/>
                <a:ext cx="2160240" cy="3024336"/>
                <a:chOff x="4499992" y="908720"/>
                <a:chExt cx="2160240" cy="3024336"/>
              </a:xfrm>
            </p:grpSpPr>
            <p:sp>
              <p:nvSpPr>
                <p:cNvPr id="70" name="フローチャート : 結合子 69"/>
                <p:cNvSpPr/>
                <p:nvPr/>
              </p:nvSpPr>
              <p:spPr>
                <a:xfrm>
                  <a:off x="4860032" y="213285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ローチャート : 結合子 70"/>
                <p:cNvSpPr/>
                <p:nvPr/>
              </p:nvSpPr>
              <p:spPr>
                <a:xfrm>
                  <a:off x="4860032" y="249289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フローチャート : 結合子 71"/>
                <p:cNvSpPr/>
                <p:nvPr/>
              </p:nvSpPr>
              <p:spPr>
                <a:xfrm>
                  <a:off x="4860032" y="285293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5364088" y="2060848"/>
                  <a:ext cx="432048"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74" name="テキスト ボックス 73"/>
                <p:cNvSpPr txBox="1"/>
                <p:nvPr/>
              </p:nvSpPr>
              <p:spPr>
                <a:xfrm>
                  <a:off x="5364088" y="2420888"/>
                  <a:ext cx="332142" cy="369332"/>
                </a:xfrm>
                <a:prstGeom prst="rect">
                  <a:avLst/>
                </a:prstGeom>
                <a:noFill/>
              </p:spPr>
              <p:txBody>
                <a:bodyPr wrap="none" rtlCol="0">
                  <a:spAutoFit/>
                </a:bodyPr>
                <a:lstStyle/>
                <a:p>
                  <a:r>
                    <a:rPr kumimoji="1" lang="en-US" altLang="ja-JP" dirty="0" smtClean="0"/>
                    <a:t>B</a:t>
                  </a:r>
                  <a:endParaRPr kumimoji="1" lang="ja-JP" altLang="en-US" dirty="0"/>
                </a:p>
              </p:txBody>
            </p:sp>
            <p:sp>
              <p:nvSpPr>
                <p:cNvPr id="75" name="テキスト ボックス 74"/>
                <p:cNvSpPr txBox="1"/>
                <p:nvPr/>
              </p:nvSpPr>
              <p:spPr>
                <a:xfrm>
                  <a:off x="5364088" y="2780928"/>
                  <a:ext cx="338554" cy="369332"/>
                </a:xfrm>
                <a:prstGeom prst="rect">
                  <a:avLst/>
                </a:prstGeom>
                <a:noFill/>
              </p:spPr>
              <p:txBody>
                <a:bodyPr wrap="none" rtlCol="0">
                  <a:spAutoFit/>
                </a:bodyPr>
                <a:lstStyle/>
                <a:p>
                  <a:r>
                    <a:rPr kumimoji="1" lang="en-US" altLang="ja-JP" dirty="0" smtClean="0"/>
                    <a:t>C</a:t>
                  </a:r>
                  <a:endParaRPr kumimoji="1" lang="ja-JP" altLang="en-US" dirty="0"/>
                </a:p>
              </p:txBody>
            </p:sp>
            <p:sp>
              <p:nvSpPr>
                <p:cNvPr id="76" name="角丸四角形 75"/>
                <p:cNvSpPr/>
                <p:nvPr/>
              </p:nvSpPr>
              <p:spPr>
                <a:xfrm>
                  <a:off x="4499992" y="908720"/>
                  <a:ext cx="2160240" cy="3024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6" name="直線コネクタ 65"/>
              <p:cNvCxnSpPr/>
              <p:nvPr/>
            </p:nvCxnSpPr>
            <p:spPr>
              <a:xfrm>
                <a:off x="6012160" y="3861048"/>
                <a:ext cx="504000"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67" name="直線コネクタ 66"/>
              <p:cNvCxnSpPr/>
              <p:nvPr/>
            </p:nvCxnSpPr>
            <p:spPr>
              <a:xfrm>
                <a:off x="6012160" y="4149080"/>
                <a:ext cx="504000"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68" name="テキスト ボックス 67"/>
              <p:cNvSpPr txBox="1"/>
              <p:nvPr/>
            </p:nvSpPr>
            <p:spPr>
              <a:xfrm>
                <a:off x="6660232" y="3645024"/>
                <a:ext cx="646331" cy="369332"/>
              </a:xfrm>
              <a:prstGeom prst="rect">
                <a:avLst/>
              </a:prstGeom>
              <a:noFill/>
            </p:spPr>
            <p:txBody>
              <a:bodyPr wrap="none" rtlCol="0">
                <a:spAutoFit/>
              </a:bodyPr>
              <a:lstStyle/>
              <a:p>
                <a:r>
                  <a:rPr kumimoji="1" lang="ja-JP" altLang="en-US" dirty="0" smtClean="0"/>
                  <a:t>凸包</a:t>
                </a:r>
                <a:endParaRPr kumimoji="1" lang="ja-JP" altLang="en-US" dirty="0"/>
              </a:p>
            </p:txBody>
          </p:sp>
          <p:sp>
            <p:nvSpPr>
              <p:cNvPr id="69" name="テキスト ボックス 68"/>
              <p:cNvSpPr txBox="1"/>
              <p:nvPr/>
            </p:nvSpPr>
            <p:spPr>
              <a:xfrm>
                <a:off x="6660232" y="4005064"/>
                <a:ext cx="792088" cy="369332"/>
              </a:xfrm>
              <a:prstGeom prst="rect">
                <a:avLst/>
              </a:prstGeom>
              <a:noFill/>
            </p:spPr>
            <p:txBody>
              <a:bodyPr wrap="square" rtlCol="0">
                <a:spAutoFit/>
              </a:bodyPr>
              <a:lstStyle/>
              <a:p>
                <a:r>
                  <a:rPr kumimoji="1" lang="ja-JP" altLang="en-US" dirty="0" smtClean="0"/>
                  <a:t>輪郭</a:t>
                </a:r>
                <a:endParaRPr kumimoji="1" lang="ja-JP" altLang="en-US" dirty="0"/>
              </a:p>
            </p:txBody>
          </p:sp>
        </p:grpSp>
        <p:cxnSp>
          <p:nvCxnSpPr>
            <p:cNvPr id="63" name="直線矢印コネクタ 62"/>
            <p:cNvCxnSpPr/>
            <p:nvPr/>
          </p:nvCxnSpPr>
          <p:spPr>
            <a:xfrm>
              <a:off x="5940152" y="5445224"/>
              <a:ext cx="576064"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6660232" y="5291916"/>
              <a:ext cx="792088" cy="369332"/>
            </a:xfrm>
            <a:prstGeom prst="rect">
              <a:avLst/>
            </a:prstGeom>
            <a:noFill/>
          </p:spPr>
          <p:txBody>
            <a:bodyPr wrap="square" rtlCol="0">
              <a:spAutoFit/>
            </a:bodyPr>
            <a:lstStyle/>
            <a:p>
              <a:r>
                <a:rPr lang="en-US" altLang="ja-JP" dirty="0" smtClean="0"/>
                <a:t>D</a:t>
              </a:r>
              <a:endParaRPr kumimoji="1" lang="ja-JP" altLang="en-US" dirty="0"/>
            </a:p>
          </p:txBody>
        </p:sp>
      </p:grpSp>
      <p:sp>
        <p:nvSpPr>
          <p:cNvPr id="45" name="テキスト ボックス 44"/>
          <p:cNvSpPr txBox="1"/>
          <p:nvPr/>
        </p:nvSpPr>
        <p:spPr>
          <a:xfrm>
            <a:off x="3275856" y="5085184"/>
            <a:ext cx="492443" cy="369332"/>
          </a:xfrm>
          <a:prstGeom prst="rect">
            <a:avLst/>
          </a:prstGeom>
          <a:noFill/>
        </p:spPr>
        <p:txBody>
          <a:bodyPr wrap="none" rtlCol="0">
            <a:spAutoFit/>
          </a:bodyPr>
          <a:lstStyle/>
          <a:p>
            <a:r>
              <a:rPr lang="ja-JP" altLang="en-US" dirty="0"/>
              <a:t>凹</a:t>
            </a:r>
            <a:r>
              <a:rPr lang="en-US" altLang="ja-JP" baseline="-25000" dirty="0" smtClean="0"/>
              <a:t>1</a:t>
            </a:r>
            <a:endParaRPr kumimoji="1" lang="ja-JP" altLang="en-US" baseline="-25000" dirty="0"/>
          </a:p>
        </p:txBody>
      </p:sp>
      <p:sp>
        <p:nvSpPr>
          <p:cNvPr id="48" name="テキスト ボックス 47"/>
          <p:cNvSpPr txBox="1"/>
          <p:nvPr/>
        </p:nvSpPr>
        <p:spPr>
          <a:xfrm>
            <a:off x="4067944" y="3068960"/>
            <a:ext cx="492443" cy="369332"/>
          </a:xfrm>
          <a:prstGeom prst="rect">
            <a:avLst/>
          </a:prstGeom>
          <a:noFill/>
        </p:spPr>
        <p:txBody>
          <a:bodyPr wrap="none" rtlCol="0">
            <a:spAutoFit/>
          </a:bodyPr>
          <a:lstStyle/>
          <a:p>
            <a:r>
              <a:rPr lang="ja-JP" altLang="en-US" dirty="0"/>
              <a:t>凹</a:t>
            </a:r>
            <a:r>
              <a:rPr lang="en-US" altLang="ja-JP" baseline="-25000" dirty="0" smtClean="0"/>
              <a:t>2</a:t>
            </a:r>
            <a:endParaRPr kumimoji="1" lang="ja-JP" altLang="en-US" baseline="-25000" dirty="0"/>
          </a:p>
        </p:txBody>
      </p:sp>
      <p:sp>
        <p:nvSpPr>
          <p:cNvPr id="52" name="テキスト ボックス 51"/>
          <p:cNvSpPr txBox="1"/>
          <p:nvPr/>
        </p:nvSpPr>
        <p:spPr>
          <a:xfrm>
            <a:off x="3419872" y="1988840"/>
            <a:ext cx="492443" cy="369332"/>
          </a:xfrm>
          <a:prstGeom prst="rect">
            <a:avLst/>
          </a:prstGeom>
          <a:noFill/>
        </p:spPr>
        <p:txBody>
          <a:bodyPr wrap="none" rtlCol="0">
            <a:spAutoFit/>
          </a:bodyPr>
          <a:lstStyle/>
          <a:p>
            <a:r>
              <a:rPr lang="ja-JP" altLang="en-US" dirty="0"/>
              <a:t>凹</a:t>
            </a:r>
            <a:r>
              <a:rPr lang="en-US" altLang="ja-JP" baseline="-25000" dirty="0" smtClean="0"/>
              <a:t>3</a:t>
            </a:r>
            <a:endParaRPr kumimoji="1" lang="ja-JP" altLang="en-US" baseline="-25000" dirty="0"/>
          </a:p>
        </p:txBody>
      </p:sp>
      <p:sp>
        <p:nvSpPr>
          <p:cNvPr id="53" name="テキスト ボックス 52"/>
          <p:cNvSpPr txBox="1"/>
          <p:nvPr/>
        </p:nvSpPr>
        <p:spPr>
          <a:xfrm>
            <a:off x="2404137" y="1700808"/>
            <a:ext cx="492443" cy="369332"/>
          </a:xfrm>
          <a:prstGeom prst="rect">
            <a:avLst/>
          </a:prstGeom>
          <a:noFill/>
        </p:spPr>
        <p:txBody>
          <a:bodyPr wrap="none" rtlCol="0">
            <a:spAutoFit/>
          </a:bodyPr>
          <a:lstStyle/>
          <a:p>
            <a:r>
              <a:rPr lang="ja-JP" altLang="en-US" dirty="0" smtClean="0"/>
              <a:t>凹</a:t>
            </a:r>
            <a:r>
              <a:rPr lang="en-US" altLang="ja-JP" baseline="-25000" dirty="0" smtClean="0"/>
              <a:t>4</a:t>
            </a:r>
            <a:endParaRPr kumimoji="1" lang="ja-JP" altLang="en-US" baseline="-25000" dirty="0"/>
          </a:p>
        </p:txBody>
      </p:sp>
      <p:sp>
        <p:nvSpPr>
          <p:cNvPr id="54" name="テキスト ボックス 53"/>
          <p:cNvSpPr txBox="1"/>
          <p:nvPr/>
        </p:nvSpPr>
        <p:spPr>
          <a:xfrm>
            <a:off x="1475656" y="1763524"/>
            <a:ext cx="492443" cy="369332"/>
          </a:xfrm>
          <a:prstGeom prst="rect">
            <a:avLst/>
          </a:prstGeom>
          <a:noFill/>
        </p:spPr>
        <p:txBody>
          <a:bodyPr wrap="none" rtlCol="0">
            <a:spAutoFit/>
          </a:bodyPr>
          <a:lstStyle/>
          <a:p>
            <a:r>
              <a:rPr lang="ja-JP" altLang="en-US" dirty="0"/>
              <a:t>凹</a:t>
            </a:r>
            <a:r>
              <a:rPr lang="en-US" altLang="ja-JP" baseline="-25000" dirty="0" smtClean="0"/>
              <a:t>5</a:t>
            </a:r>
            <a:endParaRPr kumimoji="1" lang="ja-JP" altLang="en-US" baseline="-25000" dirty="0"/>
          </a:p>
        </p:txBody>
      </p:sp>
      <p:sp>
        <p:nvSpPr>
          <p:cNvPr id="55" name="テキスト ボックス 54"/>
          <p:cNvSpPr txBox="1"/>
          <p:nvPr/>
        </p:nvSpPr>
        <p:spPr>
          <a:xfrm>
            <a:off x="971600" y="3563724"/>
            <a:ext cx="492443" cy="369332"/>
          </a:xfrm>
          <a:prstGeom prst="rect">
            <a:avLst/>
          </a:prstGeom>
          <a:noFill/>
        </p:spPr>
        <p:txBody>
          <a:bodyPr wrap="none" rtlCol="0">
            <a:spAutoFit/>
          </a:bodyPr>
          <a:lstStyle/>
          <a:p>
            <a:r>
              <a:rPr lang="ja-JP" altLang="en-US" dirty="0"/>
              <a:t>凹</a:t>
            </a:r>
            <a:r>
              <a:rPr lang="en-US" altLang="ja-JP" baseline="-25000" dirty="0" smtClean="0"/>
              <a:t>6</a:t>
            </a:r>
            <a:endParaRPr kumimoji="1" lang="ja-JP" altLang="en-US" baseline="-25000" dirty="0"/>
          </a:p>
        </p:txBody>
      </p:sp>
    </p:spTree>
    <p:custDataLst>
      <p:tags r:id="rId1"/>
    </p:custDataLst>
    <p:extLst>
      <p:ext uri="{BB962C8B-B14F-4D97-AF65-F5344CB8AC3E}">
        <p14:creationId xmlns:p14="http://schemas.microsoft.com/office/powerpoint/2010/main" val="1467460914"/>
      </p:ext>
    </p:extLst>
  </p:cSld>
  <p:clrMapOvr>
    <a:masterClrMapping/>
  </p:clrMapOvr>
  <p:transition advTm="169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blinds(horizontal)">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par>
                                <p:cTn id="13" presetID="3" presetClass="exit" presetSubtype="10" fill="hold" nodeType="withEffect">
                                  <p:stCondLst>
                                    <p:cond delay="0"/>
                                  </p:stCondLst>
                                  <p:childTnLst>
                                    <p:animEffect transition="out" filter="blinds(horizontal)">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28"/>
                                        </p:tgtEl>
                                      </p:cBhvr>
                                    </p:animEffect>
                                    <p:set>
                                      <p:cBhvr>
                                        <p:cTn id="27" dur="1" fill="hold">
                                          <p:stCondLst>
                                            <p:cond delay="499"/>
                                          </p:stCondLst>
                                        </p:cTn>
                                        <p:tgtEl>
                                          <p:spTgt spid="28"/>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29"/>
                                        </p:tgtEl>
                                      </p:cBhvr>
                                    </p:animEffect>
                                    <p:set>
                                      <p:cBhvr>
                                        <p:cTn id="30" dur="1" fill="hold">
                                          <p:stCondLst>
                                            <p:cond delay="499"/>
                                          </p:stCondLst>
                                        </p:cTn>
                                        <p:tgtEl>
                                          <p:spTgt spid="29"/>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30"/>
                                        </p:tgtEl>
                                      </p:cBhvr>
                                    </p:animEffect>
                                    <p:set>
                                      <p:cBhvr>
                                        <p:cTn id="33" dur="1" fill="hold">
                                          <p:stCondLst>
                                            <p:cond delay="499"/>
                                          </p:stCondLst>
                                        </p:cTn>
                                        <p:tgtEl>
                                          <p:spTgt spid="30"/>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31"/>
                                        </p:tgtEl>
                                      </p:cBhvr>
                                    </p:animEffect>
                                    <p:set>
                                      <p:cBhvr>
                                        <p:cTn id="36" dur="1" fill="hold">
                                          <p:stCondLst>
                                            <p:cond delay="499"/>
                                          </p:stCondLst>
                                        </p:cTn>
                                        <p:tgtEl>
                                          <p:spTgt spid="31"/>
                                        </p:tgtEl>
                                        <p:attrNameLst>
                                          <p:attrName>style.visibility</p:attrName>
                                        </p:attrNameLst>
                                      </p:cBhvr>
                                      <p:to>
                                        <p:strVal val="hidden"/>
                                      </p:to>
                                    </p:set>
                                  </p:childTnLst>
                                </p:cTn>
                              </p:par>
                              <p:par>
                                <p:cTn id="37" presetID="3" presetClass="exit" presetSubtype="10" fill="hold" nodeType="withEffect">
                                  <p:stCondLst>
                                    <p:cond delay="0"/>
                                  </p:stCondLst>
                                  <p:childTnLst>
                                    <p:animEffect transition="out" filter="blinds(horizontal)">
                                      <p:cBhvr>
                                        <p:cTn id="38" dur="500"/>
                                        <p:tgtEl>
                                          <p:spTgt spid="33"/>
                                        </p:tgtEl>
                                      </p:cBhvr>
                                    </p:animEffect>
                                    <p:set>
                                      <p:cBhvr>
                                        <p:cTn id="39" dur="1" fill="hold">
                                          <p:stCondLst>
                                            <p:cond delay="499"/>
                                          </p:stCondLst>
                                        </p:cTn>
                                        <p:tgtEl>
                                          <p:spTgt spid="33"/>
                                        </p:tgtEl>
                                        <p:attrNameLst>
                                          <p:attrName>style.visibility</p:attrName>
                                        </p:attrNameLst>
                                      </p:cBhvr>
                                      <p:to>
                                        <p:strVal val="hidden"/>
                                      </p:to>
                                    </p:set>
                                  </p:childTnLst>
                                </p:cTn>
                              </p:par>
                              <p:par>
                                <p:cTn id="40" presetID="3" presetClass="exit" presetSubtype="10" fill="hold" nodeType="withEffect">
                                  <p:stCondLst>
                                    <p:cond delay="0"/>
                                  </p:stCondLst>
                                  <p:childTnLst>
                                    <p:animEffect transition="out" filter="blinds(horizontal)">
                                      <p:cBhvr>
                                        <p:cTn id="41" dur="500"/>
                                        <p:tgtEl>
                                          <p:spTgt spid="34"/>
                                        </p:tgtEl>
                                      </p:cBhvr>
                                    </p:animEffect>
                                    <p:set>
                                      <p:cBhvr>
                                        <p:cTn id="42" dur="1" fill="hold">
                                          <p:stCondLst>
                                            <p:cond delay="499"/>
                                          </p:stCondLst>
                                        </p:cTn>
                                        <p:tgtEl>
                                          <p:spTgt spid="34"/>
                                        </p:tgtEl>
                                        <p:attrNameLst>
                                          <p:attrName>style.visibility</p:attrName>
                                        </p:attrNameLst>
                                      </p:cBhvr>
                                      <p:to>
                                        <p:strVal val="hidden"/>
                                      </p:to>
                                    </p:set>
                                  </p:childTnLst>
                                </p:cTn>
                              </p:par>
                              <p:par>
                                <p:cTn id="43" presetID="3" presetClass="exit" presetSubtype="10" fill="hold" nodeType="withEffect">
                                  <p:stCondLst>
                                    <p:cond delay="0"/>
                                  </p:stCondLst>
                                  <p:childTnLst>
                                    <p:animEffect transition="out" filter="blinds(horizontal)">
                                      <p:cBhvr>
                                        <p:cTn id="44" dur="500"/>
                                        <p:tgtEl>
                                          <p:spTgt spid="35"/>
                                        </p:tgtEl>
                                      </p:cBhvr>
                                    </p:animEffect>
                                    <p:set>
                                      <p:cBhvr>
                                        <p:cTn id="45" dur="1" fill="hold">
                                          <p:stCondLst>
                                            <p:cond delay="499"/>
                                          </p:stCondLst>
                                        </p:cTn>
                                        <p:tgtEl>
                                          <p:spTgt spid="35"/>
                                        </p:tgtEl>
                                        <p:attrNameLst>
                                          <p:attrName>style.visibility</p:attrName>
                                        </p:attrNameLst>
                                      </p:cBhvr>
                                      <p:to>
                                        <p:strVal val="hidden"/>
                                      </p:to>
                                    </p:set>
                                  </p:childTnLst>
                                </p:cTn>
                              </p:par>
                              <p:par>
                                <p:cTn id="46" presetID="3" presetClass="exit" presetSubtype="10" fill="hold" nodeType="withEffect">
                                  <p:stCondLst>
                                    <p:cond delay="0"/>
                                  </p:stCondLst>
                                  <p:childTnLst>
                                    <p:animEffect transition="out" filter="blinds(horizontal)">
                                      <p:cBhvr>
                                        <p:cTn id="47" dur="500"/>
                                        <p:tgtEl>
                                          <p:spTgt spid="36"/>
                                        </p:tgtEl>
                                      </p:cBhvr>
                                    </p:animEffect>
                                    <p:set>
                                      <p:cBhvr>
                                        <p:cTn id="48" dur="1" fill="hold">
                                          <p:stCondLst>
                                            <p:cond delay="499"/>
                                          </p:stCondLst>
                                        </p:cTn>
                                        <p:tgtEl>
                                          <p:spTgt spid="36"/>
                                        </p:tgtEl>
                                        <p:attrNameLst>
                                          <p:attrName>style.visibility</p:attrName>
                                        </p:attrNameLst>
                                      </p:cBhvr>
                                      <p:to>
                                        <p:strVal val="hidden"/>
                                      </p:to>
                                    </p:set>
                                  </p:childTnLst>
                                </p:cTn>
                              </p:par>
                              <p:par>
                                <p:cTn id="49" presetID="3" presetClass="exit" presetSubtype="10" fill="hold" nodeType="withEffect">
                                  <p:stCondLst>
                                    <p:cond delay="0"/>
                                  </p:stCondLst>
                                  <p:childTnLst>
                                    <p:animEffect transition="out" filter="blinds(horizontal)">
                                      <p:cBhvr>
                                        <p:cTn id="50" dur="500"/>
                                        <p:tgtEl>
                                          <p:spTgt spid="37"/>
                                        </p:tgtEl>
                                      </p:cBhvr>
                                    </p:animEffect>
                                    <p:set>
                                      <p:cBhvr>
                                        <p:cTn id="51" dur="1" fill="hold">
                                          <p:stCondLst>
                                            <p:cond delay="499"/>
                                          </p:stCondLst>
                                        </p:cTn>
                                        <p:tgtEl>
                                          <p:spTgt spid="37"/>
                                        </p:tgtEl>
                                        <p:attrNameLst>
                                          <p:attrName>style.visibility</p:attrName>
                                        </p:attrNameLst>
                                      </p:cBhvr>
                                      <p:to>
                                        <p:strVal val="hidden"/>
                                      </p:to>
                                    </p:set>
                                  </p:childTnLst>
                                </p:cTn>
                              </p:par>
                              <p:par>
                                <p:cTn id="52" presetID="3" presetClass="exit" presetSubtype="10" fill="hold" nodeType="withEffect">
                                  <p:stCondLst>
                                    <p:cond delay="0"/>
                                  </p:stCondLst>
                                  <p:childTnLst>
                                    <p:animEffect transition="out" filter="blinds(horizontal)">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linds(horizontal)">
                                      <p:cBhvr>
                                        <p:cTn id="59" dur="500"/>
                                        <p:tgtEl>
                                          <p:spTgt spid="46"/>
                                        </p:tgtEl>
                                      </p:cBhvr>
                                    </p:animEffect>
                                  </p:childTnLst>
                                </p:cTn>
                              </p:par>
                              <p:par>
                                <p:cTn id="60" presetID="3" presetClass="entr" presetSubtype="1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blinds(horizontal)">
                                      <p:cBhvr>
                                        <p:cTn id="62" dur="500"/>
                                        <p:tgtEl>
                                          <p:spTgt spid="42"/>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linds(horizontal)">
                                      <p:cBhvr>
                                        <p:cTn id="65" dur="500"/>
                                        <p:tgtEl>
                                          <p:spTgt spid="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3">
                                            <p:txEl>
                                              <p:pRg st="1" end="1"/>
                                            </p:txEl>
                                          </p:spTgt>
                                        </p:tgtEl>
                                        <p:attrNameLst>
                                          <p:attrName>style.visibility</p:attrName>
                                        </p:attrNameLst>
                                      </p:cBhvr>
                                      <p:to>
                                        <p:strVal val="visible"/>
                                      </p:to>
                                    </p:set>
                                    <p:animEffect transition="in" filter="blinds(horizontal)">
                                      <p:cBhvr>
                                        <p:cTn id="68" dur="500"/>
                                        <p:tgtEl>
                                          <p:spTgt spid="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3"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r"/>
            <a:r>
              <a:rPr lang="ja-JP" altLang="en-US" sz="3600" dirty="0" smtClean="0"/>
              <a:t>指</a:t>
            </a:r>
            <a:r>
              <a:rPr lang="ja-JP" altLang="en-US" sz="3600" dirty="0"/>
              <a:t>の</a:t>
            </a:r>
            <a:r>
              <a:rPr lang="ja-JP" altLang="en-US" sz="3600" dirty="0" smtClean="0"/>
              <a:t>領域の認識   </a:t>
            </a:r>
            <a:r>
              <a:rPr lang="ja-JP" altLang="en-US" dirty="0" smtClean="0"/>
              <a:t>             　             </a:t>
            </a:r>
            <a:r>
              <a:rPr lang="en-US" altLang="ja-JP" sz="3600" baseline="-25000" dirty="0" smtClean="0"/>
              <a:t>2</a:t>
            </a:r>
            <a:r>
              <a:rPr lang="en-US" altLang="ja-JP" sz="3600" baseline="-25000" dirty="0"/>
              <a:t>.</a:t>
            </a:r>
            <a:r>
              <a:rPr lang="ja-JP" altLang="en-US" sz="3600" baseline="-25000" dirty="0"/>
              <a:t>研究方法</a:t>
            </a:r>
            <a:endParaRPr kumimoji="1" lang="ja-JP" altLang="en-US" sz="3600" dirty="0"/>
          </a:p>
        </p:txBody>
      </p:sp>
      <p:sp>
        <p:nvSpPr>
          <p:cNvPr id="47" name="スライド番号プレースホルダ 46"/>
          <p:cNvSpPr>
            <a:spLocks noGrp="1"/>
          </p:cNvSpPr>
          <p:nvPr>
            <p:ph type="sldNum" sz="quarter" idx="12"/>
          </p:nvPr>
        </p:nvSpPr>
        <p:spPr/>
        <p:txBody>
          <a:bodyPr/>
          <a:lstStyle/>
          <a:p>
            <a:fld id="{A5DECCAB-8FF3-474F-8D40-6BC925E72177}" type="slidenum">
              <a:rPr kumimoji="1" lang="ja-JP" altLang="en-US" smtClean="0"/>
              <a:pPr/>
              <a:t>9</a:t>
            </a:fld>
            <a:endParaRPr kumimoji="1" lang="ja-JP" altLang="en-US"/>
          </a:p>
        </p:txBody>
      </p:sp>
      <p:pic>
        <p:nvPicPr>
          <p:cNvPr id="4" name="Picture 2" descr="C:\Users\Unknownscorn\Desktop\defects.png"/>
          <p:cNvPicPr>
            <a:picLocks noGrp="1" noChangeAspect="1" noChangeArrowheads="1"/>
          </p:cNvPicPr>
          <p:nvPr>
            <p:ph sz="quarter" idx="1"/>
          </p:nvPr>
        </p:nvPicPr>
        <p:blipFill>
          <a:blip r:embed="rId3" cstate="print"/>
          <a:srcRect/>
          <a:stretch>
            <a:fillRect/>
          </a:stretch>
        </p:blipFill>
        <p:spPr bwMode="auto">
          <a:xfrm>
            <a:off x="1187624" y="2060848"/>
            <a:ext cx="3327045" cy="3744416"/>
          </a:xfrm>
          <a:prstGeom prst="rect">
            <a:avLst/>
          </a:prstGeom>
          <a:noFill/>
        </p:spPr>
      </p:pic>
      <p:sp>
        <p:nvSpPr>
          <p:cNvPr id="6" name="フローチャート : 結合子 5"/>
          <p:cNvSpPr/>
          <p:nvPr/>
        </p:nvSpPr>
        <p:spPr>
          <a:xfrm>
            <a:off x="4355976" y="4149080"/>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 結合子 8"/>
          <p:cNvSpPr/>
          <p:nvPr/>
        </p:nvSpPr>
        <p:spPr>
          <a:xfrm>
            <a:off x="2915816" y="4725144"/>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 結合子 27"/>
          <p:cNvSpPr/>
          <p:nvPr/>
        </p:nvSpPr>
        <p:spPr>
          <a:xfrm>
            <a:off x="2051720" y="321297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 結合子 28"/>
          <p:cNvSpPr/>
          <p:nvPr/>
        </p:nvSpPr>
        <p:spPr>
          <a:xfrm>
            <a:off x="1619672" y="3861048"/>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 結合子 29"/>
          <p:cNvSpPr/>
          <p:nvPr/>
        </p:nvSpPr>
        <p:spPr>
          <a:xfrm>
            <a:off x="2411760" y="321297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 結合子 30"/>
          <p:cNvSpPr/>
          <p:nvPr/>
        </p:nvSpPr>
        <p:spPr>
          <a:xfrm>
            <a:off x="2843808" y="3356992"/>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 結合子 31"/>
          <p:cNvSpPr/>
          <p:nvPr/>
        </p:nvSpPr>
        <p:spPr>
          <a:xfrm>
            <a:off x="3203848" y="4077072"/>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 結合子 32"/>
          <p:cNvSpPr/>
          <p:nvPr/>
        </p:nvSpPr>
        <p:spPr>
          <a:xfrm>
            <a:off x="1475656" y="2204864"/>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 結合子 33"/>
          <p:cNvSpPr/>
          <p:nvPr/>
        </p:nvSpPr>
        <p:spPr>
          <a:xfrm>
            <a:off x="2339752" y="2060848"/>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 結合子 34"/>
          <p:cNvSpPr/>
          <p:nvPr/>
        </p:nvSpPr>
        <p:spPr>
          <a:xfrm>
            <a:off x="3059832" y="213285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 結合子 35"/>
          <p:cNvSpPr/>
          <p:nvPr/>
        </p:nvSpPr>
        <p:spPr>
          <a:xfrm>
            <a:off x="3851920" y="2564904"/>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 結合子 36"/>
          <p:cNvSpPr/>
          <p:nvPr/>
        </p:nvSpPr>
        <p:spPr>
          <a:xfrm>
            <a:off x="1475656" y="537321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a:endCxn id="32" idx="6"/>
          </p:cNvCxnSpPr>
          <p:nvPr/>
        </p:nvCxnSpPr>
        <p:spPr>
          <a:xfrm flipH="1">
            <a:off x="3347864" y="4149080"/>
            <a:ext cx="1008112"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endCxn id="9" idx="0"/>
          </p:cNvCxnSpPr>
          <p:nvPr/>
        </p:nvCxnSpPr>
        <p:spPr>
          <a:xfrm flipH="1">
            <a:off x="2987824" y="4199997"/>
            <a:ext cx="1389243" cy="525147"/>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8" name="フリーフォーム 37"/>
          <p:cNvSpPr/>
          <p:nvPr/>
        </p:nvSpPr>
        <p:spPr>
          <a:xfrm>
            <a:off x="3062288" y="4036676"/>
            <a:ext cx="1352550" cy="740112"/>
          </a:xfrm>
          <a:custGeom>
            <a:avLst/>
            <a:gdLst>
              <a:gd name="connsiteX0" fmla="*/ 0 w 1352550"/>
              <a:gd name="connsiteY0" fmla="*/ 740112 h 740112"/>
              <a:gd name="connsiteX1" fmla="*/ 42862 w 1352550"/>
              <a:gd name="connsiteY1" fmla="*/ 721062 h 740112"/>
              <a:gd name="connsiteX2" fmla="*/ 71437 w 1352550"/>
              <a:gd name="connsiteY2" fmla="*/ 702012 h 740112"/>
              <a:gd name="connsiteX3" fmla="*/ 100012 w 1352550"/>
              <a:gd name="connsiteY3" fmla="*/ 682962 h 740112"/>
              <a:gd name="connsiteX4" fmla="*/ 114300 w 1352550"/>
              <a:gd name="connsiteY4" fmla="*/ 673437 h 740112"/>
              <a:gd name="connsiteX5" fmla="*/ 128587 w 1352550"/>
              <a:gd name="connsiteY5" fmla="*/ 668674 h 740112"/>
              <a:gd name="connsiteX6" fmla="*/ 142875 w 1352550"/>
              <a:gd name="connsiteY6" fmla="*/ 659149 h 740112"/>
              <a:gd name="connsiteX7" fmla="*/ 171450 w 1352550"/>
              <a:gd name="connsiteY7" fmla="*/ 649624 h 740112"/>
              <a:gd name="connsiteX8" fmla="*/ 200025 w 1352550"/>
              <a:gd name="connsiteY8" fmla="*/ 640099 h 740112"/>
              <a:gd name="connsiteX9" fmla="*/ 228600 w 1352550"/>
              <a:gd name="connsiteY9" fmla="*/ 630574 h 740112"/>
              <a:gd name="connsiteX10" fmla="*/ 242887 w 1352550"/>
              <a:gd name="connsiteY10" fmla="*/ 625812 h 740112"/>
              <a:gd name="connsiteX11" fmla="*/ 476250 w 1352550"/>
              <a:gd name="connsiteY11" fmla="*/ 606762 h 740112"/>
              <a:gd name="connsiteX12" fmla="*/ 500062 w 1352550"/>
              <a:gd name="connsiteY12" fmla="*/ 601999 h 740112"/>
              <a:gd name="connsiteX13" fmla="*/ 519112 w 1352550"/>
              <a:gd name="connsiteY13" fmla="*/ 597237 h 740112"/>
              <a:gd name="connsiteX14" fmla="*/ 566737 w 1352550"/>
              <a:gd name="connsiteY14" fmla="*/ 587712 h 740112"/>
              <a:gd name="connsiteX15" fmla="*/ 614362 w 1352550"/>
              <a:gd name="connsiteY15" fmla="*/ 573424 h 740112"/>
              <a:gd name="connsiteX16" fmla="*/ 628650 w 1352550"/>
              <a:gd name="connsiteY16" fmla="*/ 568662 h 740112"/>
              <a:gd name="connsiteX17" fmla="*/ 642937 w 1352550"/>
              <a:gd name="connsiteY17" fmla="*/ 563899 h 740112"/>
              <a:gd name="connsiteX18" fmla="*/ 661987 w 1352550"/>
              <a:gd name="connsiteY18" fmla="*/ 559137 h 740112"/>
              <a:gd name="connsiteX19" fmla="*/ 690562 w 1352550"/>
              <a:gd name="connsiteY19" fmla="*/ 554374 h 740112"/>
              <a:gd name="connsiteX20" fmla="*/ 704850 w 1352550"/>
              <a:gd name="connsiteY20" fmla="*/ 549612 h 740112"/>
              <a:gd name="connsiteX21" fmla="*/ 723900 w 1352550"/>
              <a:gd name="connsiteY21" fmla="*/ 544849 h 740112"/>
              <a:gd name="connsiteX22" fmla="*/ 747712 w 1352550"/>
              <a:gd name="connsiteY22" fmla="*/ 540087 h 740112"/>
              <a:gd name="connsiteX23" fmla="*/ 776287 w 1352550"/>
              <a:gd name="connsiteY23" fmla="*/ 530562 h 740112"/>
              <a:gd name="connsiteX24" fmla="*/ 814387 w 1352550"/>
              <a:gd name="connsiteY24" fmla="*/ 521037 h 740112"/>
              <a:gd name="connsiteX25" fmla="*/ 847725 w 1352550"/>
              <a:gd name="connsiteY25" fmla="*/ 506749 h 740112"/>
              <a:gd name="connsiteX26" fmla="*/ 862012 w 1352550"/>
              <a:gd name="connsiteY26" fmla="*/ 497224 h 740112"/>
              <a:gd name="connsiteX27" fmla="*/ 876300 w 1352550"/>
              <a:gd name="connsiteY27" fmla="*/ 492462 h 740112"/>
              <a:gd name="connsiteX28" fmla="*/ 904875 w 1352550"/>
              <a:gd name="connsiteY28" fmla="*/ 478174 h 740112"/>
              <a:gd name="connsiteX29" fmla="*/ 933450 w 1352550"/>
              <a:gd name="connsiteY29" fmla="*/ 463887 h 740112"/>
              <a:gd name="connsiteX30" fmla="*/ 947737 w 1352550"/>
              <a:gd name="connsiteY30" fmla="*/ 454362 h 740112"/>
              <a:gd name="connsiteX31" fmla="*/ 976312 w 1352550"/>
              <a:gd name="connsiteY31" fmla="*/ 444837 h 740112"/>
              <a:gd name="connsiteX32" fmla="*/ 1019175 w 1352550"/>
              <a:gd name="connsiteY32" fmla="*/ 425787 h 740112"/>
              <a:gd name="connsiteX33" fmla="*/ 1033462 w 1352550"/>
              <a:gd name="connsiteY33" fmla="*/ 421024 h 740112"/>
              <a:gd name="connsiteX34" fmla="*/ 1047750 w 1352550"/>
              <a:gd name="connsiteY34" fmla="*/ 416262 h 740112"/>
              <a:gd name="connsiteX35" fmla="*/ 1076325 w 1352550"/>
              <a:gd name="connsiteY35" fmla="*/ 401974 h 740112"/>
              <a:gd name="connsiteX36" fmla="*/ 1090612 w 1352550"/>
              <a:gd name="connsiteY36" fmla="*/ 392449 h 740112"/>
              <a:gd name="connsiteX37" fmla="*/ 1133475 w 1352550"/>
              <a:gd name="connsiteY37" fmla="*/ 378162 h 740112"/>
              <a:gd name="connsiteX38" fmla="*/ 1147762 w 1352550"/>
              <a:gd name="connsiteY38" fmla="*/ 373399 h 740112"/>
              <a:gd name="connsiteX39" fmla="*/ 1190625 w 1352550"/>
              <a:gd name="connsiteY39" fmla="*/ 344824 h 740112"/>
              <a:gd name="connsiteX40" fmla="*/ 1204912 w 1352550"/>
              <a:gd name="connsiteY40" fmla="*/ 335299 h 740112"/>
              <a:gd name="connsiteX41" fmla="*/ 1219200 w 1352550"/>
              <a:gd name="connsiteY41" fmla="*/ 330537 h 740112"/>
              <a:gd name="connsiteX42" fmla="*/ 1243012 w 1352550"/>
              <a:gd name="connsiteY42" fmla="*/ 311487 h 740112"/>
              <a:gd name="connsiteX43" fmla="*/ 1252537 w 1352550"/>
              <a:gd name="connsiteY43" fmla="*/ 297199 h 740112"/>
              <a:gd name="connsiteX44" fmla="*/ 1271587 w 1352550"/>
              <a:gd name="connsiteY44" fmla="*/ 278149 h 740112"/>
              <a:gd name="connsiteX45" fmla="*/ 1281112 w 1352550"/>
              <a:gd name="connsiteY45" fmla="*/ 259099 h 740112"/>
              <a:gd name="connsiteX46" fmla="*/ 1295400 w 1352550"/>
              <a:gd name="connsiteY46" fmla="*/ 244812 h 740112"/>
              <a:gd name="connsiteX47" fmla="*/ 1314450 w 1352550"/>
              <a:gd name="connsiteY47" fmla="*/ 216237 h 740112"/>
              <a:gd name="connsiteX48" fmla="*/ 1328737 w 1352550"/>
              <a:gd name="connsiteY48" fmla="*/ 187662 h 740112"/>
              <a:gd name="connsiteX49" fmla="*/ 1338262 w 1352550"/>
              <a:gd name="connsiteY49" fmla="*/ 159087 h 740112"/>
              <a:gd name="connsiteX50" fmla="*/ 1347787 w 1352550"/>
              <a:gd name="connsiteY50" fmla="*/ 130512 h 740112"/>
              <a:gd name="connsiteX51" fmla="*/ 1352550 w 1352550"/>
              <a:gd name="connsiteY51" fmla="*/ 111462 h 740112"/>
              <a:gd name="connsiteX52" fmla="*/ 1347787 w 1352550"/>
              <a:gd name="connsiteY52" fmla="*/ 78124 h 740112"/>
              <a:gd name="connsiteX53" fmla="*/ 1338262 w 1352550"/>
              <a:gd name="connsiteY53" fmla="*/ 63837 h 740112"/>
              <a:gd name="connsiteX54" fmla="*/ 1333500 w 1352550"/>
              <a:gd name="connsiteY54" fmla="*/ 49549 h 740112"/>
              <a:gd name="connsiteX55" fmla="*/ 1319212 w 1352550"/>
              <a:gd name="connsiteY55" fmla="*/ 35262 h 740112"/>
              <a:gd name="connsiteX56" fmla="*/ 1304925 w 1352550"/>
              <a:gd name="connsiteY56" fmla="*/ 25737 h 740112"/>
              <a:gd name="connsiteX57" fmla="*/ 1162050 w 1352550"/>
              <a:gd name="connsiteY57" fmla="*/ 11449 h 740112"/>
              <a:gd name="connsiteX58" fmla="*/ 938212 w 1352550"/>
              <a:gd name="connsiteY58" fmla="*/ 11449 h 740112"/>
              <a:gd name="connsiteX59" fmla="*/ 914400 w 1352550"/>
              <a:gd name="connsiteY59" fmla="*/ 16212 h 740112"/>
              <a:gd name="connsiteX60" fmla="*/ 881062 w 1352550"/>
              <a:gd name="connsiteY60" fmla="*/ 25737 h 740112"/>
              <a:gd name="connsiteX61" fmla="*/ 862012 w 1352550"/>
              <a:gd name="connsiteY61" fmla="*/ 35262 h 740112"/>
              <a:gd name="connsiteX62" fmla="*/ 833437 w 1352550"/>
              <a:gd name="connsiteY62" fmla="*/ 44787 h 740112"/>
              <a:gd name="connsiteX63" fmla="*/ 819150 w 1352550"/>
              <a:gd name="connsiteY63" fmla="*/ 49549 h 740112"/>
              <a:gd name="connsiteX64" fmla="*/ 804862 w 1352550"/>
              <a:gd name="connsiteY64" fmla="*/ 59074 h 740112"/>
              <a:gd name="connsiteX65" fmla="*/ 776287 w 1352550"/>
              <a:gd name="connsiteY65" fmla="*/ 68599 h 740112"/>
              <a:gd name="connsiteX66" fmla="*/ 762000 w 1352550"/>
              <a:gd name="connsiteY66" fmla="*/ 73362 h 740112"/>
              <a:gd name="connsiteX67" fmla="*/ 733425 w 1352550"/>
              <a:gd name="connsiteY67" fmla="*/ 82887 h 740112"/>
              <a:gd name="connsiteX68" fmla="*/ 719137 w 1352550"/>
              <a:gd name="connsiteY68" fmla="*/ 87649 h 740112"/>
              <a:gd name="connsiteX69" fmla="*/ 676275 w 1352550"/>
              <a:gd name="connsiteY69" fmla="*/ 92412 h 740112"/>
              <a:gd name="connsiteX70" fmla="*/ 590550 w 1352550"/>
              <a:gd name="connsiteY70" fmla="*/ 101937 h 740112"/>
              <a:gd name="connsiteX71" fmla="*/ 500062 w 1352550"/>
              <a:gd name="connsiteY71" fmla="*/ 111462 h 740112"/>
              <a:gd name="connsiteX72" fmla="*/ 452437 w 1352550"/>
              <a:gd name="connsiteY72" fmla="*/ 116224 h 740112"/>
              <a:gd name="connsiteX73" fmla="*/ 238125 w 1352550"/>
              <a:gd name="connsiteY73" fmla="*/ 111462 h 74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352550" h="740112">
                <a:moveTo>
                  <a:pt x="0" y="740112"/>
                </a:moveTo>
                <a:cubicBezTo>
                  <a:pt x="8485" y="736718"/>
                  <a:pt x="34368" y="727129"/>
                  <a:pt x="42862" y="721062"/>
                </a:cubicBezTo>
                <a:cubicBezTo>
                  <a:pt x="74077" y="698766"/>
                  <a:pt x="40790" y="712227"/>
                  <a:pt x="71437" y="702012"/>
                </a:cubicBezTo>
                <a:lnTo>
                  <a:pt x="100012" y="682962"/>
                </a:lnTo>
                <a:cubicBezTo>
                  <a:pt x="104775" y="679787"/>
                  <a:pt x="108870" y="675247"/>
                  <a:pt x="114300" y="673437"/>
                </a:cubicBezTo>
                <a:cubicBezTo>
                  <a:pt x="119062" y="671849"/>
                  <a:pt x="124097" y="670919"/>
                  <a:pt x="128587" y="668674"/>
                </a:cubicBezTo>
                <a:cubicBezTo>
                  <a:pt x="133707" y="666114"/>
                  <a:pt x="137644" y="661474"/>
                  <a:pt x="142875" y="659149"/>
                </a:cubicBezTo>
                <a:cubicBezTo>
                  <a:pt x="152050" y="655071"/>
                  <a:pt x="161925" y="652799"/>
                  <a:pt x="171450" y="649624"/>
                </a:cubicBezTo>
                <a:lnTo>
                  <a:pt x="200025" y="640099"/>
                </a:lnTo>
                <a:lnTo>
                  <a:pt x="228600" y="630574"/>
                </a:lnTo>
                <a:cubicBezTo>
                  <a:pt x="233362" y="628987"/>
                  <a:pt x="237878" y="626135"/>
                  <a:pt x="242887" y="625812"/>
                </a:cubicBezTo>
                <a:cubicBezTo>
                  <a:pt x="267574" y="624219"/>
                  <a:pt x="429920" y="616029"/>
                  <a:pt x="476250" y="606762"/>
                </a:cubicBezTo>
                <a:cubicBezTo>
                  <a:pt x="484187" y="605174"/>
                  <a:pt x="492160" y="603755"/>
                  <a:pt x="500062" y="601999"/>
                </a:cubicBezTo>
                <a:cubicBezTo>
                  <a:pt x="506452" y="600579"/>
                  <a:pt x="512712" y="598608"/>
                  <a:pt x="519112" y="597237"/>
                </a:cubicBezTo>
                <a:cubicBezTo>
                  <a:pt x="534942" y="593845"/>
                  <a:pt x="551031" y="591639"/>
                  <a:pt x="566737" y="587712"/>
                </a:cubicBezTo>
                <a:cubicBezTo>
                  <a:pt x="595532" y="580513"/>
                  <a:pt x="579571" y="585020"/>
                  <a:pt x="614362" y="573424"/>
                </a:cubicBezTo>
                <a:lnTo>
                  <a:pt x="628650" y="568662"/>
                </a:lnTo>
                <a:cubicBezTo>
                  <a:pt x="633412" y="567075"/>
                  <a:pt x="638067" y="565116"/>
                  <a:pt x="642937" y="563899"/>
                </a:cubicBezTo>
                <a:cubicBezTo>
                  <a:pt x="649287" y="562312"/>
                  <a:pt x="655569" y="560421"/>
                  <a:pt x="661987" y="559137"/>
                </a:cubicBezTo>
                <a:cubicBezTo>
                  <a:pt x="671456" y="557243"/>
                  <a:pt x="681136" y="556469"/>
                  <a:pt x="690562" y="554374"/>
                </a:cubicBezTo>
                <a:cubicBezTo>
                  <a:pt x="695463" y="553285"/>
                  <a:pt x="700023" y="550991"/>
                  <a:pt x="704850" y="549612"/>
                </a:cubicBezTo>
                <a:cubicBezTo>
                  <a:pt x="711144" y="547814"/>
                  <a:pt x="717510" y="546269"/>
                  <a:pt x="723900" y="544849"/>
                </a:cubicBezTo>
                <a:cubicBezTo>
                  <a:pt x="731802" y="543093"/>
                  <a:pt x="739903" y="542217"/>
                  <a:pt x="747712" y="540087"/>
                </a:cubicBezTo>
                <a:cubicBezTo>
                  <a:pt x="757398" y="537445"/>
                  <a:pt x="766547" y="532997"/>
                  <a:pt x="776287" y="530562"/>
                </a:cubicBezTo>
                <a:lnTo>
                  <a:pt x="814387" y="521037"/>
                </a:lnTo>
                <a:cubicBezTo>
                  <a:pt x="850260" y="497122"/>
                  <a:pt x="804667" y="525203"/>
                  <a:pt x="847725" y="506749"/>
                </a:cubicBezTo>
                <a:cubicBezTo>
                  <a:pt x="852986" y="504494"/>
                  <a:pt x="856893" y="499784"/>
                  <a:pt x="862012" y="497224"/>
                </a:cubicBezTo>
                <a:cubicBezTo>
                  <a:pt x="866502" y="494979"/>
                  <a:pt x="871537" y="494049"/>
                  <a:pt x="876300" y="492462"/>
                </a:cubicBezTo>
                <a:cubicBezTo>
                  <a:pt x="917243" y="465166"/>
                  <a:pt x="865441" y="497892"/>
                  <a:pt x="904875" y="478174"/>
                </a:cubicBezTo>
                <a:cubicBezTo>
                  <a:pt x="941797" y="459713"/>
                  <a:pt x="897543" y="475854"/>
                  <a:pt x="933450" y="463887"/>
                </a:cubicBezTo>
                <a:cubicBezTo>
                  <a:pt x="938212" y="460712"/>
                  <a:pt x="942507" y="456687"/>
                  <a:pt x="947737" y="454362"/>
                </a:cubicBezTo>
                <a:cubicBezTo>
                  <a:pt x="956912" y="450284"/>
                  <a:pt x="976312" y="444837"/>
                  <a:pt x="976312" y="444837"/>
                </a:cubicBezTo>
                <a:cubicBezTo>
                  <a:pt x="998955" y="429742"/>
                  <a:pt x="985168" y="437123"/>
                  <a:pt x="1019175" y="425787"/>
                </a:cubicBezTo>
                <a:lnTo>
                  <a:pt x="1033462" y="421024"/>
                </a:lnTo>
                <a:lnTo>
                  <a:pt x="1047750" y="416262"/>
                </a:lnTo>
                <a:cubicBezTo>
                  <a:pt x="1088693" y="388966"/>
                  <a:pt x="1036891" y="421692"/>
                  <a:pt x="1076325" y="401974"/>
                </a:cubicBezTo>
                <a:cubicBezTo>
                  <a:pt x="1081444" y="399414"/>
                  <a:pt x="1085382" y="394774"/>
                  <a:pt x="1090612" y="392449"/>
                </a:cubicBezTo>
                <a:cubicBezTo>
                  <a:pt x="1090632" y="392440"/>
                  <a:pt x="1126321" y="380547"/>
                  <a:pt x="1133475" y="378162"/>
                </a:cubicBezTo>
                <a:cubicBezTo>
                  <a:pt x="1138237" y="376575"/>
                  <a:pt x="1143585" y="376184"/>
                  <a:pt x="1147762" y="373399"/>
                </a:cubicBezTo>
                <a:lnTo>
                  <a:pt x="1190625" y="344824"/>
                </a:lnTo>
                <a:cubicBezTo>
                  <a:pt x="1195387" y="341649"/>
                  <a:pt x="1199482" y="337109"/>
                  <a:pt x="1204912" y="335299"/>
                </a:cubicBezTo>
                <a:lnTo>
                  <a:pt x="1219200" y="330537"/>
                </a:lnTo>
                <a:cubicBezTo>
                  <a:pt x="1246498" y="289588"/>
                  <a:pt x="1210149" y="337778"/>
                  <a:pt x="1243012" y="311487"/>
                </a:cubicBezTo>
                <a:cubicBezTo>
                  <a:pt x="1247482" y="307911"/>
                  <a:pt x="1248812" y="301545"/>
                  <a:pt x="1252537" y="297199"/>
                </a:cubicBezTo>
                <a:cubicBezTo>
                  <a:pt x="1258381" y="290381"/>
                  <a:pt x="1266199" y="285333"/>
                  <a:pt x="1271587" y="278149"/>
                </a:cubicBezTo>
                <a:cubicBezTo>
                  <a:pt x="1275847" y="272469"/>
                  <a:pt x="1276985" y="264876"/>
                  <a:pt x="1281112" y="259099"/>
                </a:cubicBezTo>
                <a:cubicBezTo>
                  <a:pt x="1285027" y="253618"/>
                  <a:pt x="1291265" y="250128"/>
                  <a:pt x="1295400" y="244812"/>
                </a:cubicBezTo>
                <a:cubicBezTo>
                  <a:pt x="1302428" y="235776"/>
                  <a:pt x="1314450" y="216237"/>
                  <a:pt x="1314450" y="216237"/>
                </a:cubicBezTo>
                <a:cubicBezTo>
                  <a:pt x="1331813" y="164142"/>
                  <a:pt x="1304124" y="243040"/>
                  <a:pt x="1328737" y="187662"/>
                </a:cubicBezTo>
                <a:cubicBezTo>
                  <a:pt x="1332815" y="178487"/>
                  <a:pt x="1335087" y="168612"/>
                  <a:pt x="1338262" y="159087"/>
                </a:cubicBezTo>
                <a:cubicBezTo>
                  <a:pt x="1338265" y="159077"/>
                  <a:pt x="1347784" y="130523"/>
                  <a:pt x="1347787" y="130512"/>
                </a:cubicBezTo>
                <a:lnTo>
                  <a:pt x="1352550" y="111462"/>
                </a:lnTo>
                <a:cubicBezTo>
                  <a:pt x="1350962" y="100349"/>
                  <a:pt x="1351013" y="88876"/>
                  <a:pt x="1347787" y="78124"/>
                </a:cubicBezTo>
                <a:cubicBezTo>
                  <a:pt x="1346142" y="72642"/>
                  <a:pt x="1340822" y="68956"/>
                  <a:pt x="1338262" y="63837"/>
                </a:cubicBezTo>
                <a:cubicBezTo>
                  <a:pt x="1336017" y="59347"/>
                  <a:pt x="1336285" y="53726"/>
                  <a:pt x="1333500" y="49549"/>
                </a:cubicBezTo>
                <a:cubicBezTo>
                  <a:pt x="1329764" y="43945"/>
                  <a:pt x="1324386" y="39574"/>
                  <a:pt x="1319212" y="35262"/>
                </a:cubicBezTo>
                <a:cubicBezTo>
                  <a:pt x="1314815" y="31598"/>
                  <a:pt x="1310155" y="28062"/>
                  <a:pt x="1304925" y="25737"/>
                </a:cubicBezTo>
                <a:cubicBezTo>
                  <a:pt x="1258037" y="4898"/>
                  <a:pt x="1218537" y="13803"/>
                  <a:pt x="1162050" y="11449"/>
                </a:cubicBezTo>
                <a:cubicBezTo>
                  <a:pt x="1078036" y="-9552"/>
                  <a:pt x="1136201" y="3199"/>
                  <a:pt x="938212" y="11449"/>
                </a:cubicBezTo>
                <a:cubicBezTo>
                  <a:pt x="930124" y="11786"/>
                  <a:pt x="922302" y="14456"/>
                  <a:pt x="914400" y="16212"/>
                </a:cubicBezTo>
                <a:cubicBezTo>
                  <a:pt x="906028" y="18072"/>
                  <a:pt x="889634" y="22063"/>
                  <a:pt x="881062" y="25737"/>
                </a:cubicBezTo>
                <a:cubicBezTo>
                  <a:pt x="874537" y="28534"/>
                  <a:pt x="868604" y="32625"/>
                  <a:pt x="862012" y="35262"/>
                </a:cubicBezTo>
                <a:cubicBezTo>
                  <a:pt x="852690" y="38991"/>
                  <a:pt x="842962" y="41612"/>
                  <a:pt x="833437" y="44787"/>
                </a:cubicBezTo>
                <a:lnTo>
                  <a:pt x="819150" y="49549"/>
                </a:lnTo>
                <a:cubicBezTo>
                  <a:pt x="814387" y="52724"/>
                  <a:pt x="810093" y="56749"/>
                  <a:pt x="804862" y="59074"/>
                </a:cubicBezTo>
                <a:cubicBezTo>
                  <a:pt x="795687" y="63152"/>
                  <a:pt x="785812" y="65424"/>
                  <a:pt x="776287" y="68599"/>
                </a:cubicBezTo>
                <a:lnTo>
                  <a:pt x="762000" y="73362"/>
                </a:lnTo>
                <a:lnTo>
                  <a:pt x="733425" y="82887"/>
                </a:lnTo>
                <a:cubicBezTo>
                  <a:pt x="728662" y="84475"/>
                  <a:pt x="724127" y="87095"/>
                  <a:pt x="719137" y="87649"/>
                </a:cubicBezTo>
                <a:lnTo>
                  <a:pt x="676275" y="92412"/>
                </a:lnTo>
                <a:cubicBezTo>
                  <a:pt x="634525" y="102848"/>
                  <a:pt x="667442" y="95786"/>
                  <a:pt x="590550" y="101937"/>
                </a:cubicBezTo>
                <a:cubicBezTo>
                  <a:pt x="514258" y="108040"/>
                  <a:pt x="563706" y="104390"/>
                  <a:pt x="500062" y="111462"/>
                </a:cubicBezTo>
                <a:cubicBezTo>
                  <a:pt x="484205" y="113224"/>
                  <a:pt x="468312" y="114637"/>
                  <a:pt x="452437" y="116224"/>
                </a:cubicBezTo>
                <a:lnTo>
                  <a:pt x="238125" y="111462"/>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4644008" y="2761731"/>
            <a:ext cx="1766830" cy="369332"/>
          </a:xfrm>
          <a:prstGeom prst="rect">
            <a:avLst/>
          </a:prstGeom>
          <a:noFill/>
        </p:spPr>
        <p:txBody>
          <a:bodyPr wrap="none" rtlCol="0">
            <a:spAutoFit/>
          </a:bodyPr>
          <a:lstStyle/>
          <a:p>
            <a:r>
              <a:rPr kumimoji="1" lang="ja-JP" altLang="en-US" dirty="0" smtClean="0"/>
              <a:t>指の領域を取得</a:t>
            </a:r>
            <a:endParaRPr kumimoji="1" lang="ja-JP" altLang="en-US" dirty="0"/>
          </a:p>
        </p:txBody>
      </p:sp>
      <p:cxnSp>
        <p:nvCxnSpPr>
          <p:cNvPr id="43" name="直線コネクタ 42"/>
          <p:cNvCxnSpPr>
            <a:stCxn id="38" idx="58"/>
          </p:cNvCxnSpPr>
          <p:nvPr/>
        </p:nvCxnSpPr>
        <p:spPr>
          <a:xfrm flipV="1">
            <a:off x="4000500" y="3131063"/>
            <a:ext cx="787524" cy="9170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0" name="グループ化 89"/>
          <p:cNvGrpSpPr/>
          <p:nvPr/>
        </p:nvGrpSpPr>
        <p:grpSpPr>
          <a:xfrm>
            <a:off x="5948536" y="3212976"/>
            <a:ext cx="2160240" cy="3024336"/>
            <a:chOff x="5796136" y="3140968"/>
            <a:chExt cx="2160240" cy="3024336"/>
          </a:xfrm>
        </p:grpSpPr>
        <p:grpSp>
          <p:nvGrpSpPr>
            <p:cNvPr id="91" name="グループ化 6"/>
            <p:cNvGrpSpPr/>
            <p:nvPr/>
          </p:nvGrpSpPr>
          <p:grpSpPr>
            <a:xfrm>
              <a:off x="5796136" y="3140968"/>
              <a:ext cx="2160240" cy="3024336"/>
              <a:chOff x="5796136" y="3140968"/>
              <a:chExt cx="2160240" cy="3024336"/>
            </a:xfrm>
          </p:grpSpPr>
          <p:grpSp>
            <p:nvGrpSpPr>
              <p:cNvPr id="96" name="グループ化 18"/>
              <p:cNvGrpSpPr/>
              <p:nvPr/>
            </p:nvGrpSpPr>
            <p:grpSpPr>
              <a:xfrm>
                <a:off x="5796136" y="3140968"/>
                <a:ext cx="2160240" cy="3024336"/>
                <a:chOff x="4499992" y="908720"/>
                <a:chExt cx="2160240" cy="3024336"/>
              </a:xfrm>
            </p:grpSpPr>
            <p:sp>
              <p:nvSpPr>
                <p:cNvPr id="101" name="フローチャート : 結合子 100"/>
                <p:cNvSpPr/>
                <p:nvPr/>
              </p:nvSpPr>
              <p:spPr>
                <a:xfrm>
                  <a:off x="4860032" y="213285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ローチャート : 結合子 101"/>
                <p:cNvSpPr/>
                <p:nvPr/>
              </p:nvSpPr>
              <p:spPr>
                <a:xfrm>
                  <a:off x="4860032" y="2492896"/>
                  <a:ext cx="144016" cy="144016"/>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フローチャート : 結合子 102"/>
                <p:cNvSpPr/>
                <p:nvPr/>
              </p:nvSpPr>
              <p:spPr>
                <a:xfrm>
                  <a:off x="4860032" y="2852936"/>
                  <a:ext cx="144016" cy="144016"/>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p:cNvSpPr txBox="1"/>
                <p:nvPr/>
              </p:nvSpPr>
              <p:spPr>
                <a:xfrm>
                  <a:off x="5364088" y="2060848"/>
                  <a:ext cx="432048"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105" name="テキスト ボックス 104"/>
                <p:cNvSpPr txBox="1"/>
                <p:nvPr/>
              </p:nvSpPr>
              <p:spPr>
                <a:xfrm>
                  <a:off x="5364088" y="2420888"/>
                  <a:ext cx="332142" cy="369332"/>
                </a:xfrm>
                <a:prstGeom prst="rect">
                  <a:avLst/>
                </a:prstGeom>
                <a:noFill/>
              </p:spPr>
              <p:txBody>
                <a:bodyPr wrap="none" rtlCol="0">
                  <a:spAutoFit/>
                </a:bodyPr>
                <a:lstStyle/>
                <a:p>
                  <a:r>
                    <a:rPr kumimoji="1" lang="en-US" altLang="ja-JP" dirty="0" smtClean="0"/>
                    <a:t>B</a:t>
                  </a:r>
                  <a:endParaRPr kumimoji="1" lang="ja-JP" altLang="en-US" dirty="0"/>
                </a:p>
              </p:txBody>
            </p:sp>
            <p:sp>
              <p:nvSpPr>
                <p:cNvPr id="106" name="テキスト ボックス 105"/>
                <p:cNvSpPr txBox="1"/>
                <p:nvPr/>
              </p:nvSpPr>
              <p:spPr>
                <a:xfrm>
                  <a:off x="5364088" y="2780928"/>
                  <a:ext cx="338554" cy="369332"/>
                </a:xfrm>
                <a:prstGeom prst="rect">
                  <a:avLst/>
                </a:prstGeom>
                <a:noFill/>
              </p:spPr>
              <p:txBody>
                <a:bodyPr wrap="none" rtlCol="0">
                  <a:spAutoFit/>
                </a:bodyPr>
                <a:lstStyle/>
                <a:p>
                  <a:r>
                    <a:rPr kumimoji="1" lang="en-US" altLang="ja-JP" dirty="0" smtClean="0"/>
                    <a:t>C</a:t>
                  </a:r>
                  <a:endParaRPr kumimoji="1" lang="ja-JP" altLang="en-US" dirty="0"/>
                </a:p>
              </p:txBody>
            </p:sp>
            <p:sp>
              <p:nvSpPr>
                <p:cNvPr id="107" name="角丸四角形 106"/>
                <p:cNvSpPr/>
                <p:nvPr/>
              </p:nvSpPr>
              <p:spPr>
                <a:xfrm>
                  <a:off x="4499992" y="908720"/>
                  <a:ext cx="2160240" cy="3024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p:cNvCxnSpPr/>
              <p:nvPr/>
            </p:nvCxnSpPr>
            <p:spPr>
              <a:xfrm>
                <a:off x="6012160" y="3861048"/>
                <a:ext cx="504000"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98" name="直線コネクタ 97"/>
              <p:cNvCxnSpPr/>
              <p:nvPr/>
            </p:nvCxnSpPr>
            <p:spPr>
              <a:xfrm>
                <a:off x="6012160" y="4149080"/>
                <a:ext cx="504000"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99" name="テキスト ボックス 98"/>
              <p:cNvSpPr txBox="1"/>
              <p:nvPr/>
            </p:nvSpPr>
            <p:spPr>
              <a:xfrm>
                <a:off x="6660232" y="3645024"/>
                <a:ext cx="646331" cy="369332"/>
              </a:xfrm>
              <a:prstGeom prst="rect">
                <a:avLst/>
              </a:prstGeom>
              <a:noFill/>
            </p:spPr>
            <p:txBody>
              <a:bodyPr wrap="none" rtlCol="0">
                <a:spAutoFit/>
              </a:bodyPr>
              <a:lstStyle/>
              <a:p>
                <a:r>
                  <a:rPr kumimoji="1" lang="ja-JP" altLang="en-US" dirty="0" smtClean="0"/>
                  <a:t>凸包</a:t>
                </a:r>
                <a:endParaRPr kumimoji="1" lang="ja-JP" altLang="en-US" dirty="0"/>
              </a:p>
            </p:txBody>
          </p:sp>
          <p:sp>
            <p:nvSpPr>
              <p:cNvPr id="100" name="テキスト ボックス 99"/>
              <p:cNvSpPr txBox="1"/>
              <p:nvPr/>
            </p:nvSpPr>
            <p:spPr>
              <a:xfrm>
                <a:off x="6660232" y="4005064"/>
                <a:ext cx="792088" cy="369332"/>
              </a:xfrm>
              <a:prstGeom prst="rect">
                <a:avLst/>
              </a:prstGeom>
              <a:noFill/>
            </p:spPr>
            <p:txBody>
              <a:bodyPr wrap="square" rtlCol="0">
                <a:spAutoFit/>
              </a:bodyPr>
              <a:lstStyle/>
              <a:p>
                <a:r>
                  <a:rPr kumimoji="1" lang="ja-JP" altLang="en-US" dirty="0" smtClean="0"/>
                  <a:t>輪郭</a:t>
                </a:r>
                <a:endParaRPr kumimoji="1" lang="ja-JP" altLang="en-US" dirty="0"/>
              </a:p>
            </p:txBody>
          </p:sp>
        </p:grpSp>
        <p:cxnSp>
          <p:nvCxnSpPr>
            <p:cNvPr id="94" name="直線矢印コネクタ 93"/>
            <p:cNvCxnSpPr/>
            <p:nvPr/>
          </p:nvCxnSpPr>
          <p:spPr>
            <a:xfrm>
              <a:off x="5940152" y="5445224"/>
              <a:ext cx="576064"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6660232" y="5291916"/>
              <a:ext cx="792088" cy="369332"/>
            </a:xfrm>
            <a:prstGeom prst="rect">
              <a:avLst/>
            </a:prstGeom>
            <a:noFill/>
          </p:spPr>
          <p:txBody>
            <a:bodyPr wrap="square" rtlCol="0">
              <a:spAutoFit/>
            </a:bodyPr>
            <a:lstStyle/>
            <a:p>
              <a:r>
                <a:rPr lang="en-US" altLang="ja-JP" dirty="0" smtClean="0"/>
                <a:t>D</a:t>
              </a:r>
              <a:endParaRPr kumimoji="1" lang="ja-JP" altLang="en-US" dirty="0"/>
            </a:p>
          </p:txBody>
        </p:sp>
      </p:grpSp>
    </p:spTree>
    <p:extLst>
      <p:ext uri="{BB962C8B-B14F-4D97-AF65-F5344CB8AC3E}">
        <p14:creationId xmlns:p14="http://schemas.microsoft.com/office/powerpoint/2010/main" val="3726207755"/>
      </p:ext>
    </p:extLst>
  </p:cSld>
  <p:clrMapOvr>
    <a:masterClrMapping/>
  </p:clrMapOvr>
  <p:transition advTm="723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9"/>
</p:tagLst>
</file>

<file path=ppt/tags/tag2.xml><?xml version="1.0" encoding="utf-8"?>
<p:tagLst xmlns:a="http://schemas.openxmlformats.org/drawingml/2006/main" xmlns:r="http://schemas.openxmlformats.org/officeDocument/2006/relationships" xmlns:p="http://schemas.openxmlformats.org/presentationml/2006/main">
  <p:tag name="TIMING" val="|14.3"/>
</p:tagLst>
</file>

<file path=ppt/tags/tag3.xml><?xml version="1.0" encoding="utf-8"?>
<p:tagLst xmlns:a="http://schemas.openxmlformats.org/drawingml/2006/main" xmlns:r="http://schemas.openxmlformats.org/officeDocument/2006/relationships" xmlns:p="http://schemas.openxmlformats.org/presentationml/2006/main">
  <p:tag name="TIMING" val="|26.2"/>
</p:tagLst>
</file>

<file path=ppt/tags/tag4.xml><?xml version="1.0" encoding="utf-8"?>
<p:tagLst xmlns:a="http://schemas.openxmlformats.org/drawingml/2006/main" xmlns:r="http://schemas.openxmlformats.org/officeDocument/2006/relationships" xmlns:p="http://schemas.openxmlformats.org/presentationml/2006/main">
  <p:tag name="TIMING" val="|2.9|1.5|1.2"/>
</p:tagLst>
</file>

<file path=ppt/tags/tag5.xml><?xml version="1.0" encoding="utf-8"?>
<p:tagLst xmlns:a="http://schemas.openxmlformats.org/drawingml/2006/main" xmlns:r="http://schemas.openxmlformats.org/officeDocument/2006/relationships" xmlns:p="http://schemas.openxmlformats.org/presentationml/2006/main">
  <p:tag name="TIMING" val="|13.2"/>
</p:tagLst>
</file>

<file path=ppt/tags/tag6.xml><?xml version="1.0" encoding="utf-8"?>
<p:tagLst xmlns:a="http://schemas.openxmlformats.org/drawingml/2006/main" xmlns:r="http://schemas.openxmlformats.org/officeDocument/2006/relationships" xmlns:p="http://schemas.openxmlformats.org/presentationml/2006/main">
  <p:tag name="TIMING" val="|76.5"/>
</p:tagLst>
</file>

<file path=ppt/tags/tag7.xml><?xml version="1.0" encoding="utf-8"?>
<p:tagLst xmlns:a="http://schemas.openxmlformats.org/drawingml/2006/main" xmlns:r="http://schemas.openxmlformats.org/officeDocument/2006/relationships" xmlns:p="http://schemas.openxmlformats.org/presentationml/2006/main">
  <p:tag name="TIMING" val="|4.5|1.8|3.9|1.5|6.9|0.3|0.5|7.1"/>
</p:tagLst>
</file>

<file path=ppt/tags/tag8.xml><?xml version="1.0" encoding="utf-8"?>
<p:tagLst xmlns:a="http://schemas.openxmlformats.org/drawingml/2006/main" xmlns:r="http://schemas.openxmlformats.org/officeDocument/2006/relationships" xmlns:p="http://schemas.openxmlformats.org/presentationml/2006/main">
  <p:tag name="TIMING" val="|1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12704</TotalTime>
  <Words>1679</Words>
  <Application>Microsoft Office PowerPoint</Application>
  <PresentationFormat>画面に合わせる (4:3)</PresentationFormat>
  <Paragraphs>385</Paragraphs>
  <Slides>26</Slides>
  <Notes>26</Notes>
  <HiddenSlides>2</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アース</vt:lpstr>
      <vt:lpstr>画像処理を利用した 指の種類認識</vt:lpstr>
      <vt:lpstr>目次</vt:lpstr>
      <vt:lpstr>背景と目的      　　　    1.はじめに</vt:lpstr>
      <vt:lpstr>概要</vt:lpstr>
      <vt:lpstr>角度による指の種類認識     2.研究方法</vt:lpstr>
      <vt:lpstr>手の向きと指の影響度     2.研究方法</vt:lpstr>
      <vt:lpstr>凹状欠損に含まれる特徴点              2.研究方法</vt:lpstr>
      <vt:lpstr>指を構成する特徴点　　　　　　　2.研究方法</vt:lpstr>
      <vt:lpstr>指の領域の認識                　             2.研究方法</vt:lpstr>
      <vt:lpstr>指の付け根の認識　　　　　　　　 2.研究方法</vt:lpstr>
      <vt:lpstr>ノイズ除去             2.研究方法</vt:lpstr>
      <vt:lpstr>ノイズ除去             2.研究方法</vt:lpstr>
      <vt:lpstr>各指の領域と閾値を決定する　　    2.研究方法</vt:lpstr>
      <vt:lpstr>閾値表を基に種類分け　　　　　　3.実験</vt:lpstr>
      <vt:lpstr>上がっている指の本数が１本と4本   　4. 結果</vt:lpstr>
      <vt:lpstr>上がっている指の本数が２本と３本  　4. 結果</vt:lpstr>
      <vt:lpstr>5. 考察</vt:lpstr>
      <vt:lpstr>6. まとめ</vt:lpstr>
      <vt:lpstr>ご清聴ありがとうございました</vt:lpstr>
      <vt:lpstr>概要</vt:lpstr>
      <vt:lpstr>五本指認識時    　　   2.研究方法</vt:lpstr>
      <vt:lpstr>ノイズ除去             2.研究方法</vt:lpstr>
      <vt:lpstr>4. 結果</vt:lpstr>
      <vt:lpstr>4. 結果</vt:lpstr>
      <vt:lpstr>4. 結果</vt:lpstr>
      <vt:lpstr>4. 結果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凹状欠損とは</dc:title>
  <dc:creator>Unknownscorn</dc:creator>
  <cp:lastModifiedBy>reiko-N</cp:lastModifiedBy>
  <cp:revision>771</cp:revision>
  <cp:lastPrinted>2013-03-19T04:16:48Z</cp:lastPrinted>
  <dcterms:created xsi:type="dcterms:W3CDTF">2013-02-15T07:40:25Z</dcterms:created>
  <dcterms:modified xsi:type="dcterms:W3CDTF">2013-03-20T13:46:05Z</dcterms:modified>
</cp:coreProperties>
</file>