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 ($M)</c:v>
                </c:pt>
              </c:strCache>
            </c:strRef>
          </c:tx>
          <c:spPr>
            <a:solidFill>
              <a:srgbClr val="1E40AF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Sheet1!$A$2:$A$4</c:f>
              <c:multiLvlStrCache>
                <c:ptCount val="3"/>
                <c:lvl>
                  <c:pt idx="0">
                    <c:v>Q1</c:v>
                  </c:pt>
                  <c:pt idx="1">
                    <c:v>Q2</c:v>
                  </c:pt>
                  <c:pt idx="2">
                    <c:v>Q3</c:v>
                  </c:pt>
                </c:lvl>
              </c:multiLvlStrCache>
            </c:multiLvl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</c:v>
                </c:pt>
                <c:pt idx="1">
                  <c:v>15</c:v>
                </c:pt>
                <c:pt idx="2">
                  <c:v>18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New Logos</c:v>
                </c:pt>
              </c:strCache>
            </c:strRef>
          </c:tx>
          <c:spPr>
            <a:solidFill>
              <a:srgbClr val="3B82F6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Sheet1!$A$2:$A$4</c:f>
              <c:multiLvlStrCache>
                <c:ptCount val="3"/>
                <c:lvl>
                  <c:pt idx="0">
                    <c:v>Q1</c:v>
                  </c:pt>
                  <c:pt idx="1">
                    <c:v>Q2</c:v>
                  </c:pt>
                  <c:pt idx="2">
                    <c:v>Q3</c:v>
                  </c:pt>
                </c:lvl>
              </c:multiLvlStrCache>
            </c:multiLvl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24</c:v>
                </c:pt>
                <c:pt idx="1">
                  <c:v>30</c:v>
                </c:pt>
                <c:pt idx="2">
                  <c:v>42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Emphasize retention and margin expansion; tie bullets to top KPIs.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acceleration in Q3; discuss drivers and sustainability.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800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Q3 Growth Highlights</a:t>
            </a:r>
            <a:endParaRPr lang="en-US" sz="2800" dirty="0"/>
          </a:p>
        </p:txBody>
      </p:sp>
      <p:sp>
        <p:nvSpPr>
          <p:cNvPr id="3" name="Shape 1"/>
          <p:cNvSpPr/>
          <p:nvPr/>
        </p:nvSpPr>
        <p:spPr>
          <a:xfrm>
            <a:off x="457200" y="1097280"/>
            <a:ext cx="1828800" cy="91440"/>
          </a:xfrm>
          <a:prstGeom prst="rect">
            <a:avLst/>
          </a:prstGeom>
          <a:solidFill>
            <a:srgbClr val="F59E0B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457200" y="146304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1600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Revenue 28 YoY with margin expansion</a:t>
            </a:r>
            <a:pPr algn="l" marL="342900" indent="-342900">
              <a:buSzPct val="100000"/>
              <a:buChar char="•"/>
            </a:pPr>
            <a:r>
              <a:rPr lang="en-US" sz="1600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Net retention 124 across enterprise segment</a:t>
            </a:r>
            <a:pPr algn="l" marL="342900" indent="-342900">
              <a:buSzPct val="100000"/>
              <a:buChar char="•"/>
            </a:pPr>
            <a:r>
              <a:rPr lang="en-US" sz="1600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New logo growth 41 in mid-market</a:t>
            </a:r>
            <a:pPr algn="l" marL="342900" indent="-342900">
              <a:buSzPct val="100000"/>
              <a:buChar char="•"/>
            </a:pPr>
            <a:r>
              <a:rPr lang="en-US" sz="1600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Roadmap on track for Q4 GA features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800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KPI Overview</a:t>
            </a:r>
            <a:endParaRPr lang="en-US" sz="2800" dirty="0"/>
          </a:p>
        </p:txBody>
      </p:sp>
      <p:sp>
        <p:nvSpPr>
          <p:cNvPr id="3" name="Shape 1"/>
          <p:cNvSpPr/>
          <p:nvPr/>
        </p:nvSpPr>
        <p:spPr>
          <a:xfrm>
            <a:off x="457200" y="1097280"/>
            <a:ext cx="1828800" cy="91440"/>
          </a:xfrm>
          <a:prstGeom prst="rect">
            <a:avLst/>
          </a:prstGeom>
          <a:solidFill>
            <a:srgbClr val="F59E0B"/>
          </a:solidFill>
          <a:ln w="12700">
            <a:solidFill>
              <a:srgbClr val="333333"/>
            </a:solidFill>
            <a:prstDash val="solid"/>
          </a:ln>
        </p:spPr>
      </p:sp>
      <p:graphicFrame>
        <p:nvGraphicFramePr>
          <p:cNvPr id="4" name="Chart 0" descr=""/>
          <p:cNvGraphicFramePr/>
          <p:nvPr/>
        </p:nvGraphicFramePr>
        <p:xfrm>
          <a:off x="1828800" y="1371600"/>
          <a:ext cx="5486400" cy="32004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Professional Presentations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Q3 Growth Highlights</dc:title>
  <dc:subject>Growth Highlights</dc:subject>
  <dc:creator>AI PowerPoint Generator</dc:creator>
  <cp:lastModifiedBy>AI PowerPoint Generator</cp:lastModifiedBy>
  <cp:revision>1</cp:revision>
  <dcterms:created xsi:type="dcterms:W3CDTF">2025-08-20T14:44:32Z</dcterms:created>
  <dcterms:modified xsi:type="dcterms:W3CDTF">2025-08-20T14:44:32Z</dcterms:modified>
</cp:coreProperties>
</file>