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1: Theme Consistency Validation Suite === NARRATIVE CONTENT: • Explain the context and background • Use storytelling techniques to engage audience • Pause for questions or audience interaction • Estimated speaking time: 1 minute(s) PRESENTATION TIPS: • Maintain eye contact with audience • Use gestures to emphasize key points • Check for understanding before moving on • Allow time for questions if appropriate CONTENT DETAILS: • Main message: Comprehensive testing of theme application across all components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2: Bullet Point Layout Test === KEY POINTS TO COVER: • Point 1: Elaborate on "Primary color validation in bullet points" - Provide specific examples or data - Connect to audience needs or interests • Point 2: Elaborate on "Secondary color validation in text" - Provide specific examples or data - Connect to audience needs or interests • Point 3: Elaborate on "Accent color validation in highlights" - Provide specific examples or data - Connect to audience needs or interests • Point 4: Elaborate on "Typography consistency across elements" - Provide specific examples or data - Connect to audience needs or interests • Point 5: Elaborate on "Layout spacing and margin validation" - Provide specific examples or data - Connect to audience needs or interests TRANSITION: Connect these points to the next slide PRESENTATION TIPS: • Maintain eye contact with audience • Use gestures to emphasize key points • Check for understanding before moving on • Allow time for questions if appropriate BULLET POINT DETAILS: • 1. Primary color validation in bullet points • 2. Secondary color validation in text • 3. Accent color validation in highlights • 4. Typography consistency across elements • 5. Layout spacing and margin validation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3: Two Column Layout Test === COMPARISON POINTS: • Walk through each comparison systematically • Highlight key differences and similarities • Ask audience which option they prefer and why • Summarize the main takeaway PRESENTATION TIPS: • Maintain eye contact with audience • Use gestures to emphasize key points • Check for understanding before moving on • Allow time for questions if appropriate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4: Paragraph Layout Test === NARRATIVE CONTENT: • Explain the context and background • Use storytelling techniques to engage audience • Pause for questions or audience interaction • Estimated speaking time: 1 minute(s) PRESENTATION TIPS: • Maintain eye contact with audience • Use gestures to emphasize key points • Check for understanding before moving on • Allow time for questions if appropriate CONTENT DETAILS: • Main message: This is a comprehensive paragraph layout test that validates theme consistency in longer text conten...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5: Comparison Table Test === KEY POINTS TO COVER: TRANSITION: Connect these points to the next slide PRESENTATION TIPS: • Maintain eye contact with audience • Use gestures to emphasize key points • Check for understanding before moving on • Allow time for questions if appropriate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E293B"/>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10B981"/>
          </a:solidFill>
          <a:ln w="12700">
            <a:solidFill>
              <a:srgbClr val="333333"/>
            </a:solidFill>
            <a:prstDash val="solid"/>
          </a:ln>
        </p:spPr>
      </p:sp>
      <p:sp>
        <p:nvSpPr>
          <p:cNvPr id="3" name="Shape 1"/>
          <p:cNvSpPr/>
          <p:nvPr/>
        </p:nvSpPr>
        <p:spPr>
          <a:xfrm>
            <a:off x="0" y="109728"/>
            <a:ext cx="9144000" cy="36576"/>
          </a:xfrm>
          <a:prstGeom prst="rect">
            <a:avLst/>
          </a:prstGeom>
          <a:solidFill>
            <a:srgbClr val="10B981">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334155">
                <a:alpha val="30000"/>
              </a:srgbClr>
            </a:solidFill>
            <a:prstDash val="solid"/>
          </a:ln>
        </p:spPr>
      </p:sp>
      <p:sp>
        <p:nvSpPr>
          <p:cNvPr id="6" name="Text 3"/>
          <p:cNvSpPr/>
          <p:nvPr/>
        </p:nvSpPr>
        <p:spPr>
          <a:xfrm>
            <a:off x="731520" y="548640"/>
            <a:ext cx="7680960" cy="822960"/>
          </a:xfrm>
          <a:prstGeom prst="rect">
            <a:avLst/>
          </a:prstGeom>
          <a:noFill/>
          <a:ln/>
        </p:spPr>
        <p:txBody>
          <a:bodyPr wrap="square" rtlCol="0" anchor="ctr">
            <a:normAutofit/>
          </a:bodyPr>
          <a:lstStyle/>
          <a:p>
            <a:pPr indent="0" marL="0">
              <a:lnSpc>
                <a:spcPts val="4000"/>
              </a:lnSpc>
              <a:buNone/>
            </a:pPr>
            <a:r>
              <a:rPr lang="en-US" sz="3400" b="1" dirty="0">
                <a:solidFill>
                  <a:srgbClr val="3B82F6"/>
                </a:solidFill>
                <a:latin typeface="Calibri" pitchFamily="34" charset="0"/>
                <a:ea typeface="Calibri" pitchFamily="34" charset="-122"/>
                <a:cs typeface="Calibri" pitchFamily="34" charset="-120"/>
              </a:rPr>
              <a:t>Theme Consistency Validation Suite</a:t>
            </a:r>
            <a:endParaRPr lang="en-US" sz="3400" dirty="0"/>
          </a:p>
        </p:txBody>
      </p:sp>
      <p:sp>
        <p:nvSpPr>
          <p:cNvPr id="7" name="Text 4"/>
          <p:cNvSpPr/>
          <p:nvPr/>
        </p:nvSpPr>
        <p:spPr>
          <a:xfrm>
            <a:off x="731520" y="1645920"/>
            <a:ext cx="7680960" cy="3136392"/>
          </a:xfrm>
          <a:prstGeom prst="rect">
            <a:avLst/>
          </a:prstGeom>
          <a:noFill/>
          <a:ln/>
        </p:spPr>
        <p:txBody>
          <a:bodyPr wrap="square" rtlCol="0" anchor="t">
            <a:normAutofit/>
          </a:bodyPr>
          <a:lstStyle/>
          <a:p>
            <a:pPr indent="0" marL="0">
              <a:lnSpc>
                <a:spcPts val="2800"/>
              </a:lnSpc>
              <a:buNone/>
            </a:pPr>
            <a:r>
              <a:rPr lang="en-US" sz="2000" dirty="0">
                <a:solidFill>
                  <a:srgbClr val="F8FAFC"/>
                </a:solidFill>
                <a:latin typeface="Calibri" pitchFamily="34" charset="0"/>
                <a:ea typeface="Calibri" pitchFamily="34" charset="-122"/>
                <a:cs typeface="Calibri" pitchFamily="34" charset="-120"/>
              </a:rPr>
              <a:t>Comprehensive testing of theme application across all components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334155">
            <a:alpha val="90000"/>
          </a:srgbClr>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10B981"/>
          </a:solidFill>
          <a:ln w="12700">
            <a:solidFill>
              <a:srgbClr val="333333"/>
            </a:solidFill>
            <a:prstDash val="solid"/>
          </a:ln>
        </p:spPr>
      </p:sp>
      <p:sp>
        <p:nvSpPr>
          <p:cNvPr id="3" name="Shape 1"/>
          <p:cNvSpPr/>
          <p:nvPr/>
        </p:nvSpPr>
        <p:spPr>
          <a:xfrm>
            <a:off x="0" y="109728"/>
            <a:ext cx="9144000" cy="36576"/>
          </a:xfrm>
          <a:prstGeom prst="rect">
            <a:avLst/>
          </a:prstGeom>
          <a:solidFill>
            <a:srgbClr val="10B981">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334155">
                <a:alpha val="30000"/>
              </a:srgbClr>
            </a:solidFill>
            <a:prstDash val="solid"/>
          </a:ln>
        </p:spPr>
      </p:sp>
      <p:sp>
        <p:nvSpPr>
          <p:cNvPr id="5" name="Shape 3"/>
          <p:cNvSpPr/>
          <p:nvPr/>
        </p:nvSpPr>
        <p:spPr>
          <a:xfrm>
            <a:off x="512064" y="1572768"/>
            <a:ext cx="128016" cy="3282696"/>
          </a:xfrm>
          <a:prstGeom prst="rect">
            <a:avLst/>
          </a:prstGeom>
          <a:solidFill>
            <a:srgbClr val="10B981"/>
          </a:solidFill>
          <a:ln w="12700">
            <a:solidFill>
              <a:srgbClr val="333333"/>
            </a:solidFill>
            <a:prstDash val="solid"/>
          </a:ln>
        </p:spPr>
      </p:sp>
      <p:sp>
        <p:nvSpPr>
          <p:cNvPr id="6" name="Shape 4"/>
          <p:cNvSpPr/>
          <p:nvPr/>
        </p:nvSpPr>
        <p:spPr>
          <a:xfrm>
            <a:off x="640080" y="1572768"/>
            <a:ext cx="36576" cy="3282696"/>
          </a:xfrm>
          <a:prstGeom prst="rect">
            <a:avLst/>
          </a:prstGeom>
          <a:solidFill>
            <a:srgbClr val="3B82F6">
              <a:alpha val="32000"/>
            </a:srgbClr>
          </a:solidFill>
          <a:ln w="12700">
            <a:solidFill>
              <a:srgbClr val="333333"/>
            </a:solidFill>
            <a:prstDash val="solid"/>
          </a:ln>
        </p:spPr>
      </p:sp>
      <p:sp>
        <p:nvSpPr>
          <p:cNvPr id="7" name="Shape 5"/>
          <p:cNvSpPr/>
          <p:nvPr/>
        </p:nvSpPr>
        <p:spPr>
          <a:xfrm>
            <a:off x="804672" y="1591056"/>
            <a:ext cx="7424928" cy="3246120"/>
          </a:xfrm>
          <a:prstGeom prst="rect">
            <a:avLst/>
          </a:prstGeom>
          <a:solidFill>
            <a:srgbClr val="FFFFFF">
              <a:alpha val="0"/>
            </a:srgbClr>
          </a:solidFill>
          <a:ln w="6350">
            <a:solidFill>
              <a:srgbClr val="334155">
                <a:alpha val="10000"/>
              </a:srgbClr>
            </a:solidFill>
            <a:prstDash val="solid"/>
          </a:ln>
        </p:spPr>
      </p:sp>
      <p:sp>
        <p:nvSpPr>
          <p:cNvPr id="8" name="Shape 6"/>
          <p:cNvSpPr/>
          <p:nvPr/>
        </p:nvSpPr>
        <p:spPr>
          <a:xfrm>
            <a:off x="8321040" y="4325112"/>
            <a:ext cx="457200" cy="457200"/>
          </a:xfrm>
          <a:prstGeom prst="ellipse">
            <a:avLst/>
          </a:prstGeom>
          <a:solidFill>
            <a:srgbClr val="10B981">
              <a:alpha val="22000"/>
            </a:srgbClr>
          </a:solidFill>
          <a:ln w="12700">
            <a:solidFill>
              <a:srgbClr val="333333"/>
            </a:solidFill>
            <a:prstDash val="solid"/>
          </a:ln>
        </p:spPr>
      </p:sp>
      <p:sp>
        <p:nvSpPr>
          <p:cNvPr id="9" name="Shape 7"/>
          <p:cNvSpPr/>
          <p:nvPr/>
        </p:nvSpPr>
        <p:spPr>
          <a:xfrm>
            <a:off x="8449056" y="4453128"/>
            <a:ext cx="219456" cy="219456"/>
          </a:xfrm>
          <a:prstGeom prst="ellipse">
            <a:avLst/>
          </a:prstGeom>
          <a:solidFill>
            <a:srgbClr val="3B82F6">
              <a:alpha val="40000"/>
            </a:srgbClr>
          </a:solidFill>
          <a:ln w="12700">
            <a:solidFill>
              <a:srgbClr val="333333"/>
            </a:solidFill>
            <a:prstDash val="solid"/>
          </a:ln>
        </p:spPr>
      </p:sp>
      <p:sp>
        <p:nvSpPr>
          <p:cNvPr id="11" name="Text 8"/>
          <p:cNvSpPr/>
          <p:nvPr/>
        </p:nvSpPr>
        <p:spPr>
          <a:xfrm>
            <a:off x="731520" y="548640"/>
            <a:ext cx="7680960" cy="822960"/>
          </a:xfrm>
          <a:prstGeom prst="rect">
            <a:avLst/>
          </a:prstGeom>
          <a:noFill/>
          <a:ln/>
        </p:spPr>
        <p:txBody>
          <a:bodyPr wrap="square" rtlCol="0" anchor="ctr">
            <a:normAutofit/>
          </a:bodyPr>
          <a:lstStyle/>
          <a:p>
            <a:pPr indent="0" marL="0">
              <a:lnSpc>
                <a:spcPts val="4000"/>
              </a:lnSpc>
              <a:buNone/>
            </a:pPr>
            <a:r>
              <a:rPr lang="en-US" sz="3400" b="1" dirty="0">
                <a:solidFill>
                  <a:srgbClr val="3B82F6"/>
                </a:solidFill>
                <a:latin typeface="Calibri" pitchFamily="34" charset="0"/>
                <a:ea typeface="Calibri" pitchFamily="34" charset="-122"/>
                <a:cs typeface="Calibri" pitchFamily="34" charset="-120"/>
              </a:rPr>
              <a:t>Bullet Point Layout Test</a:t>
            </a:r>
            <a:endParaRPr lang="en-US" sz="3400" dirty="0"/>
          </a:p>
        </p:txBody>
      </p:sp>
      <p:sp>
        <p:nvSpPr>
          <p:cNvPr id="12" name="Text 9"/>
          <p:cNvSpPr/>
          <p:nvPr/>
        </p:nvSpPr>
        <p:spPr>
          <a:xfrm>
            <a:off x="914400" y="1645920"/>
            <a:ext cx="7315200" cy="3136392"/>
          </a:xfrm>
          <a:prstGeom prst="rect">
            <a:avLst/>
          </a:prstGeom>
          <a:noFill/>
          <a:ln/>
        </p:spPr>
        <p:txBody>
          <a:bodyPr wrap="square" rtlCol="0" anchor="t">
            <a:normAutofit/>
          </a:bodyPr>
          <a:lstStyle/>
          <a:p>
            <a:pPr marL="342900" indent="-342900">
              <a:lnSpc>
                <a:spcPts val="3000"/>
              </a:lnSpc>
              <a:buSzPct val="100000"/>
              <a:buChar char="•"/>
            </a:pPr>
            <a:r>
              <a:rPr lang="en-US" sz="1900" dirty="0">
                <a:solidFill>
                  <a:srgbClr val="F8FAFC"/>
                </a:solidFill>
                <a:latin typeface="Calibri" pitchFamily="34" charset="0"/>
                <a:ea typeface="Calibri" pitchFamily="34" charset="-122"/>
                <a:cs typeface="Calibri" pitchFamily="34" charset="-120"/>
              </a:rPr>
              <a:t>Primary color validation in bullet points</a:t>
            </a:r>
            <a:endParaRPr lang="en-US" sz="1900" dirty="0"/>
          </a:p>
          <a:p>
            <a:pPr marL="342900" indent="-342900">
              <a:lnSpc>
                <a:spcPts val="3000"/>
              </a:lnSpc>
              <a:buSzPct val="100000"/>
              <a:buChar char="•"/>
            </a:pPr>
            <a:r>
              <a:rPr lang="en-US" sz="1900" dirty="0">
                <a:solidFill>
                  <a:srgbClr val="F8FAFC"/>
                </a:solidFill>
                <a:latin typeface="Calibri" pitchFamily="34" charset="0"/>
                <a:ea typeface="Calibri" pitchFamily="34" charset="-122"/>
                <a:cs typeface="Calibri" pitchFamily="34" charset="-120"/>
              </a:rPr>
              <a:t>Secondary color validation in text</a:t>
            </a:r>
            <a:endParaRPr lang="en-US" sz="1900" dirty="0"/>
          </a:p>
          <a:p>
            <a:pPr marL="342900" indent="-342900">
              <a:lnSpc>
                <a:spcPts val="3000"/>
              </a:lnSpc>
              <a:buSzPct val="100000"/>
              <a:buChar char="•"/>
            </a:pPr>
            <a:r>
              <a:rPr lang="en-US" sz="1900" dirty="0">
                <a:solidFill>
                  <a:srgbClr val="F8FAFC"/>
                </a:solidFill>
                <a:latin typeface="Calibri" pitchFamily="34" charset="0"/>
                <a:ea typeface="Calibri" pitchFamily="34" charset="-122"/>
                <a:cs typeface="Calibri" pitchFamily="34" charset="-120"/>
              </a:rPr>
              <a:t>Accent color validation in highlights</a:t>
            </a:r>
            <a:endParaRPr lang="en-US" sz="1900" dirty="0"/>
          </a:p>
          <a:p>
            <a:pPr marL="342900" indent="-342900">
              <a:lnSpc>
                <a:spcPts val="3000"/>
              </a:lnSpc>
              <a:buSzPct val="100000"/>
              <a:buChar char="•"/>
            </a:pPr>
            <a:r>
              <a:rPr lang="en-US" sz="1900" dirty="0">
                <a:solidFill>
                  <a:srgbClr val="F8FAFC"/>
                </a:solidFill>
                <a:latin typeface="Calibri" pitchFamily="34" charset="0"/>
                <a:ea typeface="Calibri" pitchFamily="34" charset="-122"/>
                <a:cs typeface="Calibri" pitchFamily="34" charset="-120"/>
              </a:rPr>
              <a:t>Typography consistency across elements</a:t>
            </a:r>
            <a:endParaRPr lang="en-US" sz="1900" dirty="0"/>
          </a:p>
          <a:p>
            <a:pPr marL="342900" indent="-342900">
              <a:lnSpc>
                <a:spcPts val="3000"/>
              </a:lnSpc>
              <a:buSzPct val="100000"/>
              <a:buChar char="•"/>
            </a:pPr>
            <a:r>
              <a:rPr lang="en-US" sz="1900" dirty="0">
                <a:solidFill>
                  <a:srgbClr val="F8FAFC"/>
                </a:solidFill>
                <a:latin typeface="Calibri" pitchFamily="34" charset="0"/>
                <a:ea typeface="Calibri" pitchFamily="34" charset="-122"/>
                <a:cs typeface="Calibri" pitchFamily="34" charset="-120"/>
              </a:rPr>
              <a:t>Layout spacing and margin validation</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3B82F6">
            <a:alpha val="4000"/>
          </a:srgbClr>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10B981"/>
          </a:solidFill>
          <a:ln w="12700">
            <a:solidFill>
              <a:srgbClr val="333333"/>
            </a:solidFill>
            <a:prstDash val="solid"/>
          </a:ln>
        </p:spPr>
      </p:sp>
      <p:sp>
        <p:nvSpPr>
          <p:cNvPr id="3" name="Shape 1"/>
          <p:cNvSpPr/>
          <p:nvPr/>
        </p:nvSpPr>
        <p:spPr>
          <a:xfrm>
            <a:off x="0" y="109728"/>
            <a:ext cx="9144000" cy="36576"/>
          </a:xfrm>
          <a:prstGeom prst="rect">
            <a:avLst/>
          </a:prstGeom>
          <a:solidFill>
            <a:srgbClr val="10B981">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334155">
                <a:alpha val="30000"/>
              </a:srgbClr>
            </a:solidFill>
            <a:prstDash val="solid"/>
          </a:ln>
        </p:spPr>
      </p:sp>
      <p:sp>
        <p:nvSpPr>
          <p:cNvPr id="5" name="Shape 3"/>
          <p:cNvSpPr/>
          <p:nvPr/>
        </p:nvSpPr>
        <p:spPr>
          <a:xfrm>
            <a:off x="4526280" y="1572768"/>
            <a:ext cx="91440" cy="3282696"/>
          </a:xfrm>
          <a:prstGeom prst="rect">
            <a:avLst/>
          </a:prstGeom>
          <a:solidFill>
            <a:srgbClr val="10B981">
              <a:alpha val="38000"/>
            </a:srgbClr>
          </a:solidFill>
          <a:ln w="12700">
            <a:solidFill>
              <a:srgbClr val="333333"/>
            </a:solidFill>
            <a:prstDash val="solid"/>
          </a:ln>
        </p:spPr>
      </p:sp>
      <p:sp>
        <p:nvSpPr>
          <p:cNvPr id="6" name="Shape 4"/>
          <p:cNvSpPr/>
          <p:nvPr/>
        </p:nvSpPr>
        <p:spPr>
          <a:xfrm>
            <a:off x="4480560" y="1481328"/>
            <a:ext cx="182880" cy="182880"/>
          </a:xfrm>
          <a:prstGeom prst="ellipse">
            <a:avLst/>
          </a:prstGeom>
          <a:solidFill>
            <a:srgbClr val="10B981">
              <a:alpha val="56000"/>
            </a:srgbClr>
          </a:solidFill>
          <a:ln w="12700">
            <a:solidFill>
              <a:srgbClr val="333333"/>
            </a:solidFill>
            <a:prstDash val="solid"/>
          </a:ln>
        </p:spPr>
      </p:sp>
      <p:sp>
        <p:nvSpPr>
          <p:cNvPr id="7" name="Shape 5"/>
          <p:cNvSpPr/>
          <p:nvPr/>
        </p:nvSpPr>
        <p:spPr>
          <a:xfrm>
            <a:off x="4480560" y="4764024"/>
            <a:ext cx="182880" cy="182880"/>
          </a:xfrm>
          <a:prstGeom prst="ellipse">
            <a:avLst/>
          </a:prstGeom>
          <a:solidFill>
            <a:srgbClr val="3B82F6">
              <a:alpha val="56000"/>
            </a:srgbClr>
          </a:solidFill>
          <a:ln w="12700">
            <a:solidFill>
              <a:srgbClr val="333333"/>
            </a:solidFill>
            <a:prstDash val="solid"/>
          </a:ln>
        </p:spPr>
      </p:sp>
      <p:sp>
        <p:nvSpPr>
          <p:cNvPr id="8" name="Shape 6"/>
          <p:cNvSpPr/>
          <p:nvPr/>
        </p:nvSpPr>
        <p:spPr>
          <a:xfrm>
            <a:off x="731520" y="4828032"/>
            <a:ext cx="7680960" cy="54864"/>
          </a:xfrm>
          <a:prstGeom prst="rect">
            <a:avLst/>
          </a:prstGeom>
          <a:solidFill>
            <a:srgbClr val="64748B">
              <a:alpha val="30000"/>
            </a:srgbClr>
          </a:solidFill>
          <a:ln w="12700">
            <a:solidFill>
              <a:srgbClr val="333333"/>
            </a:solidFill>
            <a:prstDash val="solid"/>
          </a:ln>
        </p:spPr>
      </p:sp>
      <p:sp>
        <p:nvSpPr>
          <p:cNvPr id="9" name="Shape 7"/>
          <p:cNvSpPr/>
          <p:nvPr/>
        </p:nvSpPr>
        <p:spPr>
          <a:xfrm>
            <a:off x="731520" y="4828032"/>
            <a:ext cx="1645920" cy="54864"/>
          </a:xfrm>
          <a:prstGeom prst="rect">
            <a:avLst/>
          </a:prstGeom>
          <a:solidFill>
            <a:srgbClr val="10B981">
              <a:alpha val="55000"/>
            </a:srgbClr>
          </a:solidFill>
          <a:ln w="12700">
            <a:solidFill>
              <a:srgbClr val="333333"/>
            </a:solidFill>
            <a:prstDash val="solid"/>
          </a:ln>
        </p:spPr>
      </p:sp>
      <p:sp>
        <p:nvSpPr>
          <p:cNvPr id="11" name="Text 8"/>
          <p:cNvSpPr/>
          <p:nvPr/>
        </p:nvSpPr>
        <p:spPr>
          <a:xfrm>
            <a:off x="731520" y="548640"/>
            <a:ext cx="7680960" cy="822960"/>
          </a:xfrm>
          <a:prstGeom prst="rect">
            <a:avLst/>
          </a:prstGeom>
          <a:noFill/>
          <a:ln/>
        </p:spPr>
        <p:txBody>
          <a:bodyPr wrap="square" rtlCol="0" anchor="ctr">
            <a:normAutofit/>
          </a:bodyPr>
          <a:lstStyle/>
          <a:p>
            <a:pPr indent="0" marL="0">
              <a:lnSpc>
                <a:spcPts val="3400"/>
              </a:lnSpc>
              <a:buNone/>
            </a:pPr>
            <a:r>
              <a:rPr lang="en-US" sz="3000" b="1" dirty="0">
                <a:solidFill>
                  <a:srgbClr val="3B82F6"/>
                </a:solidFill>
                <a:latin typeface="Calibri" pitchFamily="34" charset="0"/>
                <a:ea typeface="Calibri" pitchFamily="34" charset="-122"/>
                <a:cs typeface="Calibri" pitchFamily="34" charset="-120"/>
              </a:rPr>
              <a:t>Two Column Layout Test</a:t>
            </a: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E293B"/>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10B981"/>
          </a:solidFill>
          <a:ln w="12700">
            <a:solidFill>
              <a:srgbClr val="333333"/>
            </a:solidFill>
            <a:prstDash val="solid"/>
          </a:ln>
        </p:spPr>
      </p:sp>
      <p:sp>
        <p:nvSpPr>
          <p:cNvPr id="3" name="Shape 1"/>
          <p:cNvSpPr/>
          <p:nvPr/>
        </p:nvSpPr>
        <p:spPr>
          <a:xfrm>
            <a:off x="0" y="109728"/>
            <a:ext cx="9144000" cy="36576"/>
          </a:xfrm>
          <a:prstGeom prst="rect">
            <a:avLst/>
          </a:prstGeom>
          <a:solidFill>
            <a:srgbClr val="10B981">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334155">
                <a:alpha val="30000"/>
              </a:srgbClr>
            </a:solidFill>
            <a:prstDash val="solid"/>
          </a:ln>
        </p:spPr>
      </p:sp>
      <p:sp>
        <p:nvSpPr>
          <p:cNvPr id="5" name="Shape 3"/>
          <p:cNvSpPr/>
          <p:nvPr/>
        </p:nvSpPr>
        <p:spPr>
          <a:xfrm>
            <a:off x="8321040" y="4325112"/>
            <a:ext cx="457200" cy="457200"/>
          </a:xfrm>
          <a:prstGeom prst="ellipse">
            <a:avLst/>
          </a:prstGeom>
          <a:solidFill>
            <a:srgbClr val="10B981">
              <a:alpha val="22000"/>
            </a:srgbClr>
          </a:solidFill>
          <a:ln w="12700">
            <a:solidFill>
              <a:srgbClr val="333333"/>
            </a:solidFill>
            <a:prstDash val="solid"/>
          </a:ln>
        </p:spPr>
      </p:sp>
      <p:sp>
        <p:nvSpPr>
          <p:cNvPr id="6" name="Shape 4"/>
          <p:cNvSpPr/>
          <p:nvPr/>
        </p:nvSpPr>
        <p:spPr>
          <a:xfrm>
            <a:off x="8449056" y="4453128"/>
            <a:ext cx="219456" cy="219456"/>
          </a:xfrm>
          <a:prstGeom prst="ellipse">
            <a:avLst/>
          </a:prstGeom>
          <a:solidFill>
            <a:srgbClr val="3B82F6">
              <a:alpha val="40000"/>
            </a:srgbClr>
          </a:solidFill>
          <a:ln w="12700">
            <a:solidFill>
              <a:srgbClr val="333333"/>
            </a:solidFill>
            <a:prstDash val="solid"/>
          </a:ln>
        </p:spPr>
      </p:sp>
      <p:sp>
        <p:nvSpPr>
          <p:cNvPr id="8" name="Text 5"/>
          <p:cNvSpPr/>
          <p:nvPr/>
        </p:nvSpPr>
        <p:spPr>
          <a:xfrm>
            <a:off x="731520" y="548640"/>
            <a:ext cx="7680960" cy="822960"/>
          </a:xfrm>
          <a:prstGeom prst="rect">
            <a:avLst/>
          </a:prstGeom>
          <a:noFill/>
          <a:ln/>
        </p:spPr>
        <p:txBody>
          <a:bodyPr wrap="square" rtlCol="0" anchor="ctr">
            <a:normAutofit/>
          </a:bodyPr>
          <a:lstStyle/>
          <a:p>
            <a:pPr indent="0" marL="0">
              <a:lnSpc>
                <a:spcPts val="4000"/>
              </a:lnSpc>
              <a:buNone/>
            </a:pPr>
            <a:r>
              <a:rPr lang="en-US" sz="3400" b="1" dirty="0">
                <a:solidFill>
                  <a:srgbClr val="3B82F6"/>
                </a:solidFill>
                <a:latin typeface="Calibri" pitchFamily="34" charset="0"/>
                <a:ea typeface="Calibri" pitchFamily="34" charset="-122"/>
                <a:cs typeface="Calibri" pitchFamily="34" charset="-120"/>
              </a:rPr>
              <a:t>Paragraph Layout Test</a:t>
            </a:r>
            <a:endParaRPr lang="en-US" sz="3400" dirty="0"/>
          </a:p>
        </p:txBody>
      </p:sp>
      <p:sp>
        <p:nvSpPr>
          <p:cNvPr id="9" name="Text 6"/>
          <p:cNvSpPr/>
          <p:nvPr/>
        </p:nvSpPr>
        <p:spPr>
          <a:xfrm>
            <a:off x="731520" y="1645920"/>
            <a:ext cx="7680960" cy="3136392"/>
          </a:xfrm>
          <a:prstGeom prst="rect">
            <a:avLst/>
          </a:prstGeom>
          <a:noFill/>
          <a:ln/>
        </p:spPr>
        <p:txBody>
          <a:bodyPr wrap="square" rtlCol="0" anchor="t">
            <a:normAutofit/>
          </a:bodyPr>
          <a:lstStyle/>
          <a:p>
            <a:pPr indent="0" marL="0">
              <a:lnSpc>
                <a:spcPts val="2800"/>
              </a:lnSpc>
              <a:buNone/>
            </a:pPr>
            <a:r>
              <a:rPr lang="en-US" sz="2000" dirty="0">
                <a:solidFill>
                  <a:srgbClr val="F8FAFC"/>
                </a:solidFill>
                <a:latin typeface="Calibri" pitchFamily="34" charset="0"/>
                <a:ea typeface="Calibri" pitchFamily="34" charset="-122"/>
                <a:cs typeface="Calibri" pitchFamily="34" charset="-120"/>
              </a:rPr>
              <a:t>This is a comprehensive paragraph layout test that validates theme consistency in longer text content. It tests primary text color, background color application, typography settings including font family and size, and overall layout spacing. The content should maintain consistent styling throughout the entire paragraph while properly applying the selected theme colors and fonts.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334155">
            <a:alpha val="90000"/>
          </a:srgbClr>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10B981"/>
          </a:solidFill>
          <a:ln w="12700">
            <a:solidFill>
              <a:srgbClr val="333333"/>
            </a:solidFill>
            <a:prstDash val="solid"/>
          </a:ln>
        </p:spPr>
      </p:sp>
      <p:sp>
        <p:nvSpPr>
          <p:cNvPr id="3" name="Shape 1"/>
          <p:cNvSpPr/>
          <p:nvPr/>
        </p:nvSpPr>
        <p:spPr>
          <a:xfrm>
            <a:off x="0" y="109728"/>
            <a:ext cx="9144000" cy="36576"/>
          </a:xfrm>
          <a:prstGeom prst="rect">
            <a:avLst/>
          </a:prstGeom>
          <a:solidFill>
            <a:srgbClr val="10B981">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334155">
                <a:alpha val="30000"/>
              </a:srgbClr>
            </a:solidFill>
            <a:prstDash val="solid"/>
          </a:ln>
        </p:spPr>
      </p:sp>
      <p:sp>
        <p:nvSpPr>
          <p:cNvPr id="5" name="Shape 3"/>
          <p:cNvSpPr/>
          <p:nvPr/>
        </p:nvSpPr>
        <p:spPr>
          <a:xfrm>
            <a:off x="512064" y="1572768"/>
            <a:ext cx="128016" cy="3282696"/>
          </a:xfrm>
          <a:prstGeom prst="rect">
            <a:avLst/>
          </a:prstGeom>
          <a:solidFill>
            <a:srgbClr val="10B981"/>
          </a:solidFill>
          <a:ln w="12700">
            <a:solidFill>
              <a:srgbClr val="333333"/>
            </a:solidFill>
            <a:prstDash val="solid"/>
          </a:ln>
        </p:spPr>
      </p:sp>
      <p:sp>
        <p:nvSpPr>
          <p:cNvPr id="6" name="Shape 4"/>
          <p:cNvSpPr/>
          <p:nvPr/>
        </p:nvSpPr>
        <p:spPr>
          <a:xfrm>
            <a:off x="640080" y="1572768"/>
            <a:ext cx="36576" cy="3282696"/>
          </a:xfrm>
          <a:prstGeom prst="rect">
            <a:avLst/>
          </a:prstGeom>
          <a:solidFill>
            <a:srgbClr val="3B82F6">
              <a:alpha val="32000"/>
            </a:srgbClr>
          </a:solidFill>
          <a:ln w="12700">
            <a:solidFill>
              <a:srgbClr val="333333"/>
            </a:solidFill>
            <a:prstDash val="solid"/>
          </a:ln>
        </p:spPr>
      </p:sp>
      <p:sp>
        <p:nvSpPr>
          <p:cNvPr id="7" name="Shape 5"/>
          <p:cNvSpPr/>
          <p:nvPr/>
        </p:nvSpPr>
        <p:spPr>
          <a:xfrm>
            <a:off x="804672" y="1591056"/>
            <a:ext cx="7424928" cy="3246120"/>
          </a:xfrm>
          <a:prstGeom prst="rect">
            <a:avLst/>
          </a:prstGeom>
          <a:solidFill>
            <a:srgbClr val="FFFFFF">
              <a:alpha val="0"/>
            </a:srgbClr>
          </a:solidFill>
          <a:ln w="6350">
            <a:solidFill>
              <a:srgbClr val="334155">
                <a:alpha val="10000"/>
              </a:srgbClr>
            </a:solidFill>
            <a:prstDash val="solid"/>
          </a:ln>
        </p:spPr>
      </p:sp>
      <p:sp>
        <p:nvSpPr>
          <p:cNvPr id="9" name="Text 6"/>
          <p:cNvSpPr/>
          <p:nvPr/>
        </p:nvSpPr>
        <p:spPr>
          <a:xfrm>
            <a:off x="731520" y="548640"/>
            <a:ext cx="7680960" cy="822960"/>
          </a:xfrm>
          <a:prstGeom prst="rect">
            <a:avLst/>
          </a:prstGeom>
          <a:noFill/>
          <a:ln/>
        </p:spPr>
        <p:txBody>
          <a:bodyPr wrap="square" rtlCol="0" anchor="ctr">
            <a:normAutofit/>
          </a:bodyPr>
          <a:lstStyle/>
          <a:p>
            <a:pPr indent="0" marL="0">
              <a:lnSpc>
                <a:spcPts val="4000"/>
              </a:lnSpc>
              <a:buNone/>
            </a:pPr>
            <a:r>
              <a:rPr lang="en-US" sz="3400" b="1" dirty="0">
                <a:solidFill>
                  <a:srgbClr val="3B82F6"/>
                </a:solidFill>
                <a:latin typeface="Calibri" pitchFamily="34" charset="0"/>
                <a:ea typeface="Calibri" pitchFamily="34" charset="-122"/>
                <a:cs typeface="Calibri" pitchFamily="34" charset="-120"/>
              </a:rPr>
              <a:t>Comparison Table Test</a:t>
            </a:r>
            <a:endParaRPr lang="en-US" sz="3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Professional Presentations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Consistency Validation Suite</dc:title>
  <dc:subject>AI-Generated Presentation: Theme Consistency Validation Suite</dc:subject>
  <dc:creator>AI PowerPoint Generator</dc:creator>
  <cp:lastModifiedBy>AI PowerPoint Generator</cp:lastModifiedBy>
  <cp:revision>1</cp:revision>
  <dcterms:created xsi:type="dcterms:W3CDTF">2025-08-17T23:06:41Z</dcterms:created>
  <dcterms:modified xsi:type="dcterms:W3CDTF">2025-08-17T23:06:41Z</dcterms:modified>
</cp:coreProperties>
</file>