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0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Revenue by Product Line ($M)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Q4 2023</c:v>
                </c:pt>
              </c:strCache>
            </c:strRef>
          </c:tx>
          <c:spPr>
            <a:solidFill>
              <a:srgbClr val="1E40A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New Products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0.8</c:v>
                </c:pt>
                <c:pt idx="2">
                  <c:v>0.9</c:v>
                </c:pt>
                <c:pt idx="3">
                  <c:v>0.3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Q3 2023</c:v>
                </c:pt>
              </c:strCache>
            </c:strRef>
          </c:tx>
          <c:spPr>
            <a:solidFill>
              <a:srgbClr val="64748B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Product A</c:v>
                  </c:pt>
                  <c:pt idx="1">
                    <c:v>Product B</c:v>
                  </c:pt>
                  <c:pt idx="2">
                    <c:v>Product C</c:v>
                  </c:pt>
                  <c:pt idx="3">
                    <c:v>New Products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0.7</c:v>
                </c:pt>
                <c:pt idx="2">
                  <c:v>0.8</c:v>
                </c:pt>
                <c:pt idx="3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Q4 business review. This presentation covers our exceptional performance this quarter and strategic direction for 2024.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highlights our key achievements for Q4. Revenue growth of 28% exceeded our target of 25%. Customer acquisition has been particularly strong.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chart shows strong performance across all product lines, with new products contributing $300K in their first quarter.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comprehensive table shows we exceeded targets in most areas. The slight decrease in average order value is offset by the significant increase in customer volume.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Q4 has been exceptional. Our 2024 strategy focuses on sustainable growth and continued innovation to maintain our competitive advantage.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Business Review 2023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4748B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Driving Growth Through Innovation &amp; Excellence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Executive Summary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457200" y="1371600"/>
            <a:ext cx="2560320" cy="1828800"/>
          </a:xfrm>
          <a:prstGeom prst="roundRect">
            <a:avLst/>
          </a:prstGeom>
          <a:solidFill>
            <a:srgbClr val="F1F5F9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48640" y="1554480"/>
            <a:ext cx="237744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$3.2M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+28%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3200400" y="1371600"/>
            <a:ext cx="2560320" cy="1828800"/>
          </a:xfrm>
          <a:prstGeom prst="roundRect">
            <a:avLst/>
          </a:prstGeom>
          <a:solidFill>
            <a:srgbClr val="F1F5F9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291840" y="1554480"/>
            <a:ext cx="237744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Customers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1,800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+50%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5943600" y="1371600"/>
            <a:ext cx="2560320" cy="1828800"/>
          </a:xfrm>
          <a:prstGeom prst="roundRect">
            <a:avLst/>
          </a:prstGeom>
          <a:solidFill>
            <a:srgbClr val="F1F5F9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035040" y="1554480"/>
            <a:ext cx="237744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18%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+3pp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914400" y="36576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Achievements This Quarter</a:t>
            </a:r>
            <a:endParaRPr lang="en-US" sz="1600" dirty="0"/>
          </a:p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Exceeded revenue targets by 28%</a:t>
            </a:r>
            <a:endParaRPr lang="en-US" sz="1600" dirty="0"/>
          </a:p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Customer base grew by 50%</a:t>
            </a:r>
            <a:endParaRPr lang="en-US" sz="1600" dirty="0"/>
          </a:p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Market share increased to 18%</a:t>
            </a:r>
            <a:endParaRPr lang="en-US" sz="1600" dirty="0"/>
          </a:p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Launched 3 new products successfully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Performance Analysis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371600"/>
          <a:ext cx="73152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Detailed Performance Metrics</a:t>
            </a:r>
            <a:endParaRPr lang="en-US" sz="24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Q3 2023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Q4 2023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Growth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Revenue ($M)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+28%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Gross Profit ($M)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+40%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Net Profit ($M)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+60%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Customers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1,200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1,800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+50%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Avg Order Value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$2,083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$1,778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-15%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Customer Satisfaction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+3pp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Looking Forward: 2024 Strategy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3657600" cy="2286000"/>
          </a:xfrm>
          <a:prstGeom prst="rect">
            <a:avLst/>
          </a:prstGeom>
          <a:solidFill>
            <a:srgbClr val="F8FAFC"/>
          </a:solidFill>
          <a:ln w="25400">
            <a:solidFill>
              <a:srgbClr val="1E40A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554480"/>
            <a:ext cx="3291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Growth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103120"/>
            <a:ext cx="329184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Expand to 3 new markets</a:t>
            </a:r>
            <a:endParaRPr lang="en-US" sz="1400" dirty="0"/>
          </a:p>
          <a:p>
            <a:r>
              <a:rPr lang="en-US" sz="14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Launch 5 new products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4572000" y="1371600"/>
            <a:ext cx="3657600" cy="2286000"/>
          </a:xfrm>
          <a:prstGeom prst="rect">
            <a:avLst/>
          </a:prstGeom>
          <a:solidFill>
            <a:srgbClr val="F8FAFC"/>
          </a:solidFill>
          <a:ln w="25400">
            <a:solidFill>
              <a:srgbClr val="0EA5E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754880" y="1554480"/>
            <a:ext cx="3291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Innovation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754880" y="2103120"/>
            <a:ext cx="329184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 integration</a:t>
            </a:r>
            <a:endParaRPr lang="en-US" sz="1400" dirty="0"/>
          </a:p>
          <a:p>
            <a:r>
              <a:rPr lang="en-US" sz="14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experience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4114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Thank you for your continued support and dedication!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