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8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7315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171450"/>
            <a:ext cx="73152" cy="171450"/>
          </a:xfrm>
          <a:prstGeom prst="rect">
            <a:avLst/>
          </a:prstGeom>
          <a:solidFill>
            <a:srgbClr val="3E81F6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342900"/>
            <a:ext cx="73152" cy="171450"/>
          </a:xfrm>
          <a:prstGeom prst="rect">
            <a:avLst/>
          </a:prstGeom>
          <a:solidFill>
            <a:srgbClr val="417FF6"/>
          </a:solidFill>
          <a:ln/>
        </p:spPr>
      </p:sp>
      <p:sp>
        <p:nvSpPr>
          <p:cNvPr id="5" name="Shape 3"/>
          <p:cNvSpPr/>
          <p:nvPr/>
        </p:nvSpPr>
        <p:spPr>
          <a:xfrm>
            <a:off x="0" y="514350"/>
            <a:ext cx="73152" cy="171450"/>
          </a:xfrm>
          <a:prstGeom prst="rect">
            <a:avLst/>
          </a:prstGeom>
          <a:solidFill>
            <a:srgbClr val="437EF6"/>
          </a:solidFill>
          <a:ln/>
        </p:spPr>
      </p:sp>
      <p:sp>
        <p:nvSpPr>
          <p:cNvPr id="6" name="Shape 4"/>
          <p:cNvSpPr/>
          <p:nvPr/>
        </p:nvSpPr>
        <p:spPr>
          <a:xfrm>
            <a:off x="0" y="685800"/>
            <a:ext cx="73152" cy="171450"/>
          </a:xfrm>
          <a:prstGeom prst="rect">
            <a:avLst/>
          </a:prstGeom>
          <a:solidFill>
            <a:srgbClr val="467DF6"/>
          </a:solidFill>
          <a:ln/>
        </p:spPr>
      </p:sp>
      <p:sp>
        <p:nvSpPr>
          <p:cNvPr id="7" name="Shape 5"/>
          <p:cNvSpPr/>
          <p:nvPr/>
        </p:nvSpPr>
        <p:spPr>
          <a:xfrm>
            <a:off x="0" y="857250"/>
            <a:ext cx="73152" cy="171450"/>
          </a:xfrm>
          <a:prstGeom prst="rect">
            <a:avLst/>
          </a:prstGeom>
          <a:solidFill>
            <a:srgbClr val="497BF6"/>
          </a:solidFill>
          <a:ln/>
        </p:spPr>
      </p:sp>
      <p:sp>
        <p:nvSpPr>
          <p:cNvPr id="8" name="Shape 6"/>
          <p:cNvSpPr/>
          <p:nvPr/>
        </p:nvSpPr>
        <p:spPr>
          <a:xfrm>
            <a:off x="0" y="1028700"/>
            <a:ext cx="73152" cy="171450"/>
          </a:xfrm>
          <a:prstGeom prst="rect">
            <a:avLst/>
          </a:prstGeom>
          <a:solidFill>
            <a:srgbClr val="4C7AF6"/>
          </a:solidFill>
          <a:ln/>
        </p:spPr>
      </p:sp>
      <p:sp>
        <p:nvSpPr>
          <p:cNvPr id="9" name="Shape 7"/>
          <p:cNvSpPr/>
          <p:nvPr/>
        </p:nvSpPr>
        <p:spPr>
          <a:xfrm>
            <a:off x="0" y="1200150"/>
            <a:ext cx="73152" cy="171450"/>
          </a:xfrm>
          <a:prstGeom prst="rect">
            <a:avLst/>
          </a:prstGeom>
          <a:solidFill>
            <a:srgbClr val="4E79F6"/>
          </a:solidFill>
          <a:ln/>
        </p:spPr>
      </p:sp>
      <p:sp>
        <p:nvSpPr>
          <p:cNvPr id="10" name="Shape 8"/>
          <p:cNvSpPr/>
          <p:nvPr/>
        </p:nvSpPr>
        <p:spPr>
          <a:xfrm>
            <a:off x="0" y="1371600"/>
            <a:ext cx="73152" cy="171450"/>
          </a:xfrm>
          <a:prstGeom prst="rect">
            <a:avLst/>
          </a:prstGeom>
          <a:solidFill>
            <a:srgbClr val="5178F6"/>
          </a:solidFill>
          <a:ln/>
        </p:spPr>
      </p:sp>
      <p:sp>
        <p:nvSpPr>
          <p:cNvPr id="11" name="Shape 9"/>
          <p:cNvSpPr/>
          <p:nvPr/>
        </p:nvSpPr>
        <p:spPr>
          <a:xfrm>
            <a:off x="0" y="1543050"/>
            <a:ext cx="73152" cy="171450"/>
          </a:xfrm>
          <a:prstGeom prst="rect">
            <a:avLst/>
          </a:prstGeom>
          <a:solidFill>
            <a:srgbClr val="5476F6"/>
          </a:solidFill>
          <a:ln/>
        </p:spPr>
      </p:sp>
      <p:sp>
        <p:nvSpPr>
          <p:cNvPr id="12" name="Shape 10"/>
          <p:cNvSpPr/>
          <p:nvPr/>
        </p:nvSpPr>
        <p:spPr>
          <a:xfrm>
            <a:off x="0" y="1714500"/>
            <a:ext cx="73152" cy="171450"/>
          </a:xfrm>
          <a:prstGeom prst="rect">
            <a:avLst/>
          </a:prstGeom>
          <a:solidFill>
            <a:srgbClr val="5775F6"/>
          </a:solidFill>
          <a:ln/>
        </p:spPr>
      </p:sp>
      <p:sp>
        <p:nvSpPr>
          <p:cNvPr id="13" name="Shape 11"/>
          <p:cNvSpPr/>
          <p:nvPr/>
        </p:nvSpPr>
        <p:spPr>
          <a:xfrm>
            <a:off x="0" y="1885950"/>
            <a:ext cx="73152" cy="171450"/>
          </a:xfrm>
          <a:prstGeom prst="rect">
            <a:avLst/>
          </a:prstGeom>
          <a:solidFill>
            <a:srgbClr val="5974F6"/>
          </a:solidFill>
          <a:ln/>
        </p:spPr>
      </p:sp>
      <p:sp>
        <p:nvSpPr>
          <p:cNvPr id="14" name="Shape 12"/>
          <p:cNvSpPr/>
          <p:nvPr/>
        </p:nvSpPr>
        <p:spPr>
          <a:xfrm>
            <a:off x="0" y="2057400"/>
            <a:ext cx="73152" cy="171450"/>
          </a:xfrm>
          <a:prstGeom prst="rect">
            <a:avLst/>
          </a:prstGeom>
          <a:solidFill>
            <a:srgbClr val="5C72F6"/>
          </a:solidFill>
          <a:ln/>
        </p:spPr>
      </p:sp>
      <p:sp>
        <p:nvSpPr>
          <p:cNvPr id="15" name="Shape 13"/>
          <p:cNvSpPr/>
          <p:nvPr/>
        </p:nvSpPr>
        <p:spPr>
          <a:xfrm>
            <a:off x="0" y="2228850"/>
            <a:ext cx="73152" cy="171450"/>
          </a:xfrm>
          <a:prstGeom prst="rect">
            <a:avLst/>
          </a:prstGeom>
          <a:solidFill>
            <a:srgbClr val="5F71F6"/>
          </a:solidFill>
          <a:ln/>
        </p:spPr>
      </p:sp>
      <p:sp>
        <p:nvSpPr>
          <p:cNvPr id="16" name="Shape 14"/>
          <p:cNvSpPr/>
          <p:nvPr/>
        </p:nvSpPr>
        <p:spPr>
          <a:xfrm>
            <a:off x="0" y="2400300"/>
            <a:ext cx="73152" cy="171450"/>
          </a:xfrm>
          <a:prstGeom prst="rect">
            <a:avLst/>
          </a:prstGeom>
          <a:solidFill>
            <a:srgbClr val="6270F6"/>
          </a:solidFill>
          <a:ln/>
        </p:spPr>
      </p:sp>
      <p:sp>
        <p:nvSpPr>
          <p:cNvPr id="17" name="Shape 15"/>
          <p:cNvSpPr/>
          <p:nvPr/>
        </p:nvSpPr>
        <p:spPr>
          <a:xfrm>
            <a:off x="0" y="2571750"/>
            <a:ext cx="73152" cy="171450"/>
          </a:xfrm>
          <a:prstGeom prst="rect">
            <a:avLst/>
          </a:prstGeom>
          <a:solidFill>
            <a:srgbClr val="646EF6"/>
          </a:solidFill>
          <a:ln/>
        </p:spPr>
      </p:sp>
      <p:sp>
        <p:nvSpPr>
          <p:cNvPr id="18" name="Shape 16"/>
          <p:cNvSpPr/>
          <p:nvPr/>
        </p:nvSpPr>
        <p:spPr>
          <a:xfrm>
            <a:off x="0" y="2743200"/>
            <a:ext cx="73152" cy="171450"/>
          </a:xfrm>
          <a:prstGeom prst="rect">
            <a:avLst/>
          </a:prstGeom>
          <a:solidFill>
            <a:srgbClr val="676DF6"/>
          </a:solidFill>
          <a:ln/>
        </p:spPr>
      </p:sp>
      <p:sp>
        <p:nvSpPr>
          <p:cNvPr id="19" name="Shape 17"/>
          <p:cNvSpPr/>
          <p:nvPr/>
        </p:nvSpPr>
        <p:spPr>
          <a:xfrm>
            <a:off x="0" y="2914650"/>
            <a:ext cx="73152" cy="171450"/>
          </a:xfrm>
          <a:prstGeom prst="rect">
            <a:avLst/>
          </a:prstGeom>
          <a:solidFill>
            <a:srgbClr val="6A6CF6"/>
          </a:solidFill>
          <a:ln/>
        </p:spPr>
      </p:sp>
      <p:sp>
        <p:nvSpPr>
          <p:cNvPr id="20" name="Shape 18"/>
          <p:cNvSpPr/>
          <p:nvPr/>
        </p:nvSpPr>
        <p:spPr>
          <a:xfrm>
            <a:off x="0" y="3086100"/>
            <a:ext cx="73152" cy="171450"/>
          </a:xfrm>
          <a:prstGeom prst="rect">
            <a:avLst/>
          </a:prstGeom>
          <a:solidFill>
            <a:srgbClr val="6D6AF6"/>
          </a:solidFill>
          <a:ln/>
        </p:spPr>
      </p:sp>
      <p:sp>
        <p:nvSpPr>
          <p:cNvPr id="21" name="Shape 19"/>
          <p:cNvSpPr/>
          <p:nvPr/>
        </p:nvSpPr>
        <p:spPr>
          <a:xfrm>
            <a:off x="0" y="3257550"/>
            <a:ext cx="73152" cy="171450"/>
          </a:xfrm>
          <a:prstGeom prst="rect">
            <a:avLst/>
          </a:prstGeom>
          <a:solidFill>
            <a:srgbClr val="6F69F6"/>
          </a:solidFill>
          <a:ln/>
        </p:spPr>
      </p:sp>
      <p:sp>
        <p:nvSpPr>
          <p:cNvPr id="22" name="Shape 20"/>
          <p:cNvSpPr/>
          <p:nvPr/>
        </p:nvSpPr>
        <p:spPr>
          <a:xfrm>
            <a:off x="0" y="3429000"/>
            <a:ext cx="73152" cy="171450"/>
          </a:xfrm>
          <a:prstGeom prst="rect">
            <a:avLst/>
          </a:prstGeom>
          <a:solidFill>
            <a:srgbClr val="7268F6"/>
          </a:solidFill>
          <a:ln/>
        </p:spPr>
      </p:sp>
      <p:sp>
        <p:nvSpPr>
          <p:cNvPr id="23" name="Shape 21"/>
          <p:cNvSpPr/>
          <p:nvPr/>
        </p:nvSpPr>
        <p:spPr>
          <a:xfrm>
            <a:off x="0" y="3600450"/>
            <a:ext cx="73152" cy="171450"/>
          </a:xfrm>
          <a:prstGeom prst="rect">
            <a:avLst/>
          </a:prstGeom>
          <a:solidFill>
            <a:srgbClr val="7566F6"/>
          </a:solidFill>
          <a:ln/>
        </p:spPr>
      </p:sp>
      <p:sp>
        <p:nvSpPr>
          <p:cNvPr id="24" name="Shape 22"/>
          <p:cNvSpPr/>
          <p:nvPr/>
        </p:nvSpPr>
        <p:spPr>
          <a:xfrm>
            <a:off x="0" y="3771900"/>
            <a:ext cx="73152" cy="171450"/>
          </a:xfrm>
          <a:prstGeom prst="rect">
            <a:avLst/>
          </a:prstGeom>
          <a:solidFill>
            <a:srgbClr val="7865F6"/>
          </a:solidFill>
          <a:ln/>
        </p:spPr>
      </p:sp>
      <p:sp>
        <p:nvSpPr>
          <p:cNvPr id="25" name="Shape 23"/>
          <p:cNvSpPr/>
          <p:nvPr/>
        </p:nvSpPr>
        <p:spPr>
          <a:xfrm>
            <a:off x="0" y="3943350"/>
            <a:ext cx="73152" cy="171450"/>
          </a:xfrm>
          <a:prstGeom prst="rect">
            <a:avLst/>
          </a:prstGeom>
          <a:solidFill>
            <a:srgbClr val="7A64F6"/>
          </a:solidFill>
          <a:ln/>
        </p:spPr>
      </p:sp>
      <p:sp>
        <p:nvSpPr>
          <p:cNvPr id="26" name="Shape 24"/>
          <p:cNvSpPr/>
          <p:nvPr/>
        </p:nvSpPr>
        <p:spPr>
          <a:xfrm>
            <a:off x="0" y="4114800"/>
            <a:ext cx="73152" cy="171450"/>
          </a:xfrm>
          <a:prstGeom prst="rect">
            <a:avLst/>
          </a:prstGeom>
          <a:solidFill>
            <a:srgbClr val="7D63F6"/>
          </a:solidFill>
          <a:ln/>
        </p:spPr>
      </p:sp>
      <p:sp>
        <p:nvSpPr>
          <p:cNvPr id="27" name="Shape 25"/>
          <p:cNvSpPr/>
          <p:nvPr/>
        </p:nvSpPr>
        <p:spPr>
          <a:xfrm>
            <a:off x="0" y="4286250"/>
            <a:ext cx="73152" cy="171450"/>
          </a:xfrm>
          <a:prstGeom prst="rect">
            <a:avLst/>
          </a:prstGeom>
          <a:solidFill>
            <a:srgbClr val="8061F6"/>
          </a:solidFill>
          <a:ln/>
        </p:spPr>
      </p:sp>
      <p:sp>
        <p:nvSpPr>
          <p:cNvPr id="28" name="Shape 26"/>
          <p:cNvSpPr/>
          <p:nvPr/>
        </p:nvSpPr>
        <p:spPr>
          <a:xfrm>
            <a:off x="0" y="4457700"/>
            <a:ext cx="73152" cy="171450"/>
          </a:xfrm>
          <a:prstGeom prst="rect">
            <a:avLst/>
          </a:prstGeom>
          <a:solidFill>
            <a:srgbClr val="8360F6"/>
          </a:solidFill>
          <a:ln/>
        </p:spPr>
      </p:sp>
      <p:sp>
        <p:nvSpPr>
          <p:cNvPr id="29" name="Shape 27"/>
          <p:cNvSpPr/>
          <p:nvPr/>
        </p:nvSpPr>
        <p:spPr>
          <a:xfrm>
            <a:off x="0" y="4629150"/>
            <a:ext cx="73152" cy="171450"/>
          </a:xfrm>
          <a:prstGeom prst="rect">
            <a:avLst/>
          </a:prstGeom>
          <a:solidFill>
            <a:srgbClr val="855FF6"/>
          </a:solidFill>
          <a:ln/>
        </p:spPr>
      </p:sp>
      <p:sp>
        <p:nvSpPr>
          <p:cNvPr id="30" name="Shape 28"/>
          <p:cNvSpPr/>
          <p:nvPr/>
        </p:nvSpPr>
        <p:spPr>
          <a:xfrm>
            <a:off x="0" y="4800600"/>
            <a:ext cx="73152" cy="171450"/>
          </a:xfrm>
          <a:prstGeom prst="rect">
            <a:avLst/>
          </a:prstGeom>
          <a:solidFill>
            <a:srgbClr val="885DF6"/>
          </a:solidFill>
          <a:ln/>
        </p:spPr>
      </p:sp>
      <p:sp>
        <p:nvSpPr>
          <p:cNvPr id="31" name="Shape 29"/>
          <p:cNvSpPr/>
          <p:nvPr/>
        </p:nvSpPr>
        <p:spPr>
          <a:xfrm>
            <a:off x="0" y="4972050"/>
            <a:ext cx="73152" cy="17145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32" name="Text 30"/>
          <p:cNvSpPr/>
          <p:nvPr/>
        </p:nvSpPr>
        <p:spPr>
          <a:xfrm>
            <a:off x="548640" y="320040"/>
            <a:ext cx="8138160" cy="4114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7C3AE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Before vs After Transformation</a:t>
            </a:r>
            <a:endParaRPr lang="en-US" sz="2600" dirty="0"/>
          </a:p>
        </p:txBody>
      </p:sp>
      <p:sp>
        <p:nvSpPr>
          <p:cNvPr id="33" name="Shape 31"/>
          <p:cNvSpPr/>
          <p:nvPr/>
        </p:nvSpPr>
        <p:spPr>
          <a:xfrm>
            <a:off x="548640" y="685800"/>
            <a:ext cx="2286000" cy="36576"/>
          </a:xfrm>
          <a:prstGeom prst="rect">
            <a:avLst/>
          </a:prstGeom>
          <a:solidFill>
            <a:srgbClr val="A78BFA"/>
          </a:solidFill>
          <a:ln/>
        </p:spPr>
      </p:sp>
      <p:sp>
        <p:nvSpPr>
          <p:cNvPr id="34" name="Text 32"/>
          <p:cNvSpPr/>
          <p:nvPr/>
        </p:nvSpPr>
        <p:spPr>
          <a:xfrm>
            <a:off x="548640" y="777240"/>
            <a:ext cx="8138160" cy="274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dirty="0">
                <a:solidFill>
                  <a:srgbClr val="64748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Impact of Our Solution</a:t>
            </a:r>
            <a:endParaRPr lang="en-US" sz="1400" dirty="0"/>
          </a:p>
        </p:txBody>
      </p:sp>
      <p:sp>
        <p:nvSpPr>
          <p:cNvPr id="35" name="Text 33"/>
          <p:cNvSpPr/>
          <p:nvPr/>
        </p:nvSpPr>
        <p:spPr>
          <a:xfrm>
            <a:off x="685800" y="12344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7C3AE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Approach</a:t>
            </a:r>
            <a:endParaRPr lang="en-US" sz="1400" dirty="0"/>
          </a:p>
        </p:txBody>
      </p:sp>
      <p:sp>
        <p:nvSpPr>
          <p:cNvPr id="36" name="Text 34"/>
          <p:cNvSpPr/>
          <p:nvPr/>
        </p:nvSpPr>
        <p:spPr>
          <a:xfrm>
            <a:off x="685800" y="1508760"/>
            <a:ext cx="3931920" cy="1143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processes lead to frequent errors and costly delays. Limited visibility into operations creates blind spots. High operational costs drain resources and reduce profitability.</a:t>
            </a:r>
            <a:endParaRPr lang="en-US" sz="1200" dirty="0"/>
          </a:p>
        </p:txBody>
      </p:sp>
      <p:sp>
        <p:nvSpPr>
          <p:cNvPr id="37" name="Text 35"/>
          <p:cNvSpPr/>
          <p:nvPr/>
        </p:nvSpPr>
        <p:spPr>
          <a:xfrm>
            <a:off x="4892040" y="12344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7C3AE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Our Solution</a:t>
            </a:r>
            <a:endParaRPr lang="en-US" sz="1400" dirty="0"/>
          </a:p>
        </p:txBody>
      </p:sp>
      <p:sp>
        <p:nvSpPr>
          <p:cNvPr id="38" name="Text 36"/>
          <p:cNvSpPr/>
          <p:nvPr/>
        </p:nvSpPr>
        <p:spPr>
          <a:xfrm>
            <a:off x="4892040" y="1508760"/>
            <a:ext cx="3931920" cy="11430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Automated workflows ensure </a:t>
            </a:r>
            <a:pPr algn="l" indent="0" marL="0">
              <a:lnSpc>
                <a:spcPts val="15000"/>
              </a:lnSpc>
              <a:buNone/>
            </a:pPr>
            <a:r>
              <a:rPr lang="en-US" sz="1200" b="1" dirty="0">
                <a:solidFill>
                  <a:srgbClr val="EC489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accuracy</a:t>
            </a:r>
            <a:pPr algn="l" indent="0" marL="0">
              <a:lnSpc>
                <a:spcPts val="15000"/>
              </a:lnSpc>
              <a:buNone/>
            </a:pPr>
            <a:r>
              <a:rPr lang="en-US" sz="1200" dirty="0">
                <a:solidFill>
                  <a:srgbClr val="1E293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and speed at every step. Real-time dashboards provide complete visibility and control. Reduced operational costs by 40% while improving quality.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2025-10-24T13:27:57Z</dcterms:created>
  <dcterms:modified xsi:type="dcterms:W3CDTF">2025-10-24T13:27:57Z</dcterms:modified>
</cp:coreProperties>
</file>