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4" r:id="rId4"/>
    <p:sldId id="267" r:id="rId5"/>
    <p:sldId id="266" r:id="rId6"/>
    <p:sldId id="261" r:id="rId7"/>
    <p:sldId id="268" r:id="rId8"/>
    <p:sldId id="260" r:id="rId9"/>
    <p:sldId id="258" r:id="rId10"/>
    <p:sldId id="259" r:id="rId11"/>
    <p:sldId id="263" r:id="rId12"/>
    <p:sldId id="265" r:id="rId13"/>
    <p:sldId id="262" r:id="rId14"/>
    <p:sldId id="269" r:id="rId15"/>
    <p:sldId id="272" r:id="rId16"/>
    <p:sldId id="270" r:id="rId17"/>
    <p:sldId id="275" r:id="rId18"/>
    <p:sldId id="279" r:id="rId19"/>
    <p:sldId id="280" r:id="rId20"/>
    <p:sldId id="271" r:id="rId21"/>
    <p:sldId id="281" r:id="rId22"/>
    <p:sldId id="273" r:id="rId23"/>
    <p:sldId id="282" r:id="rId24"/>
    <p:sldId id="284" r:id="rId25"/>
    <p:sldId id="283" r:id="rId26"/>
    <p:sldId id="285" r:id="rId27"/>
    <p:sldId id="278" r:id="rId28"/>
    <p:sldId id="286" r:id="rId29"/>
    <p:sldId id="276" r:id="rId30"/>
    <p:sldId id="277" r:id="rId31"/>
    <p:sldId id="287" r:id="rId32"/>
    <p:sldId id="274" r:id="rId33"/>
    <p:sldId id="289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0C9AE-CBF5-624C-8816-0C88F7B218F0}" type="datetimeFigureOut">
              <a:rPr lang="en-US" smtClean="0"/>
              <a:pPr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CDCA3-210D-2446-B8E0-4BC973083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30C72-0362-BE4E-B5D9-EDBB16BE2925}" type="datetimeFigureOut">
              <a:rPr lang="en-US" smtClean="0"/>
              <a:pPr/>
              <a:t>12/2/14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674CE-EE19-8742-A183-0CCFC7F267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674CE-EE19-8742-A183-0CCFC7F2677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1C5-113F-2B43-A630-082FD594761A}" type="datetime1">
              <a:rPr lang="en-US" smtClean="0"/>
              <a:pPr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9F8A-FE2A-7F49-A259-0AC041991198}" type="datetime1">
              <a:rPr lang="en-US" smtClean="0"/>
              <a:pPr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DB49-9009-8244-B64E-14115ACD48B5}" type="datetime1">
              <a:rPr lang="en-US" smtClean="0"/>
              <a:pPr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2E26-709E-864B-A2BA-72A469B90631}" type="datetime1">
              <a:rPr lang="en-US" smtClean="0"/>
              <a:pPr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FD06-9BC2-AB41-8FFC-626AF6DD6926}" type="datetime1">
              <a:rPr lang="en-US" smtClean="0"/>
              <a:pPr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227F-D37B-894A-A25C-3651276A1001}" type="datetime1">
              <a:rPr lang="en-US" smtClean="0"/>
              <a:pPr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5849-BC5C-B142-BF2E-F208D2311906}" type="datetime1">
              <a:rPr lang="en-US" smtClean="0"/>
              <a:pPr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1AEC-F479-1941-A187-B75ABD48F63A}" type="datetime1">
              <a:rPr lang="en-US" smtClean="0"/>
              <a:pPr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4D12-6696-C545-8A75-7E8617FA48A0}" type="datetime1">
              <a:rPr lang="en-US" smtClean="0"/>
              <a:pPr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707B-A955-2C41-AF6D-202FA9E6F437}" type="datetime1">
              <a:rPr lang="en-US" smtClean="0"/>
              <a:pPr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0874-5A44-3F4A-B515-1BADC5D32F06}" type="datetime1">
              <a:rPr lang="en-US" smtClean="0"/>
              <a:pPr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5611D-277A-B442-BA9F-F4B303C0BF03}" type="datetime1">
              <a:rPr lang="en-US" smtClean="0"/>
              <a:pPr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A94EB-470D-884B-97DC-C6BDEFBE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df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005" y="1704987"/>
            <a:ext cx="8228513" cy="1895464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Century Gothic"/>
                <a:cs typeface="Century Gothic"/>
              </a:rPr>
              <a:t>Exploring Data Exploration:</a:t>
            </a:r>
            <a:br>
              <a:rPr lang="en-US" sz="3600" dirty="0" smtClean="0">
                <a:latin typeface="Century Gothic"/>
                <a:cs typeface="Century Gothic"/>
              </a:rPr>
            </a:br>
            <a:r>
              <a:rPr lang="en-US" sz="3600" dirty="0" smtClean="0">
                <a:latin typeface="Century Gothic"/>
                <a:cs typeface="Century Gothic"/>
              </a:rPr>
              <a:t>Pilot Studies to Characterize </a:t>
            </a:r>
            <a:br>
              <a:rPr lang="en-US" sz="3600" dirty="0" smtClean="0">
                <a:latin typeface="Century Gothic"/>
                <a:cs typeface="Century Gothic"/>
              </a:rPr>
            </a:br>
            <a:r>
              <a:rPr lang="en-US" sz="3600" dirty="0" smtClean="0">
                <a:latin typeface="Century Gothic"/>
                <a:cs typeface="Century Gothic"/>
              </a:rPr>
              <a:t>Exploratory Data Analysis Activity </a:t>
            </a:r>
            <a:br>
              <a:rPr lang="en-US" sz="3600" dirty="0" smtClean="0">
                <a:latin typeface="Century Gothic"/>
                <a:cs typeface="Century Gothic"/>
              </a:rPr>
            </a:br>
            <a:r>
              <a:rPr lang="en-US" sz="3600" dirty="0" smtClean="0">
                <a:latin typeface="Century Gothic"/>
                <a:cs typeface="Century Gothic"/>
              </a:rPr>
              <a:t>in a Visual Analytics Tool</a:t>
            </a:r>
            <a:endParaRPr lang="en-US" sz="3600" dirty="0">
              <a:latin typeface="Century Gothic"/>
              <a:cs typeface="Century Gothic"/>
            </a:endParaRPr>
          </a:p>
        </p:txBody>
      </p:sp>
      <p:sp>
        <p:nvSpPr>
          <p:cNvPr id="5" name="Subtitle 11"/>
          <p:cNvSpPr>
            <a:spLocks noGrp="1"/>
          </p:cNvSpPr>
          <p:nvPr>
            <p:ph type="subTitle" idx="1"/>
          </p:nvPr>
        </p:nvSpPr>
        <p:spPr>
          <a:xfrm>
            <a:off x="685800" y="3886199"/>
            <a:ext cx="7772400" cy="2176913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Sara Alspaugh</a:t>
            </a: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@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salspaugh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  <a:latin typeface="Georgia"/>
              <a:cs typeface="Georgia"/>
            </a:endParaRPr>
          </a:p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AMPLab, EECS Department, UC Berkeley</a:t>
            </a: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Georgia"/>
              <a:cs typeface="Georgia"/>
            </a:endParaRPr>
          </a:p>
          <a:p>
            <a:pPr algn="l"/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in collaboration with: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	Marti Hearst, Randy Katz, and the students of INFO 290</a:t>
            </a:r>
            <a:endParaRPr lang="en-US" sz="1800" i="1" dirty="0">
              <a:solidFill>
                <a:schemeClr val="bg1">
                  <a:lumMod val="6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393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Georgia"/>
                <a:cs typeface="Georgia"/>
              </a:rPr>
              <a:t>CS 294-105: Empirical Analysis, 12.02.14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/>
                <a:cs typeface="Century Gothic"/>
              </a:rPr>
              <a:t>Data Format: Transcripts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notebook or report style</a:t>
            </a:r>
          </a:p>
          <a:p>
            <a:r>
              <a:rPr lang="en-US" dirty="0" smtClean="0">
                <a:latin typeface="Georgia"/>
                <a:cs typeface="Georgia"/>
              </a:rPr>
              <a:t>step-by-step in a spreadsheet</a:t>
            </a:r>
          </a:p>
          <a:p>
            <a:r>
              <a:rPr lang="en-US" dirty="0" smtClean="0">
                <a:latin typeface="Georgia"/>
                <a:cs typeface="Georgia"/>
              </a:rPr>
              <a:t>click-capture software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/>
                <a:cs typeface="Century Gothic"/>
              </a:rPr>
              <a:t>Data Quality Issues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Georgia"/>
                <a:cs typeface="Georgia"/>
              </a:rPr>
              <a:t>Logs: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missing events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missing parameters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no application state (must be re-created)</a:t>
            </a:r>
          </a:p>
          <a:p>
            <a:r>
              <a:rPr lang="en-US" dirty="0" smtClean="0">
                <a:latin typeface="Georgia"/>
                <a:cs typeface="Georgia"/>
              </a:rPr>
              <a:t>Transcripts: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natural language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semi-structured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inconsistent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missing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/>
                <a:cs typeface="Century Gothic"/>
              </a:rPr>
              <a:t>Basic Properties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Event type distribution</a:t>
            </a:r>
          </a:p>
          <a:p>
            <a:r>
              <a:rPr lang="en-US" dirty="0" smtClean="0">
                <a:latin typeface="Georgia"/>
                <a:cs typeface="Georgia"/>
              </a:rPr>
              <a:t>Event interarrival distribution</a:t>
            </a:r>
          </a:p>
          <a:p>
            <a:r>
              <a:rPr lang="en-US" dirty="0">
                <a:latin typeface="Georgia"/>
                <a:cs typeface="Georgia"/>
              </a:rPr>
              <a:t>S</a:t>
            </a:r>
            <a:r>
              <a:rPr lang="en-US" dirty="0" smtClean="0">
                <a:latin typeface="Georgia"/>
                <a:cs typeface="Georgia"/>
              </a:rPr>
              <a:t>ession events Markov diagram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/>
                <a:cs typeface="Century Gothic"/>
              </a:rPr>
              <a:t>Event Type Distribution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eventtype-frequen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6" y="1361032"/>
            <a:ext cx="8686800" cy="4995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venttype-frequency-zo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8" y="1201204"/>
            <a:ext cx="7790884" cy="5656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entury Gothic"/>
                <a:cs typeface="Century Gothic"/>
              </a:rPr>
              <a:t>Event Type Distribution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36090" y="1586676"/>
            <a:ext cx="35262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It’s probably okay to focus on only the most common event types, but we have to look at the event parameters to learn much because the </a:t>
            </a:r>
            <a:r>
              <a:rPr lang="en-US" dirty="0" err="1" smtClean="0">
                <a:latin typeface="Courier New"/>
                <a:cs typeface="Courier New"/>
              </a:rPr>
              <a:t>tabui:drop-ui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Georgia"/>
                <a:cs typeface="Georgia"/>
              </a:rPr>
              <a:t>event is just reflective of the fact that dropping columns is the primary mode of interacting with Tableau.</a:t>
            </a:r>
            <a:endParaRPr lang="en-US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Event Interarrival Distribution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TODO</a:t>
            </a:r>
          </a:p>
          <a:p>
            <a:r>
              <a:rPr lang="en-US" dirty="0" smtClean="0">
                <a:latin typeface="Georgia"/>
                <a:cs typeface="Georgia"/>
              </a:rPr>
              <a:t>This isn’t actually very interesting to me at all for my purposes.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Event Markov Diagrams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example-markov-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946"/>
            <a:ext cx="9144000" cy="2059574"/>
          </a:xfrm>
          <a:prstGeom prst="rect">
            <a:avLst/>
          </a:prstGeom>
        </p:spPr>
      </p:pic>
      <p:pic>
        <p:nvPicPr>
          <p:cNvPr id="7" name="Picture 6" descr="example-markov-diagram.png"/>
          <p:cNvPicPr>
            <a:picLocks noChangeAspect="1"/>
          </p:cNvPicPr>
          <p:nvPr/>
        </p:nvPicPr>
        <p:blipFill>
          <a:blip r:embed="rId2"/>
          <a:srcRect l="46296" t="23620" r="16464"/>
          <a:stretch>
            <a:fillRect/>
          </a:stretch>
        </p:blipFill>
        <p:spPr>
          <a:xfrm>
            <a:off x="279400" y="2536796"/>
            <a:ext cx="8572555" cy="39602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Can we predict the next action the user will take?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/>
                <a:cs typeface="Georgia"/>
              </a:rPr>
              <a:t>Approach: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Step through events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Reconstruct interface state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At least 10 major issues with logs found!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Flatten into feature vectors for each time step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See if we can predict what action would be taken next given features describing current state of the system</a:t>
            </a:r>
          </a:p>
          <a:p>
            <a:pPr lvl="2"/>
            <a:r>
              <a:rPr lang="en-US" dirty="0" smtClean="0">
                <a:latin typeface="Georgia"/>
                <a:cs typeface="Georgia"/>
              </a:rPr>
              <a:t>e.g., using conditional random field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Missing data from logs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Which aggregate is changed when an aggregate is changed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What field is removed when a field is removed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What sheet a field is added to when added via right-click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The calculation used to produce a calculated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Which sheet is copied when a sheet is copied in a certain way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What the current sheet 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What sheet is deleted when a sheet is deleted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What sheet is copied via right-click copy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What dashboard a sheet is added 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Which sheet show me is applied 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Properties of the visualizations created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Instead: Focus on logs from HW2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Data: Florida 2000 presidential election county voting data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each row represents a county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contains county named, technology used, number of columns on the ballot, votes per candidate, under votes, over votes</a:t>
            </a:r>
          </a:p>
          <a:p>
            <a:r>
              <a:rPr lang="en-US" dirty="0" smtClean="0">
                <a:latin typeface="Georgia"/>
                <a:cs typeface="Georgia"/>
              </a:rPr>
              <a:t>Prompt:</a:t>
            </a:r>
            <a:endParaRPr lang="en-US" dirty="0" smtClean="0">
              <a:latin typeface="Georgia"/>
              <a:cs typeface="Georgia"/>
            </a:endParaRPr>
          </a:p>
          <a:p>
            <a:pPr lvl="1"/>
            <a:r>
              <a:rPr lang="en-US" dirty="0" smtClean="0">
                <a:latin typeface="Georgia"/>
                <a:cs typeface="Georgia"/>
              </a:rPr>
              <a:t>How does voting machine technology relate to voting errors and the candidate voted for?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/>
                <a:cs typeface="Century Gothic"/>
              </a:rPr>
              <a:t>Data Collected</a:t>
            </a:r>
            <a:endParaRPr lang="en-US" dirty="0">
              <a:latin typeface="Century Gothic"/>
              <a:cs typeface="Century Gothic"/>
            </a:endParaRPr>
          </a:p>
        </p:txBody>
      </p:sp>
      <p:cxnSp>
        <p:nvCxnSpPr>
          <p:cNvPr id="5" name="Straight Arrow Connector 4"/>
          <p:cNvCxnSpPr>
            <a:stCxn id="7" idx="3"/>
          </p:cNvCxnSpPr>
          <p:nvPr/>
        </p:nvCxnSpPr>
        <p:spPr>
          <a:xfrm flipV="1">
            <a:off x="3859777" y="2476144"/>
            <a:ext cx="1744434" cy="16511"/>
          </a:xfrm>
          <a:prstGeom prst="straightConnector1">
            <a:avLst/>
          </a:prstGeom>
          <a:ln w="76200" cap="flat" cmpd="sng" algn="ctr">
            <a:solidFill>
              <a:srgbClr val="40404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9"/>
          <p:cNvGrpSpPr/>
          <p:nvPr/>
        </p:nvGrpSpPr>
        <p:grpSpPr>
          <a:xfrm>
            <a:off x="2234904" y="1652027"/>
            <a:ext cx="1675958" cy="2204476"/>
            <a:chOff x="965639" y="807940"/>
            <a:chExt cx="1675958" cy="2204476"/>
          </a:xfrm>
        </p:grpSpPr>
        <p:pic>
          <p:nvPicPr>
            <p:cNvPr id="7" name="Picture 6" descr="user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3374" y="807940"/>
              <a:ext cx="1557138" cy="16812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65639" y="2643084"/>
              <a:ext cx="1675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Georgia"/>
                  <a:cs typeface="Georgia"/>
                </a:rPr>
                <a:t>Student</a:t>
              </a:r>
              <a:endParaRPr lang="en-US" sz="1400" dirty="0" smtClean="0">
                <a:latin typeface="Georgia"/>
                <a:cs typeface="Georgi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65640" y="4018055"/>
            <a:ext cx="73411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{"ts":"2014-09-13T15:35:11.024","pid":34299,"tid":"113763","sev":"info","req":"-","sess":"-","site":"-","user":"-","k":"open-log","v":{"path":"/Users/agswigart/Documents/My Tableau Repository/Logs/</a:t>
            </a:r>
            <a:r>
              <a:rPr lang="en-US" sz="1200" dirty="0" err="1" smtClean="0">
                <a:latin typeface="Courier New"/>
                <a:cs typeface="Courier New"/>
              </a:rPr>
              <a:t>log.txt</a:t>
            </a:r>
            <a:r>
              <a:rPr lang="en-US" sz="1200" dirty="0" smtClean="0">
                <a:latin typeface="Courier New"/>
                <a:cs typeface="Courier New"/>
              </a:rPr>
              <a:t>"}}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{"ts":"2014-09-13T15:35:11.027","pid":34299,"tid":"113763","sev":"info","req":"-","sess":"-","site":"-","user":"-","k":"startup-info","v":{"tableau-version":"8200.14.0720.2105","start-time":"2014-09-13T22:35:11.024","cwd":"/","os":"Mac OS X 10.9.4","hostname":"annas-mbp-2","process-id":"34299 (0x85fb)"}}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{"ts":"2014-09-13T15:35:11.027","pid":34299,"tid":"113763","sev":"info","req":"-","sess":"-","site":"-","user":"-","k":"memory-usage","v":{"cpu-usr":0.115102,"cpu-sys":0.176017,"running-threads":1,"threads":14,"pid":34299,"max-resident-size":42512384,"virtual-size":2804723712}}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4315882" y="3070702"/>
            <a:ext cx="901469" cy="1"/>
          </a:xfrm>
          <a:prstGeom prst="straightConnector1">
            <a:avLst/>
          </a:prstGeom>
          <a:ln w="38100" cap="flat" cmpd="sng" algn="ctr">
            <a:solidFill>
              <a:srgbClr val="7F7F7F"/>
            </a:solidFill>
            <a:prstDash val="sysDash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84338" y="3487171"/>
            <a:ext cx="278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Georgia"/>
                <a:cs typeface="Georgia"/>
              </a:rPr>
              <a:t>Tableau</a:t>
            </a:r>
            <a:endParaRPr lang="en-US" dirty="0" smtClean="0">
              <a:latin typeface="Georgia"/>
              <a:cs typeface="Georgi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8253" y="3648723"/>
            <a:ext cx="167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Georgia"/>
                <a:cs typeface="Georgia"/>
              </a:rPr>
              <a:t>Log events</a:t>
            </a:r>
            <a:endParaRPr lang="en-US" dirty="0" smtClean="0">
              <a:latin typeface="Georgia"/>
              <a:cs typeface="Georgia"/>
            </a:endParaRPr>
          </a:p>
        </p:txBody>
      </p:sp>
      <p:sp>
        <p:nvSpPr>
          <p:cNvPr id="16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B2A5518-00F9-9546-A92D-3689FD93102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8" name="Picture 17" descr="tableau-screenshot.jpg"/>
          <p:cNvPicPr>
            <a:picLocks noChangeAspect="1"/>
          </p:cNvPicPr>
          <p:nvPr/>
        </p:nvPicPr>
        <p:blipFill>
          <a:blip r:embed="rId3"/>
          <a:srcRect t="2853"/>
          <a:stretch>
            <a:fillRect/>
          </a:stretch>
        </p:blipFill>
        <p:spPr>
          <a:xfrm>
            <a:off x="5784338" y="1549412"/>
            <a:ext cx="2781436" cy="1853463"/>
          </a:xfrm>
          <a:prstGeom prst="rect">
            <a:avLst/>
          </a:prstGeom>
          <a:ln w="762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0" name="Document 19"/>
          <p:cNvSpPr/>
          <p:nvPr/>
        </p:nvSpPr>
        <p:spPr>
          <a:xfrm>
            <a:off x="249705" y="2172871"/>
            <a:ext cx="1281182" cy="1160412"/>
          </a:xfrm>
          <a:prstGeom prst="flowChartDocumen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Georgia"/>
                <a:cs typeface="Georgia"/>
              </a:rPr>
              <a:t>Transcript</a:t>
            </a:r>
            <a:endParaRPr lang="en-US" i="1" dirty="0">
              <a:solidFill>
                <a:schemeClr val="tx1"/>
              </a:solidFill>
              <a:latin typeface="Georgia"/>
              <a:cs typeface="Georgia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0800000" flipV="1">
            <a:off x="1696152" y="2609023"/>
            <a:ext cx="538752" cy="1"/>
          </a:xfrm>
          <a:prstGeom prst="straightConnector1">
            <a:avLst/>
          </a:prstGeom>
          <a:ln w="76200" cap="flat" cmpd="sng" algn="ctr">
            <a:solidFill>
              <a:srgbClr val="40404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/>
                <a:cs typeface="Century Gothic"/>
              </a:rPr>
              <a:t>Columns </a:t>
            </a:r>
            <a:r>
              <a:rPr lang="en-US" dirty="0" smtClean="0">
                <a:latin typeface="Century Gothic"/>
                <a:cs typeface="Century Gothic"/>
              </a:rPr>
              <a:t>Examined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fl-ballot-2000-column-appearance-frequen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56" y="1394512"/>
            <a:ext cx="7806314" cy="491042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/>
                <a:cs typeface="Century Gothic"/>
              </a:rPr>
              <a:t>Columns </a:t>
            </a:r>
            <a:r>
              <a:rPr lang="en-US" dirty="0" smtClean="0">
                <a:latin typeface="Century Gothic"/>
                <a:cs typeface="Century Gothic"/>
              </a:rPr>
              <a:t>Examined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 descr="fl-ballot-2000-user-appearance-frequen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72" y="1357793"/>
            <a:ext cx="7874060" cy="49389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Columns Over Time Per User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fl-ballot-2000-cols-v-timestep-per-u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1043"/>
            <a:ext cx="9144000" cy="379591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Columns Over Time Per User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3" descr="fl-ballot-2000-cols-v-minute-per-u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816"/>
            <a:ext cx="9144000" cy="378636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Sequence of Columns Examined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 descr="column-sequence-markov-diagram-anna-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519"/>
            <a:ext cx="9144000" cy="403896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Sequence of Columns Examined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 descr="column-sequence-markov-diagram-an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607"/>
            <a:ext cx="9144000" cy="32287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Sequence of Columns Examined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 descr="column-sequence-markov-diagram-shubham-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957"/>
            <a:ext cx="9144000" cy="36080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Sequence of Columns Examined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column-sequence-markov-diagram-shubh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6454"/>
            <a:ext cx="9144000" cy="332509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Century Gothic"/>
                <a:cs typeface="Century Gothic"/>
              </a:rPr>
              <a:t>Is the column examined at T independent from the column at T+1?</a:t>
            </a:r>
            <a:endParaRPr lang="en-US" sz="3200" dirty="0">
              <a:latin typeface="Century Gothic"/>
              <a:cs typeface="Century Goth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Georgia"/>
                <a:cs typeface="Georgia"/>
              </a:rPr>
              <a:t>Made contingency table of column examined at time T versus at time T+1</a:t>
            </a:r>
          </a:p>
          <a:p>
            <a:pPr lvl="1"/>
            <a:r>
              <a:rPr lang="en-US" sz="2400" dirty="0" smtClean="0">
                <a:latin typeface="Georgia"/>
                <a:cs typeface="Georgia"/>
              </a:rPr>
              <a:t>with all users and calculated fields: </a:t>
            </a:r>
            <a:r>
              <a:rPr lang="en-US" sz="2400" i="1" dirty="0" err="1" smtClean="0">
                <a:latin typeface="Georgia"/>
                <a:cs typeface="Georgia"/>
              </a:rPr>
              <a:t>p</a:t>
            </a:r>
            <a:r>
              <a:rPr lang="en-US" sz="2400" i="1" dirty="0" smtClean="0">
                <a:latin typeface="Georgia"/>
                <a:cs typeface="Georgia"/>
              </a:rPr>
              <a:t>=4.68e-30</a:t>
            </a:r>
          </a:p>
          <a:p>
            <a:pPr lvl="1"/>
            <a:r>
              <a:rPr lang="en-US" sz="2400" dirty="0" smtClean="0">
                <a:latin typeface="Georgia"/>
                <a:cs typeface="Georgia"/>
              </a:rPr>
              <a:t>with all users, no calculated fields: </a:t>
            </a:r>
            <a:r>
              <a:rPr lang="en-US" sz="2400" i="1" dirty="0" err="1" smtClean="0">
                <a:latin typeface="Georgia"/>
                <a:cs typeface="Georgia"/>
              </a:rPr>
              <a:t>p</a:t>
            </a:r>
            <a:r>
              <a:rPr lang="en-US" sz="2400" i="1" dirty="0" smtClean="0">
                <a:latin typeface="Georgia"/>
                <a:cs typeface="Georgia"/>
              </a:rPr>
              <a:t>=9.89e-19</a:t>
            </a:r>
            <a:endParaRPr lang="en-US" sz="2400" i="1" dirty="0" smtClean="0">
              <a:latin typeface="Georgia"/>
              <a:cs typeface="Georgia"/>
            </a:endParaRPr>
          </a:p>
          <a:p>
            <a:pPr lvl="1"/>
            <a:r>
              <a:rPr lang="en-US" sz="2400" dirty="0" smtClean="0">
                <a:latin typeface="Georgia"/>
                <a:cs typeface="Georgia"/>
              </a:rPr>
              <a:t>for individual user and calculated fields: </a:t>
            </a:r>
            <a:r>
              <a:rPr lang="en-US" sz="2400" i="1" dirty="0" err="1" smtClean="0">
                <a:latin typeface="Georgia"/>
                <a:cs typeface="Georgia"/>
              </a:rPr>
              <a:t>p</a:t>
            </a:r>
            <a:r>
              <a:rPr lang="en-US" sz="2400" i="1" dirty="0" smtClean="0">
                <a:latin typeface="Georgia"/>
                <a:cs typeface="Georgia"/>
              </a:rPr>
              <a:t>=.081</a:t>
            </a:r>
          </a:p>
          <a:p>
            <a:pPr lvl="1"/>
            <a:r>
              <a:rPr lang="en-US" sz="2400" dirty="0" smtClean="0">
                <a:latin typeface="Georgia"/>
                <a:cs typeface="Georgia"/>
              </a:rPr>
              <a:t>for individual user, </a:t>
            </a:r>
            <a:r>
              <a:rPr lang="en-US" sz="2400" dirty="0" smtClean="0">
                <a:latin typeface="Georgia"/>
                <a:cs typeface="Georgia"/>
              </a:rPr>
              <a:t>no calculated fields: </a:t>
            </a:r>
            <a:r>
              <a:rPr lang="en-US" sz="2400" i="1" dirty="0" err="1" smtClean="0">
                <a:latin typeface="Georgia"/>
                <a:cs typeface="Georgia"/>
              </a:rPr>
              <a:t>p</a:t>
            </a:r>
            <a:r>
              <a:rPr lang="en-US" sz="2400" i="1" dirty="0" smtClean="0">
                <a:latin typeface="Georgia"/>
                <a:cs typeface="Georgia"/>
              </a:rPr>
              <a:t>=.045</a:t>
            </a:r>
          </a:p>
          <a:p>
            <a:r>
              <a:rPr lang="en-US" sz="2800" dirty="0" smtClean="0">
                <a:latin typeface="Georgia"/>
                <a:cs typeface="Georgia"/>
              </a:rPr>
              <a:t>Answer: Seems unlikely.</a:t>
            </a:r>
          </a:p>
          <a:p>
            <a:r>
              <a:rPr lang="en-US" sz="2800" dirty="0" smtClean="0">
                <a:latin typeface="Georgia"/>
                <a:cs typeface="Georgia"/>
              </a:rPr>
              <a:t>Seems like </a:t>
            </a:r>
            <a:r>
              <a:rPr lang="en-US" sz="2800" dirty="0" smtClean="0">
                <a:latin typeface="Georgia"/>
                <a:cs typeface="Georgia"/>
              </a:rPr>
              <a:t>people touch column of highest interest many times in a row (in this data set: technology).</a:t>
            </a:r>
            <a:endParaRPr lang="en-US" sz="2800" dirty="0">
              <a:latin typeface="Georgia"/>
              <a:cs typeface="Georg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-1052485" y="0"/>
            <a:ext cx="10655315" cy="7162927"/>
          </a:xfrm>
          <a:prstGeom prst="mathMultiply">
            <a:avLst>
              <a:gd name="adj1" fmla="val 4453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Century Gothic"/>
                <a:cs typeface="Century Gothic"/>
              </a:rPr>
              <a:t>How do students lines of reasoning differ and affect what actions they take? </a:t>
            </a:r>
            <a:endParaRPr lang="en-US" sz="3200" dirty="0">
              <a:latin typeface="Century Gothic"/>
              <a:cs typeface="Century Goth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Georgia"/>
                <a:cs typeface="Georgia"/>
              </a:rPr>
              <a:t>Hand-coded transcripts to canonical form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“content analysis</a:t>
            </a:r>
            <a:r>
              <a:rPr lang="en-US" dirty="0" smtClean="0">
                <a:latin typeface="Georgia"/>
                <a:cs typeface="Georgia"/>
              </a:rPr>
              <a:t>”</a:t>
            </a:r>
          </a:p>
          <a:p>
            <a:r>
              <a:rPr lang="en-US" dirty="0" smtClean="0">
                <a:latin typeface="Georgia"/>
                <a:cs typeface="Georgia"/>
              </a:rPr>
              <a:t>Extract templates for: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facts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assumptions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questions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observations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inferences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conclusions</a:t>
            </a:r>
          </a:p>
          <a:p>
            <a:r>
              <a:rPr lang="en-US" dirty="0" smtClean="0">
                <a:latin typeface="Georgia"/>
                <a:cs typeface="Georgia"/>
              </a:rPr>
              <a:t>Compare to more conventional or “accepted narrative” analysis of this data set</a:t>
            </a:r>
          </a:p>
          <a:p>
            <a:pPr lvl="1"/>
            <a:endParaRPr lang="en-US" dirty="0" smtClean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/>
                <a:cs typeface="Century Gothic"/>
              </a:rPr>
              <a:t>Tableau Demo Video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Randomly selected video from YouTube: </a:t>
            </a:r>
            <a:r>
              <a:rPr lang="en-US" sz="2200" dirty="0" smtClean="0">
                <a:solidFill>
                  <a:schemeClr val="tx2"/>
                </a:solidFill>
                <a:latin typeface="Courier New"/>
                <a:cs typeface="Courier New"/>
              </a:rPr>
              <a:t>https://</a:t>
            </a:r>
            <a:r>
              <a:rPr lang="en-US" sz="2200" dirty="0" err="1" smtClean="0">
                <a:solidFill>
                  <a:schemeClr val="tx2"/>
                </a:solidFill>
                <a:latin typeface="Courier New"/>
                <a:cs typeface="Courier New"/>
              </a:rPr>
              <a:t>www.youtube.com/watch?v</a:t>
            </a:r>
            <a:r>
              <a:rPr lang="en-US" sz="2200" dirty="0" smtClean="0">
                <a:solidFill>
                  <a:schemeClr val="tx2"/>
                </a:solidFill>
                <a:latin typeface="Courier New"/>
                <a:cs typeface="Courier New"/>
              </a:rPr>
              <a:t>=3PA27hlprNA</a:t>
            </a:r>
          </a:p>
          <a:p>
            <a:r>
              <a:rPr lang="en-US" dirty="0" smtClean="0">
                <a:latin typeface="Georgia"/>
                <a:cs typeface="Georgia"/>
              </a:rPr>
              <a:t>Or pick some other one. </a:t>
            </a:r>
          </a:p>
          <a:p>
            <a:pPr lvl="1"/>
            <a:endParaRPr lang="en-US" dirty="0">
              <a:latin typeface="Georgia"/>
              <a:cs typeface="Georg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Questions asked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" name="Picture 7" descr="ques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628"/>
            <a:ext cx="9144000" cy="3292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Lines of Reasoning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 descr="reasoning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2096437"/>
            <a:ext cx="9144000" cy="26966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Columns Examined </a:t>
            </a:r>
            <a:r>
              <a:rPr lang="en-US" dirty="0" smtClean="0">
                <a:latin typeface="Century Gothic"/>
                <a:cs typeface="Century Gothic"/>
              </a:rPr>
              <a:t>Versus</a:t>
            </a:r>
            <a:r>
              <a:rPr lang="en-US" dirty="0" smtClean="0">
                <a:latin typeface="Century Gothic"/>
                <a:cs typeface="Century Gothic"/>
              </a:rPr>
              <a:t> Columns in Questions </a:t>
            </a:r>
            <a:r>
              <a:rPr lang="en-US" dirty="0" smtClean="0">
                <a:latin typeface="Century Gothic"/>
                <a:cs typeface="Century Gothic"/>
              </a:rPr>
              <a:t>Asked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TODO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Other </a:t>
            </a:r>
            <a:r>
              <a:rPr lang="en-US" dirty="0" smtClean="0">
                <a:latin typeface="Century Gothic"/>
                <a:cs typeface="Century Gothic"/>
              </a:rPr>
              <a:t>things to investigate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Relationship between questions asked and columns examined</a:t>
            </a:r>
          </a:p>
          <a:p>
            <a:r>
              <a:rPr lang="en-US" dirty="0" smtClean="0">
                <a:latin typeface="Georgia"/>
                <a:cs typeface="Georgia"/>
              </a:rPr>
              <a:t>Properties of columns examined</a:t>
            </a:r>
          </a:p>
          <a:p>
            <a:r>
              <a:rPr lang="en-US" dirty="0" smtClean="0">
                <a:latin typeface="Georgia"/>
                <a:cs typeface="Georgia"/>
              </a:rPr>
              <a:t>Properties of event arrival times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Goals Re-examined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Georgia"/>
                <a:cs typeface="Georgia"/>
              </a:rPr>
              <a:t>Pilot goals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24" dirty="0" smtClean="0">
                <a:solidFill>
                  <a:srgbClr val="4F6228"/>
                </a:solidFill>
                <a:latin typeface="Georgia"/>
                <a:cs typeface="Georgia"/>
              </a:rPr>
              <a:t>Identify what data to collect</a:t>
            </a:r>
          </a:p>
          <a:p>
            <a:pPr lvl="2"/>
            <a:r>
              <a:rPr lang="en-US" sz="2353" dirty="0" smtClean="0">
                <a:solidFill>
                  <a:srgbClr val="4F6228"/>
                </a:solidFill>
                <a:latin typeface="Georgia"/>
                <a:cs typeface="Georgia"/>
              </a:rPr>
              <a:t>Assess data output by the tool</a:t>
            </a:r>
          </a:p>
          <a:p>
            <a:pPr lvl="2"/>
            <a:r>
              <a:rPr lang="en-US" sz="2353" dirty="0" smtClean="0">
                <a:solidFill>
                  <a:srgbClr val="4F6228"/>
                </a:solidFill>
                <a:latin typeface="Georgia"/>
                <a:cs typeface="Georgia"/>
              </a:rPr>
              <a:t>Identify additional data to collect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24" dirty="0" smtClean="0">
                <a:solidFill>
                  <a:srgbClr val="4F6228"/>
                </a:solidFill>
                <a:latin typeface="Georgia"/>
                <a:cs typeface="Georgia"/>
              </a:rPr>
              <a:t>Plan how to collect it</a:t>
            </a:r>
          </a:p>
          <a:p>
            <a:pPr lvl="2"/>
            <a:r>
              <a:rPr lang="en-US" sz="2353" dirty="0" smtClean="0">
                <a:solidFill>
                  <a:srgbClr val="4F6228"/>
                </a:solidFill>
                <a:latin typeface="Georgia"/>
                <a:cs typeface="Georgia"/>
              </a:rPr>
              <a:t>Identify relevant variables to constrain</a:t>
            </a:r>
          </a:p>
          <a:p>
            <a:pPr lvl="2"/>
            <a:r>
              <a:rPr lang="en-US" sz="2353" dirty="0" smtClean="0">
                <a:latin typeface="Georgia"/>
                <a:cs typeface="Georgia"/>
              </a:rPr>
              <a:t>Design experiment</a:t>
            </a:r>
          </a:p>
          <a:p>
            <a:pPr lvl="2"/>
            <a:r>
              <a:rPr lang="en-US" sz="2353" dirty="0" smtClean="0">
                <a:latin typeface="Georgia"/>
                <a:cs typeface="Georgia"/>
              </a:rPr>
              <a:t>Scale up</a:t>
            </a:r>
          </a:p>
          <a:p>
            <a:pPr lvl="2"/>
            <a:r>
              <a:rPr lang="en-US" sz="2353" dirty="0" smtClean="0">
                <a:latin typeface="Georgia"/>
                <a:cs typeface="Georgia"/>
              </a:rPr>
              <a:t>Capture data </a:t>
            </a:r>
            <a:r>
              <a:rPr lang="en-US" sz="2353" dirty="0" smtClean="0">
                <a:latin typeface="Georgia"/>
                <a:cs typeface="Georgia"/>
              </a:rPr>
              <a:t>needed</a:t>
            </a:r>
            <a:endParaRPr lang="en-US" sz="2824" dirty="0" smtClean="0">
              <a:latin typeface="Georgia"/>
              <a:cs typeface="Georgia"/>
            </a:endParaRPr>
          </a:p>
          <a:p>
            <a:r>
              <a:rPr lang="en-US" dirty="0" smtClean="0">
                <a:latin typeface="Georgia"/>
                <a:cs typeface="Georgia"/>
              </a:rPr>
              <a:t>Analysis goals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/>
                <a:cs typeface="Georgia"/>
              </a:rPr>
              <a:t>Identify patterns of behavior in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/>
                <a:cs typeface="Georgia"/>
              </a:rPr>
              <a:t> analysis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eorgia"/>
                <a:cs typeface="Georgia"/>
              </a:rPr>
              <a:t>activity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  <a:latin typeface="Georgia"/>
                <a:cs typeface="Georgia"/>
              </a:rPr>
              <a:t>Predict what action will be taken </a:t>
            </a:r>
            <a:r>
              <a:rPr lang="en-US" dirty="0" smtClean="0">
                <a:solidFill>
                  <a:schemeClr val="accent2"/>
                </a:solidFill>
                <a:latin typeface="Georgia"/>
                <a:cs typeface="Georgia"/>
              </a:rPr>
              <a:t>next</a:t>
            </a:r>
          </a:p>
          <a:p>
            <a:endParaRPr lang="en-US" dirty="0" smtClean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6767213" y="5390771"/>
            <a:ext cx="574082" cy="541883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/>
                <a:cs typeface="Century Gothic"/>
              </a:rPr>
              <a:t>Two Levels of Goals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Pilot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Analysis goals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/>
                <a:cs typeface="Century Gothic"/>
              </a:rPr>
              <a:t>Pilot Goals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Georgia"/>
                <a:cs typeface="Georgia"/>
              </a:rPr>
              <a:t>Identify what data to collect</a:t>
            </a:r>
          </a:p>
          <a:p>
            <a:pPr lvl="1"/>
            <a:r>
              <a:rPr lang="en-US" sz="2400" dirty="0" smtClean="0">
                <a:latin typeface="Georgia"/>
                <a:cs typeface="Georgia"/>
              </a:rPr>
              <a:t>Assess data output by the tool</a:t>
            </a:r>
          </a:p>
          <a:p>
            <a:pPr lvl="1"/>
            <a:r>
              <a:rPr lang="en-US" sz="2400" dirty="0" smtClean="0">
                <a:latin typeface="Georgia"/>
                <a:cs typeface="Georgia"/>
              </a:rPr>
              <a:t>Identify additional data to collect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Georgia"/>
                <a:cs typeface="Georgia"/>
              </a:rPr>
              <a:t>Plan how to collect it</a:t>
            </a:r>
          </a:p>
          <a:p>
            <a:pPr lvl="1"/>
            <a:r>
              <a:rPr lang="en-US" sz="2400" dirty="0" smtClean="0">
                <a:latin typeface="Georgia"/>
                <a:cs typeface="Georgia"/>
              </a:rPr>
              <a:t>Identify relevant variables to constrain</a:t>
            </a:r>
          </a:p>
          <a:p>
            <a:pPr lvl="1"/>
            <a:r>
              <a:rPr lang="en-US" sz="2400" dirty="0" smtClean="0">
                <a:latin typeface="Georgia"/>
                <a:cs typeface="Georgia"/>
              </a:rPr>
              <a:t>Design experiment</a:t>
            </a:r>
          </a:p>
          <a:p>
            <a:pPr lvl="1"/>
            <a:r>
              <a:rPr lang="en-US" sz="2400" dirty="0" smtClean="0">
                <a:latin typeface="Georgia"/>
                <a:cs typeface="Georgia"/>
              </a:rPr>
              <a:t>Scale up</a:t>
            </a:r>
          </a:p>
          <a:p>
            <a:pPr lvl="1"/>
            <a:r>
              <a:rPr lang="en-US" sz="2400" dirty="0" smtClean="0">
                <a:latin typeface="Georgia"/>
                <a:cs typeface="Georgia"/>
              </a:rPr>
              <a:t>Capture data needed</a:t>
            </a:r>
          </a:p>
          <a:p>
            <a:pPr lvl="1"/>
            <a:endParaRPr lang="en-US" sz="2400" dirty="0">
              <a:latin typeface="Georgia"/>
              <a:cs typeface="Georg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/>
                <a:cs typeface="Century Gothic"/>
              </a:rPr>
              <a:t>Analysis Goals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Identify patterns of behavior in exploratory analysis 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Predict what action will be taken next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/>
                <a:cs typeface="Century Gothic"/>
              </a:rPr>
              <a:t>Why Tableau?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Georgia"/>
                <a:cs typeface="Georgia"/>
              </a:rPr>
              <a:t>Exploratory data analysis is largely visual (and Tableau is a visualization tool).</a:t>
            </a:r>
          </a:p>
          <a:p>
            <a:r>
              <a:rPr lang="en-US" sz="2800" dirty="0" smtClean="0">
                <a:latin typeface="Georgia"/>
                <a:cs typeface="Georgia"/>
              </a:rPr>
              <a:t>It has </a:t>
            </a:r>
            <a:r>
              <a:rPr lang="en-US" sz="2800" dirty="0" err="1" smtClean="0">
                <a:latin typeface="Georgia"/>
                <a:cs typeface="Georgia"/>
              </a:rPr>
              <a:t>large(st</a:t>
            </a:r>
            <a:r>
              <a:rPr lang="en-US" sz="2800" dirty="0" smtClean="0">
                <a:latin typeface="Georgia"/>
                <a:cs typeface="Georgia"/>
              </a:rPr>
              <a:t>?) mindshare among communities most interested in this work (</a:t>
            </a:r>
            <a:r>
              <a:rPr lang="en-US" sz="2800" dirty="0" err="1" smtClean="0">
                <a:latin typeface="Georgia"/>
                <a:cs typeface="Georgia"/>
              </a:rPr>
              <a:t>infoviz</a:t>
            </a:r>
            <a:r>
              <a:rPr lang="en-US" sz="2800" dirty="0" smtClean="0">
                <a:latin typeface="Georgia"/>
                <a:cs typeface="Georgia"/>
              </a:rPr>
              <a:t>, HCI).</a:t>
            </a:r>
          </a:p>
          <a:p>
            <a:r>
              <a:rPr lang="en-US" sz="2800" dirty="0" smtClean="0">
                <a:latin typeface="Georgia"/>
                <a:cs typeface="Georgia"/>
              </a:rPr>
              <a:t>We have a population of experienced users.</a:t>
            </a:r>
          </a:p>
          <a:p>
            <a:r>
              <a:rPr lang="en-US" sz="2800" dirty="0" smtClean="0">
                <a:latin typeface="Georgia"/>
                <a:cs typeface="Georgia"/>
              </a:rPr>
              <a:t>It doesn’t require knowing how to program.</a:t>
            </a:r>
          </a:p>
          <a:p>
            <a:r>
              <a:rPr lang="en-US" sz="2800" dirty="0" smtClean="0">
                <a:latin typeface="Georgia"/>
                <a:cs typeface="Georgia"/>
              </a:rPr>
              <a:t>Tool expressivity makes our analysis harder (so analyzing R code would be very hard).</a:t>
            </a:r>
          </a:p>
          <a:p>
            <a:pPr lvl="1"/>
            <a:endParaRPr lang="en-US" sz="2400" dirty="0">
              <a:latin typeface="Georgia"/>
              <a:cs typeface="Georg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/>
                <a:cs typeface="Century Gothic"/>
              </a:rPr>
              <a:t>Data Collected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Georgia"/>
                <a:cs typeface="Georgia"/>
              </a:rPr>
              <a:t>6-10 students, </a:t>
            </a:r>
            <a:r>
              <a:rPr lang="en-US" dirty="0" smtClean="0">
                <a:latin typeface="Georgia"/>
                <a:cs typeface="Georgia"/>
              </a:rPr>
              <a:t>21 </a:t>
            </a:r>
            <a:r>
              <a:rPr lang="en-US" dirty="0" smtClean="0">
                <a:latin typeface="Georgia"/>
                <a:cs typeface="Georgia"/>
              </a:rPr>
              <a:t>use cases</a:t>
            </a:r>
          </a:p>
          <a:p>
            <a:r>
              <a:rPr lang="en-US" dirty="0" smtClean="0">
                <a:latin typeface="Georgia"/>
                <a:cs typeface="Georgia"/>
              </a:rPr>
              <a:t>(D) Tabular data analyzed by students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Oakland budget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FAA on time (flights)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UFO sightings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Florida 2000 presidential election county vote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International plane crashes</a:t>
            </a:r>
          </a:p>
          <a:p>
            <a:r>
              <a:rPr lang="en-US" dirty="0" smtClean="0">
                <a:latin typeface="Georgia"/>
                <a:cs typeface="Georgia"/>
              </a:rPr>
              <a:t>(T) Methods of recording transcripts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Make up your own way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Record what you did, why you did it, and what happened, with a partner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T2 but use spreadsheet-based method and take screen shots</a:t>
            </a:r>
          </a:p>
          <a:p>
            <a:r>
              <a:rPr lang="en-US" dirty="0" smtClean="0">
                <a:latin typeface="Georgia"/>
                <a:cs typeface="Georgia"/>
              </a:rPr>
              <a:t>(H) Motivating question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Choose your own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Given one question</a:t>
            </a:r>
          </a:p>
          <a:p>
            <a:r>
              <a:rPr lang="en-US" dirty="0" smtClean="0">
                <a:latin typeface="Georgia"/>
                <a:cs typeface="Georgia"/>
              </a:rPr>
              <a:t>Three assignments: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Georgia"/>
                <a:cs typeface="Georgia"/>
              </a:rPr>
              <a:t>{</a:t>
            </a:r>
            <a:r>
              <a:rPr lang="en-US" dirty="0" smtClean="0">
                <a:latin typeface="Georgia"/>
                <a:cs typeface="Georgia"/>
              </a:rPr>
              <a:t>D1, D2, D3}, T1, H1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D4, T2, H2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D5, T3, H2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latin typeface="Georgia"/>
              <a:cs typeface="Georg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/>
                <a:cs typeface="Century Gothic"/>
              </a:rPr>
              <a:t>Data Format: Logs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14400"/>
            <a:ext cx="8229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Monaco"/>
                <a:cs typeface="Monaco"/>
              </a:rPr>
              <a:t>{</a:t>
            </a:r>
          </a:p>
          <a:p>
            <a:r>
              <a:rPr lang="en-US" sz="1000" dirty="0" smtClean="0">
                <a:latin typeface="Monaco"/>
                <a:cs typeface="Monaco"/>
              </a:rPr>
              <a:t>    "action": "</a:t>
            </a:r>
            <a:r>
              <a:rPr lang="en-US" sz="1000" dirty="0" err="1" smtClean="0">
                <a:latin typeface="Monaco"/>
                <a:cs typeface="Monaco"/>
              </a:rPr>
              <a:t>tabui:drop-ui</a:t>
            </a:r>
            <a:r>
              <a:rPr lang="en-US" sz="1000" dirty="0" smtClean="0">
                <a:latin typeface="Monaco"/>
                <a:cs typeface="Monaco"/>
              </a:rPr>
              <a:t>",</a:t>
            </a:r>
          </a:p>
          <a:p>
            <a:r>
              <a:rPr lang="en-US" sz="1000" dirty="0" smtClean="0">
                <a:latin typeface="Monaco"/>
                <a:cs typeface="Monaco"/>
              </a:rPr>
              <a:t>    "parameters": {</a:t>
            </a:r>
          </a:p>
          <a:p>
            <a:r>
              <a:rPr lang="en-US" sz="1000" dirty="0" smtClean="0">
                <a:latin typeface="Monaco"/>
                <a:cs typeface="Monaco"/>
              </a:rPr>
              <a:t>        "drag-description": "",</a:t>
            </a:r>
          </a:p>
          <a:p>
            <a:r>
              <a:rPr lang="en-US" sz="1000" dirty="0" smtClean="0">
                <a:latin typeface="Monaco"/>
                <a:cs typeface="Monaco"/>
              </a:rPr>
              <a:t>        "drag-source": "drag-drop-schema",</a:t>
            </a:r>
          </a:p>
          <a:p>
            <a:r>
              <a:rPr lang="en-US" sz="1000" dirty="0" smtClean="0">
                <a:latin typeface="Monaco"/>
                <a:cs typeface="Monaco"/>
              </a:rPr>
              <a:t>        "drop-target": "drag-drop-</a:t>
            </a:r>
            <a:r>
              <a:rPr lang="en-US" sz="1000" dirty="0" err="1" smtClean="0">
                <a:latin typeface="Monaco"/>
                <a:cs typeface="Monaco"/>
              </a:rPr>
              <a:t>viz</a:t>
            </a:r>
            <a:r>
              <a:rPr lang="en-US" sz="1000" dirty="0" smtClean="0">
                <a:latin typeface="Monaco"/>
                <a:cs typeface="Monaco"/>
              </a:rPr>
              <a:t>",</a:t>
            </a:r>
          </a:p>
          <a:p>
            <a:r>
              <a:rPr lang="en-US" sz="1000" dirty="0" smtClean="0">
                <a:latin typeface="Monaco"/>
                <a:cs typeface="Monaco"/>
              </a:rPr>
              <a:t>        "field-encodings": [</a:t>
            </a:r>
          </a:p>
          <a:p>
            <a:r>
              <a:rPr lang="en-US" sz="1000" dirty="0" smtClean="0">
                <a:latin typeface="Monaco"/>
                <a:cs typeface="Monaco"/>
              </a:rPr>
              <a:t>            {</a:t>
            </a:r>
          </a:p>
          <a:p>
            <a:r>
              <a:rPr lang="en-US" sz="1000" dirty="0" smtClean="0">
                <a:latin typeface="Monaco"/>
                <a:cs typeface="Monaco"/>
              </a:rPr>
              <a:t>                "encoding-type": "invalid-encoding",</a:t>
            </a:r>
          </a:p>
          <a:p>
            <a:r>
              <a:rPr lang="en-US" sz="1000" dirty="0" smtClean="0">
                <a:latin typeface="Monaco"/>
                <a:cs typeface="Monaco"/>
              </a:rPr>
              <a:t>                "fn": "[On_Time_On_Time_Performance_2001_9 </a:t>
            </a:r>
            <a:r>
              <a:rPr lang="en-US" sz="1000" dirty="0" err="1" smtClean="0">
                <a:latin typeface="Monaco"/>
                <a:cs typeface="Monaco"/>
              </a:rPr>
              <a:t>Extract].[sum:Number</a:t>
            </a:r>
            <a:r>
              <a:rPr lang="en-US" sz="1000" dirty="0" smtClean="0">
                <a:latin typeface="Monaco"/>
                <a:cs typeface="Monaco"/>
              </a:rPr>
              <a:t> of </a:t>
            </a:r>
            <a:r>
              <a:rPr lang="en-US" sz="1000" dirty="0" err="1" smtClean="0">
                <a:latin typeface="Monaco"/>
                <a:cs typeface="Monaco"/>
              </a:rPr>
              <a:t>Records:qk</a:t>
            </a:r>
            <a:r>
              <a:rPr lang="en-US" sz="1000" dirty="0" smtClean="0">
                <a:latin typeface="Monaco"/>
                <a:cs typeface="Monaco"/>
              </a:rPr>
              <a:t>]"</a:t>
            </a:r>
          </a:p>
          <a:p>
            <a:r>
              <a:rPr lang="en-US" sz="1000" dirty="0" smtClean="0">
                <a:latin typeface="Monaco"/>
                <a:cs typeface="Monaco"/>
              </a:rPr>
              <a:t>            }</a:t>
            </a:r>
          </a:p>
          <a:p>
            <a:r>
              <a:rPr lang="en-US" sz="1000" dirty="0" smtClean="0">
                <a:latin typeface="Monaco"/>
                <a:cs typeface="Monaco"/>
              </a:rPr>
              <a:t>        ],</a:t>
            </a:r>
          </a:p>
          <a:p>
            <a:r>
              <a:rPr lang="en-US" sz="1000" dirty="0" smtClean="0">
                <a:latin typeface="Monaco"/>
                <a:cs typeface="Monaco"/>
              </a:rPr>
              <a:t>        "is-copy": "false",</a:t>
            </a:r>
          </a:p>
          <a:p>
            <a:r>
              <a:rPr lang="en-US" sz="1000" dirty="0" smtClean="0">
                <a:latin typeface="Monaco"/>
                <a:cs typeface="Monaco"/>
              </a:rPr>
              <a:t>        "is-dead-drop": "false",</a:t>
            </a:r>
          </a:p>
          <a:p>
            <a:r>
              <a:rPr lang="en-US" sz="1000" dirty="0" smtClean="0">
                <a:latin typeface="Monaco"/>
                <a:cs typeface="Monaco"/>
              </a:rPr>
              <a:t>        "is-right-drag": "false",</a:t>
            </a:r>
          </a:p>
          <a:p>
            <a:r>
              <a:rPr lang="en-US" sz="1000" dirty="0" smtClean="0">
                <a:latin typeface="Monaco"/>
                <a:cs typeface="Monaco"/>
              </a:rPr>
              <a:t>        "shelf-drag-source-position": {</a:t>
            </a:r>
          </a:p>
          <a:p>
            <a:r>
              <a:rPr lang="en-US" sz="1000" dirty="0" smtClean="0">
                <a:latin typeface="Monaco"/>
                <a:cs typeface="Monaco"/>
              </a:rPr>
              <a:t>            "is-override": false</a:t>
            </a:r>
          </a:p>
          <a:p>
            <a:r>
              <a:rPr lang="en-US" sz="1000" dirty="0" smtClean="0">
                <a:latin typeface="Monaco"/>
                <a:cs typeface="Monaco"/>
              </a:rPr>
              <a:t>        },</a:t>
            </a:r>
          </a:p>
          <a:p>
            <a:r>
              <a:rPr lang="en-US" sz="1000" dirty="0" smtClean="0">
                <a:latin typeface="Monaco"/>
                <a:cs typeface="Monaco"/>
              </a:rPr>
              <a:t>        "shelf-drop-context": "none",</a:t>
            </a:r>
          </a:p>
          <a:p>
            <a:r>
              <a:rPr lang="en-US" sz="1000" dirty="0" smtClean="0">
                <a:latin typeface="Monaco"/>
                <a:cs typeface="Monaco"/>
              </a:rPr>
              <a:t>        "shelf-drop-target-position": {</a:t>
            </a:r>
          </a:p>
          <a:p>
            <a:r>
              <a:rPr lang="en-US" sz="1000" dirty="0" smtClean="0">
                <a:latin typeface="Monaco"/>
                <a:cs typeface="Monaco"/>
              </a:rPr>
              <a:t>            "is-overlay": true,</a:t>
            </a:r>
          </a:p>
          <a:p>
            <a:r>
              <a:rPr lang="en-US" sz="1000" dirty="0" smtClean="0">
                <a:latin typeface="Monaco"/>
                <a:cs typeface="Monaco"/>
              </a:rPr>
              <a:t>            "is-override": false,</a:t>
            </a:r>
          </a:p>
          <a:p>
            <a:r>
              <a:rPr lang="en-US" sz="1000" dirty="0" smtClean="0">
                <a:latin typeface="Monaco"/>
                <a:cs typeface="Monaco"/>
              </a:rPr>
              <a:t>            "shelf-pos-index": 0,</a:t>
            </a:r>
          </a:p>
          <a:p>
            <a:r>
              <a:rPr lang="en-US" sz="1000" dirty="0" smtClean="0">
                <a:latin typeface="Monaco"/>
                <a:cs typeface="Monaco"/>
              </a:rPr>
              <a:t>            "shelf-type": "rows-shelf"</a:t>
            </a:r>
          </a:p>
          <a:p>
            <a:r>
              <a:rPr lang="en-US" sz="1000" dirty="0" smtClean="0">
                <a:latin typeface="Monaco"/>
                <a:cs typeface="Monaco"/>
              </a:rPr>
              <a:t>        },</a:t>
            </a:r>
          </a:p>
          <a:p>
            <a:r>
              <a:rPr lang="en-US" sz="1000" dirty="0" smtClean="0">
                <a:latin typeface="Monaco"/>
                <a:cs typeface="Monaco"/>
              </a:rPr>
              <a:t>        "target-sheet": "Sheet 1"</a:t>
            </a:r>
          </a:p>
          <a:p>
            <a:r>
              <a:rPr lang="en-US" sz="1000" dirty="0" smtClean="0">
                <a:latin typeface="Monaco"/>
                <a:cs typeface="Monaco"/>
              </a:rPr>
              <a:t>    },</a:t>
            </a:r>
          </a:p>
          <a:p>
            <a:r>
              <a:rPr lang="en-US" sz="1000" dirty="0" smtClean="0">
                <a:latin typeface="Monaco"/>
                <a:cs typeface="Monaco"/>
              </a:rPr>
              <a:t>    "timestamp": 1409793051.437</a:t>
            </a:r>
          </a:p>
          <a:p>
            <a:r>
              <a:rPr lang="en-US" sz="1000" dirty="0" smtClean="0">
                <a:latin typeface="Monaco"/>
                <a:cs typeface="Monaco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41763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Events are JSON objects.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94EB-470D-884B-97DC-C6BDEFBE2AD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8299</TotalTime>
  <Words>1668</Words>
  <Application>Microsoft Macintosh PowerPoint</Application>
  <PresentationFormat>On-screen Show (4:3)</PresentationFormat>
  <Paragraphs>223</Paragraphs>
  <Slides>34</Slides>
  <Notes>1</Notes>
  <HiddenSlides>1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Exploring Data Exploration: Pilot Studies to Characterize  Exploratory Data Analysis Activity  in a Visual Analytics Tool</vt:lpstr>
      <vt:lpstr>Data Collected</vt:lpstr>
      <vt:lpstr>Tableau Demo Video</vt:lpstr>
      <vt:lpstr>Two Levels of Goals</vt:lpstr>
      <vt:lpstr>Pilot Goals</vt:lpstr>
      <vt:lpstr>Analysis Goals</vt:lpstr>
      <vt:lpstr>Why Tableau?</vt:lpstr>
      <vt:lpstr>Data Collected</vt:lpstr>
      <vt:lpstr>Data Format: Logs</vt:lpstr>
      <vt:lpstr>Data Format: Transcripts</vt:lpstr>
      <vt:lpstr>Data Quality Issues</vt:lpstr>
      <vt:lpstr>Basic Properties</vt:lpstr>
      <vt:lpstr>Event Type Distribution</vt:lpstr>
      <vt:lpstr>Event Type Distribution</vt:lpstr>
      <vt:lpstr>Event Interarrival Distribution</vt:lpstr>
      <vt:lpstr>Session Event Markov Diagrams</vt:lpstr>
      <vt:lpstr>Can we predict the next action the user will take?</vt:lpstr>
      <vt:lpstr>Missing data from logs</vt:lpstr>
      <vt:lpstr>Instead: Focus on logs from HW2</vt:lpstr>
      <vt:lpstr>Columns Examined</vt:lpstr>
      <vt:lpstr>Columns Examined</vt:lpstr>
      <vt:lpstr>Columns Over Time Per User</vt:lpstr>
      <vt:lpstr>Columns Over Time Per User</vt:lpstr>
      <vt:lpstr>Sequence of Columns Examined</vt:lpstr>
      <vt:lpstr>Sequence of Columns Examined</vt:lpstr>
      <vt:lpstr>Sequence of Columns Examined</vt:lpstr>
      <vt:lpstr>Sequence of Columns Examined</vt:lpstr>
      <vt:lpstr>Is the column examined at T independent from the column at T+1?</vt:lpstr>
      <vt:lpstr>How do students lines of reasoning differ and affect what actions they take? </vt:lpstr>
      <vt:lpstr>Questions asked</vt:lpstr>
      <vt:lpstr>Lines of Reasoning</vt:lpstr>
      <vt:lpstr>Columns Examined Versus Columns in Questions Asked</vt:lpstr>
      <vt:lpstr>Other things to investigate</vt:lpstr>
      <vt:lpstr>Goals Re-examined</vt:lpstr>
    </vt:vector>
  </TitlesOfParts>
  <Company>Information Sciences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Data Analysis: Pilot Studies to Characterize Exploratory Data Analysis in a Visual Analytics Tool</dc:title>
  <dc:creator>Sara Alspaugh</dc:creator>
  <cp:lastModifiedBy>Sara Alspaugh</cp:lastModifiedBy>
  <cp:revision>21</cp:revision>
  <dcterms:created xsi:type="dcterms:W3CDTF">2014-12-02T21:09:56Z</dcterms:created>
  <dcterms:modified xsi:type="dcterms:W3CDTF">2014-12-02T22:06:25Z</dcterms:modified>
</cp:coreProperties>
</file>