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Default Extension="gif" ContentType="image/gif"/>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48" r:id="rId1"/>
  </p:sldMasterIdLst>
  <p:notesMasterIdLst>
    <p:notesMasterId r:id="rId24"/>
  </p:notesMasterIdLst>
  <p:sldIdLst>
    <p:sldId id="256" r:id="rId2"/>
    <p:sldId id="263" r:id="rId3"/>
    <p:sldId id="268" r:id="rId4"/>
    <p:sldId id="329" r:id="rId5"/>
    <p:sldId id="265" r:id="rId6"/>
    <p:sldId id="266" r:id="rId7"/>
    <p:sldId id="267" r:id="rId8"/>
    <p:sldId id="269" r:id="rId9"/>
    <p:sldId id="339" r:id="rId10"/>
    <p:sldId id="322" r:id="rId11"/>
    <p:sldId id="259" r:id="rId12"/>
    <p:sldId id="270" r:id="rId13"/>
    <p:sldId id="304" r:id="rId14"/>
    <p:sldId id="333" r:id="rId15"/>
    <p:sldId id="334" r:id="rId16"/>
    <p:sldId id="335" r:id="rId17"/>
    <p:sldId id="328" r:id="rId18"/>
    <p:sldId id="286" r:id="rId19"/>
    <p:sldId id="337" r:id="rId20"/>
    <p:sldId id="340" r:id="rId21"/>
    <p:sldId id="338"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150" d="100"/>
          <a:sy n="150" d="100"/>
        </p:scale>
        <p:origin x="-1152"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D4C96-008A-4BB6-A21B-94B5E118E346}" type="datetimeFigureOut">
              <a:rPr lang="en-US" smtClean="0"/>
              <a:pPr/>
              <a:t>8/25/14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E0579A-1ABA-435F-A4AE-E169F8EF4844}"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2260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E0579A-1ABA-435F-A4AE-E169F8EF4844}" type="slidenum">
              <a:rPr lang="en-US" smtClean="0"/>
              <a:pPr/>
              <a:t>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06970774"/>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a:t>
            </a:r>
            <a:r>
              <a:rPr lang="en-US" baseline="0" dirty="0" smtClean="0"/>
              <a:t> different types of workloads hitting three different, segregated storage systems. This is the state of the world today. However, there are a lot of downsides here.</a:t>
            </a:r>
            <a:endParaRPr lang="en-US" dirty="0"/>
          </a:p>
        </p:txBody>
      </p:sp>
      <p:sp>
        <p:nvSpPr>
          <p:cNvPr id="4" name="Slide Number Placeholder 3"/>
          <p:cNvSpPr>
            <a:spLocks noGrp="1"/>
          </p:cNvSpPr>
          <p:nvPr>
            <p:ph type="sldNum" sz="quarter" idx="10"/>
          </p:nvPr>
        </p:nvSpPr>
        <p:spPr/>
        <p:txBody>
          <a:bodyPr/>
          <a:lstStyle/>
          <a:p>
            <a:fld id="{476D1356-91D6-4077-B18F-59ADE94D4117}"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23874621"/>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a:t>
            </a:r>
            <a:r>
              <a:rPr lang="en-US" baseline="0" dirty="0" smtClean="0"/>
              <a:t> often duplicated across these systems, meaning increased provisioning costs and big copy jobs to move fresh data around. This is inefficient, leads to stale analysis, and requires extra management overhead.</a:t>
            </a:r>
            <a:endParaRPr lang="en-US" dirty="0"/>
          </a:p>
        </p:txBody>
      </p:sp>
      <p:sp>
        <p:nvSpPr>
          <p:cNvPr id="4" name="Slide Number Placeholder 3"/>
          <p:cNvSpPr>
            <a:spLocks noGrp="1"/>
          </p:cNvSpPr>
          <p:nvPr>
            <p:ph type="sldNum" sz="quarter" idx="10"/>
          </p:nvPr>
        </p:nvSpPr>
        <p:spPr/>
        <p:txBody>
          <a:bodyPr/>
          <a:lstStyle/>
          <a:p>
            <a:fld id="{476D1356-91D6-4077-B18F-59ADE94D4117}" type="slidenum">
              <a:rPr lang="en-US" smtClean="0"/>
              <a:pPr/>
              <a:t>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23874621"/>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a:t>
            </a:r>
            <a:r>
              <a:rPr lang="en-US" baseline="0" dirty="0" smtClean="0"/>
              <a:t> often duplicated across these systems, meaning increased provisioning costs and big copy jobs to move fresh data around. This is inefficient, leads to stale analysis, and requires extra management overhead.</a:t>
            </a:r>
            <a:endParaRPr lang="en-US" dirty="0"/>
          </a:p>
        </p:txBody>
      </p:sp>
      <p:sp>
        <p:nvSpPr>
          <p:cNvPr id="4" name="Slide Number Placeholder 3"/>
          <p:cNvSpPr>
            <a:spLocks noGrp="1"/>
          </p:cNvSpPr>
          <p:nvPr>
            <p:ph type="sldNum" sz="quarter" idx="10"/>
          </p:nvPr>
        </p:nvSpPr>
        <p:spPr/>
        <p:txBody>
          <a:bodyPr/>
          <a:lstStyle/>
          <a:p>
            <a:fld id="{476D1356-91D6-4077-B18F-59ADE94D4117}" type="slidenum">
              <a:rPr lang="en-US" smtClean="0"/>
              <a:pPr/>
              <a:t>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23874621"/>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problem is load</a:t>
            </a:r>
            <a:r>
              <a:rPr lang="en-US" baseline="0" dirty="0" smtClean="0"/>
              <a:t> spikes. If the number of interactive web-serving requests increases (which can happen for any number of reasons), those extra requests can’t be easily shunted to the other systems. This requires another degree of overprovisioning, and reduces overall cluster utilization.</a:t>
            </a:r>
            <a:endParaRPr lang="en-US" dirty="0"/>
          </a:p>
        </p:txBody>
      </p:sp>
      <p:sp>
        <p:nvSpPr>
          <p:cNvPr id="4" name="Slide Number Placeholder 3"/>
          <p:cNvSpPr>
            <a:spLocks noGrp="1"/>
          </p:cNvSpPr>
          <p:nvPr>
            <p:ph type="sldNum" sz="quarter" idx="10"/>
          </p:nvPr>
        </p:nvSpPr>
        <p:spPr/>
        <p:txBody>
          <a:bodyPr/>
          <a:lstStyle/>
          <a:p>
            <a:fld id="{476D1356-91D6-4077-B18F-59ADE94D4117}" type="slidenum">
              <a:rPr lang="en-US" smtClean="0"/>
              <a:pPr/>
              <a:t>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23874621"/>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6D1356-91D6-4077-B18F-59ADE94D4117}" type="slidenum">
              <a:rPr lang="en-US" smtClean="0"/>
              <a:pPr/>
              <a:t>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2387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1F60B9-5995-4F98-ABFC-10993E8A4FA4}" type="datetime1">
              <a:rPr lang="en-US" smtClean="0"/>
              <a:pPr/>
              <a:t>8/25/14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3973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8F26A-651E-4095-A40E-56558C18BC9E}" type="datetime1">
              <a:rPr lang="en-US" smtClean="0"/>
              <a:pPr/>
              <a:t>8/25/14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8322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F25C9-A015-441B-85DC-1C2AB73665D9}" type="datetime1">
              <a:rPr lang="en-US" smtClean="0"/>
              <a:pPr/>
              <a:t>8/25/14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0746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AF738-E357-4864-ABE7-8DD1DABC5DCF}" type="datetime1">
              <a:rPr lang="en-US" smtClean="0"/>
              <a:pPr/>
              <a:t>8/25/14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0727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D5DAA-5FE2-45C7-A66F-8C3F2168939C}" type="datetime1">
              <a:rPr lang="en-US" smtClean="0"/>
              <a:pPr/>
              <a:t>8/25/14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3240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D6FDD1-8430-4CFD-84EF-CB4F396B03DE}" type="datetime1">
              <a:rPr lang="en-US" smtClean="0"/>
              <a:pPr/>
              <a:t>8/25/14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3971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72ADA4-5608-4D46-A70B-8C93C46A434E}" type="datetime1">
              <a:rPr lang="en-US" smtClean="0"/>
              <a:pPr/>
              <a:t>8/25/14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2546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8285C0-E311-4660-8D48-CB662A2DC406}" type="datetime1">
              <a:rPr lang="en-US" smtClean="0"/>
              <a:pPr/>
              <a:t>8/25/14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5256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696E8-2625-4A7D-B4A4-7685C75CAB61}" type="datetime1">
              <a:rPr lang="en-US" smtClean="0"/>
              <a:pPr/>
              <a:t>8/25/14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9430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A6A108-CA07-4CE4-A21E-E58F3A7CFF8F}" type="datetime1">
              <a:rPr lang="en-US" smtClean="0"/>
              <a:pPr/>
              <a:t>8/25/14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1500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2BD07-2060-4B34-92E6-792B7B4E9A01}" type="datetime1">
              <a:rPr lang="en-US" smtClean="0"/>
              <a:pPr/>
              <a:t>8/25/14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52482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BF783-13D7-4BC3-9462-4E3F976D12D8}" type="datetime1">
              <a:rPr lang="en-US" smtClean="0"/>
              <a:pPr/>
              <a:t>8/25/14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11AAA-2ECE-4969-9195-D9C50645407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9257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6.jpe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normAutofit fontScale="90000"/>
          </a:bodyPr>
          <a:lstStyle/>
          <a:p>
            <a:r>
              <a:rPr lang="en-US" sz="6700" dirty="0" smtClean="0"/>
              <a:t>Sweet Storage SLOs with Frosting</a:t>
            </a:r>
            <a:endParaRPr lang="en-US" sz="3600" dirty="0"/>
          </a:p>
        </p:txBody>
      </p:sp>
      <p:sp>
        <p:nvSpPr>
          <p:cNvPr id="3" name="Subtitle 2"/>
          <p:cNvSpPr>
            <a:spLocks noGrp="1"/>
          </p:cNvSpPr>
          <p:nvPr>
            <p:ph type="subTitle" idx="1"/>
          </p:nvPr>
        </p:nvSpPr>
        <p:spPr>
          <a:xfrm>
            <a:off x="1371600" y="4648200"/>
            <a:ext cx="6400800" cy="1752600"/>
          </a:xfrm>
        </p:spPr>
        <p:txBody>
          <a:bodyPr>
            <a:normAutofit/>
          </a:bodyPr>
          <a:lstStyle/>
          <a:p>
            <a:r>
              <a:rPr lang="en-US" sz="2400" dirty="0" smtClean="0">
                <a:solidFill>
                  <a:schemeClr val="tx1"/>
                </a:solidFill>
              </a:rPr>
              <a:t>Andrew Wang, </a:t>
            </a:r>
            <a:r>
              <a:rPr lang="en-US" sz="2400" dirty="0" err="1" smtClean="0">
                <a:solidFill>
                  <a:schemeClr val="tx1"/>
                </a:solidFill>
              </a:rPr>
              <a:t>Shivaram</a:t>
            </a:r>
            <a:r>
              <a:rPr lang="en-US" sz="2400" dirty="0" smtClean="0">
                <a:solidFill>
                  <a:schemeClr val="tx1"/>
                </a:solidFill>
              </a:rPr>
              <a:t> </a:t>
            </a:r>
            <a:r>
              <a:rPr lang="en-US" sz="2400" dirty="0" err="1" smtClean="0">
                <a:solidFill>
                  <a:schemeClr val="tx1"/>
                </a:solidFill>
              </a:rPr>
              <a:t>Venkataraman</a:t>
            </a:r>
            <a:r>
              <a:rPr lang="en-US" sz="2400" dirty="0" smtClean="0">
                <a:solidFill>
                  <a:schemeClr val="tx1"/>
                </a:solidFill>
              </a:rPr>
              <a:t>, </a:t>
            </a:r>
          </a:p>
          <a:p>
            <a:r>
              <a:rPr lang="en-US" sz="2400" dirty="0" smtClean="0">
                <a:solidFill>
                  <a:schemeClr val="tx1"/>
                </a:solidFill>
              </a:rPr>
              <a:t>Sara </a:t>
            </a:r>
            <a:r>
              <a:rPr lang="en-US" sz="2400" dirty="0" err="1" smtClean="0">
                <a:solidFill>
                  <a:schemeClr val="tx1"/>
                </a:solidFill>
              </a:rPr>
              <a:t>Alspaugh</a:t>
            </a:r>
            <a:r>
              <a:rPr lang="en-US" sz="2400" dirty="0" smtClean="0">
                <a:solidFill>
                  <a:schemeClr val="tx1"/>
                </a:solidFill>
              </a:rPr>
              <a:t>, Ion </a:t>
            </a:r>
            <a:r>
              <a:rPr lang="en-US" sz="2400" dirty="0" err="1" smtClean="0">
                <a:solidFill>
                  <a:schemeClr val="tx1"/>
                </a:solidFill>
              </a:rPr>
              <a:t>Stoica</a:t>
            </a:r>
            <a:r>
              <a:rPr lang="en-US" sz="2400" dirty="0" smtClean="0">
                <a:solidFill>
                  <a:schemeClr val="tx1"/>
                </a:solidFill>
              </a:rPr>
              <a:t>, Randy Katz</a:t>
            </a:r>
            <a:endParaRPr lang="en-US" sz="2400" dirty="0">
              <a:solidFill>
                <a:schemeClr val="tx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549299" y="5943600"/>
            <a:ext cx="2527901" cy="84811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229600" y="5943600"/>
            <a:ext cx="838200" cy="8382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74004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Want to </a:t>
            </a:r>
            <a:r>
              <a:rPr lang="en-US" dirty="0" smtClean="0">
                <a:solidFill>
                  <a:schemeClr val="accent1"/>
                </a:solidFill>
              </a:rPr>
              <a:t>multiplex</a:t>
            </a:r>
            <a:r>
              <a:rPr lang="en-US" dirty="0" smtClean="0"/>
              <a:t> front-end and batch workloads</a:t>
            </a:r>
          </a:p>
          <a:p>
            <a:r>
              <a:rPr lang="en-US" dirty="0" smtClean="0"/>
              <a:t>Also need </a:t>
            </a:r>
            <a:r>
              <a:rPr lang="en-US" dirty="0" smtClean="0">
                <a:solidFill>
                  <a:schemeClr val="accent1"/>
                </a:solidFill>
              </a:rPr>
              <a:t>99</a:t>
            </a:r>
            <a:r>
              <a:rPr lang="en-US" baseline="30000" dirty="0" smtClean="0">
                <a:solidFill>
                  <a:schemeClr val="accent1"/>
                </a:solidFill>
              </a:rPr>
              <a:t>th</a:t>
            </a:r>
            <a:r>
              <a:rPr lang="en-US" dirty="0" smtClean="0">
                <a:solidFill>
                  <a:schemeClr val="accent1"/>
                </a:solidFill>
              </a:rPr>
              <a:t> percentile </a:t>
            </a:r>
            <a:r>
              <a:rPr lang="en-US" dirty="0" smtClean="0"/>
              <a:t>latency guarantees for front-end storage system operations</a:t>
            </a:r>
          </a:p>
        </p:txBody>
      </p:sp>
      <p:sp>
        <p:nvSpPr>
          <p:cNvPr id="4" name="Slide Number Placeholder 3"/>
          <p:cNvSpPr>
            <a:spLocks noGrp="1"/>
          </p:cNvSpPr>
          <p:nvPr>
            <p:ph type="sldNum" sz="quarter" idx="12"/>
          </p:nvPr>
        </p:nvSpPr>
        <p:spPr/>
        <p:txBody>
          <a:bodyPr/>
          <a:lstStyle/>
          <a:p>
            <a:fld id="{D3111AAA-2ECE-4969-9195-D9C506454076}" type="slidenum">
              <a:rPr lang="en-US" smtClean="0"/>
              <a:pPr/>
              <a:t>10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33653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solutions</a:t>
            </a:r>
            <a:endParaRPr lang="en-US" dirty="0"/>
          </a:p>
        </p:txBody>
      </p:sp>
      <p:sp>
        <p:nvSpPr>
          <p:cNvPr id="3" name="Content Placeholder 2"/>
          <p:cNvSpPr>
            <a:spLocks noGrp="1"/>
          </p:cNvSpPr>
          <p:nvPr>
            <p:ph idx="1"/>
          </p:nvPr>
        </p:nvSpPr>
        <p:spPr/>
        <p:txBody>
          <a:bodyPr>
            <a:normAutofit/>
          </a:bodyPr>
          <a:lstStyle/>
          <a:p>
            <a:r>
              <a:rPr lang="en-US" dirty="0" smtClean="0"/>
              <a:t>Mismatch between apps and storage systems</a:t>
            </a:r>
          </a:p>
          <a:p>
            <a:pPr lvl="1"/>
            <a:r>
              <a:rPr lang="en-US" dirty="0" smtClean="0"/>
              <a:t>Apps think about </a:t>
            </a:r>
            <a:r>
              <a:rPr lang="en-US" dirty="0" smtClean="0">
                <a:solidFill>
                  <a:schemeClr val="accent1"/>
                </a:solidFill>
              </a:rPr>
              <a:t>key-value </a:t>
            </a:r>
            <a:r>
              <a:rPr lang="en-US" dirty="0" smtClean="0"/>
              <a:t>or </a:t>
            </a:r>
            <a:r>
              <a:rPr lang="en-US" dirty="0" smtClean="0">
                <a:solidFill>
                  <a:schemeClr val="accent1"/>
                </a:solidFill>
              </a:rPr>
              <a:t>row </a:t>
            </a:r>
            <a:r>
              <a:rPr lang="en-US" dirty="0" smtClean="0"/>
              <a:t>operations</a:t>
            </a:r>
          </a:p>
          <a:p>
            <a:pPr lvl="1"/>
            <a:r>
              <a:rPr lang="en-US" dirty="0" smtClean="0"/>
              <a:t>Storage systems think about </a:t>
            </a:r>
            <a:r>
              <a:rPr lang="en-US" dirty="0" smtClean="0">
                <a:solidFill>
                  <a:schemeClr val="accent1"/>
                </a:solidFill>
              </a:rPr>
              <a:t>disks</a:t>
            </a:r>
          </a:p>
          <a:p>
            <a:r>
              <a:rPr lang="en-US" dirty="0" smtClean="0"/>
              <a:t>Need to manually tune low-level parameters</a:t>
            </a:r>
          </a:p>
          <a:p>
            <a:pPr lvl="1"/>
            <a:r>
              <a:rPr lang="en-US" dirty="0" smtClean="0"/>
              <a:t>MB/s, IOPS, etc.</a:t>
            </a:r>
          </a:p>
          <a:p>
            <a:r>
              <a:rPr lang="en-US" dirty="0" smtClean="0"/>
              <a:t>Use </a:t>
            </a:r>
            <a:r>
              <a:rPr lang="en-US" dirty="0" smtClean="0">
                <a:solidFill>
                  <a:schemeClr val="accent1"/>
                </a:solidFill>
              </a:rPr>
              <a:t>average</a:t>
            </a:r>
            <a:r>
              <a:rPr lang="en-US" dirty="0" smtClean="0"/>
              <a:t> latency, not </a:t>
            </a:r>
            <a:r>
              <a:rPr lang="en-US" dirty="0" smtClean="0">
                <a:solidFill>
                  <a:schemeClr val="accent1"/>
                </a:solidFill>
              </a:rPr>
              <a:t>99</a:t>
            </a:r>
            <a:r>
              <a:rPr lang="en-US" baseline="30000" dirty="0" smtClean="0">
                <a:solidFill>
                  <a:schemeClr val="accent1"/>
                </a:solidFill>
              </a:rPr>
              <a:t>th</a:t>
            </a:r>
            <a:r>
              <a:rPr lang="en-US" dirty="0" smtClean="0">
                <a:solidFill>
                  <a:schemeClr val="accent1"/>
                </a:solidFill>
              </a:rPr>
              <a:t> percentile</a:t>
            </a:r>
          </a:p>
        </p:txBody>
      </p:sp>
      <p:sp>
        <p:nvSpPr>
          <p:cNvPr id="4" name="Slide Number Placeholder 3"/>
          <p:cNvSpPr>
            <a:spLocks noGrp="1"/>
          </p:cNvSpPr>
          <p:nvPr>
            <p:ph type="sldNum" sz="quarter" idx="12"/>
          </p:nvPr>
        </p:nvSpPr>
        <p:spPr/>
        <p:txBody>
          <a:bodyPr/>
          <a:lstStyle/>
          <a:p>
            <a:fld id="{D3111AAA-2ECE-4969-9195-D9C506454076}" type="slidenum">
              <a:rPr lang="en-US" smtClean="0"/>
              <a:pPr/>
              <a:t>11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01861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Frosting</a:t>
            </a:r>
            <a:endParaRPr lang="en-US" dirty="0"/>
          </a:p>
        </p:txBody>
      </p:sp>
      <p:sp>
        <p:nvSpPr>
          <p:cNvPr id="3" name="Content Placeholder 2"/>
          <p:cNvSpPr>
            <a:spLocks noGrp="1"/>
          </p:cNvSpPr>
          <p:nvPr>
            <p:ph idx="1"/>
          </p:nvPr>
        </p:nvSpPr>
        <p:spPr/>
        <p:txBody>
          <a:bodyPr>
            <a:normAutofit/>
          </a:bodyPr>
          <a:lstStyle/>
          <a:p>
            <a:r>
              <a:rPr lang="en-US" dirty="0" smtClean="0"/>
              <a:t>Enable a single, </a:t>
            </a:r>
            <a:r>
              <a:rPr lang="en-US" dirty="0" smtClean="0">
                <a:solidFill>
                  <a:schemeClr val="accent1"/>
                </a:solidFill>
              </a:rPr>
              <a:t>shared</a:t>
            </a:r>
            <a:r>
              <a:rPr lang="en-US" dirty="0" smtClean="0"/>
              <a:t> storage layer</a:t>
            </a:r>
          </a:p>
          <a:p>
            <a:r>
              <a:rPr lang="en-US" dirty="0" smtClean="0"/>
              <a:t>High-level </a:t>
            </a:r>
            <a:r>
              <a:rPr lang="en-US" i="1" dirty="0" smtClean="0">
                <a:solidFill>
                  <a:schemeClr val="accent1"/>
                </a:solidFill>
              </a:rPr>
              <a:t>service-level objectives</a:t>
            </a:r>
            <a:r>
              <a:rPr lang="en-US" dirty="0" smtClean="0">
                <a:solidFill>
                  <a:schemeClr val="accent1"/>
                </a:solidFill>
              </a:rPr>
              <a:t> </a:t>
            </a:r>
            <a:r>
              <a:rPr lang="en-US" dirty="0" smtClean="0"/>
              <a:t>(SLOs) specified directly to the storage system</a:t>
            </a:r>
          </a:p>
          <a:p>
            <a:pPr lvl="1"/>
            <a:r>
              <a:rPr lang="en-US" i="1" dirty="0" smtClean="0"/>
              <a:t>“my gets will finish in </a:t>
            </a:r>
            <a:r>
              <a:rPr lang="en-US" i="1" dirty="0"/>
              <a:t>200 </a:t>
            </a:r>
            <a:r>
              <a:rPr lang="en-US" i="1" dirty="0" err="1"/>
              <a:t>ms</a:t>
            </a:r>
            <a:r>
              <a:rPr lang="en-US" i="1" dirty="0"/>
              <a:t>, 99% of the time</a:t>
            </a:r>
            <a:r>
              <a:rPr lang="en-US" i="1" dirty="0" smtClean="0"/>
              <a:t>”</a:t>
            </a:r>
          </a:p>
          <a:p>
            <a:pPr>
              <a:buClr>
                <a:schemeClr val="tx1"/>
              </a:buClr>
            </a:pPr>
            <a:r>
              <a:rPr lang="en-US" dirty="0">
                <a:solidFill>
                  <a:schemeClr val="accent1"/>
                </a:solidFill>
              </a:rPr>
              <a:t>No manual tuning </a:t>
            </a:r>
            <a:r>
              <a:rPr lang="en-US" dirty="0"/>
              <a:t>by the app </a:t>
            </a:r>
            <a:r>
              <a:rPr lang="en-US" dirty="0" smtClean="0"/>
              <a:t>programmer</a:t>
            </a:r>
          </a:p>
        </p:txBody>
      </p:sp>
      <p:sp>
        <p:nvSpPr>
          <p:cNvPr id="4" name="Slide Number Placeholder 3"/>
          <p:cNvSpPr>
            <a:spLocks noGrp="1"/>
          </p:cNvSpPr>
          <p:nvPr>
            <p:ph type="sldNum" sz="quarter" idx="12"/>
          </p:nvPr>
        </p:nvSpPr>
        <p:spPr/>
        <p:txBody>
          <a:bodyPr/>
          <a:lstStyle/>
          <a:p>
            <a:fld id="{626E51E3-1022-40E4-B2B6-DC099AD855CE}" type="slidenum">
              <a:rPr lang="en-US" smtClean="0"/>
              <a:pPr/>
              <a:t>12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31816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Software Stacks</a:t>
            </a:r>
            <a:endParaRPr lang="en-US" dirty="0"/>
          </a:p>
        </p:txBody>
      </p:sp>
      <p:sp>
        <p:nvSpPr>
          <p:cNvPr id="5" name="Content Placeholder 4"/>
          <p:cNvSpPr>
            <a:spLocks noGrp="1"/>
          </p:cNvSpPr>
          <p:nvPr>
            <p:ph sz="half" idx="2"/>
          </p:nvPr>
        </p:nvSpPr>
        <p:spPr>
          <a:xfrm>
            <a:off x="4343400" y="1600200"/>
            <a:ext cx="4343400" cy="4525963"/>
          </a:xfrm>
        </p:spPr>
        <p:txBody>
          <a:bodyPr>
            <a:normAutofit/>
          </a:bodyPr>
          <a:lstStyle/>
          <a:p>
            <a:r>
              <a:rPr lang="en-US" dirty="0" smtClean="0"/>
              <a:t>HBase</a:t>
            </a:r>
          </a:p>
          <a:p>
            <a:pPr lvl="1"/>
            <a:r>
              <a:rPr lang="en-US" dirty="0" err="1" smtClean="0"/>
              <a:t>BigTable</a:t>
            </a:r>
            <a:r>
              <a:rPr lang="en-US" dirty="0" smtClean="0"/>
              <a:t>-like</a:t>
            </a:r>
          </a:p>
          <a:p>
            <a:pPr lvl="1"/>
            <a:r>
              <a:rPr lang="en-US" dirty="0" smtClean="0"/>
              <a:t>Distributed column store</a:t>
            </a:r>
          </a:p>
          <a:p>
            <a:pPr lvl="1"/>
            <a:r>
              <a:rPr lang="en-US" dirty="0" smtClean="0"/>
              <a:t>Get, put, scans on rows</a:t>
            </a:r>
          </a:p>
          <a:p>
            <a:r>
              <a:rPr lang="en-US" dirty="0" smtClean="0"/>
              <a:t>HDFS</a:t>
            </a:r>
          </a:p>
          <a:p>
            <a:pPr lvl="1"/>
            <a:r>
              <a:rPr lang="en-US" dirty="0" smtClean="0"/>
              <a:t>GFS-like</a:t>
            </a:r>
          </a:p>
          <a:p>
            <a:pPr lvl="1"/>
            <a:r>
              <a:rPr lang="en-US" dirty="0" smtClean="0"/>
              <a:t>Distributed </a:t>
            </a:r>
            <a:r>
              <a:rPr lang="en-US" dirty="0" err="1" smtClean="0"/>
              <a:t>filesystem</a:t>
            </a:r>
            <a:endParaRPr lang="en-US" dirty="0" smtClean="0"/>
          </a:p>
          <a:p>
            <a:r>
              <a:rPr lang="en-US" dirty="0" smtClean="0"/>
              <a:t>OS</a:t>
            </a:r>
          </a:p>
          <a:p>
            <a:pPr lvl="1"/>
            <a:r>
              <a:rPr lang="en-US" dirty="0" smtClean="0"/>
              <a:t>Interfaces with hardware</a:t>
            </a:r>
          </a:p>
        </p:txBody>
      </p:sp>
      <p:sp>
        <p:nvSpPr>
          <p:cNvPr id="4" name="Slide Number Placeholder 3"/>
          <p:cNvSpPr>
            <a:spLocks noGrp="1"/>
          </p:cNvSpPr>
          <p:nvPr>
            <p:ph type="sldNum" sz="quarter" idx="12"/>
          </p:nvPr>
        </p:nvSpPr>
        <p:spPr/>
        <p:txBody>
          <a:bodyPr/>
          <a:lstStyle/>
          <a:p>
            <a:fld id="{D3111AAA-2ECE-4969-9195-D9C506454076}" type="slidenum">
              <a:rPr lang="en-US" smtClean="0"/>
              <a:pPr/>
              <a:t>13</a:t>
            </a:fld>
            <a:endParaRPr lang="en-US" dirty="0"/>
          </a:p>
        </p:txBody>
      </p:sp>
      <p:sp>
        <p:nvSpPr>
          <p:cNvPr id="7" name="Rectangle 6"/>
          <p:cNvSpPr/>
          <p:nvPr/>
        </p:nvSpPr>
        <p:spPr>
          <a:xfrm>
            <a:off x="914400" y="2895600"/>
            <a:ext cx="27432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HBase</a:t>
            </a:r>
            <a:endParaRPr lang="en-US" sz="3200" dirty="0"/>
          </a:p>
        </p:txBody>
      </p:sp>
      <p:sp>
        <p:nvSpPr>
          <p:cNvPr id="8" name="Rectangle 7"/>
          <p:cNvSpPr/>
          <p:nvPr/>
        </p:nvSpPr>
        <p:spPr>
          <a:xfrm>
            <a:off x="914400" y="41910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HDFS</a:t>
            </a:r>
            <a:endParaRPr lang="en-US" sz="3200" dirty="0"/>
          </a:p>
        </p:txBody>
      </p:sp>
      <p:sp>
        <p:nvSpPr>
          <p:cNvPr id="9" name="Rectangle 8"/>
          <p:cNvSpPr/>
          <p:nvPr/>
        </p:nvSpPr>
        <p:spPr>
          <a:xfrm>
            <a:off x="914400" y="1600200"/>
            <a:ext cx="2743200" cy="76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t>Client</a:t>
            </a:r>
            <a:endParaRPr lang="en-US" sz="3200" dirty="0"/>
          </a:p>
        </p:txBody>
      </p:sp>
      <p:sp>
        <p:nvSpPr>
          <p:cNvPr id="10" name="Rectangle 9"/>
          <p:cNvSpPr/>
          <p:nvPr/>
        </p:nvSpPr>
        <p:spPr>
          <a:xfrm>
            <a:off x="914400" y="5486400"/>
            <a:ext cx="2743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OS</a:t>
            </a:r>
            <a:endParaRPr lang="en-US" sz="32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97504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Software Stacks</a:t>
            </a:r>
            <a:endParaRPr lang="en-US" dirty="0"/>
          </a:p>
        </p:txBody>
      </p:sp>
      <p:sp>
        <p:nvSpPr>
          <p:cNvPr id="5" name="Content Placeholder 4"/>
          <p:cNvSpPr>
            <a:spLocks noGrp="1"/>
          </p:cNvSpPr>
          <p:nvPr>
            <p:ph sz="half" idx="2"/>
          </p:nvPr>
        </p:nvSpPr>
        <p:spPr>
          <a:xfrm>
            <a:off x="4343400" y="1600200"/>
            <a:ext cx="4343400" cy="4525963"/>
          </a:xfrm>
        </p:spPr>
        <p:txBody>
          <a:bodyPr>
            <a:normAutofit/>
          </a:bodyPr>
          <a:lstStyle/>
          <a:p>
            <a:r>
              <a:rPr lang="en-US" dirty="0" smtClean="0"/>
              <a:t>Clean layered architecture</a:t>
            </a:r>
          </a:p>
          <a:p>
            <a:r>
              <a:rPr lang="en-US" dirty="0" smtClean="0"/>
              <a:t>Request processing traverses software stack</a:t>
            </a:r>
          </a:p>
          <a:p>
            <a:pPr marL="0" indent="0">
              <a:buNone/>
            </a:pPr>
            <a:endParaRPr lang="en-US" dirty="0" smtClean="0"/>
          </a:p>
          <a:p>
            <a:r>
              <a:rPr lang="en-US" dirty="0" smtClean="0"/>
              <a:t>Hard to debug latency!</a:t>
            </a:r>
          </a:p>
          <a:p>
            <a:r>
              <a:rPr lang="en-US" dirty="0" smtClean="0"/>
              <a:t>Lots of code</a:t>
            </a:r>
          </a:p>
          <a:p>
            <a:r>
              <a:rPr lang="en-US" dirty="0" smtClean="0"/>
              <a:t>Complex interactions</a:t>
            </a:r>
          </a:p>
        </p:txBody>
      </p:sp>
      <p:sp>
        <p:nvSpPr>
          <p:cNvPr id="4" name="Slide Number Placeholder 3"/>
          <p:cNvSpPr>
            <a:spLocks noGrp="1"/>
          </p:cNvSpPr>
          <p:nvPr>
            <p:ph type="sldNum" sz="quarter" idx="12"/>
          </p:nvPr>
        </p:nvSpPr>
        <p:spPr/>
        <p:txBody>
          <a:bodyPr/>
          <a:lstStyle/>
          <a:p>
            <a:fld id="{D3111AAA-2ECE-4969-9195-D9C506454076}" type="slidenum">
              <a:rPr lang="en-US" smtClean="0"/>
              <a:pPr/>
              <a:t>14</a:t>
            </a:fld>
            <a:endParaRPr lang="en-US" dirty="0"/>
          </a:p>
        </p:txBody>
      </p:sp>
      <p:sp>
        <p:nvSpPr>
          <p:cNvPr id="7" name="Rectangle 6"/>
          <p:cNvSpPr/>
          <p:nvPr/>
        </p:nvSpPr>
        <p:spPr>
          <a:xfrm>
            <a:off x="914400" y="2895600"/>
            <a:ext cx="27432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HBase</a:t>
            </a:r>
            <a:endParaRPr lang="en-US" sz="3200" dirty="0"/>
          </a:p>
        </p:txBody>
      </p:sp>
      <p:sp>
        <p:nvSpPr>
          <p:cNvPr id="8" name="Rectangle 7"/>
          <p:cNvSpPr/>
          <p:nvPr/>
        </p:nvSpPr>
        <p:spPr>
          <a:xfrm>
            <a:off x="914400" y="41910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HDFS</a:t>
            </a:r>
            <a:endParaRPr lang="en-US" sz="3200" dirty="0"/>
          </a:p>
        </p:txBody>
      </p:sp>
      <p:sp>
        <p:nvSpPr>
          <p:cNvPr id="9" name="Rectangle 8"/>
          <p:cNvSpPr/>
          <p:nvPr/>
        </p:nvSpPr>
        <p:spPr>
          <a:xfrm>
            <a:off x="914400" y="1600200"/>
            <a:ext cx="2743200" cy="76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t>Client</a:t>
            </a:r>
            <a:endParaRPr lang="en-US" sz="3200" dirty="0"/>
          </a:p>
        </p:txBody>
      </p:sp>
      <p:sp>
        <p:nvSpPr>
          <p:cNvPr id="10" name="Rectangle 9"/>
          <p:cNvSpPr/>
          <p:nvPr/>
        </p:nvSpPr>
        <p:spPr>
          <a:xfrm>
            <a:off x="914400" y="5486400"/>
            <a:ext cx="2743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OS</a:t>
            </a:r>
            <a:endParaRPr lang="en-US" sz="3200" dirty="0"/>
          </a:p>
        </p:txBody>
      </p:sp>
      <p:cxnSp>
        <p:nvCxnSpPr>
          <p:cNvPr id="6" name="Straight Arrow Connector 5"/>
          <p:cNvCxnSpPr/>
          <p:nvPr/>
        </p:nvCxnSpPr>
        <p:spPr>
          <a:xfrm>
            <a:off x="1600200" y="2362200"/>
            <a:ext cx="0" cy="533400"/>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600200" y="3657600"/>
            <a:ext cx="0" cy="5334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002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8194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657600"/>
            <a:ext cx="0" cy="5334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819400" y="2362200"/>
            <a:ext cx="0" cy="533400"/>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828800" y="3657600"/>
            <a:ext cx="0" cy="5334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90800" y="3657600"/>
            <a:ext cx="0" cy="5334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8288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3622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336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908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132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Frosting Architecture</a:t>
            </a:r>
            <a:endParaRPr lang="en-US" dirty="0"/>
          </a:p>
        </p:txBody>
      </p:sp>
      <p:sp>
        <p:nvSpPr>
          <p:cNvPr id="5" name="Content Placeholder 4"/>
          <p:cNvSpPr>
            <a:spLocks noGrp="1"/>
          </p:cNvSpPr>
          <p:nvPr>
            <p:ph sz="half" idx="2"/>
          </p:nvPr>
        </p:nvSpPr>
        <p:spPr>
          <a:xfrm>
            <a:off x="4343400" y="1600200"/>
            <a:ext cx="4343400" cy="4525963"/>
          </a:xfrm>
        </p:spPr>
        <p:txBody>
          <a:bodyPr>
            <a:normAutofit/>
          </a:bodyPr>
          <a:lstStyle/>
          <a:p>
            <a:r>
              <a:rPr lang="en-US" dirty="0" smtClean="0"/>
              <a:t>Try the simple approach</a:t>
            </a:r>
            <a:endParaRPr lang="en-US" dirty="0"/>
          </a:p>
        </p:txBody>
      </p:sp>
      <p:sp>
        <p:nvSpPr>
          <p:cNvPr id="4" name="Slide Number Placeholder 3"/>
          <p:cNvSpPr>
            <a:spLocks noGrp="1"/>
          </p:cNvSpPr>
          <p:nvPr>
            <p:ph type="sldNum" sz="quarter" idx="12"/>
          </p:nvPr>
        </p:nvSpPr>
        <p:spPr/>
        <p:txBody>
          <a:bodyPr/>
          <a:lstStyle/>
          <a:p>
            <a:fld id="{D3111AAA-2ECE-4969-9195-D9C506454076}" type="slidenum">
              <a:rPr lang="en-US" smtClean="0"/>
              <a:pPr/>
              <a:t>15</a:t>
            </a:fld>
            <a:endParaRPr lang="en-US" dirty="0"/>
          </a:p>
        </p:txBody>
      </p:sp>
      <p:sp>
        <p:nvSpPr>
          <p:cNvPr id="7" name="Rectangle 6"/>
          <p:cNvSpPr/>
          <p:nvPr/>
        </p:nvSpPr>
        <p:spPr>
          <a:xfrm>
            <a:off x="914400" y="2895600"/>
            <a:ext cx="27432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HBase</a:t>
            </a:r>
            <a:endParaRPr lang="en-US" sz="3200" dirty="0"/>
          </a:p>
        </p:txBody>
      </p:sp>
      <p:sp>
        <p:nvSpPr>
          <p:cNvPr id="8" name="Rectangle 7"/>
          <p:cNvSpPr/>
          <p:nvPr/>
        </p:nvSpPr>
        <p:spPr>
          <a:xfrm>
            <a:off x="914400" y="41910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HDFS</a:t>
            </a:r>
            <a:endParaRPr lang="en-US" sz="3200" dirty="0"/>
          </a:p>
        </p:txBody>
      </p:sp>
      <p:sp>
        <p:nvSpPr>
          <p:cNvPr id="9" name="Rectangle 8"/>
          <p:cNvSpPr/>
          <p:nvPr/>
        </p:nvSpPr>
        <p:spPr>
          <a:xfrm>
            <a:off x="914400" y="1600200"/>
            <a:ext cx="2743200" cy="76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t>Client</a:t>
            </a:r>
            <a:endParaRPr lang="en-US" sz="3200" dirty="0"/>
          </a:p>
        </p:txBody>
      </p:sp>
      <p:sp>
        <p:nvSpPr>
          <p:cNvPr id="10" name="Rectangle 9"/>
          <p:cNvSpPr/>
          <p:nvPr/>
        </p:nvSpPr>
        <p:spPr>
          <a:xfrm>
            <a:off x="914400" y="5486400"/>
            <a:ext cx="2743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OS</a:t>
            </a:r>
            <a:endParaRPr lang="en-US" sz="32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11319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Frosting Architecture</a:t>
            </a:r>
            <a:endParaRPr lang="en-US" dirty="0"/>
          </a:p>
        </p:txBody>
      </p:sp>
      <p:sp>
        <p:nvSpPr>
          <p:cNvPr id="5" name="Content Placeholder 4"/>
          <p:cNvSpPr>
            <a:spLocks noGrp="1"/>
          </p:cNvSpPr>
          <p:nvPr>
            <p:ph sz="half" idx="2"/>
          </p:nvPr>
        </p:nvSpPr>
        <p:spPr>
          <a:xfrm>
            <a:off x="4343400" y="1600200"/>
            <a:ext cx="4343400" cy="4525963"/>
          </a:xfrm>
        </p:spPr>
        <p:txBody>
          <a:bodyPr>
            <a:normAutofit/>
          </a:bodyPr>
          <a:lstStyle/>
          <a:p>
            <a:r>
              <a:rPr lang="en-US" dirty="0" smtClean="0"/>
              <a:t>Try the simple approach</a:t>
            </a:r>
            <a:endParaRPr lang="en-US" dirty="0"/>
          </a:p>
          <a:p>
            <a:r>
              <a:rPr lang="en-US" dirty="0" smtClean="0"/>
              <a:t>Insert scheduling at the top layer (HBase)</a:t>
            </a:r>
          </a:p>
          <a:p>
            <a:r>
              <a:rPr lang="en-US" dirty="0" smtClean="0"/>
              <a:t>Proportional share among HBase clients</a:t>
            </a:r>
          </a:p>
          <a:p>
            <a:r>
              <a:rPr lang="en-US" dirty="0" smtClean="0"/>
              <a:t>Dynamically adjust shares to enforce client SLOs</a:t>
            </a:r>
          </a:p>
        </p:txBody>
      </p:sp>
      <p:sp>
        <p:nvSpPr>
          <p:cNvPr id="4" name="Slide Number Placeholder 3"/>
          <p:cNvSpPr>
            <a:spLocks noGrp="1"/>
          </p:cNvSpPr>
          <p:nvPr>
            <p:ph type="sldNum" sz="quarter" idx="12"/>
          </p:nvPr>
        </p:nvSpPr>
        <p:spPr/>
        <p:txBody>
          <a:bodyPr/>
          <a:lstStyle/>
          <a:p>
            <a:fld id="{D3111AAA-2ECE-4969-9195-D9C506454076}" type="slidenum">
              <a:rPr lang="en-US" smtClean="0"/>
              <a:pPr/>
              <a:t>16</a:t>
            </a:fld>
            <a:endParaRPr lang="en-US" dirty="0"/>
          </a:p>
        </p:txBody>
      </p:sp>
      <p:sp>
        <p:nvSpPr>
          <p:cNvPr id="7" name="Rectangle 6"/>
          <p:cNvSpPr/>
          <p:nvPr/>
        </p:nvSpPr>
        <p:spPr>
          <a:xfrm>
            <a:off x="914400" y="3200400"/>
            <a:ext cx="27432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HBase</a:t>
            </a:r>
            <a:endParaRPr lang="en-US" sz="3200" dirty="0"/>
          </a:p>
        </p:txBody>
      </p:sp>
      <p:sp>
        <p:nvSpPr>
          <p:cNvPr id="8" name="Rectangle 7"/>
          <p:cNvSpPr/>
          <p:nvPr/>
        </p:nvSpPr>
        <p:spPr>
          <a:xfrm>
            <a:off x="914400" y="41910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HDFS</a:t>
            </a:r>
            <a:endParaRPr lang="en-US" sz="3200" dirty="0"/>
          </a:p>
        </p:txBody>
      </p:sp>
      <p:sp>
        <p:nvSpPr>
          <p:cNvPr id="9" name="Rectangle 8"/>
          <p:cNvSpPr/>
          <p:nvPr/>
        </p:nvSpPr>
        <p:spPr>
          <a:xfrm>
            <a:off x="914400" y="1600200"/>
            <a:ext cx="2743200" cy="76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t>Client</a:t>
            </a:r>
            <a:endParaRPr lang="en-US" sz="3200" dirty="0"/>
          </a:p>
        </p:txBody>
      </p:sp>
      <p:sp>
        <p:nvSpPr>
          <p:cNvPr id="10" name="Rectangle 9"/>
          <p:cNvSpPr/>
          <p:nvPr/>
        </p:nvSpPr>
        <p:spPr>
          <a:xfrm>
            <a:off x="914400" y="5486400"/>
            <a:ext cx="2743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OS</a:t>
            </a:r>
            <a:endParaRPr lang="en-US" sz="3200" dirty="0"/>
          </a:p>
        </p:txBody>
      </p:sp>
      <p:sp>
        <p:nvSpPr>
          <p:cNvPr id="3" name="Rectangle 2"/>
          <p:cNvSpPr/>
          <p:nvPr/>
        </p:nvSpPr>
        <p:spPr>
          <a:xfrm>
            <a:off x="914400" y="2895600"/>
            <a:ext cx="27432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Frosting</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3454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SLO Enforcement</a:t>
            </a:r>
            <a:endParaRPr lang="en-US" dirty="0"/>
          </a:p>
        </p:txBody>
      </p:sp>
      <p:sp>
        <p:nvSpPr>
          <p:cNvPr id="4" name="Slide Number Placeholder 3"/>
          <p:cNvSpPr>
            <a:spLocks noGrp="1"/>
          </p:cNvSpPr>
          <p:nvPr>
            <p:ph type="sldNum" sz="quarter" idx="12"/>
          </p:nvPr>
        </p:nvSpPr>
        <p:spPr/>
        <p:txBody>
          <a:bodyPr/>
          <a:lstStyle/>
          <a:p>
            <a:fld id="{D3111AAA-2ECE-4969-9195-D9C506454076}" type="slidenum">
              <a:rPr lang="en-US" smtClean="0"/>
              <a:pPr/>
              <a:t>17</a:t>
            </a:fld>
            <a:endParaRPr lang="en-US"/>
          </a:p>
        </p:txBody>
      </p:sp>
      <p:sp>
        <p:nvSpPr>
          <p:cNvPr id="3" name="Content Placeholder 2"/>
          <p:cNvSpPr>
            <a:spLocks noGrp="1"/>
          </p:cNvSpPr>
          <p:nvPr>
            <p:ph sz="half" idx="2"/>
          </p:nvPr>
        </p:nvSpPr>
        <p:spPr/>
        <p:txBody>
          <a:bodyPr/>
          <a:lstStyle/>
          <a:p>
            <a:endParaRPr lang="en-US" dirty="0" smtClean="0"/>
          </a:p>
          <a:p>
            <a:r>
              <a:rPr lang="en-US" dirty="0" smtClean="0"/>
              <a:t>Feedback loop</a:t>
            </a:r>
          </a:p>
          <a:p>
            <a:r>
              <a:rPr lang="en-US" dirty="0" smtClean="0"/>
              <a:t>Measure each client’s performance</a:t>
            </a:r>
          </a:p>
          <a:p>
            <a:r>
              <a:rPr lang="en-US" dirty="0" smtClean="0"/>
              <a:t>Compare with SLO</a:t>
            </a:r>
          </a:p>
          <a:p>
            <a:r>
              <a:rPr lang="en-US" dirty="0" smtClean="0"/>
              <a:t>Increase or decrease allocation accordingly</a:t>
            </a:r>
          </a:p>
        </p:txBody>
      </p:sp>
      <p:sp>
        <p:nvSpPr>
          <p:cNvPr id="5" name="Rectangle 4"/>
          <p:cNvSpPr/>
          <p:nvPr/>
        </p:nvSpPr>
        <p:spPr>
          <a:xfrm>
            <a:off x="304800" y="27432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Performance measurements</a:t>
            </a:r>
            <a:endParaRPr lang="en-US" dirty="0"/>
          </a:p>
        </p:txBody>
      </p:sp>
      <p:sp>
        <p:nvSpPr>
          <p:cNvPr id="13" name="Rectangle 12"/>
          <p:cNvSpPr/>
          <p:nvPr/>
        </p:nvSpPr>
        <p:spPr>
          <a:xfrm>
            <a:off x="2133600" y="39624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Allocation optimizer</a:t>
            </a:r>
            <a:endParaRPr lang="en-US" dirty="0"/>
          </a:p>
        </p:txBody>
      </p:sp>
      <p:sp>
        <p:nvSpPr>
          <p:cNvPr id="14" name="Rectangle 13"/>
          <p:cNvSpPr/>
          <p:nvPr/>
        </p:nvSpPr>
        <p:spPr>
          <a:xfrm>
            <a:off x="2819400" y="19812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Scheduler</a:t>
            </a:r>
            <a:endParaRPr lang="en-US" dirty="0"/>
          </a:p>
        </p:txBody>
      </p:sp>
      <p:cxnSp>
        <p:nvCxnSpPr>
          <p:cNvPr id="15" name="Curved Connector 14"/>
          <p:cNvCxnSpPr>
            <a:stCxn id="5" idx="2"/>
            <a:endCxn id="13" idx="1"/>
          </p:cNvCxnSpPr>
          <p:nvPr/>
        </p:nvCxnSpPr>
        <p:spPr>
          <a:xfrm rot="16200000" flipH="1">
            <a:off x="1257300" y="3581400"/>
            <a:ext cx="723900" cy="1028700"/>
          </a:xfrm>
          <a:prstGeom prst="curved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3" idx="3"/>
          </p:cNvCxnSpPr>
          <p:nvPr/>
        </p:nvCxnSpPr>
        <p:spPr>
          <a:xfrm flipV="1">
            <a:off x="3733800" y="2971800"/>
            <a:ext cx="381000" cy="1485900"/>
          </a:xfrm>
          <a:prstGeom prst="curved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endCxn id="5" idx="0"/>
          </p:cNvCxnSpPr>
          <p:nvPr/>
        </p:nvCxnSpPr>
        <p:spPr>
          <a:xfrm rot="10800000" flipV="1">
            <a:off x="1104900" y="2209800"/>
            <a:ext cx="1638300" cy="533400"/>
          </a:xfrm>
          <a:prstGeom prst="curved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2503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5" name="Content Placeholder 4"/>
          <p:cNvSpPr>
            <a:spLocks noGrp="1"/>
          </p:cNvSpPr>
          <p:nvPr>
            <p:ph idx="1"/>
          </p:nvPr>
        </p:nvSpPr>
        <p:spPr/>
        <p:txBody>
          <a:bodyPr/>
          <a:lstStyle/>
          <a:p>
            <a:r>
              <a:rPr lang="en-US" dirty="0" smtClean="0"/>
              <a:t>HBase cluster on c1.xlarge EC2 nodes</a:t>
            </a:r>
          </a:p>
          <a:p>
            <a:pPr lvl="1"/>
            <a:r>
              <a:rPr lang="en-US" dirty="0" smtClean="0"/>
              <a:t>8 CPU cores</a:t>
            </a:r>
          </a:p>
          <a:p>
            <a:pPr lvl="1"/>
            <a:r>
              <a:rPr lang="en-US" dirty="0" smtClean="0"/>
              <a:t>4 local disks</a:t>
            </a:r>
          </a:p>
          <a:p>
            <a:r>
              <a:rPr lang="en-US" dirty="0" smtClean="0"/>
              <a:t>Yahoo! Cloud Serving Benchmark clients</a:t>
            </a:r>
          </a:p>
          <a:p>
            <a:pPr lvl="1"/>
            <a:r>
              <a:rPr lang="en-US" u="sng" dirty="0" smtClean="0"/>
              <a:t>Frontend</a:t>
            </a:r>
            <a:r>
              <a:rPr lang="en-US" dirty="0" smtClean="0"/>
              <a:t>: 1-row gets, high priority</a:t>
            </a:r>
          </a:p>
          <a:p>
            <a:pPr lvl="1"/>
            <a:r>
              <a:rPr lang="en-US" u="sng" dirty="0" smtClean="0"/>
              <a:t>Batch</a:t>
            </a:r>
            <a:r>
              <a:rPr lang="en-US" dirty="0" smtClean="0"/>
              <a:t>: 500-row scans, low priority</a:t>
            </a:r>
          </a:p>
        </p:txBody>
      </p:sp>
      <p:sp>
        <p:nvSpPr>
          <p:cNvPr id="4" name="Slide Number Placeholder 3"/>
          <p:cNvSpPr>
            <a:spLocks noGrp="1"/>
          </p:cNvSpPr>
          <p:nvPr>
            <p:ph type="sldNum" sz="quarter" idx="12"/>
          </p:nvPr>
        </p:nvSpPr>
        <p:spPr/>
        <p:txBody>
          <a:bodyPr/>
          <a:lstStyle/>
          <a:p>
            <a:fld id="{D3111AAA-2ECE-4969-9195-D9C506454076}" type="slidenum">
              <a:rPr lang="en-US" smtClean="0"/>
              <a:pPr/>
              <a:t>18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25019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377203" y="1600200"/>
            <a:ext cx="6389594" cy="4525963"/>
          </a:xfrm>
        </p:spPr>
      </p:pic>
      <p:sp>
        <p:nvSpPr>
          <p:cNvPr id="4" name="Slide Number Placeholder 3"/>
          <p:cNvSpPr>
            <a:spLocks noGrp="1"/>
          </p:cNvSpPr>
          <p:nvPr>
            <p:ph type="sldNum" sz="quarter" idx="12"/>
          </p:nvPr>
        </p:nvSpPr>
        <p:spPr/>
        <p:txBody>
          <a:bodyPr/>
          <a:lstStyle/>
          <a:p>
            <a:fld id="{D3111AAA-2ECE-4969-9195-D9C506454076}" type="slidenum">
              <a:rPr lang="en-US" smtClean="0"/>
              <a:pPr/>
              <a:t>19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79022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p:txBody>
          <a:bodyPr/>
          <a:lstStyle/>
          <a:p>
            <a:fld id="{626E51E3-1022-40E4-B2B6-DC099AD855CE}" type="slidenum">
              <a:rPr lang="en-US" smtClean="0"/>
              <a:pPr/>
              <a:t>2</a:t>
            </a:fld>
            <a:endParaRPr lang="en-US"/>
          </a:p>
        </p:txBody>
      </p:sp>
      <p:grpSp>
        <p:nvGrpSpPr>
          <p:cNvPr id="26" name="Group 25"/>
          <p:cNvGrpSpPr/>
          <p:nvPr/>
        </p:nvGrpSpPr>
        <p:grpSpPr>
          <a:xfrm>
            <a:off x="458410" y="152400"/>
            <a:ext cx="1903790" cy="2659796"/>
            <a:chOff x="228600" y="1219200"/>
            <a:chExt cx="1903790" cy="2659796"/>
          </a:xfrm>
        </p:grpSpPr>
        <p:pic>
          <p:nvPicPr>
            <p:cNvPr id="6" name="Picture 5"/>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8600" y="1219200"/>
              <a:ext cx="1751390" cy="1751390"/>
            </a:xfrm>
            <a:prstGeom prst="rect">
              <a:avLst/>
            </a:prstGeom>
          </p:spPr>
        </p:pic>
        <p:sp>
          <p:nvSpPr>
            <p:cNvPr id="19" name="TextBox 18"/>
            <p:cNvSpPr txBox="1"/>
            <p:nvPr/>
          </p:nvSpPr>
          <p:spPr>
            <a:xfrm>
              <a:off x="228600" y="3047999"/>
              <a:ext cx="1903790" cy="830997"/>
            </a:xfrm>
            <a:prstGeom prst="rect">
              <a:avLst/>
            </a:prstGeom>
            <a:noFill/>
          </p:spPr>
          <p:txBody>
            <a:bodyPr wrap="square" rtlCol="0">
              <a:spAutoFit/>
            </a:bodyPr>
            <a:lstStyle/>
            <a:p>
              <a:r>
                <a:rPr lang="en-US" sz="2400" dirty="0" smtClean="0"/>
                <a:t>Exploratory drill-down</a:t>
              </a:r>
              <a:endParaRPr lang="en-US" sz="2400" dirty="0"/>
            </a:p>
          </p:txBody>
        </p:sp>
      </p:grpSp>
      <p:grpSp>
        <p:nvGrpSpPr>
          <p:cNvPr id="27" name="Group 26"/>
          <p:cNvGrpSpPr/>
          <p:nvPr/>
        </p:nvGrpSpPr>
        <p:grpSpPr>
          <a:xfrm>
            <a:off x="6300208" y="228600"/>
            <a:ext cx="2234192" cy="2583595"/>
            <a:chOff x="6300208" y="533400"/>
            <a:chExt cx="2234192" cy="2583595"/>
          </a:xfrm>
        </p:grpSpPr>
        <p:pic>
          <p:nvPicPr>
            <p:cNvPr id="7" name="Picture 6"/>
            <p:cNvPicPr>
              <a:picLocks noChangeAspect="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00208" y="533400"/>
              <a:ext cx="2234192" cy="1675644"/>
            </a:xfrm>
            <a:prstGeom prst="rect">
              <a:avLst/>
            </a:prstGeom>
          </p:spPr>
        </p:pic>
        <p:sp>
          <p:nvSpPr>
            <p:cNvPr id="21" name="TextBox 20"/>
            <p:cNvSpPr txBox="1"/>
            <p:nvPr/>
          </p:nvSpPr>
          <p:spPr>
            <a:xfrm>
              <a:off x="6429596" y="2285998"/>
              <a:ext cx="2063240" cy="830997"/>
            </a:xfrm>
            <a:prstGeom prst="rect">
              <a:avLst/>
            </a:prstGeom>
            <a:noFill/>
          </p:spPr>
          <p:txBody>
            <a:bodyPr wrap="square" rtlCol="0">
              <a:spAutoFit/>
            </a:bodyPr>
            <a:lstStyle/>
            <a:p>
              <a:r>
                <a:rPr lang="en-US" sz="2400" dirty="0" smtClean="0"/>
                <a:t>Interactive web-serving</a:t>
              </a:r>
              <a:endParaRPr lang="en-US" sz="2400" dirty="0"/>
            </a:p>
          </p:txBody>
        </p:sp>
      </p:grpSp>
      <p:sp>
        <p:nvSpPr>
          <p:cNvPr id="10" name="Right Arrow 9"/>
          <p:cNvSpPr/>
          <p:nvPr/>
        </p:nvSpPr>
        <p:spPr>
          <a:xfrm rot="5400000">
            <a:off x="3695700" y="3162300"/>
            <a:ext cx="8382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3581400" y="6167735"/>
            <a:ext cx="914400" cy="461665"/>
          </a:xfrm>
          <a:prstGeom prst="rect">
            <a:avLst/>
          </a:prstGeom>
          <a:noFill/>
        </p:spPr>
        <p:txBody>
          <a:bodyPr wrap="square" rtlCol="0">
            <a:spAutoFit/>
          </a:bodyPr>
          <a:lstStyle/>
          <a:p>
            <a:r>
              <a:rPr lang="en-US" sz="2400" dirty="0" smtClean="0"/>
              <a:t>HDFS</a:t>
            </a:r>
            <a:endParaRPr lang="en-US" sz="2400" dirty="0"/>
          </a:p>
        </p:txBody>
      </p:sp>
      <p:pic>
        <p:nvPicPr>
          <p:cNvPr id="23" name="Picture 22"/>
          <p:cNvPicPr>
            <a:picLocks noChangeAspect="1"/>
          </p:cNvPicPr>
          <p:nvPr/>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92952" y="4114800"/>
            <a:ext cx="1783848" cy="1987433"/>
          </a:xfrm>
          <a:prstGeom prst="rect">
            <a:avLst/>
          </a:prstGeom>
        </p:spPr>
      </p:pic>
      <p:pic>
        <p:nvPicPr>
          <p:cNvPr id="4" name="Content Placeholder 3"/>
          <p:cNvPicPr>
            <a:picLocks noGrp="1" noChangeAspect="1"/>
          </p:cNvPicPr>
          <p:nvPr>
            <p:ph idx="1"/>
          </p:nvPr>
        </p:nvPicPr>
        <p:blipFill>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130040" y="76200"/>
            <a:ext cx="2159183" cy="1858206"/>
          </a:xfrm>
        </p:spPr>
      </p:pic>
      <p:sp>
        <p:nvSpPr>
          <p:cNvPr id="20" name="TextBox 19"/>
          <p:cNvSpPr txBox="1"/>
          <p:nvPr/>
        </p:nvSpPr>
        <p:spPr>
          <a:xfrm>
            <a:off x="3118772" y="1981199"/>
            <a:ext cx="2291840" cy="461665"/>
          </a:xfrm>
          <a:prstGeom prst="rect">
            <a:avLst/>
          </a:prstGeom>
          <a:noFill/>
        </p:spPr>
        <p:txBody>
          <a:bodyPr wrap="square" rtlCol="0">
            <a:spAutoFit/>
          </a:bodyPr>
          <a:lstStyle/>
          <a:p>
            <a:r>
              <a:rPr lang="en-US" sz="2400" dirty="0" smtClean="0"/>
              <a:t>Batch analytics</a:t>
            </a:r>
            <a:endParaRPr lang="en-US" sz="2400" dirty="0"/>
          </a:p>
        </p:txBody>
      </p:sp>
      <p:pic>
        <p:nvPicPr>
          <p:cNvPr id="5" name="Picture 4"/>
          <p:cNvPicPr>
            <a:picLocks noChangeAspect="1"/>
          </p:cNvPicPr>
          <p:nvPr/>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4800" y="4132385"/>
            <a:ext cx="1783848" cy="1987433"/>
          </a:xfrm>
          <a:prstGeom prst="rect">
            <a:avLst/>
          </a:prstGeom>
        </p:spPr>
      </p:pic>
      <p:sp>
        <p:nvSpPr>
          <p:cNvPr id="8" name="Right Arrow 7"/>
          <p:cNvSpPr/>
          <p:nvPr/>
        </p:nvSpPr>
        <p:spPr>
          <a:xfrm rot="5400000">
            <a:off x="800101" y="3238499"/>
            <a:ext cx="83819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62000" y="6172200"/>
            <a:ext cx="1219200" cy="461665"/>
          </a:xfrm>
          <a:prstGeom prst="rect">
            <a:avLst/>
          </a:prstGeom>
          <a:noFill/>
        </p:spPr>
        <p:txBody>
          <a:bodyPr wrap="square" rtlCol="0">
            <a:spAutoFit/>
          </a:bodyPr>
          <a:lstStyle/>
          <a:p>
            <a:r>
              <a:rPr lang="en-US" sz="2400" dirty="0" err="1" smtClean="0"/>
              <a:t>HBase</a:t>
            </a:r>
            <a:endParaRPr lang="en-US" sz="2400" dirty="0"/>
          </a:p>
        </p:txBody>
      </p:sp>
      <p:sp>
        <p:nvSpPr>
          <p:cNvPr id="11" name="Right Arrow 10"/>
          <p:cNvSpPr/>
          <p:nvPr/>
        </p:nvSpPr>
        <p:spPr>
          <a:xfrm rot="5400000">
            <a:off x="6937503" y="3162781"/>
            <a:ext cx="839162" cy="6096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69552" y="4114800"/>
            <a:ext cx="1783848" cy="1987433"/>
          </a:xfrm>
          <a:prstGeom prst="rect">
            <a:avLst/>
          </a:prstGeom>
        </p:spPr>
      </p:pic>
      <p:sp>
        <p:nvSpPr>
          <p:cNvPr id="30" name="TextBox 29"/>
          <p:cNvSpPr txBox="1"/>
          <p:nvPr/>
        </p:nvSpPr>
        <p:spPr>
          <a:xfrm>
            <a:off x="6858000" y="6172200"/>
            <a:ext cx="1447800" cy="461665"/>
          </a:xfrm>
          <a:prstGeom prst="rect">
            <a:avLst/>
          </a:prstGeom>
          <a:noFill/>
        </p:spPr>
        <p:txBody>
          <a:bodyPr wrap="square" rtlCol="0">
            <a:spAutoFit/>
          </a:bodyPr>
          <a:lstStyle/>
          <a:p>
            <a:r>
              <a:rPr lang="en-US" sz="2400" dirty="0" smtClean="0"/>
              <a:t>MySQL</a:t>
            </a:r>
            <a:endParaRPr lang="en-US" sz="24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8832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8" grpId="0" animBg="1"/>
      <p:bldP spid="29" grpId="0"/>
      <p:bldP spid="11" grpId="0" animBg="1"/>
      <p:bldP spid="30" grpId="0"/>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86000" y="1371600"/>
            <a:ext cx="4329952" cy="5257800"/>
          </a:xfrm>
        </p:spPr>
      </p:pic>
      <p:sp>
        <p:nvSpPr>
          <p:cNvPr id="4" name="Slide Number Placeholder 3"/>
          <p:cNvSpPr>
            <a:spLocks noGrp="1"/>
          </p:cNvSpPr>
          <p:nvPr>
            <p:ph type="sldNum" sz="quarter" idx="12"/>
          </p:nvPr>
        </p:nvSpPr>
        <p:spPr/>
        <p:txBody>
          <a:bodyPr/>
          <a:lstStyle/>
          <a:p>
            <a:fld id="{D3111AAA-2ECE-4969-9195-D9C506454076}" type="slidenum">
              <a:rPr lang="en-US" smtClean="0"/>
              <a:pPr/>
              <a:t>20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42208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914400" y="1143000"/>
            <a:ext cx="7530352" cy="5334000"/>
          </a:xfrm>
        </p:spPr>
      </p:pic>
      <p:sp>
        <p:nvSpPr>
          <p:cNvPr id="4" name="Slide Number Placeholder 3"/>
          <p:cNvSpPr>
            <a:spLocks noGrp="1"/>
          </p:cNvSpPr>
          <p:nvPr>
            <p:ph type="sldNum" sz="quarter" idx="12"/>
          </p:nvPr>
        </p:nvSpPr>
        <p:spPr/>
        <p:txBody>
          <a:bodyPr/>
          <a:lstStyle/>
          <a:p>
            <a:fld id="{D3111AAA-2ECE-4969-9195-D9C506454076}" type="slidenum">
              <a:rPr lang="en-US" smtClean="0"/>
              <a:pPr/>
              <a:t>21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8608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Fundamental latency vs. throughput </a:t>
            </a:r>
            <a:r>
              <a:rPr lang="en-US" dirty="0" smtClean="0"/>
              <a:t>tradeoff</a:t>
            </a:r>
          </a:p>
          <a:p>
            <a:r>
              <a:rPr lang="en-US" dirty="0" smtClean="0"/>
              <a:t>High-level SLOs can be enforced directly and automatically by the storage system</a:t>
            </a:r>
          </a:p>
          <a:p>
            <a:r>
              <a:rPr lang="en-US" dirty="0" smtClean="0"/>
              <a:t>Ideas can be applied to existing systems</a:t>
            </a:r>
          </a:p>
        </p:txBody>
      </p:sp>
      <p:sp>
        <p:nvSpPr>
          <p:cNvPr id="4" name="Slide Number Placeholder 3"/>
          <p:cNvSpPr>
            <a:spLocks noGrp="1"/>
          </p:cNvSpPr>
          <p:nvPr>
            <p:ph type="sldNum" sz="quarter" idx="12"/>
          </p:nvPr>
        </p:nvSpPr>
        <p:spPr/>
        <p:txBody>
          <a:bodyPr/>
          <a:lstStyle/>
          <a:p>
            <a:fld id="{D3111AAA-2ECE-4969-9195-D9C506454076}" type="slidenum">
              <a:rPr lang="en-US" smtClean="0"/>
              <a:pPr/>
              <a:t>22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02850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69552" y="4114800"/>
            <a:ext cx="1783848" cy="1987433"/>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92952" y="4114800"/>
            <a:ext cx="1783848" cy="1987433"/>
          </a:xfrm>
          <a:prstGeom prst="rect">
            <a:avLst/>
          </a:prstGeom>
        </p:spPr>
      </p:pic>
      <p:sp>
        <p:nvSpPr>
          <p:cNvPr id="18" name="Slide Number Placeholder 17"/>
          <p:cNvSpPr>
            <a:spLocks noGrp="1"/>
          </p:cNvSpPr>
          <p:nvPr>
            <p:ph type="sldNum" sz="quarter" idx="12"/>
          </p:nvPr>
        </p:nvSpPr>
        <p:spPr/>
        <p:txBody>
          <a:bodyPr/>
          <a:lstStyle/>
          <a:p>
            <a:fld id="{626E51E3-1022-40E4-B2B6-DC099AD855CE}" type="slidenum">
              <a:rPr lang="en-US" smtClean="0"/>
              <a:pPr/>
              <a:t>3</a:t>
            </a:fld>
            <a:endParaRPr lang="en-US"/>
          </a:p>
        </p:txBody>
      </p:sp>
      <p:grpSp>
        <p:nvGrpSpPr>
          <p:cNvPr id="26" name="Group 25"/>
          <p:cNvGrpSpPr/>
          <p:nvPr/>
        </p:nvGrpSpPr>
        <p:grpSpPr>
          <a:xfrm>
            <a:off x="458410" y="152400"/>
            <a:ext cx="1903790" cy="2659796"/>
            <a:chOff x="228600" y="1219200"/>
            <a:chExt cx="1903790" cy="2659796"/>
          </a:xfrm>
        </p:grpSpPr>
        <p:pic>
          <p:nvPicPr>
            <p:cNvPr id="6" name="Picture 5"/>
            <p:cNvPicPr>
              <a:picLocks noChangeAspect="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8600" y="1219200"/>
              <a:ext cx="1751390" cy="1751390"/>
            </a:xfrm>
            <a:prstGeom prst="rect">
              <a:avLst/>
            </a:prstGeom>
          </p:spPr>
        </p:pic>
        <p:sp>
          <p:nvSpPr>
            <p:cNvPr id="19" name="TextBox 18"/>
            <p:cNvSpPr txBox="1"/>
            <p:nvPr/>
          </p:nvSpPr>
          <p:spPr>
            <a:xfrm>
              <a:off x="228600" y="3047999"/>
              <a:ext cx="1903790" cy="830997"/>
            </a:xfrm>
            <a:prstGeom prst="rect">
              <a:avLst/>
            </a:prstGeom>
            <a:noFill/>
          </p:spPr>
          <p:txBody>
            <a:bodyPr wrap="square" rtlCol="0">
              <a:spAutoFit/>
            </a:bodyPr>
            <a:lstStyle/>
            <a:p>
              <a:r>
                <a:rPr lang="en-US" sz="2400" dirty="0" smtClean="0"/>
                <a:t>Exploratory drill-down</a:t>
              </a:r>
              <a:endParaRPr lang="en-US" sz="2400" dirty="0"/>
            </a:p>
          </p:txBody>
        </p:sp>
      </p:grpSp>
      <p:grpSp>
        <p:nvGrpSpPr>
          <p:cNvPr id="27" name="Group 26"/>
          <p:cNvGrpSpPr/>
          <p:nvPr/>
        </p:nvGrpSpPr>
        <p:grpSpPr>
          <a:xfrm>
            <a:off x="6300208" y="228600"/>
            <a:ext cx="2234192" cy="2583595"/>
            <a:chOff x="6300208" y="533400"/>
            <a:chExt cx="2234192" cy="2583595"/>
          </a:xfrm>
        </p:grpSpPr>
        <p:pic>
          <p:nvPicPr>
            <p:cNvPr id="7" name="Picture 6"/>
            <p:cNvPicPr>
              <a:picLocks noChangeAspect="1"/>
            </p:cNvPicPr>
            <p:nvPr/>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00208" y="533400"/>
              <a:ext cx="2234192" cy="1675644"/>
            </a:xfrm>
            <a:prstGeom prst="rect">
              <a:avLst/>
            </a:prstGeom>
          </p:spPr>
        </p:pic>
        <p:sp>
          <p:nvSpPr>
            <p:cNvPr id="21" name="TextBox 20"/>
            <p:cNvSpPr txBox="1"/>
            <p:nvPr/>
          </p:nvSpPr>
          <p:spPr>
            <a:xfrm>
              <a:off x="6429596" y="2285998"/>
              <a:ext cx="2063240" cy="830997"/>
            </a:xfrm>
            <a:prstGeom prst="rect">
              <a:avLst/>
            </a:prstGeom>
            <a:noFill/>
          </p:spPr>
          <p:txBody>
            <a:bodyPr wrap="square" rtlCol="0">
              <a:spAutoFit/>
            </a:bodyPr>
            <a:lstStyle/>
            <a:p>
              <a:r>
                <a:rPr lang="en-US" sz="2400" dirty="0" smtClean="0"/>
                <a:t>Interactive web-serving</a:t>
              </a:r>
              <a:endParaRPr lang="en-US" sz="2400" dirty="0"/>
            </a:p>
          </p:txBody>
        </p:sp>
      </p:grpSp>
      <p:sp>
        <p:nvSpPr>
          <p:cNvPr id="10" name="Right Arrow 9"/>
          <p:cNvSpPr/>
          <p:nvPr/>
        </p:nvSpPr>
        <p:spPr>
          <a:xfrm rot="5400000">
            <a:off x="3695700" y="3162300"/>
            <a:ext cx="8382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3581400" y="6167735"/>
            <a:ext cx="914400" cy="461665"/>
          </a:xfrm>
          <a:prstGeom prst="rect">
            <a:avLst/>
          </a:prstGeom>
          <a:noFill/>
        </p:spPr>
        <p:txBody>
          <a:bodyPr wrap="square" rtlCol="0">
            <a:spAutoFit/>
          </a:bodyPr>
          <a:lstStyle/>
          <a:p>
            <a:r>
              <a:rPr lang="en-US" sz="2400" dirty="0" smtClean="0"/>
              <a:t>HDFS</a:t>
            </a:r>
            <a:endParaRPr lang="en-US" sz="2400" dirty="0"/>
          </a:p>
        </p:txBody>
      </p:sp>
      <p:pic>
        <p:nvPicPr>
          <p:cNvPr id="4" name="Content Placeholder 3"/>
          <p:cNvPicPr>
            <a:picLocks noGrp="1" noChangeAspect="1"/>
          </p:cNvPicPr>
          <p:nvPr>
            <p:ph idx="1"/>
          </p:nvPr>
        </p:nvPicPr>
        <p:blipFill>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130040" y="76200"/>
            <a:ext cx="2159183" cy="1858206"/>
          </a:xfrm>
        </p:spPr>
      </p:pic>
      <p:sp>
        <p:nvSpPr>
          <p:cNvPr id="20" name="TextBox 19"/>
          <p:cNvSpPr txBox="1"/>
          <p:nvPr/>
        </p:nvSpPr>
        <p:spPr>
          <a:xfrm>
            <a:off x="3118772" y="1981199"/>
            <a:ext cx="2291840" cy="461665"/>
          </a:xfrm>
          <a:prstGeom prst="rect">
            <a:avLst/>
          </a:prstGeom>
          <a:noFill/>
        </p:spPr>
        <p:txBody>
          <a:bodyPr wrap="square" rtlCol="0">
            <a:spAutoFit/>
          </a:bodyPr>
          <a:lstStyle/>
          <a:p>
            <a:r>
              <a:rPr lang="en-US" sz="2400" dirty="0" smtClean="0"/>
              <a:t>Batch analytics</a:t>
            </a:r>
            <a:endParaRPr lang="en-US" sz="2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4800" y="4132385"/>
            <a:ext cx="1783848" cy="1987433"/>
          </a:xfrm>
          <a:prstGeom prst="rect">
            <a:avLst/>
          </a:prstGeom>
        </p:spPr>
      </p:pic>
      <p:sp>
        <p:nvSpPr>
          <p:cNvPr id="8" name="Right Arrow 7"/>
          <p:cNvSpPr/>
          <p:nvPr/>
        </p:nvSpPr>
        <p:spPr>
          <a:xfrm rot="5400000">
            <a:off x="800101" y="3238499"/>
            <a:ext cx="83819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62000" y="6172200"/>
            <a:ext cx="1219200" cy="461665"/>
          </a:xfrm>
          <a:prstGeom prst="rect">
            <a:avLst/>
          </a:prstGeom>
          <a:noFill/>
        </p:spPr>
        <p:txBody>
          <a:bodyPr wrap="square" rtlCol="0">
            <a:spAutoFit/>
          </a:bodyPr>
          <a:lstStyle/>
          <a:p>
            <a:r>
              <a:rPr lang="en-US" sz="2400" dirty="0" err="1" smtClean="0"/>
              <a:t>HBase</a:t>
            </a:r>
            <a:endParaRPr lang="en-US" sz="2400" dirty="0"/>
          </a:p>
        </p:txBody>
      </p:sp>
      <p:sp>
        <p:nvSpPr>
          <p:cNvPr id="11" name="Right Arrow 10"/>
          <p:cNvSpPr/>
          <p:nvPr/>
        </p:nvSpPr>
        <p:spPr>
          <a:xfrm rot="5400000">
            <a:off x="6937503" y="3162781"/>
            <a:ext cx="839162" cy="6096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TextBox 29"/>
          <p:cNvSpPr txBox="1"/>
          <p:nvPr/>
        </p:nvSpPr>
        <p:spPr>
          <a:xfrm>
            <a:off x="6858000" y="6172200"/>
            <a:ext cx="1447800" cy="461665"/>
          </a:xfrm>
          <a:prstGeom prst="rect">
            <a:avLst/>
          </a:prstGeom>
          <a:noFill/>
        </p:spPr>
        <p:txBody>
          <a:bodyPr wrap="square" rtlCol="0">
            <a:spAutoFit/>
          </a:bodyPr>
          <a:lstStyle/>
          <a:p>
            <a:r>
              <a:rPr lang="en-US" sz="2400" dirty="0" smtClean="0"/>
              <a:t>MySQL</a:t>
            </a:r>
            <a:endParaRPr lang="en-US" sz="2400" dirty="0"/>
          </a:p>
        </p:txBody>
      </p:sp>
      <p:pic>
        <p:nvPicPr>
          <p:cNvPr id="31" name="Picture 30"/>
          <p:cNvPicPr>
            <a:picLocks/>
          </p:cNvPicPr>
          <p:nvPr/>
        </p:nvPicPr>
        <p:blipFill>
          <a:blip r:embed="rId7"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70320" y="4114800"/>
            <a:ext cx="1783080" cy="1984248"/>
          </a:xfrm>
          <a:prstGeom prst="rect">
            <a:avLst/>
          </a:prstGeom>
        </p:spPr>
      </p:pic>
      <p:pic>
        <p:nvPicPr>
          <p:cNvPr id="9" name="Picture 8"/>
          <p:cNvPicPr>
            <a:picLocks/>
          </p:cNvPicPr>
          <p:nvPr/>
        </p:nvPicPr>
        <p:blipFill>
          <a:blip r:embed="rId7"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93720" y="4111752"/>
            <a:ext cx="1783080" cy="1984248"/>
          </a:xfrm>
          <a:prstGeom prst="rect">
            <a:avLst/>
          </a:prstGeom>
        </p:spPr>
      </p:pic>
      <p:sp>
        <p:nvSpPr>
          <p:cNvPr id="3" name="Right Arrow 2"/>
          <p:cNvSpPr/>
          <p:nvPr/>
        </p:nvSpPr>
        <p:spPr>
          <a:xfrm flipH="1">
            <a:off x="5243332" y="4572000"/>
            <a:ext cx="1056876" cy="112229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Copy</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5475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69552" y="4114800"/>
            <a:ext cx="1783848" cy="1987433"/>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92952" y="4114800"/>
            <a:ext cx="1783848" cy="1987433"/>
          </a:xfrm>
          <a:prstGeom prst="rect">
            <a:avLst/>
          </a:prstGeom>
        </p:spPr>
      </p:pic>
      <p:sp>
        <p:nvSpPr>
          <p:cNvPr id="18" name="Slide Number Placeholder 17"/>
          <p:cNvSpPr>
            <a:spLocks noGrp="1"/>
          </p:cNvSpPr>
          <p:nvPr>
            <p:ph type="sldNum" sz="quarter" idx="12"/>
          </p:nvPr>
        </p:nvSpPr>
        <p:spPr/>
        <p:txBody>
          <a:bodyPr/>
          <a:lstStyle/>
          <a:p>
            <a:fld id="{626E51E3-1022-40E4-B2B6-DC099AD855CE}" type="slidenum">
              <a:rPr lang="en-US" smtClean="0"/>
              <a:pPr/>
              <a:t>4</a:t>
            </a:fld>
            <a:endParaRPr lang="en-US"/>
          </a:p>
        </p:txBody>
      </p:sp>
      <p:grpSp>
        <p:nvGrpSpPr>
          <p:cNvPr id="26" name="Group 25"/>
          <p:cNvGrpSpPr/>
          <p:nvPr/>
        </p:nvGrpSpPr>
        <p:grpSpPr>
          <a:xfrm>
            <a:off x="458410" y="152400"/>
            <a:ext cx="1903790" cy="2659796"/>
            <a:chOff x="228600" y="1219200"/>
            <a:chExt cx="1903790" cy="2659796"/>
          </a:xfrm>
        </p:grpSpPr>
        <p:pic>
          <p:nvPicPr>
            <p:cNvPr id="6" name="Picture 5"/>
            <p:cNvPicPr>
              <a:picLocks noChangeAspect="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8600" y="1219200"/>
              <a:ext cx="1751390" cy="1751390"/>
            </a:xfrm>
            <a:prstGeom prst="rect">
              <a:avLst/>
            </a:prstGeom>
          </p:spPr>
        </p:pic>
        <p:sp>
          <p:nvSpPr>
            <p:cNvPr id="19" name="TextBox 18"/>
            <p:cNvSpPr txBox="1"/>
            <p:nvPr/>
          </p:nvSpPr>
          <p:spPr>
            <a:xfrm>
              <a:off x="228600" y="3047999"/>
              <a:ext cx="1903790" cy="830997"/>
            </a:xfrm>
            <a:prstGeom prst="rect">
              <a:avLst/>
            </a:prstGeom>
            <a:noFill/>
          </p:spPr>
          <p:txBody>
            <a:bodyPr wrap="square" rtlCol="0">
              <a:spAutoFit/>
            </a:bodyPr>
            <a:lstStyle/>
            <a:p>
              <a:r>
                <a:rPr lang="en-US" sz="2400" dirty="0" smtClean="0"/>
                <a:t>Exploratory drill-down</a:t>
              </a:r>
              <a:endParaRPr lang="en-US" sz="2400" dirty="0"/>
            </a:p>
          </p:txBody>
        </p:sp>
      </p:grpSp>
      <p:grpSp>
        <p:nvGrpSpPr>
          <p:cNvPr id="27" name="Group 26"/>
          <p:cNvGrpSpPr/>
          <p:nvPr/>
        </p:nvGrpSpPr>
        <p:grpSpPr>
          <a:xfrm>
            <a:off x="6300208" y="228600"/>
            <a:ext cx="2234192" cy="2583595"/>
            <a:chOff x="6300208" y="533400"/>
            <a:chExt cx="2234192" cy="2583595"/>
          </a:xfrm>
        </p:grpSpPr>
        <p:pic>
          <p:nvPicPr>
            <p:cNvPr id="7" name="Picture 6"/>
            <p:cNvPicPr>
              <a:picLocks noChangeAspect="1"/>
            </p:cNvPicPr>
            <p:nvPr/>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00208" y="533400"/>
              <a:ext cx="2234192" cy="1675644"/>
            </a:xfrm>
            <a:prstGeom prst="rect">
              <a:avLst/>
            </a:prstGeom>
          </p:spPr>
        </p:pic>
        <p:sp>
          <p:nvSpPr>
            <p:cNvPr id="21" name="TextBox 20"/>
            <p:cNvSpPr txBox="1"/>
            <p:nvPr/>
          </p:nvSpPr>
          <p:spPr>
            <a:xfrm>
              <a:off x="6429596" y="2285998"/>
              <a:ext cx="2063240" cy="830997"/>
            </a:xfrm>
            <a:prstGeom prst="rect">
              <a:avLst/>
            </a:prstGeom>
            <a:noFill/>
          </p:spPr>
          <p:txBody>
            <a:bodyPr wrap="square" rtlCol="0">
              <a:spAutoFit/>
            </a:bodyPr>
            <a:lstStyle/>
            <a:p>
              <a:r>
                <a:rPr lang="en-US" sz="2400" dirty="0" smtClean="0"/>
                <a:t>Interactive web-serving</a:t>
              </a:r>
              <a:endParaRPr lang="en-US" sz="2400" dirty="0"/>
            </a:p>
          </p:txBody>
        </p:sp>
      </p:grpSp>
      <p:sp>
        <p:nvSpPr>
          <p:cNvPr id="10" name="Right Arrow 9"/>
          <p:cNvSpPr/>
          <p:nvPr/>
        </p:nvSpPr>
        <p:spPr>
          <a:xfrm rot="5400000">
            <a:off x="3695700" y="3162300"/>
            <a:ext cx="8382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3581400" y="6167735"/>
            <a:ext cx="914400" cy="461665"/>
          </a:xfrm>
          <a:prstGeom prst="rect">
            <a:avLst/>
          </a:prstGeom>
          <a:noFill/>
        </p:spPr>
        <p:txBody>
          <a:bodyPr wrap="square" rtlCol="0">
            <a:spAutoFit/>
          </a:bodyPr>
          <a:lstStyle/>
          <a:p>
            <a:r>
              <a:rPr lang="en-US" sz="2400" dirty="0" smtClean="0"/>
              <a:t>HDFS</a:t>
            </a:r>
            <a:endParaRPr lang="en-US" sz="2400" dirty="0"/>
          </a:p>
        </p:txBody>
      </p:sp>
      <p:pic>
        <p:nvPicPr>
          <p:cNvPr id="4" name="Content Placeholder 3"/>
          <p:cNvPicPr>
            <a:picLocks noGrp="1" noChangeAspect="1"/>
          </p:cNvPicPr>
          <p:nvPr>
            <p:ph idx="1"/>
          </p:nvPr>
        </p:nvPicPr>
        <p:blipFill>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130040" y="76200"/>
            <a:ext cx="2159183" cy="1858206"/>
          </a:xfrm>
        </p:spPr>
      </p:pic>
      <p:sp>
        <p:nvSpPr>
          <p:cNvPr id="20" name="TextBox 19"/>
          <p:cNvSpPr txBox="1"/>
          <p:nvPr/>
        </p:nvSpPr>
        <p:spPr>
          <a:xfrm>
            <a:off x="3118772" y="1981199"/>
            <a:ext cx="2291840" cy="461665"/>
          </a:xfrm>
          <a:prstGeom prst="rect">
            <a:avLst/>
          </a:prstGeom>
          <a:noFill/>
        </p:spPr>
        <p:txBody>
          <a:bodyPr wrap="square" rtlCol="0">
            <a:spAutoFit/>
          </a:bodyPr>
          <a:lstStyle/>
          <a:p>
            <a:r>
              <a:rPr lang="en-US" sz="2400" dirty="0" smtClean="0"/>
              <a:t>Batch analytics</a:t>
            </a:r>
            <a:endParaRPr lang="en-US" sz="2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4800" y="4132385"/>
            <a:ext cx="1783848" cy="1987433"/>
          </a:xfrm>
          <a:prstGeom prst="rect">
            <a:avLst/>
          </a:prstGeom>
        </p:spPr>
      </p:pic>
      <p:sp>
        <p:nvSpPr>
          <p:cNvPr id="8" name="Right Arrow 7"/>
          <p:cNvSpPr/>
          <p:nvPr/>
        </p:nvSpPr>
        <p:spPr>
          <a:xfrm rot="5400000">
            <a:off x="800101" y="3238499"/>
            <a:ext cx="83819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62000" y="6172200"/>
            <a:ext cx="1219200" cy="461665"/>
          </a:xfrm>
          <a:prstGeom prst="rect">
            <a:avLst/>
          </a:prstGeom>
          <a:noFill/>
        </p:spPr>
        <p:txBody>
          <a:bodyPr wrap="square" rtlCol="0">
            <a:spAutoFit/>
          </a:bodyPr>
          <a:lstStyle/>
          <a:p>
            <a:r>
              <a:rPr lang="en-US" sz="2400" dirty="0" err="1" smtClean="0"/>
              <a:t>HBase</a:t>
            </a:r>
            <a:endParaRPr lang="en-US" sz="2400" dirty="0"/>
          </a:p>
        </p:txBody>
      </p:sp>
      <p:sp>
        <p:nvSpPr>
          <p:cNvPr id="11" name="Right Arrow 10"/>
          <p:cNvSpPr/>
          <p:nvPr/>
        </p:nvSpPr>
        <p:spPr>
          <a:xfrm rot="5400000">
            <a:off x="6937503" y="3162781"/>
            <a:ext cx="839162" cy="6096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TextBox 29"/>
          <p:cNvSpPr txBox="1"/>
          <p:nvPr/>
        </p:nvSpPr>
        <p:spPr>
          <a:xfrm>
            <a:off x="6858000" y="6172200"/>
            <a:ext cx="1447800" cy="461665"/>
          </a:xfrm>
          <a:prstGeom prst="rect">
            <a:avLst/>
          </a:prstGeom>
          <a:noFill/>
        </p:spPr>
        <p:txBody>
          <a:bodyPr wrap="square" rtlCol="0">
            <a:spAutoFit/>
          </a:bodyPr>
          <a:lstStyle/>
          <a:p>
            <a:r>
              <a:rPr lang="en-US" sz="2400" dirty="0" smtClean="0"/>
              <a:t>MySQL</a:t>
            </a:r>
            <a:endParaRPr lang="en-US" sz="2400" dirty="0"/>
          </a:p>
        </p:txBody>
      </p:sp>
      <p:pic>
        <p:nvPicPr>
          <p:cNvPr id="31" name="Picture 30"/>
          <p:cNvPicPr>
            <a:picLocks/>
          </p:cNvPicPr>
          <p:nvPr/>
        </p:nvPicPr>
        <p:blipFill>
          <a:blip r:embed="rId7"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70320" y="4114800"/>
            <a:ext cx="1783080" cy="1984248"/>
          </a:xfrm>
          <a:prstGeom prst="rect">
            <a:avLst/>
          </a:prstGeom>
        </p:spPr>
      </p:pic>
      <p:pic>
        <p:nvPicPr>
          <p:cNvPr id="9" name="Picture 8"/>
          <p:cNvPicPr>
            <a:picLocks/>
          </p:cNvPicPr>
          <p:nvPr/>
        </p:nvPicPr>
        <p:blipFill>
          <a:blip r:embed="rId7" cstate="print">
            <a:duotone>
              <a:prstClr val="black"/>
              <a:schemeClr val="accent3">
                <a:tint val="45000"/>
                <a:satMod val="400000"/>
              </a:schemeClr>
            </a:duotone>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93720" y="4111752"/>
            <a:ext cx="1783080" cy="1984248"/>
          </a:xfrm>
          <a:prstGeom prst="rect">
            <a:avLst/>
          </a:prstGeom>
        </p:spPr>
      </p:pic>
      <p:sp>
        <p:nvSpPr>
          <p:cNvPr id="12" name="Right Arrow 11"/>
          <p:cNvSpPr/>
          <p:nvPr/>
        </p:nvSpPr>
        <p:spPr>
          <a:xfrm>
            <a:off x="5257800" y="4648200"/>
            <a:ext cx="990600" cy="990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Copy</a:t>
            </a:r>
            <a:endParaRPr lang="en-US" dirty="0"/>
          </a:p>
        </p:txBody>
      </p:sp>
      <p:pic>
        <p:nvPicPr>
          <p:cNvPr id="25" name="Picture 24"/>
          <p:cNvPicPr>
            <a:picLocks/>
          </p:cNvPicPr>
          <p:nvPr/>
        </p:nvPicPr>
        <p:blipFill>
          <a:blip r:embed="rId7" cstate="print">
            <a:duotone>
              <a:prstClr val="black"/>
              <a:schemeClr val="accent3">
                <a:tint val="45000"/>
                <a:satMod val="400000"/>
              </a:schemeClr>
            </a:duotone>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70320" y="4114800"/>
            <a:ext cx="1783080" cy="1984248"/>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7018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69552" y="4114800"/>
            <a:ext cx="1783848" cy="1987433"/>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92952" y="4114800"/>
            <a:ext cx="1783848" cy="1987433"/>
          </a:xfrm>
          <a:prstGeom prst="rect">
            <a:avLst/>
          </a:prstGeom>
        </p:spPr>
      </p:pic>
      <p:sp>
        <p:nvSpPr>
          <p:cNvPr id="18" name="Slide Number Placeholder 17"/>
          <p:cNvSpPr>
            <a:spLocks noGrp="1"/>
          </p:cNvSpPr>
          <p:nvPr>
            <p:ph type="sldNum" sz="quarter" idx="12"/>
          </p:nvPr>
        </p:nvSpPr>
        <p:spPr/>
        <p:txBody>
          <a:bodyPr/>
          <a:lstStyle/>
          <a:p>
            <a:fld id="{626E51E3-1022-40E4-B2B6-DC099AD855CE}" type="slidenum">
              <a:rPr lang="en-US" smtClean="0"/>
              <a:pPr/>
              <a:t>5</a:t>
            </a:fld>
            <a:endParaRPr lang="en-US"/>
          </a:p>
        </p:txBody>
      </p:sp>
      <p:grpSp>
        <p:nvGrpSpPr>
          <p:cNvPr id="26" name="Group 25"/>
          <p:cNvGrpSpPr/>
          <p:nvPr/>
        </p:nvGrpSpPr>
        <p:grpSpPr>
          <a:xfrm>
            <a:off x="458410" y="152400"/>
            <a:ext cx="1903790" cy="2659796"/>
            <a:chOff x="228600" y="1219200"/>
            <a:chExt cx="1903790" cy="2659796"/>
          </a:xfrm>
        </p:grpSpPr>
        <p:pic>
          <p:nvPicPr>
            <p:cNvPr id="6" name="Picture 5"/>
            <p:cNvPicPr>
              <a:picLocks noChangeAspect="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8600" y="1219200"/>
              <a:ext cx="1751390" cy="1751390"/>
            </a:xfrm>
            <a:prstGeom prst="rect">
              <a:avLst/>
            </a:prstGeom>
          </p:spPr>
        </p:pic>
        <p:sp>
          <p:nvSpPr>
            <p:cNvPr id="19" name="TextBox 18"/>
            <p:cNvSpPr txBox="1"/>
            <p:nvPr/>
          </p:nvSpPr>
          <p:spPr>
            <a:xfrm>
              <a:off x="228600" y="3047999"/>
              <a:ext cx="1903790" cy="830997"/>
            </a:xfrm>
            <a:prstGeom prst="rect">
              <a:avLst/>
            </a:prstGeom>
            <a:noFill/>
          </p:spPr>
          <p:txBody>
            <a:bodyPr wrap="square" rtlCol="0">
              <a:spAutoFit/>
            </a:bodyPr>
            <a:lstStyle/>
            <a:p>
              <a:r>
                <a:rPr lang="en-US" sz="2400" dirty="0" smtClean="0"/>
                <a:t>Exploratory drill-down</a:t>
              </a:r>
              <a:endParaRPr lang="en-US" sz="2400" dirty="0"/>
            </a:p>
          </p:txBody>
        </p:sp>
      </p:grpSp>
      <p:grpSp>
        <p:nvGrpSpPr>
          <p:cNvPr id="27" name="Group 26"/>
          <p:cNvGrpSpPr/>
          <p:nvPr/>
        </p:nvGrpSpPr>
        <p:grpSpPr>
          <a:xfrm>
            <a:off x="6300208" y="228600"/>
            <a:ext cx="2234192" cy="2583595"/>
            <a:chOff x="6300208" y="533400"/>
            <a:chExt cx="2234192" cy="2583595"/>
          </a:xfrm>
        </p:grpSpPr>
        <p:pic>
          <p:nvPicPr>
            <p:cNvPr id="7" name="Picture 6"/>
            <p:cNvPicPr>
              <a:picLocks noChangeAspect="1"/>
            </p:cNvPicPr>
            <p:nvPr/>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00208" y="533400"/>
              <a:ext cx="2234192" cy="1675644"/>
            </a:xfrm>
            <a:prstGeom prst="rect">
              <a:avLst/>
            </a:prstGeom>
          </p:spPr>
        </p:pic>
        <p:sp>
          <p:nvSpPr>
            <p:cNvPr id="21" name="TextBox 20"/>
            <p:cNvSpPr txBox="1"/>
            <p:nvPr/>
          </p:nvSpPr>
          <p:spPr>
            <a:xfrm>
              <a:off x="6429596" y="2285998"/>
              <a:ext cx="2063240" cy="830997"/>
            </a:xfrm>
            <a:prstGeom prst="rect">
              <a:avLst/>
            </a:prstGeom>
            <a:noFill/>
          </p:spPr>
          <p:txBody>
            <a:bodyPr wrap="square" rtlCol="0">
              <a:spAutoFit/>
            </a:bodyPr>
            <a:lstStyle/>
            <a:p>
              <a:r>
                <a:rPr lang="en-US" sz="2400" dirty="0" smtClean="0"/>
                <a:t>Interactive web-serving</a:t>
              </a:r>
              <a:endParaRPr lang="en-US" sz="2400" dirty="0"/>
            </a:p>
          </p:txBody>
        </p:sp>
      </p:grpSp>
      <p:sp>
        <p:nvSpPr>
          <p:cNvPr id="10" name="Right Arrow 9"/>
          <p:cNvSpPr/>
          <p:nvPr/>
        </p:nvSpPr>
        <p:spPr>
          <a:xfrm rot="5400000">
            <a:off x="3695700" y="3162300"/>
            <a:ext cx="8382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3581400" y="6167735"/>
            <a:ext cx="914400" cy="461665"/>
          </a:xfrm>
          <a:prstGeom prst="rect">
            <a:avLst/>
          </a:prstGeom>
          <a:noFill/>
        </p:spPr>
        <p:txBody>
          <a:bodyPr wrap="square" rtlCol="0">
            <a:spAutoFit/>
          </a:bodyPr>
          <a:lstStyle/>
          <a:p>
            <a:r>
              <a:rPr lang="en-US" sz="2400" dirty="0" smtClean="0"/>
              <a:t>HDFS</a:t>
            </a:r>
            <a:endParaRPr lang="en-US" sz="2400" dirty="0"/>
          </a:p>
        </p:txBody>
      </p:sp>
      <p:pic>
        <p:nvPicPr>
          <p:cNvPr id="4" name="Content Placeholder 3"/>
          <p:cNvPicPr>
            <a:picLocks noGrp="1" noChangeAspect="1"/>
          </p:cNvPicPr>
          <p:nvPr>
            <p:ph idx="1"/>
          </p:nvPr>
        </p:nvPicPr>
        <p:blipFill>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130040" y="76200"/>
            <a:ext cx="2159183" cy="1858206"/>
          </a:xfrm>
        </p:spPr>
      </p:pic>
      <p:sp>
        <p:nvSpPr>
          <p:cNvPr id="20" name="TextBox 19"/>
          <p:cNvSpPr txBox="1"/>
          <p:nvPr/>
        </p:nvSpPr>
        <p:spPr>
          <a:xfrm>
            <a:off x="3118772" y="1981199"/>
            <a:ext cx="2291840" cy="461665"/>
          </a:xfrm>
          <a:prstGeom prst="rect">
            <a:avLst/>
          </a:prstGeom>
          <a:noFill/>
        </p:spPr>
        <p:txBody>
          <a:bodyPr wrap="square" rtlCol="0">
            <a:spAutoFit/>
          </a:bodyPr>
          <a:lstStyle/>
          <a:p>
            <a:r>
              <a:rPr lang="en-US" sz="2400" dirty="0" smtClean="0"/>
              <a:t>Batch analytics</a:t>
            </a:r>
            <a:endParaRPr lang="en-US" sz="2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4800" y="4132385"/>
            <a:ext cx="1783848" cy="1987433"/>
          </a:xfrm>
          <a:prstGeom prst="rect">
            <a:avLst/>
          </a:prstGeom>
        </p:spPr>
      </p:pic>
      <p:sp>
        <p:nvSpPr>
          <p:cNvPr id="8" name="Right Arrow 7"/>
          <p:cNvSpPr/>
          <p:nvPr/>
        </p:nvSpPr>
        <p:spPr>
          <a:xfrm rot="5400000">
            <a:off x="800101" y="3238499"/>
            <a:ext cx="83819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62000" y="6172200"/>
            <a:ext cx="1219200" cy="461665"/>
          </a:xfrm>
          <a:prstGeom prst="rect">
            <a:avLst/>
          </a:prstGeom>
          <a:noFill/>
        </p:spPr>
        <p:txBody>
          <a:bodyPr wrap="square" rtlCol="0">
            <a:spAutoFit/>
          </a:bodyPr>
          <a:lstStyle/>
          <a:p>
            <a:r>
              <a:rPr lang="en-US" sz="2400" dirty="0" err="1" smtClean="0"/>
              <a:t>HBase</a:t>
            </a:r>
            <a:endParaRPr lang="en-US" sz="2400" dirty="0"/>
          </a:p>
        </p:txBody>
      </p:sp>
      <p:sp>
        <p:nvSpPr>
          <p:cNvPr id="11" name="Right Arrow 10"/>
          <p:cNvSpPr/>
          <p:nvPr/>
        </p:nvSpPr>
        <p:spPr>
          <a:xfrm rot="5400000">
            <a:off x="6937503" y="3162781"/>
            <a:ext cx="839162" cy="6096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TextBox 29"/>
          <p:cNvSpPr txBox="1"/>
          <p:nvPr/>
        </p:nvSpPr>
        <p:spPr>
          <a:xfrm>
            <a:off x="6858000" y="6172200"/>
            <a:ext cx="1447800" cy="461665"/>
          </a:xfrm>
          <a:prstGeom prst="rect">
            <a:avLst/>
          </a:prstGeom>
          <a:noFill/>
        </p:spPr>
        <p:txBody>
          <a:bodyPr wrap="square" rtlCol="0">
            <a:spAutoFit/>
          </a:bodyPr>
          <a:lstStyle/>
          <a:p>
            <a:r>
              <a:rPr lang="en-US" sz="2400" dirty="0" smtClean="0"/>
              <a:t>MySQL</a:t>
            </a:r>
            <a:endParaRPr lang="en-US" sz="24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0534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11"/>
                                        </p:tgtEl>
                                      </p:cBhvr>
                                      <p:by x="200000" y="10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1000" fill="hold"/>
                                        <p:tgtEl>
                                          <p:spTgt spid="10"/>
                                        </p:tgtEl>
                                      </p:cBhvr>
                                      <p:by x="60000" y="100000"/>
                                    </p:animScale>
                                  </p:childTnLst>
                                </p:cTn>
                              </p:par>
                              <p:par>
                                <p:cTn id="11" presetID="6" presetClass="emph" presetSubtype="0" fill="hold" grpId="0" nodeType="withEffect">
                                  <p:stCondLst>
                                    <p:cond delay="0"/>
                                  </p:stCondLst>
                                  <p:childTnLst>
                                    <p:animScale>
                                      <p:cBhvr>
                                        <p:cTn id="12" dur="1000" fill="hold"/>
                                        <p:tgtEl>
                                          <p:spTgt spid="8"/>
                                        </p:tgtEl>
                                      </p:cBhvr>
                                      <p:by x="60000" y="100000"/>
                                    </p:animScale>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1000" fill="hold"/>
                                        <p:tgtEl>
                                          <p:spTgt spid="33"/>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1" grpId="0" animBg="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Clusters</a:t>
            </a:r>
            <a:endParaRPr lang="en-US" dirty="0"/>
          </a:p>
        </p:txBody>
      </p:sp>
      <p:sp>
        <p:nvSpPr>
          <p:cNvPr id="3" name="Content Placeholder 2"/>
          <p:cNvSpPr>
            <a:spLocks noGrp="1"/>
          </p:cNvSpPr>
          <p:nvPr>
            <p:ph idx="1"/>
          </p:nvPr>
        </p:nvSpPr>
        <p:spPr/>
        <p:txBody>
          <a:bodyPr>
            <a:normAutofit/>
          </a:bodyPr>
          <a:lstStyle/>
          <a:p>
            <a:pPr>
              <a:buClr>
                <a:schemeClr val="tx1"/>
              </a:buClr>
            </a:pPr>
            <a:r>
              <a:rPr lang="en-US" dirty="0" smtClean="0"/>
              <a:t>Segregated storage systems</a:t>
            </a:r>
          </a:p>
          <a:p>
            <a:r>
              <a:rPr lang="en-US" dirty="0" smtClean="0"/>
              <a:t>Downsides</a:t>
            </a:r>
          </a:p>
          <a:p>
            <a:pPr lvl="1"/>
            <a:r>
              <a:rPr lang="en-US" dirty="0" smtClean="0"/>
              <a:t>Delayed </a:t>
            </a:r>
            <a:r>
              <a:rPr lang="en-US" dirty="0"/>
              <a:t>reaction time from </a:t>
            </a:r>
            <a:r>
              <a:rPr lang="en-US" dirty="0" smtClean="0"/>
              <a:t>analytics</a:t>
            </a:r>
          </a:p>
          <a:p>
            <a:pPr lvl="1"/>
            <a:r>
              <a:rPr lang="en-US" dirty="0"/>
              <a:t>Increased provisioning costs </a:t>
            </a:r>
            <a:r>
              <a:rPr lang="en-US" dirty="0" smtClean="0"/>
              <a:t>($$$)</a:t>
            </a:r>
          </a:p>
          <a:p>
            <a:pPr lvl="1"/>
            <a:r>
              <a:rPr lang="en-US" dirty="0" smtClean="0"/>
              <a:t>Reduced cluster utilization</a:t>
            </a:r>
          </a:p>
          <a:p>
            <a:pPr lvl="1"/>
            <a:r>
              <a:rPr lang="en-US" dirty="0" smtClean="0"/>
              <a:t>Duplication of data</a:t>
            </a:r>
          </a:p>
          <a:p>
            <a:pPr lvl="1"/>
            <a:endParaRPr lang="en-US" dirty="0" smtClean="0"/>
          </a:p>
          <a:p>
            <a:r>
              <a:rPr lang="en-US" dirty="0" smtClean="0"/>
              <a:t>Ideally, all apps share a </a:t>
            </a:r>
            <a:r>
              <a:rPr lang="en-US" dirty="0" smtClean="0">
                <a:solidFill>
                  <a:srgbClr val="FF0000"/>
                </a:solidFill>
              </a:rPr>
              <a:t>single</a:t>
            </a:r>
            <a:r>
              <a:rPr lang="en-US" dirty="0" smtClean="0"/>
              <a:t> storage system!</a:t>
            </a:r>
            <a:endParaRPr lang="en-US" dirty="0"/>
          </a:p>
        </p:txBody>
      </p:sp>
      <p:sp>
        <p:nvSpPr>
          <p:cNvPr id="4" name="Slide Number Placeholder 3"/>
          <p:cNvSpPr>
            <a:spLocks noGrp="1"/>
          </p:cNvSpPr>
          <p:nvPr>
            <p:ph type="sldNum" sz="quarter" idx="12"/>
          </p:nvPr>
        </p:nvSpPr>
        <p:spPr/>
        <p:txBody>
          <a:bodyPr/>
          <a:lstStyle/>
          <a:p>
            <a:fld id="{626E51E3-1022-40E4-B2B6-DC099AD855CE}" type="slidenum">
              <a:rPr lang="en-US" smtClean="0"/>
              <a:pPr/>
              <a:t>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592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92952" y="4114800"/>
            <a:ext cx="1783848" cy="1987433"/>
          </a:xfrm>
          <a:prstGeom prst="rect">
            <a:avLst/>
          </a:prstGeom>
        </p:spPr>
      </p:pic>
      <p:sp>
        <p:nvSpPr>
          <p:cNvPr id="18" name="Slide Number Placeholder 17"/>
          <p:cNvSpPr>
            <a:spLocks noGrp="1"/>
          </p:cNvSpPr>
          <p:nvPr>
            <p:ph type="sldNum" sz="quarter" idx="12"/>
          </p:nvPr>
        </p:nvSpPr>
        <p:spPr/>
        <p:txBody>
          <a:bodyPr/>
          <a:lstStyle/>
          <a:p>
            <a:fld id="{626E51E3-1022-40E4-B2B6-DC099AD855CE}" type="slidenum">
              <a:rPr lang="en-US" smtClean="0"/>
              <a:pPr/>
              <a:t>7</a:t>
            </a:fld>
            <a:endParaRPr lang="en-US"/>
          </a:p>
        </p:txBody>
      </p:sp>
      <p:grpSp>
        <p:nvGrpSpPr>
          <p:cNvPr id="26" name="Group 25"/>
          <p:cNvGrpSpPr/>
          <p:nvPr/>
        </p:nvGrpSpPr>
        <p:grpSpPr>
          <a:xfrm>
            <a:off x="458410" y="152400"/>
            <a:ext cx="1903790" cy="2659796"/>
            <a:chOff x="228600" y="1219200"/>
            <a:chExt cx="1903790" cy="2659796"/>
          </a:xfrm>
        </p:grpSpPr>
        <p:pic>
          <p:nvPicPr>
            <p:cNvPr id="6" name="Picture 5"/>
            <p:cNvPicPr>
              <a:picLocks noChangeAspect="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8600" y="1219200"/>
              <a:ext cx="1751390" cy="1751390"/>
            </a:xfrm>
            <a:prstGeom prst="rect">
              <a:avLst/>
            </a:prstGeom>
          </p:spPr>
        </p:pic>
        <p:sp>
          <p:nvSpPr>
            <p:cNvPr id="19" name="TextBox 18"/>
            <p:cNvSpPr txBox="1"/>
            <p:nvPr/>
          </p:nvSpPr>
          <p:spPr>
            <a:xfrm>
              <a:off x="228600" y="3047999"/>
              <a:ext cx="1903790" cy="830997"/>
            </a:xfrm>
            <a:prstGeom prst="rect">
              <a:avLst/>
            </a:prstGeom>
            <a:noFill/>
          </p:spPr>
          <p:txBody>
            <a:bodyPr wrap="square" rtlCol="0">
              <a:spAutoFit/>
            </a:bodyPr>
            <a:lstStyle/>
            <a:p>
              <a:r>
                <a:rPr lang="en-US" sz="2400" dirty="0" smtClean="0"/>
                <a:t>Exploratory drill-down</a:t>
              </a:r>
              <a:endParaRPr lang="en-US" sz="2400" dirty="0"/>
            </a:p>
          </p:txBody>
        </p:sp>
      </p:grpSp>
      <p:grpSp>
        <p:nvGrpSpPr>
          <p:cNvPr id="27" name="Group 26"/>
          <p:cNvGrpSpPr/>
          <p:nvPr/>
        </p:nvGrpSpPr>
        <p:grpSpPr>
          <a:xfrm>
            <a:off x="6300208" y="228600"/>
            <a:ext cx="2234192" cy="2583595"/>
            <a:chOff x="6300208" y="533400"/>
            <a:chExt cx="2234192" cy="2583595"/>
          </a:xfrm>
        </p:grpSpPr>
        <p:pic>
          <p:nvPicPr>
            <p:cNvPr id="7" name="Picture 6"/>
            <p:cNvPicPr>
              <a:picLocks noChangeAspect="1"/>
            </p:cNvPicPr>
            <p:nvPr/>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00208" y="533400"/>
              <a:ext cx="2234192" cy="1675644"/>
            </a:xfrm>
            <a:prstGeom prst="rect">
              <a:avLst/>
            </a:prstGeom>
          </p:spPr>
        </p:pic>
        <p:sp>
          <p:nvSpPr>
            <p:cNvPr id="21" name="TextBox 20"/>
            <p:cNvSpPr txBox="1"/>
            <p:nvPr/>
          </p:nvSpPr>
          <p:spPr>
            <a:xfrm>
              <a:off x="6429596" y="2285998"/>
              <a:ext cx="2063240" cy="830997"/>
            </a:xfrm>
            <a:prstGeom prst="rect">
              <a:avLst/>
            </a:prstGeom>
            <a:noFill/>
          </p:spPr>
          <p:txBody>
            <a:bodyPr wrap="square" rtlCol="0">
              <a:spAutoFit/>
            </a:bodyPr>
            <a:lstStyle/>
            <a:p>
              <a:r>
                <a:rPr lang="en-US" sz="2400" dirty="0" smtClean="0"/>
                <a:t>Interactive web-serving</a:t>
              </a:r>
              <a:endParaRPr lang="en-US" sz="2400" dirty="0"/>
            </a:p>
          </p:txBody>
        </p:sp>
      </p:grpSp>
      <p:sp>
        <p:nvSpPr>
          <p:cNvPr id="10" name="Right Arrow 9"/>
          <p:cNvSpPr/>
          <p:nvPr/>
        </p:nvSpPr>
        <p:spPr>
          <a:xfrm rot="5400000">
            <a:off x="3505200" y="2971800"/>
            <a:ext cx="12192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2754765" y="6167735"/>
            <a:ext cx="3569835" cy="461665"/>
          </a:xfrm>
          <a:prstGeom prst="rect">
            <a:avLst/>
          </a:prstGeom>
          <a:noFill/>
        </p:spPr>
        <p:txBody>
          <a:bodyPr wrap="square" rtlCol="0">
            <a:spAutoFit/>
          </a:bodyPr>
          <a:lstStyle/>
          <a:p>
            <a:r>
              <a:rPr lang="en-US" sz="2400" dirty="0" smtClean="0"/>
              <a:t>Unified Storage Layer</a:t>
            </a:r>
            <a:endParaRPr lang="en-US" sz="2400" dirty="0"/>
          </a:p>
        </p:txBody>
      </p:sp>
      <p:pic>
        <p:nvPicPr>
          <p:cNvPr id="4" name="Content Placeholder 3"/>
          <p:cNvPicPr>
            <a:picLocks noGrp="1" noChangeAspect="1"/>
          </p:cNvPicPr>
          <p:nvPr>
            <p:ph idx="1"/>
          </p:nvPr>
        </p:nvPicPr>
        <p:blipFill>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130040" y="76200"/>
            <a:ext cx="2159183" cy="1858206"/>
          </a:xfrm>
        </p:spPr>
      </p:pic>
      <p:sp>
        <p:nvSpPr>
          <p:cNvPr id="20" name="TextBox 19"/>
          <p:cNvSpPr txBox="1"/>
          <p:nvPr/>
        </p:nvSpPr>
        <p:spPr>
          <a:xfrm>
            <a:off x="3118772" y="1981199"/>
            <a:ext cx="2291840" cy="461665"/>
          </a:xfrm>
          <a:prstGeom prst="rect">
            <a:avLst/>
          </a:prstGeom>
          <a:noFill/>
        </p:spPr>
        <p:txBody>
          <a:bodyPr wrap="square" rtlCol="0">
            <a:spAutoFit/>
          </a:bodyPr>
          <a:lstStyle/>
          <a:p>
            <a:r>
              <a:rPr lang="en-US" sz="2400" dirty="0" smtClean="0"/>
              <a:t>Batch analytics</a:t>
            </a:r>
            <a:endParaRPr lang="en-US" sz="2400" dirty="0"/>
          </a:p>
        </p:txBody>
      </p:sp>
      <p:sp>
        <p:nvSpPr>
          <p:cNvPr id="8" name="Right Arrow 7"/>
          <p:cNvSpPr/>
          <p:nvPr/>
        </p:nvSpPr>
        <p:spPr>
          <a:xfrm rot="3118733">
            <a:off x="2050932" y="3180849"/>
            <a:ext cx="131408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7784275">
            <a:off x="4945866" y="3176489"/>
            <a:ext cx="1339077" cy="6096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3" name="Group 22"/>
          <p:cNvGrpSpPr/>
          <p:nvPr/>
        </p:nvGrpSpPr>
        <p:grpSpPr>
          <a:xfrm>
            <a:off x="3048000" y="3886200"/>
            <a:ext cx="2172718" cy="2357730"/>
            <a:chOff x="3048000" y="3733800"/>
            <a:chExt cx="2172718" cy="2357730"/>
          </a:xfrm>
        </p:grpSpPr>
        <p:pic>
          <p:nvPicPr>
            <p:cNvPr id="24" name="Picture 23"/>
            <p:cNvPicPr>
              <a:picLocks noChangeAspect="1"/>
            </p:cNvPicPr>
            <p:nvPr/>
          </p:nvPicPr>
          <p:blipFill>
            <a:blip r:embed="rId7"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962400" y="4419600"/>
              <a:ext cx="1258318" cy="1671930"/>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466082" y="4114800"/>
              <a:ext cx="1258318" cy="167193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48000" y="3733800"/>
              <a:ext cx="1258318" cy="1671930"/>
            </a:xfrm>
            <a:prstGeom prst="rect">
              <a:avLst/>
            </a:prstGeom>
          </p:spPr>
        </p:pic>
      </p:grpSp>
      <p:sp>
        <p:nvSpPr>
          <p:cNvPr id="2" name="TextBox 1"/>
          <p:cNvSpPr txBox="1"/>
          <p:nvPr/>
        </p:nvSpPr>
        <p:spPr>
          <a:xfrm>
            <a:off x="5715000" y="4343400"/>
            <a:ext cx="3048000"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Storage layer is not aware of each application’s SLO!</a:t>
            </a:r>
            <a:endParaRPr lang="en-US" sz="24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1562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1" grpId="0" animBg="1"/>
      <p:bldP spid="2"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Mixing Front-end and Batch</a:t>
            </a:r>
            <a:endParaRPr lang="en-US" dirty="0"/>
          </a:p>
        </p:txBody>
      </p:sp>
      <p:sp>
        <p:nvSpPr>
          <p:cNvPr id="3" name="Slide Number Placeholder 2"/>
          <p:cNvSpPr>
            <a:spLocks noGrp="1"/>
          </p:cNvSpPr>
          <p:nvPr>
            <p:ph type="sldNum" sz="quarter" idx="12"/>
          </p:nvPr>
        </p:nvSpPr>
        <p:spPr/>
        <p:txBody>
          <a:bodyPr/>
          <a:lstStyle/>
          <a:p>
            <a:fld id="{626E51E3-1022-40E4-B2B6-DC099AD855CE}" type="slidenum">
              <a:rPr lang="en-US" smtClean="0"/>
              <a:pPr/>
              <a:t>8</a:t>
            </a:fld>
            <a:endParaRPr lang="en-US"/>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t="7574" b="3184"/>
          <a:stretch/>
        </p:blipFill>
        <p:spPr>
          <a:xfrm>
            <a:off x="1676400" y="1219200"/>
            <a:ext cx="5738018" cy="512064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23933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High-percentile Latency SLOs</a:t>
            </a:r>
            <a:endParaRPr lang="en-US" dirty="0"/>
          </a:p>
        </p:txBody>
      </p:sp>
      <p:sp>
        <p:nvSpPr>
          <p:cNvPr id="3" name="Content Placeholder 2"/>
          <p:cNvSpPr>
            <a:spLocks noGrp="1"/>
          </p:cNvSpPr>
          <p:nvPr>
            <p:ph idx="1"/>
          </p:nvPr>
        </p:nvSpPr>
        <p:spPr/>
        <p:txBody>
          <a:bodyPr/>
          <a:lstStyle/>
          <a:p>
            <a:r>
              <a:rPr lang="en-US" dirty="0" smtClean="0"/>
              <a:t>Metric of merit for latency</a:t>
            </a:r>
          </a:p>
          <a:p>
            <a:pPr lvl="1"/>
            <a:r>
              <a:rPr lang="en-US" dirty="0" smtClean="0"/>
              <a:t> </a:t>
            </a:r>
            <a:r>
              <a:rPr lang="en-US" dirty="0" smtClean="0">
                <a:solidFill>
                  <a:schemeClr val="accent1"/>
                </a:solidFill>
              </a:rPr>
              <a:t>95</a:t>
            </a:r>
            <a:r>
              <a:rPr lang="en-US" baseline="30000" dirty="0" smtClean="0">
                <a:solidFill>
                  <a:schemeClr val="accent1"/>
                </a:solidFill>
              </a:rPr>
              <a:t>th</a:t>
            </a:r>
            <a:r>
              <a:rPr lang="en-US" dirty="0" smtClean="0"/>
              <a:t> or </a:t>
            </a:r>
            <a:r>
              <a:rPr lang="en-US" dirty="0" smtClean="0">
                <a:solidFill>
                  <a:schemeClr val="accent1"/>
                </a:solidFill>
              </a:rPr>
              <a:t>99</a:t>
            </a:r>
            <a:r>
              <a:rPr lang="en-US" baseline="30000" dirty="0" smtClean="0">
                <a:solidFill>
                  <a:schemeClr val="accent1"/>
                </a:solidFill>
              </a:rPr>
              <a:t>th</a:t>
            </a:r>
            <a:r>
              <a:rPr lang="en-US" dirty="0" smtClean="0"/>
              <a:t> percentile</a:t>
            </a:r>
          </a:p>
          <a:p>
            <a:r>
              <a:rPr lang="en-US" dirty="0" smtClean="0"/>
              <a:t>Important with </a:t>
            </a:r>
            <a:r>
              <a:rPr lang="en-US" dirty="0" smtClean="0">
                <a:solidFill>
                  <a:schemeClr val="accent1"/>
                </a:solidFill>
              </a:rPr>
              <a:t>request fan-out</a:t>
            </a:r>
          </a:p>
          <a:p>
            <a:pPr lvl="1"/>
            <a:r>
              <a:rPr lang="en-US" dirty="0"/>
              <a:t>Stragglers affect overall </a:t>
            </a:r>
            <a:r>
              <a:rPr lang="en-US" dirty="0" smtClean="0"/>
              <a:t>latency</a:t>
            </a:r>
          </a:p>
          <a:p>
            <a:r>
              <a:rPr lang="en-US" dirty="0" smtClean="0"/>
              <a:t>Growing importance for </a:t>
            </a:r>
            <a:r>
              <a:rPr lang="en-US" dirty="0" smtClean="0">
                <a:solidFill>
                  <a:schemeClr val="accent1"/>
                </a:solidFill>
              </a:rPr>
              <a:t>complex pages</a:t>
            </a:r>
          </a:p>
          <a:p>
            <a:pPr lvl="1"/>
            <a:r>
              <a:rPr lang="en-US" dirty="0" smtClean="0"/>
              <a:t>Status updates, profile </a:t>
            </a:r>
            <a:r>
              <a:rPr lang="en-US" dirty="0" err="1" smtClean="0"/>
              <a:t>pics</a:t>
            </a:r>
            <a:r>
              <a:rPr lang="en-US" dirty="0" smtClean="0"/>
              <a:t>, friend requests, etc.</a:t>
            </a:r>
          </a:p>
        </p:txBody>
      </p:sp>
      <p:sp>
        <p:nvSpPr>
          <p:cNvPr id="4" name="Slide Number Placeholder 3"/>
          <p:cNvSpPr>
            <a:spLocks noGrp="1"/>
          </p:cNvSpPr>
          <p:nvPr>
            <p:ph type="sldNum" sz="quarter" idx="12"/>
          </p:nvPr>
        </p:nvSpPr>
        <p:spPr/>
        <p:txBody>
          <a:bodyPr/>
          <a:lstStyle/>
          <a:p>
            <a:fld id="{D3111AAA-2ECE-4969-9195-D9C506454076}" type="slidenum">
              <a:rPr lang="en-US" smtClean="0"/>
              <a:pPr/>
              <a:t>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73124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9394</TotalTime>
  <Words>671</Words>
  <Application>Microsoft Macintosh PowerPoint</Application>
  <PresentationFormat>On-screen Show (4:3)</PresentationFormat>
  <Paragraphs>161</Paragraphs>
  <Slides>22</Slides>
  <Notes>6</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Office Theme</vt:lpstr>
      <vt:lpstr>Sweet Storage SLOs with Frosting</vt:lpstr>
      <vt:lpstr>Slide 2</vt:lpstr>
      <vt:lpstr>Slide 3</vt:lpstr>
      <vt:lpstr>Slide 4</vt:lpstr>
      <vt:lpstr>Slide 5</vt:lpstr>
      <vt:lpstr>Today’s Clusters</vt:lpstr>
      <vt:lpstr>Slide 7</vt:lpstr>
      <vt:lpstr>Mixing Front-end and Batch</vt:lpstr>
      <vt:lpstr>High-percentile Latency SLOs</vt:lpstr>
      <vt:lpstr>Problem</vt:lpstr>
      <vt:lpstr>Existing solutions</vt:lpstr>
      <vt:lpstr>Goals of Frosting</vt:lpstr>
      <vt:lpstr>Deep Software Stacks</vt:lpstr>
      <vt:lpstr>Deep Software Stacks</vt:lpstr>
      <vt:lpstr>Frosting Architecture</vt:lpstr>
      <vt:lpstr>Frosting Architecture</vt:lpstr>
      <vt:lpstr>High-level SLO Enforcement</vt:lpstr>
      <vt:lpstr>Evaluation</vt:lpstr>
      <vt:lpstr>Evaluation</vt:lpstr>
      <vt:lpstr>Evaluation</vt:lpstr>
      <vt:lpstr>Evaluation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Sara Alspaugh</cp:lastModifiedBy>
  <cp:revision>206</cp:revision>
  <cp:lastPrinted>2014-08-25T21:40:45Z</cp:lastPrinted>
  <dcterms:created xsi:type="dcterms:W3CDTF">2014-08-25T21:37:29Z</dcterms:created>
  <dcterms:modified xsi:type="dcterms:W3CDTF">2014-08-25T21:40:51Z</dcterms:modified>
</cp:coreProperties>
</file>