
<file path=[Content_Types].xml><?xml version="1.0" encoding="utf-8"?>
<Types xmlns="http://schemas.openxmlformats.org/package/2006/content-types">
  <Default Extension="jpeg" ContentType="image/jpeg"/>
  <Default Extension="midi" ContentType="audio/mid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609" r:id="rId3"/>
    <p:sldId id="619" r:id="rId4"/>
    <p:sldId id="349" r:id="rId5"/>
    <p:sldId id="569" r:id="rId6"/>
    <p:sldId id="417" r:id="rId7"/>
    <p:sldId id="487" r:id="rId8"/>
    <p:sldId id="610" r:id="rId9"/>
    <p:sldId id="611" r:id="rId10"/>
    <p:sldId id="612" r:id="rId11"/>
    <p:sldId id="613" r:id="rId12"/>
    <p:sldId id="614" r:id="rId13"/>
    <p:sldId id="490" r:id="rId14"/>
    <p:sldId id="571" r:id="rId15"/>
    <p:sldId id="604" r:id="rId16"/>
    <p:sldId id="572" r:id="rId17"/>
    <p:sldId id="573" r:id="rId18"/>
    <p:sldId id="587" r:id="rId19"/>
    <p:sldId id="575" r:id="rId20"/>
    <p:sldId id="577" r:id="rId21"/>
    <p:sldId id="576" r:id="rId22"/>
    <p:sldId id="574" r:id="rId23"/>
    <p:sldId id="578" r:id="rId24"/>
    <p:sldId id="579" r:id="rId25"/>
    <p:sldId id="606" r:id="rId26"/>
    <p:sldId id="605" r:id="rId27"/>
    <p:sldId id="607" r:id="rId28"/>
    <p:sldId id="590" r:id="rId29"/>
    <p:sldId id="580" r:id="rId30"/>
    <p:sldId id="581" r:id="rId31"/>
    <p:sldId id="582" r:id="rId32"/>
    <p:sldId id="583" r:id="rId33"/>
    <p:sldId id="585" r:id="rId34"/>
    <p:sldId id="584" r:id="rId35"/>
    <p:sldId id="586" r:id="rId36"/>
    <p:sldId id="589" r:id="rId37"/>
    <p:sldId id="615" r:id="rId38"/>
    <p:sldId id="616" r:id="rId39"/>
    <p:sldId id="588" r:id="rId40"/>
    <p:sldId id="591" r:id="rId41"/>
    <p:sldId id="592" r:id="rId42"/>
    <p:sldId id="593" r:id="rId43"/>
    <p:sldId id="617" r:id="rId44"/>
    <p:sldId id="618" r:id="rId45"/>
    <p:sldId id="620" r:id="rId46"/>
    <p:sldId id="621" r:id="rId47"/>
    <p:sldId id="594" r:id="rId48"/>
    <p:sldId id="595" r:id="rId49"/>
    <p:sldId id="596" r:id="rId50"/>
    <p:sldId id="597" r:id="rId51"/>
    <p:sldId id="598" r:id="rId52"/>
    <p:sldId id="599" r:id="rId53"/>
    <p:sldId id="601" r:id="rId54"/>
    <p:sldId id="602" r:id="rId55"/>
    <p:sldId id="603" r:id="rId56"/>
    <p:sldId id="623" r:id="rId57"/>
    <p:sldId id="346" r:id="rId58"/>
    <p:sldId id="267" r:id="rId59"/>
    <p:sldId id="622" r:id="rId60"/>
    <p:sldId id="285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7629BDA-3404-4722-B326-4FFE9E3D819D}">
          <p14:sldIdLst>
            <p14:sldId id="256"/>
            <p14:sldId id="609"/>
            <p14:sldId id="619"/>
            <p14:sldId id="349"/>
            <p14:sldId id="569"/>
            <p14:sldId id="417"/>
            <p14:sldId id="487"/>
            <p14:sldId id="610"/>
            <p14:sldId id="611"/>
            <p14:sldId id="612"/>
            <p14:sldId id="613"/>
            <p14:sldId id="614"/>
            <p14:sldId id="490"/>
            <p14:sldId id="571"/>
            <p14:sldId id="604"/>
            <p14:sldId id="572"/>
            <p14:sldId id="573"/>
            <p14:sldId id="587"/>
            <p14:sldId id="575"/>
            <p14:sldId id="577"/>
            <p14:sldId id="576"/>
            <p14:sldId id="574"/>
            <p14:sldId id="578"/>
            <p14:sldId id="579"/>
            <p14:sldId id="606"/>
            <p14:sldId id="605"/>
            <p14:sldId id="607"/>
            <p14:sldId id="590"/>
            <p14:sldId id="580"/>
            <p14:sldId id="581"/>
            <p14:sldId id="582"/>
            <p14:sldId id="583"/>
            <p14:sldId id="585"/>
            <p14:sldId id="584"/>
            <p14:sldId id="586"/>
            <p14:sldId id="589"/>
            <p14:sldId id="615"/>
            <p14:sldId id="616"/>
            <p14:sldId id="588"/>
            <p14:sldId id="591"/>
            <p14:sldId id="592"/>
            <p14:sldId id="593"/>
            <p14:sldId id="617"/>
            <p14:sldId id="618"/>
            <p14:sldId id="620"/>
            <p14:sldId id="621"/>
            <p14:sldId id="594"/>
            <p14:sldId id="595"/>
            <p14:sldId id="596"/>
            <p14:sldId id="597"/>
            <p14:sldId id="598"/>
            <p14:sldId id="599"/>
            <p14:sldId id="601"/>
            <p14:sldId id="602"/>
            <p14:sldId id="603"/>
            <p14:sldId id="623"/>
            <p14:sldId id="346"/>
            <p14:sldId id="267"/>
            <p14:sldId id="622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FF"/>
    <a:srgbClr val="CC9900"/>
    <a:srgbClr val="FFCCCC"/>
    <a:srgbClr val="FFCC00"/>
    <a:srgbClr val="FFFFFF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ACAF33-6391-4A4D-ACBF-E8F18F7509BE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B2BAFC9-7D3A-4795-91D4-7CCCFD6AF64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363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AF33-6391-4A4D-ACBF-E8F18F7509BE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AFC9-7D3A-4795-91D4-7CCCFD6AF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11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AF33-6391-4A4D-ACBF-E8F18F7509BE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AFC9-7D3A-4795-91D4-7CCCFD6AF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45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AF33-6391-4A4D-ACBF-E8F18F7509BE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AFC9-7D3A-4795-91D4-7CCCFD6AF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166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AF33-6391-4A4D-ACBF-E8F18F7509BE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AFC9-7D3A-4795-91D4-7CCCFD6AF64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125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AF33-6391-4A4D-ACBF-E8F18F7509BE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AFC9-7D3A-4795-91D4-7CCCFD6AF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98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AF33-6391-4A4D-ACBF-E8F18F7509BE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AFC9-7D3A-4795-91D4-7CCCFD6AF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954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AF33-6391-4A4D-ACBF-E8F18F7509BE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AFC9-7D3A-4795-91D4-7CCCFD6AF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542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AF33-6391-4A4D-ACBF-E8F18F7509BE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AFC9-7D3A-4795-91D4-7CCCFD6AF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153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AF33-6391-4A4D-ACBF-E8F18F7509BE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AFC9-7D3A-4795-91D4-7CCCFD6AF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953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AF33-6391-4A4D-ACBF-E8F18F7509BE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AFC9-7D3A-4795-91D4-7CCCFD6AF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601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DAACAF33-6391-4A4D-ACBF-E8F18F7509BE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B2BAFC9-7D3A-4795-91D4-7CCCFD6AF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15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MID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media" Target="../media/media2.mp3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mp3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idi.org/spec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ido.readthedocs.io/en/latest/meta_message_types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idi.org/summary-of-midi-1-0-messages" TargetMode="External"/><Relationship Id="rId2" Type="http://schemas.openxmlformats.org/officeDocument/2006/relationships/hyperlink" Target="https://mido.readthedocs.io/en/latest/about_midi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somu.tistory.com/entry/%EC%BB%B4%ED%93%A8%ED%84%B0%EC%9D%8C%EC%95%85-Computer-Music-MIDI-ticks-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lt26/chromatic-piano-rol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idi"/><Relationship Id="rId1" Type="http://schemas.microsoft.com/office/2007/relationships/media" Target="../media/media3.midi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mido.readthedocs.io/en/latest/ports/index.html" TargetMode="External"/><Relationship Id="rId2" Type="http://schemas.openxmlformats.org/officeDocument/2006/relationships/hyperlink" Target="https://mido.readthedocs.io/en/latest/messages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ido.readthedocs.io/en/latest/index.html" TargetMode="External"/><Relationship Id="rId4" Type="http://schemas.openxmlformats.org/officeDocument/2006/relationships/hyperlink" Target="https://mido.readthedocs.io/en/latest/files/index.htm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do/mid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alt26/chromatic-piano-rol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roject.com/Articles/6228/C-MIDI-Toolkit" TargetMode="External"/><Relationship Id="rId2" Type="http://schemas.openxmlformats.org/officeDocument/2006/relationships/hyperlink" Target="https://github.com/tebjan/Sanford.Multimedia.Midi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276E0-1240-4EF8-850B-F396ADF934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작곡 세미나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134F55-AEFC-4EE4-8245-98B496DFF1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9. MIDI</a:t>
            </a:r>
            <a:r>
              <a:rPr lang="ko-KR" altLang="en-US" b="1" dirty="0"/>
              <a:t> 프로그래밍</a:t>
            </a:r>
            <a:endParaRPr lang="en-US" altLang="ko-KR" b="1" dirty="0"/>
          </a:p>
          <a:p>
            <a:r>
              <a:rPr lang="en-US" altLang="ko-KR" dirty="0"/>
              <a:t>2024/07/18</a:t>
            </a:r>
          </a:p>
          <a:p>
            <a:r>
              <a:rPr lang="en-US" altLang="ko-KR" dirty="0"/>
              <a:t>Andantino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414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55097C4-9E86-2BCD-5577-054A3785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연주 표현법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6625CD5-2D45-32CC-1BB7-DD04158E8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중간 수준의 음악 표현법</a:t>
            </a:r>
            <a:endParaRPr lang="en-US" altLang="ko-KR" dirty="0"/>
          </a:p>
          <a:p>
            <a:r>
              <a:rPr lang="ko-KR" altLang="en-US" dirty="0"/>
              <a:t>연주에 필요한 정보를 저장</a:t>
            </a:r>
            <a:endParaRPr lang="en-US" altLang="ko-KR" dirty="0"/>
          </a:p>
          <a:p>
            <a:pPr lvl="1"/>
            <a:r>
              <a:rPr lang="ko-KR" altLang="en-US" dirty="0"/>
              <a:t>건반을 언제 누르고 떼는지</a:t>
            </a:r>
            <a:r>
              <a:rPr lang="en-US" altLang="ko-KR" dirty="0"/>
              <a:t>, </a:t>
            </a:r>
            <a:r>
              <a:rPr lang="ko-KR" altLang="en-US" dirty="0"/>
              <a:t>어떤 세기로 누르는지 등</a:t>
            </a:r>
            <a:endParaRPr lang="en-US" altLang="ko-KR" dirty="0"/>
          </a:p>
          <a:p>
            <a:r>
              <a:rPr lang="ko-KR" altLang="en-US" dirty="0">
                <a:solidFill>
                  <a:schemeClr val="accent4"/>
                </a:solidFill>
              </a:rPr>
              <a:t>연주에서만 나타나는</a:t>
            </a:r>
            <a:r>
              <a:rPr lang="en-US" altLang="ko-KR" dirty="0">
                <a:solidFill>
                  <a:schemeClr val="accent4"/>
                </a:solidFill>
              </a:rPr>
              <a:t>, </a:t>
            </a:r>
            <a:r>
              <a:rPr lang="ko-KR" altLang="en-US" dirty="0">
                <a:solidFill>
                  <a:schemeClr val="accent4"/>
                </a:solidFill>
              </a:rPr>
              <a:t>악보에 없는 섬세한 표현을 담고 있습니다</a:t>
            </a:r>
            <a:r>
              <a:rPr lang="en-US" altLang="ko-KR" dirty="0">
                <a:solidFill>
                  <a:schemeClr val="accent4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accent3"/>
                </a:solidFill>
              </a:rPr>
              <a:t>음색 등의 청각적 특징은 담고 있지 않습니다</a:t>
            </a:r>
            <a:r>
              <a:rPr lang="en-US" altLang="ko-KR" dirty="0">
                <a:solidFill>
                  <a:schemeClr val="accent3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accent3"/>
                </a:solidFill>
              </a:rPr>
              <a:t>음표의 악보 상 길이나</a:t>
            </a:r>
            <a:br>
              <a:rPr lang="en-US" altLang="ko-KR" dirty="0">
                <a:solidFill>
                  <a:schemeClr val="accent3"/>
                </a:solidFill>
              </a:rPr>
            </a:br>
            <a:r>
              <a:rPr lang="ko-KR" altLang="en-US" dirty="0">
                <a:solidFill>
                  <a:schemeClr val="accent3"/>
                </a:solidFill>
              </a:rPr>
              <a:t>마디 구분과 같은 추상적인</a:t>
            </a:r>
            <a:br>
              <a:rPr lang="en-US" altLang="ko-KR" dirty="0">
                <a:solidFill>
                  <a:schemeClr val="accent3"/>
                </a:solidFill>
              </a:rPr>
            </a:br>
            <a:r>
              <a:rPr lang="ko-KR" altLang="en-US" dirty="0">
                <a:solidFill>
                  <a:schemeClr val="accent3"/>
                </a:solidFill>
              </a:rPr>
              <a:t>정보를 다루려면 별도의</a:t>
            </a:r>
            <a:br>
              <a:rPr lang="en-US" altLang="ko-KR" dirty="0">
                <a:solidFill>
                  <a:schemeClr val="accent3"/>
                </a:solidFill>
              </a:rPr>
            </a:br>
            <a:r>
              <a:rPr lang="ko-KR" altLang="en-US" dirty="0">
                <a:solidFill>
                  <a:schemeClr val="accent3"/>
                </a:solidFill>
              </a:rPr>
              <a:t>처리 과정이 필요합니다</a:t>
            </a:r>
            <a:r>
              <a:rPr lang="en-US" altLang="ko-KR" dirty="0">
                <a:solidFill>
                  <a:schemeClr val="accent3"/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00FC39-530F-1494-DBE2-8C0F2E359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134" y="4340178"/>
            <a:ext cx="6654800" cy="227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958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55097C4-9E86-2BCD-5577-054A3785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악보 표현법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6625CD5-2D45-32CC-1BB7-DD04158E8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가장 높은 수준의 음악 표현법</a:t>
            </a:r>
            <a:endParaRPr lang="en-US" altLang="ko-KR" dirty="0"/>
          </a:p>
          <a:p>
            <a:r>
              <a:rPr lang="ko-KR" altLang="en-US" dirty="0"/>
              <a:t>음악을 시각적인 악보의 형태로 저장</a:t>
            </a:r>
            <a:endParaRPr lang="en-US" altLang="ko-KR" dirty="0"/>
          </a:p>
          <a:p>
            <a:r>
              <a:rPr lang="ko-KR" altLang="en-US" dirty="0">
                <a:solidFill>
                  <a:schemeClr val="accent4"/>
                </a:solidFill>
              </a:rPr>
              <a:t>사람이 읽기 쉽고 음악적 특징과 구조를 파악하기에 용이합니다</a:t>
            </a:r>
            <a:r>
              <a:rPr lang="en-US" altLang="ko-KR" dirty="0">
                <a:solidFill>
                  <a:schemeClr val="accent4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accent3"/>
                </a:solidFill>
              </a:rPr>
              <a:t>음악을 소리로 출력하거나 연주하는 방법이 하나로 정해지지 않습니다</a:t>
            </a:r>
            <a:r>
              <a:rPr lang="en-US" altLang="ko-KR" dirty="0">
                <a:solidFill>
                  <a:schemeClr val="accent3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FE4468-A02C-B227-09DE-114B0E697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372" y="4059086"/>
            <a:ext cx="7483488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15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78F0B-281D-D6C3-0725-215F66E9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기호 음악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(Symbolic Music)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E54ED7-A8C0-E768-11E8-36FF81B12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추상적이고 이산적인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(discrete)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dirty="0"/>
              <a:t>기호들로 표현한 음악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연주 표현법과 악보 표현법이 여기에 속합니다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사람이 이해할 수 있는 음악적 특징을 컴퓨터로 추출하고 다루기 용이합니다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음 높이</a:t>
            </a:r>
            <a:r>
              <a:rPr lang="en-US" altLang="ko-KR" dirty="0"/>
              <a:t>, </a:t>
            </a:r>
            <a:r>
              <a:rPr lang="ko-KR" altLang="en-US" dirty="0"/>
              <a:t>길이</a:t>
            </a:r>
            <a:r>
              <a:rPr lang="en-US" altLang="ko-KR" dirty="0"/>
              <a:t>, </a:t>
            </a:r>
            <a:r>
              <a:rPr lang="ko-KR" altLang="en-US" dirty="0"/>
              <a:t>박자</a:t>
            </a:r>
            <a:r>
              <a:rPr lang="en-US" altLang="ko-KR" dirty="0"/>
              <a:t>, </a:t>
            </a:r>
            <a:r>
              <a:rPr lang="ko-KR" altLang="en-US" dirty="0"/>
              <a:t>빠르기</a:t>
            </a:r>
            <a:r>
              <a:rPr lang="en-US" altLang="ko-KR" dirty="0"/>
              <a:t>, </a:t>
            </a:r>
            <a:r>
              <a:rPr lang="ko-KR" altLang="en-US" dirty="0"/>
              <a:t>화음</a:t>
            </a:r>
            <a:r>
              <a:rPr lang="en-US" altLang="ko-KR" dirty="0"/>
              <a:t>, </a:t>
            </a:r>
            <a:r>
              <a:rPr lang="ko-KR" altLang="en-US" dirty="0"/>
              <a:t>조성</a:t>
            </a:r>
            <a:r>
              <a:rPr lang="en-US" altLang="ko-KR" dirty="0"/>
              <a:t>, </a:t>
            </a:r>
            <a:r>
              <a:rPr lang="ko-KR" altLang="en-US" dirty="0"/>
              <a:t>구조 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>
                <a:solidFill>
                  <a:schemeClr val="accent1"/>
                </a:solidFill>
              </a:rPr>
              <a:t>대표적인 기호 음악으로 </a:t>
            </a:r>
            <a:r>
              <a:rPr lang="en-US" altLang="ko-KR" dirty="0">
                <a:solidFill>
                  <a:schemeClr val="accent1"/>
                </a:solidFill>
              </a:rPr>
              <a:t>MIDI </a:t>
            </a:r>
            <a:r>
              <a:rPr lang="ko-KR" altLang="en-US" dirty="0">
                <a:solidFill>
                  <a:schemeClr val="accent1"/>
                </a:solidFill>
              </a:rPr>
              <a:t>음악이 있습니다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altLang="ko-KR" dirty="0">
                <a:solidFill>
                  <a:schemeClr val="accent1"/>
                </a:solidFill>
              </a:rPr>
              <a:t>MIDI</a:t>
            </a:r>
            <a:r>
              <a:rPr lang="ko-KR" altLang="en-US" dirty="0">
                <a:solidFill>
                  <a:schemeClr val="accent1"/>
                </a:solidFill>
              </a:rPr>
              <a:t>는 연주 표현법에 해당합니다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054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EC11E28-6A9C-465E-ADFB-F12ED39C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MIDI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6D02C4B-3A08-46A4-AFAF-692F3BDF2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Musical Instrument Digital Interface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악기 디지털 인터페이스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)</a:t>
            </a:r>
            <a:r>
              <a:rPr lang="ko-KR" altLang="en-US" dirty="0"/>
              <a:t>의 </a:t>
            </a:r>
            <a:r>
              <a:rPr lang="ko-KR" altLang="en-US" dirty="0" err="1"/>
              <a:t>줄임말</a:t>
            </a:r>
            <a:endParaRPr lang="en-US" altLang="ko-KR" dirty="0"/>
          </a:p>
          <a:p>
            <a:r>
              <a:rPr lang="ko-KR" altLang="en-US" dirty="0"/>
              <a:t>전자 악기끼리 주고 받는 디지털 신호 체계를 표준화한 일종의 규약</a:t>
            </a:r>
            <a:endParaRPr lang="en-US" altLang="ko-KR" dirty="0"/>
          </a:p>
          <a:p>
            <a:r>
              <a:rPr lang="ko-KR" altLang="en-US" dirty="0"/>
              <a:t>응용</a:t>
            </a:r>
            <a:endParaRPr lang="en-US" altLang="ko-KR" dirty="0"/>
          </a:p>
          <a:p>
            <a:pPr lvl="1"/>
            <a:r>
              <a:rPr lang="ko-KR" altLang="en-US" dirty="0"/>
              <a:t>악기의 제어</a:t>
            </a:r>
            <a:endParaRPr lang="en-US" altLang="ko-KR" dirty="0"/>
          </a:p>
          <a:p>
            <a:pPr lvl="2"/>
            <a:r>
              <a:rPr lang="ko-KR" altLang="en-US" dirty="0"/>
              <a:t>하나의 악기로 다른 악기를 제어할 수 있습니다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컴퓨터</a:t>
            </a:r>
            <a:r>
              <a:rPr lang="en-US" altLang="ko-KR" dirty="0"/>
              <a:t>, </a:t>
            </a:r>
            <a:r>
              <a:rPr lang="ko-KR" altLang="en-US" dirty="0"/>
              <a:t>전자 키보드</a:t>
            </a:r>
            <a:r>
              <a:rPr lang="en-US" altLang="ko-KR" dirty="0"/>
              <a:t>, </a:t>
            </a:r>
            <a:r>
              <a:rPr lang="ko-KR" altLang="en-US" dirty="0"/>
              <a:t>신시사이저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(Synthesizer)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dirty="0"/>
              <a:t>등으로 연주합니다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합성</a:t>
            </a:r>
            <a:endParaRPr lang="en-US" altLang="ko-KR" dirty="0"/>
          </a:p>
          <a:p>
            <a:pPr lvl="2"/>
            <a:r>
              <a:rPr lang="ko-KR" altLang="en-US" dirty="0"/>
              <a:t>컴퓨터 소프트웨어로 만들어낼 수 있습니다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err="1"/>
              <a:t>시퀀서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(Sequencer)</a:t>
            </a:r>
            <a:r>
              <a:rPr lang="en-US" altLang="ko-KR" dirty="0"/>
              <a:t>, </a:t>
            </a:r>
            <a:r>
              <a:rPr lang="ko-KR" altLang="en-US" dirty="0"/>
              <a:t>악보 작성 프로그램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Scorewriter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) </a:t>
            </a:r>
            <a:r>
              <a:rPr lang="ko-KR" altLang="en-US" dirty="0"/>
              <a:t>등으로 작업합니다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hlinkClick r:id="rId2"/>
              </a:rPr>
              <a:t>https://ko.wikipedia.org/wiki/MIDI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023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0ABBD-3DB6-463A-A37C-86C05B09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MIDI</a:t>
            </a:r>
            <a:r>
              <a:rPr lang="ko-KR" altLang="en-US" dirty="0"/>
              <a:t> 재생 디바이스와 사운드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15F97-DB4D-4FDD-8148-416E79C2D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MIDI </a:t>
            </a:r>
            <a:r>
              <a:rPr lang="ko-KR" altLang="en-US" dirty="0"/>
              <a:t>파일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(.mid, .midi)</a:t>
            </a:r>
            <a:r>
              <a:rPr lang="ko-KR" altLang="en-US" dirty="0"/>
              <a:t>은 </a:t>
            </a:r>
            <a:r>
              <a:rPr lang="ko-KR" altLang="en-US" dirty="0">
                <a:solidFill>
                  <a:schemeClr val="accent1"/>
                </a:solidFill>
              </a:rPr>
              <a:t>연주 정보</a:t>
            </a:r>
            <a:r>
              <a:rPr lang="ko-KR" altLang="en-US" dirty="0"/>
              <a:t>를 담고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악기 명령들의 모임이지</a:t>
            </a:r>
            <a:r>
              <a:rPr lang="en-US" altLang="ko-KR" dirty="0"/>
              <a:t>, </a:t>
            </a:r>
            <a:r>
              <a:rPr lang="ko-KR" altLang="en-US" dirty="0"/>
              <a:t>실제 오디오의 녹음물이 아닙니다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다른 사운드 파일보다 용량이 매우 작습니다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MIDI</a:t>
            </a:r>
            <a:r>
              <a:rPr lang="ko-KR" altLang="en-US" dirty="0"/>
              <a:t>는 통신 규약에 불과하기 때문에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자체적으로 사운드를 가지고 있지 않습니다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따라서 </a:t>
            </a:r>
            <a:r>
              <a:rPr lang="ko-KR" altLang="en-US" dirty="0">
                <a:solidFill>
                  <a:schemeClr val="accent2"/>
                </a:solidFill>
              </a:rPr>
              <a:t>재생하는 디바이스의 사운드에 의존하여 음악을 재생</a:t>
            </a:r>
            <a:r>
              <a:rPr lang="ko-KR" altLang="en-US" dirty="0"/>
              <a:t>하게 됩니다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chemeClr val="accent4"/>
                </a:solidFill>
              </a:rPr>
              <a:t>“</a:t>
            </a:r>
            <a:r>
              <a:rPr lang="ko-KR" altLang="en-US" dirty="0">
                <a:solidFill>
                  <a:schemeClr val="accent4"/>
                </a:solidFill>
              </a:rPr>
              <a:t>비극의 선율</a:t>
            </a:r>
            <a:r>
              <a:rPr lang="en-US" altLang="ko-KR" dirty="0">
                <a:solidFill>
                  <a:schemeClr val="accent4"/>
                </a:solidFill>
              </a:rPr>
              <a:t>.mid”</a:t>
            </a:r>
            <a:r>
              <a:rPr lang="en-US" altLang="ko-KR" dirty="0"/>
              <a:t>(2016)</a:t>
            </a:r>
            <a:r>
              <a:rPr lang="ko-KR" altLang="en-US" dirty="0"/>
              <a:t>의 일부분을 서로 다른 디바이스에서 재생하였습니다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왼쪽</a:t>
            </a:r>
            <a:r>
              <a:rPr lang="en-US" altLang="ko-KR" dirty="0"/>
              <a:t>: Android </a:t>
            </a:r>
            <a:r>
              <a:rPr lang="ko-KR" altLang="en-US" dirty="0"/>
              <a:t>휴대폰에서 </a:t>
            </a:r>
            <a:r>
              <a:rPr lang="en-US" altLang="ko-KR" dirty="0"/>
              <a:t>‘Samsung Music’ </a:t>
            </a:r>
            <a:r>
              <a:rPr lang="ko-KR" altLang="en-US" dirty="0"/>
              <a:t>앱으로 재생</a:t>
            </a:r>
            <a:endParaRPr lang="en-US" altLang="ko-KR" dirty="0"/>
          </a:p>
          <a:p>
            <a:pPr lvl="1"/>
            <a:r>
              <a:rPr lang="ko-KR" altLang="en-US" dirty="0"/>
              <a:t>오른쪽</a:t>
            </a:r>
            <a:r>
              <a:rPr lang="en-US" altLang="ko-KR" dirty="0"/>
              <a:t>: Windows PC</a:t>
            </a:r>
            <a:r>
              <a:rPr lang="ko-KR" altLang="en-US" dirty="0"/>
              <a:t>에서 </a:t>
            </a:r>
            <a:r>
              <a:rPr lang="en-US" altLang="ko-KR" dirty="0"/>
              <a:t>‘Windows Media Player’</a:t>
            </a:r>
            <a:r>
              <a:rPr lang="ko-KR" altLang="en-US" dirty="0"/>
              <a:t>로 재생</a:t>
            </a:r>
          </a:p>
        </p:txBody>
      </p:sp>
      <p:pic>
        <p:nvPicPr>
          <p:cNvPr id="4" name="7주차 발표_1">
            <a:hlinkClick r:id="" action="ppaction://media"/>
            <a:extLst>
              <a:ext uri="{FF2B5EF4-FFF2-40B4-BE49-F238E27FC236}">
                <a16:creationId xmlns:a16="http://schemas.microsoft.com/office/drawing/2014/main" id="{11BE8E7D-0E36-45D0-A634-2D3EA45CC49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753696" y="5608636"/>
            <a:ext cx="487363" cy="487363"/>
          </a:xfrm>
          <a:prstGeom prst="rect">
            <a:avLst/>
          </a:prstGeom>
        </p:spPr>
      </p:pic>
      <p:pic>
        <p:nvPicPr>
          <p:cNvPr id="5" name="7주차 발표_2">
            <a:hlinkClick r:id="" action="ppaction://media"/>
            <a:extLst>
              <a:ext uri="{FF2B5EF4-FFF2-40B4-BE49-F238E27FC236}">
                <a16:creationId xmlns:a16="http://schemas.microsoft.com/office/drawing/2014/main" id="{1DDB4393-908D-43FE-B013-E5447EA9BFC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575483" y="560863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16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2522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49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5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1" dur="2522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5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5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D7DCA-D2BB-153F-52FA-72F7536C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MIDI </a:t>
            </a:r>
            <a:r>
              <a:rPr lang="ko-KR" altLang="en-US" dirty="0"/>
              <a:t>스펙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256E8A-E518-9C90-C6B7-949656D67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MIDI</a:t>
            </a:r>
            <a:r>
              <a:rPr lang="ko-KR" altLang="en-US" dirty="0"/>
              <a:t>는 </a:t>
            </a:r>
            <a:r>
              <a:rPr lang="en-US" altLang="ko-KR" dirty="0"/>
              <a:t>1.0</a:t>
            </a:r>
            <a:r>
              <a:rPr lang="ko-KR" altLang="en-US" dirty="0"/>
              <a:t>과</a:t>
            </a:r>
            <a:r>
              <a:rPr lang="en-US" altLang="ko-KR" dirty="0"/>
              <a:t> 2.0</a:t>
            </a:r>
            <a:r>
              <a:rPr lang="ko-KR" altLang="en-US" dirty="0"/>
              <a:t>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강의에서 다루는 </a:t>
            </a:r>
            <a:r>
              <a:rPr lang="en-US" altLang="ko-KR" dirty="0"/>
              <a:t>MIDI </a:t>
            </a:r>
            <a:r>
              <a:rPr lang="ko-KR" altLang="en-US" dirty="0"/>
              <a:t>스펙은 </a:t>
            </a:r>
            <a:r>
              <a:rPr lang="en-US" altLang="ko-KR" dirty="0"/>
              <a:t>1.0 </a:t>
            </a:r>
            <a:r>
              <a:rPr lang="ko-KR" altLang="en-US" dirty="0"/>
              <a:t>스펙입니다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2023</a:t>
            </a:r>
            <a:r>
              <a:rPr lang="ko-KR" altLang="en-US" dirty="0"/>
              <a:t>년에 </a:t>
            </a:r>
            <a:r>
              <a:rPr lang="en-US" altLang="ko-KR" dirty="0"/>
              <a:t>MIDI 2.0</a:t>
            </a:r>
            <a:r>
              <a:rPr lang="ko-KR" altLang="en-US" dirty="0"/>
              <a:t>이 출범하였습니다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MIDI 1.0</a:t>
            </a:r>
            <a:r>
              <a:rPr lang="ko-KR" altLang="en-US" dirty="0"/>
              <a:t>을 기반으로 두면서 여기에 몇 가지 기능이 추가되었습니다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MIDI </a:t>
            </a:r>
            <a:r>
              <a:rPr lang="ko-KR" altLang="en-US" dirty="0"/>
              <a:t>기기 간 양방향 소통에 있어서 확장된 기능들을 제공한다고 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>
                <a:solidFill>
                  <a:schemeClr val="accent5"/>
                </a:solidFill>
              </a:rPr>
              <a:t>이 강의에서는 다루지 않습니다</a:t>
            </a:r>
            <a:r>
              <a:rPr lang="en-US" altLang="ko-KR" dirty="0">
                <a:solidFill>
                  <a:schemeClr val="accent5"/>
                </a:solidFill>
              </a:rPr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>
                <a:hlinkClick r:id="rId2"/>
              </a:rPr>
              <a:t>https://midi.org/specs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065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37660-635C-480C-B1B4-C44D9BDF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Message </a:t>
            </a:r>
            <a:r>
              <a:rPr lang="ko-KR" altLang="en-US" dirty="0"/>
              <a:t>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9BB42F-F9E3-4080-91E0-10ACC594E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191001"/>
          </a:xfrm>
        </p:spPr>
        <p:txBody>
          <a:bodyPr/>
          <a:lstStyle/>
          <a:p>
            <a:r>
              <a:rPr lang="en-US" altLang="ko-KR" dirty="0"/>
              <a:t>MIDI </a:t>
            </a:r>
            <a:r>
              <a:rPr lang="ko-KR" altLang="en-US" dirty="0"/>
              <a:t>파일에서 사용되는 명령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(Message)</a:t>
            </a:r>
            <a:r>
              <a:rPr lang="ko-KR" altLang="en-US" dirty="0"/>
              <a:t>들은 크게 </a:t>
            </a:r>
            <a:r>
              <a:rPr lang="en-US" altLang="ko-KR" dirty="0"/>
              <a:t>5</a:t>
            </a:r>
            <a:r>
              <a:rPr lang="ko-KR" altLang="en-US" dirty="0"/>
              <a:t>가지 그룹으로 나뉩니다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chemeClr val="accent1"/>
                </a:solidFill>
              </a:rPr>
              <a:t>Channel Voice Messages</a:t>
            </a:r>
          </a:p>
          <a:p>
            <a:pPr lvl="2"/>
            <a:r>
              <a:rPr lang="ko-KR" altLang="en-US" dirty="0"/>
              <a:t>각 채널 별로 음표를 켜거나</a:t>
            </a:r>
            <a:r>
              <a:rPr lang="en-US" altLang="ko-KR" dirty="0"/>
              <a:t>,</a:t>
            </a:r>
            <a:r>
              <a:rPr lang="ko-KR" altLang="en-US" dirty="0"/>
              <a:t> 끄거나</a:t>
            </a:r>
            <a:r>
              <a:rPr lang="en-US" altLang="ko-KR" dirty="0"/>
              <a:t>, </a:t>
            </a:r>
            <a:r>
              <a:rPr lang="ko-KR" altLang="en-US" dirty="0"/>
              <a:t>또는</a:t>
            </a:r>
            <a:r>
              <a:rPr lang="en-US" altLang="ko-KR" dirty="0"/>
              <a:t> Controller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(NWC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의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MPC)</a:t>
            </a:r>
            <a:r>
              <a:rPr lang="ko-KR" altLang="en-US" dirty="0"/>
              <a:t>를 바꿀 때 사용됩니다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chemeClr val="accent1"/>
                </a:solidFill>
              </a:rPr>
              <a:t>Channel Mode Messages</a:t>
            </a:r>
          </a:p>
          <a:p>
            <a:pPr lvl="2"/>
            <a:r>
              <a:rPr lang="ko-KR" altLang="en-US" dirty="0"/>
              <a:t>모든 소리를 끄거나</a:t>
            </a:r>
            <a:r>
              <a:rPr lang="en-US" altLang="ko-KR" dirty="0"/>
              <a:t>, </a:t>
            </a:r>
            <a:r>
              <a:rPr lang="ko-KR" altLang="en-US" dirty="0"/>
              <a:t>모든 </a:t>
            </a:r>
            <a:r>
              <a:rPr lang="en-US" altLang="ko-KR" dirty="0"/>
              <a:t>Controller</a:t>
            </a:r>
            <a:r>
              <a:rPr lang="ko-KR" altLang="en-US" dirty="0"/>
              <a:t>를 초기화하는 등의 특별한 명령을 제공합니다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chemeClr val="accent1"/>
                </a:solidFill>
              </a:rPr>
              <a:t>System Exclusive Messages</a:t>
            </a:r>
          </a:p>
          <a:p>
            <a:pPr lvl="2"/>
            <a:r>
              <a:rPr lang="ko-KR" altLang="en-US" dirty="0"/>
              <a:t>디바이스마다 다른 기능을 수행하는 명령을 사용합니다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chemeClr val="accent1"/>
                </a:solidFill>
              </a:rPr>
              <a:t>System Common Messages</a:t>
            </a:r>
          </a:p>
          <a:p>
            <a:pPr lvl="1"/>
            <a:r>
              <a:rPr lang="en-US" altLang="ko-KR" dirty="0">
                <a:solidFill>
                  <a:schemeClr val="accent1"/>
                </a:solidFill>
              </a:rPr>
              <a:t>System Real-Time Messages</a:t>
            </a:r>
          </a:p>
          <a:p>
            <a:pPr lvl="2"/>
            <a:r>
              <a:rPr lang="ko-KR" altLang="en-US" dirty="0"/>
              <a:t>시퀀스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곡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)</a:t>
            </a:r>
            <a:r>
              <a:rPr lang="ko-KR" altLang="en-US" dirty="0"/>
              <a:t>의 시작</a:t>
            </a:r>
            <a:r>
              <a:rPr lang="en-US" altLang="ko-KR" dirty="0"/>
              <a:t>, </a:t>
            </a:r>
            <a:r>
              <a:rPr lang="ko-KR" altLang="en-US" dirty="0"/>
              <a:t>정지</a:t>
            </a:r>
            <a:r>
              <a:rPr lang="en-US" altLang="ko-KR" dirty="0"/>
              <a:t>, </a:t>
            </a:r>
            <a:r>
              <a:rPr lang="ko-KR" altLang="en-US" dirty="0"/>
              <a:t>이어하기</a:t>
            </a:r>
            <a:r>
              <a:rPr lang="en-US" altLang="ko-KR" dirty="0"/>
              <a:t>, </a:t>
            </a:r>
            <a:r>
              <a:rPr lang="ko-KR" altLang="en-US" dirty="0"/>
              <a:t>초기화 명령을 제공합니다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1441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CF318-CC7E-487C-A984-660983F58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Message </a:t>
            </a:r>
            <a:r>
              <a:rPr lang="ko-KR" altLang="en-US" dirty="0"/>
              <a:t>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946B1-B84E-4846-B1C7-2333F7856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message</a:t>
            </a:r>
            <a:r>
              <a:rPr lang="ko-KR" altLang="en-US" dirty="0"/>
              <a:t>들은 </a:t>
            </a:r>
            <a:r>
              <a:rPr lang="en-US" altLang="ko-KR" dirty="0"/>
              <a:t>3</a:t>
            </a:r>
            <a:r>
              <a:rPr lang="ko-KR" altLang="en-US" dirty="0"/>
              <a:t>바이트 이내의 </a:t>
            </a:r>
            <a:r>
              <a:rPr lang="en-US" altLang="ko-KR" dirty="0"/>
              <a:t>binary</a:t>
            </a:r>
            <a:r>
              <a:rPr lang="ko-KR" altLang="en-US" dirty="0"/>
              <a:t>로 표현됩니다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Message</a:t>
            </a:r>
            <a:r>
              <a:rPr lang="ko-KR" altLang="en-US" dirty="0"/>
              <a:t>마다 필요한 바이트 수가 다릅니다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가장 많이 사용되는 </a:t>
            </a:r>
            <a:r>
              <a:rPr lang="en-US" altLang="ko-KR" dirty="0"/>
              <a:t>message</a:t>
            </a:r>
            <a:r>
              <a:rPr lang="ko-KR" altLang="en-US" dirty="0"/>
              <a:t>은 </a:t>
            </a:r>
            <a:r>
              <a:rPr lang="en-US" altLang="ko-KR" dirty="0"/>
              <a:t>Note on</a:t>
            </a:r>
            <a:r>
              <a:rPr lang="ko-KR" altLang="en-US" dirty="0"/>
              <a:t>과</a:t>
            </a:r>
            <a:r>
              <a:rPr lang="en-US" altLang="ko-KR" dirty="0"/>
              <a:t> Note off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이들은 </a:t>
            </a:r>
            <a:r>
              <a:rPr lang="en-US" altLang="ko-KR" dirty="0"/>
              <a:t>Channel Voice Messages</a:t>
            </a:r>
            <a:r>
              <a:rPr lang="ko-KR" altLang="en-US" dirty="0"/>
              <a:t>에 포함됩니다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accent2"/>
                </a:solidFill>
              </a:rPr>
              <a:t>Note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on</a:t>
            </a:r>
          </a:p>
          <a:p>
            <a:pPr lvl="1"/>
            <a:r>
              <a:rPr lang="ko-KR" altLang="en-US" dirty="0"/>
              <a:t>음표가 눌리기 시작할 때 보내는 </a:t>
            </a:r>
            <a:r>
              <a:rPr lang="en-US" altLang="ko-KR" dirty="0"/>
              <a:t>message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Note off</a:t>
            </a:r>
          </a:p>
          <a:p>
            <a:pPr lvl="1"/>
            <a:r>
              <a:rPr lang="ko-KR" altLang="en-US" dirty="0"/>
              <a:t>음표를 떼기 시작할 때 보내는 </a:t>
            </a:r>
            <a:r>
              <a:rPr lang="en-US" altLang="ko-KR" dirty="0"/>
              <a:t>message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8688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BAC29-94AB-44C6-95A0-5DBC2149B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Meta Message </a:t>
            </a:r>
            <a:r>
              <a:rPr lang="ko-KR" altLang="en-US" dirty="0"/>
              <a:t>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B09BC-1FCE-402D-9E2B-943B6930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곡의 메타 정보를 갖고 있는 </a:t>
            </a:r>
            <a:r>
              <a:rPr lang="en-US" altLang="ko-KR" dirty="0"/>
              <a:t>message</a:t>
            </a:r>
            <a:r>
              <a:rPr lang="ko-KR" altLang="en-US" dirty="0"/>
              <a:t> 타입도 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text</a:t>
            </a:r>
          </a:p>
          <a:p>
            <a:pPr lvl="1"/>
            <a:r>
              <a:rPr lang="en-US" altLang="ko-KR" dirty="0" err="1"/>
              <a:t>track_name</a:t>
            </a:r>
            <a:endParaRPr lang="en-US" altLang="ko-KR" dirty="0"/>
          </a:p>
          <a:p>
            <a:pPr lvl="1"/>
            <a:r>
              <a:rPr lang="en-US" altLang="ko-KR" dirty="0" err="1"/>
              <a:t>instrument_name</a:t>
            </a:r>
            <a:endParaRPr lang="en-US" altLang="ko-KR" dirty="0"/>
          </a:p>
          <a:p>
            <a:pPr lvl="1"/>
            <a:r>
              <a:rPr lang="en-US" altLang="ko-KR" dirty="0"/>
              <a:t>lyrics</a:t>
            </a:r>
          </a:p>
          <a:p>
            <a:pPr lvl="1"/>
            <a:r>
              <a:rPr lang="en-US" altLang="ko-KR" dirty="0" err="1"/>
              <a:t>end_of_track</a:t>
            </a:r>
            <a:endParaRPr lang="en-US" altLang="ko-KR" dirty="0"/>
          </a:p>
          <a:p>
            <a:pPr lvl="1"/>
            <a:r>
              <a:rPr lang="en-US" altLang="ko-KR" dirty="0" err="1"/>
              <a:t>set_tempo</a:t>
            </a:r>
            <a:endParaRPr lang="en-US" altLang="ko-KR" dirty="0"/>
          </a:p>
          <a:p>
            <a:pPr lvl="1"/>
            <a:r>
              <a:rPr lang="en-US" altLang="ko-KR" dirty="0" err="1"/>
              <a:t>time_signature</a:t>
            </a:r>
            <a:endParaRPr lang="en-US" altLang="ko-KR" dirty="0"/>
          </a:p>
          <a:p>
            <a:pPr lvl="1"/>
            <a:r>
              <a:rPr lang="en-US" altLang="ko-KR" dirty="0" err="1"/>
              <a:t>key_signature</a:t>
            </a:r>
            <a:endParaRPr lang="en-US" altLang="ko-KR" dirty="0"/>
          </a:p>
          <a:p>
            <a:pPr lvl="1"/>
            <a:r>
              <a:rPr lang="ko-KR" altLang="en-US" dirty="0"/>
              <a:t>등등</a:t>
            </a:r>
            <a:r>
              <a:rPr lang="en-US" altLang="ko-KR" dirty="0"/>
              <a:t>…</a:t>
            </a:r>
          </a:p>
          <a:p>
            <a:r>
              <a:rPr lang="en-US" altLang="ko-KR" dirty="0">
                <a:hlinkClick r:id="rId2"/>
              </a:rPr>
              <a:t>https://mido.readthedocs.io/en/latest/meta_message_types.html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182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CF133-D8F5-4796-BCD6-CB84B4A48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Channel, Key, Velocity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4F888E-B430-4B09-8587-8F70F7046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30486"/>
          </a:xfrm>
        </p:spPr>
        <p:txBody>
          <a:bodyPr>
            <a:normAutofit/>
          </a:bodyPr>
          <a:lstStyle/>
          <a:p>
            <a:r>
              <a:rPr lang="en-US" altLang="ko-KR" dirty="0"/>
              <a:t>Message</a:t>
            </a:r>
            <a:r>
              <a:rPr lang="ko-KR" altLang="en-US" dirty="0"/>
              <a:t>들의 </a:t>
            </a:r>
            <a:r>
              <a:rPr lang="en-US" altLang="ko-KR" dirty="0"/>
              <a:t>binary </a:t>
            </a:r>
            <a:r>
              <a:rPr lang="ko-KR" altLang="en-US" dirty="0"/>
              <a:t>인코딩을 살펴보기 전에 알아야 할 것들이 있습니다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chemeClr val="accent1"/>
                </a:solidFill>
              </a:rPr>
              <a:t>Channel</a:t>
            </a:r>
          </a:p>
          <a:p>
            <a:pPr lvl="1"/>
            <a:r>
              <a:rPr lang="en-US" altLang="ko-KR" dirty="0"/>
              <a:t>0 ~ 15 </a:t>
            </a:r>
            <a:r>
              <a:rPr lang="ko-KR" altLang="en-US" dirty="0"/>
              <a:t>사이의 값을 가지며</a:t>
            </a:r>
            <a:r>
              <a:rPr lang="en-US" altLang="ko-KR" dirty="0"/>
              <a:t>, MIDI </a:t>
            </a:r>
            <a:r>
              <a:rPr lang="ko-KR" altLang="en-US" dirty="0"/>
              <a:t>채널 번호 </a:t>
            </a:r>
            <a:r>
              <a:rPr lang="en-US" altLang="ko-KR" dirty="0"/>
              <a:t>1 ~ 16</a:t>
            </a:r>
            <a:r>
              <a:rPr lang="ko-KR" altLang="en-US" dirty="0"/>
              <a:t>에 대응됩니다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각 채널은 서로 다른 </a:t>
            </a:r>
            <a:r>
              <a:rPr lang="en-US" altLang="ko-KR" dirty="0"/>
              <a:t>Staff</a:t>
            </a:r>
            <a:r>
              <a:rPr lang="ko-KR" altLang="en-US" dirty="0"/>
              <a:t>에 해당한다고 보면 됩니다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>
                <a:solidFill>
                  <a:schemeClr val="accent4"/>
                </a:solidFill>
              </a:rPr>
              <a:t>타악기 전용 </a:t>
            </a:r>
            <a:r>
              <a:rPr lang="en-US" altLang="ko-KR" dirty="0">
                <a:solidFill>
                  <a:schemeClr val="accent4"/>
                </a:solidFill>
              </a:rPr>
              <a:t>Staff</a:t>
            </a:r>
            <a:r>
              <a:rPr lang="ko-KR" altLang="en-US" dirty="0">
                <a:solidFill>
                  <a:schemeClr val="accent4"/>
                </a:solidFill>
              </a:rPr>
              <a:t>는 </a:t>
            </a:r>
            <a:r>
              <a:rPr lang="en-US" altLang="ko-KR" dirty="0">
                <a:solidFill>
                  <a:schemeClr val="accent4"/>
                </a:solidFill>
              </a:rPr>
              <a:t>Channel </a:t>
            </a:r>
            <a:r>
              <a:rPr lang="ko-KR" altLang="en-US" dirty="0">
                <a:solidFill>
                  <a:schemeClr val="accent4"/>
                </a:solidFill>
              </a:rPr>
              <a:t>값이 </a:t>
            </a:r>
            <a:r>
              <a:rPr lang="en-US" altLang="ko-KR" dirty="0">
                <a:solidFill>
                  <a:schemeClr val="accent4"/>
                </a:solidFill>
              </a:rPr>
              <a:t>9</a:t>
            </a:r>
            <a:r>
              <a:rPr lang="ko-KR" altLang="en-US" dirty="0">
                <a:solidFill>
                  <a:schemeClr val="accent4"/>
                </a:solidFill>
              </a:rPr>
              <a:t>입니다</a:t>
            </a:r>
            <a:r>
              <a:rPr lang="en-US" altLang="ko-KR" dirty="0">
                <a:solidFill>
                  <a:schemeClr val="accent4"/>
                </a:solidFill>
              </a:rPr>
              <a:t>.</a:t>
            </a:r>
          </a:p>
          <a:p>
            <a:pPr lvl="1"/>
            <a:r>
              <a:rPr lang="en-US" altLang="ko-KR" dirty="0">
                <a:solidFill>
                  <a:schemeClr val="accent6"/>
                </a:solidFill>
              </a:rPr>
              <a:t>(3</a:t>
            </a:r>
            <a:r>
              <a:rPr lang="ko-KR" altLang="en-US" dirty="0">
                <a:solidFill>
                  <a:schemeClr val="accent6"/>
                </a:solidFill>
              </a:rPr>
              <a:t>주차 발표 자료의 </a:t>
            </a:r>
            <a:r>
              <a:rPr lang="en-US" altLang="ko-KR" dirty="0">
                <a:solidFill>
                  <a:schemeClr val="accent6"/>
                </a:solidFill>
              </a:rPr>
              <a:t>58</a:t>
            </a:r>
            <a:r>
              <a:rPr lang="ko-KR" altLang="en-US" dirty="0">
                <a:solidFill>
                  <a:schemeClr val="accent6"/>
                </a:solidFill>
              </a:rPr>
              <a:t>페이지 참조</a:t>
            </a:r>
            <a:r>
              <a:rPr lang="en-US" altLang="ko-KR" dirty="0">
                <a:solidFill>
                  <a:schemeClr val="accent6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accent1"/>
                </a:solidFill>
              </a:rPr>
              <a:t>Key</a:t>
            </a:r>
          </a:p>
          <a:p>
            <a:pPr lvl="1"/>
            <a:r>
              <a:rPr lang="en-US" altLang="ko-KR" dirty="0"/>
              <a:t>0 ~ 127 </a:t>
            </a:r>
            <a:r>
              <a:rPr lang="ko-KR" altLang="en-US" dirty="0"/>
              <a:t>사이의 값을 가지며</a:t>
            </a:r>
            <a:r>
              <a:rPr lang="en-US" altLang="ko-KR" dirty="0"/>
              <a:t>, </a:t>
            </a:r>
            <a:r>
              <a:rPr lang="ko-KR" altLang="en-US" dirty="0"/>
              <a:t>음 높이를 의미합니다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                                         </a:t>
            </a:r>
            <a:r>
              <a:rPr lang="ko-KR" altLang="en-US" dirty="0"/>
              <a:t>왼쪽 음</a:t>
            </a:r>
            <a:r>
              <a:rPr lang="en-US" altLang="ko-KR" dirty="0"/>
              <a:t>(C4)</a:t>
            </a:r>
            <a:r>
              <a:rPr lang="ko-KR" altLang="en-US" dirty="0"/>
              <a:t>의 값은 </a:t>
            </a:r>
            <a:r>
              <a:rPr lang="en-US" altLang="ko-KR" dirty="0">
                <a:solidFill>
                  <a:schemeClr val="accent4"/>
                </a:solidFill>
              </a:rPr>
              <a:t>60</a:t>
            </a:r>
            <a:r>
              <a:rPr lang="en-US" altLang="ko-K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</a:rPr>
              <a:t>0x3C</a:t>
            </a:r>
            <a:r>
              <a:rPr lang="en-US" altLang="ko-K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반음 높아질 때마다 값이 </a:t>
            </a:r>
            <a:r>
              <a:rPr lang="en-US" altLang="ko-KR" dirty="0"/>
              <a:t>1</a:t>
            </a:r>
            <a:r>
              <a:rPr lang="ko-KR" altLang="en-US" dirty="0"/>
              <a:t>씩 오르고</a:t>
            </a:r>
            <a:r>
              <a:rPr lang="en-US" altLang="ko-KR" dirty="0"/>
              <a:t>, </a:t>
            </a:r>
            <a:r>
              <a:rPr lang="ko-KR" altLang="en-US" dirty="0"/>
              <a:t>반음 낮아질 때마다 값이 </a:t>
            </a:r>
            <a:r>
              <a:rPr lang="en-US" altLang="ko-KR" dirty="0"/>
              <a:t>1</a:t>
            </a:r>
            <a:r>
              <a:rPr lang="ko-KR" altLang="en-US" dirty="0"/>
              <a:t>씩 내려갑니다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D55BD1-2CC3-DD8B-7D03-983A6B848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37" y="5093118"/>
            <a:ext cx="1882440" cy="94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2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6BC91-CB96-9751-DA11-62B284756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개발자라면 이런 생각 해 본 적 없나요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799AFF-3104-C6AE-5C79-9F990B0E6A4B}"/>
              </a:ext>
            </a:extLst>
          </p:cNvPr>
          <p:cNvSpPr txBox="1"/>
          <p:nvPr/>
        </p:nvSpPr>
        <p:spPr>
          <a:xfrm>
            <a:off x="1911777" y="2253907"/>
            <a:ext cx="8368444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손글씨 세화체" panose="02000503000000000000" pitchFamily="2" charset="-127"/>
                <a:ea typeface="나눔손글씨 세화체" panose="02000503000000000000" pitchFamily="2" charset="-127"/>
              </a:rPr>
              <a:t>NWC</a:t>
            </a:r>
            <a:r>
              <a:rPr lang="ko-KR" altLang="en-US" sz="3200" dirty="0">
                <a:solidFill>
                  <a:schemeClr val="tx1"/>
                </a:solidFill>
                <a:latin typeface="나눔손글씨 세화체" panose="02000503000000000000" pitchFamily="2" charset="-127"/>
                <a:ea typeface="나눔손글씨 세화체" panose="02000503000000000000" pitchFamily="2" charset="-127"/>
              </a:rPr>
              <a:t>나 </a:t>
            </a:r>
            <a:r>
              <a:rPr lang="en-US" altLang="ko-KR" sz="3200" dirty="0" err="1">
                <a:solidFill>
                  <a:schemeClr val="tx1"/>
                </a:solidFill>
                <a:latin typeface="나눔손글씨 세화체" panose="02000503000000000000" pitchFamily="2" charset="-127"/>
                <a:ea typeface="나눔손글씨 세화체" panose="02000503000000000000" pitchFamily="2" charset="-127"/>
              </a:rPr>
              <a:t>MuseScore</a:t>
            </a:r>
            <a:r>
              <a:rPr lang="en-US" altLang="ko-KR" sz="3200" dirty="0">
                <a:solidFill>
                  <a:schemeClr val="tx1"/>
                </a:solidFill>
                <a:latin typeface="나눔손글씨 세화체" panose="02000503000000000000" pitchFamily="2" charset="-127"/>
                <a:ea typeface="나눔손글씨 세화체" panose="02000503000000000000" pitchFamily="2" charset="-127"/>
              </a:rPr>
              <a:t> </a:t>
            </a:r>
            <a:r>
              <a:rPr lang="ko-KR" altLang="en-US" sz="3200" dirty="0">
                <a:solidFill>
                  <a:schemeClr val="tx1"/>
                </a:solidFill>
                <a:latin typeface="나눔손글씨 세화체" panose="02000503000000000000" pitchFamily="2" charset="-127"/>
                <a:ea typeface="나눔손글씨 세화체" panose="02000503000000000000" pitchFamily="2" charset="-127"/>
              </a:rPr>
              <a:t>같은 프로그램은 어떻게 만드는 걸까</a:t>
            </a:r>
            <a:r>
              <a:rPr lang="en-US" altLang="ko-KR" sz="3200" dirty="0">
                <a:solidFill>
                  <a:schemeClr val="tx1"/>
                </a:solidFill>
                <a:latin typeface="나눔손글씨 세화체" panose="02000503000000000000" pitchFamily="2" charset="-127"/>
                <a:ea typeface="나눔손글씨 세화체" panose="02000503000000000000" pitchFamily="2" charset="-127"/>
              </a:rPr>
              <a:t>?</a:t>
            </a:r>
            <a:endParaRPr lang="ko-KR" altLang="en-US" sz="3200" dirty="0">
              <a:solidFill>
                <a:schemeClr val="tx1"/>
              </a:solidFill>
              <a:latin typeface="나눔손글씨 세화체" panose="02000503000000000000" pitchFamily="2" charset="-127"/>
              <a:ea typeface="나눔손글씨 세화체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CC0E95-BF8E-3D6F-5D90-32C8093E42B5}"/>
              </a:ext>
            </a:extLst>
          </p:cNvPr>
          <p:cNvSpPr txBox="1"/>
          <p:nvPr/>
        </p:nvSpPr>
        <p:spPr>
          <a:xfrm>
            <a:off x="1911778" y="3758003"/>
            <a:ext cx="8368444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나눔손글씨 세화체" panose="02000503000000000000" pitchFamily="2" charset="-127"/>
                <a:ea typeface="나눔손글씨 세화체" panose="02000503000000000000" pitchFamily="2" charset="-127"/>
              </a:rPr>
              <a:t>컴퓨터가 음악을 작곡할 수는 없을까</a:t>
            </a:r>
            <a:r>
              <a:rPr lang="en-US" altLang="ko-KR" sz="3200" dirty="0">
                <a:solidFill>
                  <a:schemeClr val="tx1"/>
                </a:solidFill>
                <a:latin typeface="나눔손글씨 세화체" panose="02000503000000000000" pitchFamily="2" charset="-127"/>
                <a:ea typeface="나눔손글씨 세화체" panose="02000503000000000000" pitchFamily="2" charset="-127"/>
              </a:rPr>
              <a:t>?</a:t>
            </a:r>
            <a:endParaRPr lang="ko-KR" altLang="en-US" sz="3200" dirty="0">
              <a:solidFill>
                <a:schemeClr val="tx1"/>
              </a:solidFill>
              <a:latin typeface="나눔손글씨 세화체" panose="02000503000000000000" pitchFamily="2" charset="-127"/>
              <a:ea typeface="나눔손글씨 세화체" panose="02000503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38FCE9-0AB6-1900-009B-BE6CCEAD4500}"/>
              </a:ext>
            </a:extLst>
          </p:cNvPr>
          <p:cNvSpPr txBox="1"/>
          <p:nvPr/>
        </p:nvSpPr>
        <p:spPr>
          <a:xfrm>
            <a:off x="1911779" y="5262099"/>
            <a:ext cx="8368444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나눔손글씨 세화체" panose="02000503000000000000" pitchFamily="2" charset="-127"/>
                <a:ea typeface="나눔손글씨 세화체" panose="02000503000000000000" pitchFamily="2" charset="-127"/>
              </a:rPr>
              <a:t>화음이랑 조성 찾는 거 귀찮은데 자동으로 찾아주면 좋겠다</a:t>
            </a:r>
            <a:r>
              <a:rPr lang="en-US" altLang="ko-KR" sz="3200" dirty="0">
                <a:solidFill>
                  <a:schemeClr val="tx1"/>
                </a:solidFill>
                <a:latin typeface="나눔손글씨 세화체" panose="02000503000000000000" pitchFamily="2" charset="-127"/>
                <a:ea typeface="나눔손글씨 세화체" panose="02000503000000000000" pitchFamily="2" charset="-127"/>
              </a:rPr>
              <a:t>.</a:t>
            </a:r>
            <a:endParaRPr lang="ko-KR" altLang="en-US" sz="3200" dirty="0">
              <a:solidFill>
                <a:schemeClr val="tx1"/>
              </a:solidFill>
              <a:latin typeface="나눔손글씨 세화체" panose="02000503000000000000" pitchFamily="2" charset="-127"/>
              <a:ea typeface="나눔손글씨 세화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4445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09B02-A046-4BD6-9992-57C6685DF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 </a:t>
            </a:r>
            <a:r>
              <a:rPr lang="ko-KR" altLang="en-US" dirty="0"/>
              <a:t>값</a:t>
            </a:r>
            <a:r>
              <a:rPr lang="en-US" altLang="ko-KR" dirty="0"/>
              <a:t>(10</a:t>
            </a:r>
            <a:r>
              <a:rPr lang="ko-KR" altLang="en-US" dirty="0"/>
              <a:t>진수</a:t>
            </a:r>
            <a:r>
              <a:rPr lang="en-US" altLang="ko-KR" dirty="0"/>
              <a:t>)</a:t>
            </a:r>
            <a:r>
              <a:rPr lang="ko-KR" altLang="en-US" dirty="0"/>
              <a:t>과 실제 음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0739A9A-FBDC-4508-93E6-DFD767744E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582310"/>
              </p:ext>
            </p:extLst>
          </p:nvPr>
        </p:nvGraphicFramePr>
        <p:xfrm>
          <a:off x="1038690" y="1965960"/>
          <a:ext cx="10114620" cy="4445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885">
                  <a:extLst>
                    <a:ext uri="{9D8B030D-6E8A-4147-A177-3AD203B41FA5}">
                      <a16:colId xmlns:a16="http://schemas.microsoft.com/office/drawing/2014/main" val="363344239"/>
                    </a:ext>
                  </a:extLst>
                </a:gridCol>
                <a:gridCol w="842885">
                  <a:extLst>
                    <a:ext uri="{9D8B030D-6E8A-4147-A177-3AD203B41FA5}">
                      <a16:colId xmlns:a16="http://schemas.microsoft.com/office/drawing/2014/main" val="2515308347"/>
                    </a:ext>
                  </a:extLst>
                </a:gridCol>
                <a:gridCol w="842885">
                  <a:extLst>
                    <a:ext uri="{9D8B030D-6E8A-4147-A177-3AD203B41FA5}">
                      <a16:colId xmlns:a16="http://schemas.microsoft.com/office/drawing/2014/main" val="4095312733"/>
                    </a:ext>
                  </a:extLst>
                </a:gridCol>
                <a:gridCol w="842885">
                  <a:extLst>
                    <a:ext uri="{9D8B030D-6E8A-4147-A177-3AD203B41FA5}">
                      <a16:colId xmlns:a16="http://schemas.microsoft.com/office/drawing/2014/main" val="1103932763"/>
                    </a:ext>
                  </a:extLst>
                </a:gridCol>
                <a:gridCol w="842885">
                  <a:extLst>
                    <a:ext uri="{9D8B030D-6E8A-4147-A177-3AD203B41FA5}">
                      <a16:colId xmlns:a16="http://schemas.microsoft.com/office/drawing/2014/main" val="232959576"/>
                    </a:ext>
                  </a:extLst>
                </a:gridCol>
                <a:gridCol w="842885">
                  <a:extLst>
                    <a:ext uri="{9D8B030D-6E8A-4147-A177-3AD203B41FA5}">
                      <a16:colId xmlns:a16="http://schemas.microsoft.com/office/drawing/2014/main" val="886684140"/>
                    </a:ext>
                  </a:extLst>
                </a:gridCol>
                <a:gridCol w="842885">
                  <a:extLst>
                    <a:ext uri="{9D8B030D-6E8A-4147-A177-3AD203B41FA5}">
                      <a16:colId xmlns:a16="http://schemas.microsoft.com/office/drawing/2014/main" val="276797950"/>
                    </a:ext>
                  </a:extLst>
                </a:gridCol>
                <a:gridCol w="842885">
                  <a:extLst>
                    <a:ext uri="{9D8B030D-6E8A-4147-A177-3AD203B41FA5}">
                      <a16:colId xmlns:a16="http://schemas.microsoft.com/office/drawing/2014/main" val="4127323596"/>
                    </a:ext>
                  </a:extLst>
                </a:gridCol>
                <a:gridCol w="842885">
                  <a:extLst>
                    <a:ext uri="{9D8B030D-6E8A-4147-A177-3AD203B41FA5}">
                      <a16:colId xmlns:a16="http://schemas.microsoft.com/office/drawing/2014/main" val="3678975139"/>
                    </a:ext>
                  </a:extLst>
                </a:gridCol>
                <a:gridCol w="842885">
                  <a:extLst>
                    <a:ext uri="{9D8B030D-6E8A-4147-A177-3AD203B41FA5}">
                      <a16:colId xmlns:a16="http://schemas.microsoft.com/office/drawing/2014/main" val="3164315664"/>
                    </a:ext>
                  </a:extLst>
                </a:gridCol>
                <a:gridCol w="842885">
                  <a:extLst>
                    <a:ext uri="{9D8B030D-6E8A-4147-A177-3AD203B41FA5}">
                      <a16:colId xmlns:a16="http://schemas.microsoft.com/office/drawing/2014/main" val="2112869540"/>
                    </a:ext>
                  </a:extLst>
                </a:gridCol>
                <a:gridCol w="842885">
                  <a:extLst>
                    <a:ext uri="{9D8B030D-6E8A-4147-A177-3AD203B41FA5}">
                      <a16:colId xmlns:a16="http://schemas.microsoft.com/office/drawing/2014/main" val="2448728671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C#/D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D#/E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F#/G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G#/A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A#/B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405345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52040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733314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471384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280014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66066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60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994267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017251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361976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98119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600923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684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631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12B63-BEFD-4059-BA7E-9EE4550F3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Channel, Key, Velocity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65B0B-2098-478C-AD44-EBB5B31D1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Velocity</a:t>
            </a:r>
          </a:p>
          <a:p>
            <a:pPr lvl="1"/>
            <a:r>
              <a:rPr lang="en-US" altLang="ko-KR" dirty="0"/>
              <a:t>Message</a:t>
            </a:r>
            <a:r>
              <a:rPr lang="ko-KR" altLang="en-US" dirty="0"/>
              <a:t>마다 의미가 다르지만</a:t>
            </a:r>
            <a:r>
              <a:rPr lang="en-US" altLang="ko-KR" dirty="0"/>
              <a:t>, </a:t>
            </a:r>
            <a:r>
              <a:rPr lang="ko-KR" altLang="en-US" dirty="0"/>
              <a:t>보통 </a:t>
            </a:r>
            <a:r>
              <a:rPr lang="en-US" altLang="ko-KR" dirty="0">
                <a:solidFill>
                  <a:schemeClr val="accent3"/>
                </a:solidFill>
              </a:rPr>
              <a:t>“</a:t>
            </a:r>
            <a:r>
              <a:rPr lang="ko-KR" altLang="en-US" dirty="0">
                <a:solidFill>
                  <a:schemeClr val="accent3"/>
                </a:solidFill>
              </a:rPr>
              <a:t>어느 정도로</a:t>
            </a:r>
            <a:r>
              <a:rPr lang="en-US" altLang="ko-KR" dirty="0">
                <a:solidFill>
                  <a:schemeClr val="accent3"/>
                </a:solidFill>
              </a:rPr>
              <a:t>” </a:t>
            </a:r>
            <a:r>
              <a:rPr lang="ko-KR" altLang="en-US" dirty="0"/>
              <a:t>할 지를 결정하는 값입니다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0 ~ 127 </a:t>
            </a:r>
            <a:r>
              <a:rPr lang="ko-KR" altLang="en-US" dirty="0"/>
              <a:t>사이의 값을 가지며</a:t>
            </a:r>
            <a:r>
              <a:rPr lang="en-US" altLang="ko-KR" dirty="0"/>
              <a:t>, </a:t>
            </a:r>
            <a:r>
              <a:rPr lang="ko-KR" altLang="en-US" dirty="0"/>
              <a:t>기본값은 </a:t>
            </a:r>
            <a:r>
              <a:rPr lang="en-US" altLang="ko-KR" dirty="0"/>
              <a:t>64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Note on, Note off</a:t>
            </a:r>
            <a:r>
              <a:rPr lang="ko-KR" altLang="en-US" dirty="0"/>
              <a:t>에서 </a:t>
            </a:r>
            <a:r>
              <a:rPr lang="en-US" altLang="ko-KR" dirty="0"/>
              <a:t>Velocity</a:t>
            </a:r>
            <a:r>
              <a:rPr lang="ko-KR" altLang="en-US" dirty="0"/>
              <a:t>는 얼마나 </a:t>
            </a:r>
            <a:r>
              <a:rPr lang="ko-KR" altLang="en-US" dirty="0">
                <a:solidFill>
                  <a:schemeClr val="accent2"/>
                </a:solidFill>
              </a:rPr>
              <a:t>세게</a:t>
            </a:r>
            <a:r>
              <a:rPr lang="ko-KR" altLang="en-US" dirty="0"/>
              <a:t> 음표를 누르고 뗄 지 결정하는 값입니다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https://mido.readthedocs.io/en/latest/about_midi.html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https://midi.org/summary-of-midi-1-0-messages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5587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CF318-CC7E-487C-A984-660983F58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On Event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946B1-B84E-4846-B1C7-2333F7856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2"/>
                </a:solidFill>
              </a:rPr>
              <a:t>Note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on</a:t>
            </a:r>
          </a:p>
          <a:p>
            <a:pPr lvl="1"/>
            <a:r>
              <a:rPr lang="ko-KR" altLang="en-US" dirty="0"/>
              <a:t>음표가 눌리기 시작할 때 보내는 </a:t>
            </a:r>
            <a:r>
              <a:rPr lang="en-US" altLang="ko-KR" dirty="0"/>
              <a:t>message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Binary</a:t>
            </a:r>
            <a:r>
              <a:rPr lang="ko-KR" altLang="en-US" dirty="0"/>
              <a:t>로 </a:t>
            </a:r>
            <a:r>
              <a:rPr lang="en-US" altLang="ko-KR" dirty="0"/>
              <a:t>“</a:t>
            </a:r>
            <a:r>
              <a:rPr lang="en-US" altLang="ko-KR" dirty="0">
                <a:latin typeface="+mn-ea"/>
              </a:rPr>
              <a:t>1001</a:t>
            </a:r>
            <a:r>
              <a:rPr lang="en-US" altLang="ko-KR" dirty="0"/>
              <a:t>nnnn</a:t>
            </a:r>
            <a:r>
              <a:rPr lang="ko-KR" altLang="en-US" dirty="0"/>
              <a:t> </a:t>
            </a:r>
            <a:r>
              <a:rPr lang="en-US" altLang="ko-KR" dirty="0">
                <a:latin typeface="+mn-ea"/>
              </a:rPr>
              <a:t>0</a:t>
            </a:r>
            <a:r>
              <a:rPr lang="en-US" altLang="ko-KR" dirty="0"/>
              <a:t>kkkkkkk </a:t>
            </a:r>
            <a:r>
              <a:rPr lang="en-US" altLang="ko-KR" dirty="0">
                <a:latin typeface="+mn-ea"/>
              </a:rPr>
              <a:t>0</a:t>
            </a:r>
            <a:r>
              <a:rPr lang="en-US" altLang="ko-KR" dirty="0"/>
              <a:t>vvvvvvv”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nnnn</a:t>
            </a:r>
            <a:r>
              <a:rPr lang="en-US" altLang="ko-KR" dirty="0"/>
              <a:t>(0 ~ 15): Channel (MIDI</a:t>
            </a:r>
            <a:r>
              <a:rPr lang="ko-KR" altLang="en-US" dirty="0"/>
              <a:t> 채널 번호 </a:t>
            </a:r>
            <a:r>
              <a:rPr lang="en-US" altLang="ko-KR" dirty="0"/>
              <a:t>1 ~ 16)</a:t>
            </a:r>
          </a:p>
          <a:p>
            <a:pPr lvl="2"/>
            <a:r>
              <a:rPr lang="en-US" altLang="ko-KR" dirty="0" err="1"/>
              <a:t>kkkkkkk</a:t>
            </a:r>
            <a:r>
              <a:rPr lang="en-US" altLang="ko-KR" dirty="0"/>
              <a:t>(0~127): Key (</a:t>
            </a:r>
            <a:r>
              <a:rPr lang="ko-KR" altLang="en-US" dirty="0"/>
              <a:t>음 높이 번호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err="1"/>
              <a:t>vvvvvvv</a:t>
            </a:r>
            <a:r>
              <a:rPr lang="en-US" altLang="ko-KR" dirty="0"/>
              <a:t>(0~127): Velocity (</a:t>
            </a:r>
            <a:r>
              <a:rPr lang="ko-KR" altLang="en-US" dirty="0"/>
              <a:t>얼마나 세게 음표를 누를지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Hexadecimal</a:t>
            </a:r>
            <a:r>
              <a:rPr lang="ko-KR" altLang="en-US" dirty="0"/>
              <a:t>로 </a:t>
            </a:r>
            <a:r>
              <a:rPr lang="en-US" altLang="ko-KR" dirty="0"/>
              <a:t>“</a:t>
            </a:r>
            <a:r>
              <a:rPr lang="en-US" altLang="ko-KR" dirty="0">
                <a:solidFill>
                  <a:schemeClr val="accent2"/>
                </a:solidFill>
              </a:rPr>
              <a:t>9</a:t>
            </a:r>
            <a:r>
              <a:rPr lang="en-US" altLang="ko-KR" dirty="0">
                <a:solidFill>
                  <a:schemeClr val="accent1"/>
                </a:solidFill>
              </a:rPr>
              <a:t>2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4"/>
                </a:solidFill>
              </a:rPr>
              <a:t>3C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3"/>
                </a:solidFill>
              </a:rPr>
              <a:t>40</a:t>
            </a:r>
            <a:r>
              <a:rPr lang="en-US" altLang="ko-KR" dirty="0"/>
              <a:t>”</a:t>
            </a:r>
          </a:p>
          <a:p>
            <a:pPr lvl="2"/>
            <a:r>
              <a:rPr lang="en-US" altLang="ko-KR" dirty="0">
                <a:solidFill>
                  <a:schemeClr val="accent2"/>
                </a:solidFill>
              </a:rPr>
              <a:t>Note on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1"/>
                </a:solidFill>
              </a:rPr>
              <a:t>Channel 2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4"/>
                </a:solidFill>
              </a:rPr>
              <a:t>60</a:t>
            </a:r>
            <a:r>
              <a:rPr lang="ko-KR" altLang="en-US" dirty="0">
                <a:solidFill>
                  <a:schemeClr val="accent4"/>
                </a:solidFill>
              </a:rPr>
              <a:t>번째 음</a:t>
            </a:r>
            <a:r>
              <a:rPr lang="en-US" altLang="ko-KR" dirty="0">
                <a:solidFill>
                  <a:schemeClr val="accent4"/>
                </a:solidFill>
              </a:rPr>
              <a:t>(C4)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3"/>
                </a:solidFill>
              </a:rPr>
              <a:t>64</a:t>
            </a:r>
            <a:r>
              <a:rPr lang="ko-KR" altLang="en-US" dirty="0">
                <a:solidFill>
                  <a:schemeClr val="accent3"/>
                </a:solidFill>
              </a:rPr>
              <a:t>의 </a:t>
            </a:r>
            <a:r>
              <a:rPr lang="en-US" altLang="ko-KR" dirty="0">
                <a:solidFill>
                  <a:schemeClr val="accent3"/>
                </a:solidFill>
              </a:rPr>
              <a:t>Velocity</a:t>
            </a:r>
            <a:r>
              <a:rPr lang="ko-KR" altLang="en-US" dirty="0"/>
              <a:t>로 </a:t>
            </a:r>
            <a:r>
              <a:rPr lang="ko-KR" altLang="en-US" dirty="0">
                <a:solidFill>
                  <a:schemeClr val="accent2"/>
                </a:solidFill>
              </a:rPr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3018351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CF318-CC7E-487C-A984-660983F58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Off Event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946B1-B84E-4846-B1C7-2333F7856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/>
          <a:lstStyle/>
          <a:p>
            <a:r>
              <a:rPr lang="en-US" altLang="ko-KR" dirty="0">
                <a:solidFill>
                  <a:schemeClr val="accent2"/>
                </a:solidFill>
              </a:rPr>
              <a:t>Note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off</a:t>
            </a:r>
          </a:p>
          <a:p>
            <a:pPr lvl="1"/>
            <a:r>
              <a:rPr lang="ko-KR" altLang="en-US" dirty="0"/>
              <a:t>음표를 떼기 시작할 때 보내는 </a:t>
            </a:r>
            <a:r>
              <a:rPr lang="en-US" altLang="ko-KR" dirty="0"/>
              <a:t>message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Binary</a:t>
            </a:r>
            <a:r>
              <a:rPr lang="ko-KR" altLang="en-US" dirty="0"/>
              <a:t>로 </a:t>
            </a:r>
            <a:r>
              <a:rPr lang="en-US" altLang="ko-KR" dirty="0"/>
              <a:t>“</a:t>
            </a:r>
            <a:r>
              <a:rPr lang="en-US" altLang="ko-KR" dirty="0">
                <a:latin typeface="+mn-ea"/>
              </a:rPr>
              <a:t>1000</a:t>
            </a:r>
            <a:r>
              <a:rPr lang="en-US" altLang="ko-KR" dirty="0"/>
              <a:t>nnnn</a:t>
            </a:r>
            <a:r>
              <a:rPr lang="ko-KR" altLang="en-US" dirty="0"/>
              <a:t> </a:t>
            </a:r>
            <a:r>
              <a:rPr lang="en-US" altLang="ko-KR" dirty="0">
                <a:latin typeface="+mn-ea"/>
              </a:rPr>
              <a:t>0</a:t>
            </a:r>
            <a:r>
              <a:rPr lang="en-US" altLang="ko-KR" dirty="0"/>
              <a:t>kkkkkkk </a:t>
            </a:r>
            <a:r>
              <a:rPr lang="en-US" altLang="ko-KR" dirty="0">
                <a:latin typeface="+mn-ea"/>
              </a:rPr>
              <a:t>0</a:t>
            </a:r>
            <a:r>
              <a:rPr lang="en-US" altLang="ko-KR" dirty="0"/>
              <a:t>vvvvvvv”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nnnn</a:t>
            </a:r>
            <a:r>
              <a:rPr lang="en-US" altLang="ko-KR" dirty="0"/>
              <a:t>(0 ~ 15): Channel (MIDI</a:t>
            </a:r>
            <a:r>
              <a:rPr lang="ko-KR" altLang="en-US" dirty="0"/>
              <a:t> 채널 번호 </a:t>
            </a:r>
            <a:r>
              <a:rPr lang="en-US" altLang="ko-KR" dirty="0"/>
              <a:t>1 ~ 16)</a:t>
            </a:r>
          </a:p>
          <a:p>
            <a:pPr lvl="2"/>
            <a:r>
              <a:rPr lang="en-US" altLang="ko-KR" dirty="0" err="1"/>
              <a:t>kkkkkkk</a:t>
            </a:r>
            <a:r>
              <a:rPr lang="en-US" altLang="ko-KR" dirty="0"/>
              <a:t>(0~127): Key (</a:t>
            </a:r>
            <a:r>
              <a:rPr lang="ko-KR" altLang="en-US" dirty="0"/>
              <a:t>음 높이 번호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err="1"/>
              <a:t>vvvvvvv</a:t>
            </a:r>
            <a:r>
              <a:rPr lang="en-US" altLang="ko-KR" dirty="0"/>
              <a:t>(0~127): Velocity (</a:t>
            </a:r>
            <a:r>
              <a:rPr lang="ko-KR" altLang="en-US" dirty="0"/>
              <a:t>얼마나 세게 음표를 뗄지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Hexadecimal</a:t>
            </a:r>
            <a:r>
              <a:rPr lang="ko-KR" altLang="en-US" dirty="0"/>
              <a:t>로 </a:t>
            </a:r>
            <a:r>
              <a:rPr lang="en-US" altLang="ko-KR" dirty="0"/>
              <a:t>“</a:t>
            </a:r>
            <a:r>
              <a:rPr lang="en-US" altLang="ko-KR" dirty="0">
                <a:solidFill>
                  <a:schemeClr val="accent2"/>
                </a:solidFill>
              </a:rPr>
              <a:t>8</a:t>
            </a:r>
            <a:r>
              <a:rPr lang="en-US" altLang="ko-KR" dirty="0">
                <a:solidFill>
                  <a:schemeClr val="accent1"/>
                </a:solidFill>
              </a:rPr>
              <a:t>2</a:t>
            </a:r>
            <a:r>
              <a:rPr lang="en-US" altLang="ko-KR" dirty="0"/>
              <a:t> </a:t>
            </a:r>
            <a:r>
              <a:rPr lang="en-US" altLang="ko-KR">
                <a:solidFill>
                  <a:schemeClr val="accent4"/>
                </a:solidFill>
              </a:rPr>
              <a:t>3C</a:t>
            </a:r>
            <a:r>
              <a:rPr lang="en-US" altLang="ko-KR"/>
              <a:t> </a:t>
            </a:r>
            <a:r>
              <a:rPr lang="en-US" altLang="ko-KR">
                <a:solidFill>
                  <a:schemeClr val="accent3"/>
                </a:solidFill>
              </a:rPr>
              <a:t>40</a:t>
            </a:r>
            <a:r>
              <a:rPr lang="en-US" altLang="ko-KR"/>
              <a:t>”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chemeClr val="accent2"/>
                </a:solidFill>
              </a:rPr>
              <a:t>Note off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1"/>
                </a:solidFill>
              </a:rPr>
              <a:t>Channel 2</a:t>
            </a:r>
            <a:r>
              <a:rPr lang="ko-KR" altLang="en-US" dirty="0"/>
              <a:t>에서 연주하던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4"/>
                </a:solidFill>
              </a:rPr>
              <a:t>60</a:t>
            </a:r>
            <a:r>
              <a:rPr lang="ko-KR" altLang="en-US" dirty="0">
                <a:solidFill>
                  <a:schemeClr val="accent4"/>
                </a:solidFill>
              </a:rPr>
              <a:t>번째 음</a:t>
            </a:r>
            <a:r>
              <a:rPr lang="en-US" altLang="ko-KR" dirty="0">
                <a:solidFill>
                  <a:schemeClr val="accent4"/>
                </a:solidFill>
              </a:rPr>
              <a:t>(C4)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3"/>
                </a:solidFill>
              </a:rPr>
              <a:t>64</a:t>
            </a:r>
            <a:r>
              <a:rPr lang="ko-KR" altLang="en-US" dirty="0">
                <a:solidFill>
                  <a:schemeClr val="accent3"/>
                </a:solidFill>
              </a:rPr>
              <a:t>의 </a:t>
            </a:r>
            <a:r>
              <a:rPr lang="en-US" altLang="ko-KR" dirty="0">
                <a:solidFill>
                  <a:schemeClr val="accent3"/>
                </a:solidFill>
              </a:rPr>
              <a:t>Velocity</a:t>
            </a:r>
            <a:r>
              <a:rPr lang="ko-KR" altLang="en-US" dirty="0"/>
              <a:t>로 </a:t>
            </a:r>
            <a:r>
              <a:rPr lang="ko-KR" altLang="en-US" dirty="0">
                <a:solidFill>
                  <a:schemeClr val="accent2"/>
                </a:solidFill>
              </a:rPr>
              <a:t>멈추기</a:t>
            </a:r>
          </a:p>
        </p:txBody>
      </p:sp>
    </p:spTree>
    <p:extLst>
      <p:ext uri="{BB962C8B-B14F-4D97-AF65-F5344CB8AC3E}">
        <p14:creationId xmlns:p14="http://schemas.microsoft.com/office/powerpoint/2010/main" val="1872482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2ACDF-6EEA-4295-8881-9CA1AEDBE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Ticks Per Beat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F5A582-8D7C-4D48-AFB5-75A51E79B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</a:t>
            </a:r>
            <a:r>
              <a:rPr lang="en-US" altLang="ko-KR" dirty="0"/>
              <a:t>Note on, Note off </a:t>
            </a:r>
            <a:r>
              <a:rPr lang="ko-KR" altLang="en-US" dirty="0"/>
              <a:t>이벤트가 동시에 일어난다면</a:t>
            </a:r>
            <a:r>
              <a:rPr lang="en-US" altLang="ko-KR" dirty="0"/>
              <a:t> </a:t>
            </a:r>
            <a:r>
              <a:rPr lang="ko-KR" altLang="en-US" dirty="0"/>
              <a:t>음악이 아니게 되겠죠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각 이벤트에는 타이밍 값이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타이밍을 설명하기 위해 </a:t>
            </a:r>
            <a:r>
              <a:rPr lang="ko-KR" altLang="en-US" dirty="0">
                <a:solidFill>
                  <a:schemeClr val="accent1"/>
                </a:solidFill>
              </a:rPr>
              <a:t>박자 당 </a:t>
            </a:r>
            <a:r>
              <a:rPr lang="ko-KR" altLang="en-US" dirty="0" err="1">
                <a:solidFill>
                  <a:schemeClr val="accent1"/>
                </a:solidFill>
              </a:rPr>
              <a:t>틱</a:t>
            </a:r>
            <a:r>
              <a:rPr lang="ko-KR" altLang="en-US" dirty="0">
                <a:solidFill>
                  <a:schemeClr val="accent1"/>
                </a:solidFill>
              </a:rPr>
              <a:t> 수</a:t>
            </a:r>
            <a:r>
              <a:rPr lang="en-US" altLang="ko-KR" dirty="0"/>
              <a:t>(ticks per beat)</a:t>
            </a:r>
            <a:r>
              <a:rPr lang="ko-KR" altLang="en-US" dirty="0"/>
              <a:t>와 </a:t>
            </a:r>
            <a:r>
              <a:rPr lang="ko-KR" altLang="en-US" dirty="0">
                <a:solidFill>
                  <a:schemeClr val="accent1"/>
                </a:solidFill>
              </a:rPr>
              <a:t>빠르기</a:t>
            </a:r>
            <a:r>
              <a:rPr lang="en-US" altLang="ko-KR" dirty="0"/>
              <a:t>(tempo)</a:t>
            </a:r>
            <a:r>
              <a:rPr lang="ko-KR" altLang="en-US" dirty="0"/>
              <a:t>를 소개합니다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MIDI </a:t>
            </a:r>
            <a:r>
              <a:rPr lang="ko-KR" altLang="en-US" dirty="0"/>
              <a:t>파일마다</a:t>
            </a:r>
            <a:r>
              <a:rPr lang="en-US" altLang="ko-KR" dirty="0"/>
              <a:t> </a:t>
            </a:r>
            <a:r>
              <a:rPr lang="ko-KR" altLang="en-US" dirty="0"/>
              <a:t>헤더에 </a:t>
            </a:r>
            <a:r>
              <a:rPr lang="en-US" altLang="ko-KR" dirty="0">
                <a:solidFill>
                  <a:schemeClr val="accent1"/>
                </a:solidFill>
              </a:rPr>
              <a:t>ticks per beat</a:t>
            </a:r>
            <a:r>
              <a:rPr lang="ko-KR" altLang="en-US" dirty="0"/>
              <a:t>가 정의되어 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Tick</a:t>
            </a:r>
            <a:r>
              <a:rPr lang="ko-KR" altLang="en-US" dirty="0"/>
              <a:t>은 일정한 시간 간격으로 반복하여 발생하는 이벤트입니다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4</a:t>
            </a:r>
            <a:r>
              <a:rPr lang="ko-KR" altLang="en-US" dirty="0" err="1"/>
              <a:t>분음표</a:t>
            </a:r>
            <a:r>
              <a:rPr lang="ko-KR" altLang="en-US" dirty="0"/>
              <a:t> 한 번의 길이를 나타내기 위해 몇 번의 </a:t>
            </a:r>
            <a:r>
              <a:rPr lang="en-US" altLang="ko-KR" dirty="0"/>
              <a:t>tick</a:t>
            </a:r>
            <a:r>
              <a:rPr lang="ko-KR" altLang="en-US" dirty="0"/>
              <a:t>을 발생시킬 것인지 정의합니다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NWC</a:t>
            </a:r>
            <a:r>
              <a:rPr lang="ko-KR" altLang="en-US" dirty="0"/>
              <a:t>로 만든 곡들은 </a:t>
            </a:r>
            <a:r>
              <a:rPr lang="en-US" altLang="ko-KR" dirty="0"/>
              <a:t>ticks per beat</a:t>
            </a:r>
            <a:r>
              <a:rPr lang="ko-KR" altLang="en-US" dirty="0"/>
              <a:t>가 </a:t>
            </a:r>
            <a:r>
              <a:rPr lang="en-US" altLang="ko-KR" dirty="0">
                <a:solidFill>
                  <a:schemeClr val="accent4"/>
                </a:solidFill>
              </a:rPr>
              <a:t>192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Ticks per beat </a:t>
            </a:r>
            <a:r>
              <a:rPr lang="ko-KR" altLang="en-US" dirty="0"/>
              <a:t>값은 주로 </a:t>
            </a:r>
            <a:r>
              <a:rPr lang="en-US" altLang="ko-KR" dirty="0"/>
              <a:t>3</a:t>
            </a:r>
            <a:r>
              <a:rPr lang="ko-KR" altLang="en-US" dirty="0"/>
              <a:t>의 배수이면서 </a:t>
            </a:r>
            <a:r>
              <a:rPr lang="en-US" altLang="ko-KR" dirty="0"/>
              <a:t>2</a:t>
            </a:r>
            <a:r>
              <a:rPr lang="ko-KR" altLang="en-US" dirty="0"/>
              <a:t>의 거듭제곱의 배수인 수로 정합니다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한 번 설정되면 곡 내에서 변하지 않습니다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6371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2ACDF-6EEA-4295-8881-9CA1AEDBE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Tempo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7F5A582-8D7C-4D48-AFB5-75A51E79B0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>
                    <a:solidFill>
                      <a:schemeClr val="accent1"/>
                    </a:solidFill>
                  </a:rPr>
                  <a:t>빠르기</a:t>
                </a:r>
                <a:r>
                  <a:rPr lang="en-US" altLang="ko-KR" dirty="0"/>
                  <a:t>(tempo)</a:t>
                </a:r>
                <a:r>
                  <a:rPr lang="ko-KR" altLang="en-US" dirty="0"/>
                  <a:t>는 </a:t>
                </a:r>
                <a:r>
                  <a:rPr lang="en-US" altLang="ko-KR" dirty="0">
                    <a:solidFill>
                      <a:schemeClr val="accent2"/>
                    </a:solidFill>
                  </a:rPr>
                  <a:t>set tempo meta</a:t>
                </a:r>
                <a:r>
                  <a:rPr lang="ko-KR" alt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accent2"/>
                    </a:solidFill>
                  </a:rPr>
                  <a:t>message</a:t>
                </a:r>
                <a:r>
                  <a:rPr lang="ko-KR" altLang="en-US" dirty="0"/>
                  <a:t>를 보내어 정해집니다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여러분이 생각하시는 그 빠르기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예</a:t>
                </a:r>
                <a:r>
                  <a:rPr lang="en-US" altLang="ko-KR" dirty="0"/>
                  <a:t>:             )</a:t>
                </a:r>
                <a:r>
                  <a:rPr lang="ko-KR" altLang="en-US" dirty="0"/>
                  <a:t>를 바꾸는 </a:t>
                </a:r>
                <a:r>
                  <a:rPr lang="en-US" altLang="ko-KR" dirty="0"/>
                  <a:t>message</a:t>
                </a:r>
                <a:r>
                  <a:rPr lang="ko-KR" altLang="en-US" dirty="0"/>
                  <a:t>입니다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1</a:t>
                </a:r>
                <a:r>
                  <a:rPr lang="ko-KR" altLang="en-US" dirty="0"/>
                  <a:t>분에 </a:t>
                </a:r>
                <a:r>
                  <a:rPr lang="en-US" altLang="ko-KR" dirty="0"/>
                  <a:t>4</a:t>
                </a:r>
                <a:r>
                  <a:rPr lang="ko-KR" altLang="en-US" dirty="0" err="1"/>
                  <a:t>분음표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120</a:t>
                </a:r>
                <a:r>
                  <a:rPr lang="ko-KR" altLang="en-US" dirty="0"/>
                  <a:t>개를 연주하는 기본 빠르기의 </a:t>
                </a:r>
                <a:r>
                  <a:rPr lang="en-US" altLang="ko-KR" dirty="0"/>
                  <a:t>tempo </a:t>
                </a:r>
                <a:r>
                  <a:rPr lang="ko-KR" altLang="en-US" dirty="0"/>
                  <a:t>값은 </a:t>
                </a:r>
                <a:r>
                  <a:rPr lang="en-US" altLang="ko-KR" dirty="0">
                    <a:solidFill>
                      <a:schemeClr val="accent4"/>
                    </a:solidFill>
                  </a:rPr>
                  <a:t>500,000</a:t>
                </a:r>
                <a:r>
                  <a:rPr lang="ko-KR" altLang="en-US" dirty="0"/>
                  <a:t>입니다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Tempo </a:t>
                </a:r>
                <a:r>
                  <a:rPr lang="ko-KR" altLang="en-US" dirty="0"/>
                  <a:t>값이 클수록 실제 빠르기는 느려집니다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분당 </a:t>
                </a:r>
                <a:r>
                  <a:rPr lang="en-US" altLang="ko-KR" dirty="0"/>
                  <a:t>4</a:t>
                </a:r>
                <a:r>
                  <a:rPr lang="ko-KR" altLang="en-US" dirty="0" err="1"/>
                  <a:t>분음표</a:t>
                </a:r>
                <a:r>
                  <a:rPr lang="ko-KR" altLang="en-US" dirty="0"/>
                  <a:t> 수</a:t>
                </a:r>
                <a:r>
                  <a:rPr lang="en-US" altLang="ko-KR" dirty="0"/>
                  <a:t>(Beats per minute; BPM) </a:t>
                </a:r>
                <a:r>
                  <a:rPr lang="ko-KR" altLang="en-US" dirty="0"/>
                  <a:t>계산법</a:t>
                </a:r>
                <a:endParaRPr lang="en-US" altLang="ko-KR" dirty="0"/>
              </a:p>
              <a:p>
                <a:pPr lvl="1"/>
                <a:r>
                  <a:rPr lang="en-US" altLang="ko-KR" dirty="0">
                    <a:solidFill>
                      <a:schemeClr val="accent4"/>
                    </a:solidFill>
                  </a:rPr>
                  <a:t>BPM = 60,000,000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lang="en-US" altLang="ko-KR" dirty="0">
                    <a:solidFill>
                      <a:schemeClr val="accent4"/>
                    </a:solidFill>
                  </a:rPr>
                  <a:t> tempo</a:t>
                </a:r>
              </a:p>
              <a:p>
                <a:pPr lvl="1"/>
                <a:r>
                  <a:rPr lang="en-US" altLang="ko-KR" dirty="0"/>
                  <a:t>BPM</a:t>
                </a:r>
                <a:r>
                  <a:rPr lang="ko-KR" altLang="en-US" dirty="0"/>
                  <a:t>을 계산할 때 </a:t>
                </a:r>
                <a:r>
                  <a:rPr lang="en-US" altLang="ko-KR" dirty="0"/>
                  <a:t>tempo</a:t>
                </a:r>
                <a:r>
                  <a:rPr lang="ko-KR" altLang="en-US" dirty="0"/>
                  <a:t>를 알고 있다면 </a:t>
                </a:r>
                <a:r>
                  <a:rPr lang="en-US" altLang="ko-KR" dirty="0"/>
                  <a:t>ticks per beat</a:t>
                </a:r>
                <a:r>
                  <a:rPr lang="ko-KR" altLang="en-US" dirty="0"/>
                  <a:t>는 몰라도 됩니다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en-US" altLang="ko-KR" dirty="0">
                    <a:hlinkClick r:id="rId2"/>
                  </a:rPr>
                  <a:t>https://ssomu.tistory.com/entry/%EC%BB%B4%ED%93%A8%ED%84%B0%EC%9D%8C%EC%95%85-Computer-Music-MIDI-ticks-2</a:t>
                </a:r>
                <a:r>
                  <a:rPr lang="en-US" altLang="ko-KR" dirty="0"/>
                  <a:t>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7F5A582-8D7C-4D48-AFB5-75A51E79B0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8FCFC855-3696-383F-AAA0-12CEE04BB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802" y="2411331"/>
            <a:ext cx="597173" cy="2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68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2ACDF-6EEA-4295-8881-9CA1AEDBE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타이밍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F5A582-8D7C-4D48-AFB5-75A51E79B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이벤트에는 </a:t>
            </a:r>
            <a:r>
              <a:rPr lang="ko-KR" altLang="en-US" dirty="0">
                <a:solidFill>
                  <a:schemeClr val="accent1"/>
                </a:solidFill>
              </a:rPr>
              <a:t>시간을 얼마나 쉴 것인지에 대한 값</a:t>
            </a:r>
            <a:r>
              <a:rPr lang="en-US" altLang="ko-KR" dirty="0"/>
              <a:t>(timing)</a:t>
            </a:r>
            <a:r>
              <a:rPr lang="ko-KR" altLang="en-US" dirty="0"/>
              <a:t>이 들어갑니다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타이밍 값의 단위는 </a:t>
            </a:r>
            <a:r>
              <a:rPr lang="en-US" altLang="ko-KR" dirty="0"/>
              <a:t>tick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바로 직전 </a:t>
            </a:r>
            <a:r>
              <a:rPr lang="en-US" altLang="ko-KR" dirty="0"/>
              <a:t>message</a:t>
            </a:r>
            <a:r>
              <a:rPr lang="ko-KR" altLang="en-US" dirty="0"/>
              <a:t>의 이벤트가 일어나고 몇 </a:t>
            </a:r>
            <a:r>
              <a:rPr lang="en-US" altLang="ko-KR" dirty="0"/>
              <a:t>tick</a:t>
            </a:r>
            <a:r>
              <a:rPr lang="ko-KR" altLang="en-US" dirty="0"/>
              <a:t> 후에 이 이벤트를 실행할 것인지</a:t>
            </a:r>
            <a:br>
              <a:rPr lang="en-US" altLang="ko-KR" dirty="0"/>
            </a:br>
            <a:r>
              <a:rPr lang="ko-KR" altLang="en-US" dirty="0"/>
              <a:t>나타냅니다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4"/>
                </a:solidFill>
              </a:rPr>
              <a:t>delta tick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타이밍은</a:t>
            </a:r>
            <a:r>
              <a:rPr lang="en-US" altLang="ko-KR" dirty="0"/>
              <a:t> </a:t>
            </a:r>
            <a:r>
              <a:rPr lang="ko-KR" altLang="en-US" dirty="0"/>
              <a:t>곡의 </a:t>
            </a:r>
            <a:r>
              <a:rPr lang="ko-KR" altLang="en-US" dirty="0">
                <a:solidFill>
                  <a:schemeClr val="accent3"/>
                </a:solidFill>
              </a:rPr>
              <a:t>빠르기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(tempo)</a:t>
            </a:r>
            <a:r>
              <a:rPr lang="ko-KR" altLang="en-US" dirty="0"/>
              <a:t>와 </a:t>
            </a:r>
            <a:r>
              <a:rPr lang="ko-KR" altLang="en-US" dirty="0">
                <a:solidFill>
                  <a:schemeClr val="accent3"/>
                </a:solidFill>
              </a:rPr>
              <a:t>박자 당 </a:t>
            </a:r>
            <a:r>
              <a:rPr lang="ko-KR" altLang="en-US" dirty="0" err="1">
                <a:solidFill>
                  <a:schemeClr val="accent3"/>
                </a:solidFill>
              </a:rPr>
              <a:t>틱</a:t>
            </a:r>
            <a:r>
              <a:rPr lang="ko-KR" altLang="en-US" dirty="0">
                <a:solidFill>
                  <a:schemeClr val="accent3"/>
                </a:solidFill>
              </a:rPr>
              <a:t> 수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(ticks per beat)</a:t>
            </a:r>
            <a:r>
              <a:rPr lang="ko-KR" altLang="en-US" dirty="0"/>
              <a:t>의 영향을 받습니다</a:t>
            </a:r>
            <a:r>
              <a:rPr lang="en-US" altLang="ko-KR" dirty="0"/>
              <a:t>.</a:t>
            </a:r>
          </a:p>
          <a:p>
            <a:endParaRPr lang="en-US" altLang="ko-KR" dirty="0">
              <a:solidFill>
                <a:schemeClr val="accent6"/>
              </a:solidFill>
            </a:endParaRPr>
          </a:p>
          <a:p>
            <a:r>
              <a:rPr lang="ko-KR" altLang="en-US" dirty="0"/>
              <a:t>동시에 일어나는 두 이벤트</a:t>
            </a:r>
            <a:r>
              <a:rPr lang="en-US" altLang="ko-KR" dirty="0"/>
              <a:t> </a:t>
            </a:r>
            <a:r>
              <a:rPr lang="ko-KR" altLang="en-US" dirty="0"/>
              <a:t>사이의 타이밍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(delta tick)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dirty="0"/>
              <a:t>값은 </a:t>
            </a:r>
            <a:r>
              <a:rPr lang="en-US" altLang="ko-KR" dirty="0"/>
              <a:t>0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화음 입력</a:t>
            </a:r>
            <a:r>
              <a:rPr lang="en-US" altLang="ko-KR" dirty="0"/>
              <a:t> / </a:t>
            </a:r>
            <a:r>
              <a:rPr lang="ko-KR" altLang="en-US" dirty="0"/>
              <a:t>서로 다른 </a:t>
            </a:r>
            <a:r>
              <a:rPr lang="en-US" altLang="ko-KR" dirty="0"/>
              <a:t>channel</a:t>
            </a:r>
            <a:r>
              <a:rPr lang="ko-KR" altLang="en-US" dirty="0"/>
              <a:t>에서 동시에 울리는 음</a:t>
            </a:r>
            <a:endParaRPr lang="en-US" altLang="ko-KR" dirty="0"/>
          </a:p>
          <a:p>
            <a:r>
              <a:rPr lang="ko-KR" altLang="en-US" dirty="0"/>
              <a:t>타이밍 값은 앞의 이벤트에 대해 상대적입니다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타이밍은 곡 전체에서의 절대적인 시간적 위치를 지정하는 것이 아닙니다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5912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2ACDF-6EEA-4295-8881-9CA1AEDBE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타이밍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F5A582-8D7C-4D48-AFB5-75A51E79B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3"/>
                </a:solidFill>
              </a:rPr>
              <a:t>현재 이벤트를 포함하여 그 앞에 있었던 모든 </a:t>
            </a:r>
            <a:r>
              <a:rPr lang="en-US" altLang="ko-KR" dirty="0">
                <a:solidFill>
                  <a:schemeClr val="accent3"/>
                </a:solidFill>
              </a:rPr>
              <a:t>MIDI </a:t>
            </a:r>
            <a:r>
              <a:rPr lang="ko-KR" altLang="en-US" dirty="0">
                <a:solidFill>
                  <a:schemeClr val="accent3"/>
                </a:solidFill>
              </a:rPr>
              <a:t>이벤트의 </a:t>
            </a:r>
            <a:r>
              <a:rPr lang="en-US" altLang="ko-KR" dirty="0">
                <a:solidFill>
                  <a:schemeClr val="accent3"/>
                </a:solidFill>
              </a:rPr>
              <a:t>timing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(delta tick)</a:t>
            </a:r>
            <a:br>
              <a:rPr lang="en-US" altLang="ko-KR" dirty="0">
                <a:solidFill>
                  <a:schemeClr val="accent3"/>
                </a:solidFill>
              </a:rPr>
            </a:br>
            <a:r>
              <a:rPr lang="ko-KR" altLang="en-US" dirty="0">
                <a:solidFill>
                  <a:schemeClr val="accent3"/>
                </a:solidFill>
              </a:rPr>
              <a:t>값을 누적해야 현재 이벤트가 실제로 재생되는 시각을 알 수 있습니다</a:t>
            </a:r>
            <a:r>
              <a:rPr lang="en-US" altLang="ko-KR" dirty="0">
                <a:solidFill>
                  <a:schemeClr val="accent3"/>
                </a:solidFill>
              </a:rPr>
              <a:t>.</a:t>
            </a:r>
          </a:p>
          <a:p>
            <a:pPr lvl="1"/>
            <a:r>
              <a:rPr lang="ko-KR" altLang="en-US" dirty="0"/>
              <a:t>그러나 </a:t>
            </a:r>
            <a:r>
              <a:rPr lang="en-US" altLang="ko-KR" dirty="0"/>
              <a:t>set tempo message</a:t>
            </a:r>
            <a:r>
              <a:rPr lang="ko-KR" altLang="en-US" dirty="0"/>
              <a:t>를 통해 언제든 </a:t>
            </a:r>
            <a:r>
              <a:rPr lang="en-US" altLang="ko-KR" dirty="0"/>
              <a:t>tempo</a:t>
            </a:r>
            <a:r>
              <a:rPr lang="ko-KR" altLang="en-US" dirty="0"/>
              <a:t>가 바뀔 수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따라서 단순히 모든 이벤트의 </a:t>
            </a:r>
            <a:r>
              <a:rPr lang="en-US" altLang="ko-KR" dirty="0"/>
              <a:t>timing </a:t>
            </a:r>
            <a:r>
              <a:rPr lang="ko-KR" altLang="en-US" dirty="0"/>
              <a:t>값을 더해 현재 </a:t>
            </a:r>
            <a:r>
              <a:rPr lang="en-US" altLang="ko-KR" dirty="0"/>
              <a:t>tempo</a:t>
            </a:r>
            <a:r>
              <a:rPr lang="ko-KR" altLang="en-US" dirty="0"/>
              <a:t>에 대해 계산하면</a:t>
            </a:r>
            <a:br>
              <a:rPr lang="en-US" altLang="ko-KR" dirty="0"/>
            </a:br>
            <a:r>
              <a:rPr lang="ko-KR" altLang="en-US" dirty="0"/>
              <a:t>계산한 재생 시각과 실제 재생 시각에 차이가 발생할 것입니다</a:t>
            </a:r>
            <a:r>
              <a:rPr lang="en-US" altLang="ko-KR" dirty="0"/>
              <a:t>.</a:t>
            </a:r>
          </a:p>
          <a:p>
            <a:pPr marL="731520" lvl="1" indent="-45720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0AFD5C-2B33-D947-AA7E-637D380CA8EC}"/>
              </a:ext>
            </a:extLst>
          </p:cNvPr>
          <p:cNvSpPr txBox="1"/>
          <p:nvPr/>
        </p:nvSpPr>
        <p:spPr>
          <a:xfrm>
            <a:off x="1589763" y="5099744"/>
            <a:ext cx="737118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  <a:latin typeface="나눔손글씨 세화체" panose="02000503000000000000" pitchFamily="2" charset="-127"/>
                <a:ea typeface="나눔손글씨 세화체" panose="02000503000000000000" pitchFamily="2" charset="-127"/>
              </a:rPr>
              <a:t>빨간색 음표</a:t>
            </a:r>
            <a:r>
              <a:rPr lang="ko-KR" altLang="en-US" sz="2400" dirty="0">
                <a:latin typeface="나눔손글씨 세화체" panose="02000503000000000000" pitchFamily="2" charset="-127"/>
                <a:ea typeface="나눔손글씨 세화체" panose="02000503000000000000" pitchFamily="2" charset="-127"/>
              </a:rPr>
              <a:t>의 실제 재생 시각을 구할 때</a:t>
            </a:r>
            <a:r>
              <a:rPr lang="en-US" altLang="ko-KR" sz="2400" dirty="0">
                <a:latin typeface="나눔손글씨 세화체" panose="02000503000000000000" pitchFamily="2" charset="-127"/>
                <a:ea typeface="나눔손글씨 세화체" panose="02000503000000000000" pitchFamily="2" charset="-127"/>
              </a:rPr>
              <a:t>, </a:t>
            </a:r>
            <a:r>
              <a:rPr lang="ko-KR" altLang="en-US" sz="2400" dirty="0">
                <a:latin typeface="나눔손글씨 세화체" panose="02000503000000000000" pitchFamily="2" charset="-127"/>
                <a:ea typeface="나눔손글씨 세화체" panose="02000503000000000000" pitchFamily="2" charset="-127"/>
              </a:rPr>
              <a:t>단순히 앞에 있는 모든 음표의</a:t>
            </a:r>
            <a:br>
              <a:rPr lang="en-US" altLang="ko-KR" sz="2400" dirty="0">
                <a:latin typeface="나눔손글씨 세화체" panose="02000503000000000000" pitchFamily="2" charset="-127"/>
                <a:ea typeface="나눔손글씨 세화체" panose="02000503000000000000" pitchFamily="2" charset="-127"/>
              </a:rPr>
            </a:br>
            <a:r>
              <a:rPr lang="en-US" altLang="ko-KR" sz="2400" dirty="0">
                <a:latin typeface="나눔손글씨 세화체" panose="02000503000000000000" pitchFamily="2" charset="-127"/>
                <a:ea typeface="나눔손글씨 세화체" panose="02000503000000000000" pitchFamily="2" charset="-127"/>
              </a:rPr>
              <a:t>timing </a:t>
            </a:r>
            <a:r>
              <a:rPr lang="ko-KR" altLang="en-US" sz="2400" dirty="0">
                <a:latin typeface="나눔손글씨 세화체" panose="02000503000000000000" pitchFamily="2" charset="-127"/>
                <a:ea typeface="나눔손글씨 세화체" panose="02000503000000000000" pitchFamily="2" charset="-127"/>
              </a:rPr>
              <a:t>값을 더하고</a:t>
            </a:r>
            <a:r>
              <a:rPr lang="en-US" altLang="ko-KR" sz="2400" dirty="0">
                <a:latin typeface="나눔손글씨 세화체" panose="02000503000000000000" pitchFamily="2" charset="-127"/>
                <a:ea typeface="나눔손글씨 세화체" panose="02000503000000000000" pitchFamily="2" charset="-127"/>
              </a:rPr>
              <a:t> BPM 135 </a:t>
            </a:r>
            <a:r>
              <a:rPr lang="ko-KR" altLang="en-US" sz="2400" dirty="0">
                <a:latin typeface="나눔손글씨 세화체" panose="02000503000000000000" pitchFamily="2" charset="-127"/>
                <a:ea typeface="나눔손글씨 세화체" panose="02000503000000000000" pitchFamily="2" charset="-127"/>
              </a:rPr>
              <a:t>기준으로 계산하면 실제 재생 시각과 어긋납니다</a:t>
            </a:r>
            <a:r>
              <a:rPr lang="en-US" altLang="ko-KR" sz="2400" dirty="0">
                <a:latin typeface="나눔손글씨 세화체" panose="02000503000000000000" pitchFamily="2" charset="-127"/>
                <a:ea typeface="나눔손글씨 세화체" panose="02000503000000000000" pitchFamily="2" charset="-127"/>
              </a:rPr>
              <a:t>.</a:t>
            </a:r>
          </a:p>
          <a:p>
            <a:pPr algn="ctr"/>
            <a:r>
              <a:rPr lang="en-US" altLang="ko-KR" sz="2400" dirty="0">
                <a:solidFill>
                  <a:schemeClr val="accent3"/>
                </a:solidFill>
                <a:latin typeface="나눔손글씨 세화체" panose="02000503000000000000" pitchFamily="2" charset="-127"/>
                <a:ea typeface="나눔손글씨 세화체" panose="02000503000000000000" pitchFamily="2" charset="-127"/>
              </a:rPr>
              <a:t>BPM 120</a:t>
            </a:r>
            <a:r>
              <a:rPr lang="ko-KR" altLang="en-US" sz="2400" dirty="0">
                <a:solidFill>
                  <a:schemeClr val="accent3"/>
                </a:solidFill>
                <a:latin typeface="나눔손글씨 세화체" panose="02000503000000000000" pitchFamily="2" charset="-127"/>
                <a:ea typeface="나눔손글씨 세화체" panose="02000503000000000000" pitchFamily="2" charset="-127"/>
              </a:rPr>
              <a:t>일 때에 시간이 느리게 흘렀기 때문입니다</a:t>
            </a:r>
            <a:r>
              <a:rPr lang="en-US" altLang="ko-KR" sz="2400" dirty="0">
                <a:solidFill>
                  <a:schemeClr val="accent3"/>
                </a:solidFill>
                <a:latin typeface="나눔손글씨 세화체" panose="02000503000000000000" pitchFamily="2" charset="-127"/>
                <a:ea typeface="나눔손글씨 세화체" panose="02000503000000000000" pitchFamily="2" charset="-127"/>
              </a:rPr>
              <a:t>.</a:t>
            </a:r>
            <a:endParaRPr lang="ko-KR" altLang="en-US" sz="2400" dirty="0">
              <a:solidFill>
                <a:schemeClr val="accent3"/>
              </a:solidFill>
              <a:latin typeface="나눔손글씨 세화체" panose="02000503000000000000" pitchFamily="2" charset="-127"/>
              <a:ea typeface="나눔손글씨 세화체" panose="02000503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BEAD22-1B49-AD1F-B567-C7E706E41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763" y="3853421"/>
            <a:ext cx="7178782" cy="103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62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308A8-E83B-4CEC-9C67-34C9DA09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타이밍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9748878-4D74-4649-81F4-E712B8C616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1800" dirty="0"/>
                  <a:t>이벤트의 타이밍을 실제 재생 시각</a:t>
                </a:r>
                <a:r>
                  <a:rPr lang="en-US" altLang="ko-KR" sz="1800" dirty="0">
                    <a:solidFill>
                      <a:schemeClr val="bg2">
                        <a:lumMod val="75000"/>
                      </a:schemeClr>
                    </a:solidFill>
                  </a:rPr>
                  <a:t>(</a:t>
                </a:r>
                <a:r>
                  <a:rPr lang="ko-KR" alt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초</a:t>
                </a:r>
                <a:r>
                  <a:rPr lang="en-US" altLang="ko-KR" sz="1800" dirty="0">
                    <a:solidFill>
                      <a:schemeClr val="bg2">
                        <a:lumMod val="75000"/>
                      </a:schemeClr>
                    </a:solidFill>
                  </a:rPr>
                  <a:t>)</a:t>
                </a:r>
                <a:r>
                  <a:rPr lang="ko-KR" altLang="en-US" sz="1800" dirty="0"/>
                  <a:t>으로 환산하는 방법</a:t>
                </a:r>
                <a:endParaRPr lang="en-US" altLang="ko-KR" sz="1800" dirty="0"/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altLang="ko-KR" sz="1600" dirty="0"/>
                  <a:t>MIDI </a:t>
                </a:r>
                <a:r>
                  <a:rPr lang="ko-KR" altLang="en-US" sz="1600" dirty="0"/>
                  <a:t>파일의 </a:t>
                </a:r>
                <a:r>
                  <a:rPr lang="en-US" altLang="ko-KR" sz="1600" dirty="0">
                    <a:solidFill>
                      <a:schemeClr val="accent4"/>
                    </a:solidFill>
                  </a:rPr>
                  <a:t>ticks per beat </a:t>
                </a:r>
                <a:r>
                  <a:rPr lang="ko-KR" altLang="en-US" sz="1600" dirty="0"/>
                  <a:t>값을 기억합니다</a:t>
                </a:r>
                <a:r>
                  <a:rPr lang="en-US" altLang="ko-KR" sz="1600" dirty="0"/>
                  <a:t>.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altLang="ko-KR" sz="1600" dirty="0"/>
                  <a:t>MIDI</a:t>
                </a:r>
                <a:r>
                  <a:rPr lang="ko-KR" altLang="en-US" sz="1600" dirty="0"/>
                  <a:t>의 맨 앞에서부터 순서대로 이벤트를 순회</a:t>
                </a:r>
                <a:r>
                  <a:rPr lang="en-US" altLang="ko-KR" sz="1600" dirty="0">
                    <a:solidFill>
                      <a:schemeClr val="bg2">
                        <a:lumMod val="75000"/>
                      </a:schemeClr>
                    </a:solidFill>
                  </a:rPr>
                  <a:t>(iterate)</a:t>
                </a:r>
                <a:r>
                  <a:rPr lang="ko-KR" altLang="en-US" sz="1600" dirty="0"/>
                  <a:t>합니다</a:t>
                </a:r>
                <a:r>
                  <a:rPr lang="en-US" altLang="ko-KR" sz="1600" dirty="0"/>
                  <a:t>.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ko-KR" altLang="en-US" sz="1600" dirty="0"/>
                  <a:t>현재 보고 있는 이벤트가 있기 전에 마지막으로 있었던 </a:t>
                </a:r>
                <a:r>
                  <a:rPr lang="en-US" altLang="ko-KR" sz="1600" dirty="0"/>
                  <a:t>set tempo </a:t>
                </a:r>
                <a:r>
                  <a:rPr lang="ko-KR" altLang="en-US" sz="1600" dirty="0"/>
                  <a:t>이벤트의 </a:t>
                </a:r>
                <a:r>
                  <a:rPr lang="en-US" altLang="ko-KR" sz="1600" dirty="0"/>
                  <a:t>tempo </a:t>
                </a:r>
                <a:r>
                  <a:rPr lang="ko-KR" altLang="en-US" sz="1600" dirty="0"/>
                  <a:t>값을 기억합니다</a:t>
                </a:r>
                <a:r>
                  <a:rPr lang="en-US" altLang="ko-KR" sz="1600" dirty="0"/>
                  <a:t>.</a:t>
                </a:r>
                <a:br>
                  <a:rPr lang="en-US" altLang="ko-KR" sz="1600" dirty="0"/>
                </a:br>
                <a:r>
                  <a:rPr lang="en-US" altLang="ko-KR" sz="1600" dirty="0">
                    <a:solidFill>
                      <a:schemeClr val="accent1"/>
                    </a:solidFill>
                  </a:rPr>
                  <a:t>(</a:t>
                </a:r>
                <a:r>
                  <a:rPr lang="ko-KR" altLang="en-US" sz="1600" dirty="0">
                    <a:solidFill>
                      <a:schemeClr val="accent1"/>
                    </a:solidFill>
                  </a:rPr>
                  <a:t>이를 </a:t>
                </a:r>
                <a:r>
                  <a:rPr lang="en-US" altLang="ko-KR" sz="1600" dirty="0">
                    <a:solidFill>
                      <a:schemeClr val="accent4"/>
                    </a:solidFill>
                  </a:rPr>
                  <a:t>current tempo</a:t>
                </a:r>
                <a:r>
                  <a:rPr lang="ko-KR" altLang="en-US" sz="1600" dirty="0">
                    <a:solidFill>
                      <a:schemeClr val="accent1"/>
                    </a:solidFill>
                  </a:rPr>
                  <a:t>라고 합시다</a:t>
                </a:r>
                <a:r>
                  <a:rPr lang="en-US" altLang="ko-KR" sz="1600" dirty="0">
                    <a:solidFill>
                      <a:schemeClr val="accent1"/>
                    </a:solidFill>
                  </a:rPr>
                  <a:t>.)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ko-KR" altLang="en-US" sz="1600" dirty="0"/>
                  <a:t>현재 보고 있는 이벤트에 대해 타이밍</a:t>
                </a:r>
                <a:r>
                  <a:rPr lang="en-US" altLang="ko-KR" sz="1600" dirty="0"/>
                  <a:t>(</a:t>
                </a:r>
                <a:r>
                  <a:rPr lang="en-US" altLang="ko-KR" sz="1600" dirty="0">
                    <a:solidFill>
                      <a:schemeClr val="accent4"/>
                    </a:solidFill>
                  </a:rPr>
                  <a:t>delta tick</a:t>
                </a:r>
                <a:r>
                  <a:rPr lang="en-US" altLang="ko-KR" sz="1600" dirty="0"/>
                  <a:t>) </a:t>
                </a:r>
                <a:r>
                  <a:rPr lang="ko-KR" altLang="en-US" sz="1600" dirty="0"/>
                  <a:t>값을 확인합니다</a:t>
                </a:r>
                <a:r>
                  <a:rPr lang="en-US" altLang="ko-KR" sz="1600" dirty="0"/>
                  <a:t>.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ko-KR" altLang="en-US" sz="1600" dirty="0"/>
                  <a:t>바로 직전 이벤트로부터 현재 이벤트가 몇 초 후에 재생될지를 다음과 같이 구합니다</a:t>
                </a:r>
                <a:r>
                  <a:rPr lang="en-US" altLang="ko-KR" sz="1600" dirty="0"/>
                  <a:t>.</a:t>
                </a:r>
              </a:p>
              <a:p>
                <a:pPr lvl="2"/>
                <a:r>
                  <a:rPr lang="en-US" altLang="ko-KR" sz="1400" dirty="0">
                    <a:solidFill>
                      <a:schemeClr val="accent4"/>
                    </a:solidFill>
                  </a:rPr>
                  <a:t>Delta time = delta tick 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400" dirty="0">
                    <a:solidFill>
                      <a:schemeClr val="accent4"/>
                    </a:solidFill>
                  </a:rPr>
                  <a:t> current tempo 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lang="en-US" altLang="ko-KR" sz="1400" dirty="0">
                    <a:solidFill>
                      <a:schemeClr val="accent4"/>
                    </a:solidFill>
                  </a:rPr>
                  <a:t> ticks per beat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ko-KR" altLang="en-US" sz="1600" dirty="0"/>
                  <a:t>이전까지의 모든 이벤트가 재생된 후의 시각을 기록하는 </a:t>
                </a:r>
                <a:r>
                  <a:rPr lang="en-US" altLang="ko-KR" sz="1600" dirty="0">
                    <a:solidFill>
                      <a:schemeClr val="accent4"/>
                    </a:solidFill>
                  </a:rPr>
                  <a:t>global time </a:t>
                </a:r>
                <a:r>
                  <a:rPr lang="ko-KR" altLang="en-US" sz="1600" dirty="0"/>
                  <a:t>값에 이 </a:t>
                </a:r>
                <a:r>
                  <a:rPr lang="en-US" altLang="ko-KR" sz="1600" dirty="0">
                    <a:solidFill>
                      <a:schemeClr val="accent4"/>
                    </a:solidFill>
                  </a:rPr>
                  <a:t>delta time </a:t>
                </a:r>
                <a:r>
                  <a:rPr lang="ko-KR" altLang="en-US" sz="1600" dirty="0"/>
                  <a:t>값을</a:t>
                </a:r>
                <a:br>
                  <a:rPr lang="en-US" altLang="ko-KR" sz="1600" dirty="0"/>
                </a:br>
                <a:r>
                  <a:rPr lang="ko-KR" altLang="en-US" sz="1600" dirty="0"/>
                  <a:t>누적합니다</a:t>
                </a:r>
                <a:r>
                  <a:rPr lang="en-US" altLang="ko-KR" sz="1600" dirty="0"/>
                  <a:t>.</a:t>
                </a:r>
              </a:p>
              <a:p>
                <a:pPr lvl="2"/>
                <a:r>
                  <a:rPr lang="en-US" altLang="ko-KR" sz="1400" dirty="0">
                    <a:solidFill>
                      <a:schemeClr val="accent4"/>
                    </a:solidFill>
                  </a:rPr>
                  <a:t>Global time += delta time</a:t>
                </a:r>
                <a:endParaRPr lang="en-US" altLang="ko-KR" sz="1600" dirty="0"/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ko-KR" altLang="en-US" sz="1600" dirty="0"/>
                  <a:t>현재 이벤트의 실행 시작 시각은 재생 시작으로부터 </a:t>
                </a:r>
                <a:r>
                  <a:rPr lang="en-US" altLang="ko-KR" sz="1600" dirty="0">
                    <a:solidFill>
                      <a:schemeClr val="accent4"/>
                    </a:solidFill>
                  </a:rPr>
                  <a:t>global time </a:t>
                </a:r>
                <a:r>
                  <a:rPr lang="ko-KR" altLang="en-US" sz="1600" dirty="0"/>
                  <a:t>초 후입니다</a:t>
                </a:r>
                <a:r>
                  <a:rPr lang="en-US" altLang="ko-KR" sz="1600" dirty="0"/>
                  <a:t>. </a:t>
                </a:r>
                <a:r>
                  <a:rPr lang="en-US" altLang="ko-KR" sz="1600" dirty="0">
                    <a:solidFill>
                      <a:schemeClr val="bg2">
                        <a:lumMod val="75000"/>
                      </a:schemeClr>
                    </a:solidFill>
                  </a:rPr>
                  <a:t>(</a:t>
                </a:r>
                <a:r>
                  <a:rPr lang="ko-KR" alt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깊은 복사하여 저장</a:t>
                </a:r>
                <a:r>
                  <a:rPr lang="en-US" altLang="ko-KR" sz="1600" dirty="0">
                    <a:solidFill>
                      <a:schemeClr val="bg2">
                        <a:lumMod val="75000"/>
                      </a:schemeClr>
                    </a:solidFill>
                  </a:rPr>
                  <a:t>)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ko-KR" altLang="en-US" sz="1600" dirty="0"/>
                  <a:t>곡이 끝날 때까지</a:t>
                </a:r>
                <a:r>
                  <a:rPr lang="en-US" altLang="ko-KR" sz="1600" dirty="0">
                    <a:solidFill>
                      <a:schemeClr val="bg2">
                        <a:lumMod val="75000"/>
                      </a:schemeClr>
                    </a:solidFill>
                  </a:rPr>
                  <a:t>(end of track meta message</a:t>
                </a:r>
                <a:r>
                  <a:rPr lang="ko-KR" alt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를 만날 때까지</a:t>
                </a:r>
                <a:r>
                  <a:rPr lang="en-US" altLang="ko-KR" sz="1600" dirty="0">
                    <a:solidFill>
                      <a:schemeClr val="bg2">
                        <a:lumMod val="75000"/>
                      </a:schemeClr>
                    </a:solidFill>
                  </a:rPr>
                  <a:t>)</a:t>
                </a:r>
                <a:r>
                  <a:rPr lang="ko-KR" alt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ko-KR" altLang="en-US" sz="1600" dirty="0"/>
                  <a:t>순회를 돌며 다음 이벤트에 대해</a:t>
                </a:r>
                <a:br>
                  <a:rPr lang="en-US" altLang="ko-KR" sz="1600" dirty="0"/>
                </a:br>
                <a:r>
                  <a:rPr lang="en-US" altLang="ko-KR" sz="1600" dirty="0"/>
                  <a:t>3.</a:t>
                </a:r>
                <a:r>
                  <a:rPr lang="ko-KR" altLang="en-US" sz="1600" dirty="0"/>
                  <a:t>부터 </a:t>
                </a:r>
                <a:r>
                  <a:rPr lang="en-US" altLang="ko-KR" sz="1600" dirty="0"/>
                  <a:t>7. </a:t>
                </a:r>
                <a:r>
                  <a:rPr lang="ko-KR" altLang="en-US" sz="1600" dirty="0"/>
                  <a:t>사이의 과정을 반복합니다</a:t>
                </a:r>
                <a:r>
                  <a:rPr lang="en-US" altLang="ko-KR" sz="1600" dirty="0"/>
                  <a:t>.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9748878-4D74-4649-81F4-E712B8C616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519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718AA-226D-4929-A90D-01EF7C507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음표를 </a:t>
            </a:r>
            <a:r>
              <a:rPr lang="en-US" altLang="ko-KR" dirty="0"/>
              <a:t>MIDI</a:t>
            </a:r>
            <a:r>
              <a:rPr lang="ko-KR" altLang="en-US" dirty="0"/>
              <a:t>로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B8BB83-4B5E-4FAF-B875-5FCE7CF32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33406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음표 하나를 여러 가지 방법으로 </a:t>
            </a:r>
            <a:r>
              <a:rPr lang="en-US" altLang="ko-KR" sz="2000" dirty="0"/>
              <a:t>MIDI</a:t>
            </a:r>
            <a:r>
              <a:rPr lang="ko-KR" altLang="en-US" sz="2000" dirty="0"/>
              <a:t>로 구현할 수 있습니다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1800" dirty="0"/>
              <a:t>NWC</a:t>
            </a:r>
            <a:r>
              <a:rPr lang="ko-KR" altLang="en-US" sz="1800" dirty="0"/>
              <a:t>에서 </a:t>
            </a:r>
            <a:r>
              <a:rPr lang="en-US" altLang="ko-KR" sz="1800" dirty="0"/>
              <a:t>4</a:t>
            </a:r>
            <a:r>
              <a:rPr lang="ko-KR" altLang="en-US" sz="1800" dirty="0" err="1"/>
              <a:t>분음표</a:t>
            </a:r>
            <a:r>
              <a:rPr lang="ko-KR" altLang="en-US" sz="1800" dirty="0"/>
              <a:t> </a:t>
            </a:r>
            <a:r>
              <a:rPr lang="en-US" altLang="ko-KR" sz="1800" dirty="0"/>
              <a:t>C4 </a:t>
            </a:r>
            <a:r>
              <a:rPr lang="ko-KR" altLang="en-US" sz="1800" dirty="0"/>
              <a:t>음 하나를 재생하면 </a:t>
            </a:r>
            <a:r>
              <a:rPr lang="en-US" altLang="ko-KR" sz="1800" dirty="0"/>
              <a:t>“</a:t>
            </a:r>
            <a:r>
              <a:rPr lang="en-US" altLang="ko-KR" sz="1800" dirty="0">
                <a:solidFill>
                  <a:schemeClr val="accent1"/>
                </a:solidFill>
              </a:rPr>
              <a:t>00 </a:t>
            </a:r>
            <a:r>
              <a:rPr lang="en-US" altLang="ko-KR" sz="1800" dirty="0">
                <a:solidFill>
                  <a:schemeClr val="accent2"/>
                </a:solidFill>
              </a:rPr>
              <a:t>90 3C 6E </a:t>
            </a:r>
            <a:r>
              <a:rPr lang="en-US" altLang="ko-KR" sz="1800" dirty="0">
                <a:solidFill>
                  <a:schemeClr val="accent1"/>
                </a:solidFill>
              </a:rPr>
              <a:t>81 20 </a:t>
            </a:r>
            <a:r>
              <a:rPr lang="en-US" altLang="ko-KR" sz="1800" dirty="0">
                <a:solidFill>
                  <a:schemeClr val="accent4"/>
                </a:solidFill>
              </a:rPr>
              <a:t>90 3C 00 </a:t>
            </a:r>
            <a:r>
              <a:rPr lang="en-US" altLang="ko-KR" sz="1800" dirty="0">
                <a:solidFill>
                  <a:schemeClr val="bg2">
                    <a:lumMod val="75000"/>
                  </a:schemeClr>
                </a:solidFill>
              </a:rPr>
              <a:t>20</a:t>
            </a:r>
            <a:r>
              <a:rPr lang="en-US" altLang="ko-KR" sz="1800" dirty="0"/>
              <a:t>” (TPB = 192)</a:t>
            </a:r>
          </a:p>
          <a:p>
            <a:pPr lvl="2"/>
            <a:r>
              <a:rPr lang="en-US" altLang="ko-KR" sz="1600" dirty="0">
                <a:solidFill>
                  <a:schemeClr val="accent1"/>
                </a:solidFill>
              </a:rPr>
              <a:t>00</a:t>
            </a:r>
            <a:r>
              <a:rPr lang="en-US" altLang="ko-KR" sz="1600" dirty="0"/>
              <a:t>: 0</a:t>
            </a:r>
            <a:r>
              <a:rPr lang="ko-KR" altLang="en-US" sz="1600" dirty="0"/>
              <a:t>의 </a:t>
            </a:r>
            <a:r>
              <a:rPr lang="en-US" altLang="ko-KR" sz="1600" dirty="0"/>
              <a:t>tick </a:t>
            </a:r>
            <a:r>
              <a:rPr lang="ko-KR" altLang="en-US" sz="1600" dirty="0"/>
              <a:t>동안 쉬기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곡의 첫 번째 음표라서 곡이 시작하자마자 다음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note on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실행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 lvl="2"/>
            <a:r>
              <a:rPr lang="en-US" altLang="ko-KR" sz="1600" dirty="0">
                <a:solidFill>
                  <a:schemeClr val="accent2"/>
                </a:solidFill>
              </a:rPr>
              <a:t>90 3C 6E</a:t>
            </a:r>
            <a:r>
              <a:rPr lang="en-US" altLang="ko-KR" sz="1600" dirty="0"/>
              <a:t>: Note on, 1</a:t>
            </a:r>
            <a:r>
              <a:rPr lang="ko-KR" altLang="en-US" sz="1600" dirty="0"/>
              <a:t>번째 </a:t>
            </a:r>
            <a:r>
              <a:rPr lang="en-US" altLang="ko-KR" sz="1600" dirty="0"/>
              <a:t>channel</a:t>
            </a:r>
            <a:r>
              <a:rPr lang="ko-KR" altLang="en-US" sz="1600" dirty="0"/>
              <a:t>의 </a:t>
            </a:r>
            <a:r>
              <a:rPr lang="en-US" altLang="ko-KR" sz="1600" dirty="0"/>
              <a:t>C4 </a:t>
            </a:r>
            <a:r>
              <a:rPr lang="ko-KR" altLang="en-US" sz="1600" dirty="0"/>
              <a:t>음의 </a:t>
            </a:r>
            <a:r>
              <a:rPr lang="en-US" altLang="ko-KR" sz="1600" dirty="0"/>
              <a:t>velocity</a:t>
            </a:r>
            <a:r>
              <a:rPr lang="ko-KR" altLang="en-US" sz="1600" dirty="0"/>
              <a:t>를 </a:t>
            </a:r>
            <a:r>
              <a:rPr lang="en-US" altLang="ko-KR" sz="1600" dirty="0"/>
              <a:t>110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0x6E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)</a:t>
            </a:r>
            <a:r>
              <a:rPr lang="ko-KR" altLang="en-US" sz="1600" dirty="0"/>
              <a:t>으로 입력</a:t>
            </a:r>
            <a:endParaRPr lang="en-US" altLang="ko-KR" sz="1600" dirty="0"/>
          </a:p>
          <a:p>
            <a:pPr lvl="2"/>
            <a:r>
              <a:rPr lang="en-US" altLang="ko-KR" sz="1600" dirty="0">
                <a:solidFill>
                  <a:schemeClr val="accent1"/>
                </a:solidFill>
              </a:rPr>
              <a:t>81 20</a:t>
            </a:r>
            <a:r>
              <a:rPr lang="en-US" altLang="ko-KR" sz="1600" dirty="0"/>
              <a:t>: 288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0x120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)</a:t>
            </a:r>
            <a:r>
              <a:rPr lang="ko-KR" altLang="en-US" sz="1600" dirty="0"/>
              <a:t>의 </a:t>
            </a:r>
            <a:r>
              <a:rPr lang="en-US" altLang="ko-KR" sz="1600" dirty="0"/>
              <a:t>tick</a:t>
            </a:r>
            <a:r>
              <a:rPr lang="ko-KR" altLang="en-US" sz="1600" dirty="0"/>
              <a:t> 동안 쉬기</a:t>
            </a:r>
            <a:endParaRPr lang="en-US" altLang="ko-KR" sz="1600" dirty="0"/>
          </a:p>
          <a:p>
            <a:pPr lvl="2"/>
            <a:r>
              <a:rPr lang="en-US" altLang="ko-KR" sz="1600" dirty="0">
                <a:solidFill>
                  <a:schemeClr val="accent4"/>
                </a:solidFill>
              </a:rPr>
              <a:t>90 3C 00</a:t>
            </a:r>
            <a:r>
              <a:rPr lang="en-US" altLang="ko-KR" sz="1600" dirty="0"/>
              <a:t>: </a:t>
            </a:r>
            <a:r>
              <a:rPr lang="en-US" altLang="ko-KR" sz="1600" dirty="0">
                <a:solidFill>
                  <a:schemeClr val="accent3"/>
                </a:solidFill>
              </a:rPr>
              <a:t>Note on</a:t>
            </a:r>
            <a:r>
              <a:rPr lang="en-US" altLang="ko-KR" sz="1600" dirty="0"/>
              <a:t>, 1</a:t>
            </a:r>
            <a:r>
              <a:rPr lang="ko-KR" altLang="en-US" sz="1600" dirty="0"/>
              <a:t>번째 </a:t>
            </a:r>
            <a:r>
              <a:rPr lang="en-US" altLang="ko-KR" sz="1600" dirty="0"/>
              <a:t>channel</a:t>
            </a:r>
            <a:r>
              <a:rPr lang="ko-KR" altLang="en-US" sz="1600" dirty="0"/>
              <a:t>의 </a:t>
            </a:r>
            <a:r>
              <a:rPr lang="en-US" altLang="ko-KR" sz="1600" dirty="0"/>
              <a:t>C4 </a:t>
            </a:r>
            <a:r>
              <a:rPr lang="ko-KR" altLang="en-US" sz="1600" dirty="0"/>
              <a:t>음의 </a:t>
            </a:r>
            <a:r>
              <a:rPr lang="en-US" altLang="ko-KR" sz="1600" dirty="0">
                <a:solidFill>
                  <a:schemeClr val="accent3"/>
                </a:solidFill>
              </a:rPr>
              <a:t>velocity</a:t>
            </a:r>
            <a:r>
              <a:rPr lang="ko-KR" altLang="en-US" sz="1600" dirty="0">
                <a:solidFill>
                  <a:schemeClr val="accent3"/>
                </a:solidFill>
              </a:rPr>
              <a:t>를 </a:t>
            </a:r>
            <a:r>
              <a:rPr lang="en-US" altLang="ko-KR" sz="1600" dirty="0">
                <a:solidFill>
                  <a:schemeClr val="accent3"/>
                </a:solidFill>
              </a:rPr>
              <a:t>0</a:t>
            </a:r>
            <a:r>
              <a:rPr lang="ko-KR" altLang="en-US" sz="1600" dirty="0">
                <a:solidFill>
                  <a:schemeClr val="accent3"/>
                </a:solidFill>
              </a:rPr>
              <a:t>으로</a:t>
            </a:r>
            <a:r>
              <a:rPr lang="ko-KR" altLang="en-US" sz="1600" dirty="0"/>
              <a:t> 입력 </a:t>
            </a:r>
            <a:r>
              <a:rPr lang="en-US" altLang="ko-KR" sz="1600" dirty="0">
                <a:solidFill>
                  <a:schemeClr val="accent3"/>
                </a:solidFill>
              </a:rPr>
              <a:t>(Note off</a:t>
            </a:r>
            <a:r>
              <a:rPr lang="ko-KR" altLang="en-US" sz="1600" dirty="0">
                <a:solidFill>
                  <a:schemeClr val="accent3"/>
                </a:solidFill>
              </a:rPr>
              <a:t>의 기능을 함</a:t>
            </a:r>
            <a:r>
              <a:rPr lang="en-US" altLang="ko-KR" sz="1600" dirty="0">
                <a:solidFill>
                  <a:schemeClr val="accent3"/>
                </a:solidFill>
              </a:rPr>
              <a:t>)</a:t>
            </a:r>
          </a:p>
          <a:p>
            <a:pPr lvl="2"/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20</a:t>
            </a:r>
            <a:r>
              <a:rPr lang="en-US" altLang="ko-KR" sz="1600" dirty="0"/>
              <a:t>: 32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0x20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)</a:t>
            </a:r>
            <a:r>
              <a:rPr lang="ko-KR" altLang="en-US" sz="1600" dirty="0"/>
              <a:t>의 </a:t>
            </a:r>
            <a:r>
              <a:rPr lang="en-US" altLang="ko-KR" sz="1600" dirty="0"/>
              <a:t>tick</a:t>
            </a:r>
            <a:r>
              <a:rPr lang="ko-KR" altLang="en-US" sz="1600" dirty="0"/>
              <a:t> 동안 쉬기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뒤에 다음 음표가 옴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 lvl="2"/>
            <a:endParaRPr lang="en-US" altLang="ko-KR" sz="1600" dirty="0"/>
          </a:p>
          <a:p>
            <a:pPr lvl="1"/>
            <a:r>
              <a:rPr lang="en-US" altLang="ko-KR" sz="1800" dirty="0"/>
              <a:t>“</a:t>
            </a:r>
            <a:r>
              <a:rPr lang="ko-KR" altLang="en-US" sz="1800" dirty="0"/>
              <a:t>작곡 도우미</a:t>
            </a:r>
            <a:r>
              <a:rPr lang="en-US" altLang="ko-KR" sz="1800" dirty="0"/>
              <a:t>”</a:t>
            </a:r>
            <a:r>
              <a:rPr lang="en-US" altLang="ko-KR" sz="1800" dirty="0">
                <a:solidFill>
                  <a:schemeClr val="bg2">
                    <a:lumMod val="75000"/>
                  </a:schemeClr>
                </a:solidFill>
              </a:rPr>
              <a:t>(7</a:t>
            </a:r>
            <a:r>
              <a:rPr lang="ko-KR" altLang="en-US" sz="1800" dirty="0">
                <a:solidFill>
                  <a:schemeClr val="bg2">
                    <a:lumMod val="75000"/>
                  </a:schemeClr>
                </a:solidFill>
              </a:rPr>
              <a:t>주차 실습 프로그램</a:t>
            </a:r>
            <a:r>
              <a:rPr lang="en-US" altLang="ko-KR" sz="1800" dirty="0">
                <a:solidFill>
                  <a:schemeClr val="bg2">
                    <a:lumMod val="75000"/>
                  </a:schemeClr>
                </a:solidFill>
              </a:rPr>
              <a:t>)</a:t>
            </a:r>
            <a:r>
              <a:rPr lang="ko-KR" altLang="en-US" sz="1800" dirty="0"/>
              <a:t>에서는 </a:t>
            </a:r>
            <a:r>
              <a:rPr lang="en-US" altLang="ko-KR" sz="1800" dirty="0"/>
              <a:t>“</a:t>
            </a:r>
            <a:r>
              <a:rPr lang="en-US" altLang="ko-KR" sz="1800" dirty="0">
                <a:solidFill>
                  <a:schemeClr val="accent1"/>
                </a:solidFill>
              </a:rPr>
              <a:t>00 </a:t>
            </a:r>
            <a:r>
              <a:rPr lang="en-US" altLang="ko-KR" sz="1800" dirty="0">
                <a:solidFill>
                  <a:schemeClr val="accent2"/>
                </a:solidFill>
              </a:rPr>
              <a:t>90 3C 7F </a:t>
            </a:r>
            <a:r>
              <a:rPr lang="en-US" altLang="ko-KR" sz="1800" dirty="0">
                <a:solidFill>
                  <a:schemeClr val="accent1"/>
                </a:solidFill>
              </a:rPr>
              <a:t>15</a:t>
            </a:r>
            <a:r>
              <a:rPr lang="en-US" altLang="ko-KR" sz="1800" dirty="0"/>
              <a:t> </a:t>
            </a:r>
            <a:r>
              <a:rPr lang="en-US" altLang="ko-KR" sz="1800" dirty="0">
                <a:solidFill>
                  <a:schemeClr val="accent4"/>
                </a:solidFill>
              </a:rPr>
              <a:t>80 3C</a:t>
            </a:r>
            <a:r>
              <a:rPr lang="ko-KR" altLang="en-US" sz="1800" dirty="0">
                <a:solidFill>
                  <a:schemeClr val="accent4"/>
                </a:solidFill>
              </a:rPr>
              <a:t> </a:t>
            </a:r>
            <a:r>
              <a:rPr lang="en-US" altLang="ko-KR" sz="1800" dirty="0">
                <a:solidFill>
                  <a:schemeClr val="accent4"/>
                </a:solidFill>
              </a:rPr>
              <a:t>7F</a:t>
            </a:r>
            <a:r>
              <a:rPr lang="ko-KR" altLang="en-US" sz="1800" dirty="0">
                <a:solidFill>
                  <a:schemeClr val="accent4"/>
                </a:solidFill>
              </a:rPr>
              <a:t> </a:t>
            </a:r>
            <a:r>
              <a:rPr lang="en-US" altLang="ko-KR" sz="1800" dirty="0">
                <a:solidFill>
                  <a:schemeClr val="bg2">
                    <a:lumMod val="75000"/>
                  </a:schemeClr>
                </a:solidFill>
              </a:rPr>
              <a:t>04</a:t>
            </a:r>
            <a:r>
              <a:rPr lang="en-US" altLang="ko-KR" sz="1800" dirty="0"/>
              <a:t>” (TPB = 25)</a:t>
            </a:r>
          </a:p>
          <a:p>
            <a:pPr lvl="2"/>
            <a:r>
              <a:rPr lang="en-US" altLang="ko-KR" sz="1600" dirty="0">
                <a:solidFill>
                  <a:schemeClr val="accent1"/>
                </a:solidFill>
              </a:rPr>
              <a:t>00</a:t>
            </a:r>
            <a:r>
              <a:rPr lang="en-US" altLang="ko-KR" sz="1600" dirty="0"/>
              <a:t>: 0</a:t>
            </a:r>
            <a:r>
              <a:rPr lang="ko-KR" altLang="en-US" sz="1600" dirty="0"/>
              <a:t>의 </a:t>
            </a:r>
            <a:r>
              <a:rPr lang="en-US" altLang="ko-KR" sz="1600" dirty="0"/>
              <a:t>tick </a:t>
            </a:r>
            <a:r>
              <a:rPr lang="ko-KR" altLang="en-US" sz="1600" dirty="0"/>
              <a:t>동안 쉬기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곡의 첫 번째 음표라서 곡이 시작하자마자 다음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note on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실행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 lvl="2"/>
            <a:r>
              <a:rPr lang="en-US" altLang="ko-KR" sz="1600" dirty="0">
                <a:solidFill>
                  <a:schemeClr val="accent2"/>
                </a:solidFill>
              </a:rPr>
              <a:t>90 3C 7F</a:t>
            </a:r>
            <a:r>
              <a:rPr lang="en-US" altLang="ko-KR" sz="1600" dirty="0"/>
              <a:t>: Note on, 1</a:t>
            </a:r>
            <a:r>
              <a:rPr lang="ko-KR" altLang="en-US" sz="1600" dirty="0"/>
              <a:t>번째 </a:t>
            </a:r>
            <a:r>
              <a:rPr lang="en-US" altLang="ko-KR" sz="1600" dirty="0"/>
              <a:t>channel</a:t>
            </a:r>
            <a:r>
              <a:rPr lang="ko-KR" altLang="en-US" sz="1600" dirty="0"/>
              <a:t>의 </a:t>
            </a:r>
            <a:r>
              <a:rPr lang="en-US" altLang="ko-KR" sz="1600" dirty="0"/>
              <a:t>C4 </a:t>
            </a:r>
            <a:r>
              <a:rPr lang="ko-KR" altLang="en-US" sz="1600" dirty="0"/>
              <a:t>음의 </a:t>
            </a:r>
            <a:r>
              <a:rPr lang="en-US" altLang="ko-KR" sz="1600" dirty="0"/>
              <a:t>velocity</a:t>
            </a:r>
            <a:r>
              <a:rPr lang="ko-KR" altLang="en-US" sz="1600" dirty="0"/>
              <a:t>를 </a:t>
            </a:r>
            <a:r>
              <a:rPr lang="en-US" altLang="ko-KR" sz="1600" dirty="0"/>
              <a:t>127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0x7F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)</a:t>
            </a:r>
            <a:r>
              <a:rPr lang="ko-KR" altLang="en-US" sz="1600" dirty="0"/>
              <a:t>로 입력</a:t>
            </a:r>
            <a:endParaRPr lang="en-US" altLang="ko-KR" sz="1600" dirty="0"/>
          </a:p>
          <a:p>
            <a:pPr lvl="2"/>
            <a:r>
              <a:rPr lang="en-US" altLang="ko-KR" sz="1600" dirty="0">
                <a:solidFill>
                  <a:schemeClr val="accent1"/>
                </a:solidFill>
              </a:rPr>
              <a:t>15</a:t>
            </a:r>
            <a:r>
              <a:rPr lang="en-US" altLang="ko-KR" sz="1600" dirty="0"/>
              <a:t>: 21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0x15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)</a:t>
            </a:r>
            <a:r>
              <a:rPr lang="ko-KR" altLang="en-US" sz="1600" dirty="0"/>
              <a:t>의 </a:t>
            </a:r>
            <a:r>
              <a:rPr lang="en-US" altLang="ko-KR" sz="1600" dirty="0"/>
              <a:t>tick</a:t>
            </a:r>
            <a:r>
              <a:rPr lang="ko-KR" altLang="en-US" sz="1600" dirty="0"/>
              <a:t> 동안 쉬기</a:t>
            </a:r>
            <a:endParaRPr lang="en-US" altLang="ko-KR" sz="1600" dirty="0"/>
          </a:p>
          <a:p>
            <a:pPr lvl="2"/>
            <a:r>
              <a:rPr lang="en-US" altLang="ko-KR" sz="1600" dirty="0">
                <a:solidFill>
                  <a:schemeClr val="accent4"/>
                </a:solidFill>
              </a:rPr>
              <a:t>80 3C 7F</a:t>
            </a:r>
            <a:r>
              <a:rPr lang="en-US" altLang="ko-KR" sz="1600" dirty="0"/>
              <a:t>: </a:t>
            </a:r>
            <a:r>
              <a:rPr lang="en-US" altLang="ko-KR" sz="1600" dirty="0">
                <a:solidFill>
                  <a:schemeClr val="accent3"/>
                </a:solidFill>
              </a:rPr>
              <a:t>Note off</a:t>
            </a:r>
            <a:r>
              <a:rPr lang="en-US" altLang="ko-KR" sz="1600" dirty="0"/>
              <a:t>, 1</a:t>
            </a:r>
            <a:r>
              <a:rPr lang="ko-KR" altLang="en-US" sz="1600" dirty="0"/>
              <a:t>번째 </a:t>
            </a:r>
            <a:r>
              <a:rPr lang="en-US" altLang="ko-KR" sz="1600" dirty="0"/>
              <a:t>channel</a:t>
            </a:r>
            <a:r>
              <a:rPr lang="ko-KR" altLang="en-US" sz="1600" dirty="0"/>
              <a:t>의 </a:t>
            </a:r>
            <a:r>
              <a:rPr lang="en-US" altLang="ko-KR" sz="1600" dirty="0"/>
              <a:t>C4 </a:t>
            </a:r>
            <a:r>
              <a:rPr lang="ko-KR" altLang="en-US" sz="1600" dirty="0"/>
              <a:t>음을 </a:t>
            </a:r>
            <a:r>
              <a:rPr lang="en-US" altLang="ko-KR" sz="1600" dirty="0"/>
              <a:t>velocity</a:t>
            </a:r>
            <a:r>
              <a:rPr lang="ko-KR" altLang="en-US" sz="1600" dirty="0"/>
              <a:t> </a:t>
            </a:r>
            <a:r>
              <a:rPr lang="en-US" altLang="ko-KR" sz="1600" dirty="0"/>
              <a:t>127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0x7F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)</a:t>
            </a:r>
            <a:r>
              <a:rPr lang="ko-KR" altLang="en-US" sz="1600" dirty="0"/>
              <a:t>로 멈추기</a:t>
            </a:r>
            <a:endParaRPr lang="en-US" altLang="ko-KR" sz="1600" dirty="0"/>
          </a:p>
          <a:p>
            <a:pPr lvl="2"/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04</a:t>
            </a:r>
            <a:r>
              <a:rPr lang="en-US" altLang="ko-KR" sz="1600" dirty="0"/>
              <a:t>: 4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0x04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)</a:t>
            </a:r>
            <a:r>
              <a:rPr lang="ko-KR" altLang="en-US" sz="1600" dirty="0"/>
              <a:t>의 </a:t>
            </a:r>
            <a:r>
              <a:rPr lang="en-US" altLang="ko-KR" sz="1600" dirty="0"/>
              <a:t>tick</a:t>
            </a:r>
            <a:r>
              <a:rPr lang="ko-KR" altLang="en-US" sz="1600" dirty="0"/>
              <a:t> 동안 쉬기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6776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97EA4A1-F719-57AD-61D2-7C536CCA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강의를 들으면 만들 수 있는 것</a:t>
            </a:r>
          </a:p>
        </p:txBody>
      </p:sp>
      <p:pic>
        <p:nvPicPr>
          <p:cNvPr id="6" name="내용 개체 틀 5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C48DAAC1-6FC7-6500-EB20-40E7BEDFD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823" y="1965960"/>
            <a:ext cx="6635874" cy="373267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B391CC-6719-F9FF-7951-043E7AFACE44}"/>
              </a:ext>
            </a:extLst>
          </p:cNvPr>
          <p:cNvSpPr txBox="1"/>
          <p:nvPr/>
        </p:nvSpPr>
        <p:spPr>
          <a:xfrm>
            <a:off x="1911778" y="5939499"/>
            <a:ext cx="836844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ea typeface="나눔손글씨 세화체" panose="02000503000000000000" pitchFamily="2" charset="-127"/>
                <a:hlinkClick r:id="rId3"/>
              </a:rPr>
              <a:t>https://github.com/salt26/chromatic-piano-roll</a:t>
            </a:r>
            <a:r>
              <a:rPr lang="en-US" altLang="ko-KR" sz="2000" dirty="0">
                <a:solidFill>
                  <a:schemeClr val="tx1"/>
                </a:solidFill>
                <a:ea typeface="나눔손글씨 세화체" panose="02000503000000000000" pitchFamily="2" charset="-127"/>
              </a:rPr>
              <a:t> </a:t>
            </a:r>
            <a:endParaRPr lang="ko-KR" altLang="en-US" sz="2000" dirty="0">
              <a:solidFill>
                <a:schemeClr val="tx1"/>
              </a:solidFill>
              <a:ea typeface="나눔손글씨 세화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175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5AE59-1565-4C1A-972C-ADA62413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음표와 타이밍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A917519-3D0B-41BF-B2F4-2A42D0A8F2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dirty="0"/>
                  <a:t>앞으로 </a:t>
                </a:r>
                <a:r>
                  <a:rPr lang="en-US" altLang="ko-KR" dirty="0"/>
                  <a:t>“</a:t>
                </a:r>
                <a:r>
                  <a:rPr lang="ko-KR" altLang="en-US" dirty="0"/>
                  <a:t>작곡 도우미</a:t>
                </a:r>
                <a:r>
                  <a:rPr lang="en-US" altLang="ko-KR" dirty="0"/>
                  <a:t>”</a:t>
                </a:r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타이밍 단위로 설명합니다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“</a:t>
                </a:r>
                <a:r>
                  <a:rPr lang="ko-KR" altLang="en-US" dirty="0"/>
                  <a:t>작곡 도우미</a:t>
                </a:r>
                <a:r>
                  <a:rPr lang="en-US" altLang="ko-KR" dirty="0"/>
                  <a:t>”</a:t>
                </a:r>
                <a:r>
                  <a:rPr lang="ko-KR" altLang="en-US" dirty="0"/>
                  <a:t>에서는 꽉 찬 </a:t>
                </a:r>
                <a:r>
                  <a:rPr lang="en-US" altLang="ko-KR" dirty="0"/>
                  <a:t>4</a:t>
                </a:r>
                <a:r>
                  <a:rPr lang="ko-KR" altLang="en-US" dirty="0" err="1"/>
                  <a:t>분음표</a:t>
                </a:r>
                <a:r>
                  <a:rPr lang="ko-KR" altLang="en-US" dirty="0"/>
                  <a:t> 길이</a:t>
                </a:r>
                <a:r>
                  <a:rPr lang="en-US" altLang="ko-KR" dirty="0"/>
                  <a:t>(ticks per beat)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25</a:t>
                </a:r>
                <a:r>
                  <a:rPr lang="ko-KR" altLang="en-US" dirty="0"/>
                  <a:t>로 설정하였습니다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음표에 이음줄이 붙어 있지 않다면</a:t>
                </a:r>
                <a:r>
                  <a:rPr lang="en-US" altLang="ko-KR" dirty="0"/>
                  <a:t>,</a:t>
                </a:r>
              </a:p>
              <a:p>
                <a:pPr lvl="1"/>
                <a:r>
                  <a:rPr lang="ko-KR" altLang="en-US" dirty="0"/>
                  <a:t>각 음표는 꽉 찬 길이로 연주되지 않고</a:t>
                </a:r>
                <a:endParaRPr lang="en-US" altLang="ko-KR" dirty="0"/>
              </a:p>
              <a:p>
                <a:pPr lvl="1"/>
                <a:r>
                  <a:rPr lang="ko-KR" altLang="en-US" b="1" dirty="0"/>
                  <a:t>어느 정도 길이로 연주되다가 중간에 멈춰야 합니다</a:t>
                </a:r>
                <a:r>
                  <a:rPr lang="en-US" altLang="ko-KR" b="1" dirty="0"/>
                  <a:t>.</a:t>
                </a:r>
              </a:p>
              <a:p>
                <a:pPr lvl="1"/>
                <a:r>
                  <a:rPr lang="en-US" altLang="ko-KR" dirty="0"/>
                  <a:t>“</a:t>
                </a:r>
                <a:r>
                  <a:rPr lang="ko-KR" altLang="en-US" dirty="0"/>
                  <a:t>작곡 도우미</a:t>
                </a:r>
                <a:r>
                  <a:rPr lang="en-US" altLang="ko-KR" dirty="0"/>
                  <a:t>”</a:t>
                </a:r>
                <a:r>
                  <a:rPr lang="ko-KR" altLang="en-US" dirty="0"/>
                  <a:t>에서는 그 길이를 꽉 찬 박자의 </a:t>
                </a:r>
                <a:r>
                  <a:rPr lang="en-US" altLang="ko-KR" dirty="0"/>
                  <a:t>6/7 </a:t>
                </a:r>
                <a:r>
                  <a:rPr lang="ko-KR" altLang="en-US" dirty="0"/>
                  <a:t>지점으로 잡았습니다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예</a:t>
                </a:r>
                <a:r>
                  <a:rPr lang="en-US" altLang="ko-KR" dirty="0"/>
                  <a:t>) “</a:t>
                </a:r>
                <a:r>
                  <a:rPr lang="ko-KR" altLang="en-US" dirty="0"/>
                  <a:t>작곡 도우미</a:t>
                </a:r>
                <a:r>
                  <a:rPr lang="en-US" altLang="ko-KR" dirty="0"/>
                  <a:t>”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4</a:t>
                </a:r>
                <a:r>
                  <a:rPr lang="ko-KR" altLang="en-US" dirty="0" err="1"/>
                  <a:t>분음표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개</a:t>
                </a:r>
                <a:r>
                  <a:rPr lang="en-US" altLang="ko-KR" dirty="0"/>
                  <a:t>(C4, D4)</a:t>
                </a:r>
                <a:r>
                  <a:rPr lang="ko-KR" altLang="en-US" dirty="0"/>
                  <a:t>를 연속으로 놓을 때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“</a:t>
                </a:r>
                <a:r>
                  <a:rPr lang="en-US" altLang="ko-KR" dirty="0">
                    <a:solidFill>
                      <a:schemeClr val="accent1"/>
                    </a:solidFill>
                  </a:rPr>
                  <a:t>00 </a:t>
                </a:r>
                <a:r>
                  <a:rPr lang="en-US" altLang="ko-KR" dirty="0">
                    <a:solidFill>
                      <a:schemeClr val="accent2"/>
                    </a:solidFill>
                  </a:rPr>
                  <a:t>90 3C 7F </a:t>
                </a:r>
                <a:r>
                  <a:rPr lang="en-US" altLang="ko-KR" dirty="0">
                    <a:solidFill>
                      <a:schemeClr val="accent1"/>
                    </a:solidFill>
                  </a:rPr>
                  <a:t>15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chemeClr val="accent4"/>
                    </a:solidFill>
                  </a:rPr>
                  <a:t>80 3C</a:t>
                </a:r>
                <a:r>
                  <a:rPr lang="ko-KR" altLang="en-US" dirty="0">
                    <a:solidFill>
                      <a:schemeClr val="accent4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accent4"/>
                    </a:solidFill>
                  </a:rPr>
                  <a:t>7F</a:t>
                </a:r>
                <a:r>
                  <a:rPr lang="ko-KR" altLang="en-US" dirty="0">
                    <a:solidFill>
                      <a:schemeClr val="accent4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accent1"/>
                    </a:solidFill>
                  </a:rPr>
                  <a:t>04 </a:t>
                </a:r>
                <a:r>
                  <a:rPr lang="en-US" altLang="ko-KR" dirty="0">
                    <a:solidFill>
                      <a:schemeClr val="accent2"/>
                    </a:solidFill>
                  </a:rPr>
                  <a:t>90 3E 7F</a:t>
                </a:r>
                <a:r>
                  <a:rPr lang="en-US" altLang="ko-KR" dirty="0">
                    <a:solidFill>
                      <a:schemeClr val="accent1"/>
                    </a:solidFill>
                  </a:rPr>
                  <a:t> 15 </a:t>
                </a:r>
                <a:r>
                  <a:rPr lang="en-US" altLang="ko-KR" dirty="0">
                    <a:solidFill>
                      <a:schemeClr val="accent4"/>
                    </a:solidFill>
                  </a:rPr>
                  <a:t>80 3E 7F</a:t>
                </a:r>
                <a:r>
                  <a:rPr lang="en-US" altLang="ko-KR" dirty="0"/>
                  <a:t>”</a:t>
                </a:r>
              </a:p>
              <a:p>
                <a:pPr lvl="2"/>
                <a:r>
                  <a:rPr lang="en-US" altLang="ko-KR" dirty="0"/>
                  <a:t>21(</a:t>
                </a:r>
                <a:r>
                  <a:rPr lang="en-US" altLang="ko-KR" dirty="0">
                    <a:solidFill>
                      <a:schemeClr val="accent1"/>
                    </a:solidFill>
                    <a:latin typeface="+mn-ea"/>
                  </a:rPr>
                  <a:t>0x15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는</a:t>
                </a:r>
                <a:r>
                  <a:rPr lang="en-US" altLang="ko-KR" dirty="0"/>
                  <a:t> 25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(6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lang="en-US" altLang="ko-KR" dirty="0"/>
                  <a:t>7)</a:t>
                </a:r>
                <a:r>
                  <a:rPr lang="ko-KR" altLang="en-US" dirty="0"/>
                  <a:t>을 반올림한 값이며</a:t>
                </a:r>
                <a:r>
                  <a:rPr lang="en-US" altLang="ko-KR" dirty="0"/>
                  <a:t>, 04(</a:t>
                </a:r>
                <a:r>
                  <a:rPr lang="en-US" altLang="ko-KR" dirty="0">
                    <a:solidFill>
                      <a:schemeClr val="accent1"/>
                    </a:solidFill>
                    <a:latin typeface="+mn-ea"/>
                  </a:rPr>
                  <a:t>0x04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25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dirty="0"/>
                  <a:t> 21</a:t>
                </a:r>
                <a:r>
                  <a:rPr lang="ko-KR" altLang="en-US" dirty="0"/>
                  <a:t>로 계산된 값입니다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곡의 맨 마지막 음표 뒤에는 타이밍 값을 붙이지 않습니다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A917519-3D0B-41BF-B2F4-2A42D0A8F2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14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BFDC5-2962-4B80-8036-CE5928FE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쉼표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17FA2E-B5D8-424E-B2A0-21B9B3659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쉼표는 따로 </a:t>
            </a:r>
            <a:r>
              <a:rPr lang="en-US" altLang="ko-KR" dirty="0"/>
              <a:t>message</a:t>
            </a:r>
            <a:r>
              <a:rPr lang="ko-KR" altLang="en-US" dirty="0"/>
              <a:t>를 보내지 않고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쉬어야 하는 길이만큼 타이밍 값을 갖습니다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쉼표는 음표를 재생하지 않고 기다리는 것과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NWC</a:t>
            </a:r>
            <a:r>
              <a:rPr lang="ko-KR" altLang="en-US" dirty="0"/>
              <a:t>로 만든 </a:t>
            </a:r>
            <a:r>
              <a:rPr lang="en-US" altLang="ko-KR" dirty="0"/>
              <a:t>MIDI </a:t>
            </a:r>
            <a:r>
              <a:rPr lang="ko-KR" altLang="en-US" dirty="0"/>
              <a:t>곡의 맨 마지막에 쉼표가 놓여 있다면</a:t>
            </a:r>
            <a:endParaRPr lang="en-US" altLang="ko-KR" dirty="0"/>
          </a:p>
          <a:p>
            <a:pPr lvl="1"/>
            <a:r>
              <a:rPr lang="en-US" altLang="ko-KR" dirty="0"/>
              <a:t>MIDI </a:t>
            </a:r>
            <a:r>
              <a:rPr lang="ko-KR" altLang="en-US" dirty="0"/>
              <a:t>파일에는 이 쉼표가 반영되지 않습니다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곡의 맨 끝에는 타이밍 값을 쓰지 않기 때문입니다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NWC</a:t>
            </a:r>
            <a:r>
              <a:rPr lang="ko-KR" altLang="en-US" dirty="0"/>
              <a:t>로 만든 </a:t>
            </a:r>
            <a:r>
              <a:rPr lang="en-US" altLang="ko-KR" dirty="0"/>
              <a:t>MIDI </a:t>
            </a:r>
            <a:r>
              <a:rPr lang="ko-KR" altLang="en-US" dirty="0"/>
              <a:t>곡에 음표 없이 쉼표만 놓여 있다면</a:t>
            </a:r>
            <a:endParaRPr lang="en-US" altLang="ko-KR" dirty="0"/>
          </a:p>
          <a:p>
            <a:pPr lvl="1"/>
            <a:r>
              <a:rPr lang="en-US" altLang="ko-KR" dirty="0"/>
              <a:t>MIDI </a:t>
            </a:r>
            <a:r>
              <a:rPr lang="ko-KR" altLang="en-US" dirty="0"/>
              <a:t>파일에는 곡의 시작과 끝 외에 아무 것도 기록되지 않습니다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파일의 재생 길이는 </a:t>
            </a:r>
            <a:r>
              <a:rPr lang="en-US" altLang="ko-KR" dirty="0"/>
              <a:t>0</a:t>
            </a:r>
            <a:r>
              <a:rPr lang="ko-KR" altLang="en-US" dirty="0"/>
              <a:t>초입니다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일부 미디어 플레이어에서 재생하려고 하면 오류가 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556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E05A6-2782-4719-A622-5CA76BEF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MIDI Binary</a:t>
            </a:r>
            <a:r>
              <a:rPr lang="ko-KR" altLang="en-US" dirty="0"/>
              <a:t> 파일 해부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963FF9-6A89-4A2D-BC12-2B12D958D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399"/>
            <a:ext cx="6194780" cy="4300369"/>
          </a:xfrm>
        </p:spPr>
        <p:txBody>
          <a:bodyPr>
            <a:norm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작곡 도우미</a:t>
            </a:r>
            <a:r>
              <a:rPr lang="en-US" altLang="ko-KR" dirty="0"/>
              <a:t>”</a:t>
            </a:r>
            <a:r>
              <a:rPr lang="ko-KR" altLang="en-US" dirty="0"/>
              <a:t>로 만든 왼쪽 악보를 </a:t>
            </a:r>
            <a:r>
              <a:rPr lang="en-US" altLang="ko-KR" dirty="0"/>
              <a:t>MIDI</a:t>
            </a:r>
            <a:r>
              <a:rPr lang="ko-KR" altLang="en-US" dirty="0"/>
              <a:t>로 저장한 후 </a:t>
            </a:r>
            <a:r>
              <a:rPr lang="en-US" altLang="ko-KR" dirty="0"/>
              <a:t>binary</a:t>
            </a:r>
            <a:r>
              <a:rPr lang="ko-KR" altLang="en-US" dirty="0"/>
              <a:t>를 뜯어 보면 아래와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반주 </a:t>
            </a:r>
            <a:r>
              <a:rPr lang="en-US" altLang="ko-KR" dirty="0"/>
              <a:t>Channel</a:t>
            </a:r>
            <a:r>
              <a:rPr lang="ko-KR" altLang="en-US" dirty="0"/>
              <a:t> 값은 </a:t>
            </a:r>
            <a:r>
              <a:rPr lang="en-US" altLang="ko-KR" dirty="0"/>
              <a:t>1, </a:t>
            </a:r>
            <a:r>
              <a:rPr lang="ko-KR" altLang="en-US" dirty="0"/>
              <a:t>화음 </a:t>
            </a:r>
            <a:r>
              <a:rPr lang="en-US" altLang="ko-KR" dirty="0"/>
              <a:t>Channel </a:t>
            </a:r>
            <a:r>
              <a:rPr lang="ko-KR" altLang="en-US" dirty="0"/>
              <a:t>값은 </a:t>
            </a:r>
            <a:r>
              <a:rPr lang="en-US" altLang="ko-KR" dirty="0"/>
              <a:t>2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색깔별로 </a:t>
            </a:r>
            <a:r>
              <a:rPr lang="ko-KR" altLang="en-US" dirty="0">
                <a:solidFill>
                  <a:schemeClr val="accent1"/>
                </a:solidFill>
              </a:rPr>
              <a:t>타이밍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/>
                </a:solidFill>
              </a:rPr>
              <a:t>Note on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4"/>
                </a:solidFill>
              </a:rPr>
              <a:t>Note off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8FFCC2-DCB9-4BEA-B845-FD0522676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7780" y="2057400"/>
            <a:ext cx="3797491" cy="2009684"/>
          </a:xfrm>
          <a:prstGeom prst="rect">
            <a:avLst/>
          </a:prstGeom>
        </p:spPr>
      </p:pic>
      <p:pic>
        <p:nvPicPr>
          <p:cNvPr id="5" name="7주차 발표_3">
            <a:hlinkClick r:id="" action="ppaction://media"/>
            <a:extLst>
              <a:ext uri="{FF2B5EF4-FFF2-40B4-BE49-F238E27FC236}">
                <a16:creationId xmlns:a16="http://schemas.microsoft.com/office/drawing/2014/main" id="{2497B584-CDDB-441A-93C5-0172814FC30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236525" y="4178915"/>
            <a:ext cx="487363" cy="487363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46462F55-6FBA-4067-91A9-1DE20D01306B}"/>
              </a:ext>
            </a:extLst>
          </p:cNvPr>
          <p:cNvGrpSpPr/>
          <p:nvPr/>
        </p:nvGrpSpPr>
        <p:grpSpPr>
          <a:xfrm>
            <a:off x="710006" y="2860716"/>
            <a:ext cx="6400799" cy="2031325"/>
            <a:chOff x="710006" y="2860716"/>
            <a:chExt cx="6400799" cy="20313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56A69C5-9E2E-4B3D-9127-8C57D71EE7BB}"/>
                </a:ext>
              </a:extLst>
            </p:cNvPr>
            <p:cNvSpPr txBox="1"/>
            <p:nvPr/>
          </p:nvSpPr>
          <p:spPr>
            <a:xfrm>
              <a:off x="710006" y="2860716"/>
              <a:ext cx="6400799" cy="203132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4D 54 68 64 00 00 00 06 00 01 00 01 00 18 4D 54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72 6B 00 00 00 38 </a:t>
              </a:r>
              <a:r>
                <a:rPr lang="en-US" altLang="ko-KR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00</a:t>
              </a:r>
              <a:r>
                <a:rPr lang="en-US" altLang="ko-KR" dirty="0"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91 30 7F</a:t>
              </a:r>
              <a:r>
                <a:rPr lang="en-US" altLang="ko-KR" dirty="0"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00</a:t>
              </a:r>
              <a:r>
                <a:rPr lang="en-US" altLang="ko-KR" dirty="0"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92 30 7F</a:t>
              </a:r>
              <a:r>
                <a:rPr lang="en-US" altLang="ko-KR" dirty="0"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00</a:t>
              </a:r>
              <a:r>
                <a:rPr lang="en-US" altLang="ko-KR" dirty="0"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34</a:t>
              </a:r>
            </a:p>
            <a:p>
              <a:r>
                <a:rPr lang="en-US" altLang="ko-KR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7F</a:t>
              </a:r>
              <a:r>
                <a:rPr lang="en-US" altLang="ko-KR" dirty="0"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00</a:t>
              </a:r>
              <a:r>
                <a:rPr lang="en-US" altLang="ko-KR" dirty="0"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37 7F</a:t>
              </a:r>
              <a:r>
                <a:rPr lang="en-US" altLang="ko-KR" dirty="0"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15</a:t>
              </a:r>
              <a:r>
                <a:rPr lang="en-US" altLang="ko-KR" dirty="0"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solidFill>
                    <a:schemeClr val="accent4"/>
                  </a:solidFill>
                  <a:latin typeface="Consolas" panose="020B0609020204030204" pitchFamily="49" charset="0"/>
                </a:rPr>
                <a:t>81 30 7F</a:t>
              </a:r>
              <a:r>
                <a:rPr lang="en-US" altLang="ko-KR" dirty="0"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04</a:t>
              </a:r>
              <a:r>
                <a:rPr lang="en-US" altLang="ko-KR" dirty="0"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91 37 7F</a:t>
              </a:r>
              <a:r>
                <a:rPr lang="en-US" altLang="ko-KR" dirty="0"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15</a:t>
              </a:r>
              <a:r>
                <a:rPr lang="en-US" altLang="ko-KR" dirty="0"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solidFill>
                    <a:schemeClr val="accent4"/>
                  </a:solidFill>
                  <a:latin typeface="Consolas" panose="020B0609020204030204" pitchFamily="49" charset="0"/>
                </a:rPr>
                <a:t>81 37 7F</a:t>
              </a:r>
            </a:p>
            <a:p>
              <a:r>
                <a:rPr lang="en-US" altLang="ko-KR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04</a:t>
              </a:r>
              <a:r>
                <a:rPr lang="en-US" altLang="ko-KR" dirty="0"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91 34 7F</a:t>
              </a:r>
              <a:r>
                <a:rPr lang="en-US" altLang="ko-KR" dirty="0"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15</a:t>
              </a:r>
              <a:r>
                <a:rPr lang="en-US" altLang="ko-KR" dirty="0"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solidFill>
                    <a:schemeClr val="accent4"/>
                  </a:solidFill>
                  <a:latin typeface="Consolas" panose="020B0609020204030204" pitchFamily="49" charset="0"/>
                </a:rPr>
                <a:t>81 34 7F</a:t>
              </a:r>
              <a:r>
                <a:rPr lang="en-US" altLang="ko-KR" dirty="0"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04</a:t>
              </a:r>
              <a:r>
                <a:rPr lang="en-US" altLang="ko-KR" dirty="0"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91 37 7F</a:t>
              </a:r>
              <a:r>
                <a:rPr lang="en-US" altLang="ko-KR" dirty="0"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0B</a:t>
              </a:r>
              <a:r>
                <a:rPr lang="en-US" altLang="ko-KR" dirty="0"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solidFill>
                    <a:schemeClr val="accent4"/>
                  </a:solidFill>
                  <a:latin typeface="Consolas" panose="020B0609020204030204" pitchFamily="49" charset="0"/>
                </a:rPr>
                <a:t>82 37 7F</a:t>
              </a:r>
            </a:p>
            <a:p>
              <a:r>
                <a:rPr lang="en-US" altLang="ko-KR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00</a:t>
              </a:r>
              <a:r>
                <a:rPr lang="en-US" altLang="ko-KR" dirty="0"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solidFill>
                    <a:schemeClr val="accent4"/>
                  </a:solidFill>
                  <a:latin typeface="Consolas" panose="020B0609020204030204" pitchFamily="49" charset="0"/>
                </a:rPr>
                <a:t>34 7F</a:t>
              </a:r>
              <a:r>
                <a:rPr lang="en-US" altLang="ko-KR" dirty="0"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00</a:t>
              </a:r>
              <a:r>
                <a:rPr lang="en-US" altLang="ko-KR" dirty="0"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solidFill>
                    <a:schemeClr val="accent4"/>
                  </a:solidFill>
                  <a:latin typeface="Consolas" panose="020B0609020204030204" pitchFamily="49" charset="0"/>
                </a:rPr>
                <a:t>30 7F</a:t>
              </a:r>
              <a:r>
                <a:rPr lang="en-US" altLang="ko-KR" dirty="0"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0A</a:t>
              </a:r>
              <a:r>
                <a:rPr lang="en-US" altLang="ko-KR" dirty="0"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solidFill>
                    <a:schemeClr val="accent4"/>
                  </a:solidFill>
                  <a:latin typeface="Consolas" panose="020B0609020204030204" pitchFamily="49" charset="0"/>
                </a:rPr>
                <a:t>81 37 7F</a:t>
              </a:r>
              <a:r>
                <a:rPr lang="en-US" altLang="ko-KR" dirty="0">
                  <a:latin typeface="Consolas" panose="020B0609020204030204" pitchFamily="49" charset="0"/>
                </a:rPr>
                <a:t> 01 FF 2F 00</a:t>
              </a:r>
            </a:p>
            <a:p>
              <a:endParaRPr lang="en-US" altLang="ko-KR" dirty="0">
                <a:latin typeface="Consolas" panose="020B0609020204030204" pitchFamily="49" charset="0"/>
              </a:endParaRPr>
            </a:p>
            <a:p>
              <a:endParaRPr lang="en-US" altLang="ko-KR" dirty="0">
                <a:latin typeface="Consolas" panose="020B0609020204030204" pitchFamily="49" charset="0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298BFDC-1037-4BAE-BA08-E81C18942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3015" y="4568541"/>
              <a:ext cx="6194780" cy="1892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1047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8A13D-7D53-41EC-90A8-D8CEDBE25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라이브러리의 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733C5-B010-46D8-A696-7B2C4C480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앞에서 </a:t>
            </a:r>
            <a:r>
              <a:rPr lang="en-US" altLang="ko-KR" dirty="0"/>
              <a:t>MIDI </a:t>
            </a:r>
            <a:r>
              <a:rPr lang="ko-KR" altLang="en-US" dirty="0"/>
              <a:t>파일을 </a:t>
            </a:r>
            <a:r>
              <a:rPr lang="en-US" altLang="ko-KR" dirty="0"/>
              <a:t>binary</a:t>
            </a:r>
            <a:r>
              <a:rPr lang="ko-KR" altLang="en-US" dirty="0"/>
              <a:t>로 해부해 보았습니다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그러나 우리가 </a:t>
            </a:r>
            <a:r>
              <a:rPr lang="en-US" altLang="ko-KR" dirty="0"/>
              <a:t>MIDI </a:t>
            </a:r>
            <a:r>
              <a:rPr lang="ko-KR" altLang="en-US" dirty="0"/>
              <a:t>파일을 생성하는 프로그램을 짜야 한다면</a:t>
            </a:r>
            <a:endParaRPr lang="en-US" altLang="ko-KR" dirty="0"/>
          </a:p>
          <a:p>
            <a:pPr lvl="1"/>
            <a:r>
              <a:rPr lang="en-US" altLang="ko-KR" dirty="0"/>
              <a:t>MIDI Message</a:t>
            </a:r>
            <a:r>
              <a:rPr lang="ko-KR" altLang="en-US" dirty="0"/>
              <a:t>들의 </a:t>
            </a:r>
            <a:r>
              <a:rPr lang="en-US" altLang="ko-KR" dirty="0"/>
              <a:t>binary</a:t>
            </a:r>
            <a:r>
              <a:rPr lang="ko-KR" altLang="en-US" dirty="0"/>
              <a:t> 코드를 모두 외워서 짤 수는 없을 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MIDI </a:t>
            </a:r>
            <a:r>
              <a:rPr lang="ko-KR" altLang="en-US" dirty="0"/>
              <a:t>프로그래밍을 할 때 유용한 라이브러리들이 이미 나와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여기서는 </a:t>
            </a:r>
            <a:r>
              <a:rPr lang="en-US" altLang="ko-KR" dirty="0"/>
              <a:t>Python </a:t>
            </a:r>
            <a:r>
              <a:rPr lang="ko-KR" altLang="en-US" dirty="0"/>
              <a:t>라이브러리 하나와</a:t>
            </a:r>
            <a:endParaRPr lang="en-US" altLang="ko-KR" dirty="0"/>
          </a:p>
          <a:p>
            <a:pPr lvl="1"/>
            <a:r>
              <a:rPr lang="en-US" altLang="ko-KR" dirty="0"/>
              <a:t>C#</a:t>
            </a:r>
            <a:r>
              <a:rPr lang="ko-KR" altLang="en-US" dirty="0"/>
              <a:t> 라이브러리 두 개를 중점적으로 다뤄보도록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6233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C0B9F69-A9F7-45A0-8C50-71E52189C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MIDI </a:t>
            </a:r>
            <a:r>
              <a:rPr lang="ko-KR" altLang="en-US" dirty="0"/>
              <a:t>프로그래밍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E23109-75F6-47F5-AB1F-98E0C40A3F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라이브러리</a:t>
            </a:r>
          </a:p>
        </p:txBody>
      </p:sp>
    </p:spTree>
    <p:extLst>
      <p:ext uri="{BB962C8B-B14F-4D97-AF65-F5344CB8AC3E}">
        <p14:creationId xmlns:p14="http://schemas.microsoft.com/office/powerpoint/2010/main" val="2638822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373DD-E8E0-42A9-B104-E4629256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MIDI</a:t>
            </a:r>
            <a:r>
              <a:rPr lang="ko-KR" altLang="en-US" dirty="0"/>
              <a:t> 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471488-105B-4342-9F62-6B5A15FE1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Mido</a:t>
            </a:r>
            <a:endParaRPr lang="en-US" altLang="ko-KR" dirty="0"/>
          </a:p>
          <a:p>
            <a:pPr lvl="1"/>
            <a:r>
              <a:rPr lang="en-US" altLang="ko-KR" dirty="0"/>
              <a:t>Python(2 </a:t>
            </a:r>
            <a:r>
              <a:rPr lang="ko-KR" altLang="en-US" dirty="0"/>
              <a:t>또는 </a:t>
            </a:r>
            <a:r>
              <a:rPr lang="en-US" altLang="ko-KR" dirty="0"/>
              <a:t>3)</a:t>
            </a:r>
            <a:r>
              <a:rPr lang="ko-KR" altLang="en-US" dirty="0"/>
              <a:t>에서 </a:t>
            </a:r>
            <a:r>
              <a:rPr lang="en-US" altLang="ko-KR" dirty="0"/>
              <a:t>MIDI Message</a:t>
            </a:r>
            <a:r>
              <a:rPr lang="ko-KR" altLang="en-US" dirty="0"/>
              <a:t>와 </a:t>
            </a:r>
            <a:r>
              <a:rPr lang="en-US" altLang="ko-KR" dirty="0"/>
              <a:t>Port</a:t>
            </a:r>
            <a:r>
              <a:rPr lang="ko-KR" altLang="en-US" dirty="0"/>
              <a:t>를 작업할 수 있는 라이브러리</a:t>
            </a:r>
            <a:endParaRPr lang="en-US" altLang="ko-KR" dirty="0"/>
          </a:p>
          <a:p>
            <a:pPr lvl="2"/>
            <a:r>
              <a:rPr lang="en-US" altLang="ko-KR" dirty="0"/>
              <a:t>MIDI Message</a:t>
            </a:r>
            <a:r>
              <a:rPr lang="ko-KR" altLang="en-US" dirty="0"/>
              <a:t>를 생성하거나</a:t>
            </a:r>
            <a:r>
              <a:rPr lang="en-US" altLang="ko-KR" dirty="0"/>
              <a:t>(</a:t>
            </a:r>
            <a:r>
              <a:rPr lang="ko-KR" altLang="en-US" dirty="0">
                <a:hlinkClick r:id="rId2"/>
              </a:rPr>
              <a:t>문서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Message</a:t>
            </a:r>
            <a:r>
              <a:rPr lang="ko-KR" altLang="en-US" dirty="0"/>
              <a:t>들을 특정 </a:t>
            </a:r>
            <a:r>
              <a:rPr lang="en-US" altLang="ko-KR" dirty="0"/>
              <a:t>Port</a:t>
            </a:r>
            <a:r>
              <a:rPr lang="ko-KR" altLang="en-US" dirty="0"/>
              <a:t>로 출력하거나</a:t>
            </a:r>
            <a:r>
              <a:rPr lang="en-US" altLang="ko-KR" dirty="0"/>
              <a:t>(</a:t>
            </a:r>
            <a:r>
              <a:rPr lang="ko-KR" altLang="en-US" dirty="0">
                <a:hlinkClick r:id="rId3"/>
              </a:rPr>
              <a:t>문서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MIDI </a:t>
            </a:r>
            <a:r>
              <a:rPr lang="ko-KR" altLang="en-US" dirty="0"/>
              <a:t>파일을 열거나 저장할 수 있습니다</a:t>
            </a:r>
            <a:r>
              <a:rPr lang="en-US" altLang="ko-KR" dirty="0"/>
              <a:t>.(</a:t>
            </a:r>
            <a:r>
              <a:rPr lang="ko-KR" altLang="en-US" dirty="0">
                <a:hlinkClick r:id="rId4"/>
              </a:rPr>
              <a:t>문서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설치법</a:t>
            </a:r>
            <a:r>
              <a:rPr lang="en-US" altLang="ko-KR" dirty="0"/>
              <a:t> </a:t>
            </a:r>
            <a:r>
              <a:rPr lang="ko-KR" altLang="en-US" dirty="0"/>
              <a:t>및 사용법을 포함한 문서화가 잘 되어 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hlinkClick r:id="rId5"/>
              </a:rPr>
              <a:t>https://mido.readthedocs.io/en/latest/index.html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0798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B6F80-6D25-4B6E-8ED5-AE9DC7B75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Mido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A0D80-2208-45D0-BE5D-CB79F21C3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10320867" cy="4038600"/>
          </a:xfrm>
        </p:spPr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Python</a:t>
            </a:r>
            <a:r>
              <a:rPr lang="ko-KR" altLang="en-US" dirty="0"/>
              <a:t> 가상 환경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venv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)</a:t>
            </a:r>
            <a:r>
              <a:rPr lang="ko-KR" altLang="en-US" dirty="0"/>
              <a:t>을 만들고 활성화합시다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운영체제 공통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)       </a:t>
            </a:r>
            <a:r>
              <a:rPr lang="ko-KR" altLang="en-US" dirty="0">
                <a:solidFill>
                  <a:schemeClr val="accent1"/>
                </a:solidFill>
              </a:rPr>
              <a:t>작업할 경로에서 </a:t>
            </a:r>
            <a:r>
              <a:rPr lang="en-US" altLang="ko-KR" dirty="0">
                <a:solidFill>
                  <a:schemeClr val="accent1"/>
                </a:solidFill>
              </a:rPr>
              <a:t>midi-seminar</a:t>
            </a:r>
            <a:r>
              <a:rPr lang="ko-KR" altLang="en-US" dirty="0">
                <a:solidFill>
                  <a:schemeClr val="accent1"/>
                </a:solidFill>
              </a:rPr>
              <a:t> 폴더를 새로 생성합니다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운영체제 공통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)       </a:t>
            </a:r>
            <a:r>
              <a:rPr lang="ko-KR" altLang="en-US" dirty="0"/>
              <a:t>터미널을 실행합니다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운영체제 공통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)       </a:t>
            </a:r>
            <a:r>
              <a:rPr lang="en-US" altLang="ko-KR" dirty="0">
                <a:latin typeface="Consolas" panose="020B0609020204030204" pitchFamily="49" charset="0"/>
              </a:rPr>
              <a:t>cd</a:t>
            </a:r>
            <a:r>
              <a:rPr lang="en-US" altLang="ko-KR" dirty="0"/>
              <a:t> </a:t>
            </a:r>
            <a:r>
              <a:rPr lang="ko-KR" altLang="en-US" dirty="0"/>
              <a:t>명령을 통해 </a:t>
            </a:r>
            <a:r>
              <a:rPr lang="en-US" altLang="ko-KR" dirty="0"/>
              <a:t>midi-seminar </a:t>
            </a:r>
            <a:r>
              <a:rPr lang="ko-KR" altLang="en-US" dirty="0"/>
              <a:t>폴더로 이동합니다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운영체제 공통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)       </a:t>
            </a:r>
            <a:r>
              <a:rPr lang="en-US" altLang="ko-KR" dirty="0">
                <a:solidFill>
                  <a:schemeClr val="accent1"/>
                </a:solidFill>
                <a:latin typeface="Consolas" panose="020B0609020204030204" pitchFamily="49" charset="0"/>
              </a:rPr>
              <a:t>python -m </a:t>
            </a:r>
            <a:r>
              <a:rPr lang="en-US" altLang="ko-KR" dirty="0" err="1">
                <a:solidFill>
                  <a:schemeClr val="accent1"/>
                </a:solidFill>
                <a:latin typeface="Consolas" panose="020B0609020204030204" pitchFamily="49" charset="0"/>
              </a:rPr>
              <a:t>venv</a:t>
            </a:r>
            <a:r>
              <a:rPr lang="en-US" altLang="ko-KR" dirty="0">
                <a:solidFill>
                  <a:schemeClr val="accent1"/>
                </a:solidFill>
                <a:latin typeface="Consolas" panose="020B0609020204030204" pitchFamily="49" charset="0"/>
              </a:rPr>
              <a:t> .</a:t>
            </a:r>
            <a:r>
              <a:rPr lang="en-US" altLang="ko-KR" dirty="0" err="1">
                <a:solidFill>
                  <a:schemeClr val="accent1"/>
                </a:solidFill>
                <a:latin typeface="Consolas" panose="020B0609020204030204" pitchFamily="49" charset="0"/>
              </a:rPr>
              <a:t>venv</a:t>
            </a:r>
            <a:endParaRPr lang="en-US" altLang="ko-KR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chemeClr val="accent3"/>
                </a:solidFill>
                <a:latin typeface="Consolas" panose="020B0609020204030204" pitchFamily="49" charset="0"/>
              </a:rPr>
              <a:t>(Windows PowerShell)</a:t>
            </a:r>
            <a:br>
              <a:rPr lang="en-US" altLang="ko-KR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endParaRPr lang="en-US" altLang="ko-KR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chemeClr val="accent3"/>
                </a:solidFill>
                <a:latin typeface="Consolas" panose="020B0609020204030204" pitchFamily="49" charset="0"/>
              </a:rPr>
              <a:t>(Windows PowerShell) 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latin typeface="Consolas" panose="020B0609020204030204" pitchFamily="49" charset="0"/>
              </a:rPr>
              <a:t>venv</a:t>
            </a:r>
            <a:r>
              <a:rPr lang="en-US" altLang="ko-KR" dirty="0">
                <a:latin typeface="Consolas" panose="020B0609020204030204" pitchFamily="49" charset="0"/>
              </a:rPr>
              <a:t>\Scripts\Activate.ps1</a:t>
            </a:r>
          </a:p>
          <a:p>
            <a:pPr lvl="1"/>
            <a:r>
              <a:rPr lang="en-US" altLang="ko-KR" dirty="0">
                <a:solidFill>
                  <a:schemeClr val="accent4"/>
                </a:solidFill>
                <a:latin typeface="Consolas" panose="020B0609020204030204" pitchFamily="49" charset="0"/>
              </a:rPr>
              <a:t>(macOS / Linux)</a:t>
            </a:r>
            <a:r>
              <a:rPr lang="ko-KR" alt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dirty="0">
                <a:latin typeface="Consolas" panose="020B0609020204030204" pitchFamily="49" charset="0"/>
              </a:rPr>
              <a:t>source .</a:t>
            </a:r>
            <a:r>
              <a:rPr lang="en-US" altLang="ko-KR" dirty="0" err="1">
                <a:latin typeface="Consolas" panose="020B0609020204030204" pitchFamily="49" charset="0"/>
              </a:rPr>
              <a:t>venv</a:t>
            </a:r>
            <a:r>
              <a:rPr lang="en-US" altLang="ko-KR" dirty="0">
                <a:latin typeface="Consolas" panose="020B0609020204030204" pitchFamily="49" charset="0"/>
              </a:rPr>
              <a:t>/bin/activate</a:t>
            </a:r>
          </a:p>
          <a:p>
            <a:r>
              <a:rPr lang="ko-KR" altLang="en-US" dirty="0"/>
              <a:t>처음 설정할 때에는 </a:t>
            </a:r>
            <a:r>
              <a:rPr lang="ko-KR" altLang="en-US" dirty="0">
                <a:solidFill>
                  <a:schemeClr val="accent1"/>
                </a:solidFill>
              </a:rPr>
              <a:t>연두색 글씨</a:t>
            </a:r>
            <a:r>
              <a:rPr lang="ko-KR" altLang="en-US" dirty="0"/>
              <a:t>까지 모두 입력하고</a:t>
            </a:r>
            <a:r>
              <a:rPr lang="en-US" altLang="ko-KR" dirty="0"/>
              <a:t>, </a:t>
            </a:r>
            <a:r>
              <a:rPr lang="ko-KR" altLang="en-US" dirty="0"/>
              <a:t>두 번째 사용할 때부터는</a:t>
            </a:r>
            <a:br>
              <a:rPr lang="en-US" altLang="ko-KR" dirty="0"/>
            </a:br>
            <a:r>
              <a:rPr lang="ko-KR" altLang="en-US" dirty="0"/>
              <a:t>검은색 글씨만 입력합니다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5BD625-6B18-61DC-7A3A-399AE7769100}"/>
              </a:ext>
            </a:extLst>
          </p:cNvPr>
          <p:cNvSpPr txBox="1"/>
          <p:nvPr/>
        </p:nvSpPr>
        <p:spPr>
          <a:xfrm>
            <a:off x="4528802" y="3750750"/>
            <a:ext cx="6209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  <a:latin typeface="Consolas" panose="020B0609020204030204" pitchFamily="49" charset="0"/>
              </a:rPr>
              <a:t>Set-</a:t>
            </a:r>
            <a:r>
              <a:rPr lang="en-US" altLang="ko-KR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ExecutionPolicy</a:t>
            </a:r>
            <a:r>
              <a:rPr lang="en-US" altLang="ko-KR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-</a:t>
            </a:r>
            <a:r>
              <a:rPr lang="en-US" altLang="ko-KR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ExecutionPolicy</a:t>
            </a:r>
            <a:r>
              <a:rPr lang="en-US" altLang="ko-KR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Unrestricted -Scope </a:t>
            </a:r>
            <a:r>
              <a:rPr lang="en-US" altLang="ko-KR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CurrentUser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54295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B6F80-6D25-4B6E-8ED5-AE9DC7B75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Mido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A0D80-2208-45D0-BE5D-CB79F21C3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가상 환경을 활성화한 상태에서</a:t>
            </a:r>
            <a:r>
              <a:rPr lang="en-US" altLang="ko-KR" dirty="0"/>
              <a:t> </a:t>
            </a:r>
            <a:r>
              <a:rPr lang="ko-KR" altLang="en-US" dirty="0"/>
              <a:t>아래 명령을 실행하면 설치가 완료됩니다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가상 환경을 종료하려면                              </a:t>
            </a:r>
            <a:r>
              <a:rPr lang="ko-KR" altLang="en-US" dirty="0" err="1"/>
              <a:t>를</a:t>
            </a:r>
            <a:r>
              <a:rPr lang="ko-KR" altLang="en-US" dirty="0"/>
              <a:t> 입력합니다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Mido</a:t>
            </a:r>
            <a:r>
              <a:rPr lang="ko-KR" altLang="en-US" dirty="0"/>
              <a:t>를 사용한 </a:t>
            </a:r>
            <a:r>
              <a:rPr lang="en-US" altLang="ko-KR" dirty="0"/>
              <a:t>Python </a:t>
            </a:r>
            <a:r>
              <a:rPr lang="ko-KR" altLang="en-US" dirty="0"/>
              <a:t>코드를 실행할 때에는 항상 앞 슬라이드의 가상 환경을</a:t>
            </a:r>
            <a:br>
              <a:rPr lang="en-US" altLang="ko-KR" dirty="0"/>
            </a:br>
            <a:r>
              <a:rPr lang="ko-KR" altLang="en-US" dirty="0"/>
              <a:t>활성화한 상태에서 실행해 주세요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7EBE4D-DA74-4D6A-999E-C5908E6A7BB3}"/>
              </a:ext>
            </a:extLst>
          </p:cNvPr>
          <p:cNvSpPr txBox="1"/>
          <p:nvPr/>
        </p:nvSpPr>
        <p:spPr>
          <a:xfrm>
            <a:off x="1669821" y="2581023"/>
            <a:ext cx="533746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python3 -m pip install </a:t>
            </a:r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mido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Python3 -m pip install python-</a:t>
            </a:r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rtmidi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9C40C-6CC3-BB85-CD3B-D817660766E7}"/>
              </a:ext>
            </a:extLst>
          </p:cNvPr>
          <p:cNvSpPr txBox="1"/>
          <p:nvPr/>
        </p:nvSpPr>
        <p:spPr>
          <a:xfrm>
            <a:off x="4468659" y="3949839"/>
            <a:ext cx="14967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deactivate</a:t>
            </a:r>
          </a:p>
        </p:txBody>
      </p:sp>
    </p:spTree>
    <p:extLst>
      <p:ext uri="{BB962C8B-B14F-4D97-AF65-F5344CB8AC3E}">
        <p14:creationId xmlns:p14="http://schemas.microsoft.com/office/powerpoint/2010/main" val="1228231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CF553-82F4-2C84-E0B1-E5506F79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무엇을 해볼 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DAC8C-1BEE-8C1D-1B0F-CAE297EC7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ko-KR" altLang="en-US" dirty="0"/>
              <a:t>간단한 </a:t>
            </a:r>
            <a:r>
              <a:rPr lang="en-US" altLang="ko-KR" dirty="0"/>
              <a:t>MIDI </a:t>
            </a:r>
            <a:r>
              <a:rPr lang="ko-KR" altLang="en-US" dirty="0"/>
              <a:t>파일 생성</a:t>
            </a:r>
            <a:endParaRPr lang="en-US" altLang="ko-KR" dirty="0"/>
          </a:p>
          <a:p>
            <a:pPr marL="502920" indent="-457200">
              <a:buFont typeface="+mj-lt"/>
              <a:buAutoNum type="arabicPeriod"/>
            </a:pPr>
            <a:r>
              <a:rPr lang="en-US" altLang="ko-KR" dirty="0"/>
              <a:t>MIDI </a:t>
            </a:r>
            <a:r>
              <a:rPr lang="ko-KR" altLang="en-US" dirty="0"/>
              <a:t>파일 재생</a:t>
            </a:r>
            <a:endParaRPr lang="en-US" altLang="ko-KR" dirty="0"/>
          </a:p>
          <a:p>
            <a:pPr marL="502920" indent="-457200">
              <a:buFont typeface="+mj-lt"/>
              <a:buAutoNum type="arabicPeriod"/>
            </a:pPr>
            <a:r>
              <a:rPr lang="en-US" altLang="ko-KR" dirty="0"/>
              <a:t>MIDI messages </a:t>
            </a:r>
            <a:r>
              <a:rPr lang="ko-KR" altLang="en-US" dirty="0"/>
              <a:t>출력</a:t>
            </a:r>
            <a:endParaRPr lang="en-US" altLang="ko-KR" dirty="0"/>
          </a:p>
          <a:p>
            <a:pPr marL="502920" indent="-457200">
              <a:buFont typeface="+mj-lt"/>
              <a:buAutoNum type="arabicPeriod"/>
            </a:pPr>
            <a:r>
              <a:rPr lang="en-US" altLang="ko-KR" dirty="0"/>
              <a:t>MIDI messages</a:t>
            </a:r>
            <a:r>
              <a:rPr lang="ko-KR" altLang="en-US" dirty="0"/>
              <a:t>를 음표 단위로 변환</a:t>
            </a:r>
          </a:p>
        </p:txBody>
      </p:sp>
    </p:spTree>
    <p:extLst>
      <p:ext uri="{BB962C8B-B14F-4D97-AF65-F5344CB8AC3E}">
        <p14:creationId xmlns:p14="http://schemas.microsoft.com/office/powerpoint/2010/main" val="1693544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8CB6E-885D-40E4-826D-80BF9FED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Mido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BCDBEA-BB70-45E9-A9DD-F31B7516F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을 사용한다면</a:t>
            </a:r>
            <a:r>
              <a:rPr lang="en-US" altLang="ko-KR" dirty="0"/>
              <a:t>, </a:t>
            </a:r>
            <a:r>
              <a:rPr lang="ko-KR" altLang="en-US" dirty="0"/>
              <a:t>아래의 명령으로 저장소를 </a:t>
            </a:r>
            <a:r>
              <a:rPr lang="en-US" altLang="ko-KR" dirty="0"/>
              <a:t>clone</a:t>
            </a:r>
            <a:r>
              <a:rPr lang="ko-KR" altLang="en-US" dirty="0"/>
              <a:t>받을 수 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</a:p>
          <a:p>
            <a:r>
              <a:rPr lang="en-US" altLang="ko-KR" dirty="0"/>
              <a:t>Git</a:t>
            </a:r>
            <a:r>
              <a:rPr lang="ko-KR" altLang="en-US" dirty="0"/>
              <a:t>을 사용하지 않으면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>
                <a:hlinkClick r:id="rId2"/>
              </a:rPr>
              <a:t>https://github.com/mido/mido/</a:t>
            </a:r>
            <a:r>
              <a:rPr lang="en-US" altLang="ko-KR" dirty="0"/>
              <a:t> </a:t>
            </a:r>
            <a:r>
              <a:rPr lang="ko-KR" altLang="en-US" dirty="0"/>
              <a:t>에서 직접 다운받을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mido</a:t>
            </a:r>
            <a:r>
              <a:rPr lang="en-US" altLang="ko-KR" dirty="0"/>
              <a:t>/examples/</a:t>
            </a:r>
            <a:r>
              <a:rPr lang="en-US" altLang="ko-KR" dirty="0" err="1"/>
              <a:t>midifiles</a:t>
            </a:r>
            <a:r>
              <a:rPr lang="en-US" altLang="ko-KR" dirty="0"/>
              <a:t> </a:t>
            </a:r>
            <a:r>
              <a:rPr lang="ko-KR" altLang="en-US" dirty="0"/>
              <a:t>폴더에서 여러 예제를 찾을 수 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create_midi_file.py</a:t>
            </a:r>
          </a:p>
          <a:p>
            <a:pPr lvl="1"/>
            <a:r>
              <a:rPr lang="en-US" altLang="ko-KR" dirty="0"/>
              <a:t>play_midi_file.py</a:t>
            </a:r>
          </a:p>
          <a:p>
            <a:pPr lvl="1"/>
            <a:r>
              <a:rPr lang="en-US" altLang="ko-KR" dirty="0"/>
              <a:t>print_midi_file.py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0B35F4-6DDC-42DB-A335-4B3F79CBB149}"/>
              </a:ext>
            </a:extLst>
          </p:cNvPr>
          <p:cNvSpPr txBox="1"/>
          <p:nvPr/>
        </p:nvSpPr>
        <p:spPr>
          <a:xfrm>
            <a:off x="1686757" y="2433391"/>
            <a:ext cx="5509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git clone https://github.com/mido/mido.git</a:t>
            </a:r>
          </a:p>
        </p:txBody>
      </p:sp>
    </p:spTree>
    <p:extLst>
      <p:ext uri="{BB962C8B-B14F-4D97-AF65-F5344CB8AC3E}">
        <p14:creationId xmlns:p14="http://schemas.microsoft.com/office/powerpoint/2010/main" val="3929071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99D05-1898-40E7-8292-BC859D534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할 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F684F3-0F41-45E9-A896-8C7F1D128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83110"/>
          </a:xfrm>
        </p:spPr>
        <p:txBody>
          <a:bodyPr>
            <a:normAutofit/>
          </a:bodyPr>
          <a:lstStyle/>
          <a:p>
            <a:r>
              <a:rPr lang="en-US" altLang="ko-KR" dirty="0"/>
              <a:t>MIDI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컴퓨터에서의 음악 표현 방법</a:t>
            </a:r>
            <a:endParaRPr lang="en-US" altLang="ko-KR" dirty="0"/>
          </a:p>
          <a:p>
            <a:pPr lvl="1"/>
            <a:r>
              <a:rPr lang="ko-KR" altLang="en-US" dirty="0"/>
              <a:t>기호 음악</a:t>
            </a:r>
            <a:endParaRPr lang="en-US" altLang="ko-KR" dirty="0"/>
          </a:p>
          <a:p>
            <a:pPr lvl="1"/>
            <a:r>
              <a:rPr lang="ko-KR" altLang="en-US" dirty="0"/>
              <a:t>재생하는 디바이스와 사운드</a:t>
            </a:r>
            <a:endParaRPr lang="en-US" altLang="ko-KR" dirty="0"/>
          </a:p>
          <a:p>
            <a:pPr lvl="1"/>
            <a:r>
              <a:rPr lang="en-US" altLang="ko-KR" dirty="0"/>
              <a:t>Message </a:t>
            </a:r>
            <a:r>
              <a:rPr lang="ko-KR" altLang="en-US" dirty="0"/>
              <a:t>타입</a:t>
            </a:r>
            <a:endParaRPr lang="en-US" altLang="ko-KR" dirty="0"/>
          </a:p>
          <a:p>
            <a:pPr lvl="2"/>
            <a:r>
              <a:rPr lang="en-US" altLang="ko-KR" dirty="0"/>
              <a:t>Note on</a:t>
            </a:r>
          </a:p>
          <a:p>
            <a:pPr lvl="2"/>
            <a:r>
              <a:rPr lang="en-US" altLang="ko-KR" dirty="0"/>
              <a:t>Note off</a:t>
            </a:r>
          </a:p>
          <a:p>
            <a:pPr lvl="1"/>
            <a:r>
              <a:rPr lang="en-US" altLang="ko-KR" dirty="0"/>
              <a:t>Channel, Key, Velocity</a:t>
            </a:r>
          </a:p>
          <a:p>
            <a:pPr lvl="1"/>
            <a:r>
              <a:rPr lang="ko-KR" altLang="en-US" dirty="0"/>
              <a:t>타이밍</a:t>
            </a:r>
            <a:endParaRPr lang="en-US" altLang="ko-KR" dirty="0"/>
          </a:p>
          <a:p>
            <a:pPr lvl="2"/>
            <a:r>
              <a:rPr lang="ko-KR" altLang="en-US" dirty="0"/>
              <a:t>음표와 타이밍</a:t>
            </a:r>
            <a:endParaRPr lang="en-US" altLang="ko-KR" dirty="0"/>
          </a:p>
          <a:p>
            <a:pPr lvl="2"/>
            <a:r>
              <a:rPr lang="ko-KR" altLang="en-US" dirty="0"/>
              <a:t>쉼표</a:t>
            </a:r>
            <a:endParaRPr lang="en-US" altLang="ko-KR" dirty="0"/>
          </a:p>
          <a:p>
            <a:pPr lvl="1"/>
            <a:r>
              <a:rPr lang="en-US" altLang="ko-KR" dirty="0"/>
              <a:t>MIDI Binary </a:t>
            </a:r>
            <a:r>
              <a:rPr lang="ko-KR" altLang="en-US" dirty="0"/>
              <a:t>파일 해부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0884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10B1E-FC88-46B1-9BE8-3CD28798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</a:t>
            </a:r>
            <a:r>
              <a:rPr lang="en-US" altLang="ko-KR" dirty="0"/>
              <a:t>MIDI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6766A-A6CA-453E-B830-5F4AEADEF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4334069" cy="4038600"/>
          </a:xfrm>
        </p:spPr>
        <p:txBody>
          <a:bodyPr>
            <a:normAutofit/>
          </a:bodyPr>
          <a:lstStyle/>
          <a:p>
            <a:r>
              <a:rPr lang="en-US" altLang="ko-KR" dirty="0"/>
              <a:t>create_midi_file.py</a:t>
            </a:r>
          </a:p>
          <a:p>
            <a:pPr lvl="1"/>
            <a:r>
              <a:rPr lang="en-US" altLang="ko-KR" dirty="0"/>
              <a:t>19 ~ 22</a:t>
            </a:r>
            <a:r>
              <a:rPr lang="ko-KR" altLang="en-US" dirty="0"/>
              <a:t>줄</a:t>
            </a:r>
            <a:r>
              <a:rPr lang="en-US" altLang="ko-KR" dirty="0"/>
              <a:t>: </a:t>
            </a:r>
            <a:r>
              <a:rPr lang="ko-KR" altLang="en-US" sz="1800" dirty="0"/>
              <a:t>파일 출력 준비</a:t>
            </a:r>
            <a:endParaRPr lang="en-US" altLang="ko-KR" sz="1800" dirty="0"/>
          </a:p>
          <a:p>
            <a:pPr lvl="1"/>
            <a:r>
              <a:rPr lang="en-US" altLang="ko-KR" dirty="0"/>
              <a:t>28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34</a:t>
            </a:r>
            <a:r>
              <a:rPr lang="ko-KR" altLang="en-US" dirty="0"/>
              <a:t>줄</a:t>
            </a:r>
            <a:r>
              <a:rPr lang="en-US" altLang="ko-KR" dirty="0"/>
              <a:t>: </a:t>
            </a:r>
            <a:r>
              <a:rPr lang="en-US" altLang="ko-KR" sz="1800" dirty="0"/>
              <a:t>4</a:t>
            </a:r>
            <a:r>
              <a:rPr lang="ko-KR" altLang="en-US" sz="1800" dirty="0"/>
              <a:t>번 반복</a:t>
            </a:r>
            <a:endParaRPr lang="en-US" altLang="ko-KR" dirty="0"/>
          </a:p>
          <a:p>
            <a:pPr lvl="1"/>
            <a:r>
              <a:rPr lang="en-US" altLang="ko-KR" dirty="0"/>
              <a:t>29</a:t>
            </a:r>
            <a:r>
              <a:rPr lang="ko-KR" altLang="en-US" dirty="0"/>
              <a:t>줄</a:t>
            </a:r>
            <a:r>
              <a:rPr lang="en-US" altLang="ko-KR" dirty="0"/>
              <a:t>: </a:t>
            </a:r>
            <a:r>
              <a:rPr lang="en-US" altLang="ko-KR" sz="1800" dirty="0"/>
              <a:t>E4, B4, E5 </a:t>
            </a:r>
            <a:r>
              <a:rPr lang="ko-KR" altLang="en-US" sz="1800" dirty="0"/>
              <a:t>중 음 랜덤 선택</a:t>
            </a:r>
            <a:endParaRPr lang="en-US" altLang="ko-KR" dirty="0"/>
          </a:p>
          <a:p>
            <a:pPr lvl="1"/>
            <a:r>
              <a:rPr lang="en-US" altLang="ko-KR" dirty="0"/>
              <a:t>30</a:t>
            </a:r>
            <a:r>
              <a:rPr lang="ko-KR" altLang="en-US" dirty="0"/>
              <a:t>줄</a:t>
            </a:r>
            <a:r>
              <a:rPr lang="en-US" altLang="ko-KR" dirty="0"/>
              <a:t>: </a:t>
            </a:r>
            <a:r>
              <a:rPr lang="en-US" altLang="ko-KR" sz="1800" dirty="0">
                <a:solidFill>
                  <a:schemeClr val="accent4"/>
                </a:solidFill>
              </a:rPr>
              <a:t>delta</a:t>
            </a:r>
            <a:r>
              <a:rPr lang="ko-KR" altLang="en-US" sz="1800" dirty="0"/>
              <a:t>의</a:t>
            </a:r>
            <a:r>
              <a:rPr lang="en-US" altLang="ko-KR" sz="1800" dirty="0"/>
              <a:t> tick</a:t>
            </a:r>
            <a:r>
              <a:rPr lang="ko-KR" altLang="en-US" sz="1800" dirty="0"/>
              <a:t>만큼 쉬고 </a:t>
            </a:r>
            <a:r>
              <a:rPr lang="ko-KR" altLang="en-US" sz="1800" dirty="0">
                <a:solidFill>
                  <a:schemeClr val="accent2"/>
                </a:solidFill>
              </a:rPr>
              <a:t>음표 입력</a:t>
            </a:r>
            <a:endParaRPr lang="en-US" altLang="ko-KR" sz="1800" dirty="0">
              <a:solidFill>
                <a:schemeClr val="accent2"/>
              </a:solidFill>
            </a:endParaRPr>
          </a:p>
          <a:p>
            <a:pPr lvl="1"/>
            <a:r>
              <a:rPr lang="en-US" altLang="ko-KR" dirty="0"/>
              <a:t>31 ~ 33</a:t>
            </a:r>
            <a:r>
              <a:rPr lang="ko-KR" altLang="en-US" dirty="0"/>
              <a:t>줄</a:t>
            </a:r>
            <a:endParaRPr lang="en-US" altLang="ko-KR" dirty="0"/>
          </a:p>
          <a:p>
            <a:pPr lvl="2"/>
            <a:r>
              <a:rPr lang="ko-KR" altLang="en-US" dirty="0"/>
              <a:t>총 </a:t>
            </a:r>
            <a:r>
              <a:rPr lang="en-US" altLang="ko-KR" dirty="0">
                <a:solidFill>
                  <a:schemeClr val="accent4"/>
                </a:solidFill>
              </a:rPr>
              <a:t>delta</a:t>
            </a:r>
            <a:r>
              <a:rPr lang="ko-KR" altLang="en-US" dirty="0"/>
              <a:t>의 </a:t>
            </a:r>
            <a:r>
              <a:rPr lang="en-US" altLang="ko-KR" dirty="0"/>
              <a:t>tick</a:t>
            </a:r>
            <a:r>
              <a:rPr lang="ko-KR" altLang="en-US" dirty="0"/>
              <a:t> 동안</a:t>
            </a:r>
            <a:r>
              <a:rPr lang="en-US" altLang="ko-KR" dirty="0"/>
              <a:t>,</a:t>
            </a:r>
          </a:p>
          <a:p>
            <a:pPr marL="548640" lvl="2" indent="0">
              <a:buNone/>
            </a:pPr>
            <a:r>
              <a:rPr lang="en-US" altLang="ko-KR" dirty="0"/>
              <a:t>    </a:t>
            </a:r>
            <a:r>
              <a:rPr lang="en-US" altLang="ko-KR" dirty="0" err="1">
                <a:solidFill>
                  <a:schemeClr val="accent4"/>
                </a:solidFill>
              </a:rPr>
              <a:t>ticks_per_expr</a:t>
            </a:r>
            <a:r>
              <a:rPr lang="ko-KR" altLang="en-US" dirty="0"/>
              <a:t>의</a:t>
            </a:r>
            <a:endParaRPr lang="en-US" altLang="ko-KR" dirty="0"/>
          </a:p>
          <a:p>
            <a:pPr marL="548640" lvl="2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tick </a:t>
            </a:r>
            <a:r>
              <a:rPr lang="ko-KR" altLang="en-US" dirty="0"/>
              <a:t>간격마다 </a:t>
            </a:r>
            <a:r>
              <a:rPr lang="en-US" altLang="ko-KR" dirty="0">
                <a:solidFill>
                  <a:schemeClr val="accent3"/>
                </a:solidFill>
              </a:rPr>
              <a:t>pitch bend </a:t>
            </a:r>
            <a:r>
              <a:rPr lang="ko-KR" altLang="en-US" dirty="0">
                <a:solidFill>
                  <a:schemeClr val="accent3"/>
                </a:solidFill>
              </a:rPr>
              <a:t>적용</a:t>
            </a:r>
            <a:endParaRPr lang="en-US" altLang="ko-KR" sz="2000" dirty="0">
              <a:solidFill>
                <a:schemeClr val="accent3"/>
              </a:solidFill>
            </a:endParaRPr>
          </a:p>
          <a:p>
            <a:pPr lvl="1"/>
            <a:r>
              <a:rPr lang="en-US" altLang="ko-KR" dirty="0"/>
              <a:t>34</a:t>
            </a:r>
            <a:r>
              <a:rPr lang="ko-KR" altLang="en-US" dirty="0"/>
              <a:t>줄</a:t>
            </a:r>
            <a:r>
              <a:rPr lang="en-US" altLang="ko-KR" dirty="0"/>
              <a:t>: </a:t>
            </a:r>
            <a:r>
              <a:rPr lang="ko-KR" altLang="en-US" sz="1800" dirty="0"/>
              <a:t>바로 </a:t>
            </a:r>
            <a:r>
              <a:rPr lang="ko-KR" altLang="en-US" sz="1800" dirty="0">
                <a:solidFill>
                  <a:schemeClr val="accent2"/>
                </a:solidFill>
              </a:rPr>
              <a:t>음표 떼기</a:t>
            </a:r>
            <a:endParaRPr lang="en-US" altLang="ko-KR" dirty="0">
              <a:solidFill>
                <a:schemeClr val="accent2"/>
              </a:solidFill>
            </a:endParaRPr>
          </a:p>
          <a:p>
            <a:pPr lvl="1"/>
            <a:r>
              <a:rPr lang="en-US" altLang="ko-KR" dirty="0"/>
              <a:t>36</a:t>
            </a:r>
            <a:r>
              <a:rPr lang="ko-KR" altLang="en-US" dirty="0"/>
              <a:t>줄</a:t>
            </a:r>
            <a:r>
              <a:rPr lang="en-US" altLang="ko-KR" dirty="0"/>
              <a:t>: </a:t>
            </a:r>
            <a:r>
              <a:rPr lang="en-US" altLang="ko-KR" sz="1800" dirty="0">
                <a:solidFill>
                  <a:schemeClr val="accent1"/>
                </a:solidFill>
              </a:rPr>
              <a:t>test.mid</a:t>
            </a:r>
            <a:r>
              <a:rPr lang="ko-KR" altLang="en-US" sz="1800" dirty="0">
                <a:solidFill>
                  <a:schemeClr val="accent1"/>
                </a:solidFill>
              </a:rPr>
              <a:t>로 저장</a:t>
            </a:r>
            <a:endParaRPr lang="en-US" altLang="ko-KR" dirty="0">
              <a:solidFill>
                <a:schemeClr val="accent1"/>
              </a:solidFill>
            </a:endParaRPr>
          </a:p>
          <a:p>
            <a:pPr lvl="2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ECFF37-8979-5FB2-086E-0EBEDF0FA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363" y="303143"/>
            <a:ext cx="5855012" cy="625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59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BC78D-1FC5-4D8E-8408-32FA0B08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MIDI </a:t>
            </a:r>
            <a:r>
              <a:rPr lang="ko-KR" altLang="en-US" dirty="0"/>
              <a:t>재생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6C189F-9A6B-4EB4-B14A-CB3422A5D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4952999" cy="4191000"/>
          </a:xfrm>
        </p:spPr>
        <p:txBody>
          <a:bodyPr>
            <a:normAutofit/>
          </a:bodyPr>
          <a:lstStyle/>
          <a:p>
            <a:r>
              <a:rPr lang="en-US" altLang="ko-KR" dirty="0"/>
              <a:t>play_midi_file.py</a:t>
            </a:r>
          </a:p>
          <a:p>
            <a:pPr lvl="1"/>
            <a:r>
              <a:rPr lang="en-US" altLang="ko-KR" dirty="0"/>
              <a:t>20 ~ 24</a:t>
            </a:r>
            <a:r>
              <a:rPr lang="ko-KR" altLang="en-US" dirty="0"/>
              <a:t>줄</a:t>
            </a:r>
            <a:endParaRPr lang="en-US" altLang="ko-KR" dirty="0"/>
          </a:p>
          <a:p>
            <a:pPr lvl="2"/>
            <a:r>
              <a:rPr lang="ko-KR" altLang="en-US" dirty="0"/>
              <a:t>첫 번째 인자로 재생할 파일 이름</a:t>
            </a:r>
            <a:r>
              <a:rPr lang="en-US" altLang="ko-KR" dirty="0"/>
              <a:t>,</a:t>
            </a:r>
          </a:p>
          <a:p>
            <a:pPr marL="548640" lvl="2" indent="0">
              <a:buNone/>
            </a:pPr>
            <a:r>
              <a:rPr lang="ko-KR" altLang="en-US" dirty="0"/>
              <a:t>    두 번째 인자로 출력할 포트 지정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>
                <a:latin typeface="Consolas" panose="020B0609020204030204" pitchFamily="49" charset="0"/>
              </a:rPr>
              <a:t>./play_midi_file.py test.mid</a:t>
            </a:r>
          </a:p>
          <a:p>
            <a:pPr lvl="1"/>
            <a:r>
              <a:rPr lang="en-US" altLang="ko-KR" dirty="0"/>
              <a:t>26 ~ 38</a:t>
            </a:r>
            <a:r>
              <a:rPr lang="ko-KR" altLang="en-US" dirty="0"/>
              <a:t>줄</a:t>
            </a:r>
            <a:r>
              <a:rPr lang="en-US" altLang="ko-KR" dirty="0"/>
              <a:t>: </a:t>
            </a:r>
            <a:r>
              <a:rPr lang="ko-KR" altLang="en-US" sz="1800" dirty="0"/>
              <a:t>출력 포트 열어서 사용</a:t>
            </a:r>
            <a:endParaRPr lang="en-US" altLang="ko-KR" dirty="0"/>
          </a:p>
          <a:p>
            <a:pPr lvl="1"/>
            <a:r>
              <a:rPr lang="en-US" altLang="ko-KR" dirty="0"/>
              <a:t>28</a:t>
            </a:r>
            <a:r>
              <a:rPr lang="ko-KR" altLang="en-US" dirty="0"/>
              <a:t>줄</a:t>
            </a:r>
            <a:r>
              <a:rPr lang="en-US" altLang="ko-KR" dirty="0"/>
              <a:t>: </a:t>
            </a:r>
            <a:r>
              <a:rPr lang="en-US" altLang="ko-KR" sz="1800" dirty="0">
                <a:solidFill>
                  <a:schemeClr val="accent1"/>
                </a:solidFill>
              </a:rPr>
              <a:t>MIDI </a:t>
            </a:r>
            <a:r>
              <a:rPr lang="ko-KR" altLang="en-US" sz="1800" dirty="0">
                <a:solidFill>
                  <a:schemeClr val="accent1"/>
                </a:solidFill>
              </a:rPr>
              <a:t>파일 열기</a:t>
            </a:r>
            <a:endParaRPr lang="en-US" altLang="ko-KR" dirty="0">
              <a:solidFill>
                <a:schemeClr val="accent1"/>
              </a:solidFill>
            </a:endParaRPr>
          </a:p>
          <a:p>
            <a:pPr lvl="1"/>
            <a:r>
              <a:rPr lang="en-US" altLang="ko-KR" dirty="0"/>
              <a:t>29</a:t>
            </a:r>
            <a:r>
              <a:rPr lang="ko-KR" altLang="en-US" dirty="0"/>
              <a:t>줄</a:t>
            </a:r>
            <a:r>
              <a:rPr lang="en-US" altLang="ko-KR" dirty="0"/>
              <a:t>: </a:t>
            </a:r>
            <a:r>
              <a:rPr lang="ko-KR" altLang="en-US" sz="1800" dirty="0"/>
              <a:t>재생 시작 시간 측정</a:t>
            </a:r>
            <a:endParaRPr lang="en-US" altLang="ko-KR" dirty="0"/>
          </a:p>
          <a:p>
            <a:pPr lvl="1"/>
            <a:r>
              <a:rPr lang="en-US" altLang="ko-KR" dirty="0"/>
              <a:t>30 ~ 32</a:t>
            </a:r>
            <a:r>
              <a:rPr lang="ko-KR" altLang="en-US" dirty="0"/>
              <a:t>줄</a:t>
            </a:r>
            <a:r>
              <a:rPr lang="en-US" altLang="ko-KR" dirty="0"/>
              <a:t>: </a:t>
            </a:r>
            <a:r>
              <a:rPr lang="ko-KR" altLang="en-US" sz="1800" dirty="0">
                <a:solidFill>
                  <a:schemeClr val="accent2"/>
                </a:solidFill>
              </a:rPr>
              <a:t>재생하면서 </a:t>
            </a:r>
            <a:r>
              <a:rPr lang="en-US" altLang="ko-KR" sz="1800" dirty="0">
                <a:solidFill>
                  <a:schemeClr val="accent2"/>
                </a:solidFill>
              </a:rPr>
              <a:t>message </a:t>
            </a:r>
            <a:r>
              <a:rPr lang="ko-KR" altLang="en-US" sz="1800" dirty="0">
                <a:solidFill>
                  <a:schemeClr val="accent2"/>
                </a:solidFill>
              </a:rPr>
              <a:t>실행</a:t>
            </a:r>
            <a:endParaRPr lang="en-US" altLang="ko-KR" sz="1800" dirty="0">
              <a:solidFill>
                <a:schemeClr val="accent2"/>
              </a:solidFill>
            </a:endParaRPr>
          </a:p>
          <a:p>
            <a:pPr lvl="1"/>
            <a:r>
              <a:rPr lang="en-US" altLang="ko-KR" dirty="0"/>
              <a:t>33 ~ 34</a:t>
            </a:r>
            <a:r>
              <a:rPr lang="ko-KR" altLang="en-US" dirty="0"/>
              <a:t>줄</a:t>
            </a:r>
            <a:r>
              <a:rPr lang="en-US" altLang="ko-KR" dirty="0"/>
              <a:t>: </a:t>
            </a:r>
            <a:r>
              <a:rPr lang="ko-KR" altLang="en-US" sz="1800" dirty="0"/>
              <a:t>총 재생 시간 출력</a:t>
            </a:r>
            <a:endParaRPr lang="en-US" altLang="ko-KR" sz="1800" dirty="0"/>
          </a:p>
          <a:p>
            <a:pPr lvl="1"/>
            <a:r>
              <a:rPr lang="en-US" altLang="ko-KR" dirty="0"/>
              <a:t>36 ~ 38</a:t>
            </a:r>
            <a:r>
              <a:rPr lang="ko-KR" altLang="en-US" dirty="0"/>
              <a:t>줄</a:t>
            </a:r>
            <a:r>
              <a:rPr lang="en-US" altLang="ko-KR" dirty="0"/>
              <a:t>: </a:t>
            </a:r>
            <a:r>
              <a:rPr lang="ko-KR" altLang="en-US" sz="1800" dirty="0"/>
              <a:t>예외 처리</a:t>
            </a:r>
            <a:endParaRPr lang="en-US" altLang="ko-KR" sz="18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A476BF2-E707-610D-681A-62FE2E845E7E}"/>
              </a:ext>
            </a:extLst>
          </p:cNvPr>
          <p:cNvGrpSpPr/>
          <p:nvPr/>
        </p:nvGrpSpPr>
        <p:grpSpPr>
          <a:xfrm>
            <a:off x="6447453" y="347699"/>
            <a:ext cx="5178342" cy="6099754"/>
            <a:chOff x="6451938" y="332459"/>
            <a:chExt cx="5006254" cy="590070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6F37259-635D-E98D-462B-2B27C7CDC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1938" y="332459"/>
              <a:ext cx="5006254" cy="558440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33E4868-3E79-A66A-9471-32AF5C8DC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7018" y="5791348"/>
              <a:ext cx="2281596" cy="4418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6373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31436-FE7D-46E1-8C83-BF34E3CDA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MIDI</a:t>
            </a:r>
            <a:r>
              <a:rPr lang="ko-KR" altLang="en-US" dirty="0"/>
              <a:t> </a:t>
            </a:r>
            <a:r>
              <a:rPr lang="en-US" altLang="ko-KR" dirty="0"/>
              <a:t>messages</a:t>
            </a:r>
            <a:r>
              <a:rPr lang="ko-KR" altLang="en-US" dirty="0"/>
              <a:t>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8D9D0-AF25-4AF5-A1FB-C5DA04664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4429461" cy="4038600"/>
          </a:xfrm>
        </p:spPr>
        <p:txBody>
          <a:bodyPr>
            <a:normAutofit/>
          </a:bodyPr>
          <a:lstStyle/>
          <a:p>
            <a:r>
              <a:rPr lang="en-US" altLang="ko-KR" dirty="0"/>
              <a:t>print_midi_file.py</a:t>
            </a:r>
          </a:p>
          <a:p>
            <a:pPr lvl="1"/>
            <a:r>
              <a:rPr lang="en-US" altLang="ko-KR" dirty="0"/>
              <a:t>17</a:t>
            </a:r>
            <a:r>
              <a:rPr lang="ko-KR" altLang="en-US" dirty="0"/>
              <a:t>줄</a:t>
            </a:r>
            <a:r>
              <a:rPr lang="en-US" altLang="ko-KR" dirty="0"/>
              <a:t>: </a:t>
            </a:r>
            <a:r>
              <a:rPr lang="ko-KR" altLang="en-US" sz="1800" dirty="0"/>
              <a:t>입력 인자로 파일 이름 지정</a:t>
            </a:r>
            <a:endParaRPr lang="en-US" altLang="ko-KR" sz="1800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./print_midi_file.py “test.mid”</a:t>
            </a:r>
          </a:p>
          <a:p>
            <a:pPr lvl="1"/>
            <a:r>
              <a:rPr lang="en-US" altLang="ko-KR" dirty="0"/>
              <a:t>19</a:t>
            </a:r>
            <a:r>
              <a:rPr lang="ko-KR" altLang="en-US" dirty="0"/>
              <a:t>줄</a:t>
            </a:r>
            <a:r>
              <a:rPr lang="en-US" altLang="ko-KR" dirty="0"/>
              <a:t>: </a:t>
            </a:r>
            <a:r>
              <a:rPr lang="en-US" altLang="ko-KR" sz="1800" dirty="0">
                <a:solidFill>
                  <a:schemeClr val="accent1"/>
                </a:solidFill>
              </a:rPr>
              <a:t>MIDI </a:t>
            </a:r>
            <a:r>
              <a:rPr lang="ko-KR" altLang="en-US" sz="1800" dirty="0">
                <a:solidFill>
                  <a:schemeClr val="accent1"/>
                </a:solidFill>
              </a:rPr>
              <a:t>파일 열기</a:t>
            </a:r>
            <a:endParaRPr lang="en-US" altLang="ko-KR" sz="1800" dirty="0">
              <a:solidFill>
                <a:schemeClr val="accent1"/>
              </a:solidFill>
            </a:endParaRPr>
          </a:p>
          <a:p>
            <a:pPr lvl="1"/>
            <a:r>
              <a:rPr lang="en-US" altLang="ko-KR" dirty="0"/>
              <a:t>21 ~ 24</a:t>
            </a:r>
            <a:r>
              <a:rPr lang="ko-KR" altLang="en-US" dirty="0"/>
              <a:t>줄</a:t>
            </a:r>
            <a:r>
              <a:rPr lang="en-US" altLang="ko-KR" dirty="0"/>
              <a:t>: </a:t>
            </a:r>
            <a:r>
              <a:rPr lang="ko-KR" altLang="en-US" sz="1800" dirty="0"/>
              <a:t>각 </a:t>
            </a:r>
            <a:r>
              <a:rPr lang="en-US" altLang="ko-KR" sz="1800" dirty="0"/>
              <a:t>track</a:t>
            </a:r>
            <a:r>
              <a:rPr lang="ko-KR" altLang="en-US" sz="1800" dirty="0"/>
              <a:t>에 대해</a:t>
            </a:r>
            <a:endParaRPr lang="en-US" altLang="ko-KR" sz="1800" dirty="0"/>
          </a:p>
          <a:p>
            <a:pPr lvl="1"/>
            <a:r>
              <a:rPr lang="en-US" altLang="ko-KR" dirty="0"/>
              <a:t>23 ~ 24</a:t>
            </a:r>
            <a:r>
              <a:rPr lang="ko-KR" altLang="en-US" dirty="0"/>
              <a:t>줄</a:t>
            </a:r>
            <a:r>
              <a:rPr lang="en-US" altLang="ko-KR" dirty="0"/>
              <a:t>: </a:t>
            </a:r>
            <a:r>
              <a:rPr lang="en-US" altLang="ko-KR" sz="1800" dirty="0"/>
              <a:t>Message </a:t>
            </a:r>
            <a:r>
              <a:rPr lang="ko-KR" altLang="en-US" sz="1800" dirty="0"/>
              <a:t>출력</a:t>
            </a:r>
            <a:endParaRPr lang="en-US" altLang="ko-KR" sz="1800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play_midi_file.py</a:t>
            </a:r>
            <a:r>
              <a:rPr lang="ko-KR" altLang="en-US" dirty="0"/>
              <a:t>와 달리 </a:t>
            </a:r>
            <a:r>
              <a:rPr lang="en-US" altLang="ko-KR" dirty="0"/>
              <a:t>track</a:t>
            </a:r>
            <a:r>
              <a:rPr lang="ko-KR" altLang="en-US" dirty="0"/>
              <a:t>을</a:t>
            </a:r>
            <a:br>
              <a:rPr lang="en-US" altLang="ko-KR" dirty="0"/>
            </a:br>
            <a:r>
              <a:rPr lang="ko-KR" altLang="en-US" dirty="0"/>
              <a:t>구분하며</a:t>
            </a:r>
            <a:r>
              <a:rPr lang="en-US" altLang="ko-KR" dirty="0"/>
              <a:t> meta message</a:t>
            </a:r>
            <a:r>
              <a:rPr lang="ko-KR" altLang="en-US" dirty="0"/>
              <a:t>들도</a:t>
            </a:r>
            <a:br>
              <a:rPr lang="en-US" altLang="ko-KR" dirty="0"/>
            </a:br>
            <a:r>
              <a:rPr lang="ko-KR" altLang="en-US" dirty="0"/>
              <a:t>출력됩니다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기존 </a:t>
            </a:r>
            <a:r>
              <a:rPr lang="en-US" altLang="ko-KR" dirty="0"/>
              <a:t>MIDI </a:t>
            </a:r>
            <a:r>
              <a:rPr lang="ko-KR" altLang="en-US" dirty="0"/>
              <a:t>파일을 분석할 때</a:t>
            </a:r>
            <a:br>
              <a:rPr lang="en-US" altLang="ko-KR" dirty="0"/>
            </a:br>
            <a:r>
              <a:rPr lang="ko-KR" altLang="en-US" dirty="0"/>
              <a:t>유용합니다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2FE701-93C7-979D-D85F-0C6923B3B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218" y="1979956"/>
            <a:ext cx="5829805" cy="43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51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09AD3-2B38-08F6-F86C-84092DB3A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MIDI messages </a:t>
            </a:r>
            <a:r>
              <a:rPr lang="ko-KR" altLang="en-US" dirty="0"/>
              <a:t>출력 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3C1EDE5-8943-8E52-A0E1-117C90122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717" y="1884680"/>
            <a:ext cx="7950565" cy="4363720"/>
          </a:xfr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5BBECD9-04CD-9F17-6140-7CF94528705D}"/>
              </a:ext>
            </a:extLst>
          </p:cNvPr>
          <p:cNvSpPr txBox="1">
            <a:spLocks/>
          </p:cNvSpPr>
          <p:nvPr/>
        </p:nvSpPr>
        <p:spPr>
          <a:xfrm>
            <a:off x="1159563" y="5775648"/>
            <a:ext cx="9872871" cy="5971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800" dirty="0">
                <a:latin typeface="나눔손글씨 세화체" panose="02000503000000000000" pitchFamily="2" charset="-127"/>
                <a:ea typeface="나눔손글씨 세화체" panose="02000503000000000000" pitchFamily="2" charset="-127"/>
              </a:rPr>
              <a:t>어디서부터 </a:t>
            </a:r>
            <a:r>
              <a:rPr lang="ko-KR" altLang="en-US" sz="2800" dirty="0" err="1">
                <a:latin typeface="나눔손글씨 세화체" panose="02000503000000000000" pitchFamily="2" charset="-127"/>
                <a:ea typeface="나눔손글씨 세화체" panose="02000503000000000000" pitchFamily="2" charset="-127"/>
              </a:rPr>
              <a:t>어디까지가</a:t>
            </a:r>
            <a:r>
              <a:rPr lang="ko-KR" altLang="en-US" sz="2800" dirty="0">
                <a:latin typeface="나눔손글씨 세화체" panose="02000503000000000000" pitchFamily="2" charset="-127"/>
                <a:ea typeface="나눔손글씨 세화체" panose="02000503000000000000" pitchFamily="2" charset="-127"/>
              </a:rPr>
              <a:t> 하나의 음표인지</a:t>
            </a:r>
            <a:r>
              <a:rPr lang="en-US" altLang="ko-KR" sz="2800" dirty="0">
                <a:latin typeface="나눔손글씨 세화체" panose="02000503000000000000" pitchFamily="2" charset="-127"/>
                <a:ea typeface="나눔손글씨 세화체" panose="02000503000000000000" pitchFamily="2" charset="-127"/>
              </a:rPr>
              <a:t>, </a:t>
            </a:r>
            <a:r>
              <a:rPr lang="ko-KR" altLang="en-US" sz="2800" dirty="0">
                <a:latin typeface="나눔손글씨 세화체" panose="02000503000000000000" pitchFamily="2" charset="-127"/>
                <a:ea typeface="나눔손글씨 세화체" panose="02000503000000000000" pitchFamily="2" charset="-127"/>
              </a:rPr>
              <a:t>각 음표가 언제 재생되는지 한눈에 보기 어렵습니다</a:t>
            </a:r>
            <a:r>
              <a:rPr lang="en-US" altLang="ko-KR" sz="2800" dirty="0">
                <a:latin typeface="나눔손글씨 세화체" panose="02000503000000000000" pitchFamily="2" charset="-127"/>
                <a:ea typeface="나눔손글씨 세화체" panose="02000503000000000000" pitchFamily="2" charset="-127"/>
              </a:rPr>
              <a:t>.</a:t>
            </a:r>
            <a:endParaRPr lang="ko-KR" altLang="en-US" sz="2800" dirty="0">
              <a:latin typeface="나눔손글씨 세화체" panose="02000503000000000000" pitchFamily="2" charset="-127"/>
              <a:ea typeface="나눔손글씨 세화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8239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83AC9-1977-D480-FEAE-DD54AD42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음표 단위로 보고 싶다면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9B7F2-7477-3F86-E32A-65D7AF935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같은 음표를 나타내는 </a:t>
            </a:r>
            <a:r>
              <a:rPr lang="en-US" altLang="ko-KR" dirty="0"/>
              <a:t>Note on </a:t>
            </a:r>
            <a:r>
              <a:rPr lang="ko-KR" altLang="en-US" dirty="0"/>
              <a:t>과 </a:t>
            </a:r>
            <a:r>
              <a:rPr lang="en-US" altLang="ko-KR" dirty="0"/>
              <a:t>note off </a:t>
            </a:r>
            <a:r>
              <a:rPr lang="ko-KR" altLang="en-US" dirty="0"/>
              <a:t>를 찾아 서로 묶어야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어떻게 프로그램을 짜야 할지 감이 잡히시나요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9</a:t>
            </a:r>
            <a:r>
              <a:rPr lang="ko-KR" altLang="en-US" dirty="0"/>
              <a:t>주차 실습 자료의 </a:t>
            </a:r>
            <a:r>
              <a:rPr lang="en-US" altLang="ko-KR" dirty="0"/>
              <a:t>“midi-seminar” </a:t>
            </a:r>
            <a:r>
              <a:rPr lang="ko-KR" altLang="en-US" dirty="0"/>
              <a:t>폴더에 실습 코드를 넣어두었습니다</a:t>
            </a:r>
            <a:r>
              <a:rPr lang="en-US" altLang="ko-KR" dirty="0"/>
              <a:t>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ko-KR" dirty="0"/>
              <a:t>“input” </a:t>
            </a:r>
            <a:r>
              <a:rPr lang="ko-KR" altLang="en-US" dirty="0"/>
              <a:t>폴더에 분석하고 싶은 </a:t>
            </a:r>
            <a:r>
              <a:rPr lang="en-US" altLang="ko-KR" dirty="0"/>
              <a:t>MIDI </a:t>
            </a:r>
            <a:r>
              <a:rPr lang="ko-KR" altLang="en-US" dirty="0"/>
              <a:t>파일을 넣으세요</a:t>
            </a:r>
            <a:r>
              <a:rPr lang="en-US" altLang="ko-KR" dirty="0"/>
              <a:t>.</a:t>
            </a:r>
          </a:p>
          <a:p>
            <a:pPr marL="731520" lvl="1" indent="-457200">
              <a:buFont typeface="+mj-lt"/>
              <a:buAutoNum type="arabicPeriod"/>
            </a:pPr>
            <a:r>
              <a:rPr lang="ko-KR" altLang="en-US" dirty="0"/>
              <a:t>터미널을 실행하고 </a:t>
            </a:r>
            <a:r>
              <a:rPr lang="en-US" altLang="ko-KR" dirty="0"/>
              <a:t>“midi-seminar” </a:t>
            </a:r>
            <a:r>
              <a:rPr lang="ko-KR" altLang="en-US" dirty="0"/>
              <a:t>폴더로 이동하세요</a:t>
            </a:r>
            <a:r>
              <a:rPr lang="en-US" altLang="ko-KR" dirty="0"/>
              <a:t>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ko-KR" dirty="0" err="1"/>
              <a:t>Mido</a:t>
            </a:r>
            <a:r>
              <a:rPr lang="ko-KR" altLang="en-US" dirty="0"/>
              <a:t>를 사용할 수 있도록 가상 환경을 활성화해주세요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chemeClr val="accent3"/>
                </a:solidFill>
              </a:rPr>
              <a:t>(</a:t>
            </a:r>
            <a:r>
              <a:rPr lang="en-US" altLang="ko-KR" dirty="0">
                <a:solidFill>
                  <a:srgbClr val="F59E00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36</a:t>
            </a:r>
            <a:r>
              <a:rPr lang="ko-KR" altLang="en-US" dirty="0">
                <a:solidFill>
                  <a:schemeClr val="accent3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번째 슬라이드 참고</a:t>
            </a:r>
            <a:r>
              <a:rPr lang="en-US" altLang="ko-KR" dirty="0">
                <a:solidFill>
                  <a:schemeClr val="accent3"/>
                </a:solidFill>
              </a:rPr>
              <a:t>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ko-KR" dirty="0">
                <a:solidFill>
                  <a:schemeClr val="accent2"/>
                </a:solidFill>
                <a:latin typeface="Consolas" panose="020B0609020204030204" pitchFamily="49" charset="0"/>
              </a:rPr>
              <a:t>python midi_to_json.py input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ko-KR" dirty="0"/>
              <a:t>“output”</a:t>
            </a:r>
            <a:r>
              <a:rPr lang="ko-KR" altLang="en-US" dirty="0"/>
              <a:t> 폴더에 생성된 </a:t>
            </a:r>
            <a:r>
              <a:rPr lang="en-US" altLang="ko-KR" dirty="0"/>
              <a:t>JSON </a:t>
            </a:r>
            <a:r>
              <a:rPr lang="ko-KR" altLang="en-US" dirty="0"/>
              <a:t>파일을 열어보세요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곡에 사용된 모든 음표들의 정보가 저장되어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5535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83AC9-1977-D480-FEAE-DD54AD42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midi_to_json.py </a:t>
            </a:r>
            <a:r>
              <a:rPr lang="ko-KR" altLang="en-US" dirty="0"/>
              <a:t>실행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9B7F2-7477-3F86-E32A-65D7AF935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36285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음표들은 음표 재생 시작 위치가 빠른 순으로 정렬됩니다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1800" dirty="0"/>
              <a:t>ID: </a:t>
            </a:r>
            <a:r>
              <a:rPr lang="ko-KR" altLang="en-US" sz="1800" dirty="0"/>
              <a:t>음표 번호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Start_timing</a:t>
            </a:r>
            <a:r>
              <a:rPr lang="en-US" altLang="ko-KR" sz="1800" dirty="0"/>
              <a:t>: </a:t>
            </a:r>
            <a:r>
              <a:rPr lang="ko-KR" altLang="en-US" sz="1800" dirty="0"/>
              <a:t>음표 재생 시작 시각 </a:t>
            </a:r>
            <a:r>
              <a:rPr lang="en-US" altLang="ko-KR" sz="1800" dirty="0"/>
              <a:t>(1 / 100</a:t>
            </a:r>
            <a:r>
              <a:rPr lang="ko-KR" altLang="en-US" sz="1800" dirty="0"/>
              <a:t>만 초 단위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 err="1"/>
              <a:t>End_timing</a:t>
            </a:r>
            <a:r>
              <a:rPr lang="en-US" altLang="ko-KR" sz="1800" dirty="0"/>
              <a:t>: </a:t>
            </a:r>
            <a:r>
              <a:rPr lang="ko-KR" altLang="en-US" sz="1800" dirty="0"/>
              <a:t>음표 재생 끝 시각 </a:t>
            </a:r>
            <a:r>
              <a:rPr lang="en-US" altLang="ko-KR" sz="1800" dirty="0"/>
              <a:t>(1 / 100</a:t>
            </a:r>
            <a:r>
              <a:rPr lang="ko-KR" altLang="en-US" sz="1800" dirty="0"/>
              <a:t>만 초 단위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/>
              <a:t>Channel: MIDI </a:t>
            </a:r>
            <a:r>
              <a:rPr lang="ko-KR" altLang="en-US" sz="1800" dirty="0"/>
              <a:t>채널 </a:t>
            </a:r>
            <a:r>
              <a:rPr lang="en-US" altLang="ko-KR" sz="1800" dirty="0"/>
              <a:t>(9</a:t>
            </a:r>
            <a:r>
              <a:rPr lang="ko-KR" altLang="en-US" sz="1800" dirty="0"/>
              <a:t>인 경우 타악기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 err="1"/>
              <a:t>Note_position</a:t>
            </a:r>
            <a:r>
              <a:rPr lang="en-US" altLang="ko-KR" sz="1800" dirty="0"/>
              <a:t>: </a:t>
            </a:r>
            <a:r>
              <a:rPr lang="ko-KR" altLang="en-US" sz="1800" dirty="0"/>
              <a:t>음 높이 </a:t>
            </a:r>
            <a:r>
              <a:rPr lang="en-US" altLang="ko-KR" sz="1800" dirty="0"/>
              <a:t>(60</a:t>
            </a:r>
            <a:r>
              <a:rPr lang="ko-KR" altLang="en-US" sz="1800" dirty="0"/>
              <a:t>이 </a:t>
            </a:r>
            <a:r>
              <a:rPr lang="en-US" altLang="ko-KR" sz="1800" dirty="0"/>
              <a:t>C4)</a:t>
            </a:r>
          </a:p>
          <a:p>
            <a:pPr lvl="1"/>
            <a:r>
              <a:rPr lang="en-US" altLang="ko-KR" sz="1800" dirty="0" err="1"/>
              <a:t>Note_velocity</a:t>
            </a:r>
            <a:r>
              <a:rPr lang="en-US" altLang="ko-KR" sz="1800" dirty="0"/>
              <a:t>: </a:t>
            </a:r>
            <a:r>
              <a:rPr lang="ko-KR" altLang="en-US" sz="1800" dirty="0"/>
              <a:t>음 세기 </a:t>
            </a:r>
            <a:r>
              <a:rPr lang="en-US" altLang="ko-KR" sz="1800" dirty="0"/>
              <a:t>(0 ~ 127)</a:t>
            </a:r>
          </a:p>
          <a:p>
            <a:pPr lvl="1"/>
            <a:r>
              <a:rPr lang="en-US" altLang="ko-KR" sz="1800" dirty="0" err="1"/>
              <a:t>Start_seq_index</a:t>
            </a:r>
            <a:r>
              <a:rPr lang="en-US" altLang="ko-KR" sz="1800" dirty="0"/>
              <a:t>: </a:t>
            </a:r>
            <a:r>
              <a:rPr lang="ko-KR" altLang="en-US" sz="1800" dirty="0"/>
              <a:t>음표 시작 위치의 마디 번호 </a:t>
            </a:r>
            <a:r>
              <a:rPr lang="en-US" altLang="ko-KR" sz="1800" dirty="0"/>
              <a:t>(0</a:t>
            </a:r>
            <a:r>
              <a:rPr lang="ko-KR" altLang="en-US" sz="1800" dirty="0"/>
              <a:t>부터 시작</a:t>
            </a:r>
            <a:r>
              <a:rPr lang="en-US" altLang="ko-KR" sz="1800" dirty="0"/>
              <a:t>, 4/4</a:t>
            </a:r>
            <a:r>
              <a:rPr lang="ko-KR" altLang="en-US" sz="1800" dirty="0"/>
              <a:t>박 기준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 err="1"/>
              <a:t>Start_note_index</a:t>
            </a:r>
            <a:r>
              <a:rPr lang="en-US" altLang="ko-KR" sz="1800" dirty="0"/>
              <a:t>: </a:t>
            </a:r>
            <a:r>
              <a:rPr lang="ko-KR" altLang="en-US" sz="1800" dirty="0"/>
              <a:t>음표 시작 위치의 마디 내 위치 </a:t>
            </a:r>
            <a:r>
              <a:rPr lang="en-US" altLang="ko-KR" sz="1800" dirty="0"/>
              <a:t>(0 ~ 15, 16</a:t>
            </a:r>
            <a:r>
              <a:rPr lang="ko-KR" altLang="en-US" sz="1800" dirty="0" err="1"/>
              <a:t>분음표</a:t>
            </a:r>
            <a:r>
              <a:rPr lang="ko-KR" altLang="en-US" sz="1800" dirty="0"/>
              <a:t> 단위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 err="1"/>
              <a:t>End_seq_index</a:t>
            </a:r>
            <a:r>
              <a:rPr lang="en-US" altLang="ko-KR" sz="1800" dirty="0"/>
              <a:t>: </a:t>
            </a:r>
            <a:r>
              <a:rPr lang="ko-KR" altLang="en-US" sz="1800" dirty="0"/>
              <a:t>음표 끝 위치의 마디 번호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End_note_index</a:t>
            </a:r>
            <a:r>
              <a:rPr lang="en-US" altLang="ko-KR" sz="1800" dirty="0"/>
              <a:t>: </a:t>
            </a:r>
            <a:r>
              <a:rPr lang="ko-KR" altLang="en-US" sz="1800" dirty="0"/>
              <a:t>음표 끝 위치의 마디 내 위치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Note_duration_units</a:t>
            </a:r>
            <a:r>
              <a:rPr lang="en-US" altLang="ko-KR" sz="1800" dirty="0"/>
              <a:t>: </a:t>
            </a:r>
            <a:r>
              <a:rPr lang="ko-KR" altLang="en-US" sz="1800" dirty="0"/>
              <a:t>음표 길이 </a:t>
            </a:r>
            <a:r>
              <a:rPr lang="en-US" altLang="ko-KR" sz="1800" dirty="0"/>
              <a:t>(16</a:t>
            </a:r>
            <a:r>
              <a:rPr lang="ko-KR" altLang="en-US" sz="1800" dirty="0" err="1"/>
              <a:t>분음표</a:t>
            </a:r>
            <a:r>
              <a:rPr lang="ko-KR" altLang="en-US" sz="1800" dirty="0"/>
              <a:t> 단위</a:t>
            </a:r>
            <a:r>
              <a:rPr lang="en-US" altLang="ko-KR" sz="1800" dirty="0"/>
              <a:t>)</a:t>
            </a:r>
          </a:p>
          <a:p>
            <a:pPr lvl="2"/>
            <a:r>
              <a:rPr lang="ko-KR" altLang="en-US" sz="1600" dirty="0"/>
              <a:t>이음줄이 없는 음표의 경우 악보에 표기된 길이보다 짧게 연주함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EC7CB4-832D-F360-53DF-7F4865C5E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961" y="305809"/>
            <a:ext cx="2449843" cy="624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96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16FA5-7363-60B1-A82F-FA4DA9EF6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이를 이용해 무엇을 할 수 있나요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FE5EA5-F75E-013E-44C7-AA070DCF1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https://github.com/salt26/chromatic-piano-roll</a:t>
            </a:r>
            <a:endParaRPr lang="en-US" altLang="ko-KR" dirty="0"/>
          </a:p>
          <a:p>
            <a:r>
              <a:rPr lang="en-US" altLang="ko-KR" dirty="0"/>
              <a:t>Piano Roll </a:t>
            </a:r>
            <a:r>
              <a:rPr lang="ko-KR" altLang="en-US" dirty="0"/>
              <a:t>표현법의 형태로</a:t>
            </a:r>
            <a:br>
              <a:rPr lang="en-US" altLang="ko-KR" dirty="0"/>
            </a:br>
            <a:r>
              <a:rPr lang="ko-KR" altLang="en-US" dirty="0"/>
              <a:t>음악을 </a:t>
            </a:r>
            <a:r>
              <a:rPr lang="ko-KR" altLang="en-US" dirty="0" err="1"/>
              <a:t>시각화할</a:t>
            </a:r>
            <a:r>
              <a:rPr lang="ko-KR" altLang="en-US" dirty="0"/>
              <a:t> 수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음악의 구조를 한눈에 보기에</a:t>
            </a:r>
            <a:br>
              <a:rPr lang="en-US" altLang="ko-KR" dirty="0"/>
            </a:br>
            <a:r>
              <a:rPr lang="ko-KR" altLang="en-US" dirty="0"/>
              <a:t>편리합니다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 프로그램에서는 음이름마다</a:t>
            </a:r>
            <a:br>
              <a:rPr lang="en-US" altLang="ko-KR" dirty="0"/>
            </a:br>
            <a:r>
              <a:rPr lang="en-US" altLang="ko-KR" dirty="0"/>
              <a:t>5</a:t>
            </a:r>
            <a:r>
              <a:rPr lang="ko-KR" altLang="en-US" dirty="0" err="1"/>
              <a:t>도권에</a:t>
            </a:r>
            <a:r>
              <a:rPr lang="ko-KR" altLang="en-US" dirty="0"/>
              <a:t> 기반한 고유한 색상을</a:t>
            </a:r>
            <a:br>
              <a:rPr lang="en-US" altLang="ko-KR" dirty="0"/>
            </a:br>
            <a:r>
              <a:rPr lang="ko-KR" altLang="en-US" dirty="0"/>
              <a:t>붙여 곡의 화성적 구조를</a:t>
            </a:r>
            <a:br>
              <a:rPr lang="en-US" altLang="ko-KR" dirty="0"/>
            </a:br>
            <a:r>
              <a:rPr lang="ko-KR" altLang="en-US" dirty="0"/>
              <a:t>시각적으로 쉽게 파악할 수</a:t>
            </a:r>
            <a:br>
              <a:rPr lang="en-US" altLang="ko-KR" dirty="0"/>
            </a:br>
            <a:r>
              <a:rPr lang="ko-KR" altLang="en-US" dirty="0"/>
              <a:t>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5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CA969553-9D1E-A997-E082-801618501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469" y="2880361"/>
            <a:ext cx="6635874" cy="373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73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C0B9F69-A9F7-45A0-8C50-71E52189C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MIDI </a:t>
            </a:r>
            <a:r>
              <a:rPr lang="ko-KR" altLang="en-US" dirty="0"/>
              <a:t>프로그래밍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E23109-75F6-47F5-AB1F-98E0C40A3F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라이브러리</a:t>
            </a:r>
          </a:p>
        </p:txBody>
      </p:sp>
    </p:spTree>
    <p:extLst>
      <p:ext uri="{BB962C8B-B14F-4D97-AF65-F5344CB8AC3E}">
        <p14:creationId xmlns:p14="http://schemas.microsoft.com/office/powerpoint/2010/main" val="410052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373DD-E8E0-42A9-B104-E4629256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 MIDI</a:t>
            </a:r>
            <a:r>
              <a:rPr lang="ko-KR" altLang="en-US" dirty="0"/>
              <a:t> 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471488-105B-4342-9F62-6B5A15FE1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Sanford.Multimedia.Midi</a:t>
            </a:r>
            <a:endParaRPr lang="en-US" altLang="ko-KR" dirty="0"/>
          </a:p>
          <a:p>
            <a:pPr lvl="1"/>
            <a:r>
              <a:rPr lang="en-US" altLang="ko-KR" dirty="0"/>
              <a:t>C#</a:t>
            </a:r>
            <a:r>
              <a:rPr lang="ko-KR" altLang="en-US" dirty="0"/>
              <a:t>에서 사용할 수 있는 </a:t>
            </a:r>
            <a:r>
              <a:rPr lang="en-US" altLang="ko-KR" dirty="0"/>
              <a:t>MIDI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pPr lvl="1"/>
            <a:r>
              <a:rPr lang="ko-KR" altLang="en-US" dirty="0"/>
              <a:t>소스 코드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데모 포함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 lvl="2"/>
            <a:r>
              <a:rPr lang="en-US" altLang="ko-KR" dirty="0">
                <a:hlinkClick r:id="rId2"/>
              </a:rPr>
              <a:t>https://github.com/tebjan/Sanford.Multimedia.Midi</a:t>
            </a:r>
            <a:endParaRPr lang="en-US" altLang="ko-KR" dirty="0"/>
          </a:p>
          <a:p>
            <a:pPr lvl="1"/>
            <a:r>
              <a:rPr lang="ko-KR" altLang="en-US" dirty="0"/>
              <a:t>설명 및 다운로드</a:t>
            </a:r>
            <a:endParaRPr lang="en-US" altLang="ko-KR" dirty="0"/>
          </a:p>
          <a:p>
            <a:pPr lvl="2"/>
            <a:r>
              <a:rPr lang="en-US" altLang="ko-KR" dirty="0">
                <a:hlinkClick r:id="rId3"/>
              </a:rPr>
              <a:t>https://www.codeproject.com/Articles/6228/C-MIDI-Toolkit</a:t>
            </a:r>
            <a:endParaRPr lang="en-US" altLang="ko-KR" dirty="0"/>
          </a:p>
          <a:p>
            <a:r>
              <a:rPr lang="ko-KR" altLang="en-US" dirty="0">
                <a:solidFill>
                  <a:schemeClr val="accent1"/>
                </a:solidFill>
              </a:rPr>
              <a:t>이번 세미나 실습 자료에서 제공하는 </a:t>
            </a:r>
            <a:r>
              <a:rPr lang="en-US" altLang="ko-KR" dirty="0">
                <a:solidFill>
                  <a:schemeClr val="accent1"/>
                </a:solidFill>
              </a:rPr>
              <a:t>“Sanford.Multimedia.Midi.dll” </a:t>
            </a:r>
            <a:r>
              <a:rPr lang="ko-KR" altLang="en-US" dirty="0">
                <a:solidFill>
                  <a:schemeClr val="accent1"/>
                </a:solidFill>
              </a:rPr>
              <a:t>파일</a:t>
            </a:r>
            <a:r>
              <a:rPr lang="ko-KR" altLang="en-US" dirty="0"/>
              <a:t>은</a:t>
            </a:r>
            <a:endParaRPr lang="en-US" altLang="ko-KR" dirty="0"/>
          </a:p>
          <a:p>
            <a:pPr lvl="1"/>
            <a:r>
              <a:rPr lang="en-US" altLang="ko-KR" dirty="0"/>
              <a:t>Windows Forms</a:t>
            </a:r>
            <a:r>
              <a:rPr lang="ko-KR" altLang="en-US" dirty="0"/>
              <a:t> 관련 코드를 제거하여</a:t>
            </a:r>
            <a:endParaRPr lang="en-US" altLang="ko-KR" dirty="0"/>
          </a:p>
          <a:p>
            <a:pPr lvl="1"/>
            <a:r>
              <a:rPr lang="en-US" altLang="ko-KR" dirty="0"/>
              <a:t>Unity</a:t>
            </a:r>
            <a:r>
              <a:rPr lang="ko-KR" altLang="en-US" dirty="0"/>
              <a:t>와 호환되도록 만든 라이브러리 파일입니다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파일을 </a:t>
            </a:r>
            <a:r>
              <a:rPr lang="en-US" altLang="ko-KR" dirty="0"/>
              <a:t>C# </a:t>
            </a:r>
            <a:r>
              <a:rPr lang="ko-KR" altLang="en-US" dirty="0"/>
              <a:t>프로젝트 또는 </a:t>
            </a:r>
            <a:r>
              <a:rPr lang="en-US" altLang="ko-KR" dirty="0"/>
              <a:t>Unity </a:t>
            </a:r>
            <a:r>
              <a:rPr lang="ko-KR" altLang="en-US" dirty="0"/>
              <a:t>프로젝트에 포함하여 사용할 수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>
                <a:solidFill>
                  <a:schemeClr val="accent2"/>
                </a:solidFill>
              </a:rPr>
              <a:t>단점이 있다면</a:t>
            </a:r>
            <a:r>
              <a:rPr lang="en-US" altLang="ko-KR" dirty="0">
                <a:solidFill>
                  <a:schemeClr val="accent2"/>
                </a:solidFill>
              </a:rPr>
              <a:t>, Windows</a:t>
            </a:r>
            <a:r>
              <a:rPr lang="ko-KR" altLang="en-US" dirty="0">
                <a:solidFill>
                  <a:schemeClr val="accent2"/>
                </a:solidFill>
              </a:rPr>
              <a:t>에서만 사용 가능합니다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  <a:p>
            <a:pPr marL="27432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544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6BECD-9610-487F-B4A1-A7FEBEAD9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코드 분석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241426-1B28-4C58-9EEF-97A7A4480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“MidiPractice-CSharp.zip” </a:t>
            </a:r>
            <a:r>
              <a:rPr lang="ko-KR" altLang="en-US" dirty="0"/>
              <a:t>파일을 받아서</a:t>
            </a:r>
            <a:endParaRPr lang="en-US" altLang="ko-KR" dirty="0"/>
          </a:p>
          <a:p>
            <a:pPr lvl="1"/>
            <a:r>
              <a:rPr lang="ko-KR" altLang="en-US" dirty="0"/>
              <a:t>압축을 해제하고</a:t>
            </a:r>
            <a:endParaRPr lang="en-US" altLang="ko-KR" dirty="0"/>
          </a:p>
          <a:p>
            <a:pPr lvl="1"/>
            <a:r>
              <a:rPr lang="en-US" altLang="ko-KR" dirty="0"/>
              <a:t>Rider</a:t>
            </a:r>
            <a:r>
              <a:rPr lang="ko-KR" altLang="en-US" dirty="0"/>
              <a:t>로 </a:t>
            </a:r>
            <a:r>
              <a:rPr lang="en-US" altLang="ko-KR" dirty="0"/>
              <a:t>.</a:t>
            </a:r>
            <a:r>
              <a:rPr lang="en-US" altLang="ko-KR" dirty="0" err="1"/>
              <a:t>sln</a:t>
            </a:r>
            <a:r>
              <a:rPr lang="en-US" altLang="ko-KR" dirty="0"/>
              <a:t> </a:t>
            </a:r>
            <a:r>
              <a:rPr lang="ko-KR" altLang="en-US" dirty="0"/>
              <a:t>파일을 열어보세요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C# class </a:t>
            </a:r>
            <a:r>
              <a:rPr lang="ko-KR" altLang="en-US" dirty="0"/>
              <a:t>파일</a:t>
            </a:r>
            <a:r>
              <a:rPr lang="en-US" altLang="ko-KR" dirty="0"/>
              <a:t>(.cs)</a:t>
            </a:r>
            <a:r>
              <a:rPr lang="ko-KR" altLang="en-US" dirty="0"/>
              <a:t>이 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Note.cs</a:t>
            </a:r>
            <a:endParaRPr lang="en-US" altLang="ko-KR" dirty="0"/>
          </a:p>
          <a:p>
            <a:pPr lvl="1"/>
            <a:r>
              <a:rPr lang="en-US" altLang="ko-KR" dirty="0" err="1"/>
              <a:t>Score.cs</a:t>
            </a:r>
            <a:endParaRPr lang="en-US" altLang="ko-KR" dirty="0"/>
          </a:p>
          <a:p>
            <a:pPr lvl="1"/>
            <a:r>
              <a:rPr lang="en-US" altLang="ko-KR" dirty="0" err="1"/>
              <a:t>Program.cs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참조에 </a:t>
            </a:r>
            <a:r>
              <a:rPr lang="en-US" altLang="ko-KR" dirty="0"/>
              <a:t>“</a:t>
            </a:r>
            <a:r>
              <a:rPr lang="en-US" altLang="ko-KR" dirty="0" err="1"/>
              <a:t>Sanford.Multimedia.Midi</a:t>
            </a:r>
            <a:r>
              <a:rPr lang="en-US" altLang="ko-KR" dirty="0"/>
              <a:t>”</a:t>
            </a:r>
            <a:r>
              <a:rPr lang="ko-KR" altLang="en-US" dirty="0"/>
              <a:t>가 포함됩니다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522440-E84C-6760-6EB9-640EE3DA4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415" y="542332"/>
            <a:ext cx="3848433" cy="56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51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E940B-5096-433F-A25F-90F81D758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할 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210EE6-C027-44F0-80C3-80BBD04C7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MIDI </a:t>
            </a:r>
            <a:r>
              <a:rPr lang="ko-KR" altLang="en-US" dirty="0"/>
              <a:t>프로그래밍 </a:t>
            </a:r>
            <a:r>
              <a:rPr lang="en-US" altLang="ko-KR" dirty="0">
                <a:solidFill>
                  <a:schemeClr val="accent1"/>
                </a:solidFill>
              </a:rPr>
              <a:t>(</a:t>
            </a:r>
            <a:r>
              <a:rPr lang="ko-KR" altLang="en-US" dirty="0">
                <a:solidFill>
                  <a:schemeClr val="accent1"/>
                </a:solidFill>
              </a:rPr>
              <a:t>실습 포함</a:t>
            </a:r>
            <a:r>
              <a:rPr lang="en-US" altLang="ko-KR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n-US" altLang="ko-KR" dirty="0"/>
              <a:t>Python MIDI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pPr lvl="2"/>
            <a:r>
              <a:rPr lang="ko-KR" altLang="en-US" dirty="0"/>
              <a:t>설치 방법</a:t>
            </a:r>
            <a:endParaRPr lang="en-US" altLang="ko-KR" dirty="0"/>
          </a:p>
          <a:p>
            <a:pPr lvl="2"/>
            <a:r>
              <a:rPr lang="ko-KR" altLang="en-US" dirty="0"/>
              <a:t>예제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C# MIDI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pPr lvl="2"/>
            <a:r>
              <a:rPr lang="en-US" altLang="ko-KR" dirty="0"/>
              <a:t>Message</a:t>
            </a:r>
            <a:r>
              <a:rPr lang="ko-KR" altLang="en-US" dirty="0"/>
              <a:t> 생성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ChannelMessage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ChannelCommand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 lvl="2"/>
            <a:r>
              <a:rPr lang="ko-KR" altLang="en-US" dirty="0"/>
              <a:t>출력 디바이스 설정 및 음 재생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OutputDevice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 lvl="2"/>
            <a:r>
              <a:rPr lang="en-US" altLang="ko-KR" dirty="0"/>
              <a:t>MIDI</a:t>
            </a:r>
            <a:r>
              <a:rPr lang="ko-KR" altLang="en-US" dirty="0"/>
              <a:t> 파일로 저장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(Sequence, Track)</a:t>
            </a:r>
          </a:p>
        </p:txBody>
      </p:sp>
    </p:spTree>
    <p:extLst>
      <p:ext uri="{BB962C8B-B14F-4D97-AF65-F5344CB8AC3E}">
        <p14:creationId xmlns:p14="http://schemas.microsoft.com/office/powerpoint/2010/main" val="2722358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A699C-ED3B-404E-9A63-D5F7F7C9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코드 분석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A0668B-F5B8-4F10-8EED-73B0D7D28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Note.cs</a:t>
            </a:r>
            <a:endParaRPr lang="en-US" altLang="ko-KR" dirty="0"/>
          </a:p>
          <a:p>
            <a:pPr lvl="1"/>
            <a:r>
              <a:rPr lang="ko-KR" altLang="en-US" dirty="0"/>
              <a:t>하나의 음표를 나타내는 클래스입니다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chemeClr val="accent1"/>
                </a:solidFill>
              </a:rPr>
              <a:t>Private </a:t>
            </a:r>
            <a:r>
              <a:rPr lang="ko-KR" altLang="en-US" dirty="0">
                <a:solidFill>
                  <a:schemeClr val="accent1"/>
                </a:solidFill>
              </a:rPr>
              <a:t>필드</a:t>
            </a:r>
            <a:r>
              <a:rPr lang="en-US" altLang="ko-KR" dirty="0">
                <a:solidFill>
                  <a:schemeClr val="accent1"/>
                </a:solidFill>
              </a:rPr>
              <a:t>(Field)</a:t>
            </a:r>
          </a:p>
          <a:p>
            <a:pPr lvl="2"/>
            <a:r>
              <a:rPr lang="en-US" altLang="ko-KR" dirty="0">
                <a:latin typeface="Consolas" panose="020B0609020204030204" pitchFamily="49" charset="0"/>
              </a:rPr>
              <a:t>pitch</a:t>
            </a:r>
            <a:r>
              <a:rPr lang="en-US" altLang="ko-KR" dirty="0"/>
              <a:t>: </a:t>
            </a:r>
            <a:r>
              <a:rPr lang="ko-KR" altLang="en-US" dirty="0"/>
              <a:t>음 높이</a:t>
            </a:r>
            <a:endParaRPr lang="en-US" altLang="ko-KR" dirty="0"/>
          </a:p>
          <a:p>
            <a:pPr lvl="2"/>
            <a:r>
              <a:rPr lang="en-US" altLang="ko-KR" dirty="0">
                <a:latin typeface="Consolas" panose="020B0609020204030204" pitchFamily="49" charset="0"/>
              </a:rPr>
              <a:t>rhythm</a:t>
            </a:r>
            <a:r>
              <a:rPr lang="en-US" altLang="ko-KR" dirty="0"/>
              <a:t>: </a:t>
            </a:r>
            <a:r>
              <a:rPr lang="ko-KR" altLang="en-US" dirty="0"/>
              <a:t>음표 길이</a:t>
            </a:r>
            <a:endParaRPr lang="en-US" altLang="ko-KR" dirty="0"/>
          </a:p>
          <a:p>
            <a:pPr lvl="2"/>
            <a:r>
              <a:rPr lang="en-US" altLang="ko-KR" dirty="0">
                <a:latin typeface="Consolas" panose="020B0609020204030204" pitchFamily="49" charset="0"/>
              </a:rPr>
              <a:t>measure</a:t>
            </a:r>
            <a:r>
              <a:rPr lang="en-US" altLang="ko-KR" dirty="0"/>
              <a:t>: </a:t>
            </a:r>
            <a:r>
              <a:rPr lang="ko-KR" altLang="en-US" dirty="0"/>
              <a:t>음표가 위치할 마디 번호</a:t>
            </a:r>
            <a:endParaRPr lang="en-US" altLang="ko-KR" dirty="0"/>
          </a:p>
          <a:p>
            <a:pPr lvl="2"/>
            <a:r>
              <a:rPr lang="en-US" altLang="ko-KR" dirty="0">
                <a:latin typeface="Consolas" panose="020B0609020204030204" pitchFamily="49" charset="0"/>
              </a:rPr>
              <a:t>position</a:t>
            </a:r>
            <a:r>
              <a:rPr lang="en-US" altLang="ko-KR" dirty="0"/>
              <a:t>: </a:t>
            </a:r>
            <a:r>
              <a:rPr lang="ko-KR" altLang="en-US" dirty="0"/>
              <a:t>음표의 마디 내 위치</a:t>
            </a:r>
            <a:endParaRPr lang="en-US" altLang="ko-KR" dirty="0"/>
          </a:p>
          <a:p>
            <a:pPr lvl="2"/>
            <a:r>
              <a:rPr lang="en-US" altLang="ko-KR" dirty="0">
                <a:latin typeface="Consolas" panose="020B0609020204030204" pitchFamily="49" charset="0"/>
              </a:rPr>
              <a:t>staff</a:t>
            </a:r>
            <a:r>
              <a:rPr lang="en-US" altLang="ko-KR" dirty="0"/>
              <a:t>: </a:t>
            </a:r>
            <a:r>
              <a:rPr lang="ko-KR" altLang="en-US" dirty="0"/>
              <a:t>음표가 놓일 </a:t>
            </a:r>
            <a:r>
              <a:rPr lang="en-US" altLang="ko-KR" dirty="0"/>
              <a:t>Staff </a:t>
            </a:r>
            <a:r>
              <a:rPr lang="ko-KR" altLang="en-US" dirty="0"/>
              <a:t>번호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chemeClr val="accent1"/>
                </a:solidFill>
              </a:rPr>
              <a:t>생성자</a:t>
            </a:r>
            <a:r>
              <a:rPr lang="en-US" altLang="ko-KR" dirty="0">
                <a:solidFill>
                  <a:schemeClr val="accent1"/>
                </a:solidFill>
              </a:rPr>
              <a:t>(Constructor)</a:t>
            </a:r>
          </a:p>
          <a:p>
            <a:pPr lvl="2"/>
            <a:r>
              <a:rPr lang="en-US" altLang="ko-KR" dirty="0">
                <a:latin typeface="Consolas" panose="020B0609020204030204" pitchFamily="49" charset="0"/>
              </a:rPr>
              <a:t>Note(pitch, rhythm, measure, position, [staff=0])</a:t>
            </a:r>
            <a:r>
              <a:rPr lang="en-US" altLang="ko-KR" dirty="0"/>
              <a:t>: </a:t>
            </a:r>
            <a:r>
              <a:rPr lang="ko-KR" altLang="en-US" dirty="0"/>
              <a:t>음표 생성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1"/>
                </a:solidFill>
              </a:rPr>
              <a:t>Public </a:t>
            </a:r>
            <a:r>
              <a:rPr lang="ko-KR" altLang="en-US" dirty="0">
                <a:solidFill>
                  <a:schemeClr val="accent1"/>
                </a:solidFill>
              </a:rPr>
              <a:t>메서드</a:t>
            </a:r>
            <a:r>
              <a:rPr lang="en-US" altLang="ko-KR" dirty="0">
                <a:solidFill>
                  <a:schemeClr val="accent1"/>
                </a:solidFill>
              </a:rPr>
              <a:t>(Method)</a:t>
            </a:r>
          </a:p>
          <a:p>
            <a:pPr lvl="2"/>
            <a:r>
              <a:rPr lang="en-US" altLang="ko-KR" dirty="0" err="1">
                <a:latin typeface="Consolas" panose="020B0609020204030204" pitchFamily="49" charset="0"/>
              </a:rPr>
              <a:t>ToMidi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  <a:r>
              <a:rPr lang="en-US" altLang="ko-KR" dirty="0"/>
              <a:t>: </a:t>
            </a:r>
            <a:r>
              <a:rPr lang="ko-KR" altLang="en-US" dirty="0"/>
              <a:t>음표를 재생할 때 필요한 </a:t>
            </a:r>
            <a:r>
              <a:rPr lang="en-US" altLang="ko-KR" dirty="0"/>
              <a:t>Note on, Note off message</a:t>
            </a:r>
            <a:r>
              <a:rPr lang="ko-KR" altLang="en-US" dirty="0"/>
              <a:t>의 정보를 담은 </a:t>
            </a:r>
            <a:r>
              <a:rPr lang="en-US" altLang="ko-KR" dirty="0"/>
              <a:t>Pair </a:t>
            </a:r>
            <a:r>
              <a:rPr lang="ko-KR" altLang="en-US" dirty="0"/>
              <a:t>생성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A44715C-3F30-FD7B-FF81-30A28D0D3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991" y="254145"/>
            <a:ext cx="5540220" cy="44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87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E6602-E6F5-48A1-B35C-4A3188855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코드 분석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B871A-7306-4F1A-8963-6DFFB24F8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Score.cs</a:t>
            </a:r>
            <a:endParaRPr lang="en-US" altLang="ko-KR" dirty="0"/>
          </a:p>
          <a:p>
            <a:pPr lvl="1"/>
            <a:r>
              <a:rPr lang="ko-KR" altLang="en-US" dirty="0"/>
              <a:t>음표들을 담는 악보를 나타내는 클래스입니다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>
              <a:solidFill>
                <a:schemeClr val="accent1"/>
              </a:solidFill>
            </a:endParaRPr>
          </a:p>
          <a:p>
            <a:pPr lvl="1"/>
            <a:r>
              <a:rPr lang="en-US" altLang="ko-KR" dirty="0">
                <a:solidFill>
                  <a:schemeClr val="accent1"/>
                </a:solidFill>
              </a:rPr>
              <a:t>Private </a:t>
            </a:r>
            <a:r>
              <a:rPr lang="ko-KR" altLang="en-US" dirty="0">
                <a:solidFill>
                  <a:schemeClr val="accent1"/>
                </a:solidFill>
              </a:rPr>
              <a:t>필드</a:t>
            </a:r>
            <a:r>
              <a:rPr lang="en-US" altLang="ko-KR" dirty="0">
                <a:solidFill>
                  <a:schemeClr val="accent1"/>
                </a:solidFill>
              </a:rPr>
              <a:t>(Field)</a:t>
            </a:r>
          </a:p>
          <a:p>
            <a:pPr lvl="2"/>
            <a:r>
              <a:rPr lang="en-US" altLang="ko-KR" dirty="0">
                <a:latin typeface="Consolas" panose="020B0609020204030204" pitchFamily="49" charset="0"/>
              </a:rPr>
              <a:t>score</a:t>
            </a:r>
            <a:r>
              <a:rPr lang="en-US" altLang="ko-KR" dirty="0"/>
              <a:t>: </a:t>
            </a:r>
            <a:r>
              <a:rPr lang="ko-KR" altLang="en-US" dirty="0"/>
              <a:t>음표들의 리스트</a:t>
            </a:r>
            <a:endParaRPr lang="en-US" altLang="ko-KR" dirty="0"/>
          </a:p>
          <a:p>
            <a:pPr lvl="2"/>
            <a:r>
              <a:rPr lang="en-US" altLang="ko-KR" dirty="0" err="1">
                <a:latin typeface="Consolas" panose="020B0609020204030204" pitchFamily="49" charset="0"/>
              </a:rPr>
              <a:t>isPlaying</a:t>
            </a:r>
            <a:r>
              <a:rPr lang="en-US" altLang="ko-KR" dirty="0"/>
              <a:t>: </a:t>
            </a:r>
            <a:r>
              <a:rPr lang="ko-KR" altLang="en-US" dirty="0"/>
              <a:t>악보를 재생 중인 동안 </a:t>
            </a:r>
            <a:r>
              <a:rPr lang="en-US" altLang="ko-KR" dirty="0">
                <a:latin typeface="Consolas" panose="020B0609020204030204" pitchFamily="49" charset="0"/>
              </a:rPr>
              <a:t>true</a:t>
            </a:r>
            <a:r>
              <a:rPr lang="ko-KR" altLang="en-US" dirty="0"/>
              <a:t>가 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>
              <a:solidFill>
                <a:schemeClr val="accent1"/>
              </a:solidFill>
            </a:endParaRPr>
          </a:p>
          <a:p>
            <a:pPr lvl="1"/>
            <a:r>
              <a:rPr lang="ko-KR" altLang="en-US" dirty="0">
                <a:solidFill>
                  <a:schemeClr val="accent1"/>
                </a:solidFill>
              </a:rPr>
              <a:t>프로퍼티</a:t>
            </a:r>
            <a:r>
              <a:rPr lang="en-US" altLang="ko-KR" dirty="0">
                <a:solidFill>
                  <a:schemeClr val="accent1"/>
                </a:solidFill>
              </a:rPr>
              <a:t>(Property)</a:t>
            </a:r>
          </a:p>
          <a:p>
            <a:pPr lvl="2"/>
            <a:r>
              <a:rPr lang="en-US" altLang="ko-KR" dirty="0" err="1">
                <a:latin typeface="Consolas" panose="020B0609020204030204" pitchFamily="49" charset="0"/>
              </a:rPr>
              <a:t>IsPlaying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3"/>
            <a:r>
              <a:rPr lang="en-US" altLang="ko-KR" dirty="0" err="1">
                <a:latin typeface="Consolas" panose="020B0609020204030204" pitchFamily="49" charset="0"/>
              </a:rPr>
              <a:t>isPlaying</a:t>
            </a:r>
            <a:r>
              <a:rPr lang="ko-KR" altLang="en-US" dirty="0"/>
              <a:t> 필드의 읽기 전용 프로퍼티</a:t>
            </a:r>
            <a:endParaRPr lang="en-US" altLang="ko-KR" dirty="0"/>
          </a:p>
          <a:p>
            <a:pPr lvl="3"/>
            <a:r>
              <a:rPr lang="en-US" altLang="ko-KR" dirty="0">
                <a:latin typeface="Consolas" panose="020B0609020204030204" pitchFamily="49" charset="0"/>
              </a:rPr>
              <a:t>Score</a:t>
            </a:r>
            <a:r>
              <a:rPr lang="ko-KR" altLang="en-US" dirty="0"/>
              <a:t> 외부의 다른 클래스에서 사용할 수 있습니다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237ADD-836D-C761-7E40-0D2B14B92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612" y="263530"/>
            <a:ext cx="4366638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44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E6602-E6F5-48A1-B35C-4A3188855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코드 분석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B871A-7306-4F1A-8963-6DFFB24F8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Score.cs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1"/>
                </a:solidFill>
              </a:rPr>
              <a:t>Public </a:t>
            </a:r>
            <a:r>
              <a:rPr lang="ko-KR" altLang="en-US" dirty="0">
                <a:solidFill>
                  <a:schemeClr val="accent1"/>
                </a:solidFill>
              </a:rPr>
              <a:t>메서드</a:t>
            </a:r>
            <a:r>
              <a:rPr lang="en-US" altLang="ko-KR" dirty="0">
                <a:solidFill>
                  <a:schemeClr val="accent1"/>
                </a:solidFill>
              </a:rPr>
              <a:t>(Method)</a:t>
            </a:r>
          </a:p>
          <a:p>
            <a:pPr lvl="2"/>
            <a:r>
              <a:rPr lang="en-US" altLang="ko-KR" dirty="0" err="1">
                <a:latin typeface="Consolas" panose="020B0609020204030204" pitchFamily="49" charset="0"/>
              </a:rPr>
              <a:t>AddNote</a:t>
            </a:r>
            <a:r>
              <a:rPr lang="en-US" altLang="ko-KR" dirty="0">
                <a:latin typeface="Consolas" panose="020B0609020204030204" pitchFamily="49" charset="0"/>
              </a:rPr>
              <a:t>(pitch, rhythm, measure, position, [staff=0])</a:t>
            </a:r>
          </a:p>
          <a:p>
            <a:pPr lvl="3"/>
            <a:r>
              <a:rPr lang="ko-KR" altLang="en-US" dirty="0"/>
              <a:t>음표를 생성하여 추가합니다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>
                <a:latin typeface="Consolas" panose="020B0609020204030204" pitchFamily="49" charset="0"/>
              </a:rPr>
              <a:t>AddNote</a:t>
            </a:r>
            <a:r>
              <a:rPr lang="en-US" altLang="ko-KR" dirty="0">
                <a:latin typeface="Consolas" panose="020B0609020204030204" pitchFamily="49" charset="0"/>
              </a:rPr>
              <a:t>(note)</a:t>
            </a:r>
          </a:p>
          <a:p>
            <a:pPr lvl="3"/>
            <a:r>
              <a:rPr lang="ko-KR" altLang="en-US" dirty="0"/>
              <a:t>음표를 추가합니다</a:t>
            </a:r>
            <a:r>
              <a:rPr lang="en-US" altLang="ko-KR" dirty="0"/>
              <a:t>. (</a:t>
            </a:r>
            <a:r>
              <a:rPr lang="ko-KR" altLang="en-US" dirty="0"/>
              <a:t>오버로딩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err="1">
                <a:latin typeface="Consolas" panose="020B0609020204030204" pitchFamily="49" charset="0"/>
              </a:rPr>
              <a:t>RemoveNote</a:t>
            </a:r>
            <a:r>
              <a:rPr lang="en-US" altLang="ko-KR" dirty="0">
                <a:latin typeface="Consolas" panose="020B0609020204030204" pitchFamily="49" charset="0"/>
              </a:rPr>
              <a:t>(note)</a:t>
            </a:r>
          </a:p>
          <a:p>
            <a:pPr lvl="3"/>
            <a:r>
              <a:rPr lang="ko-KR" altLang="en-US" dirty="0"/>
              <a:t>특정 음표를 악보에서 제거합니다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>
                <a:latin typeface="Consolas" panose="020B0609020204030204" pitchFamily="49" charset="0"/>
              </a:rPr>
              <a:t>Save([name=“Sample”])</a:t>
            </a:r>
          </a:p>
          <a:p>
            <a:pPr lvl="3"/>
            <a:r>
              <a:rPr lang="ko-KR" altLang="en-US" dirty="0"/>
              <a:t>악보를 </a:t>
            </a:r>
            <a:r>
              <a:rPr lang="en-US" altLang="ko-KR" dirty="0"/>
              <a:t>MIDI </a:t>
            </a:r>
            <a:r>
              <a:rPr lang="ko-KR" altLang="en-US" dirty="0"/>
              <a:t>파일로 저장합니다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>
                <a:latin typeface="Consolas" panose="020B0609020204030204" pitchFamily="49" charset="0"/>
              </a:rPr>
              <a:t>Play(</a:t>
            </a:r>
            <a:r>
              <a:rPr lang="en-US" altLang="ko-KR" dirty="0" err="1">
                <a:latin typeface="Consolas" panose="020B0609020204030204" pitchFamily="49" charset="0"/>
              </a:rPr>
              <a:t>outputDevice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ko-KR" altLang="en-US" dirty="0"/>
              <a:t>악보를 재생합니다</a:t>
            </a:r>
            <a:r>
              <a:rPr lang="en-US" altLang="ko-KR" dirty="0"/>
              <a:t>. (</a:t>
            </a:r>
            <a:r>
              <a:rPr lang="ko-KR" altLang="en-US" dirty="0"/>
              <a:t>한 번에 하나만 재생 가능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04151F-C7E0-2DD6-A984-5E653FD89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299" y="3095397"/>
            <a:ext cx="4963557" cy="351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88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E6602-E6F5-48A1-B35C-4A3188855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코드 분석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B871A-7306-4F1A-8963-6DFFB24F8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Score.cs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1"/>
                </a:solidFill>
              </a:rPr>
              <a:t>Private </a:t>
            </a:r>
            <a:r>
              <a:rPr lang="ko-KR" altLang="en-US" dirty="0">
                <a:solidFill>
                  <a:schemeClr val="accent1"/>
                </a:solidFill>
              </a:rPr>
              <a:t>메서드</a:t>
            </a:r>
            <a:r>
              <a:rPr lang="en-US" altLang="ko-KR" dirty="0">
                <a:solidFill>
                  <a:schemeClr val="accent1"/>
                </a:solidFill>
              </a:rPr>
              <a:t>(Method)</a:t>
            </a:r>
          </a:p>
          <a:p>
            <a:pPr lvl="2"/>
            <a:r>
              <a:rPr lang="en-US" altLang="ko-KR" dirty="0" err="1">
                <a:latin typeface="Consolas" panose="020B0609020204030204" pitchFamily="49" charset="0"/>
              </a:rPr>
              <a:t>ToMidi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</a:p>
          <a:p>
            <a:pPr lvl="3"/>
            <a:r>
              <a:rPr lang="ko-KR" altLang="en-US" dirty="0"/>
              <a:t>악보에 있는 음표들을 재생할 때 필요한</a:t>
            </a:r>
            <a:endParaRPr lang="en-US" altLang="ko-KR" dirty="0"/>
          </a:p>
          <a:p>
            <a:pPr marL="822960" lvl="3" indent="0">
              <a:buNone/>
            </a:pPr>
            <a:r>
              <a:rPr lang="en-US" altLang="ko-KR" dirty="0"/>
              <a:t>     Note on, Note off message</a:t>
            </a:r>
            <a:r>
              <a:rPr lang="ko-KR" altLang="en-US" dirty="0"/>
              <a:t>의 정보를 담은 </a:t>
            </a:r>
            <a:r>
              <a:rPr lang="en-US" altLang="ko-KR" dirty="0"/>
              <a:t>pair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31EB81-EFD3-B7EE-2501-922B255D3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299" y="3095397"/>
            <a:ext cx="4963557" cy="351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95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B7282-46B9-4533-B213-4AE86B03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코드 분석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763F76-34D7-4557-B948-0D3B9F243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4340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Program.cs</a:t>
            </a:r>
            <a:endParaRPr lang="en-US" altLang="ko-KR" dirty="0"/>
          </a:p>
          <a:p>
            <a:pPr lvl="1"/>
            <a:r>
              <a:rPr lang="en-US" altLang="ko-KR" dirty="0"/>
              <a:t>Main</a:t>
            </a:r>
            <a:r>
              <a:rPr lang="ko-KR" altLang="en-US" dirty="0"/>
              <a:t> 메서드를 포함한 클래스입니다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18</a:t>
            </a:r>
            <a:r>
              <a:rPr lang="ko-KR" altLang="en-US" dirty="0"/>
              <a:t>줄</a:t>
            </a:r>
            <a:r>
              <a:rPr lang="en-US" altLang="ko-KR" dirty="0"/>
              <a:t>: </a:t>
            </a:r>
            <a:r>
              <a:rPr lang="ko-KR" altLang="en-US" sz="1800" dirty="0">
                <a:solidFill>
                  <a:schemeClr val="accent3"/>
                </a:solidFill>
              </a:rPr>
              <a:t>출력 디바이스를 설정합니다</a:t>
            </a:r>
            <a:r>
              <a:rPr lang="en-US" altLang="ko-KR" sz="1800" dirty="0">
                <a:solidFill>
                  <a:schemeClr val="accent3"/>
                </a:solidFill>
              </a:rPr>
              <a:t>.</a:t>
            </a:r>
            <a:endParaRPr lang="en-US" altLang="ko-KR" dirty="0">
              <a:solidFill>
                <a:schemeClr val="accent3"/>
              </a:solidFill>
            </a:endParaRPr>
          </a:p>
          <a:p>
            <a:pPr lvl="1"/>
            <a:r>
              <a:rPr lang="en-US" altLang="ko-KR" dirty="0"/>
              <a:t>21</a:t>
            </a:r>
            <a:r>
              <a:rPr lang="ko-KR" altLang="en-US" dirty="0"/>
              <a:t>줄</a:t>
            </a:r>
            <a:r>
              <a:rPr lang="en-US" altLang="ko-KR" dirty="0"/>
              <a:t>: </a:t>
            </a:r>
            <a:r>
              <a:rPr lang="ko-KR" altLang="en-US" sz="1800" dirty="0"/>
              <a:t>악보를 생성합니다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dirty="0"/>
              <a:t>24 ~ 37</a:t>
            </a:r>
            <a:r>
              <a:rPr lang="ko-KR" altLang="en-US" dirty="0"/>
              <a:t>줄</a:t>
            </a:r>
            <a:r>
              <a:rPr lang="en-US" altLang="ko-KR" dirty="0"/>
              <a:t>: </a:t>
            </a:r>
            <a:r>
              <a:rPr lang="ko-KR" altLang="en-US" sz="1800" dirty="0"/>
              <a:t>악보에 음표를 추가합니다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dirty="0"/>
              <a:t>40</a:t>
            </a:r>
            <a:r>
              <a:rPr lang="ko-KR" altLang="en-US" dirty="0"/>
              <a:t>줄</a:t>
            </a:r>
            <a:r>
              <a:rPr lang="en-US" altLang="ko-KR" dirty="0"/>
              <a:t>: </a:t>
            </a:r>
            <a:r>
              <a:rPr lang="ko-KR" altLang="en-US" sz="1800" dirty="0">
                <a:solidFill>
                  <a:schemeClr val="accent2"/>
                </a:solidFill>
              </a:rPr>
              <a:t>악보를 파일로 저장합니다</a:t>
            </a:r>
            <a:r>
              <a:rPr lang="en-US" altLang="ko-KR" sz="1800" dirty="0">
                <a:solidFill>
                  <a:schemeClr val="accent2"/>
                </a:solidFill>
              </a:rPr>
              <a:t>.</a:t>
            </a:r>
          </a:p>
          <a:p>
            <a:pPr lvl="2"/>
            <a:r>
              <a:rPr lang="en-US" altLang="ko-KR" sz="1600" dirty="0"/>
              <a:t>“</a:t>
            </a:r>
            <a:r>
              <a:rPr lang="en-US" altLang="ko-KR" sz="1600" dirty="0" err="1"/>
              <a:t>MidiPractice</a:t>
            </a:r>
            <a:r>
              <a:rPr lang="en-US" altLang="ko-KR" sz="1600" dirty="0"/>
              <a:t>/</a:t>
            </a:r>
            <a:r>
              <a:rPr lang="en-US" altLang="ko-KR" sz="1600" dirty="0" err="1"/>
              <a:t>MidiPractice</a:t>
            </a:r>
            <a:r>
              <a:rPr lang="en-US" altLang="ko-KR" sz="1600" dirty="0"/>
              <a:t>/bin/Debug/sample.mid”</a:t>
            </a:r>
          </a:p>
          <a:p>
            <a:pPr lvl="1"/>
            <a:r>
              <a:rPr lang="en-US" altLang="ko-KR" dirty="0"/>
              <a:t>43</a:t>
            </a:r>
            <a:r>
              <a:rPr lang="ko-KR" altLang="en-US" dirty="0"/>
              <a:t>줄</a:t>
            </a:r>
            <a:r>
              <a:rPr lang="en-US" altLang="ko-KR" dirty="0"/>
              <a:t>: </a:t>
            </a:r>
            <a:r>
              <a:rPr lang="ko-KR" altLang="en-US" sz="1800" dirty="0">
                <a:solidFill>
                  <a:schemeClr val="accent4"/>
                </a:solidFill>
              </a:rPr>
              <a:t>악보를 재생합니다</a:t>
            </a:r>
            <a:r>
              <a:rPr lang="en-US" altLang="ko-KR" sz="1800" dirty="0">
                <a:solidFill>
                  <a:schemeClr val="accent4"/>
                </a:solidFill>
              </a:rPr>
              <a:t>.</a:t>
            </a:r>
          </a:p>
          <a:p>
            <a:pPr lvl="1"/>
            <a:r>
              <a:rPr lang="en-US" altLang="ko-KR" dirty="0"/>
              <a:t>47</a:t>
            </a:r>
            <a:r>
              <a:rPr lang="ko-KR" altLang="en-US" dirty="0"/>
              <a:t>줄</a:t>
            </a:r>
            <a:endParaRPr lang="en-US" altLang="ko-KR" dirty="0"/>
          </a:p>
          <a:p>
            <a:pPr lvl="2"/>
            <a:r>
              <a:rPr lang="ko-KR" altLang="en-US" dirty="0">
                <a:solidFill>
                  <a:schemeClr val="accent1"/>
                </a:solidFill>
              </a:rPr>
              <a:t>출력 디바이스를 닫습니다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  <a:p>
            <a:pPr lvl="2"/>
            <a:r>
              <a:rPr lang="ko-KR" altLang="en-US" dirty="0"/>
              <a:t>이 코드가 빠지면 프로그램이 끝나지 않습니다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E208DD1-86FE-3D64-1E73-73E974500962}"/>
              </a:ext>
            </a:extLst>
          </p:cNvPr>
          <p:cNvGrpSpPr/>
          <p:nvPr/>
        </p:nvGrpSpPr>
        <p:grpSpPr>
          <a:xfrm>
            <a:off x="6531428" y="271542"/>
            <a:ext cx="5398285" cy="5196198"/>
            <a:chOff x="6221052" y="271541"/>
            <a:chExt cx="5708662" cy="548657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EE3E528-9319-2208-8F53-891F54326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1052" y="271541"/>
              <a:ext cx="5708662" cy="415116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B53B99B-8927-B17A-F8B0-FAD5E1FF5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9360" y="4310125"/>
              <a:ext cx="3125616" cy="14479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8047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2FDF-D75E-4408-AC84-9270DB47C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코드 분석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F801D9-D96C-4E20-ABDC-6E5AEFB35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191000"/>
          </a:xfrm>
        </p:spPr>
        <p:txBody>
          <a:bodyPr/>
          <a:lstStyle/>
          <a:p>
            <a:r>
              <a:rPr lang="en-US" altLang="ko-KR" dirty="0" err="1"/>
              <a:t>MidiPractice</a:t>
            </a:r>
            <a:r>
              <a:rPr lang="en-US" altLang="ko-KR" dirty="0"/>
              <a:t> </a:t>
            </a:r>
            <a:r>
              <a:rPr lang="ko-KR" altLang="en-US" dirty="0"/>
              <a:t>프로젝트를 실행해 보면서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chemeClr val="accent1"/>
                </a:solidFill>
              </a:rPr>
              <a:t>각 코드가 어떤 역할을 하는지 살펴보세요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ko-KR" altLang="en-US" dirty="0"/>
              <a:t>키워드</a:t>
            </a:r>
            <a:r>
              <a:rPr lang="en-US" altLang="ko-KR" dirty="0"/>
              <a:t>: </a:t>
            </a:r>
            <a:r>
              <a:rPr lang="en-US" altLang="ko-KR" dirty="0" err="1"/>
              <a:t>ChannelMessage</a:t>
            </a:r>
            <a:r>
              <a:rPr lang="en-US" altLang="ko-KR" dirty="0"/>
              <a:t>, </a:t>
            </a:r>
            <a:r>
              <a:rPr lang="en-US" altLang="ko-KR" dirty="0" err="1"/>
              <a:t>ChannelCommand</a:t>
            </a:r>
            <a:r>
              <a:rPr lang="en-US" altLang="ko-KR" dirty="0"/>
              <a:t>, </a:t>
            </a:r>
            <a:r>
              <a:rPr lang="en-US" altLang="ko-KR" dirty="0" err="1"/>
              <a:t>OutputDevice</a:t>
            </a:r>
            <a:r>
              <a:rPr lang="en-US" altLang="ko-KR" dirty="0"/>
              <a:t>, Sequence, Track</a:t>
            </a:r>
          </a:p>
          <a:p>
            <a:pPr lvl="1"/>
            <a:r>
              <a:rPr lang="ko-KR" altLang="en-US" dirty="0"/>
              <a:t>이해가 되지 않는 코드가 있으면 질문하세요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chemeClr val="accent1"/>
                </a:solidFill>
              </a:rPr>
              <a:t>코드를 변형해 보세요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ko-KR" altLang="en-US" dirty="0"/>
              <a:t>악보에 들어가는 음표를 바꾸거나 추가해 보세요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4/4</a:t>
            </a:r>
            <a:r>
              <a:rPr lang="ko-KR" altLang="en-US" dirty="0"/>
              <a:t>박자 대신 </a:t>
            </a:r>
            <a:r>
              <a:rPr lang="en-US" altLang="ko-KR" dirty="0"/>
              <a:t>3/4</a:t>
            </a:r>
            <a:r>
              <a:rPr lang="ko-KR" altLang="en-US" dirty="0"/>
              <a:t>박자의 음악을 만들 수 있도록 변형해 보세요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16</a:t>
            </a:r>
            <a:r>
              <a:rPr lang="ko-KR" altLang="en-US" dirty="0" err="1"/>
              <a:t>분음표보다</a:t>
            </a:r>
            <a:r>
              <a:rPr lang="ko-KR" altLang="en-US" dirty="0"/>
              <a:t> 더 짧은 </a:t>
            </a:r>
            <a:r>
              <a:rPr lang="en-US" altLang="ko-KR" dirty="0"/>
              <a:t>32</a:t>
            </a:r>
            <a:r>
              <a:rPr lang="ko-KR" altLang="en-US" dirty="0" err="1"/>
              <a:t>분음표까지</a:t>
            </a:r>
            <a:r>
              <a:rPr lang="ko-KR" altLang="en-US" dirty="0"/>
              <a:t> 사용할 수 있도록 변형해 보세요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코드 응용</a:t>
            </a:r>
            <a:endParaRPr lang="en-US" altLang="ko-KR" dirty="0"/>
          </a:p>
          <a:p>
            <a:pPr lvl="1"/>
            <a:r>
              <a:rPr lang="en-US" altLang="ko-KR" dirty="0"/>
              <a:t>Unity </a:t>
            </a:r>
            <a:r>
              <a:rPr lang="ko-KR" altLang="en-US" dirty="0"/>
              <a:t>등을 활용하여</a:t>
            </a:r>
            <a:r>
              <a:rPr lang="en-US" altLang="ko-KR" dirty="0"/>
              <a:t>, </a:t>
            </a:r>
            <a:r>
              <a:rPr lang="ko-KR" altLang="en-US" dirty="0"/>
              <a:t>악보를 편집할 수 있는 </a:t>
            </a:r>
            <a:r>
              <a:rPr lang="en-US" altLang="ko-KR" dirty="0"/>
              <a:t>User Interface(UI)</a:t>
            </a:r>
            <a:r>
              <a:rPr lang="ko-KR" altLang="en-US" dirty="0"/>
              <a:t>를 만들어 보세요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피아노 소리를 내는 악기 애플리케이션을 만들어 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1410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2FDF-D75E-4408-AC84-9270DB47C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macOS</a:t>
            </a:r>
            <a:r>
              <a:rPr lang="ko-KR" altLang="en-US" dirty="0"/>
              <a:t>에서 </a:t>
            </a:r>
            <a:r>
              <a:rPr lang="en-US" altLang="ko-KR" dirty="0"/>
              <a:t>C#</a:t>
            </a:r>
            <a:r>
              <a:rPr lang="ko-KR" altLang="en-US" dirty="0"/>
              <a:t> </a:t>
            </a:r>
            <a:r>
              <a:rPr lang="en-US" altLang="ko-KR" dirty="0"/>
              <a:t>MIDI</a:t>
            </a:r>
            <a:r>
              <a:rPr lang="ko-KR" altLang="en-US" dirty="0"/>
              <a:t>를 다룰 수 없나요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F801D9-D96C-4E20-ABDC-6E5AEFB35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65960"/>
            <a:ext cx="9872871" cy="4191000"/>
          </a:xfrm>
        </p:spPr>
        <p:txBody>
          <a:bodyPr/>
          <a:lstStyle/>
          <a:p>
            <a:r>
              <a:rPr lang="en-US" altLang="ko-KR" dirty="0" err="1"/>
              <a:t>FluidSynth</a:t>
            </a:r>
            <a:r>
              <a:rPr lang="ko-KR" altLang="en-US" dirty="0"/>
              <a:t>를 활용하면 다른 운영체제에서도 </a:t>
            </a:r>
            <a:r>
              <a:rPr lang="en-US" altLang="ko-KR" dirty="0"/>
              <a:t>C#</a:t>
            </a:r>
            <a:r>
              <a:rPr lang="ko-KR" altLang="en-US" dirty="0"/>
              <a:t>으로 </a:t>
            </a:r>
            <a:r>
              <a:rPr lang="en-US" altLang="ko-KR" dirty="0"/>
              <a:t>MIDI </a:t>
            </a:r>
            <a:r>
              <a:rPr lang="ko-KR" altLang="en-US" dirty="0"/>
              <a:t>음악을 재생하는</a:t>
            </a:r>
            <a:br>
              <a:rPr lang="en-US" altLang="ko-KR" dirty="0"/>
            </a:br>
            <a:r>
              <a:rPr lang="ko-KR" altLang="en-US" dirty="0"/>
              <a:t>프로그램을 만들 수 있습니다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또는 </a:t>
            </a:r>
            <a:r>
              <a:rPr lang="en-US" altLang="ko-KR" dirty="0"/>
              <a:t>C++ </a:t>
            </a:r>
            <a:r>
              <a:rPr lang="ko-KR" altLang="en-US" dirty="0"/>
              <a:t>등의 다른 언어로 짜는 것도 가능합니다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이는 </a:t>
            </a:r>
            <a:r>
              <a:rPr lang="en-US" altLang="ko-KR" dirty="0"/>
              <a:t>10</a:t>
            </a:r>
            <a:r>
              <a:rPr lang="ko-KR" altLang="en-US" dirty="0"/>
              <a:t>주차 때 다뤄보도록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5032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9D07E4D-8BFE-462B-BA91-484536106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 세미나 공지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860E19-DB8D-411E-845A-3A00B8464B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342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6EAFD-85B0-42AC-AC1B-9132C944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 세미나는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4AEBC7-5C57-406E-B78D-FF70412B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382589"/>
          </a:xfrm>
        </p:spPr>
        <p:txBody>
          <a:bodyPr>
            <a:norm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주차 세미나는 원래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25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목</a:t>
            </a:r>
            <a:r>
              <a:rPr lang="en-US" altLang="ko-KR" dirty="0"/>
              <a:t>)</a:t>
            </a:r>
            <a:r>
              <a:rPr lang="ko-KR" altLang="en-US" dirty="0"/>
              <a:t>에 진행하려 했으나</a:t>
            </a:r>
            <a:endParaRPr lang="en-US" altLang="ko-KR" dirty="0"/>
          </a:p>
          <a:p>
            <a:pPr lvl="1"/>
            <a:r>
              <a:rPr lang="ko-KR" altLang="en-US" dirty="0"/>
              <a:t>저만 참석을 누르고 여섯 분이 불참을 눌러 주셨습니다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>
                <a:solidFill>
                  <a:schemeClr val="accent3"/>
                </a:solidFill>
              </a:rPr>
              <a:t>세미나</a:t>
            </a:r>
            <a:r>
              <a:rPr lang="en-US" altLang="ko-KR" dirty="0">
                <a:solidFill>
                  <a:schemeClr val="accent3"/>
                </a:solidFill>
              </a:rPr>
              <a:t>… </a:t>
            </a:r>
            <a:r>
              <a:rPr lang="ko-KR" altLang="en-US" dirty="0">
                <a:solidFill>
                  <a:schemeClr val="accent3"/>
                </a:solidFill>
              </a:rPr>
              <a:t>미뤄야겠죠</a:t>
            </a:r>
            <a:r>
              <a:rPr lang="en-US" altLang="ko-KR" dirty="0">
                <a:solidFill>
                  <a:schemeClr val="accent3"/>
                </a:solidFill>
              </a:rPr>
              <a:t>?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목</a:t>
            </a:r>
            <a:r>
              <a:rPr lang="en-US" altLang="ko-KR" dirty="0"/>
              <a:t>) </a:t>
            </a:r>
            <a:r>
              <a:rPr lang="ko-KR" altLang="en-US" dirty="0"/>
              <a:t>오후 </a:t>
            </a:r>
            <a:r>
              <a:rPr lang="en-US" altLang="ko-KR" dirty="0"/>
              <a:t>7</a:t>
            </a:r>
            <a:r>
              <a:rPr lang="ko-KR" altLang="en-US" dirty="0"/>
              <a:t>시 </a:t>
            </a:r>
            <a:r>
              <a:rPr lang="en-US" altLang="ko-KR" dirty="0"/>
              <a:t>30</a:t>
            </a:r>
            <a:r>
              <a:rPr lang="ko-KR" altLang="en-US" dirty="0"/>
              <a:t>분</a:t>
            </a:r>
            <a:r>
              <a:rPr lang="en-US" altLang="ko-KR" dirty="0"/>
              <a:t>, </a:t>
            </a:r>
            <a:r>
              <a:rPr lang="ko-KR" altLang="en-US" dirty="0"/>
              <a:t>이때 </a:t>
            </a:r>
            <a:r>
              <a:rPr lang="ko-KR" altLang="en-US" dirty="0" err="1"/>
              <a:t>가능하신가요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장소는 서울대학교 </a:t>
            </a:r>
            <a:r>
              <a:rPr lang="en-US" altLang="ko-KR" dirty="0"/>
              <a:t>301</a:t>
            </a:r>
            <a:r>
              <a:rPr lang="ko-KR" altLang="en-US" dirty="0"/>
              <a:t>동 </a:t>
            </a:r>
            <a:r>
              <a:rPr lang="en-US" altLang="ko-KR" dirty="0"/>
              <a:t>203</a:t>
            </a:r>
            <a:r>
              <a:rPr lang="ko-KR" altLang="en-US" dirty="0"/>
              <a:t>호가 될 것입니다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처음 준비하려고 한 내용을 다 준비하지 못해서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나머지는 다음 세미나 때 다루도록 하겠습니다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>
                <a:solidFill>
                  <a:schemeClr val="accent1"/>
                </a:solidFill>
              </a:rPr>
              <a:t>다음에 하는 </a:t>
            </a:r>
            <a:r>
              <a:rPr lang="en-US" altLang="ko-KR" dirty="0">
                <a:solidFill>
                  <a:schemeClr val="accent1"/>
                </a:solidFill>
              </a:rPr>
              <a:t>10</a:t>
            </a:r>
            <a:r>
              <a:rPr lang="ko-KR" altLang="en-US" dirty="0">
                <a:solidFill>
                  <a:schemeClr val="accent1"/>
                </a:solidFill>
              </a:rPr>
              <a:t>주차가 마지막 세미나입니다</a:t>
            </a:r>
            <a:r>
              <a:rPr lang="en-US" altLang="ko-KR" dirty="0">
                <a:solidFill>
                  <a:schemeClr val="accent1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732179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6EC95-78BD-2BA9-5A36-D86385C9B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주차 세미나 미리보기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BA7BFD-7C2F-394D-F03B-0F8C94E26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</a:rPr>
              <a:t>실습</a:t>
            </a:r>
            <a:r>
              <a:rPr lang="en-US" altLang="ko-KR" dirty="0">
                <a:solidFill>
                  <a:schemeClr val="accent1"/>
                </a:solidFill>
              </a:rPr>
              <a:t>: </a:t>
            </a:r>
            <a:r>
              <a:rPr lang="en-US" altLang="ko-KR" dirty="0"/>
              <a:t>C#</a:t>
            </a:r>
            <a:r>
              <a:rPr lang="ko-KR" altLang="en-US" dirty="0"/>
              <a:t>에서 </a:t>
            </a:r>
            <a:r>
              <a:rPr lang="en-US" altLang="ko-KR" dirty="0" err="1"/>
              <a:t>FluidSynth</a:t>
            </a:r>
            <a:r>
              <a:rPr lang="en-US" altLang="ko-KR" dirty="0"/>
              <a:t> </a:t>
            </a:r>
            <a:r>
              <a:rPr lang="ko-KR" altLang="en-US" dirty="0"/>
              <a:t>사용하기</a:t>
            </a:r>
            <a:endParaRPr lang="en-US" altLang="ko-KR" dirty="0"/>
          </a:p>
          <a:p>
            <a:r>
              <a:rPr lang="ko-KR" altLang="en-US" dirty="0"/>
              <a:t>음악정보검색 맛보기</a:t>
            </a:r>
            <a:endParaRPr lang="en-US" altLang="ko-KR" dirty="0"/>
          </a:p>
          <a:p>
            <a:pPr lvl="1"/>
            <a:r>
              <a:rPr lang="ko-KR" altLang="en-US" dirty="0"/>
              <a:t>멜로디 추출</a:t>
            </a:r>
            <a:endParaRPr lang="en-US" altLang="ko-KR" dirty="0"/>
          </a:p>
          <a:p>
            <a:pPr lvl="1"/>
            <a:r>
              <a:rPr lang="ko-KR" altLang="en-US" dirty="0"/>
              <a:t>조성 인식</a:t>
            </a:r>
            <a:endParaRPr lang="en-US" altLang="ko-KR" dirty="0"/>
          </a:p>
          <a:p>
            <a:pPr lvl="1"/>
            <a:r>
              <a:rPr lang="ko-KR" altLang="en-US" dirty="0"/>
              <a:t>화음 인식</a:t>
            </a:r>
            <a:endParaRPr lang="en-US" altLang="ko-KR" dirty="0"/>
          </a:p>
          <a:p>
            <a:pPr lvl="1"/>
            <a:r>
              <a:rPr lang="ko-KR" altLang="en-US" dirty="0"/>
              <a:t>오디오 신호 처리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진행하지 못할 수도 있음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accent1"/>
                </a:solidFill>
              </a:rPr>
              <a:t>실습</a:t>
            </a:r>
            <a:r>
              <a:rPr lang="en-US" altLang="ko-KR" dirty="0">
                <a:solidFill>
                  <a:schemeClr val="accent1"/>
                </a:solidFill>
              </a:rPr>
              <a:t>:</a:t>
            </a:r>
            <a:r>
              <a:rPr lang="en-US" altLang="ko-KR" dirty="0"/>
              <a:t> Python</a:t>
            </a:r>
            <a:r>
              <a:rPr lang="ko-KR" altLang="en-US" dirty="0"/>
              <a:t>으로 음악적 특징 추출하기</a:t>
            </a:r>
            <a:endParaRPr lang="en-US" altLang="ko-KR" dirty="0"/>
          </a:p>
          <a:p>
            <a:r>
              <a:rPr lang="ko-KR" altLang="en-US" dirty="0">
                <a:solidFill>
                  <a:schemeClr val="accent1"/>
                </a:solidFill>
              </a:rPr>
              <a:t>실습</a:t>
            </a:r>
            <a:r>
              <a:rPr lang="en-US" altLang="ko-KR" dirty="0">
                <a:solidFill>
                  <a:schemeClr val="accent1"/>
                </a:solidFill>
              </a:rPr>
              <a:t>: </a:t>
            </a:r>
            <a:r>
              <a:rPr lang="ko-KR" altLang="en-US" dirty="0" err="1"/>
              <a:t>신청곡</a:t>
            </a:r>
            <a:r>
              <a:rPr lang="ko-KR" altLang="en-US" dirty="0"/>
              <a:t> 두 곡 분석</a:t>
            </a:r>
          </a:p>
        </p:txBody>
      </p:sp>
    </p:spTree>
    <p:extLst>
      <p:ext uri="{BB962C8B-B14F-4D97-AF65-F5344CB8AC3E}">
        <p14:creationId xmlns:p14="http://schemas.microsoft.com/office/powerpoint/2010/main" val="613366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7CCAE-05F4-41ED-85A8-A6086258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68911-F05E-40B9-9E54-B1BBBE990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실습을 위한 준비물이 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Rider </a:t>
            </a:r>
            <a:r>
              <a:rPr lang="en-US" altLang="ko-KR" dirty="0">
                <a:solidFill>
                  <a:schemeClr val="accent6"/>
                </a:solidFill>
              </a:rPr>
              <a:t>(</a:t>
            </a:r>
            <a:r>
              <a:rPr lang="ko-KR" altLang="en-US" dirty="0">
                <a:solidFill>
                  <a:schemeClr val="accent6"/>
                </a:solidFill>
              </a:rPr>
              <a:t>또는 </a:t>
            </a:r>
            <a:r>
              <a:rPr lang="en-US" altLang="ko-KR" dirty="0">
                <a:solidFill>
                  <a:schemeClr val="accent6"/>
                </a:solidFill>
              </a:rPr>
              <a:t>Visual Studio)</a:t>
            </a:r>
          </a:p>
          <a:p>
            <a:pPr lvl="1"/>
            <a:r>
              <a:rPr lang="en-US" altLang="ko-KR" dirty="0"/>
              <a:t>Python3</a:t>
            </a:r>
          </a:p>
          <a:p>
            <a:r>
              <a:rPr lang="ko-KR" altLang="en-US" dirty="0"/>
              <a:t>설치 방법은 </a:t>
            </a:r>
            <a:r>
              <a:rPr lang="en-US" altLang="ko-KR" dirty="0"/>
              <a:t>0</a:t>
            </a:r>
            <a:r>
              <a:rPr lang="ko-KR" altLang="en-US" dirty="0"/>
              <a:t>주차 자료에 잘 안내되어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오늘은 </a:t>
            </a:r>
            <a:r>
              <a:rPr lang="en-US" altLang="ko-KR" dirty="0"/>
              <a:t>7</a:t>
            </a:r>
            <a:r>
              <a:rPr lang="ko-KR" altLang="en-US" dirty="0"/>
              <a:t>주차 실습 때 사용했던 </a:t>
            </a:r>
            <a:r>
              <a:rPr lang="en-US" altLang="ko-KR" dirty="0"/>
              <a:t>“</a:t>
            </a:r>
            <a:r>
              <a:rPr lang="ko-KR" altLang="en-US" dirty="0"/>
              <a:t>작곡 도우미</a:t>
            </a:r>
            <a:r>
              <a:rPr lang="en-US" altLang="ko-KR" dirty="0"/>
              <a:t>”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같은 </a:t>
            </a:r>
            <a:r>
              <a:rPr lang="en-US" altLang="ko-KR" dirty="0"/>
              <a:t>MIDI </a:t>
            </a:r>
            <a:r>
              <a:rPr lang="ko-KR" altLang="en-US" dirty="0"/>
              <a:t>프로그램을 짜는</a:t>
            </a:r>
            <a:br>
              <a:rPr lang="en-US" altLang="ko-KR" dirty="0"/>
            </a:br>
            <a:r>
              <a:rPr lang="ko-KR" altLang="en-US" dirty="0"/>
              <a:t>방법을 다룹니다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오늘과 다음 주에 다룰 내용을 배우면</a:t>
            </a:r>
            <a:r>
              <a:rPr lang="en-US" altLang="ko-KR" dirty="0"/>
              <a:t>, </a:t>
            </a:r>
            <a:r>
              <a:rPr lang="ko-KR" altLang="en-US" dirty="0"/>
              <a:t>피아노 연주</a:t>
            </a:r>
            <a:r>
              <a:rPr lang="en-US" altLang="ko-KR" dirty="0"/>
              <a:t>, </a:t>
            </a:r>
            <a:r>
              <a:rPr lang="ko-KR" altLang="en-US" dirty="0"/>
              <a:t>작곡</a:t>
            </a:r>
            <a:r>
              <a:rPr lang="en-US" altLang="ko-KR" dirty="0"/>
              <a:t>, </a:t>
            </a:r>
            <a:r>
              <a:rPr lang="ko-KR" altLang="en-US" dirty="0"/>
              <a:t>화음 학습</a:t>
            </a:r>
            <a:r>
              <a:rPr lang="en-US" altLang="ko-KR" dirty="0"/>
              <a:t>,</a:t>
            </a:r>
            <a:r>
              <a:rPr lang="ko-KR" altLang="en-US" dirty="0"/>
              <a:t> 음악 분석 또는 음악 생성 애플리케이션을 만들 수 있습니다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18883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8A5A4FA-329E-4B21-821F-C6343C26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52F676-CDB8-4FAF-A09E-113385B9F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450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3E05C-DDA1-46BA-AF00-D0F88BFF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MIDI</a:t>
            </a:r>
            <a:r>
              <a:rPr lang="ko-KR" altLang="en-US" dirty="0"/>
              <a:t> 기본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314472-E7CA-4B77-89B9-5A9E8350FB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3078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55097C4-9E86-2BCD-5577-054A3785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음악 표현 방법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6625CD5-2D45-32CC-1BB7-DD04158E8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컴퓨터에서 음악을 표현하는 방법은 크게 세 가지가 있습니다</a:t>
            </a:r>
            <a:r>
              <a:rPr lang="en-US" altLang="ko-KR" dirty="0"/>
              <a:t>.</a:t>
            </a:r>
          </a:p>
          <a:p>
            <a:pPr marL="502920" indent="-457200">
              <a:buFont typeface="+mj-lt"/>
              <a:buAutoNum type="arabicPeriod"/>
            </a:pPr>
            <a:r>
              <a:rPr lang="ko-KR" altLang="en-US" dirty="0"/>
              <a:t>음성 표현법</a:t>
            </a:r>
            <a:endParaRPr lang="en-US" altLang="ko-KR" dirty="0"/>
          </a:p>
          <a:p>
            <a:pPr marL="502920" indent="-457200">
              <a:buFont typeface="+mj-lt"/>
              <a:buAutoNum type="arabicPeriod"/>
            </a:pPr>
            <a:endParaRPr lang="en-US" altLang="ko-KR" dirty="0"/>
          </a:p>
          <a:p>
            <a:pPr marL="502920" indent="-457200">
              <a:buFont typeface="+mj-lt"/>
              <a:buAutoNum type="arabicPeriod"/>
            </a:pPr>
            <a:r>
              <a:rPr lang="ko-KR" altLang="en-US" dirty="0"/>
              <a:t>연주 표현법</a:t>
            </a:r>
            <a:endParaRPr lang="en-US" altLang="ko-KR" dirty="0"/>
          </a:p>
          <a:p>
            <a:pPr marL="502920" indent="-457200">
              <a:buFont typeface="+mj-lt"/>
              <a:buAutoNum type="arabicPeriod"/>
            </a:pPr>
            <a:endParaRPr lang="en-US" altLang="ko-KR" dirty="0"/>
          </a:p>
          <a:p>
            <a:pPr marL="502920" indent="-457200">
              <a:buFont typeface="+mj-lt"/>
              <a:buAutoNum type="arabicPeriod"/>
            </a:pPr>
            <a:r>
              <a:rPr lang="ko-KR" altLang="en-US" dirty="0"/>
              <a:t>악보 표현법</a:t>
            </a:r>
          </a:p>
        </p:txBody>
      </p:sp>
    </p:spTree>
    <p:extLst>
      <p:ext uri="{BB962C8B-B14F-4D97-AF65-F5344CB8AC3E}">
        <p14:creationId xmlns:p14="http://schemas.microsoft.com/office/powerpoint/2010/main" val="912810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55097C4-9E86-2BCD-5577-054A3785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음성 표현법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6625CD5-2D45-32CC-1BB7-DD04158E8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가장 낮은 수준의 음악 표현법</a:t>
            </a:r>
            <a:endParaRPr lang="en-US" altLang="ko-KR" dirty="0"/>
          </a:p>
          <a:p>
            <a:r>
              <a:rPr lang="ko-KR" altLang="en-US" dirty="0"/>
              <a:t>음악을 오디오 파형의 형태로 저장</a:t>
            </a:r>
            <a:endParaRPr lang="en-US" altLang="ko-KR" dirty="0"/>
          </a:p>
          <a:p>
            <a:r>
              <a:rPr lang="ko-KR" altLang="en-US" dirty="0">
                <a:solidFill>
                  <a:schemeClr val="accent4"/>
                </a:solidFill>
              </a:rPr>
              <a:t>음색 등의 청각적 특징을 보존합니다</a:t>
            </a:r>
            <a:r>
              <a:rPr lang="en-US" altLang="ko-KR" dirty="0">
                <a:solidFill>
                  <a:schemeClr val="accent4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accent3"/>
                </a:solidFill>
              </a:rPr>
              <a:t>음 높이</a:t>
            </a:r>
            <a:r>
              <a:rPr lang="en-US" altLang="ko-KR" dirty="0">
                <a:solidFill>
                  <a:schemeClr val="accent3"/>
                </a:solidFill>
              </a:rPr>
              <a:t>, </a:t>
            </a:r>
            <a:r>
              <a:rPr lang="ko-KR" altLang="en-US" dirty="0">
                <a:solidFill>
                  <a:schemeClr val="accent3"/>
                </a:solidFill>
              </a:rPr>
              <a:t>박자 등의 음악적 특징을 얻으려면 별도의 신호 처리가 필요합니다</a:t>
            </a:r>
            <a:r>
              <a:rPr lang="en-US" altLang="ko-KR" dirty="0">
                <a:solidFill>
                  <a:schemeClr val="accent3"/>
                </a:solidFill>
              </a:rPr>
              <a:t>.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5A04BE-2D52-10C6-D7B6-03411CFBC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108" y="4375626"/>
            <a:ext cx="10684933" cy="223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88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7757</TotalTime>
  <Words>4213</Words>
  <Application>Microsoft Office PowerPoint</Application>
  <PresentationFormat>와이드스크린</PresentationFormat>
  <Paragraphs>665</Paragraphs>
  <Slides>60</Slides>
  <Notes>0</Notes>
  <HiddenSlides>0</HiddenSlides>
  <MMClips>3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6" baseType="lpstr">
      <vt:lpstr>나눔손글씨 세화체</vt:lpstr>
      <vt:lpstr>맑은 고딕</vt:lpstr>
      <vt:lpstr>Cambria Math</vt:lpstr>
      <vt:lpstr>Consolas</vt:lpstr>
      <vt:lpstr>Corbel</vt:lpstr>
      <vt:lpstr>기본</vt:lpstr>
      <vt:lpstr>작곡 세미나</vt:lpstr>
      <vt:lpstr>개발자라면 이런 생각 해 본 적 없나요?</vt:lpstr>
      <vt:lpstr>오늘 강의를 들으면 만들 수 있는 것</vt:lpstr>
      <vt:lpstr>오늘 할 일</vt:lpstr>
      <vt:lpstr>오늘 할 일</vt:lpstr>
      <vt:lpstr>시작하기 전에…</vt:lpstr>
      <vt:lpstr>MIDI 기본</vt:lpstr>
      <vt:lpstr>음악 표현 방법</vt:lpstr>
      <vt:lpstr>음성 표현법</vt:lpstr>
      <vt:lpstr>연주 표현법</vt:lpstr>
      <vt:lpstr>악보 표현법</vt:lpstr>
      <vt:lpstr>기호 음악 (Symbolic Music)</vt:lpstr>
      <vt:lpstr>MIDI란?</vt:lpstr>
      <vt:lpstr>MIDI 재생 디바이스와 사운드</vt:lpstr>
      <vt:lpstr>MIDI 스펙</vt:lpstr>
      <vt:lpstr>Message 타입</vt:lpstr>
      <vt:lpstr>Message 타입</vt:lpstr>
      <vt:lpstr>Meta Message 타입</vt:lpstr>
      <vt:lpstr>Channel, Key, Velocity</vt:lpstr>
      <vt:lpstr>Key 값(10진수)과 실제 음</vt:lpstr>
      <vt:lpstr>Channel, Key, Velocity</vt:lpstr>
      <vt:lpstr>Note On Event</vt:lpstr>
      <vt:lpstr>Note Off Event</vt:lpstr>
      <vt:lpstr>Ticks Per Beat</vt:lpstr>
      <vt:lpstr>Tempo</vt:lpstr>
      <vt:lpstr>타이밍</vt:lpstr>
      <vt:lpstr>타이밍</vt:lpstr>
      <vt:lpstr>타이밍</vt:lpstr>
      <vt:lpstr>음표를 MIDI로 구현</vt:lpstr>
      <vt:lpstr>음표와 타이밍</vt:lpstr>
      <vt:lpstr>쉼표</vt:lpstr>
      <vt:lpstr>MIDI Binary 파일 해부</vt:lpstr>
      <vt:lpstr>라이브러리의 필요성</vt:lpstr>
      <vt:lpstr>MIDI 프로그래밍</vt:lpstr>
      <vt:lpstr>Python MIDI 라이브러리</vt:lpstr>
      <vt:lpstr>Mido 설치</vt:lpstr>
      <vt:lpstr>Mido 설치</vt:lpstr>
      <vt:lpstr>무엇을 해볼 것인가?</vt:lpstr>
      <vt:lpstr>Mido 예제</vt:lpstr>
      <vt:lpstr>간단한 MIDI 생성</vt:lpstr>
      <vt:lpstr>MIDI 재생</vt:lpstr>
      <vt:lpstr>MIDI messages 출력</vt:lpstr>
      <vt:lpstr>MIDI messages 출력 결과</vt:lpstr>
      <vt:lpstr>음표 단위로 보고 싶다면?</vt:lpstr>
      <vt:lpstr>midi_to_json.py 실행 결과</vt:lpstr>
      <vt:lpstr>이를 이용해 무엇을 할 수 있나요?</vt:lpstr>
      <vt:lpstr>MIDI 프로그래밍</vt:lpstr>
      <vt:lpstr>C# MIDI 라이브러리</vt:lpstr>
      <vt:lpstr>예제 코드 분석 실습</vt:lpstr>
      <vt:lpstr>예제 코드 분석 실습</vt:lpstr>
      <vt:lpstr>예제 코드 분석 실습</vt:lpstr>
      <vt:lpstr>예제 코드 분석 실습</vt:lpstr>
      <vt:lpstr>예제 코드 분석 실습</vt:lpstr>
      <vt:lpstr>예제 코드 분석 실습</vt:lpstr>
      <vt:lpstr>예제 코드 분석 실습</vt:lpstr>
      <vt:lpstr>macOS에서 C# MIDI를 다룰 수 없나요?</vt:lpstr>
      <vt:lpstr>다음 세미나 공지</vt:lpstr>
      <vt:lpstr>다음 세미나는…</vt:lpstr>
      <vt:lpstr>10주차 세미나 미리보기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작곡 세미나 9주차</dc:title>
  <dc:creator>안단태</dc:creator>
  <cp:lastModifiedBy>단태 안</cp:lastModifiedBy>
  <cp:revision>455</cp:revision>
  <dcterms:created xsi:type="dcterms:W3CDTF">2018-09-25T08:53:20Z</dcterms:created>
  <dcterms:modified xsi:type="dcterms:W3CDTF">2024-08-13T03:59:58Z</dcterms:modified>
</cp:coreProperties>
</file>