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5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45202-8614-A4AF-C248-CCDABD160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0D8E94-EF49-DE58-8226-D5959649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B522-692D-E128-0B9B-BE0D5673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6D91A-0C6E-898D-EAF9-50F4BEA3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9D169-2DB8-20B5-798D-0D0C4C87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1E593-8DCC-0AF2-A08C-3F569F98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69178-D175-659D-3B69-02527C5AF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24C2AA-E1FD-0814-1527-14DD41FA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9038C0-21C2-4793-062D-69965CD9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05DFB7-0C63-0F54-79AA-D14B61BE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1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1459C1-C87B-988D-C0AF-65DFAB289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AB392-EED0-EBFB-A4BE-E99A0B157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58AE2-D96F-928A-7830-9F383B13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C1C2A8-0361-36F9-457C-AD2B72CC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8ABCD-70CC-9FC0-0360-F39BBFB9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9898-497B-71B4-4D92-85BE7CE3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5DB779-F8FF-DD33-DDE7-A3849319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68391-BEA1-5302-0B05-6BBF60A0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A326C-D8D0-4CF8-EF5D-4DA2C3CD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6A230-86C1-B0CF-84E4-827B7EBC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C902F-6801-4786-6D06-7F14E67C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D28536-A366-F58B-8C4B-E702DD6F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BCA02-114C-4E38-D6C6-CB322A6E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72673-F21F-FBED-26B5-C17E09CF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6A26D-304E-F3AF-1B02-DFC008B8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6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61E6B-399C-58CF-32C7-3ABCF3E8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55D23-BF50-92D3-8A0E-CC3F5548C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B848AC-24DA-A4A7-07F3-DD0464029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05C366-E26D-6879-C76D-E755F8C4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C2F57-400F-22AD-74C4-A0E818BB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8E8578-8AC0-AD7A-7ADD-1C9729AC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67217-BCB1-56A1-9429-2E52F776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0181F9-255B-0E43-9B1B-5D11BEB6D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5C2BEA-AE21-5982-D62A-B0B91BBFB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2B1A1-31D8-D19A-C767-382BACAF8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84AF95-B6E9-2908-20ED-C1459D30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6A69CA-72DB-1E44-15E7-830CD0EB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22FD63-C2B3-970E-F7A8-E06FD314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D100CF-9466-93BE-E299-C59060E0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2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EB7D-2BE0-BE3D-078A-BA1C17DE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AA4CA2-AF31-1BFA-FB58-C1FB79F3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795B9-6F88-8266-5982-F9551110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0C3A1-AC3C-4E89-5ACF-D9961967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9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310A8-9249-7BE6-E4B6-5C13E8F7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6EEA1-7213-1EBF-F0C5-2735E5AD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A5145C-7B3F-E289-D7DB-C4D45A67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81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79CDE-4EAA-4AFD-201A-EA3F408E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ACB3A-8BAF-DF70-4990-194ECE0F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609C8A-EEA9-CEF2-FB7C-6B78E705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7D07E-6981-67AE-9887-2F336275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5DC3D-424C-B8A9-27B0-CD8898D1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C2111D-591C-27A3-E5E8-EC8D67DC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2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13DBE-47E9-F3EA-6704-A56F31EA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DB6DD1-F26A-5F62-0B7C-47FEC886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CF5961-723B-E761-1D47-F2BA59FA6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576ED-F5E0-FD5C-4216-15C7314C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19A514-365C-8DFD-082B-88A3546A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2F076-66FE-1B2A-AF45-61CD46E4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8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65C3FA-C38B-440A-3ACC-7BB072DD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6799C7-8377-958B-FF6C-45A5A880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2A071-AB16-492A-AB35-8B34B56F6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D4BA4-8400-4862-9643-A754BFC6F8DD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256AA-926E-CB3C-FE5A-14CBE7D9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81925-E561-BE75-28F8-1D66BBFC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B7605-2CE5-4643-BFA1-B43EB9800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1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BAB07-1728-38E6-A03F-F28802E2A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중간고사후 정리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0DC02-2FDB-DA06-D1B5-8B8A6FFE4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0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16D556-A886-2661-024B-BE9B9C0204EE}"/>
              </a:ext>
            </a:extLst>
          </p:cNvPr>
          <p:cNvSpPr txBox="1"/>
          <p:nvPr/>
        </p:nvSpPr>
        <p:spPr>
          <a:xfrm>
            <a:off x="940904" y="490331"/>
            <a:ext cx="2786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LLM</a:t>
            </a:r>
            <a:r>
              <a:rPr lang="ko-KR" altLang="en-US" sz="3200" b="1" dirty="0"/>
              <a:t>의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A8E4C-330F-B347-3414-2DA7D4F965D7}"/>
              </a:ext>
            </a:extLst>
          </p:cNvPr>
          <p:cNvSpPr txBox="1"/>
          <p:nvPr/>
        </p:nvSpPr>
        <p:spPr>
          <a:xfrm>
            <a:off x="2334074" y="1509620"/>
            <a:ext cx="851547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/>
              <a:t>LLM </a:t>
            </a:r>
            <a:r>
              <a:rPr lang="ko-KR" altLang="en-US" sz="2800" dirty="0"/>
              <a:t>설치하는데 시간이 오래 걸린다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dirty="0">
                <a:sym typeface="Wingdings" panose="05000000000000000000" pitchFamily="2" charset="2"/>
              </a:rPr>
              <a:t>다운로드 </a:t>
            </a:r>
            <a:r>
              <a:rPr lang="ko-KR" altLang="en-US" sz="2800" dirty="0" err="1">
                <a:sym typeface="Wingdings" panose="05000000000000000000" pitchFamily="2" charset="2"/>
              </a:rPr>
              <a:t>받은것을</a:t>
            </a:r>
            <a:r>
              <a:rPr lang="ko-KR" altLang="en-US" sz="2800" dirty="0">
                <a:sym typeface="Wingdings" panose="05000000000000000000" pitchFamily="2" charset="2"/>
              </a:rPr>
              <a:t> 복사해서 사용해서 해결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altLang="ko-KR" sz="2800" dirty="0"/>
          </a:p>
          <a:p>
            <a:r>
              <a:rPr lang="en-US" altLang="ko-KR" sz="2800" dirty="0"/>
              <a:t>2. LLM</a:t>
            </a:r>
            <a:r>
              <a:rPr lang="ko-KR" altLang="en-US" sz="2800" dirty="0"/>
              <a:t>에 질의하면</a:t>
            </a:r>
            <a:r>
              <a:rPr lang="en-US" altLang="ko-KR" sz="2800" dirty="0"/>
              <a:t>, </a:t>
            </a:r>
            <a:r>
              <a:rPr lang="ko-KR" altLang="en-US" sz="2800" dirty="0"/>
              <a:t>답변이 처리되는데 오래 걸린다</a:t>
            </a:r>
            <a:r>
              <a:rPr lang="en-US" altLang="ko-KR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ko-KR" altLang="en-US" sz="2800" dirty="0">
                <a:sym typeface="Wingdings" panose="05000000000000000000" pitchFamily="2" charset="2"/>
              </a:rPr>
              <a:t>좋은 </a:t>
            </a:r>
            <a:r>
              <a:rPr lang="en-US" altLang="ko-KR" sz="2800" dirty="0">
                <a:sym typeface="Wingdings" panose="05000000000000000000" pitchFamily="2" charset="2"/>
              </a:rPr>
              <a:t>GPU</a:t>
            </a:r>
            <a:r>
              <a:rPr lang="ko-KR" altLang="en-US" sz="2800" dirty="0">
                <a:sym typeface="Wingdings" panose="05000000000000000000" pitchFamily="2" charset="2"/>
              </a:rPr>
              <a:t>를 가진 서버로 해결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3</a:t>
            </a:r>
            <a:r>
              <a:rPr lang="en-US" altLang="ko-KR" sz="2800" b="1" dirty="0">
                <a:sym typeface="Wingdings" panose="05000000000000000000" pitchFamily="2" charset="2"/>
              </a:rPr>
              <a:t>. LLM </a:t>
            </a:r>
            <a:r>
              <a:rPr lang="ko-KR" altLang="en-US" sz="2800" b="1" dirty="0">
                <a:sym typeface="Wingdings" panose="05000000000000000000" pitchFamily="2" charset="2"/>
              </a:rPr>
              <a:t>답변이 이상하게 나오기도 한다</a:t>
            </a:r>
            <a:r>
              <a:rPr lang="en-US" altLang="ko-KR" sz="2800" b="1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 err="1">
                <a:sym typeface="Wingdings" panose="05000000000000000000" pitchFamily="2" charset="2"/>
              </a:rPr>
              <a:t>할루시네이션을</a:t>
            </a:r>
            <a:r>
              <a:rPr lang="ko-KR" altLang="en-US" sz="2800" dirty="0">
                <a:sym typeface="Wingdings" panose="05000000000000000000" pitchFamily="2" charset="2"/>
              </a:rPr>
              <a:t> 줄이기 위한 테크닉 필요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700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4F16CD2-87E3-B1F9-B243-C09F4FEC6FEF}"/>
              </a:ext>
            </a:extLst>
          </p:cNvPr>
          <p:cNvSpPr txBox="1"/>
          <p:nvPr/>
        </p:nvSpPr>
        <p:spPr>
          <a:xfrm>
            <a:off x="940904" y="490331"/>
            <a:ext cx="2930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기본 </a:t>
            </a:r>
            <a:r>
              <a:rPr lang="en-US" altLang="ko-KR" sz="3200" b="1" dirty="0"/>
              <a:t>LLM </a:t>
            </a:r>
            <a:r>
              <a:rPr lang="ko-KR" altLang="en-US" sz="3200" b="1" dirty="0"/>
              <a:t>구조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D909B1-D8DE-15ED-5377-9D0294C56E15}"/>
              </a:ext>
            </a:extLst>
          </p:cNvPr>
          <p:cNvSpPr txBox="1"/>
          <p:nvPr/>
        </p:nvSpPr>
        <p:spPr>
          <a:xfrm>
            <a:off x="2110774" y="3812855"/>
            <a:ext cx="7970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Prompt </a:t>
            </a:r>
            <a:r>
              <a:rPr lang="ko-KR" altLang="en-US" sz="2800" dirty="0"/>
              <a:t>작업</a:t>
            </a:r>
            <a:endParaRPr lang="en-US" altLang="ko-KR" sz="2800" dirty="0"/>
          </a:p>
          <a:p>
            <a:r>
              <a:rPr lang="en-US" altLang="ko-KR" sz="2800" dirty="0"/>
              <a:t>: LLM</a:t>
            </a:r>
            <a:r>
              <a:rPr lang="ko-KR" altLang="en-US" sz="2800" dirty="0"/>
              <a:t>이 정답을 </a:t>
            </a:r>
            <a:r>
              <a:rPr lang="ko-KR" altLang="en-US" sz="2800" dirty="0" err="1"/>
              <a:t>찾기위한</a:t>
            </a:r>
            <a:r>
              <a:rPr lang="ko-KR" altLang="en-US" sz="2800" dirty="0"/>
              <a:t> 보충 질의를 추가한다</a:t>
            </a:r>
            <a:r>
              <a:rPr lang="en-US" altLang="ko-KR" sz="28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93AA04-3340-8F24-D7C3-B02A98BC95E6}"/>
              </a:ext>
            </a:extLst>
          </p:cNvPr>
          <p:cNvSpPr/>
          <p:nvPr/>
        </p:nvSpPr>
        <p:spPr>
          <a:xfrm>
            <a:off x="8803532" y="1438269"/>
            <a:ext cx="1420238" cy="54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LLM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BF2F49-5FEE-BE72-3E8B-6BC85F109672}"/>
              </a:ext>
            </a:extLst>
          </p:cNvPr>
          <p:cNvSpPr/>
          <p:nvPr/>
        </p:nvSpPr>
        <p:spPr>
          <a:xfrm>
            <a:off x="6660205" y="1438269"/>
            <a:ext cx="1420238" cy="54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Tokenizer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98C410-C03A-1B87-FD59-810B90375E28}"/>
              </a:ext>
            </a:extLst>
          </p:cNvPr>
          <p:cNvSpPr/>
          <p:nvPr/>
        </p:nvSpPr>
        <p:spPr>
          <a:xfrm>
            <a:off x="1747737" y="1438269"/>
            <a:ext cx="1420238" cy="549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사용자질의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6FFE36-8ADE-4AE6-EAED-5377AB4024B8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3167975" y="1712978"/>
            <a:ext cx="34922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54385DC-66CA-FDF1-5591-CB746B0A932B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8080443" y="1712978"/>
            <a:ext cx="72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0B9A63D-394C-8B4E-DB1A-8CD2A466DFCF}"/>
              </a:ext>
            </a:extLst>
          </p:cNvPr>
          <p:cNvSpPr txBox="1"/>
          <p:nvPr/>
        </p:nvSpPr>
        <p:spPr>
          <a:xfrm>
            <a:off x="3007220" y="2532084"/>
            <a:ext cx="583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Chain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prompt</a:t>
            </a:r>
            <a:r>
              <a:rPr lang="ko-KR" altLang="en-US" sz="2400" dirty="0"/>
              <a:t> </a:t>
            </a:r>
            <a:r>
              <a:rPr lang="en-US" altLang="ko-KR" sz="2400" dirty="0"/>
              <a:t>|</a:t>
            </a:r>
            <a:r>
              <a:rPr lang="ko-KR" altLang="en-US" sz="2400" dirty="0"/>
              <a:t> </a:t>
            </a:r>
            <a:r>
              <a:rPr lang="en-US" altLang="ko-KR" sz="2400" dirty="0"/>
              <a:t>model</a:t>
            </a:r>
            <a:r>
              <a:rPr lang="ko-KR" altLang="en-US" sz="2400" dirty="0"/>
              <a:t> </a:t>
            </a:r>
            <a:r>
              <a:rPr lang="en-US" altLang="ko-KR" sz="2400" dirty="0"/>
              <a:t>|</a:t>
            </a:r>
            <a:r>
              <a:rPr lang="ko-KR" altLang="en-US" sz="2400" dirty="0"/>
              <a:t> </a:t>
            </a:r>
            <a:r>
              <a:rPr lang="en-US" altLang="ko-KR" sz="2400" dirty="0" err="1"/>
              <a:t>output_parser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5086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E75EE-3A10-1EF7-5355-EA6D5FDB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0467982-E4A2-4053-FC2E-EC2FAB1CCFD6}"/>
              </a:ext>
            </a:extLst>
          </p:cNvPr>
          <p:cNvSpPr txBox="1"/>
          <p:nvPr/>
        </p:nvSpPr>
        <p:spPr>
          <a:xfrm>
            <a:off x="940904" y="490331"/>
            <a:ext cx="4669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할루시네이션</a:t>
            </a:r>
            <a:r>
              <a:rPr lang="ko-KR" altLang="en-US" sz="3200" b="1" dirty="0"/>
              <a:t> 해결방법</a:t>
            </a:r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DDB20-D31A-6EF5-33CD-E0886DEEAB0D}"/>
              </a:ext>
            </a:extLst>
          </p:cNvPr>
          <p:cNvSpPr txBox="1"/>
          <p:nvPr/>
        </p:nvSpPr>
        <p:spPr>
          <a:xfrm>
            <a:off x="1998972" y="4837192"/>
            <a:ext cx="79704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Prompt </a:t>
            </a:r>
            <a:r>
              <a:rPr lang="ko-KR" altLang="en-US" sz="2800" dirty="0"/>
              <a:t>작업</a:t>
            </a:r>
            <a:endParaRPr lang="en-US" altLang="ko-KR" sz="2800" dirty="0"/>
          </a:p>
          <a:p>
            <a:r>
              <a:rPr lang="en-US" altLang="ko-KR" sz="2800" dirty="0"/>
              <a:t>: LLM</a:t>
            </a:r>
            <a:r>
              <a:rPr lang="ko-KR" altLang="en-US" sz="2800" dirty="0"/>
              <a:t>이 정답을 </a:t>
            </a:r>
            <a:r>
              <a:rPr lang="ko-KR" altLang="en-US" sz="2800" dirty="0" err="1"/>
              <a:t>찾기위한</a:t>
            </a:r>
            <a:r>
              <a:rPr lang="ko-KR" altLang="en-US" sz="2800" dirty="0"/>
              <a:t> 보충 질의를 추가한다</a:t>
            </a:r>
            <a:r>
              <a:rPr lang="en-US" altLang="ko-KR" sz="2800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52115A-0119-CB87-7F78-7C76F560A207}"/>
              </a:ext>
            </a:extLst>
          </p:cNvPr>
          <p:cNvSpPr/>
          <p:nvPr/>
        </p:nvSpPr>
        <p:spPr>
          <a:xfrm>
            <a:off x="8803532" y="1438269"/>
            <a:ext cx="1420238" cy="54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LLM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BB3E10-274F-DF7F-CD94-E9F7A9DC87E5}"/>
              </a:ext>
            </a:extLst>
          </p:cNvPr>
          <p:cNvSpPr/>
          <p:nvPr/>
        </p:nvSpPr>
        <p:spPr>
          <a:xfrm>
            <a:off x="6660205" y="1438269"/>
            <a:ext cx="1420238" cy="54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Tokenizer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31C07B-E6EF-111B-9EC4-3E3A5986E942}"/>
              </a:ext>
            </a:extLst>
          </p:cNvPr>
          <p:cNvSpPr/>
          <p:nvPr/>
        </p:nvSpPr>
        <p:spPr>
          <a:xfrm>
            <a:off x="3891064" y="1438269"/>
            <a:ext cx="2046052" cy="549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PromptTemplate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FCDF78-C50E-45C0-D3E8-FBDCE5F91B6D}"/>
              </a:ext>
            </a:extLst>
          </p:cNvPr>
          <p:cNvSpPr/>
          <p:nvPr/>
        </p:nvSpPr>
        <p:spPr>
          <a:xfrm>
            <a:off x="4203971" y="2350849"/>
            <a:ext cx="1420238" cy="549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추가질의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0F2F20-544A-50F0-2039-030D267AE03F}"/>
              </a:ext>
            </a:extLst>
          </p:cNvPr>
          <p:cNvSpPr/>
          <p:nvPr/>
        </p:nvSpPr>
        <p:spPr>
          <a:xfrm>
            <a:off x="1747737" y="1438269"/>
            <a:ext cx="1420238" cy="549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사용자질의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1B22D4-5BDA-5211-605E-41A7016269FD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167975" y="1712978"/>
            <a:ext cx="72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35F9BC-3763-5F98-722C-12E2467090BF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4914090" y="1987686"/>
            <a:ext cx="0" cy="36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96EC9CD-CB9D-A6F5-D350-2E5AF67F8B15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5937116" y="1712978"/>
            <a:ext cx="72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A6278F-AE02-56BC-64DA-CF7E69CD6DE5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8080443" y="1712978"/>
            <a:ext cx="72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923B59-A56F-70DA-98C0-68453F5C9647}"/>
              </a:ext>
            </a:extLst>
          </p:cNvPr>
          <p:cNvSpPr txBox="1"/>
          <p:nvPr/>
        </p:nvSpPr>
        <p:spPr>
          <a:xfrm>
            <a:off x="4203971" y="3031324"/>
            <a:ext cx="178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단순질의형태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E1DA2-43F3-0BC1-A1EF-C5185B42E1E7}"/>
              </a:ext>
            </a:extLst>
          </p:cNvPr>
          <p:cNvSpPr txBox="1"/>
          <p:nvPr/>
        </p:nvSpPr>
        <p:spPr>
          <a:xfrm>
            <a:off x="1406333" y="3549705"/>
            <a:ext cx="994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Chain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{“</a:t>
            </a:r>
            <a:r>
              <a:rPr lang="en-US" altLang="ko-KR" sz="2400" dirty="0" err="1"/>
              <a:t>conext</a:t>
            </a:r>
            <a:r>
              <a:rPr lang="en-US" altLang="ko-KR" sz="2400" dirty="0"/>
              <a:t>”: </a:t>
            </a:r>
            <a:r>
              <a:rPr lang="ko-KR" altLang="en-US" sz="2400" dirty="0"/>
              <a:t>추가질의</a:t>
            </a:r>
            <a:r>
              <a:rPr lang="en-US" altLang="ko-KR" sz="2400" dirty="0"/>
              <a:t>, “question”: </a:t>
            </a:r>
            <a:r>
              <a:rPr lang="ko-KR" altLang="en-US" sz="2400" dirty="0"/>
              <a:t>질의</a:t>
            </a:r>
            <a:r>
              <a:rPr lang="en-US" altLang="ko-KR" sz="2400" dirty="0"/>
              <a:t>}</a:t>
            </a:r>
            <a:r>
              <a:rPr lang="ko-KR" altLang="en-US" sz="2400" dirty="0"/>
              <a:t> </a:t>
            </a:r>
            <a:r>
              <a:rPr lang="en-US" altLang="ko-KR" sz="2400" dirty="0"/>
              <a:t>|</a:t>
            </a:r>
            <a:r>
              <a:rPr lang="ko-KR" altLang="en-US" sz="2400" dirty="0"/>
              <a:t> </a:t>
            </a:r>
            <a:r>
              <a:rPr lang="en-US" altLang="ko-KR" sz="2400" dirty="0"/>
              <a:t>model</a:t>
            </a:r>
            <a:r>
              <a:rPr lang="ko-KR" altLang="en-US" sz="2400" dirty="0"/>
              <a:t> </a:t>
            </a:r>
            <a:r>
              <a:rPr lang="en-US" altLang="ko-KR" sz="2400" dirty="0"/>
              <a:t>|</a:t>
            </a:r>
            <a:r>
              <a:rPr lang="ko-KR" altLang="en-US" sz="2400" dirty="0"/>
              <a:t> </a:t>
            </a:r>
            <a:r>
              <a:rPr lang="en-US" altLang="ko-KR" sz="2400" dirty="0" err="1"/>
              <a:t>output_parser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818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A324-0F7D-EED3-9B6F-6933F114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3C36CF-1898-A58D-66A4-9CCBD0E6F478}"/>
              </a:ext>
            </a:extLst>
          </p:cNvPr>
          <p:cNvSpPr/>
          <p:nvPr/>
        </p:nvSpPr>
        <p:spPr>
          <a:xfrm>
            <a:off x="8803532" y="1438269"/>
            <a:ext cx="1420238" cy="54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LLM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301D04-5639-CF29-D1A9-A3DD9973F97F}"/>
              </a:ext>
            </a:extLst>
          </p:cNvPr>
          <p:cNvSpPr/>
          <p:nvPr/>
        </p:nvSpPr>
        <p:spPr>
          <a:xfrm>
            <a:off x="6660205" y="1438269"/>
            <a:ext cx="1420238" cy="5494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Tokenizer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5211ED-5079-D0E8-C498-3B4311EE5203}"/>
              </a:ext>
            </a:extLst>
          </p:cNvPr>
          <p:cNvSpPr/>
          <p:nvPr/>
        </p:nvSpPr>
        <p:spPr>
          <a:xfrm>
            <a:off x="3891064" y="1438269"/>
            <a:ext cx="2046052" cy="549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PromptTemplate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77D8B2-53C8-89A8-FDAC-CBF2C6F28EC5}"/>
              </a:ext>
            </a:extLst>
          </p:cNvPr>
          <p:cNvSpPr/>
          <p:nvPr/>
        </p:nvSpPr>
        <p:spPr>
          <a:xfrm>
            <a:off x="4203971" y="2350849"/>
            <a:ext cx="1420238" cy="549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추가질의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5B0A60-63FB-184A-9A78-86AFE540EC65}"/>
              </a:ext>
            </a:extLst>
          </p:cNvPr>
          <p:cNvSpPr/>
          <p:nvPr/>
        </p:nvSpPr>
        <p:spPr>
          <a:xfrm>
            <a:off x="1747737" y="1438269"/>
            <a:ext cx="1420238" cy="5494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사용자질의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CD619A9-56D9-D2A5-8380-5B5825905961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3167975" y="1712978"/>
            <a:ext cx="72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6DF708-A1DF-35C3-DE12-78EAD20BE18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914090" y="1987686"/>
            <a:ext cx="0" cy="36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23E99CE-CA4E-2370-EF0B-9B7D4A426E1E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5937116" y="1712978"/>
            <a:ext cx="72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7F1B04-DF89-4879-20AA-CA9889BDAA5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8080443" y="1712978"/>
            <a:ext cx="723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0208CE-8CE1-F776-5A24-16F3324A8FCF}"/>
              </a:ext>
            </a:extLst>
          </p:cNvPr>
          <p:cNvSpPr txBox="1"/>
          <p:nvPr/>
        </p:nvSpPr>
        <p:spPr>
          <a:xfrm>
            <a:off x="940904" y="490331"/>
            <a:ext cx="4669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할루시네이션</a:t>
            </a:r>
            <a:r>
              <a:rPr lang="ko-KR" altLang="en-US" sz="3200" b="1" dirty="0"/>
              <a:t> 해결방법</a:t>
            </a:r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B110EF-2CF5-6096-7EEE-C12EF005BF23}"/>
              </a:ext>
            </a:extLst>
          </p:cNvPr>
          <p:cNvSpPr txBox="1"/>
          <p:nvPr/>
        </p:nvSpPr>
        <p:spPr>
          <a:xfrm>
            <a:off x="2110773" y="3812855"/>
            <a:ext cx="8988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RAG </a:t>
            </a:r>
            <a:r>
              <a:rPr lang="ko-KR" altLang="en-US" sz="2800" dirty="0"/>
              <a:t>작업</a:t>
            </a:r>
            <a:endParaRPr lang="en-US" altLang="ko-KR" sz="2800" dirty="0"/>
          </a:p>
          <a:p>
            <a:r>
              <a:rPr lang="en-US" altLang="ko-KR" sz="2800" dirty="0"/>
              <a:t>: </a:t>
            </a:r>
            <a:r>
              <a:rPr lang="ko-KR" altLang="en-US" sz="2800" dirty="0"/>
              <a:t>문서를 </a:t>
            </a:r>
            <a:r>
              <a:rPr lang="en-US" altLang="ko-KR" sz="2800" dirty="0"/>
              <a:t>index</a:t>
            </a:r>
            <a:r>
              <a:rPr lang="ko-KR" altLang="en-US" sz="2800" dirty="0"/>
              <a:t>로 만든 후</a:t>
            </a:r>
            <a:r>
              <a:rPr lang="en-US" altLang="ko-KR" sz="2800" dirty="0"/>
              <a:t>,</a:t>
            </a:r>
            <a:r>
              <a:rPr lang="ko-KR" altLang="en-US" sz="2800" dirty="0"/>
              <a:t>보충 질의로 추가하여 해결</a:t>
            </a:r>
            <a:endParaRPr lang="en-US" altLang="ko-KR" sz="2800" dirty="0"/>
          </a:p>
        </p:txBody>
      </p:sp>
      <p:sp>
        <p:nvSpPr>
          <p:cNvPr id="15" name="원통형 14">
            <a:extLst>
              <a:ext uri="{FF2B5EF4-FFF2-40B4-BE49-F238E27FC236}">
                <a16:creationId xmlns:a16="http://schemas.microsoft.com/office/drawing/2014/main" id="{C508780A-5320-F693-6344-2738B78F8FAF}"/>
              </a:ext>
            </a:extLst>
          </p:cNvPr>
          <p:cNvSpPr/>
          <p:nvPr/>
        </p:nvSpPr>
        <p:spPr>
          <a:xfrm>
            <a:off x="5780661" y="2309408"/>
            <a:ext cx="630677" cy="63229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825836-DEE5-E4CB-0583-B12D6009B19A}"/>
              </a:ext>
            </a:extLst>
          </p:cNvPr>
          <p:cNvSpPr txBox="1"/>
          <p:nvPr/>
        </p:nvSpPr>
        <p:spPr>
          <a:xfrm>
            <a:off x="5894896" y="2987229"/>
            <a:ext cx="142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vectorstore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1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88737-A104-148E-F82F-7F609D22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8F30C8B-D5BB-1ACD-68CE-BBB3AF838EBA}"/>
              </a:ext>
            </a:extLst>
          </p:cNvPr>
          <p:cNvSpPr txBox="1"/>
          <p:nvPr/>
        </p:nvSpPr>
        <p:spPr>
          <a:xfrm>
            <a:off x="940904" y="490331"/>
            <a:ext cx="4203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/>
              <a:t>Vectorstore</a:t>
            </a:r>
            <a:r>
              <a:rPr lang="ko-KR" altLang="en-US" sz="3200" b="1" dirty="0"/>
              <a:t> 사용방법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FA6D75-3D10-50C2-E954-3AA9F37B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1516664"/>
            <a:ext cx="5260839" cy="18072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372972-8561-3437-1333-BFA60AC883CC}"/>
              </a:ext>
            </a:extLst>
          </p:cNvPr>
          <p:cNvSpPr txBox="1"/>
          <p:nvPr/>
        </p:nvSpPr>
        <p:spPr>
          <a:xfrm>
            <a:off x="1114180" y="1572388"/>
            <a:ext cx="138371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1.</a:t>
            </a:r>
            <a:r>
              <a:rPr lang="ko-KR" altLang="en-US" sz="1600" b="1" dirty="0"/>
              <a:t>인덱스단계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19A152-45D3-6C9B-9702-7ED13C820A92}"/>
              </a:ext>
            </a:extLst>
          </p:cNvPr>
          <p:cNvGrpSpPr/>
          <p:nvPr/>
        </p:nvGrpSpPr>
        <p:grpSpPr>
          <a:xfrm>
            <a:off x="1420904" y="4024291"/>
            <a:ext cx="4300838" cy="1689339"/>
            <a:chOff x="3682225" y="3810282"/>
            <a:chExt cx="4300838" cy="168933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2BBD971-E59F-4FC9-188E-DA9A64CC6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2225" y="3810282"/>
              <a:ext cx="4300838" cy="16893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60C637-94C8-47C8-078B-3081E2DD5678}"/>
                </a:ext>
              </a:extLst>
            </p:cNvPr>
            <p:cNvSpPr txBox="1"/>
            <p:nvPr/>
          </p:nvSpPr>
          <p:spPr>
            <a:xfrm>
              <a:off x="3760843" y="3921006"/>
              <a:ext cx="1178528" cy="33855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/>
                <a:t>2.</a:t>
              </a:r>
              <a:r>
                <a:rPr lang="ko-KR" altLang="en-US" sz="1600" b="1" dirty="0"/>
                <a:t>검색단계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20820C-E849-BC63-F3B0-7CE60C8C4D0F}"/>
              </a:ext>
            </a:extLst>
          </p:cNvPr>
          <p:cNvSpPr txBox="1"/>
          <p:nvPr/>
        </p:nvSpPr>
        <p:spPr>
          <a:xfrm>
            <a:off x="7084634" y="1958602"/>
            <a:ext cx="4166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문서읽어들이기</a:t>
            </a:r>
            <a:r>
              <a:rPr lang="ko-KR" altLang="en-US" dirty="0"/>
              <a:t> </a:t>
            </a:r>
            <a:r>
              <a:rPr lang="en-US" altLang="ko-KR" dirty="0"/>
              <a:t>(document loader)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쪼개기</a:t>
            </a:r>
            <a:r>
              <a:rPr lang="en-US" altLang="ko-KR" dirty="0"/>
              <a:t>(splitter)</a:t>
            </a:r>
          </a:p>
          <a:p>
            <a:pPr marL="342900" indent="-342900">
              <a:buAutoNum type="arabicParenR"/>
            </a:pPr>
            <a:r>
              <a:rPr lang="en-US" altLang="ko-KR" dirty="0"/>
              <a:t>Db</a:t>
            </a:r>
            <a:r>
              <a:rPr lang="ko-KR" altLang="en-US" dirty="0"/>
              <a:t>에서 넣기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39C287-890A-318A-5B24-50CFE56B7334}"/>
              </a:ext>
            </a:extLst>
          </p:cNvPr>
          <p:cNvSpPr txBox="1"/>
          <p:nvPr/>
        </p:nvSpPr>
        <p:spPr>
          <a:xfrm>
            <a:off x="7084634" y="4407295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유사성검색 </a:t>
            </a:r>
            <a:r>
              <a:rPr lang="en-US" altLang="ko-KR" dirty="0"/>
              <a:t>(similarity search)</a:t>
            </a:r>
          </a:p>
        </p:txBody>
      </p:sp>
    </p:spTree>
    <p:extLst>
      <p:ext uri="{BB962C8B-B14F-4D97-AF65-F5344CB8AC3E}">
        <p14:creationId xmlns:p14="http://schemas.microsoft.com/office/powerpoint/2010/main" val="29381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45D995-9FB4-7820-BD97-B64AAEE9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847725"/>
            <a:ext cx="8677275" cy="5162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DF31F-A58A-1E19-00F2-D6F3F590E512}"/>
              </a:ext>
            </a:extLst>
          </p:cNvPr>
          <p:cNvSpPr txBox="1"/>
          <p:nvPr/>
        </p:nvSpPr>
        <p:spPr>
          <a:xfrm>
            <a:off x="940904" y="490331"/>
            <a:ext cx="2640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RAG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prompt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642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64C8-77A9-4D46-DCC4-E0AE07CA1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705178"/>
            <a:ext cx="833437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95891E-B66D-3268-7208-ECC8A0B04493}"/>
              </a:ext>
            </a:extLst>
          </p:cNvPr>
          <p:cNvSpPr txBox="1"/>
          <p:nvPr/>
        </p:nvSpPr>
        <p:spPr>
          <a:xfrm>
            <a:off x="940904" y="490331"/>
            <a:ext cx="240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/>
              <a:t>RAG</a:t>
            </a:r>
            <a:r>
              <a:rPr lang="ko-KR" altLang="en-US" sz="3200" b="1"/>
              <a:t> 흐름도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58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0F068-9624-7CD6-EA98-A98CF893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C1682E-33E5-452E-1E44-E3037B9D7EA5}"/>
              </a:ext>
            </a:extLst>
          </p:cNvPr>
          <p:cNvSpPr txBox="1"/>
          <p:nvPr/>
        </p:nvSpPr>
        <p:spPr>
          <a:xfrm>
            <a:off x="940904" y="490331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RAG</a:t>
            </a:r>
            <a:r>
              <a:rPr lang="ko-KR" altLang="en-US" sz="3200" b="1" dirty="0"/>
              <a:t> 의 장점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25F6E-AD06-9F68-B8E9-094C8FA75BD4}"/>
              </a:ext>
            </a:extLst>
          </p:cNvPr>
          <p:cNvSpPr txBox="1"/>
          <p:nvPr/>
        </p:nvSpPr>
        <p:spPr>
          <a:xfrm>
            <a:off x="1858982" y="1639499"/>
            <a:ext cx="8988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dirty="0"/>
              <a:t>정확성</a:t>
            </a:r>
            <a:r>
              <a:rPr lang="en-US" altLang="ko-KR" sz="2800" dirty="0"/>
              <a:t>, </a:t>
            </a:r>
            <a:r>
              <a:rPr lang="ko-KR" altLang="en-US" sz="2800" dirty="0"/>
              <a:t>사실체크</a:t>
            </a:r>
            <a:endParaRPr lang="en-US" altLang="ko-KR" sz="2800" dirty="0"/>
          </a:p>
          <a:p>
            <a:pPr marL="514350" indent="-514350">
              <a:buAutoNum type="arabicParenR"/>
            </a:pPr>
            <a:r>
              <a:rPr lang="en-US" altLang="ko-KR" sz="2800" dirty="0"/>
              <a:t>Bias(</a:t>
            </a:r>
            <a:r>
              <a:rPr lang="ko-KR" altLang="en-US" sz="2800" dirty="0"/>
              <a:t>편향</a:t>
            </a:r>
            <a:r>
              <a:rPr lang="en-US" altLang="ko-KR" sz="2800" dirty="0"/>
              <a:t>)</a:t>
            </a:r>
            <a:r>
              <a:rPr lang="ko-KR" altLang="en-US" sz="2800" dirty="0"/>
              <a:t>과 </a:t>
            </a:r>
            <a:r>
              <a:rPr lang="en-US" altLang="ko-KR" sz="2800" dirty="0"/>
              <a:t>Hallucination</a:t>
            </a:r>
            <a:r>
              <a:rPr lang="ko-KR" altLang="en-US" sz="2800" dirty="0"/>
              <a:t>해결</a:t>
            </a:r>
            <a:endParaRPr lang="en-US" altLang="ko-KR" sz="2800" dirty="0"/>
          </a:p>
          <a:p>
            <a:pPr marL="514350" indent="-514350">
              <a:buAutoNum type="arabicParenR"/>
            </a:pPr>
            <a:r>
              <a:rPr lang="ko-KR" altLang="en-US" sz="2800" dirty="0"/>
              <a:t>낮은 비용</a:t>
            </a:r>
            <a:endParaRPr lang="en-US" altLang="ko-K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2B7E8-46EC-C5DE-E1E0-CEFA92CDB7AE}"/>
              </a:ext>
            </a:extLst>
          </p:cNvPr>
          <p:cNvSpPr txBox="1"/>
          <p:nvPr/>
        </p:nvSpPr>
        <p:spPr>
          <a:xfrm>
            <a:off x="2110773" y="3812855"/>
            <a:ext cx="8988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Fine tuning</a:t>
            </a:r>
            <a:r>
              <a:rPr lang="ko-KR" altLang="en-US" sz="2800" dirty="0"/>
              <a:t>은 학습비용이 비싸다</a:t>
            </a:r>
            <a:r>
              <a:rPr lang="en-US" altLang="ko-KR" sz="2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42A00-828F-2F3B-AE19-753057A2DFA9}"/>
              </a:ext>
            </a:extLst>
          </p:cNvPr>
          <p:cNvSpPr txBox="1"/>
          <p:nvPr/>
        </p:nvSpPr>
        <p:spPr>
          <a:xfrm>
            <a:off x="1325393" y="5469656"/>
            <a:ext cx="8480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https://research.ibm.com/blog/retrieval-augmented-generation-RAG</a:t>
            </a:r>
          </a:p>
        </p:txBody>
      </p:sp>
    </p:spTree>
    <p:extLst>
      <p:ext uri="{BB962C8B-B14F-4D97-AF65-F5344CB8AC3E}">
        <p14:creationId xmlns:p14="http://schemas.microsoft.com/office/powerpoint/2010/main" val="88180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196</Words>
  <Application>Microsoft Office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중간고사후 정리1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calmroad@gmail.com</dc:creator>
  <cp:lastModifiedBy>calmroad@gmail.com</cp:lastModifiedBy>
  <cp:revision>24</cp:revision>
  <dcterms:created xsi:type="dcterms:W3CDTF">2024-11-07T23:50:06Z</dcterms:created>
  <dcterms:modified xsi:type="dcterms:W3CDTF">2024-11-11T00:33:07Z</dcterms:modified>
</cp:coreProperties>
</file>