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09" r:id="rId3"/>
    <p:sldId id="410" r:id="rId4"/>
    <p:sldId id="420" r:id="rId5"/>
    <p:sldId id="552" r:id="rId6"/>
    <p:sldId id="331" r:id="rId7"/>
    <p:sldId id="421" r:id="rId8"/>
    <p:sldId id="423" r:id="rId9"/>
    <p:sldId id="333" r:id="rId10"/>
    <p:sldId id="515" r:id="rId11"/>
    <p:sldId id="543" r:id="rId12"/>
    <p:sldId id="532" r:id="rId13"/>
    <p:sldId id="531" r:id="rId14"/>
    <p:sldId id="516" r:id="rId15"/>
    <p:sldId id="517" r:id="rId16"/>
    <p:sldId id="518" r:id="rId17"/>
    <p:sldId id="520" r:id="rId18"/>
    <p:sldId id="519" r:id="rId19"/>
    <p:sldId id="544" r:id="rId20"/>
    <p:sldId id="521" r:id="rId21"/>
    <p:sldId id="522" r:id="rId22"/>
    <p:sldId id="495" r:id="rId23"/>
    <p:sldId id="546" r:id="rId24"/>
    <p:sldId id="547" r:id="rId25"/>
    <p:sldId id="525" r:id="rId26"/>
    <p:sldId id="526" r:id="rId27"/>
    <p:sldId id="523" r:id="rId28"/>
    <p:sldId id="545" r:id="rId29"/>
    <p:sldId id="527" r:id="rId30"/>
    <p:sldId id="549" r:id="rId31"/>
    <p:sldId id="550" r:id="rId32"/>
    <p:sldId id="533" r:id="rId33"/>
    <p:sldId id="534" r:id="rId34"/>
    <p:sldId id="535" r:id="rId35"/>
    <p:sldId id="536" r:id="rId36"/>
    <p:sldId id="537" r:id="rId37"/>
    <p:sldId id="538" r:id="rId38"/>
    <p:sldId id="539" r:id="rId39"/>
    <p:sldId id="542" r:id="rId40"/>
    <p:sldId id="554" r:id="rId41"/>
    <p:sldId id="555" r:id="rId42"/>
    <p:sldId id="553" r:id="rId43"/>
    <p:sldId id="557" r:id="rId44"/>
    <p:sldId id="558" r:id="rId45"/>
    <p:sldId id="541" r:id="rId4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213" autoAdjust="0"/>
  </p:normalViewPr>
  <p:slideViewPr>
    <p:cSldViewPr>
      <p:cViewPr varScale="1">
        <p:scale>
          <a:sx n="108" d="100"/>
          <a:sy n="108" d="100"/>
        </p:scale>
        <p:origin x="1914" y="96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2024-11-21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1137B9-5383-4519-A69D-AA54E0B9CE3B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175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3789" y="116633"/>
            <a:ext cx="8371460" cy="620463"/>
          </a:xfrm>
        </p:spPr>
        <p:txBody>
          <a:bodyPr/>
          <a:lstStyle>
            <a:lvl1pPr algn="l">
              <a:defRPr sz="24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03789" y="1079008"/>
            <a:ext cx="8371459" cy="5518344"/>
          </a:xfrm>
        </p:spPr>
        <p:txBody>
          <a:bodyPr/>
          <a:lstStyle>
            <a:lvl1pPr marL="257175" indent="-257175">
              <a:lnSpc>
                <a:spcPct val="120000"/>
              </a:lnSpc>
              <a:spcBef>
                <a:spcPts val="0"/>
              </a:spcBef>
              <a:spcAft>
                <a:spcPts val="15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35756" indent="-135731">
              <a:lnSpc>
                <a:spcPct val="130000"/>
              </a:lnSpc>
              <a:spcBef>
                <a:spcPts val="150"/>
              </a:spcBef>
              <a:spcAft>
                <a:spcPts val="15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500" b="0"/>
            </a:lvl2pPr>
            <a:lvl3pPr marL="471488" indent="-135731">
              <a:lnSpc>
                <a:spcPct val="120000"/>
              </a:lnSpc>
              <a:spcAft>
                <a:spcPts val="45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350"/>
            </a:lvl3pPr>
            <a:lvl4pPr marL="607219" indent="-135731">
              <a:spcAft>
                <a:spcPts val="450"/>
              </a:spcAft>
              <a:buClr>
                <a:srgbClr val="481DE7"/>
              </a:buClr>
              <a:buSzPct val="96000"/>
              <a:defRPr sz="1200"/>
            </a:lvl4pPr>
            <a:lvl5pPr marL="742950" indent="-135731">
              <a:buClr>
                <a:srgbClr val="D9737E"/>
              </a:buClr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39701" y="6525349"/>
            <a:ext cx="8756650" cy="28004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sz="900" kern="0" smtClean="0">
                <a:latin typeface="Verdana"/>
              </a:rPr>
              <a:pPr latinLnBrk="0"/>
              <a:t>‹#›</a:t>
            </a:fld>
            <a:endParaRPr lang="en-US" altLang="ko-KR" sz="900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9144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815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2024-11-21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A9F4DA-40FE-6C95-93C6-2CE00471890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68344" y="1"/>
            <a:ext cx="1475656" cy="8417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  <p:sldLayoutId id="2147483687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prj001/SE" TargetMode="External"/><Relationship Id="rId2" Type="http://schemas.openxmlformats.org/officeDocument/2006/relationships/hyperlink" Target="http://localhost:8000/prj001/servlet/com.servlet.servletEx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BA5066-1C84-4614-98E6-7D7A7827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162"/>
            <a:ext cx="9144000" cy="4703441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683568" y="1556792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4800" dirty="0">
                <a:solidFill>
                  <a:srgbClr val="7030A0"/>
                </a:solidFill>
                <a:latin typeface="+mj-lt"/>
                <a:ea typeface="HY강B" pitchFamily="18" charset="-127"/>
              </a:rPr>
              <a:t>Servlet </a:t>
            </a:r>
            <a:endParaRPr lang="ko-KR" altLang="en-US" sz="4800" dirty="0">
              <a:solidFill>
                <a:srgbClr val="7030A0"/>
              </a:solidFill>
              <a:latin typeface="+mj-lt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컨테이너 구조 </a:t>
            </a:r>
            <a:r>
              <a:rPr lang="en-US" altLang="ko-KR" dirty="0"/>
              <a:t>&amp; </a:t>
            </a:r>
            <a:r>
              <a:rPr lang="ko-KR" altLang="en-US" dirty="0" err="1"/>
              <a:t>서블릿</a:t>
            </a:r>
            <a:endParaRPr lang="ko-KR" altLang="en-US" dirty="0"/>
          </a:p>
        </p:txBody>
      </p:sp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0F021928-34C5-5922-F984-CF6749B3A13A}"/>
              </a:ext>
            </a:extLst>
          </p:cNvPr>
          <p:cNvSpPr/>
          <p:nvPr/>
        </p:nvSpPr>
        <p:spPr>
          <a:xfrm>
            <a:off x="143508" y="3753036"/>
            <a:ext cx="1008112" cy="12961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Browser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0024BD-5109-56C7-4C32-406AC7CB1B08}"/>
              </a:ext>
            </a:extLst>
          </p:cNvPr>
          <p:cNvSpPr/>
          <p:nvPr/>
        </p:nvSpPr>
        <p:spPr>
          <a:xfrm>
            <a:off x="2051720" y="3140968"/>
            <a:ext cx="4320480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F9CAB096-0F30-2E48-6BB0-BE9883AE50DF}"/>
              </a:ext>
            </a:extLst>
          </p:cNvPr>
          <p:cNvSpPr/>
          <p:nvPr/>
        </p:nvSpPr>
        <p:spPr>
          <a:xfrm>
            <a:off x="2231740" y="3997442"/>
            <a:ext cx="1008112" cy="97972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xxx.java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6A48F158-23AA-FB30-1F74-6F103FA3F8F1}"/>
              </a:ext>
            </a:extLst>
          </p:cNvPr>
          <p:cNvSpPr/>
          <p:nvPr/>
        </p:nvSpPr>
        <p:spPr>
          <a:xfrm>
            <a:off x="3548774" y="3976416"/>
            <a:ext cx="1275254" cy="10081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xxx.class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45348-A0B0-2828-480D-CD0C51C1FEDC}"/>
              </a:ext>
            </a:extLst>
          </p:cNvPr>
          <p:cNvSpPr txBox="1"/>
          <p:nvPr/>
        </p:nvSpPr>
        <p:spPr>
          <a:xfrm>
            <a:off x="2951820" y="2708920"/>
            <a:ext cx="2520280" cy="6167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ko-KR" altLang="en-US" sz="3600" dirty="0"/>
              <a:t>웹컨테이너</a:t>
            </a:r>
            <a:r>
              <a:rPr lang="en-US" altLang="ko-KR" sz="3600" dirty="0"/>
              <a:t>(Tomcat)</a:t>
            </a:r>
            <a:endParaRPr lang="ko-KR" altLang="en-US" sz="3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092A361-62E9-BFB9-01DA-3CECEF38EACC}"/>
              </a:ext>
            </a:extLst>
          </p:cNvPr>
          <p:cNvCxnSpPr>
            <a:stCxn id="4" idx="3"/>
          </p:cNvCxnSpPr>
          <p:nvPr/>
        </p:nvCxnSpPr>
        <p:spPr>
          <a:xfrm>
            <a:off x="1151620" y="4401108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A47A7D-FD27-4431-EF51-7458495EDA2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2605" y="4407714"/>
            <a:ext cx="1436583" cy="17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78E4ED86-B8CF-D94B-8AA3-A2F9F9BA1E8B}"/>
              </a:ext>
            </a:extLst>
          </p:cNvPr>
          <p:cNvSpPr/>
          <p:nvPr/>
        </p:nvSpPr>
        <p:spPr>
          <a:xfrm>
            <a:off x="7459188" y="3777227"/>
            <a:ext cx="1008112" cy="12961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Browser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C9675-9395-1AB2-7156-2B5A000127EF}"/>
              </a:ext>
            </a:extLst>
          </p:cNvPr>
          <p:cNvSpPr txBox="1"/>
          <p:nvPr/>
        </p:nvSpPr>
        <p:spPr>
          <a:xfrm>
            <a:off x="1180756" y="3997443"/>
            <a:ext cx="1080119" cy="3600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/>
              <a:t>request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15F02-E480-576E-9A04-1A46FD3005C3}"/>
              </a:ext>
            </a:extLst>
          </p:cNvPr>
          <p:cNvSpPr txBox="1"/>
          <p:nvPr/>
        </p:nvSpPr>
        <p:spPr>
          <a:xfrm>
            <a:off x="6372201" y="3992914"/>
            <a:ext cx="1080119" cy="3600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/>
              <a:t>response</a:t>
            </a:r>
            <a:endParaRPr lang="ko-KR" altLang="en-US" sz="1600" dirty="0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543ADC66-2A4A-36BC-229B-02C8AEBF2896}"/>
              </a:ext>
            </a:extLst>
          </p:cNvPr>
          <p:cNvSpPr/>
          <p:nvPr/>
        </p:nvSpPr>
        <p:spPr>
          <a:xfrm>
            <a:off x="5148064" y="4009077"/>
            <a:ext cx="1008112" cy="968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xxx.obj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900A42-2D36-195F-48C4-8B0DF6B4A725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239852" y="4480472"/>
            <a:ext cx="308922" cy="6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F59B250-D1AC-AD82-858F-13B6DECC4D4D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824028" y="4480472"/>
            <a:ext cx="324036" cy="12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D2559E-996C-0F48-0B69-3F692902E48C}"/>
              </a:ext>
            </a:extLst>
          </p:cNvPr>
          <p:cNvSpPr txBox="1"/>
          <p:nvPr/>
        </p:nvSpPr>
        <p:spPr>
          <a:xfrm>
            <a:off x="1360775" y="4318048"/>
            <a:ext cx="576064" cy="6480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400" dirty="0"/>
              <a:t>요청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62654E-0A98-29B3-FCF3-DA6EF37EA0A0}"/>
              </a:ext>
            </a:extLst>
          </p:cNvPr>
          <p:cNvSpPr txBox="1"/>
          <p:nvPr/>
        </p:nvSpPr>
        <p:spPr>
          <a:xfrm>
            <a:off x="6600576" y="4318047"/>
            <a:ext cx="576064" cy="6480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400" dirty="0"/>
              <a:t>응답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714F12-0ADC-8640-9D7F-EA28C399AA48}"/>
              </a:ext>
            </a:extLst>
          </p:cNvPr>
          <p:cNvSpPr txBox="1"/>
          <p:nvPr/>
        </p:nvSpPr>
        <p:spPr>
          <a:xfrm>
            <a:off x="438251" y="1658455"/>
            <a:ext cx="4595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/>
              <a:t>Servlet </a:t>
            </a:r>
            <a:r>
              <a:rPr lang="ko-KR" altLang="en-US" sz="3200" dirty="0"/>
              <a:t>순수 자바 파일</a:t>
            </a:r>
          </a:p>
        </p:txBody>
      </p:sp>
    </p:spTree>
    <p:extLst>
      <p:ext uri="{BB962C8B-B14F-4D97-AF65-F5344CB8AC3E}">
        <p14:creationId xmlns:p14="http://schemas.microsoft.com/office/powerpoint/2010/main" val="208491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787B6-E071-C7D3-3612-D48E40B65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BFDFD-114D-661F-3277-409356E0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</a:t>
            </a:r>
            <a:r>
              <a:rPr lang="ko-KR" altLang="en-US" dirty="0"/>
              <a:t> 생명주기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94C8EBA-FFD0-181E-7DBF-B5E67B568C05}"/>
              </a:ext>
            </a:extLst>
          </p:cNvPr>
          <p:cNvCxnSpPr>
            <a:cxnSpLocks/>
          </p:cNvCxnSpPr>
          <p:nvPr/>
        </p:nvCxnSpPr>
        <p:spPr>
          <a:xfrm>
            <a:off x="4413497" y="2485732"/>
            <a:ext cx="14487" cy="337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3C155459-5A97-AFD6-DF7D-82C83810D784}"/>
              </a:ext>
            </a:extLst>
          </p:cNvPr>
          <p:cNvSpPr/>
          <p:nvPr/>
        </p:nvSpPr>
        <p:spPr>
          <a:xfrm>
            <a:off x="3649078" y="2060848"/>
            <a:ext cx="1643001" cy="4290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@PostConstruct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F7A3EF3-1AEB-D80F-864C-5EC9155F0B8F}"/>
              </a:ext>
            </a:extLst>
          </p:cNvPr>
          <p:cNvCxnSpPr>
            <a:cxnSpLocks/>
          </p:cNvCxnSpPr>
          <p:nvPr/>
        </p:nvCxnSpPr>
        <p:spPr>
          <a:xfrm>
            <a:off x="4400315" y="3257884"/>
            <a:ext cx="14487" cy="337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27D9FE1C-4212-F8CC-217B-B5CA990B845E}"/>
              </a:ext>
            </a:extLst>
          </p:cNvPr>
          <p:cNvSpPr/>
          <p:nvPr/>
        </p:nvSpPr>
        <p:spPr>
          <a:xfrm>
            <a:off x="3635896" y="2833000"/>
            <a:ext cx="1643001" cy="4290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init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3C91E7A-5084-8A3A-2AA3-26CEE3ADC789}"/>
              </a:ext>
            </a:extLst>
          </p:cNvPr>
          <p:cNvCxnSpPr>
            <a:cxnSpLocks/>
          </p:cNvCxnSpPr>
          <p:nvPr/>
        </p:nvCxnSpPr>
        <p:spPr>
          <a:xfrm>
            <a:off x="4400315" y="4007930"/>
            <a:ext cx="14487" cy="337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D42F12AE-7829-91C0-1444-0313134FB8CE}"/>
              </a:ext>
            </a:extLst>
          </p:cNvPr>
          <p:cNvSpPr/>
          <p:nvPr/>
        </p:nvSpPr>
        <p:spPr>
          <a:xfrm>
            <a:off x="3635896" y="3583046"/>
            <a:ext cx="1643001" cy="4290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D27DEAF-4ED3-04D0-F6F0-1E008107A5A9}"/>
              </a:ext>
            </a:extLst>
          </p:cNvPr>
          <p:cNvCxnSpPr>
            <a:cxnSpLocks/>
          </p:cNvCxnSpPr>
          <p:nvPr/>
        </p:nvCxnSpPr>
        <p:spPr>
          <a:xfrm>
            <a:off x="4413498" y="4770052"/>
            <a:ext cx="14487" cy="337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00DB2218-6BE1-93E9-FDD4-9CE05B695A02}"/>
              </a:ext>
            </a:extLst>
          </p:cNvPr>
          <p:cNvSpPr/>
          <p:nvPr/>
        </p:nvSpPr>
        <p:spPr>
          <a:xfrm>
            <a:off x="3649079" y="4345168"/>
            <a:ext cx="1643001" cy="4290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destory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82C31140-A5AE-960B-59D3-2DBBF429DE64}"/>
              </a:ext>
            </a:extLst>
          </p:cNvPr>
          <p:cNvSpPr/>
          <p:nvPr/>
        </p:nvSpPr>
        <p:spPr>
          <a:xfrm>
            <a:off x="3649079" y="5095214"/>
            <a:ext cx="1643001" cy="4290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@PreDestroy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2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0A82519-2EEB-723D-FB86-5CAA1B359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904" y="1484784"/>
            <a:ext cx="3257550" cy="216217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F5DC90-1133-6BB2-3C8D-F61CB582C597}"/>
              </a:ext>
            </a:extLst>
          </p:cNvPr>
          <p:cNvSpPr/>
          <p:nvPr/>
        </p:nvSpPr>
        <p:spPr>
          <a:xfrm>
            <a:off x="4505506" y="3176032"/>
            <a:ext cx="2592288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0288D0-4ECF-ABBA-EB80-F7A3F3FE9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" y="1196752"/>
            <a:ext cx="4342869" cy="29523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B219D5-F854-26D3-8371-043CA35E6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3029873"/>
            <a:ext cx="2592288" cy="382812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34A663-E225-C257-4326-C2BD29725473}"/>
              </a:ext>
            </a:extLst>
          </p:cNvPr>
          <p:cNvSpPr/>
          <p:nvPr/>
        </p:nvSpPr>
        <p:spPr>
          <a:xfrm>
            <a:off x="5364088" y="2485567"/>
            <a:ext cx="1080120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5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49594-B6A7-886A-8EC7-99A66F6B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3274268" cy="33843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5C012F-517D-5866-31B2-BE8DA579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424321"/>
            <a:ext cx="4924425" cy="36004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BB96224-D582-2AF4-F43E-6CDEC313BD7D}"/>
              </a:ext>
            </a:extLst>
          </p:cNvPr>
          <p:cNvSpPr/>
          <p:nvPr/>
        </p:nvSpPr>
        <p:spPr>
          <a:xfrm>
            <a:off x="2411760" y="4595013"/>
            <a:ext cx="1080120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F4A9E4-D822-33B4-E08C-1704C29B448F}"/>
              </a:ext>
            </a:extLst>
          </p:cNvPr>
          <p:cNvSpPr/>
          <p:nvPr/>
        </p:nvSpPr>
        <p:spPr>
          <a:xfrm>
            <a:off x="4603476" y="3086492"/>
            <a:ext cx="1080120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1D9B3F-0753-3F1F-FED4-7B88E38D582C}"/>
              </a:ext>
            </a:extLst>
          </p:cNvPr>
          <p:cNvSpPr/>
          <p:nvPr/>
        </p:nvSpPr>
        <p:spPr>
          <a:xfrm>
            <a:off x="4603298" y="3332991"/>
            <a:ext cx="1080120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2B2683-B1DA-C25D-FF15-920B912098CB}"/>
              </a:ext>
            </a:extLst>
          </p:cNvPr>
          <p:cNvSpPr/>
          <p:nvPr/>
        </p:nvSpPr>
        <p:spPr>
          <a:xfrm>
            <a:off x="5683418" y="4595013"/>
            <a:ext cx="976814" cy="36967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04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DC2A7-7AFC-0892-0DD9-15E23E35CC1E}"/>
              </a:ext>
            </a:extLst>
          </p:cNvPr>
          <p:cNvSpPr txBox="1"/>
          <p:nvPr/>
        </p:nvSpPr>
        <p:spPr>
          <a:xfrm>
            <a:off x="899592" y="1296144"/>
            <a:ext cx="2736304" cy="288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40000" lnSpcReduction="20000"/>
          </a:bodyPr>
          <a:lstStyle/>
          <a:p>
            <a:r>
              <a:rPr lang="en-US" altLang="ko-KR" sz="3600"/>
              <a:t>URL </a:t>
            </a:r>
            <a:r>
              <a:rPr lang="ko-KR" altLang="en-US" sz="3600" dirty="0"/>
              <a:t>맵핑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DC16F2-53AC-FEFA-A22E-345B4C7C5E24}"/>
              </a:ext>
            </a:extLst>
          </p:cNvPr>
          <p:cNvGrpSpPr/>
          <p:nvPr/>
        </p:nvGrpSpPr>
        <p:grpSpPr>
          <a:xfrm>
            <a:off x="4572000" y="1772816"/>
            <a:ext cx="4335586" cy="4124300"/>
            <a:chOff x="395536" y="1700808"/>
            <a:chExt cx="4335586" cy="412430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4702ADC-4F5D-2B07-7613-77BCCAA89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700808"/>
              <a:ext cx="4335586" cy="41243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9AA007C-9F04-FA18-57F4-AA187162F6A9}"/>
                </a:ext>
              </a:extLst>
            </p:cNvPr>
            <p:cNvSpPr/>
            <p:nvPr/>
          </p:nvSpPr>
          <p:spPr>
            <a:xfrm>
              <a:off x="402789" y="4337396"/>
              <a:ext cx="973151" cy="21602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570AF1-E655-D182-0215-F316F5EA39B8}"/>
                </a:ext>
              </a:extLst>
            </p:cNvPr>
            <p:cNvSpPr/>
            <p:nvPr/>
          </p:nvSpPr>
          <p:spPr>
            <a:xfrm>
              <a:off x="4099669" y="4581128"/>
              <a:ext cx="472331" cy="21602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917AB9-E95C-07A9-C6C6-6219A4C81506}"/>
                </a:ext>
              </a:extLst>
            </p:cNvPr>
            <p:cNvSpPr/>
            <p:nvPr/>
          </p:nvSpPr>
          <p:spPr>
            <a:xfrm>
              <a:off x="2195736" y="5461940"/>
              <a:ext cx="792088" cy="27131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BE04DC2B-4A98-7C9E-2891-809FCA929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82" y="1716752"/>
            <a:ext cx="3809871" cy="423252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C492E2-01A5-904F-C558-1B265375268F}"/>
              </a:ext>
            </a:extLst>
          </p:cNvPr>
          <p:cNvSpPr/>
          <p:nvPr/>
        </p:nvSpPr>
        <p:spPr>
          <a:xfrm>
            <a:off x="251520" y="2708920"/>
            <a:ext cx="1728192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51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AFC0E7-0E1B-D11B-116E-C52D4A17801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39750" y="1759114"/>
            <a:ext cx="8208963" cy="4276396"/>
          </a:xfrm>
        </p:spPr>
      </p:pic>
    </p:spTree>
    <p:extLst>
      <p:ext uri="{BB962C8B-B14F-4D97-AF65-F5344CB8AC3E}">
        <p14:creationId xmlns:p14="http://schemas.microsoft.com/office/powerpoint/2010/main" val="362509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29620-EABD-41BD-CC0E-C5671F9886C6}"/>
              </a:ext>
            </a:extLst>
          </p:cNvPr>
          <p:cNvSpPr txBox="1"/>
          <p:nvPr/>
        </p:nvSpPr>
        <p:spPr>
          <a:xfrm>
            <a:off x="755576" y="1196752"/>
            <a:ext cx="75608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java.io.PrintWriter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doGet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HttpServletRequest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PrintWriter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.getWriter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"&lt;html&gt;"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"&lt;head&gt;"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"&lt;/head&gt;"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"&lt;body&gt;"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"&lt;p&gt; Hello Servlet!!!!!&lt;/p&gt;"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"&lt;/body&gt;"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"&lt;/html&gt;"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lvl="1"/>
            <a:r>
              <a:rPr lang="en-US" altLang="ko-KR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"&lt;html&gt;"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184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52770-9B31-DABB-6A22-25E7BD815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5" y="4179374"/>
            <a:ext cx="8676456" cy="23459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9253E7-2BB6-6B1E-0F9B-3F9A54469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252228"/>
            <a:ext cx="5057775" cy="24384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E00D7A2-FB01-4E58-05F5-D0651CD561CB}"/>
              </a:ext>
            </a:extLst>
          </p:cNvPr>
          <p:cNvSpPr/>
          <p:nvPr/>
        </p:nvSpPr>
        <p:spPr>
          <a:xfrm>
            <a:off x="323528" y="3320988"/>
            <a:ext cx="3024336" cy="3696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59D230-00A5-15FE-894F-A9FABCE4786A}"/>
              </a:ext>
            </a:extLst>
          </p:cNvPr>
          <p:cNvSpPr/>
          <p:nvPr/>
        </p:nvSpPr>
        <p:spPr>
          <a:xfrm>
            <a:off x="683568" y="4869160"/>
            <a:ext cx="3960440" cy="144016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11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F85B6B-5663-6E18-59C1-5460948D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79" y="1484784"/>
            <a:ext cx="2981325" cy="1743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61ACA8-7085-B2ED-405A-FC35AF654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79" y="3501008"/>
            <a:ext cx="5810250" cy="1295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BC9483-89D0-5F10-D829-CB6CAA04B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367" y="4577482"/>
            <a:ext cx="3228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2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59B3A-E48B-3513-491C-06596D8B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서블릿</a:t>
            </a:r>
            <a:r>
              <a:rPr lang="ko-KR" altLang="en-US" dirty="0"/>
              <a:t> 맵핑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D8D43-C542-BA8F-929A-22C7DABD3A9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을 이용한 맵핑</a:t>
            </a:r>
            <a:endParaRPr lang="en-US" altLang="ko-KR" dirty="0"/>
          </a:p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Annotation</a:t>
            </a:r>
            <a:r>
              <a:rPr lang="ko-KR" altLang="en-US" dirty="0"/>
              <a:t> 을 이용한 맵핑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33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·</a:t>
            </a:r>
            <a:r>
              <a:rPr lang="ko-KR" altLang="en-US" dirty="0"/>
              <a:t>서버 모델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ko-KR" altLang="en-US" b="0" dirty="0"/>
              <a:t>웹 서비스 환경에서 클라이언트와 서버 사이에 데이터가 전송되는 과정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4D34F9-85E7-2A93-92AA-FB923E65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6" y="2286001"/>
            <a:ext cx="5865019" cy="33932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A0C877-0BD9-8DF1-6C60-F8BBBCDB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155" y="2457450"/>
            <a:ext cx="3156552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76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URL </a:t>
            </a:r>
            <a:r>
              <a:rPr lang="ko-KR" altLang="en-US" dirty="0"/>
              <a:t>맵핑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03DEDC-F467-EEE9-FC05-625DD363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028950"/>
            <a:ext cx="5772150" cy="800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319E1B-9F37-AA92-7C97-D9EC59D4A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980728"/>
            <a:ext cx="2981325" cy="174307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77B0EB3-A47F-183B-01C1-61B5F27EFCF7}"/>
              </a:ext>
            </a:extLst>
          </p:cNvPr>
          <p:cNvCxnSpPr/>
          <p:nvPr/>
        </p:nvCxnSpPr>
        <p:spPr>
          <a:xfrm flipH="1">
            <a:off x="2771800" y="1412776"/>
            <a:ext cx="4536504" cy="16561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543E07-8B6F-8C72-956B-A81F89C092ED}"/>
              </a:ext>
            </a:extLst>
          </p:cNvPr>
          <p:cNvSpPr txBox="1"/>
          <p:nvPr/>
        </p:nvSpPr>
        <p:spPr>
          <a:xfrm>
            <a:off x="971600" y="4212357"/>
            <a:ext cx="7013773" cy="11521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400" dirty="0"/>
              <a:t>/Hs</a:t>
            </a:r>
            <a:r>
              <a:rPr lang="ko-KR" altLang="en-US" sz="2400" dirty="0"/>
              <a:t> 사용자 요청이 오면</a:t>
            </a:r>
            <a:endParaRPr lang="en-US" altLang="ko-KR" sz="2400" dirty="0"/>
          </a:p>
          <a:p>
            <a:r>
              <a:rPr lang="en-US" altLang="ko-KR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HelloServlet</a:t>
            </a:r>
            <a:r>
              <a:rPr lang="ko-KR" alt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실행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5978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 </a:t>
            </a:r>
            <a:r>
              <a:rPr lang="ko-KR" altLang="en-US" dirty="0"/>
              <a:t>파일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9B98A6-AAD4-64E5-31C9-E075B834B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6934200" cy="2228850"/>
          </a:xfrm>
          <a:prstGeom prst="rect">
            <a:avLst/>
          </a:prstGeom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11A89379-5DC4-FF45-5611-DDA8BC67E9E0}"/>
              </a:ext>
            </a:extLst>
          </p:cNvPr>
          <p:cNvSpPr/>
          <p:nvPr/>
        </p:nvSpPr>
        <p:spPr>
          <a:xfrm>
            <a:off x="215516" y="4329100"/>
            <a:ext cx="1008112" cy="12961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Browser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2C33AF-EAE9-3771-3FDD-225E94B83529}"/>
              </a:ext>
            </a:extLst>
          </p:cNvPr>
          <p:cNvSpPr/>
          <p:nvPr/>
        </p:nvSpPr>
        <p:spPr>
          <a:xfrm>
            <a:off x="2123728" y="3717032"/>
            <a:ext cx="4320480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2A0AC7F9-120B-D124-32A2-BCD93485D138}"/>
              </a:ext>
            </a:extLst>
          </p:cNvPr>
          <p:cNvSpPr/>
          <p:nvPr/>
        </p:nvSpPr>
        <p:spPr>
          <a:xfrm>
            <a:off x="2303748" y="4573506"/>
            <a:ext cx="1008112" cy="97972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xxx.java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F8BA7119-50A3-5FDF-03A5-6E6C73818F51}"/>
              </a:ext>
            </a:extLst>
          </p:cNvPr>
          <p:cNvSpPr/>
          <p:nvPr/>
        </p:nvSpPr>
        <p:spPr>
          <a:xfrm>
            <a:off x="3620782" y="4552480"/>
            <a:ext cx="1275254" cy="100811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xxx.class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EE1704A-AE15-261C-CE62-2F746474F81E}"/>
              </a:ext>
            </a:extLst>
          </p:cNvPr>
          <p:cNvCxnSpPr>
            <a:stCxn id="6" idx="3"/>
          </p:cNvCxnSpPr>
          <p:nvPr/>
        </p:nvCxnSpPr>
        <p:spPr>
          <a:xfrm>
            <a:off x="1223628" y="4977172"/>
            <a:ext cx="10801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2FFD623-9F18-CB5B-EC66-BD0DA95C051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094613" y="4983778"/>
            <a:ext cx="1436583" cy="17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83AFA009-CCC7-083E-A15F-CB1C9CEC5F25}"/>
              </a:ext>
            </a:extLst>
          </p:cNvPr>
          <p:cNvSpPr/>
          <p:nvPr/>
        </p:nvSpPr>
        <p:spPr>
          <a:xfrm>
            <a:off x="7531196" y="4353291"/>
            <a:ext cx="1008112" cy="12961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Browser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DF7F8-1B4A-AF31-0CC4-7A836F24216F}"/>
              </a:ext>
            </a:extLst>
          </p:cNvPr>
          <p:cNvSpPr txBox="1"/>
          <p:nvPr/>
        </p:nvSpPr>
        <p:spPr>
          <a:xfrm>
            <a:off x="1252764" y="4573507"/>
            <a:ext cx="1080119" cy="3600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/>
              <a:t>request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20A45-37FE-5D89-3364-7A149D9A2A1E}"/>
              </a:ext>
            </a:extLst>
          </p:cNvPr>
          <p:cNvSpPr txBox="1"/>
          <p:nvPr/>
        </p:nvSpPr>
        <p:spPr>
          <a:xfrm>
            <a:off x="6444209" y="4568978"/>
            <a:ext cx="1080119" cy="3600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/>
              <a:t>response</a:t>
            </a:r>
            <a:endParaRPr lang="ko-KR" altLang="en-US" sz="1600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02EB7799-DC90-6CC3-CA49-06CB2B94BB09}"/>
              </a:ext>
            </a:extLst>
          </p:cNvPr>
          <p:cNvSpPr/>
          <p:nvPr/>
        </p:nvSpPr>
        <p:spPr>
          <a:xfrm>
            <a:off x="5220072" y="4585141"/>
            <a:ext cx="1008112" cy="96809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xxx.obj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267A8E-FBAA-AA0A-55A2-36C65CF9BAC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311860" y="5056536"/>
            <a:ext cx="308922" cy="68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DAA7AF-6D08-91A9-5FAD-64C1E181DF31}"/>
              </a:ext>
            </a:extLst>
          </p:cNvPr>
          <p:cNvCxnSpPr>
            <a:stCxn id="9" idx="3"/>
            <a:endCxn id="16" idx="1"/>
          </p:cNvCxnSpPr>
          <p:nvPr/>
        </p:nvCxnSpPr>
        <p:spPr>
          <a:xfrm>
            <a:off x="4896036" y="5056536"/>
            <a:ext cx="324036" cy="126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81862C1-2964-FBAC-DA41-E0FE998BBF6B}"/>
              </a:ext>
            </a:extLst>
          </p:cNvPr>
          <p:cNvSpPr txBox="1"/>
          <p:nvPr/>
        </p:nvSpPr>
        <p:spPr>
          <a:xfrm>
            <a:off x="1432783" y="4894112"/>
            <a:ext cx="576064" cy="6480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400" dirty="0"/>
              <a:t>요청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909F7-8CAF-EBA0-32FA-93499EF53DBA}"/>
              </a:ext>
            </a:extLst>
          </p:cNvPr>
          <p:cNvSpPr txBox="1"/>
          <p:nvPr/>
        </p:nvSpPr>
        <p:spPr>
          <a:xfrm>
            <a:off x="6672584" y="4894111"/>
            <a:ext cx="576064" cy="6480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400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245796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69582-E67B-4B93-BC99-1D412809F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Servlet </a:t>
            </a:r>
            <a:r>
              <a:rPr lang="ko-KR" altLang="en-US" sz="2400" dirty="0"/>
              <a:t>맵핑이란 </a:t>
            </a:r>
            <a:r>
              <a:rPr lang="en-US" altLang="ko-KR" sz="2400" dirty="0"/>
              <a:t>?</a:t>
            </a:r>
            <a:endParaRPr lang="ko-KR" altLang="en-US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586D72BF-B79C-408E-2652-54D8CA105AD3}"/>
              </a:ext>
            </a:extLst>
          </p:cNvPr>
          <p:cNvSpPr/>
          <p:nvPr/>
        </p:nvSpPr>
        <p:spPr>
          <a:xfrm>
            <a:off x="520978" y="2841712"/>
            <a:ext cx="1008112" cy="12961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Browser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E9066E-066B-0943-4D77-C3834B6912F5}"/>
              </a:ext>
            </a:extLst>
          </p:cNvPr>
          <p:cNvSpPr/>
          <p:nvPr/>
        </p:nvSpPr>
        <p:spPr>
          <a:xfrm>
            <a:off x="4499992" y="2276872"/>
            <a:ext cx="4320480" cy="25202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203F1FFF-D008-A7C1-FC66-12E7B83390DF}"/>
              </a:ext>
            </a:extLst>
          </p:cNvPr>
          <p:cNvSpPr/>
          <p:nvPr/>
        </p:nvSpPr>
        <p:spPr>
          <a:xfrm>
            <a:off x="4716016" y="3717032"/>
            <a:ext cx="1008112" cy="7880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Servlet01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E571DD73-9291-9005-B234-C9CF8679FF61}"/>
              </a:ext>
            </a:extLst>
          </p:cNvPr>
          <p:cNvSpPr/>
          <p:nvPr/>
        </p:nvSpPr>
        <p:spPr>
          <a:xfrm>
            <a:off x="5508104" y="3291590"/>
            <a:ext cx="1008112" cy="7880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Servlet02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B811D004-1775-0714-4162-37EB25288AE1}"/>
              </a:ext>
            </a:extLst>
          </p:cNvPr>
          <p:cNvSpPr/>
          <p:nvPr/>
        </p:nvSpPr>
        <p:spPr>
          <a:xfrm>
            <a:off x="6804248" y="2503516"/>
            <a:ext cx="1008112" cy="7880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Servlet03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73151DBC-3E4A-AF33-1FC9-1E4A50F2C10A}"/>
              </a:ext>
            </a:extLst>
          </p:cNvPr>
          <p:cNvSpPr/>
          <p:nvPr/>
        </p:nvSpPr>
        <p:spPr>
          <a:xfrm>
            <a:off x="7308304" y="3861048"/>
            <a:ext cx="1008112" cy="7880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Servlet04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17714-8EC3-2165-7234-4B488CABBE3D}"/>
              </a:ext>
            </a:extLst>
          </p:cNvPr>
          <p:cNvSpPr txBox="1"/>
          <p:nvPr/>
        </p:nvSpPr>
        <p:spPr>
          <a:xfrm>
            <a:off x="5364088" y="1556792"/>
            <a:ext cx="2520280" cy="61679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ko-KR" altLang="en-US" sz="3600" dirty="0"/>
              <a:t>웹컨테이너</a:t>
            </a:r>
            <a:r>
              <a:rPr lang="en-US" altLang="ko-KR" sz="3600" dirty="0"/>
              <a:t>(Tomcat)</a:t>
            </a:r>
            <a:endParaRPr lang="ko-KR" altLang="en-US" sz="3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3897B97-2E2A-F5B6-D0AF-B36E7551C298}"/>
              </a:ext>
            </a:extLst>
          </p:cNvPr>
          <p:cNvCxnSpPr/>
          <p:nvPr/>
        </p:nvCxnSpPr>
        <p:spPr>
          <a:xfrm>
            <a:off x="1547664" y="3501008"/>
            <a:ext cx="29523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7556F52-889D-1CA3-874E-F75A9EFA1682}"/>
              </a:ext>
            </a:extLst>
          </p:cNvPr>
          <p:cNvSpPr txBox="1"/>
          <p:nvPr/>
        </p:nvSpPr>
        <p:spPr>
          <a:xfrm>
            <a:off x="2454787" y="3068960"/>
            <a:ext cx="1368152" cy="5486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000" dirty="0"/>
              <a:t>request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6A0D3F-83E9-0E1F-F52A-6A0A4C476D92}"/>
              </a:ext>
            </a:extLst>
          </p:cNvPr>
          <p:cNvSpPr txBox="1"/>
          <p:nvPr/>
        </p:nvSpPr>
        <p:spPr>
          <a:xfrm>
            <a:off x="1619672" y="3456385"/>
            <a:ext cx="2837013" cy="5486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ko-KR" altLang="en-US" sz="2000" dirty="0" err="1"/>
              <a:t>서블릿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/>
              <a:t>순수 자바 파일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628E9-1F02-96D0-425E-655662947AF5}"/>
              </a:ext>
            </a:extLst>
          </p:cNvPr>
          <p:cNvSpPr txBox="1"/>
          <p:nvPr/>
        </p:nvSpPr>
        <p:spPr>
          <a:xfrm>
            <a:off x="993914" y="5205346"/>
            <a:ext cx="6674429" cy="11798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altLang="ko-KR" sz="1600" dirty="0">
                <a:hlinkClick r:id="rId2"/>
              </a:rPr>
              <a:t>http://localhost:8000/prj001/servlet/com.servlet.servletEx</a:t>
            </a:r>
            <a:endParaRPr lang="en-US" altLang="ko-KR" sz="1600" dirty="0"/>
          </a:p>
          <a:p>
            <a:r>
              <a:rPr lang="ko-KR" altLang="en-US" sz="1600" dirty="0"/>
              <a:t>보안취약</a:t>
            </a:r>
            <a:r>
              <a:rPr lang="en-US" altLang="ko-KR" sz="1600" dirty="0"/>
              <a:t>, </a:t>
            </a:r>
            <a:r>
              <a:rPr lang="ko-KR" altLang="en-US" sz="1600" dirty="0"/>
              <a:t>복잡</a:t>
            </a:r>
            <a:r>
              <a:rPr lang="en-US" altLang="ko-KR" sz="1600" dirty="0"/>
              <a:t>URL</a:t>
            </a:r>
          </a:p>
          <a:p>
            <a:r>
              <a:rPr lang="en-US" altLang="ko-KR" sz="1600" dirty="0">
                <a:hlinkClick r:id="rId3"/>
              </a:rPr>
              <a:t>http://localhost:8000/prj001/SE</a:t>
            </a:r>
            <a:endParaRPr lang="en-US" altLang="ko-KR" sz="1600" dirty="0"/>
          </a:p>
          <a:p>
            <a:r>
              <a:rPr lang="ko-KR" altLang="en-US" sz="1600" dirty="0" err="1"/>
              <a:t>견결한</a:t>
            </a:r>
            <a:r>
              <a:rPr lang="ko-KR" altLang="en-US" sz="1600" dirty="0"/>
              <a:t> </a:t>
            </a:r>
            <a:r>
              <a:rPr lang="en-US" altLang="ko-KR" sz="1600" dirty="0"/>
              <a:t>URL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6026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E66B1-FF78-DDE3-21D0-33CD473D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맵핑 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181057-B2AF-3DD2-99C0-CEFB893F0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2524125" cy="4048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4D5AE7-C8E7-0A7E-2385-1AF2BA525601}"/>
              </a:ext>
            </a:extLst>
          </p:cNvPr>
          <p:cNvSpPr txBox="1"/>
          <p:nvPr/>
        </p:nvSpPr>
        <p:spPr>
          <a:xfrm>
            <a:off x="3063677" y="3356992"/>
            <a:ext cx="604482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 &lt;servlet&gt;</a:t>
            </a:r>
          </a:p>
          <a:p>
            <a:r>
              <a:rPr lang="en-US" altLang="ko-KR" sz="1600" dirty="0"/>
              <a:t>	&lt;servlet-name&gt;</a:t>
            </a:r>
            <a:r>
              <a:rPr lang="en-US" altLang="ko-KR" sz="1600" dirty="0" err="1"/>
              <a:t>servletEx</a:t>
            </a:r>
            <a:r>
              <a:rPr lang="en-US" altLang="ko-KR" sz="1600" dirty="0"/>
              <a:t>&lt;/servlet-name&gt;</a:t>
            </a:r>
          </a:p>
          <a:p>
            <a:r>
              <a:rPr lang="en-US" altLang="ko-KR" sz="1600" dirty="0"/>
              <a:t>	&lt;servlet-class&gt;</a:t>
            </a:r>
            <a:r>
              <a:rPr lang="en-US" altLang="ko-KR" sz="1600" dirty="0" err="1"/>
              <a:t>com.servlet.ServletEx</a:t>
            </a:r>
            <a:r>
              <a:rPr lang="en-US" altLang="ko-KR" sz="1600" dirty="0"/>
              <a:t>&lt;/servlet-class&gt;</a:t>
            </a:r>
          </a:p>
          <a:p>
            <a:r>
              <a:rPr lang="en-US" altLang="ko-KR" sz="1600" dirty="0"/>
              <a:t>  &lt;/servlet&gt;</a:t>
            </a:r>
          </a:p>
          <a:p>
            <a:r>
              <a:rPr lang="en-US" altLang="ko-KR" sz="1600" dirty="0"/>
              <a:t>  &lt;servlet-mapping&gt;</a:t>
            </a:r>
          </a:p>
          <a:p>
            <a:r>
              <a:rPr lang="en-US" altLang="ko-KR" sz="1600" dirty="0"/>
              <a:t>	&lt;servlet-name&gt;</a:t>
            </a:r>
            <a:r>
              <a:rPr lang="en-US" altLang="ko-KR" sz="1600" dirty="0" err="1"/>
              <a:t>servletEx</a:t>
            </a:r>
            <a:r>
              <a:rPr lang="en-US" altLang="ko-KR" sz="1600" dirty="0"/>
              <a:t>&lt;/servlet-name&gt;</a:t>
            </a:r>
          </a:p>
          <a:p>
            <a:r>
              <a:rPr lang="en-US" altLang="ko-KR" sz="1600" dirty="0"/>
              <a:t>	&lt;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-pattern&gt;/SE&lt;/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-pattern&gt;</a:t>
            </a:r>
          </a:p>
          <a:p>
            <a:r>
              <a:rPr lang="en-US" altLang="ko-KR" sz="1600" dirty="0"/>
              <a:t>  &lt;/servlet-mapping&gt;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6458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9B076-7404-6A2D-576B-4188E1E8A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E4129-59BA-5BF0-C6BB-8028E4C5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Annotation </a:t>
            </a:r>
            <a:r>
              <a:rPr lang="ko-KR" altLang="en-US" dirty="0" err="1"/>
              <a:t>맵핑방식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4C913-7C40-3697-8602-179215782DFA}"/>
              </a:ext>
            </a:extLst>
          </p:cNvPr>
          <p:cNvSpPr txBox="1"/>
          <p:nvPr/>
        </p:nvSpPr>
        <p:spPr>
          <a:xfrm>
            <a:off x="3275856" y="4349349"/>
            <a:ext cx="5472608" cy="122413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/>
              <a:t>@WebServlet(“/Hello”)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WebServlet</a:t>
            </a:r>
            <a:r>
              <a:rPr lang="en-US" altLang="ko-KR" sz="1600" dirty="0"/>
              <a:t>(name=“</a:t>
            </a:r>
            <a:r>
              <a:rPr lang="en-US" altLang="ko-KR" sz="1600" dirty="0" err="1"/>
              <a:t>servletEx</a:t>
            </a:r>
            <a:r>
              <a:rPr lang="en-US" altLang="ko-KR" sz="1600" dirty="0"/>
              <a:t>”, </a:t>
            </a:r>
            <a:r>
              <a:rPr lang="en-US" altLang="ko-KR" sz="1600" dirty="0" err="1"/>
              <a:t>urlPatterns</a:t>
            </a:r>
            <a:r>
              <a:rPr lang="en-US" altLang="ko-KR" sz="1600" dirty="0"/>
              <a:t>={“/Hello”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0B01D1-BFD4-679D-C0FD-6E2CACE55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23" y="1596975"/>
            <a:ext cx="5895975" cy="847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DCCCA2-97A1-8BE1-57F2-25443B908D4F}"/>
              </a:ext>
            </a:extLst>
          </p:cNvPr>
          <p:cNvSpPr txBox="1"/>
          <p:nvPr/>
        </p:nvSpPr>
        <p:spPr>
          <a:xfrm>
            <a:off x="1585204" y="2829419"/>
            <a:ext cx="4642979" cy="6480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en-US" altLang="ko-KR" sz="3600" dirty="0"/>
              <a:t>http://localhost:8000/testPrj/Hello</a:t>
            </a:r>
            <a:endParaRPr lang="ko-KR" altLang="en-US" sz="3600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1C683B1-6DC0-0FCD-21C6-C29E8457E30D}"/>
              </a:ext>
            </a:extLst>
          </p:cNvPr>
          <p:cNvSpPr/>
          <p:nvPr/>
        </p:nvSpPr>
        <p:spPr>
          <a:xfrm>
            <a:off x="4572000" y="5429469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E7954A-0215-4695-6A52-0D18B776BDDA}"/>
              </a:ext>
            </a:extLst>
          </p:cNvPr>
          <p:cNvSpPr/>
          <p:nvPr/>
        </p:nvSpPr>
        <p:spPr>
          <a:xfrm>
            <a:off x="1585204" y="1596975"/>
            <a:ext cx="2482740" cy="24784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5B6BA4D-7BD3-33C3-878E-3EF56A761877}"/>
              </a:ext>
            </a:extLst>
          </p:cNvPr>
          <p:cNvCxnSpPr/>
          <p:nvPr/>
        </p:nvCxnSpPr>
        <p:spPr>
          <a:xfrm>
            <a:off x="2771800" y="1844824"/>
            <a:ext cx="0" cy="1152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359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맵핑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E5233F-30A1-3C12-5A1B-EF111E45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4383013" cy="3240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36BD19-E3CD-2554-056C-A4F42BA1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412776"/>
            <a:ext cx="4154817" cy="39604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658EA5-B0F9-CA1B-51F9-92A6BC82B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935636"/>
            <a:ext cx="1771650" cy="10191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9ECA7AC-FDD1-2F37-2E28-2FB95647EFAC}"/>
              </a:ext>
            </a:extLst>
          </p:cNvPr>
          <p:cNvSpPr/>
          <p:nvPr/>
        </p:nvSpPr>
        <p:spPr>
          <a:xfrm>
            <a:off x="827584" y="5229201"/>
            <a:ext cx="1440160" cy="43204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58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맵핑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ED4FC-0D48-105A-D3CD-35A13A712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124744"/>
            <a:ext cx="7858125" cy="1647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75C567-F199-2132-2868-D59E75B7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32845"/>
            <a:ext cx="5257800" cy="676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2844C-9E8D-29C6-B410-BF6D7B9BFD14}"/>
              </a:ext>
            </a:extLst>
          </p:cNvPr>
          <p:cNvSpPr txBox="1"/>
          <p:nvPr/>
        </p:nvSpPr>
        <p:spPr>
          <a:xfrm>
            <a:off x="620877" y="3278683"/>
            <a:ext cx="4536504" cy="3516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en-US" altLang="ko-KR" sz="2000" dirty="0"/>
              <a:t>XML</a:t>
            </a:r>
            <a:r>
              <a:rPr lang="ko-KR" altLang="en-US" sz="2000" dirty="0"/>
              <a:t>동작 확인을 위해 </a:t>
            </a:r>
            <a:r>
              <a:rPr lang="ko-KR" altLang="en-US" sz="2000" dirty="0" err="1"/>
              <a:t>주석문</a:t>
            </a:r>
            <a:r>
              <a:rPr lang="ko-KR" altLang="en-US" sz="2000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1384436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맵핑 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5D8DCE-3CD9-6D04-5060-71CE7DDE9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2524125" cy="4048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FCF10-F8C6-22E1-3BDA-9298C72FFC4E}"/>
              </a:ext>
            </a:extLst>
          </p:cNvPr>
          <p:cNvSpPr txBox="1"/>
          <p:nvPr/>
        </p:nvSpPr>
        <p:spPr>
          <a:xfrm>
            <a:off x="755575" y="5663084"/>
            <a:ext cx="2524125" cy="64623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1600" dirty="0"/>
              <a:t>배치지시자</a:t>
            </a:r>
            <a:endParaRPr lang="en-US" altLang="ko-KR" sz="1600" dirty="0"/>
          </a:p>
          <a:p>
            <a:r>
              <a:rPr lang="ko-KR" altLang="en-US" sz="1600" dirty="0"/>
              <a:t>웹</a:t>
            </a:r>
            <a:r>
              <a:rPr lang="en-US" altLang="ko-KR" sz="1600" dirty="0"/>
              <a:t> </a:t>
            </a:r>
            <a:r>
              <a:rPr lang="ko-KR" altLang="en-US" sz="1600" dirty="0"/>
              <a:t>환경설정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D28E282-46BB-35DB-0FAD-4932FE71F471}"/>
              </a:ext>
            </a:extLst>
          </p:cNvPr>
          <p:cNvCxnSpPr>
            <a:cxnSpLocks/>
          </p:cNvCxnSpPr>
          <p:nvPr/>
        </p:nvCxnSpPr>
        <p:spPr>
          <a:xfrm flipV="1">
            <a:off x="1475377" y="5157192"/>
            <a:ext cx="279" cy="5058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7A7CAC-AEAC-A487-4E6C-D248276C05EE}"/>
              </a:ext>
            </a:extLst>
          </p:cNvPr>
          <p:cNvSpPr txBox="1"/>
          <p:nvPr/>
        </p:nvSpPr>
        <p:spPr>
          <a:xfrm>
            <a:off x="3616125" y="5342499"/>
            <a:ext cx="50481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 &lt;servlet&gt;</a:t>
            </a:r>
          </a:p>
          <a:p>
            <a:r>
              <a:rPr lang="en-US" altLang="ko-KR" sz="900" dirty="0"/>
              <a:t>	&lt;servlet-name&gt;</a:t>
            </a:r>
            <a:r>
              <a:rPr lang="en-US" altLang="ko-KR" sz="900" dirty="0" err="1"/>
              <a:t>servletEx</a:t>
            </a:r>
            <a:r>
              <a:rPr lang="en-US" altLang="ko-KR" sz="900" dirty="0"/>
              <a:t>&lt;/servlet-name&gt;</a:t>
            </a:r>
          </a:p>
          <a:p>
            <a:r>
              <a:rPr lang="en-US" altLang="ko-KR" sz="900" dirty="0"/>
              <a:t>	&lt;servlet-class&gt;</a:t>
            </a:r>
            <a:r>
              <a:rPr lang="en-US" altLang="ko-KR" sz="900" dirty="0" err="1"/>
              <a:t>com.servlet.ServletEx</a:t>
            </a:r>
            <a:r>
              <a:rPr lang="en-US" altLang="ko-KR" sz="900" dirty="0"/>
              <a:t>&lt;/servlet-class&gt;</a:t>
            </a:r>
          </a:p>
          <a:p>
            <a:r>
              <a:rPr lang="en-US" altLang="ko-KR" sz="900" dirty="0"/>
              <a:t>  &lt;/servlet&gt;</a:t>
            </a:r>
          </a:p>
          <a:p>
            <a:r>
              <a:rPr lang="en-US" altLang="ko-KR" sz="900" dirty="0"/>
              <a:t>  &lt;servlet-mapping&gt;</a:t>
            </a:r>
          </a:p>
          <a:p>
            <a:r>
              <a:rPr lang="en-US" altLang="ko-KR" sz="900" dirty="0"/>
              <a:t>	&lt;servlet-name&gt;</a:t>
            </a:r>
            <a:r>
              <a:rPr lang="en-US" altLang="ko-KR" sz="900" dirty="0" err="1"/>
              <a:t>servletEx</a:t>
            </a:r>
            <a:r>
              <a:rPr lang="en-US" altLang="ko-KR" sz="900" dirty="0"/>
              <a:t>&lt;/servlet-name&gt;</a:t>
            </a:r>
          </a:p>
          <a:p>
            <a:r>
              <a:rPr lang="en-US" altLang="ko-KR" sz="900" dirty="0"/>
              <a:t>	&lt;</a:t>
            </a:r>
            <a:r>
              <a:rPr lang="en-US" altLang="ko-KR" sz="900" dirty="0" err="1"/>
              <a:t>url</a:t>
            </a:r>
            <a:r>
              <a:rPr lang="en-US" altLang="ko-KR" sz="900" dirty="0"/>
              <a:t>-pattern&gt;/SE&lt;/</a:t>
            </a:r>
            <a:r>
              <a:rPr lang="en-US" altLang="ko-KR" sz="900" dirty="0" err="1"/>
              <a:t>url</a:t>
            </a:r>
            <a:r>
              <a:rPr lang="en-US" altLang="ko-KR" sz="900" dirty="0"/>
              <a:t>-pattern&gt;</a:t>
            </a:r>
          </a:p>
          <a:p>
            <a:r>
              <a:rPr lang="en-US" altLang="ko-KR" sz="900" dirty="0"/>
              <a:t>  &lt;/servlet-mapping&gt;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02C5B7-1255-7185-72D5-7905DE438D2A}"/>
              </a:ext>
            </a:extLst>
          </p:cNvPr>
          <p:cNvSpPr/>
          <p:nvPr/>
        </p:nvSpPr>
        <p:spPr>
          <a:xfrm>
            <a:off x="3576056" y="1621107"/>
            <a:ext cx="4092288" cy="2237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E9820C6-EE00-617E-3B73-BB53F19B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574" y="1453266"/>
            <a:ext cx="5303292" cy="20518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3730929-945A-5B21-34AA-0C8AFBC19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671" y="3666275"/>
            <a:ext cx="4914900" cy="14763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84C39A3-B302-1E6E-12BA-4099D0576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157" y="4466289"/>
            <a:ext cx="33051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9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DEDB-1679-6E27-D4BD-9A152F368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FC8D6C-AEF0-EA71-72D2-963B7BE4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Annotation </a:t>
            </a:r>
            <a:r>
              <a:rPr lang="ko-KR" altLang="en-US" dirty="0" err="1"/>
              <a:t>맵핑방식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096BB-BC89-42BB-D33C-19A2594BBAA9}"/>
              </a:ext>
            </a:extLst>
          </p:cNvPr>
          <p:cNvSpPr txBox="1"/>
          <p:nvPr/>
        </p:nvSpPr>
        <p:spPr>
          <a:xfrm>
            <a:off x="3275856" y="4349349"/>
            <a:ext cx="5472608" cy="122413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600" dirty="0"/>
              <a:t>@WebServlet(“/Hello”)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WebServlet</a:t>
            </a:r>
            <a:r>
              <a:rPr lang="en-US" altLang="ko-KR" sz="1600" dirty="0"/>
              <a:t>(name=“</a:t>
            </a:r>
            <a:r>
              <a:rPr lang="en-US" altLang="ko-KR" sz="1600" dirty="0" err="1"/>
              <a:t>servletEx</a:t>
            </a:r>
            <a:r>
              <a:rPr lang="en-US" altLang="ko-KR" sz="1600" dirty="0"/>
              <a:t>”, </a:t>
            </a:r>
            <a:r>
              <a:rPr lang="en-US" altLang="ko-KR" sz="1600" dirty="0" err="1"/>
              <a:t>urlPatterns</a:t>
            </a:r>
            <a:r>
              <a:rPr lang="en-US" altLang="ko-KR" sz="1600" dirty="0"/>
              <a:t>={“/Hello”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49AA8B-4143-A630-9F66-33680DF9A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23" y="1596975"/>
            <a:ext cx="5895975" cy="847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8CA0C4-EBD7-446F-DBD6-3EDC6FD918BF}"/>
              </a:ext>
            </a:extLst>
          </p:cNvPr>
          <p:cNvSpPr txBox="1"/>
          <p:nvPr/>
        </p:nvSpPr>
        <p:spPr>
          <a:xfrm>
            <a:off x="1585204" y="2829419"/>
            <a:ext cx="4642979" cy="6480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en-US" altLang="ko-KR" sz="3600" dirty="0"/>
              <a:t>http://localhost:8000/testPrj/Hello</a:t>
            </a:r>
            <a:endParaRPr lang="ko-KR" altLang="en-US" sz="3600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DCBF71A4-9E2E-BEC5-1181-8D82214F5BE9}"/>
              </a:ext>
            </a:extLst>
          </p:cNvPr>
          <p:cNvSpPr/>
          <p:nvPr/>
        </p:nvSpPr>
        <p:spPr>
          <a:xfrm>
            <a:off x="4572000" y="5429469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58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Annotation </a:t>
            </a:r>
            <a:r>
              <a:rPr lang="ko-KR" altLang="en-US" dirty="0" err="1"/>
              <a:t>맵핑방식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64890C-94C8-FB1F-8F19-338FC3427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012754"/>
            <a:ext cx="3333750" cy="1104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6585A3-8B33-4704-D679-E8850091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29" y="1196752"/>
            <a:ext cx="62293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9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2091C-2D3E-34A5-B84E-8CEC8A1F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·</a:t>
            </a:r>
            <a:r>
              <a:rPr lang="ko-KR" altLang="en-US" dirty="0"/>
              <a:t>서버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EE232-F02A-F5BC-4E18-B8307C1E96B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sz="1800" b="1" kern="0" dirty="0"/>
              <a:t>요청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</a:t>
            </a:r>
            <a:r>
              <a:rPr lang="ko-KR" altLang="en-US" sz="1800" kern="0" dirty="0"/>
              <a:t>클라이언트에서 서버로 정보를 요구하기 위해 보내는 메시지</a:t>
            </a:r>
            <a:endParaRPr lang="en-US" altLang="ko-KR" sz="1800" kern="0" dirty="0"/>
          </a:p>
          <a:p>
            <a:pPr marL="342900" lvl="1" indent="0">
              <a:buNone/>
            </a:pPr>
            <a:r>
              <a:rPr lang="en-US" altLang="ko-KR" sz="1800" kern="0" dirty="0"/>
              <a:t>             </a:t>
            </a:r>
            <a:r>
              <a:rPr lang="ko-KR" altLang="en-US" sz="1800" kern="0" dirty="0"/>
              <a:t> 입니다</a:t>
            </a:r>
            <a:r>
              <a:rPr lang="en-US" altLang="ko-KR" sz="1800" kern="0" dirty="0"/>
              <a:t>. </a:t>
            </a:r>
            <a:r>
              <a:rPr lang="ko-KR" altLang="en-US" sz="1800" kern="0" dirty="0"/>
              <a:t>이 요청 방식에는 </a:t>
            </a:r>
            <a:r>
              <a:rPr lang="en-US" altLang="ko-KR" sz="1800" kern="0" dirty="0"/>
              <a:t>GET</a:t>
            </a:r>
            <a:r>
              <a:rPr lang="ko-KR" altLang="en-US" sz="1800" kern="0" dirty="0"/>
              <a:t>방식과 </a:t>
            </a:r>
            <a:r>
              <a:rPr lang="en-US" altLang="ko-KR" sz="1800" kern="0" dirty="0"/>
              <a:t>POST </a:t>
            </a:r>
            <a:r>
              <a:rPr lang="ko-KR" altLang="en-US" sz="1800" kern="0" dirty="0"/>
              <a:t>방식</a:t>
            </a:r>
            <a:endParaRPr lang="en-US" altLang="ko-KR" sz="1800" kern="0" dirty="0"/>
          </a:p>
          <a:p>
            <a:pPr lvl="1"/>
            <a:r>
              <a:rPr lang="ko-KR" altLang="en-US" sz="1800" b="1" kern="0" dirty="0"/>
              <a:t>응답</a:t>
            </a:r>
            <a:r>
              <a:rPr lang="ko-KR" altLang="en-US" sz="1800" kern="0" dirty="0"/>
              <a:t> </a:t>
            </a:r>
            <a:r>
              <a:rPr lang="en-US" altLang="ko-KR" sz="1800" kern="0" dirty="0"/>
              <a:t>: HTTP</a:t>
            </a:r>
            <a:r>
              <a:rPr lang="ko-KR" altLang="en-US" sz="1800" kern="0" dirty="0"/>
              <a:t>에서 요구된 메시지에 대한 응답</a:t>
            </a:r>
            <a:r>
              <a:rPr lang="en-US" altLang="ko-KR" sz="1800" kern="0" dirty="0"/>
              <a:t>, HTML, </a:t>
            </a:r>
            <a:r>
              <a:rPr lang="ko-KR" altLang="en-US" sz="1800" kern="0" dirty="0"/>
              <a:t>이미지 등이 </a:t>
            </a:r>
            <a:endParaRPr lang="en-US" altLang="ko-KR" sz="1800" kern="0" dirty="0"/>
          </a:p>
          <a:p>
            <a:pPr marL="342900" lvl="1" indent="0">
              <a:buNone/>
            </a:pPr>
            <a:r>
              <a:rPr lang="en-US" altLang="ko-KR" sz="1800" kern="0" dirty="0"/>
              <a:t>              </a:t>
            </a:r>
            <a:r>
              <a:rPr lang="ko-KR" altLang="en-US" sz="1800" kern="0" dirty="0"/>
              <a:t>응답의 내용이 됨</a:t>
            </a:r>
          </a:p>
          <a:p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DF05EB-8369-2B76-8E86-7CA4FC2E5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91" y="3158970"/>
            <a:ext cx="4016696" cy="243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0420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BA8BC-C7DB-3D17-F0B8-D3F598AA4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2C439-7A7D-7C67-80F6-27B442FF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HttpServlet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17B00-14B0-E0B4-25DE-AA86F7EEB69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HttpSerlvetRequest</a:t>
            </a:r>
            <a:endParaRPr lang="en-US" altLang="ko-KR" dirty="0"/>
          </a:p>
          <a:p>
            <a:r>
              <a:rPr lang="en-US" altLang="ko-KR" dirty="0" err="1"/>
              <a:t>HttpServletResponse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912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D9981D-1D59-E2B0-7448-05116E79ECA0}"/>
              </a:ext>
            </a:extLst>
          </p:cNvPr>
          <p:cNvSpPr/>
          <p:nvPr/>
        </p:nvSpPr>
        <p:spPr>
          <a:xfrm>
            <a:off x="4220840" y="2789142"/>
            <a:ext cx="3701165" cy="21520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DCCFAA-70FF-11D0-AC8B-04613EB9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en-US" altLang="ko-KR" dirty="0">
                <a:sym typeface="Wingdings" panose="05000000000000000000" pitchFamily="2" charset="2"/>
              </a:rPr>
              <a:t></a:t>
            </a:r>
            <a:r>
              <a:rPr lang="en-US" altLang="ko-KR" dirty="0"/>
              <a:t> Response</a:t>
            </a:r>
            <a:endParaRPr lang="ko-KR" altLang="en-US" dirty="0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CE76DCD9-1F51-4528-6B07-6A8A736F4454}"/>
              </a:ext>
            </a:extLst>
          </p:cNvPr>
          <p:cNvSpPr/>
          <p:nvPr/>
        </p:nvSpPr>
        <p:spPr>
          <a:xfrm>
            <a:off x="899592" y="3145172"/>
            <a:ext cx="1008112" cy="129614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user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D4ED1AA1-FABF-CC2C-3BA3-0DAC0C51FE4F}"/>
              </a:ext>
            </a:extLst>
          </p:cNvPr>
          <p:cNvSpPr/>
          <p:nvPr/>
        </p:nvSpPr>
        <p:spPr>
          <a:xfrm>
            <a:off x="4788024" y="3077081"/>
            <a:ext cx="1008112" cy="7880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Servlet01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04500BDA-A17B-D533-980D-BC4D14BB7AFE}"/>
              </a:ext>
            </a:extLst>
          </p:cNvPr>
          <p:cNvSpPr/>
          <p:nvPr/>
        </p:nvSpPr>
        <p:spPr>
          <a:xfrm>
            <a:off x="6357710" y="3903326"/>
            <a:ext cx="1008112" cy="7880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Servlet02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F1259A-B8D7-A9D5-324D-B6B308CEED7E}"/>
              </a:ext>
            </a:extLst>
          </p:cNvPr>
          <p:cNvSpPr txBox="1"/>
          <p:nvPr/>
        </p:nvSpPr>
        <p:spPr>
          <a:xfrm>
            <a:off x="2440519" y="2769979"/>
            <a:ext cx="1368152" cy="5486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000" dirty="0"/>
              <a:t>Request</a:t>
            </a:r>
            <a:endParaRPr lang="ko-KR" altLang="en-US" sz="20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B20E39-4520-C76B-B1D7-B796E9A68B33}"/>
              </a:ext>
            </a:extLst>
          </p:cNvPr>
          <p:cNvCxnSpPr/>
          <p:nvPr/>
        </p:nvCxnSpPr>
        <p:spPr>
          <a:xfrm>
            <a:off x="2123728" y="3418051"/>
            <a:ext cx="1800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2052F2-C474-2816-EBAF-A9199FB9B1D1}"/>
              </a:ext>
            </a:extLst>
          </p:cNvPr>
          <p:cNvCxnSpPr>
            <a:cxnSpLocks/>
          </p:cNvCxnSpPr>
          <p:nvPr/>
        </p:nvCxnSpPr>
        <p:spPr>
          <a:xfrm flipH="1">
            <a:off x="2116425" y="4138131"/>
            <a:ext cx="18002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625408-5140-8E47-36FF-641A0553414B}"/>
              </a:ext>
            </a:extLst>
          </p:cNvPr>
          <p:cNvSpPr txBox="1"/>
          <p:nvPr/>
        </p:nvSpPr>
        <p:spPr>
          <a:xfrm>
            <a:off x="2372301" y="4248665"/>
            <a:ext cx="1368152" cy="5486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000" dirty="0"/>
              <a:t>Response</a:t>
            </a:r>
            <a:endParaRPr lang="ko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6D6EB2-3565-3D7D-C4FD-D7D40FAFE087}"/>
              </a:ext>
            </a:extLst>
          </p:cNvPr>
          <p:cNvSpPr txBox="1"/>
          <p:nvPr/>
        </p:nvSpPr>
        <p:spPr>
          <a:xfrm>
            <a:off x="5580112" y="2359354"/>
            <a:ext cx="1209646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55000" lnSpcReduction="20000"/>
          </a:bodyPr>
          <a:lstStyle/>
          <a:p>
            <a:r>
              <a:rPr lang="ko-KR" altLang="en-US" sz="3600"/>
              <a:t>컨테이너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15548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77B6C6-0802-7665-20C5-D3220E3B6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" y="2492896"/>
            <a:ext cx="4914900" cy="3552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4469F5-F001-E5F0-74D5-B21CC548E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468284"/>
            <a:ext cx="3770648" cy="35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02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2BE2D7-4B96-D227-5247-445349E4CD84}"/>
              </a:ext>
            </a:extLst>
          </p:cNvPr>
          <p:cNvSpPr txBox="1"/>
          <p:nvPr/>
        </p:nvSpPr>
        <p:spPr>
          <a:xfrm>
            <a:off x="323528" y="1268760"/>
            <a:ext cx="7056784" cy="360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dirty="0"/>
              <a:t>웹서버 요청</a:t>
            </a:r>
            <a:r>
              <a:rPr lang="en-US" altLang="ko-KR" dirty="0"/>
              <a:t>/</a:t>
            </a:r>
            <a:r>
              <a:rPr lang="ko-KR" altLang="en-US" dirty="0"/>
              <a:t>응답을 위한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HttpServlet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dirty="0"/>
              <a:t>상속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89537F-162D-19C8-7B32-39D82DC8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0" y="3414688"/>
            <a:ext cx="7781925" cy="2105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A7A38B-5C5D-7169-BCEA-B0A8E4E8C268}"/>
              </a:ext>
            </a:extLst>
          </p:cNvPr>
          <p:cNvSpPr txBox="1"/>
          <p:nvPr/>
        </p:nvSpPr>
        <p:spPr>
          <a:xfrm>
            <a:off x="539552" y="2750840"/>
            <a:ext cx="7056784" cy="5983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500" dirty="0"/>
              <a:t>사용자의 요청</a:t>
            </a:r>
            <a:r>
              <a:rPr lang="en-US" altLang="ko-KR" sz="1500" dirty="0"/>
              <a:t>(request)/</a:t>
            </a:r>
            <a:r>
              <a:rPr lang="ko-KR" altLang="en-US" sz="1500" dirty="0"/>
              <a:t>응답 </a:t>
            </a:r>
            <a:r>
              <a:rPr lang="en-US" altLang="ko-KR" sz="1500" dirty="0"/>
              <a:t>(response)</a:t>
            </a:r>
          </a:p>
          <a:p>
            <a:r>
              <a:rPr lang="en-US" altLang="ko-KR" sz="1500" dirty="0"/>
              <a:t>get</a:t>
            </a:r>
            <a:r>
              <a:rPr lang="ko-KR" altLang="en-US" sz="1500" dirty="0"/>
              <a:t>방식 요청 </a:t>
            </a:r>
            <a:r>
              <a:rPr lang="en-US" altLang="ko-KR" sz="1500" dirty="0" err="1"/>
              <a:t>doGet</a:t>
            </a:r>
            <a:r>
              <a:rPr lang="en-US" altLang="ko-KR" sz="1500" dirty="0"/>
              <a:t>, post </a:t>
            </a:r>
            <a:r>
              <a:rPr lang="ko-KR" altLang="en-US" sz="1500" dirty="0"/>
              <a:t>요청  </a:t>
            </a:r>
            <a:r>
              <a:rPr lang="en-US" altLang="ko-KR" sz="1500" dirty="0" err="1"/>
              <a:t>doPost</a:t>
            </a:r>
            <a:endParaRPr lang="ko-KR" altLang="en-US" sz="15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0D613A-7312-465D-A8C5-C2B2DB21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8" y="1628800"/>
            <a:ext cx="5133975" cy="762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EAD2592-921B-5F78-45D2-48337928BACA}"/>
              </a:ext>
            </a:extLst>
          </p:cNvPr>
          <p:cNvSpPr/>
          <p:nvPr/>
        </p:nvSpPr>
        <p:spPr>
          <a:xfrm>
            <a:off x="3275856" y="1844824"/>
            <a:ext cx="792088" cy="28021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107FE0-D932-42D6-FAB2-8A5CA3FECB63}"/>
              </a:ext>
            </a:extLst>
          </p:cNvPr>
          <p:cNvSpPr/>
          <p:nvPr/>
        </p:nvSpPr>
        <p:spPr>
          <a:xfrm>
            <a:off x="2051720" y="3501007"/>
            <a:ext cx="576064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3B8BE2-A5EF-4F88-662D-77BF2D4AC4CD}"/>
              </a:ext>
            </a:extLst>
          </p:cNvPr>
          <p:cNvSpPr/>
          <p:nvPr/>
        </p:nvSpPr>
        <p:spPr>
          <a:xfrm>
            <a:off x="2051720" y="4725144"/>
            <a:ext cx="648072" cy="3600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920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716F292-C3FE-784F-F067-7958A66E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014239"/>
            <a:ext cx="7572375" cy="11906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FD7C2DA-5EDF-7176-3FCA-8E592438F6F5}"/>
              </a:ext>
            </a:extLst>
          </p:cNvPr>
          <p:cNvSpPr/>
          <p:nvPr/>
        </p:nvSpPr>
        <p:spPr>
          <a:xfrm>
            <a:off x="1115616" y="1708843"/>
            <a:ext cx="2376264" cy="4324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95203B-FAE9-3DE7-1033-CF98BA4FFD66}"/>
              </a:ext>
            </a:extLst>
          </p:cNvPr>
          <p:cNvSpPr/>
          <p:nvPr/>
        </p:nvSpPr>
        <p:spPr>
          <a:xfrm>
            <a:off x="2843808" y="929121"/>
            <a:ext cx="5400600" cy="43242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2CC8A-AF5D-23E4-AFCF-C5AFFC438AAF}"/>
              </a:ext>
            </a:extLst>
          </p:cNvPr>
          <p:cNvSpPr txBox="1"/>
          <p:nvPr/>
        </p:nvSpPr>
        <p:spPr>
          <a:xfrm>
            <a:off x="785812" y="395430"/>
            <a:ext cx="7056784" cy="360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ko-KR" altLang="en-US" dirty="0"/>
              <a:t>두개의 파라미터</a:t>
            </a:r>
          </a:p>
        </p:txBody>
      </p:sp>
    </p:spTree>
    <p:extLst>
      <p:ext uri="{BB962C8B-B14F-4D97-AF65-F5344CB8AC3E}">
        <p14:creationId xmlns:p14="http://schemas.microsoft.com/office/powerpoint/2010/main" val="3286971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E0A35-7864-E9C2-2154-F43E5F1C2DEB}"/>
              </a:ext>
            </a:extLst>
          </p:cNvPr>
          <p:cNvSpPr txBox="1"/>
          <p:nvPr/>
        </p:nvSpPr>
        <p:spPr>
          <a:xfrm>
            <a:off x="264166" y="2024844"/>
            <a:ext cx="2664296" cy="360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en-US" altLang="ko-KR" dirty="0" err="1"/>
              <a:t>HttpServletRequest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0DB45-DE64-13E9-921E-ED82A21499C4}"/>
              </a:ext>
            </a:extLst>
          </p:cNvPr>
          <p:cNvSpPr txBox="1"/>
          <p:nvPr/>
        </p:nvSpPr>
        <p:spPr>
          <a:xfrm>
            <a:off x="4647751" y="1989323"/>
            <a:ext cx="2736304" cy="360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r>
              <a:rPr lang="en-US" altLang="ko-KR" dirty="0" err="1"/>
              <a:t>HttpServletResponse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09498D-D640-FA47-4AA7-8EBF44C95EBB}"/>
              </a:ext>
            </a:extLst>
          </p:cNvPr>
          <p:cNvSpPr txBox="1"/>
          <p:nvPr/>
        </p:nvSpPr>
        <p:spPr>
          <a:xfrm>
            <a:off x="4507584" y="836712"/>
            <a:ext cx="3884689" cy="123347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응답</a:t>
            </a:r>
            <a:endParaRPr lang="en-US" altLang="ko-KR" sz="2000" dirty="0"/>
          </a:p>
          <a:p>
            <a:r>
              <a:rPr lang="en-US" altLang="ko-KR" sz="2000" dirty="0"/>
              <a:t>User </a:t>
            </a:r>
            <a:r>
              <a:rPr lang="en-US" altLang="ko-KR" sz="2000" dirty="0">
                <a:sym typeface="Wingdings" panose="05000000000000000000" pitchFamily="2" charset="2"/>
              </a:rPr>
              <a:t> Tomcat(Servlet)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1A6688-E6C6-C68E-B5EF-177A899B474F}"/>
              </a:ext>
            </a:extLst>
          </p:cNvPr>
          <p:cNvSpPr txBox="1"/>
          <p:nvPr/>
        </p:nvSpPr>
        <p:spPr>
          <a:xfrm>
            <a:off x="264166" y="1052736"/>
            <a:ext cx="3168352" cy="97210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요청</a:t>
            </a:r>
            <a:endParaRPr lang="en-US" altLang="ko-KR" sz="2000" dirty="0"/>
          </a:p>
          <a:p>
            <a:r>
              <a:rPr lang="en-US" altLang="ko-KR" sz="2000" dirty="0"/>
              <a:t>User -&gt;</a:t>
            </a:r>
            <a:r>
              <a:rPr lang="en-US" altLang="ko-KR" sz="2000" dirty="0">
                <a:sym typeface="Wingdings" panose="05000000000000000000" pitchFamily="2" charset="2"/>
              </a:rPr>
              <a:t> Tomcat(Servlet)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9C7F0-AB41-AD89-9D4E-9419D37A9537}"/>
              </a:ext>
            </a:extLst>
          </p:cNvPr>
          <p:cNvSpPr txBox="1"/>
          <p:nvPr/>
        </p:nvSpPr>
        <p:spPr>
          <a:xfrm>
            <a:off x="264166" y="2966398"/>
            <a:ext cx="3744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request.getCookies</a:t>
            </a:r>
            <a:r>
              <a:rPr lang="ko-KR" altLang="en-US" dirty="0"/>
              <a:t>();</a:t>
            </a:r>
          </a:p>
          <a:p>
            <a:r>
              <a:rPr lang="ko-KR" altLang="en-US" dirty="0" err="1"/>
              <a:t>request.getSession</a:t>
            </a:r>
            <a:r>
              <a:rPr lang="ko-KR" altLang="en-US" dirty="0"/>
              <a:t>();</a:t>
            </a:r>
          </a:p>
          <a:p>
            <a:r>
              <a:rPr lang="ko-KR" altLang="en-US" dirty="0" err="1"/>
              <a:t>request.getAttribute</a:t>
            </a:r>
            <a:r>
              <a:rPr lang="ko-KR" altLang="en-US" dirty="0"/>
              <a:t>(</a:t>
            </a:r>
            <a:r>
              <a:rPr lang="ko-KR" altLang="en-US" dirty="0" err="1"/>
              <a:t>null</a:t>
            </a:r>
            <a:r>
              <a:rPr lang="ko-KR" altLang="en-US" dirty="0"/>
              <a:t>);</a:t>
            </a:r>
            <a:endParaRPr lang="en-US" altLang="ko-KR" dirty="0"/>
          </a:p>
          <a:p>
            <a:r>
              <a:rPr lang="ko-KR" altLang="en-US" dirty="0" err="1"/>
              <a:t>request.getAttribute</a:t>
            </a:r>
            <a:r>
              <a:rPr lang="ko-KR" altLang="en-US" dirty="0"/>
              <a:t>(</a:t>
            </a:r>
            <a:r>
              <a:rPr lang="ko-KR" altLang="en-US" dirty="0" err="1"/>
              <a:t>null</a:t>
            </a:r>
            <a:r>
              <a:rPr lang="en-US" altLang="ko-KR" dirty="0"/>
              <a:t>, null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request.getParameter</a:t>
            </a:r>
            <a:r>
              <a:rPr lang="ko-KR" altLang="en-US" dirty="0"/>
              <a:t>(</a:t>
            </a:r>
            <a:r>
              <a:rPr lang="ko-KR" altLang="en-US" dirty="0" err="1"/>
              <a:t>null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request.getParameterNames</a:t>
            </a:r>
            <a:r>
              <a:rPr lang="ko-KR" altLang="en-US" dirty="0"/>
              <a:t>();</a:t>
            </a:r>
          </a:p>
          <a:p>
            <a:r>
              <a:rPr lang="ko-KR" altLang="en-US" dirty="0" err="1"/>
              <a:t>request.getParameterValues</a:t>
            </a:r>
            <a:r>
              <a:rPr lang="ko-KR" altLang="en-US" dirty="0"/>
              <a:t>(</a:t>
            </a:r>
            <a:r>
              <a:rPr lang="ko-KR" altLang="en-US" dirty="0" err="1"/>
              <a:t>null</a:t>
            </a:r>
            <a:r>
              <a:rPr lang="ko-KR" altLang="en-US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36D31-2209-286A-3263-3FB8BED677CE}"/>
              </a:ext>
            </a:extLst>
          </p:cNvPr>
          <p:cNvSpPr txBox="1"/>
          <p:nvPr/>
        </p:nvSpPr>
        <p:spPr>
          <a:xfrm>
            <a:off x="4427984" y="2966398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re</a:t>
            </a:r>
            <a:r>
              <a:rPr lang="en-US" altLang="ko-KR" dirty="0"/>
              <a:t>s</a:t>
            </a:r>
            <a:r>
              <a:rPr lang="ko-KR" altLang="en-US" dirty="0" err="1"/>
              <a:t>ponse.addCookie</a:t>
            </a:r>
            <a:r>
              <a:rPr lang="ko-KR" altLang="en-US" dirty="0"/>
              <a:t>(</a:t>
            </a:r>
            <a:r>
              <a:rPr lang="ko-KR" altLang="en-US" dirty="0" err="1"/>
              <a:t>null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re</a:t>
            </a:r>
            <a:r>
              <a:rPr lang="en-US" altLang="ko-KR" dirty="0"/>
              <a:t>s</a:t>
            </a:r>
            <a:r>
              <a:rPr lang="ko-KR" altLang="en-US" dirty="0" err="1"/>
              <a:t>ponse.gerStatus</a:t>
            </a:r>
            <a:r>
              <a:rPr lang="ko-KR" altLang="en-US" dirty="0"/>
              <a:t>();</a:t>
            </a:r>
          </a:p>
          <a:p>
            <a:r>
              <a:rPr lang="ko-KR" altLang="en-US" dirty="0" err="1"/>
              <a:t>re</a:t>
            </a:r>
            <a:r>
              <a:rPr lang="en-US" altLang="ko-KR" dirty="0"/>
              <a:t>s</a:t>
            </a:r>
            <a:r>
              <a:rPr lang="ko-KR" altLang="en-US" dirty="0" err="1"/>
              <a:t>ponse.sendRedirect</a:t>
            </a:r>
            <a:r>
              <a:rPr lang="ko-KR" altLang="en-US" dirty="0"/>
              <a:t>(</a:t>
            </a:r>
            <a:r>
              <a:rPr lang="ko-KR" altLang="en-US" dirty="0" err="1"/>
              <a:t>null</a:t>
            </a:r>
            <a:r>
              <a:rPr lang="ko-KR" altLang="en-US" dirty="0"/>
              <a:t>);</a:t>
            </a:r>
          </a:p>
          <a:p>
            <a:r>
              <a:rPr lang="ko-KR" altLang="en-US" dirty="0" err="1"/>
              <a:t>re</a:t>
            </a:r>
            <a:r>
              <a:rPr lang="en-US" altLang="ko-KR" dirty="0"/>
              <a:t>s</a:t>
            </a:r>
            <a:r>
              <a:rPr lang="ko-KR" altLang="en-US" dirty="0" err="1"/>
              <a:t>ponse.getWriter</a:t>
            </a:r>
            <a:r>
              <a:rPr lang="ko-KR" altLang="en-US" dirty="0"/>
              <a:t>();</a:t>
            </a:r>
          </a:p>
          <a:p>
            <a:r>
              <a:rPr lang="ko-KR" altLang="en-US" dirty="0" err="1"/>
              <a:t>re</a:t>
            </a:r>
            <a:r>
              <a:rPr lang="en-US" altLang="ko-KR" dirty="0"/>
              <a:t>s</a:t>
            </a:r>
            <a:r>
              <a:rPr lang="ko-KR" altLang="en-US" dirty="0" err="1"/>
              <a:t>ponse.getOutputStream</a:t>
            </a:r>
            <a:r>
              <a:rPr lang="ko-KR" alt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05722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5A8FE-9239-4B72-995E-B9B63910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Servlet</a:t>
            </a:r>
            <a:r>
              <a:rPr lang="ko-KR" altLang="en-US" dirty="0"/>
              <a:t> 생명주기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092A361-62E9-BFB9-01DA-3CECEF38EACC}"/>
              </a:ext>
            </a:extLst>
          </p:cNvPr>
          <p:cNvCxnSpPr>
            <a:cxnSpLocks/>
          </p:cNvCxnSpPr>
          <p:nvPr/>
        </p:nvCxnSpPr>
        <p:spPr>
          <a:xfrm>
            <a:off x="4413497" y="2485732"/>
            <a:ext cx="14487" cy="337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B1212AF1-A589-01D4-3326-9560F93F2394}"/>
              </a:ext>
            </a:extLst>
          </p:cNvPr>
          <p:cNvSpPr/>
          <p:nvPr/>
        </p:nvSpPr>
        <p:spPr>
          <a:xfrm>
            <a:off x="3649078" y="2060848"/>
            <a:ext cx="1643001" cy="4290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@PostConstruct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81E6A34-0AEE-3CD9-2962-95638F0D1561}"/>
              </a:ext>
            </a:extLst>
          </p:cNvPr>
          <p:cNvCxnSpPr>
            <a:cxnSpLocks/>
          </p:cNvCxnSpPr>
          <p:nvPr/>
        </p:nvCxnSpPr>
        <p:spPr>
          <a:xfrm>
            <a:off x="4400315" y="3257884"/>
            <a:ext cx="14487" cy="337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처리 35">
            <a:extLst>
              <a:ext uri="{FF2B5EF4-FFF2-40B4-BE49-F238E27FC236}">
                <a16:creationId xmlns:a16="http://schemas.microsoft.com/office/drawing/2014/main" id="{A8BA1CDA-65EA-5D3C-C208-F7F68CFF0BC8}"/>
              </a:ext>
            </a:extLst>
          </p:cNvPr>
          <p:cNvSpPr/>
          <p:nvPr/>
        </p:nvSpPr>
        <p:spPr>
          <a:xfrm>
            <a:off x="3635896" y="2833000"/>
            <a:ext cx="1643001" cy="4290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init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EBCB90D-F577-07CF-352F-407D5614D07E}"/>
              </a:ext>
            </a:extLst>
          </p:cNvPr>
          <p:cNvCxnSpPr>
            <a:cxnSpLocks/>
          </p:cNvCxnSpPr>
          <p:nvPr/>
        </p:nvCxnSpPr>
        <p:spPr>
          <a:xfrm>
            <a:off x="4400315" y="4007930"/>
            <a:ext cx="14487" cy="337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>
            <a:extLst>
              <a:ext uri="{FF2B5EF4-FFF2-40B4-BE49-F238E27FC236}">
                <a16:creationId xmlns:a16="http://schemas.microsoft.com/office/drawing/2014/main" id="{84B5A380-B78E-E87F-2F76-6925354935D2}"/>
              </a:ext>
            </a:extLst>
          </p:cNvPr>
          <p:cNvSpPr/>
          <p:nvPr/>
        </p:nvSpPr>
        <p:spPr>
          <a:xfrm>
            <a:off x="3635896" y="3583046"/>
            <a:ext cx="1643001" cy="4290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service()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D340BE2-433C-A5EB-D365-3B63C942721A}"/>
              </a:ext>
            </a:extLst>
          </p:cNvPr>
          <p:cNvCxnSpPr>
            <a:cxnSpLocks/>
          </p:cNvCxnSpPr>
          <p:nvPr/>
        </p:nvCxnSpPr>
        <p:spPr>
          <a:xfrm>
            <a:off x="4413498" y="4770052"/>
            <a:ext cx="14487" cy="3372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4F039326-60B6-9009-0EC7-0DF377B83EE9}"/>
              </a:ext>
            </a:extLst>
          </p:cNvPr>
          <p:cNvSpPr/>
          <p:nvPr/>
        </p:nvSpPr>
        <p:spPr>
          <a:xfrm>
            <a:off x="3649079" y="4345168"/>
            <a:ext cx="1643001" cy="4290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destory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순서도: 처리 41">
            <a:extLst>
              <a:ext uri="{FF2B5EF4-FFF2-40B4-BE49-F238E27FC236}">
                <a16:creationId xmlns:a16="http://schemas.microsoft.com/office/drawing/2014/main" id="{5F5B1A92-9035-8BF9-70E9-388C8B64380E}"/>
              </a:ext>
            </a:extLst>
          </p:cNvPr>
          <p:cNvSpPr/>
          <p:nvPr/>
        </p:nvSpPr>
        <p:spPr>
          <a:xfrm>
            <a:off x="3649079" y="5095214"/>
            <a:ext cx="1643001" cy="42901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@PreDestroy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9471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E6EBD-7935-974F-BE13-A7A9D9CC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ctrl + space bar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0E836B-EEF1-6A61-A576-686B496A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44" y="1340386"/>
            <a:ext cx="6968455" cy="20666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E7C5C3-E57F-24F8-226E-A5B86C72D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645024"/>
            <a:ext cx="48863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17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627A9-F027-D462-31A0-94C4C74F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39660E-93EF-3322-4583-34551D01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290" y="0"/>
            <a:ext cx="6833419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9B1941-F0F3-599A-E06F-F9A359C84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1340768"/>
            <a:ext cx="1952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88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39F85-7163-AB75-0B8E-7A525AEA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폼 태그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5289D9-AF5F-FF50-548A-4C4B85F782E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39750" y="1612003"/>
            <a:ext cx="8208963" cy="4570618"/>
          </a:xfrm>
        </p:spPr>
      </p:pic>
    </p:spTree>
    <p:extLst>
      <p:ext uri="{BB962C8B-B14F-4D97-AF65-F5344CB8AC3E}">
        <p14:creationId xmlns:p14="http://schemas.microsoft.com/office/powerpoint/2010/main" val="173803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요청과 응답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요청 메시지</a:t>
            </a:r>
            <a:endParaRPr lang="en-US" altLang="ko-KR" dirty="0"/>
          </a:p>
          <a:p>
            <a:pPr lvl="1"/>
            <a:r>
              <a:rPr lang="ko-KR" altLang="en-US" b="0" dirty="0"/>
              <a:t>클라이언트가 서버에 보내는 요청 메시지 </a:t>
            </a:r>
            <a:endParaRPr lang="en-US" altLang="ko-KR" b="0" dirty="0"/>
          </a:p>
          <a:p>
            <a:pPr lvl="1"/>
            <a:r>
              <a:rPr lang="ko-KR" altLang="en-US" b="0" dirty="0" err="1"/>
              <a:t>요청문</a:t>
            </a:r>
            <a:r>
              <a:rPr lang="en-US" altLang="ko-KR" b="0" dirty="0"/>
              <a:t>, </a:t>
            </a:r>
            <a:r>
              <a:rPr lang="ko-KR" altLang="en-US" b="0" dirty="0"/>
              <a:t>헤더</a:t>
            </a:r>
            <a:r>
              <a:rPr lang="en-US" altLang="ko-KR" b="0" dirty="0"/>
              <a:t>, </a:t>
            </a:r>
            <a:r>
              <a:rPr lang="ko-KR" altLang="en-US" b="0" dirty="0"/>
              <a:t>바디로 구성</a:t>
            </a:r>
            <a:endParaRPr lang="en-US" altLang="ko-KR" b="0" dirty="0"/>
          </a:p>
          <a:p>
            <a:pPr lvl="1"/>
            <a:r>
              <a:rPr lang="ko-KR" altLang="en-US" b="0" dirty="0"/>
              <a:t>요청문의 내용은 </a:t>
            </a:r>
            <a:r>
              <a:rPr lang="en-US" altLang="ko-KR" b="0" dirty="0"/>
              <a:t>&lt;</a:t>
            </a:r>
            <a:r>
              <a:rPr lang="ko-KR" altLang="en-US" b="0" dirty="0"/>
              <a:t>요청 메서드</a:t>
            </a:r>
            <a:r>
              <a:rPr lang="en-US" altLang="ko-KR" b="0" dirty="0"/>
              <a:t>&gt;, &lt;URL&gt;, &lt;HTTP </a:t>
            </a:r>
            <a:r>
              <a:rPr lang="ko-KR" altLang="en-US" b="0" dirty="0"/>
              <a:t>버전</a:t>
            </a:r>
            <a:r>
              <a:rPr lang="en-US" altLang="ko-KR" b="0" dirty="0"/>
              <a:t>&gt;</a:t>
            </a:r>
            <a:r>
              <a:rPr lang="ko-KR" altLang="en-US" b="0" dirty="0"/>
              <a:t>의 세 부분으로 구성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723EA9-0C7B-DE77-FC67-5D761CCF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3257550"/>
            <a:ext cx="3971925" cy="23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86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A01CC-029A-5555-82E5-68622960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doGet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99ADDA-A432-B56A-9C4F-83FC182FD7F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71740" y="2204864"/>
            <a:ext cx="8208963" cy="21162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881157-FAA8-5B4B-11BC-79FBFA2BAB7E}"/>
              </a:ext>
            </a:extLst>
          </p:cNvPr>
          <p:cNvSpPr txBox="1"/>
          <p:nvPr/>
        </p:nvSpPr>
        <p:spPr>
          <a:xfrm>
            <a:off x="3203848" y="4581128"/>
            <a:ext cx="2952328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사용자 정보 </a:t>
            </a:r>
            <a:r>
              <a:rPr lang="en-US" altLang="ko-KR" sz="2000" dirty="0" err="1"/>
              <a:t>url</a:t>
            </a:r>
            <a:r>
              <a:rPr lang="ko-KR" altLang="en-US" sz="2000" dirty="0"/>
              <a:t>에 노출</a:t>
            </a:r>
          </a:p>
        </p:txBody>
      </p:sp>
    </p:spTree>
    <p:extLst>
      <p:ext uri="{BB962C8B-B14F-4D97-AF65-F5344CB8AC3E}">
        <p14:creationId xmlns:p14="http://schemas.microsoft.com/office/powerpoint/2010/main" val="3520998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4A6E7-C59C-FA93-12FE-E5268D4A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doPost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1336BB-AAB6-C5F1-BF26-E662FBB1363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95536" y="2334472"/>
            <a:ext cx="8208963" cy="21890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A1285F-DEA9-A5EE-8FE2-2FD6E83D7159}"/>
              </a:ext>
            </a:extLst>
          </p:cNvPr>
          <p:cNvSpPr txBox="1"/>
          <p:nvPr/>
        </p:nvSpPr>
        <p:spPr>
          <a:xfrm>
            <a:off x="3203848" y="4581128"/>
            <a:ext cx="2952328" cy="43204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맵핑</a:t>
            </a:r>
            <a:r>
              <a:rPr lang="en-US" altLang="ko-KR" sz="2000" dirty="0"/>
              <a:t> </a:t>
            </a:r>
            <a:r>
              <a:rPr lang="ko-KR" altLang="en-US" sz="2000" dirty="0"/>
              <a:t>정보만 노출</a:t>
            </a:r>
          </a:p>
        </p:txBody>
      </p:sp>
    </p:spTree>
    <p:extLst>
      <p:ext uri="{BB962C8B-B14F-4D97-AF65-F5344CB8AC3E}">
        <p14:creationId xmlns:p14="http://schemas.microsoft.com/office/powerpoint/2010/main" val="1118407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0CF7B-F924-5C7A-932C-CC5E199E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524A60-C834-1470-12BE-8B574DFAC51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sendData.JSP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D1337-C3F6-2880-CFE6-80C592F25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6925022" cy="17238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A27AF8A-6123-8678-6E5B-F0805E81D05E}"/>
              </a:ext>
            </a:extLst>
          </p:cNvPr>
          <p:cNvSpPr/>
          <p:nvPr/>
        </p:nvSpPr>
        <p:spPr>
          <a:xfrm>
            <a:off x="2411760" y="2060848"/>
            <a:ext cx="1296144" cy="28803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78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A0AE4-4A23-E294-BFDD-F0029023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28385-F4B3-0B32-D8EA-ED154A9B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0CB5E-A99C-A708-4D9B-00A5A950752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Servlet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336E62-DD8E-5B68-4618-01737145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9" y="1916832"/>
            <a:ext cx="6283219" cy="827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15841A-8A01-0FA1-8146-F3A460D0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9" y="3207845"/>
            <a:ext cx="5920538" cy="33723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1FDFFA-01B4-2005-AA94-A58721D676CE}"/>
              </a:ext>
            </a:extLst>
          </p:cNvPr>
          <p:cNvSpPr/>
          <p:nvPr/>
        </p:nvSpPr>
        <p:spPr>
          <a:xfrm>
            <a:off x="1043608" y="6165304"/>
            <a:ext cx="2952328" cy="21602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973A89-7D3E-12DF-9A6D-F1AA7BBE511F}"/>
              </a:ext>
            </a:extLst>
          </p:cNvPr>
          <p:cNvSpPr/>
          <p:nvPr/>
        </p:nvSpPr>
        <p:spPr>
          <a:xfrm>
            <a:off x="741758" y="1943288"/>
            <a:ext cx="2952328" cy="3335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236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6441C-BDFF-515B-EC80-18AD37276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93001-6EBF-3BA0-9631-A1C8FA59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AD14F1-74F4-505C-7EC9-577FF1A0A4F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07504" y="1660117"/>
            <a:ext cx="8208963" cy="391153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1828DB-D9B0-5574-747A-7EDA8CD09827}"/>
              </a:ext>
            </a:extLst>
          </p:cNvPr>
          <p:cNvSpPr txBox="1"/>
          <p:nvPr/>
        </p:nvSpPr>
        <p:spPr>
          <a:xfrm>
            <a:off x="755576" y="5949280"/>
            <a:ext cx="4594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re</a:t>
            </a:r>
            <a:r>
              <a:rPr lang="en-US" altLang="ko-KR" dirty="0"/>
              <a:t>s</a:t>
            </a:r>
            <a:r>
              <a:rPr lang="ko-KR" altLang="en-US" dirty="0" err="1"/>
              <a:t>ponse.sendRedirect</a:t>
            </a:r>
            <a:r>
              <a:rPr lang="ko-KR" altLang="en-US" dirty="0"/>
              <a:t>(</a:t>
            </a:r>
            <a:r>
              <a:rPr lang="en-US" altLang="ko-KR" dirty="0"/>
              <a:t>“</a:t>
            </a:r>
            <a:r>
              <a:rPr lang="en-US" altLang="ko-KR" dirty="0" err="1"/>
              <a:t>endFile.jsp</a:t>
            </a:r>
            <a:r>
              <a:rPr lang="en-US" altLang="ko-KR" dirty="0"/>
              <a:t>”</a:t>
            </a:r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6987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-1642" y="1556792"/>
            <a:ext cx="9144000" cy="25202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chemeClr val="accent6"/>
                </a:solidFill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212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동작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요청 메시지</a:t>
            </a:r>
            <a:endParaRPr lang="en-US" altLang="ko-KR" dirty="0"/>
          </a:p>
          <a:p>
            <a:pPr lvl="1"/>
            <a:r>
              <a:rPr lang="en-US" altLang="ko-KR" b="0" dirty="0"/>
              <a:t>HTTP </a:t>
            </a:r>
            <a:r>
              <a:rPr lang="ko-KR" altLang="en-US" b="0" dirty="0"/>
              <a:t>클라이언트가 전송하는 메시지 형식</a:t>
            </a:r>
            <a:endParaRPr lang="en-US" altLang="ko-KR" b="0" dirty="0"/>
          </a:p>
          <a:p>
            <a:pPr lvl="2"/>
            <a:r>
              <a:rPr lang="en-US" altLang="ko-KR" b="0" dirty="0"/>
              <a:t>HTTP </a:t>
            </a:r>
            <a:r>
              <a:rPr lang="ko-KR" altLang="en-US" b="0" dirty="0"/>
              <a:t>클라이언트는 임의의 호스트이며</a:t>
            </a:r>
            <a:r>
              <a:rPr lang="en-US" altLang="ko-KR" b="0" dirty="0"/>
              <a:t>, HTTP </a:t>
            </a:r>
            <a:r>
              <a:rPr lang="ko-KR" altLang="en-US" b="0" dirty="0"/>
              <a:t>서버는 </a:t>
            </a:r>
            <a:r>
              <a:rPr lang="en-US" altLang="ko-KR" b="0" dirty="0"/>
              <a:t>uu.ac.kr</a:t>
            </a:r>
            <a:r>
              <a:rPr lang="ko-KR" altLang="en-US" b="0" dirty="0"/>
              <a:t>이라 가정함</a:t>
            </a:r>
            <a:endParaRPr lang="en-US" altLang="ko-KR" b="0" dirty="0"/>
          </a:p>
          <a:p>
            <a:pPr lvl="2"/>
            <a:r>
              <a:rPr lang="ko-KR" altLang="en-US" b="0" dirty="0"/>
              <a:t>요청 메시지에는 요청문</a:t>
            </a:r>
            <a:r>
              <a:rPr lang="en-US" altLang="ko-KR" b="0" dirty="0"/>
              <a:t>, </a:t>
            </a:r>
            <a:r>
              <a:rPr lang="ko-KR" altLang="en-US" b="0" dirty="0"/>
              <a:t>헤더와 함께 공백 한 줄이 있으며</a:t>
            </a:r>
            <a:r>
              <a:rPr lang="en-US" altLang="ko-KR" b="0" dirty="0"/>
              <a:t>, </a:t>
            </a:r>
            <a:r>
              <a:rPr lang="ko-KR" altLang="en-US" b="0" dirty="0"/>
              <a:t>바디는 존재하지 않음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2B79E-C489-D773-7BF6-73F8023BC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371850"/>
            <a:ext cx="5429056" cy="122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1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요청과 응답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03789" y="1666506"/>
            <a:ext cx="8568761" cy="4138758"/>
          </a:xfrm>
        </p:spPr>
        <p:txBody>
          <a:bodyPr/>
          <a:lstStyle/>
          <a:p>
            <a:pPr lvl="1"/>
            <a:r>
              <a:rPr lang="ko-KR" altLang="en-US" b="0" dirty="0"/>
              <a:t>요청 </a:t>
            </a:r>
            <a:r>
              <a:rPr lang="ko-KR" altLang="en-US" b="0" dirty="0" err="1"/>
              <a:t>메서드에는</a:t>
            </a:r>
            <a:r>
              <a:rPr lang="ko-KR" altLang="en-US" b="0" dirty="0"/>
              <a:t> 클라이언트가 서버에 실행을 요구하는 명령을 기술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FD7265-5986-37AF-AECF-4F3DAF2AA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228850"/>
            <a:ext cx="5986463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요청과 응답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응답 메시지</a:t>
            </a:r>
            <a:endParaRPr lang="en-US" altLang="ko-KR" dirty="0"/>
          </a:p>
          <a:p>
            <a:pPr lvl="1"/>
            <a:r>
              <a:rPr lang="ko-KR" altLang="en-US" b="0" dirty="0"/>
              <a:t>클라이언트로부터 요청 메시지를 수신한 서버는 해당 요구를 처리한 후에 그 결과를 응답 메시지 형식으로 회신</a:t>
            </a:r>
            <a:endParaRPr lang="en-US" altLang="ko-KR" b="0" dirty="0"/>
          </a:p>
          <a:p>
            <a:pPr lvl="1"/>
            <a:r>
              <a:rPr lang="ko-KR" altLang="en-US" b="0" dirty="0"/>
              <a:t>응답 메시지의 구조는 요청 메시지와 거의 동일</a:t>
            </a:r>
            <a:endParaRPr lang="en-US" altLang="ko-KR" b="0" dirty="0"/>
          </a:p>
          <a:p>
            <a:pPr lvl="1"/>
            <a:r>
              <a:rPr lang="ko-KR" altLang="en-US" b="0" dirty="0" err="1"/>
              <a:t>요청문</a:t>
            </a:r>
            <a:r>
              <a:rPr lang="ko-KR" altLang="en-US" b="0" dirty="0"/>
              <a:t> 대신 처리 결과를 의미하는 </a:t>
            </a:r>
            <a:r>
              <a:rPr lang="ko-KR" altLang="en-US" b="0" dirty="0" err="1"/>
              <a:t>상태문이라는</a:t>
            </a:r>
            <a:r>
              <a:rPr lang="ko-KR" altLang="en-US" b="0" dirty="0"/>
              <a:t> 용어를 사용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4B147D-3CC9-CF93-2EE9-E5C2320B9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3394594"/>
            <a:ext cx="3979069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9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동작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03789" y="1666506"/>
            <a:ext cx="3482411" cy="4138758"/>
          </a:xfrm>
        </p:spPr>
        <p:txBody>
          <a:bodyPr/>
          <a:lstStyle/>
          <a:p>
            <a:r>
              <a:rPr lang="ko-KR" altLang="en-US" dirty="0"/>
              <a:t>응답 메시지</a:t>
            </a:r>
            <a:endParaRPr lang="en-US" altLang="ko-KR" dirty="0"/>
          </a:p>
          <a:p>
            <a:pPr lvl="1"/>
            <a:r>
              <a:rPr lang="ko-KR" altLang="en-US" b="0" dirty="0"/>
              <a:t>요청 메시지를 수신한 </a:t>
            </a:r>
            <a:r>
              <a:rPr lang="en-US" altLang="ko-KR" b="0" dirty="0"/>
              <a:t>HTTP </a:t>
            </a:r>
            <a:r>
              <a:rPr lang="ko-KR" altLang="en-US" b="0" dirty="0"/>
              <a:t>서버 </a:t>
            </a:r>
            <a:r>
              <a:rPr lang="en-US" altLang="ko-KR" b="0" dirty="0"/>
              <a:t>uu.ac.kr</a:t>
            </a:r>
            <a:r>
              <a:rPr lang="ko-KR" altLang="en-US" b="0" dirty="0"/>
              <a:t>이 회신하는 응답 메시지 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첫 줄의 </a:t>
            </a:r>
            <a:r>
              <a:rPr lang="en-US" altLang="ko-KR" b="0" dirty="0"/>
              <a:t>HTTP/1.1 200 OK</a:t>
            </a:r>
            <a:r>
              <a:rPr lang="ko-KR" altLang="en-US" b="0" dirty="0"/>
              <a:t>는 </a:t>
            </a:r>
            <a:r>
              <a:rPr lang="ko-KR" altLang="en-US" b="0" dirty="0" err="1"/>
              <a:t>상태문</a:t>
            </a:r>
            <a:endParaRPr lang="en-US" altLang="ko-KR" b="0" dirty="0"/>
          </a:p>
          <a:p>
            <a:pPr lvl="2"/>
            <a:r>
              <a:rPr lang="ko-KR" altLang="en-US" b="0" dirty="0"/>
              <a:t>이후 </a:t>
            </a:r>
            <a:r>
              <a:rPr lang="en-US" altLang="ko-KR" b="0" dirty="0"/>
              <a:t>5</a:t>
            </a:r>
            <a:r>
              <a:rPr lang="ko-KR" altLang="en-US" b="0" dirty="0"/>
              <a:t>줄의 헤더와 한 줄의 공백에 이어서 </a:t>
            </a:r>
            <a:r>
              <a:rPr lang="en-US" altLang="ko-KR" b="0" dirty="0"/>
              <a:t>&lt;HTML&gt;</a:t>
            </a:r>
            <a:r>
              <a:rPr lang="ko-KR" altLang="en-US" b="0" dirty="0"/>
              <a:t>로 시작하는 웹 문서의 내용이 기록된 바디 위치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3C61FA-E993-0CB1-A8FE-F5CE6B48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80" y="1989238"/>
            <a:ext cx="4550569" cy="349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2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</a:t>
            </a:r>
            <a:r>
              <a:rPr lang="ko-KR" altLang="en-US" dirty="0"/>
              <a:t>의 요청과 응답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HTTP</a:t>
            </a:r>
            <a:r>
              <a:rPr lang="ko-KR" altLang="en-US" b="0" dirty="0"/>
              <a:t>에 정의된 주요 상태 코드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EE087A-B035-46F8-7FC8-CAE8281B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8" y="1700808"/>
            <a:ext cx="771233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18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5935</TotalTime>
  <Words>809</Words>
  <Application>Microsoft Office PowerPoint</Application>
  <PresentationFormat>화면 슬라이드 쇼(4:3)</PresentationFormat>
  <Paragraphs>196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HY견고딕</vt:lpstr>
      <vt:lpstr>맑은 고딕</vt:lpstr>
      <vt:lpstr>Arial</vt:lpstr>
      <vt:lpstr>Consolas</vt:lpstr>
      <vt:lpstr>Verdana</vt:lpstr>
      <vt:lpstr>Wingdings</vt:lpstr>
      <vt:lpstr>Office 테마</vt:lpstr>
      <vt:lpstr>PowerPoint 프레젠테이션</vt:lpstr>
      <vt:lpstr>클라이언트·서버 모델 </vt:lpstr>
      <vt:lpstr>클라이언트·서버 모델</vt:lpstr>
      <vt:lpstr>HTTP의 요청과 응답</vt:lpstr>
      <vt:lpstr>HTTP의 동작 과정</vt:lpstr>
      <vt:lpstr>HTTP의 요청과 응답</vt:lpstr>
      <vt:lpstr>HTTP의 요청과 응답</vt:lpstr>
      <vt:lpstr>HTTP의 동작 과정</vt:lpstr>
      <vt:lpstr>HTTP의 요청과 응답</vt:lpstr>
      <vt:lpstr>웹 컨테이너 구조 &amp; 서블릿</vt:lpstr>
      <vt:lpstr>Servlet 생명주기</vt:lpstr>
      <vt:lpstr>Servlet </vt:lpstr>
      <vt:lpstr>Servlet </vt:lpstr>
      <vt:lpstr>Servlet </vt:lpstr>
      <vt:lpstr>Servlet </vt:lpstr>
      <vt:lpstr>Servlet </vt:lpstr>
      <vt:lpstr>Servlet </vt:lpstr>
      <vt:lpstr>Servlet </vt:lpstr>
      <vt:lpstr>서블릿 맵핑</vt:lpstr>
      <vt:lpstr>URL 맵핑</vt:lpstr>
      <vt:lpstr>Class  파일 확인</vt:lpstr>
      <vt:lpstr>Servlet 맵핑이란 ?</vt:lpstr>
      <vt:lpstr>Web.xml 맵핑 방식</vt:lpstr>
      <vt:lpstr>Java Annotation 맵핑방식</vt:lpstr>
      <vt:lpstr>Web.xml 맵핑 방식</vt:lpstr>
      <vt:lpstr>Web.xml 맵핑 방식</vt:lpstr>
      <vt:lpstr>Web.xml 맵핑 방식</vt:lpstr>
      <vt:lpstr>Java Annotation 맵핑방식</vt:lpstr>
      <vt:lpstr>Java Annotation 맵핑방식</vt:lpstr>
      <vt:lpstr>HttpServlet </vt:lpstr>
      <vt:lpstr>Request  Response</vt:lpstr>
      <vt:lpstr>PowerPoint 프레젠테이션</vt:lpstr>
      <vt:lpstr>PowerPoint 프레젠테이션</vt:lpstr>
      <vt:lpstr>PowerPoint 프레젠테이션</vt:lpstr>
      <vt:lpstr>PowerPoint 프레젠테이션</vt:lpstr>
      <vt:lpstr>Servlet 생명주기</vt:lpstr>
      <vt:lpstr>ctrl + space bar</vt:lpstr>
      <vt:lpstr>PowerPoint 프레젠테이션</vt:lpstr>
      <vt:lpstr>폼 태그</vt:lpstr>
      <vt:lpstr>doGet</vt:lpstr>
      <vt:lpstr>doPost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vision</cp:lastModifiedBy>
  <cp:revision>730</cp:revision>
  <dcterms:created xsi:type="dcterms:W3CDTF">2012-07-11T10:23:22Z</dcterms:created>
  <dcterms:modified xsi:type="dcterms:W3CDTF">2024-11-21T10:48:28Z</dcterms:modified>
</cp:coreProperties>
</file>