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4" r:id="rId3"/>
    <p:sldId id="495" r:id="rId4"/>
    <p:sldId id="501" r:id="rId5"/>
    <p:sldId id="504" r:id="rId6"/>
    <p:sldId id="505" r:id="rId7"/>
    <p:sldId id="514" r:id="rId8"/>
    <p:sldId id="506" r:id="rId9"/>
    <p:sldId id="507" r:id="rId10"/>
    <p:sldId id="508" r:id="rId11"/>
    <p:sldId id="509" r:id="rId12"/>
    <p:sldId id="502" r:id="rId13"/>
    <p:sldId id="511" r:id="rId14"/>
    <p:sldId id="512" r:id="rId15"/>
    <p:sldId id="396" r:id="rId1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213" autoAdjust="0"/>
  </p:normalViewPr>
  <p:slideViewPr>
    <p:cSldViewPr>
      <p:cViewPr varScale="1">
        <p:scale>
          <a:sx n="108" d="100"/>
          <a:sy n="108" d="100"/>
        </p:scale>
        <p:origin x="191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2024-10-06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9F4DA-40FE-6C95-93C6-2CE00471890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68344" y="1"/>
            <a:ext cx="1475656" cy="841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A5066-1C84-4614-98E6-7D7A7827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162"/>
            <a:ext cx="9144000" cy="4703441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683568" y="1556792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4800" dirty="0">
                <a:solidFill>
                  <a:srgbClr val="7030A0"/>
                </a:solidFill>
                <a:latin typeface="+mj-lt"/>
                <a:ea typeface="HY강B" pitchFamily="18" charset="-127"/>
              </a:rPr>
              <a:t>문자열 코드</a:t>
            </a:r>
            <a:endParaRPr lang="en-US" altLang="ko-KR" sz="4800" dirty="0">
              <a:solidFill>
                <a:srgbClr val="7030A0"/>
              </a:solidFill>
              <a:latin typeface="+mj-lt"/>
              <a:ea typeface="HY강B" pitchFamily="18" charset="-127"/>
            </a:endParaRPr>
          </a:p>
          <a:p>
            <a:r>
              <a:rPr lang="en-US" altLang="ko-KR" sz="4800" dirty="0">
                <a:solidFill>
                  <a:srgbClr val="7030A0"/>
                </a:solidFill>
                <a:latin typeface="+mj-lt"/>
                <a:ea typeface="HY강B" pitchFamily="18" charset="-127"/>
              </a:rPr>
              <a:t>UTF-8</a:t>
            </a:r>
            <a:endParaRPr lang="ko-KR" altLang="en-US" sz="4800" dirty="0">
              <a:solidFill>
                <a:srgbClr val="7030A0"/>
              </a:solidFill>
              <a:latin typeface="+mj-lt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HTML : </a:t>
            </a:r>
            <a:r>
              <a:rPr lang="ko-KR" altLang="en-US" dirty="0"/>
              <a:t>문자정보 어쩔 것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 베이스에 어떻게 저장할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UTF-8 </a:t>
            </a:r>
            <a:r>
              <a:rPr lang="ko-KR" altLang="en-US" dirty="0"/>
              <a:t>로 대동단결</a:t>
            </a:r>
            <a:endParaRPr lang="en-US" altLang="ko-KR" dirty="0"/>
          </a:p>
          <a:p>
            <a:r>
              <a:rPr lang="ko-KR" altLang="en-US" dirty="0"/>
              <a:t>메모장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69C38-A36D-22A1-BB00-90FF3724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01032"/>
            <a:ext cx="5606207" cy="15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1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인터넷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Unicode : 3Byte</a:t>
            </a:r>
          </a:p>
          <a:p>
            <a:r>
              <a:rPr lang="ko-KR" altLang="en-US" dirty="0"/>
              <a:t>박</a:t>
            </a:r>
            <a:r>
              <a:rPr lang="en-US" altLang="ko-KR" dirty="0"/>
              <a:t> BC15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 : </a:t>
            </a:r>
            <a:r>
              <a:rPr lang="ko-KR" altLang="en-US" dirty="0"/>
              <a:t>한 칸 띄기</a:t>
            </a:r>
            <a:endParaRPr lang="en-US" altLang="ko-KR" dirty="0"/>
          </a:p>
          <a:p>
            <a:r>
              <a:rPr lang="en-US" altLang="ko-KR" dirty="0"/>
              <a:t>0D0A :</a:t>
            </a:r>
            <a:r>
              <a:rPr lang="ko-KR" altLang="en-US" dirty="0" err="1"/>
              <a:t>개행</a:t>
            </a:r>
            <a:r>
              <a:rPr lang="ko-KR" altLang="en-US" dirty="0"/>
              <a:t> 문자   </a:t>
            </a:r>
            <a:r>
              <a:rPr lang="en-US" altLang="ko-KR" dirty="0"/>
              <a:t>\r\n</a:t>
            </a:r>
          </a:p>
          <a:p>
            <a:r>
              <a:rPr lang="en-US" altLang="ko-KR" dirty="0"/>
              <a:t>ASCII </a:t>
            </a:r>
            <a:r>
              <a:rPr lang="ko-KR" altLang="en-US" dirty="0"/>
              <a:t>형태 </a:t>
            </a:r>
            <a:r>
              <a:rPr lang="en-US" altLang="ko-KR" dirty="0"/>
              <a:t>: A – 41,  B – 42,  C – 43,  D - 44</a:t>
            </a:r>
          </a:p>
          <a:p>
            <a:r>
              <a:rPr lang="en-US" altLang="ko-KR" dirty="0"/>
              <a:t>                 1 – 31,   2 – 32,  3  - 33,  4 - 34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9F93-7CB4-C986-4FB0-6186BF3C3298}"/>
              </a:ext>
            </a:extLst>
          </p:cNvPr>
          <p:cNvSpPr txBox="1"/>
          <p:nvPr/>
        </p:nvSpPr>
        <p:spPr>
          <a:xfrm>
            <a:off x="971600" y="2204864"/>
            <a:ext cx="4595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https://dencode.com/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129F2-86B3-9C05-2E67-077C282F06E1}"/>
              </a:ext>
            </a:extLst>
          </p:cNvPr>
          <p:cNvSpPr txBox="1"/>
          <p:nvPr/>
        </p:nvSpPr>
        <p:spPr>
          <a:xfrm>
            <a:off x="755576" y="4117288"/>
            <a:ext cx="6840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Hexa</a:t>
            </a:r>
            <a:r>
              <a:rPr lang="ko-KR" altLang="en-US" dirty="0"/>
              <a:t> </a:t>
            </a:r>
            <a:r>
              <a:rPr lang="en-US" altLang="ko-KR" dirty="0"/>
              <a:t>Edit</a:t>
            </a:r>
          </a:p>
          <a:p>
            <a:r>
              <a:rPr lang="ko-KR" altLang="en-US" dirty="0"/>
              <a:t>https://blog.naver.com/artemisnova/222212183831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BE9B24-4132-7006-F796-2DD4BDC1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27" y="2631481"/>
            <a:ext cx="5688632" cy="14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유니코드</a:t>
            </a:r>
            <a:r>
              <a:rPr lang="en-US" altLang="ko-KR" sz="2000" dirty="0"/>
              <a:t>(UTF-8) </a:t>
            </a:r>
            <a:r>
              <a:rPr lang="ko-KR" altLang="en-US" sz="2000" dirty="0"/>
              <a:t>한글 </a:t>
            </a:r>
            <a:r>
              <a:rPr lang="ko-KR" altLang="en-US" sz="2000" dirty="0" err="1"/>
              <a:t>코드표</a:t>
            </a:r>
            <a:r>
              <a:rPr lang="en-US" altLang="ko-KR" sz="2000" dirty="0"/>
              <a:t>, </a:t>
            </a:r>
            <a:r>
              <a:rPr lang="ko-KR" altLang="en-US" sz="2000" dirty="0"/>
              <a:t>한글코드 범위 </a:t>
            </a:r>
            <a:r>
              <a:rPr lang="en-US" altLang="ko-KR" sz="2000" dirty="0"/>
              <a:t>{AC00-D7AF}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88E93-780B-FF3E-08D0-028610019337}"/>
              </a:ext>
            </a:extLst>
          </p:cNvPr>
          <p:cNvSpPr txBox="1"/>
          <p:nvPr/>
        </p:nvSpPr>
        <p:spPr>
          <a:xfrm>
            <a:off x="1115616" y="1320482"/>
            <a:ext cx="460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jjeong.tistory.com</a:t>
            </a:r>
            <a:r>
              <a:rPr lang="ko-KR" altLang="en-US" dirty="0"/>
              <a:t>/696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191C2F-856B-389D-841F-938F5EA1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75" y="1787581"/>
            <a:ext cx="6911345" cy="429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227C18-E27E-6C0D-B654-235C35DB2A52}"/>
              </a:ext>
            </a:extLst>
          </p:cNvPr>
          <p:cNvSpPr txBox="1"/>
          <p:nvPr/>
        </p:nvSpPr>
        <p:spPr>
          <a:xfrm>
            <a:off x="5004048" y="4721524"/>
            <a:ext cx="4600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ko-KR" altLang="en-US" dirty="0"/>
              <a:t>밀 </a:t>
            </a:r>
            <a:r>
              <a:rPr lang="en-US" altLang="ko-KR" dirty="0"/>
              <a:t>:  Unicode : BC0</a:t>
            </a:r>
          </a:p>
          <a:p>
            <a:pPr algn="just" eaLnBrk="1" hangingPunct="1"/>
            <a:r>
              <a:rPr lang="en-US" altLang="ko-KR" dirty="0"/>
              <a:t>       UTF8:  EB   B0    80</a:t>
            </a:r>
          </a:p>
          <a:p>
            <a:pPr algn="just" eaLnBrk="1" hangingPunct="1"/>
            <a:r>
              <a:rPr lang="en-US" altLang="ko-KR" dirty="0"/>
              <a:t>               235, 176, 128;	</a:t>
            </a:r>
          </a:p>
          <a:p>
            <a:pPr algn="just" eaLnBrk="1" hangingPunct="1"/>
            <a:r>
              <a:rPr lang="en-US" altLang="ko-KR" dirty="0"/>
              <a:t>               %EB%B0%80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05402-F055-084A-FA5E-13906E2B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921853"/>
            <a:ext cx="6124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3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31C8-B51E-406F-958D-5CDC105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UTF-8</a:t>
            </a:r>
            <a:r>
              <a:rPr lang="en-US" altLang="ko-KR" sz="2400" dirty="0"/>
              <a:t> </a:t>
            </a:r>
            <a:r>
              <a:rPr lang="ko-KR" altLang="en-US" sz="2400" dirty="0"/>
              <a:t>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8A28-C39E-405F-805A-12E56D4267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UTF-8 = Unicode + ASCII</a:t>
            </a:r>
          </a:p>
          <a:p>
            <a:pPr eaLnBrk="1" hangingPunct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/>
              <a:t>Unicode </a:t>
            </a:r>
            <a:r>
              <a:rPr lang="ko-KR" altLang="en-US" dirty="0"/>
              <a:t>를 </a:t>
            </a:r>
            <a:r>
              <a:rPr lang="en-US" altLang="ko-KR" dirty="0"/>
              <a:t>3Byte</a:t>
            </a:r>
            <a:r>
              <a:rPr lang="ko-KR" altLang="en-US" dirty="0"/>
              <a:t>로 </a:t>
            </a:r>
          </a:p>
        </p:txBody>
      </p:sp>
    </p:spTree>
    <p:extLst>
      <p:ext uri="{BB962C8B-B14F-4D97-AF65-F5344CB8AC3E}">
        <p14:creationId xmlns:p14="http://schemas.microsoft.com/office/powerpoint/2010/main" val="41295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31C8-B51E-406F-958D-5CDC105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UTF-8 (BOM)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8A28-C39E-405F-805A-12E56D4267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UTF-8 </a:t>
            </a:r>
            <a:r>
              <a:rPr lang="ko-KR" altLang="en-US" dirty="0"/>
              <a:t>이라고 알림 </a:t>
            </a:r>
            <a:r>
              <a:rPr lang="en-US" altLang="ko-KR" dirty="0"/>
              <a:t>: EFBBBF</a:t>
            </a:r>
          </a:p>
          <a:p>
            <a:r>
              <a:rPr lang="ko-KR" altLang="en-US" dirty="0"/>
              <a:t>바이트 순서 표시</a:t>
            </a:r>
            <a:r>
              <a:rPr lang="en-US" altLang="ko-KR" dirty="0"/>
              <a:t>(Byte Order Mark, BOM)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UTF-16  little endian, big endian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03B61-710D-D656-21C9-47D9B883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70584"/>
            <a:ext cx="666997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-1642" y="1556792"/>
            <a:ext cx="9144000" cy="25202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accent6"/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9582-E67B-4B93-BC99-1D412809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Encoding </a:t>
            </a:r>
            <a:r>
              <a:rPr lang="ko-KR" altLang="en-US" dirty="0"/>
              <a:t>규격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DE221D-3772-5043-AD26-F7D3F2F191B3}"/>
              </a:ext>
            </a:extLst>
          </p:cNvPr>
          <p:cNvSpPr/>
          <p:nvPr/>
        </p:nvSpPr>
        <p:spPr>
          <a:xfrm>
            <a:off x="1259632" y="2708920"/>
            <a:ext cx="57606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9AF725-B39C-B9B1-4357-B06E9B1AF5E2}"/>
              </a:ext>
            </a:extLst>
          </p:cNvPr>
          <p:cNvSpPr/>
          <p:nvPr/>
        </p:nvSpPr>
        <p:spPr>
          <a:xfrm>
            <a:off x="1988096" y="4072880"/>
            <a:ext cx="57606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0ECF52-5B3A-9C59-67E3-CCACD821D60B}"/>
              </a:ext>
            </a:extLst>
          </p:cNvPr>
          <p:cNvSpPr/>
          <p:nvPr/>
        </p:nvSpPr>
        <p:spPr>
          <a:xfrm>
            <a:off x="698492" y="3690902"/>
            <a:ext cx="576064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FD607D3-B390-EA2F-BD78-C1167986B894}"/>
              </a:ext>
            </a:extLst>
          </p:cNvPr>
          <p:cNvCxnSpPr/>
          <p:nvPr/>
        </p:nvCxnSpPr>
        <p:spPr>
          <a:xfrm>
            <a:off x="3059832" y="3690902"/>
            <a:ext cx="12601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4A2733-B0EE-4700-8E5E-48827491CB45}"/>
              </a:ext>
            </a:extLst>
          </p:cNvPr>
          <p:cNvSpPr txBox="1"/>
          <p:nvPr/>
        </p:nvSpPr>
        <p:spPr>
          <a:xfrm>
            <a:off x="4743636" y="2708920"/>
            <a:ext cx="3600400" cy="25922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dirty="0"/>
              <a:t>010101010101010101010101010101110101000101011010010101010101010101010101010101010111010100010101101001010101010101010101010101010101011101010001010110100101010101010101010101010101010101110101000101011010010101010101010101010101010101010111010100010101101001010001101011011110101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A9120-EFC8-A3F1-74FA-B7E87589699D}"/>
              </a:ext>
            </a:extLst>
          </p:cNvPr>
          <p:cNvSpPr txBox="1"/>
          <p:nvPr/>
        </p:nvSpPr>
        <p:spPr>
          <a:xfrm>
            <a:off x="1274556" y="5229200"/>
            <a:ext cx="6969852" cy="10081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3600" dirty="0"/>
              <a:t>문자</a:t>
            </a:r>
            <a:r>
              <a:rPr lang="en-US" altLang="ko-KR" sz="3600" dirty="0"/>
              <a:t>                 </a:t>
            </a:r>
            <a:r>
              <a:rPr lang="ko-KR" altLang="en-US" sz="3600" dirty="0"/>
              <a:t>바이너리 형태</a:t>
            </a:r>
          </a:p>
        </p:txBody>
      </p:sp>
    </p:spTree>
    <p:extLst>
      <p:ext uri="{BB962C8B-B14F-4D97-AF65-F5344CB8AC3E}">
        <p14:creationId xmlns:p14="http://schemas.microsoft.com/office/powerpoint/2010/main" val="20961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9582-E67B-4B93-BC99-1D412809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나라별 언어마다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F8703-7547-4EF4-A27B-91BDC411A5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EUC-KR</a:t>
            </a:r>
          </a:p>
          <a:p>
            <a:pPr eaLnBrk="1" hangingPunct="1"/>
            <a:r>
              <a:rPr lang="en-US" altLang="ko-KR" dirty="0"/>
              <a:t>EUC-JP</a:t>
            </a:r>
          </a:p>
          <a:p>
            <a:pPr eaLnBrk="1" hangingPunct="1"/>
            <a:r>
              <a:rPr lang="en-US" altLang="ko-KR" dirty="0"/>
              <a:t>Shift-JIS</a:t>
            </a:r>
          </a:p>
          <a:p>
            <a:pPr eaLnBrk="1" hangingPunct="1"/>
            <a:r>
              <a:rPr lang="en-US" altLang="ko-KR" dirty="0"/>
              <a:t>ASCII</a:t>
            </a:r>
          </a:p>
          <a:p>
            <a:pPr eaLnBrk="1" hangingPunct="1"/>
            <a:r>
              <a:rPr lang="en-US" altLang="ko-KR" dirty="0"/>
              <a:t>Big5</a:t>
            </a:r>
          </a:p>
          <a:p>
            <a:pPr eaLnBrk="1" hangingPunct="1"/>
            <a:r>
              <a:rPr lang="en-US" altLang="ko-KR" dirty="0"/>
              <a:t>GB2312</a:t>
            </a:r>
          </a:p>
          <a:p>
            <a:pPr eaLnBrk="1" hangingPunct="1"/>
            <a:r>
              <a:rPr lang="en-US" altLang="ko-KR" dirty="0"/>
              <a:t>ANSI</a:t>
            </a:r>
          </a:p>
          <a:p>
            <a:pPr eaLnBrk="1" hangingPunct="1"/>
            <a:r>
              <a:rPr lang="en-US" altLang="ko-KR" dirty="0"/>
              <a:t>CP949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6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9582-E67B-4B93-BC99-1D412809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UTF-8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F8703-7547-4EF4-A27B-91BDC411A5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Unicode Transformation For mat(8 bit)</a:t>
            </a:r>
          </a:p>
          <a:p>
            <a:r>
              <a:rPr lang="en-US" altLang="ko-KR" dirty="0"/>
              <a:t>ASCII, Uni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모두 나타낼 수 있음</a:t>
            </a:r>
            <a:endParaRPr lang="en-US" altLang="ko-KR" dirty="0"/>
          </a:p>
          <a:p>
            <a:r>
              <a:rPr lang="ko-KR" altLang="en-US" dirty="0"/>
              <a:t>통상적 범용적으로 많이 사용</a:t>
            </a:r>
            <a:endParaRPr lang="en-US" altLang="ko-KR" dirty="0"/>
          </a:p>
          <a:p>
            <a:r>
              <a:rPr lang="ko-KR" altLang="en-US" dirty="0"/>
              <a:t>가변길이 유니코드 인코딩</a:t>
            </a:r>
            <a:endParaRPr lang="en-US" altLang="ko-KR" dirty="0"/>
          </a:p>
          <a:p>
            <a:pPr lvl="1"/>
            <a:r>
              <a:rPr lang="en-US" altLang="ko-KR" dirty="0"/>
              <a:t>ASCII  1Byte</a:t>
            </a:r>
          </a:p>
          <a:p>
            <a:pPr lvl="1"/>
            <a:r>
              <a:rPr lang="en-US" altLang="ko-KR" dirty="0"/>
              <a:t>Unicode 2 ~ 4Byte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D4E7C-03B0-62C4-CDA0-1BDFB9C78B56}"/>
              </a:ext>
            </a:extLst>
          </p:cNvPr>
          <p:cNvSpPr txBox="1"/>
          <p:nvPr/>
        </p:nvSpPr>
        <p:spPr>
          <a:xfrm>
            <a:off x="1403648" y="4149080"/>
            <a:ext cx="5184576" cy="1800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en-US" altLang="ko-KR" sz="3600" dirty="0"/>
              <a:t>  1001110   ASCII</a:t>
            </a:r>
          </a:p>
          <a:p>
            <a:r>
              <a:rPr lang="en-US" altLang="ko-KR" sz="3600" dirty="0"/>
              <a:t>10001110   1</a:t>
            </a:r>
            <a:r>
              <a:rPr lang="ko-KR" altLang="en-US" sz="3600" dirty="0"/>
              <a:t>바이트 필요</a:t>
            </a:r>
            <a:endParaRPr lang="en-US" altLang="ko-KR" sz="3600" dirty="0"/>
          </a:p>
          <a:p>
            <a:r>
              <a:rPr lang="en-US" altLang="ko-KR" sz="3600" dirty="0"/>
              <a:t>11001110   2</a:t>
            </a:r>
            <a:r>
              <a:rPr lang="ko-KR" altLang="en-US" sz="3600" dirty="0"/>
              <a:t>바이트 필요</a:t>
            </a:r>
            <a:endParaRPr lang="en-US" altLang="ko-KR" sz="3600" dirty="0"/>
          </a:p>
          <a:p>
            <a:r>
              <a:rPr lang="en-US" altLang="ko-KR" sz="3600" dirty="0"/>
              <a:t>11101110   3</a:t>
            </a:r>
            <a:r>
              <a:rPr lang="ko-KR" altLang="en-US" sz="3600" dirty="0"/>
              <a:t>바이트 필요</a:t>
            </a:r>
            <a:endParaRPr lang="en-US" altLang="ko-KR" sz="3600" dirty="0"/>
          </a:p>
          <a:p>
            <a:r>
              <a:rPr lang="en-US" altLang="ko-KR" sz="3600" dirty="0"/>
              <a:t>11110110   4</a:t>
            </a:r>
            <a:r>
              <a:rPr lang="ko-KR" altLang="en-US" sz="3600" dirty="0"/>
              <a:t>바이트 필요</a:t>
            </a:r>
            <a:endParaRPr lang="en-US" altLang="ko-KR" sz="3600" dirty="0"/>
          </a:p>
          <a:p>
            <a:r>
              <a:rPr lang="ko-KR" altLang="en-US" sz="3600" dirty="0"/>
              <a:t>데이터의 길이에 따라 더 늘릴 수 있음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78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UTF-16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가변길이</a:t>
            </a:r>
            <a:r>
              <a:rPr lang="en-US" altLang="ko-KR" dirty="0"/>
              <a:t> </a:t>
            </a:r>
            <a:r>
              <a:rPr lang="ko-KR" altLang="en-US" dirty="0"/>
              <a:t>유니코드 인코딩</a:t>
            </a:r>
            <a:endParaRPr lang="en-US" altLang="ko-KR" dirty="0"/>
          </a:p>
          <a:p>
            <a:pPr eaLnBrk="1" hangingPunct="1"/>
            <a:r>
              <a:rPr lang="en-US" altLang="ko-KR" dirty="0"/>
              <a:t>2Byte </a:t>
            </a:r>
            <a:r>
              <a:rPr lang="ko-KR" altLang="en-US" dirty="0"/>
              <a:t>기본 사용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한글 조합형</a:t>
            </a:r>
            <a:r>
              <a:rPr lang="en-US" altLang="ko-KR" sz="2400" dirty="0"/>
              <a:t>, </a:t>
            </a:r>
            <a:r>
              <a:rPr lang="ko-KR" altLang="en-US" dirty="0"/>
              <a:t>완성형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아시아 문자 문제</a:t>
            </a:r>
            <a:endParaRPr lang="en-US" altLang="ko-KR" dirty="0"/>
          </a:p>
          <a:p>
            <a:r>
              <a:rPr lang="ko-KR" altLang="en-US" dirty="0"/>
              <a:t>조합형    골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dirty="0" err="1"/>
              <a:t>ㄱ</a:t>
            </a:r>
            <a:r>
              <a:rPr lang="ko-KR" altLang="en-US" dirty="0"/>
              <a:t>  </a:t>
            </a:r>
            <a:r>
              <a:rPr lang="ko-KR" altLang="en-US" dirty="0" err="1"/>
              <a:t>ㅗ</a:t>
            </a:r>
            <a:r>
              <a:rPr lang="ko-KR" altLang="en-US" dirty="0"/>
              <a:t>  ㄹ    </a:t>
            </a:r>
            <a:r>
              <a:rPr lang="en-US" altLang="ko-KR" dirty="0"/>
              <a:t>       </a:t>
            </a:r>
            <a:r>
              <a:rPr lang="ko-KR" altLang="en-US" dirty="0"/>
              <a:t>곰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ㄱ</a:t>
            </a:r>
            <a:r>
              <a:rPr lang="ko-KR" altLang="en-US" dirty="0"/>
              <a:t>  </a:t>
            </a:r>
            <a:r>
              <a:rPr lang="ko-KR" altLang="en-US" dirty="0" err="1"/>
              <a:t>ㅗ</a:t>
            </a:r>
            <a:r>
              <a:rPr lang="ko-KR" altLang="en-US" dirty="0"/>
              <a:t>  </a:t>
            </a:r>
            <a:r>
              <a:rPr lang="ko-KR" altLang="en-US" dirty="0" err="1"/>
              <a:t>ㅁ</a:t>
            </a:r>
            <a:endParaRPr lang="en-US" altLang="ko-KR" dirty="0"/>
          </a:p>
          <a:p>
            <a:r>
              <a:rPr lang="en-US" altLang="ko-KR" dirty="0"/>
              <a:t>                    1   7   8  -&gt;</a:t>
            </a:r>
            <a:r>
              <a:rPr lang="ko-KR" altLang="en-US" dirty="0"/>
              <a:t>골</a:t>
            </a:r>
            <a:r>
              <a:rPr lang="en-US" altLang="ko-KR" dirty="0"/>
              <a:t>           1  7   9  -&gt; </a:t>
            </a:r>
            <a:r>
              <a:rPr lang="ko-KR" altLang="en-US" dirty="0"/>
              <a:t>곰</a:t>
            </a:r>
            <a:endParaRPr lang="en-US" altLang="ko-KR" dirty="0"/>
          </a:p>
          <a:p>
            <a:r>
              <a:rPr lang="ko-KR" altLang="en-US" dirty="0"/>
              <a:t>완성형   골 </a:t>
            </a:r>
            <a:r>
              <a:rPr lang="en-US" altLang="ko-KR" dirty="0"/>
              <a:t>: 264, </a:t>
            </a:r>
            <a:r>
              <a:rPr lang="ko-KR" altLang="en-US" dirty="0"/>
              <a:t>곰 </a:t>
            </a:r>
            <a:r>
              <a:rPr lang="en-US" altLang="ko-KR" dirty="0"/>
              <a:t>: 265</a:t>
            </a:r>
          </a:p>
          <a:p>
            <a:r>
              <a:rPr lang="ko-KR" altLang="en-US" dirty="0"/>
              <a:t>조합</a:t>
            </a:r>
            <a:r>
              <a:rPr lang="en-US" altLang="ko-KR" dirty="0"/>
              <a:t>/</a:t>
            </a:r>
            <a:r>
              <a:rPr lang="ko-KR" altLang="en-US" dirty="0"/>
              <a:t>완성형 누가 적합하냐   </a:t>
            </a:r>
            <a:endParaRPr lang="en-US" altLang="ko-KR" dirty="0"/>
          </a:p>
          <a:p>
            <a:r>
              <a:rPr lang="ko-KR" altLang="en-US" dirty="0"/>
              <a:t>정부는 완성형으로 결론</a:t>
            </a:r>
            <a:endParaRPr lang="en-US" altLang="ko-KR" dirty="0"/>
          </a:p>
          <a:p>
            <a:r>
              <a:rPr lang="ko-KR" altLang="en-US" dirty="0"/>
              <a:t>한자 </a:t>
            </a:r>
            <a:r>
              <a:rPr lang="ko-KR" altLang="en-US" dirty="0" err="1"/>
              <a:t>한자</a:t>
            </a:r>
            <a:r>
              <a:rPr lang="ko-KR" altLang="en-US" dirty="0"/>
              <a:t> 숫자로 대응  한글</a:t>
            </a:r>
            <a:r>
              <a:rPr lang="en-US" altLang="ko-KR" dirty="0"/>
              <a:t>2350</a:t>
            </a:r>
            <a:r>
              <a:rPr lang="ko-KR" altLang="en-US" dirty="0"/>
              <a:t>자</a:t>
            </a:r>
            <a:endParaRPr lang="en-US" altLang="ko-KR" dirty="0"/>
          </a:p>
          <a:p>
            <a:r>
              <a:rPr lang="ko-KR" altLang="en-US" dirty="0"/>
              <a:t>경우의 수가 너무 많음  한자</a:t>
            </a:r>
            <a:r>
              <a:rPr lang="en-US" altLang="ko-KR" dirty="0"/>
              <a:t>(10</a:t>
            </a:r>
            <a:r>
              <a:rPr lang="ko-KR" altLang="en-US" dirty="0"/>
              <a:t>만개 이상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104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31C8-B51E-406F-958D-5CDC105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못하는 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8A28-C39E-405F-805A-12E56D4267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just" eaLnBrk="1" hangingPunct="1"/>
            <a:r>
              <a:rPr lang="ko-KR" altLang="en-US" dirty="0"/>
              <a:t>조합형</a:t>
            </a:r>
            <a:endParaRPr lang="en-US" altLang="ko-KR" dirty="0"/>
          </a:p>
          <a:p>
            <a:pPr algn="just" eaLnBrk="1" hangingPunct="1"/>
            <a:r>
              <a:rPr lang="ko-KR" altLang="en-US" dirty="0"/>
              <a:t>완성형 </a:t>
            </a:r>
            <a:r>
              <a:rPr lang="en-US" altLang="ko-KR" dirty="0"/>
              <a:t>2350</a:t>
            </a:r>
            <a:r>
              <a:rPr lang="ko-KR" altLang="en-US" dirty="0"/>
              <a:t>자 사용 못하는 문자</a:t>
            </a:r>
            <a:r>
              <a:rPr lang="en-US" altLang="ko-KR" dirty="0"/>
              <a:t>(</a:t>
            </a:r>
            <a:r>
              <a:rPr lang="ko-KR" altLang="en-US" dirty="0" err="1"/>
              <a:t>똟</a:t>
            </a:r>
            <a:r>
              <a:rPr lang="en-US" altLang="ko-KR" dirty="0"/>
              <a:t>, </a:t>
            </a:r>
            <a:r>
              <a:rPr lang="ko-KR" altLang="en-US" dirty="0" err="1"/>
              <a:t>쑜</a:t>
            </a:r>
            <a:r>
              <a:rPr lang="en-US" altLang="ko-KR" dirty="0"/>
              <a:t>, </a:t>
            </a:r>
            <a:r>
              <a:rPr lang="ko-KR" altLang="en-US" dirty="0" err="1"/>
              <a:t>펲</a:t>
            </a:r>
            <a:r>
              <a:rPr lang="en-US" altLang="ko-KR" dirty="0"/>
              <a:t>, </a:t>
            </a:r>
            <a:r>
              <a:rPr lang="ko-KR" altLang="en-US" dirty="0" err="1"/>
              <a:t>뾼</a:t>
            </a:r>
            <a:r>
              <a:rPr lang="en-US" altLang="ko-KR" dirty="0"/>
              <a:t>)</a:t>
            </a:r>
          </a:p>
          <a:p>
            <a:pPr algn="just" eaLnBrk="1" hangingPunct="1"/>
            <a:r>
              <a:rPr lang="ko-KR" altLang="en-US" dirty="0"/>
              <a:t>확장 완성형 한글</a:t>
            </a:r>
            <a:endParaRPr lang="en-US" altLang="ko-KR" dirty="0"/>
          </a:p>
          <a:p>
            <a:pPr algn="just" eaLnBrk="1" hangingPunct="1"/>
            <a:endParaRPr lang="en-US" altLang="ko-KR" dirty="0"/>
          </a:p>
          <a:p>
            <a:pPr algn="just" eaLnBrk="1" hangingPunct="1"/>
            <a:endParaRPr lang="en-US" altLang="ko-KR" dirty="0"/>
          </a:p>
          <a:p>
            <a:pPr algn="just" eaLnBrk="1" hangingPunct="1"/>
            <a:r>
              <a:rPr lang="ko-KR" altLang="en-US" dirty="0"/>
              <a:t>웹상에서는 </a:t>
            </a:r>
            <a:endParaRPr lang="en-US" altLang="ko-KR" dirty="0"/>
          </a:p>
          <a:p>
            <a:pPr algn="just" eaLnBrk="1" hangingPunct="1"/>
            <a:r>
              <a:rPr lang="en-US" altLang="ko-KR" dirty="0"/>
              <a:t>UNICODE: BC0</a:t>
            </a:r>
          </a:p>
          <a:p>
            <a:pPr algn="just" eaLnBrk="1" hangingPunct="1"/>
            <a:r>
              <a:rPr lang="ko-KR" altLang="en-US" dirty="0"/>
              <a:t>밀 </a:t>
            </a:r>
            <a:r>
              <a:rPr lang="en-US" altLang="ko-KR" dirty="0"/>
              <a:t>: UTF8:  EB   B0    80</a:t>
            </a:r>
          </a:p>
          <a:p>
            <a:pPr algn="just" eaLnBrk="1" hangingPunct="1"/>
            <a:r>
              <a:rPr lang="en-US" altLang="ko-KR" dirty="0"/>
              <a:t>               235, 176, 128;	</a:t>
            </a:r>
          </a:p>
          <a:p>
            <a:pPr algn="just" eaLnBrk="1" hangingPunct="1"/>
            <a:r>
              <a:rPr lang="en-US" altLang="ko-KR" dirty="0"/>
              <a:t>               %EB%B0%80</a:t>
            </a:r>
          </a:p>
          <a:p>
            <a:pPr algn="just" eaLnBrk="1" hangingPunct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D972C-2808-22BF-BD5C-AA91224F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3284984"/>
            <a:ext cx="5824440" cy="97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2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비트 </a:t>
            </a:r>
            <a:r>
              <a:rPr lang="ko-KR" altLang="en-US" dirty="0" err="1"/>
              <a:t>한글자</a:t>
            </a:r>
            <a:r>
              <a:rPr lang="ko-KR" altLang="en-US" dirty="0"/>
              <a:t> </a:t>
            </a:r>
            <a:r>
              <a:rPr lang="en-US" altLang="ko-KR" dirty="0"/>
              <a:t>4bit</a:t>
            </a:r>
          </a:p>
          <a:p>
            <a:r>
              <a:rPr lang="ko-KR" altLang="en-US" dirty="0"/>
              <a:t>박</a:t>
            </a:r>
            <a:r>
              <a:rPr lang="en-US" altLang="ko-KR" dirty="0"/>
              <a:t> BC15  4 * 4 = 16  = 2Byte</a:t>
            </a:r>
          </a:p>
          <a:p>
            <a:r>
              <a:rPr lang="en-US" altLang="ko-KR" dirty="0"/>
              <a:t>32bit </a:t>
            </a:r>
            <a:r>
              <a:rPr lang="ko-KR" altLang="en-US" dirty="0"/>
              <a:t>코드를 사용하자 </a:t>
            </a:r>
            <a:r>
              <a:rPr lang="en-US" altLang="ko-KR" dirty="0"/>
              <a:t>?  </a:t>
            </a:r>
          </a:p>
          <a:p>
            <a:r>
              <a:rPr lang="en-US" altLang="ko-KR" dirty="0" err="1"/>
              <a:t>Wchar</a:t>
            </a:r>
            <a:r>
              <a:rPr lang="en-US" altLang="ko-KR" dirty="0"/>
              <a:t> </a:t>
            </a:r>
            <a:r>
              <a:rPr lang="ko-KR" altLang="en-US" dirty="0"/>
              <a:t>컴파일</a:t>
            </a:r>
            <a:r>
              <a:rPr lang="en-US" altLang="ko-KR" dirty="0"/>
              <a:t> </a:t>
            </a:r>
            <a:r>
              <a:rPr lang="ko-KR" altLang="en-US" dirty="0"/>
              <a:t>설정에 따라 비트가 다름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유니코드 </a:t>
            </a:r>
            <a:r>
              <a:rPr lang="en-US" altLang="ko-KR" dirty="0"/>
              <a:t>(Unicode)  2^16=65536 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한글은</a:t>
            </a:r>
            <a:r>
              <a:rPr lang="en-US" altLang="ko-KR" dirty="0"/>
              <a:t> AC00 </a:t>
            </a:r>
            <a:r>
              <a:rPr lang="ko-KR" altLang="en-US" dirty="0"/>
              <a:t>부터 시작 </a:t>
            </a:r>
            <a:r>
              <a:rPr lang="en-US" altLang="ko-KR" dirty="0"/>
              <a:t>:  PDF </a:t>
            </a:r>
            <a:r>
              <a:rPr lang="ko-KR" altLang="en-US" dirty="0"/>
              <a:t>받아 확인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2EA10-CE6D-CF94-37FB-F9F26089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04086"/>
            <a:ext cx="1314450" cy="314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C51079-B706-FA25-CD34-0DE2B287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26" y="3663373"/>
            <a:ext cx="198120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BDC0C-DCF7-FD33-BA6E-E630D43BFD58}"/>
              </a:ext>
            </a:extLst>
          </p:cNvPr>
          <p:cNvSpPr txBox="1"/>
          <p:nvPr/>
        </p:nvSpPr>
        <p:spPr>
          <a:xfrm>
            <a:off x="1331640" y="4360841"/>
            <a:ext cx="4595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https://home.unicode.org/</a:t>
            </a:r>
          </a:p>
        </p:txBody>
      </p:sp>
    </p:spTree>
    <p:extLst>
      <p:ext uri="{BB962C8B-B14F-4D97-AF65-F5344CB8AC3E}">
        <p14:creationId xmlns:p14="http://schemas.microsoft.com/office/powerpoint/2010/main" val="225920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52151-11D3-4614-8DC5-D0A8C8B5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 소프트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20EB-6BC4-4909-B0B4-BFA449A614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MS -&gt; Multi Byte Charact Set : MBCS</a:t>
            </a:r>
          </a:p>
          <a:p>
            <a:pPr eaLnBrk="1" hangingPunct="1"/>
            <a:r>
              <a:rPr lang="en-US" altLang="ko-KR" dirty="0"/>
              <a:t>CP949 (</a:t>
            </a:r>
            <a:r>
              <a:rPr lang="en-US" altLang="ko-KR" dirty="0" err="1"/>
              <a:t>CodePage</a:t>
            </a:r>
            <a:r>
              <a:rPr lang="en-US" altLang="ko-KR" dirty="0"/>
              <a:t>): </a:t>
            </a:r>
            <a:r>
              <a:rPr lang="ko-KR" altLang="en-US" dirty="0"/>
              <a:t>한국어판 </a:t>
            </a:r>
            <a:r>
              <a:rPr lang="en-US" altLang="ko-KR" dirty="0"/>
              <a:t>Microsoft Windows</a:t>
            </a:r>
            <a:r>
              <a:rPr lang="ko-KR" altLang="en-US" dirty="0"/>
              <a:t>의 기본 코드 페이지로</a:t>
            </a:r>
            <a:r>
              <a:rPr lang="en-US" altLang="ko-KR" dirty="0"/>
              <a:t>, </a:t>
            </a:r>
            <a:r>
              <a:rPr lang="ko-KR" altLang="en-US" dirty="0"/>
              <a:t>한글 인코딩의 한 종류이며 </a:t>
            </a:r>
            <a:r>
              <a:rPr lang="en-US" altLang="ko-KR" dirty="0"/>
              <a:t>EUC-KR</a:t>
            </a:r>
            <a:r>
              <a:rPr lang="ko-KR" altLang="en-US" dirty="0"/>
              <a:t>의 확장형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2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5636</TotalTime>
  <Words>444</Words>
  <Application>Microsoft Office PowerPoint</Application>
  <PresentationFormat>화면 슬라이드 쇼(4:3)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Text Encoding 규격</vt:lpstr>
      <vt:lpstr>나라별 언어마다 차이</vt:lpstr>
      <vt:lpstr>UTF-8</vt:lpstr>
      <vt:lpstr>UTF-16</vt:lpstr>
      <vt:lpstr>한글 조합형, 완성형</vt:lpstr>
      <vt:lpstr>사용 못하는 문자</vt:lpstr>
      <vt:lpstr>Unicode</vt:lpstr>
      <vt:lpstr>마이크로 소프트</vt:lpstr>
      <vt:lpstr>인터넷 등장</vt:lpstr>
      <vt:lpstr>인터넷 등장</vt:lpstr>
      <vt:lpstr>유니코드(UTF-8) 한글 코드표, 한글코드 범위 {AC00-D7AF}</vt:lpstr>
      <vt:lpstr>UTF-8 란</vt:lpstr>
      <vt:lpstr>UTF-8 (BOM)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vision</cp:lastModifiedBy>
  <cp:revision>693</cp:revision>
  <dcterms:created xsi:type="dcterms:W3CDTF">2012-07-11T10:23:22Z</dcterms:created>
  <dcterms:modified xsi:type="dcterms:W3CDTF">2024-10-06T09:47:39Z</dcterms:modified>
</cp:coreProperties>
</file>