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>
      <p:cViewPr varScale="1">
        <p:scale>
          <a:sx n="138" d="100"/>
          <a:sy n="138" d="100"/>
        </p:scale>
        <p:origin x="88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5248"/>
            <a:ext cx="1998345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84725" y="3706571"/>
            <a:ext cx="3122929" cy="740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814" y="361950"/>
            <a:ext cx="8946185" cy="4419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499948"/>
            <a:ext cx="2602865" cy="414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862" y="1132387"/>
            <a:ext cx="6218555" cy="3591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6071" y="1879854"/>
            <a:ext cx="574802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dirty="0"/>
              <a:t>CS2040S</a:t>
            </a:r>
            <a:r>
              <a:rPr sz="5200" spc="-245" dirty="0"/>
              <a:t> </a:t>
            </a:r>
            <a:r>
              <a:rPr sz="5200" dirty="0"/>
              <a:t>Tutorial</a:t>
            </a:r>
            <a:r>
              <a:rPr sz="5200" spc="-145" dirty="0"/>
              <a:t> </a:t>
            </a:r>
            <a:r>
              <a:rPr sz="5200" spc="-50" dirty="0"/>
              <a:t>2</a:t>
            </a:r>
            <a:endParaRPr sz="5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1755" y="2345623"/>
            <a:ext cx="108013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Tutorial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Qn</a:t>
            </a:r>
            <a:r>
              <a:rPr lang="en-US" spc="-10" dirty="0"/>
              <a:t>2</a:t>
            </a:r>
            <a:r>
              <a:rPr spc="-10" dirty="0"/>
              <a:t>(a)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6577965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would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implement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insertion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sort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recursively?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Analyse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complexity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formulating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recurrence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relation.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Qn</a:t>
            </a:r>
            <a:r>
              <a:rPr lang="en-US" dirty="0"/>
              <a:t>2</a:t>
            </a:r>
            <a:r>
              <a:rPr dirty="0"/>
              <a:t>(a)</a:t>
            </a:r>
            <a:r>
              <a:rPr spc="-25" dirty="0"/>
              <a:t> </a:t>
            </a:r>
            <a:r>
              <a:rPr spc="-10" dirty="0"/>
              <a:t>(Answer)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625" y="1216355"/>
            <a:ext cx="791781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Recursively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sort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array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index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1).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Then,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insert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last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element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into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sorted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subarray.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50800" marR="3538220">
              <a:lnSpc>
                <a:spcPct val="170600"/>
              </a:lnSpc>
              <a:spcBef>
                <a:spcPts val="138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Recurrence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relation: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T(n)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T(n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1)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O(n).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complexity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O(n</a:t>
            </a:r>
            <a:r>
              <a:rPr sz="1800" spc="-15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Qn</a:t>
            </a:r>
            <a:r>
              <a:rPr lang="en-US" spc="-10" dirty="0"/>
              <a:t>2</a:t>
            </a:r>
            <a:r>
              <a:rPr spc="-10" dirty="0"/>
              <a:t>(b)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820293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Consider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array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pairs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(a,b).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goal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sort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them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ascending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order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first,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ascending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order.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Merge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sort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first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Selection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Sort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Qn</a:t>
            </a:r>
            <a:r>
              <a:rPr lang="en-US" dirty="0"/>
              <a:t>2</a:t>
            </a:r>
            <a:r>
              <a:rPr spc="-5" dirty="0"/>
              <a:t> </a:t>
            </a:r>
            <a:r>
              <a:rPr dirty="0"/>
              <a:t>(b)</a:t>
            </a:r>
            <a:r>
              <a:rPr spc="-5" dirty="0"/>
              <a:t> </a:t>
            </a:r>
            <a:r>
              <a:rPr spc="-10" dirty="0"/>
              <a:t>(Answer)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067179"/>
            <a:ext cx="8151495" cy="2868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947920">
              <a:lnSpc>
                <a:spcPct val="156500"/>
              </a:lnSpc>
              <a:spcBef>
                <a:spcPts val="95"/>
              </a:spcBef>
            </a:pP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Consider</a:t>
            </a:r>
            <a:r>
              <a:rPr sz="165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6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stability</a:t>
            </a:r>
            <a:r>
              <a:rPr sz="16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6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each</a:t>
            </a:r>
            <a:r>
              <a:rPr sz="1650" spc="-20" dirty="0">
                <a:solidFill>
                  <a:srgbClr val="595959"/>
                </a:solidFill>
                <a:latin typeface="Arial"/>
                <a:cs typeface="Arial"/>
              </a:rPr>
              <a:t> sort.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Merge</a:t>
            </a:r>
            <a:r>
              <a:rPr sz="16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Sort: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Stable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Selection</a:t>
            </a:r>
            <a:r>
              <a:rPr sz="165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Sort:</a:t>
            </a:r>
            <a:r>
              <a:rPr sz="165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Not</a:t>
            </a:r>
            <a:r>
              <a:rPr sz="16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stable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Selection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Sort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sort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pairs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their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b,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Merge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Sort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sort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pairs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their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spc="-25" dirty="0">
                <a:solidFill>
                  <a:srgbClr val="595959"/>
                </a:solidFill>
                <a:latin typeface="Arial"/>
                <a:cs typeface="Arial"/>
              </a:rPr>
              <a:t>a.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1900"/>
              </a:lnSpc>
              <a:spcBef>
                <a:spcPts val="1080"/>
              </a:spcBef>
            </a:pP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Selection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Sort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unstable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→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used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sort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pairs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their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a,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not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necessarily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get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ascending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b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pairs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same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value.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Qn</a:t>
            </a:r>
            <a:r>
              <a:rPr lang="en-US" spc="-10" dirty="0"/>
              <a:t>2</a:t>
            </a:r>
            <a:r>
              <a:rPr spc="-10" dirty="0"/>
              <a:t>(c)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7547609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learned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implement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MergeSort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recursively.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would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you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implement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Merge-Sort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iteratively?</a:t>
            </a:r>
            <a:r>
              <a:rPr sz="1800" spc="-1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Analyse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space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complexity.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Qn</a:t>
            </a:r>
            <a:r>
              <a:rPr lang="en-US" dirty="0"/>
              <a:t>2</a:t>
            </a:r>
            <a:r>
              <a:rPr spc="-5" dirty="0"/>
              <a:t> </a:t>
            </a:r>
            <a:r>
              <a:rPr dirty="0"/>
              <a:t>(c)</a:t>
            </a:r>
            <a:r>
              <a:rPr spc="-5" dirty="0"/>
              <a:t> </a:t>
            </a:r>
            <a:r>
              <a:rPr spc="-10" dirty="0"/>
              <a:t>(Answer)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322516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Increment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sorting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power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 marR="1560195">
              <a:lnSpc>
                <a:spcPct val="1706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1st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iteration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2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2nd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iteration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Nth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iteration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(2^n)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84725" y="505248"/>
            <a:ext cx="2434675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Qn</a:t>
            </a:r>
            <a:r>
              <a:rPr lang="en-US" dirty="0"/>
              <a:t>2(c)</a:t>
            </a:r>
            <a:r>
              <a:rPr spc="-10" dirty="0"/>
              <a:t> (Answer)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850" y="1942183"/>
            <a:ext cx="819658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Copy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first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half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array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into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left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array,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second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half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into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right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array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left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right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pointer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keep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track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9999" y="3159709"/>
            <a:ext cx="2492627" cy="13847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9074" y="305199"/>
            <a:ext cx="3614369" cy="14096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5248"/>
            <a:ext cx="2663275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25" dirty="0">
                <a:latin typeface="Arial"/>
                <a:cs typeface="Arial"/>
              </a:rPr>
              <a:t>Qn</a:t>
            </a:r>
            <a:r>
              <a:rPr lang="en-US" sz="2500" spc="-25" dirty="0">
                <a:latin typeface="Arial"/>
                <a:cs typeface="Arial"/>
              </a:rPr>
              <a:t>2 (c) Answer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8265795" cy="5880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8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Compare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elements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pointer,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writing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smaller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element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two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into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original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Repeat</a:t>
            </a:r>
            <a:r>
              <a:rPr spc="-30" dirty="0"/>
              <a:t> </a:t>
            </a:r>
            <a:r>
              <a:rPr dirty="0"/>
              <a:t>till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end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array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/>
              <a:t>After</a:t>
            </a:r>
            <a:r>
              <a:rPr spc="-25" dirty="0"/>
              <a:t> </a:t>
            </a:r>
            <a:r>
              <a:rPr dirty="0"/>
              <a:t>than</a:t>
            </a:r>
            <a:r>
              <a:rPr spc="-10" dirty="0"/>
              <a:t> </a:t>
            </a:r>
            <a:r>
              <a:rPr dirty="0"/>
              <a:t>repeat</a:t>
            </a:r>
            <a:r>
              <a:rPr spc="-1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size</a:t>
            </a:r>
            <a:r>
              <a:rPr spc="-10" dirty="0"/>
              <a:t> </a:t>
            </a:r>
            <a:r>
              <a:rPr dirty="0"/>
              <a:t>*</a:t>
            </a:r>
            <a:r>
              <a:rPr spc="-10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spc="-25" dirty="0"/>
              <a:t>...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8997" y="2016834"/>
            <a:ext cx="2606951" cy="139383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Stack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66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Last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first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out</a:t>
            </a:r>
          </a:p>
          <a:p>
            <a:pPr marR="5080">
              <a:lnSpc>
                <a:spcPct val="170600"/>
              </a:lnSpc>
            </a:pPr>
            <a:r>
              <a:rPr dirty="0">
                <a:solidFill>
                  <a:srgbClr val="000000"/>
                </a:solidFill>
              </a:rPr>
              <a:t>push(element)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-&gt;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pushes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element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top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stack. </a:t>
            </a:r>
            <a:r>
              <a:rPr dirty="0">
                <a:solidFill>
                  <a:srgbClr val="000000"/>
                </a:solidFill>
              </a:rPr>
              <a:t>pop()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-&gt;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removes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top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element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stack.</a:t>
            </a:r>
          </a:p>
          <a:p>
            <a:pPr>
              <a:lnSpc>
                <a:spcPct val="100000"/>
              </a:lnSpc>
              <a:spcBef>
                <a:spcPts val="1520"/>
              </a:spcBef>
            </a:pPr>
            <a:r>
              <a:rPr dirty="0">
                <a:solidFill>
                  <a:srgbClr val="000000"/>
                </a:solidFill>
              </a:rPr>
              <a:t>peek()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-&gt;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returns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last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element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added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stack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4350" y="2965950"/>
            <a:ext cx="3364125" cy="20912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503" y="2266442"/>
            <a:ext cx="1346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Recap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Queues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649605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First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first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out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70600"/>
              </a:lnSpc>
            </a:pPr>
            <a:r>
              <a:rPr sz="1800" dirty="0">
                <a:latin typeface="Arial"/>
                <a:cs typeface="Arial"/>
              </a:rPr>
              <a:t>enqueue(element)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-&gt;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element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back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queue. </a:t>
            </a:r>
            <a:r>
              <a:rPr sz="1800" dirty="0">
                <a:latin typeface="Arial"/>
                <a:cs typeface="Arial"/>
              </a:rPr>
              <a:t>dequeue()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-&gt;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Removes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element</a:t>
            </a:r>
            <a:r>
              <a:rPr sz="1800" spc="4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queue. </a:t>
            </a:r>
            <a:r>
              <a:rPr sz="1800" dirty="0">
                <a:latin typeface="Arial"/>
                <a:cs typeface="Arial"/>
              </a:rPr>
              <a:t>peek()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-&gt;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Returns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next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item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dequeued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4600" y="3300833"/>
            <a:ext cx="3283499" cy="163042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Qn</a:t>
            </a:r>
            <a:r>
              <a:rPr lang="en-US" dirty="0"/>
              <a:t>3</a:t>
            </a:r>
            <a:r>
              <a:rPr spc="-10" dirty="0"/>
              <a:t> </a:t>
            </a:r>
            <a:r>
              <a:rPr spc="-25" dirty="0"/>
              <a:t>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69883"/>
            <a:ext cx="780986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would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implement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stack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queue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fixed-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array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Java?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(Assume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number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items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collections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never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exceed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array's capacity.)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Qn</a:t>
            </a:r>
            <a:r>
              <a:rPr lang="en-US" dirty="0"/>
              <a:t>3</a:t>
            </a:r>
            <a:r>
              <a:rPr spc="-10" dirty="0"/>
              <a:t> </a:t>
            </a:r>
            <a:r>
              <a:rPr spc="-25" dirty="0"/>
              <a:t>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7390130" cy="170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Maintain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variable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top_index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top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stack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(with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initial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0):</a:t>
            </a:r>
            <a:endParaRPr sz="1800">
              <a:latin typeface="Arial"/>
              <a:cs typeface="Arial"/>
            </a:endParaRPr>
          </a:p>
          <a:p>
            <a:pPr marL="12700" marR="1387475">
              <a:lnSpc>
                <a:spcPct val="1706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push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→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add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element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top_index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increment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top_index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peek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→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element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top_index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pop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→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decrement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top_index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element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top_index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2650" y="3615587"/>
            <a:ext cx="4571999" cy="14477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Qn</a:t>
            </a:r>
            <a:r>
              <a:rPr lang="en-US" dirty="0"/>
              <a:t>3</a:t>
            </a:r>
            <a:r>
              <a:rPr spc="-10" dirty="0"/>
              <a:t> </a:t>
            </a:r>
            <a:r>
              <a:rPr spc="-25" dirty="0"/>
              <a:t>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0981"/>
            <a:ext cx="7942580" cy="123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Queue: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Maintain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head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tail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index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array.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52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enqueue,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element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arr[tailIdx]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tailIdx+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dequeue,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arr[headIdx]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arr[headIdx]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null,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index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Qn</a:t>
            </a:r>
            <a:r>
              <a:rPr lang="en-US" dirty="0"/>
              <a:t>3</a:t>
            </a:r>
            <a:r>
              <a:rPr spc="-10" dirty="0"/>
              <a:t> </a:t>
            </a:r>
            <a:r>
              <a:rPr spc="-25" dirty="0"/>
              <a:t>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0981"/>
            <a:ext cx="8127365" cy="14687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8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increment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head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each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enqueue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→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eventually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reach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index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out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bounds!</a:t>
            </a:r>
            <a:endParaRPr sz="1800">
              <a:latin typeface="Arial"/>
              <a:cs typeface="Arial"/>
            </a:endParaRPr>
          </a:p>
          <a:p>
            <a:pPr marL="12700" marR="809625">
              <a:lnSpc>
                <a:spcPts val="3470"/>
              </a:lnSpc>
              <a:spcBef>
                <a:spcPts val="3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Solution: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“wrap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around”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array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→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incrementing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array.length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gives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0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(i.e.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instead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x++,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(x+1)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%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array.length)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0686" y="3362463"/>
            <a:ext cx="3414169" cy="10811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Qn</a:t>
            </a:r>
            <a:r>
              <a:rPr lang="en-US" dirty="0"/>
              <a:t>3</a:t>
            </a:r>
            <a:r>
              <a:rPr spc="-10" dirty="0"/>
              <a:t> </a:t>
            </a:r>
            <a:r>
              <a:rPr spc="-25" dirty="0"/>
              <a:t>(b)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8152130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Deque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(double-ended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queue)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extension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queue,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which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allows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14999"/>
              </a:lnSpc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en-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queueing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de-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queueing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both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ends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queue.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operations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it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would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support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enqueue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front,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dequeue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front,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enqueue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back,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dequeue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back.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implement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Deque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fixed-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array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Java?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(Again,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assume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number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items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collections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never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exceed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array's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capacity.)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Qn</a:t>
            </a:r>
            <a:r>
              <a:rPr lang="en-US" dirty="0"/>
              <a:t>3</a:t>
            </a:r>
            <a:r>
              <a:rPr spc="-10" dirty="0"/>
              <a:t> </a:t>
            </a:r>
            <a:r>
              <a:rPr dirty="0"/>
              <a:t>(b)</a:t>
            </a:r>
            <a:r>
              <a:rPr spc="-140" dirty="0"/>
              <a:t> </a:t>
            </a:r>
            <a:r>
              <a:rPr spc="-1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7873365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before,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_front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manipulate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front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index,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_back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manipulate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tail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index.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Qn</a:t>
            </a:r>
            <a:r>
              <a:rPr lang="en-US" dirty="0"/>
              <a:t>3</a:t>
            </a:r>
            <a:r>
              <a:rPr dirty="0"/>
              <a:t> </a:t>
            </a:r>
            <a:r>
              <a:rPr spc="-25" dirty="0"/>
              <a:t>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807656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sorts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error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handling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would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need,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best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handle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these situations?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Qn</a:t>
            </a:r>
            <a:r>
              <a:rPr lang="en-US" dirty="0"/>
              <a:t>3</a:t>
            </a:r>
            <a:r>
              <a:rPr spc="-10" dirty="0"/>
              <a:t> </a:t>
            </a:r>
            <a:r>
              <a:rPr dirty="0"/>
              <a:t>c)</a:t>
            </a:r>
            <a:r>
              <a:rPr spc="-140" dirty="0"/>
              <a:t> </a:t>
            </a:r>
            <a:r>
              <a:rPr spc="-1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7041"/>
            <a:ext cx="6520815" cy="238569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6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enqueue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push: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Arial"/>
              <a:cs typeface="Arial"/>
            </a:endParaRPr>
          </a:p>
          <a:p>
            <a:pPr marL="469265" indent="-35623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case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when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65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capacity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array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65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reached.</a:t>
            </a:r>
            <a:endParaRPr sz="1650">
              <a:latin typeface="Arial"/>
              <a:cs typeface="Arial"/>
            </a:endParaRPr>
          </a:p>
          <a:p>
            <a:pPr marL="469265" indent="-356235">
              <a:lnSpc>
                <a:spcPct val="100000"/>
              </a:lnSpc>
              <a:spcBef>
                <a:spcPts val="615"/>
              </a:spcBef>
              <a:buChar char="●"/>
              <a:tabLst>
                <a:tab pos="469265" algn="l"/>
                <a:tab pos="469900" algn="l"/>
              </a:tabLst>
            </a:pP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65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false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upon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reaching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capacity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95959"/>
              </a:buClr>
              <a:buFont typeface="Arial"/>
              <a:buChar char="●"/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6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dequeue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spc="-20" dirty="0">
                <a:solidFill>
                  <a:srgbClr val="595959"/>
                </a:solidFill>
                <a:latin typeface="Arial"/>
                <a:cs typeface="Arial"/>
              </a:rPr>
              <a:t>pop: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Arial"/>
              <a:cs typeface="Arial"/>
            </a:endParaRPr>
          </a:p>
          <a:p>
            <a:pPr marL="469265" indent="-35623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case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operating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empty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collection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(in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case,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queue).</a:t>
            </a:r>
            <a:endParaRPr sz="1650">
              <a:latin typeface="Arial"/>
              <a:cs typeface="Arial"/>
            </a:endParaRPr>
          </a:p>
          <a:p>
            <a:pPr marL="469265" indent="-356235">
              <a:lnSpc>
                <a:spcPct val="100000"/>
              </a:lnSpc>
              <a:spcBef>
                <a:spcPts val="620"/>
              </a:spcBef>
              <a:buChar char="●"/>
              <a:tabLst>
                <a:tab pos="469265" algn="l"/>
                <a:tab pos="469900" algn="l"/>
              </a:tabLst>
            </a:pP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throw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exception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Qn</a:t>
            </a:r>
            <a:r>
              <a:rPr lang="en-US" dirty="0"/>
              <a:t>3</a:t>
            </a:r>
            <a:r>
              <a:rPr spc="-10" dirty="0"/>
              <a:t> </a:t>
            </a:r>
            <a:r>
              <a:rPr spc="-25" dirty="0"/>
              <a:t>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832802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parentheses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said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balanced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long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every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opening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parenthesis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“(”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closed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closing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parenthesis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“)”.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example,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strings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“()()”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5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“(())”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balanced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strings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“)(())(”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4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“((”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not.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stack,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determine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whether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string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parentheses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balanced.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Sorting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8228965" cy="155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Stability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whether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swapped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original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order.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Generally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algorithms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stable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algorithm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swaps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elements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25" dirty="0">
                <a:latin typeface="Arial"/>
                <a:cs typeface="Arial"/>
              </a:rPr>
              <a:t> are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next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other.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Qn</a:t>
            </a:r>
            <a:r>
              <a:rPr lang="en-US" dirty="0"/>
              <a:t>3</a:t>
            </a:r>
            <a:r>
              <a:rPr spc="-20" dirty="0"/>
              <a:t> </a:t>
            </a:r>
            <a:r>
              <a:rPr dirty="0"/>
              <a:t>d)</a:t>
            </a:r>
            <a:r>
              <a:rPr spc="-145" dirty="0"/>
              <a:t> </a:t>
            </a:r>
            <a:r>
              <a:rPr spc="-1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47776"/>
            <a:ext cx="8106409" cy="24952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2600"/>
              </a:lnSpc>
              <a:spcBef>
                <a:spcPts val="90"/>
              </a:spcBef>
            </a:pP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Traverse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string,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push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opening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brackets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‘(’</a:t>
            </a:r>
            <a:r>
              <a:rPr sz="15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onto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stack,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pop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one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out</a:t>
            </a:r>
            <a:r>
              <a:rPr sz="150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whenever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closing</a:t>
            </a:r>
            <a:r>
              <a:rPr sz="150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parenthesis</a:t>
            </a:r>
            <a:r>
              <a:rPr sz="1500" spc="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‘)’ is</a:t>
            </a:r>
            <a:r>
              <a:rPr sz="1500" spc="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seen.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String</a:t>
            </a:r>
            <a:r>
              <a:rPr sz="1500" spc="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500" spc="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unbalanced</a:t>
            </a:r>
            <a:r>
              <a:rPr sz="1500" spc="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595959"/>
                </a:solidFill>
                <a:latin typeface="Arial"/>
                <a:cs typeface="Arial"/>
              </a:rPr>
              <a:t>if: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There’s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attempt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popping</a:t>
            </a:r>
            <a:r>
              <a:rPr sz="150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empty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stack,</a:t>
            </a:r>
            <a:r>
              <a:rPr sz="150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stack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50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non-empty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after</a:t>
            </a:r>
            <a:r>
              <a:rPr sz="150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reading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50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last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character.</a:t>
            </a:r>
            <a:endParaRPr lang="en-US" sz="1500" spc="-1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SG" sz="1500" spc="-1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SG" sz="1500" spc="-10" dirty="0">
                <a:solidFill>
                  <a:srgbClr val="595959"/>
                </a:solidFill>
                <a:latin typeface="Arial"/>
                <a:cs typeface="Arial"/>
              </a:rPr>
              <a:t>Alternate way without using a stack: using an integer.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3798469"/>
            <a:ext cx="686435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Bonus:</a:t>
            </a:r>
            <a:r>
              <a:rPr sz="1500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500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there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500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multiple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different</a:t>
            </a:r>
            <a:r>
              <a:rPr sz="1500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type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500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parentheses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such</a:t>
            </a:r>
            <a:r>
              <a:rPr sz="1500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{}</a:t>
            </a:r>
            <a:r>
              <a:rPr sz="1500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595959"/>
                </a:solidFill>
                <a:latin typeface="Arial"/>
                <a:cs typeface="Arial"/>
              </a:rPr>
              <a:t>[]?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5248"/>
            <a:ext cx="63055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25" dirty="0">
                <a:latin typeface="Arial"/>
                <a:cs typeface="Arial"/>
              </a:rPr>
              <a:t>Qn</a:t>
            </a:r>
            <a:r>
              <a:rPr lang="en-US" sz="2500" spc="-25" dirty="0">
                <a:latin typeface="Arial"/>
                <a:cs typeface="Arial"/>
              </a:rPr>
              <a:t>4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1175208"/>
            <a:ext cx="784733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</a:rPr>
              <a:t>Given</a:t>
            </a:r>
            <a:r>
              <a:rPr sz="1800" spc="-35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arrayof</a:t>
            </a:r>
            <a:r>
              <a:rPr sz="1800" spc="-20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the</a:t>
            </a:r>
            <a:r>
              <a:rPr sz="1800" spc="-20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height</a:t>
            </a:r>
            <a:r>
              <a:rPr sz="1800" spc="-25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of</a:t>
            </a:r>
            <a:r>
              <a:rPr sz="1800" spc="-20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the</a:t>
            </a:r>
            <a:r>
              <a:rPr sz="1800" spc="-20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houses</a:t>
            </a:r>
            <a:r>
              <a:rPr sz="1800" spc="-25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in</a:t>
            </a:r>
            <a:r>
              <a:rPr sz="1800" spc="-20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the</a:t>
            </a:r>
            <a:r>
              <a:rPr sz="1800" spc="-20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village,</a:t>
            </a:r>
            <a:r>
              <a:rPr sz="1800" spc="-25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determine</a:t>
            </a:r>
            <a:r>
              <a:rPr sz="1800" spc="-20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the</a:t>
            </a:r>
            <a:r>
              <a:rPr sz="1800" spc="-20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number</a:t>
            </a:r>
            <a:r>
              <a:rPr sz="1800" spc="-20" dirty="0">
                <a:solidFill>
                  <a:srgbClr val="595959"/>
                </a:solidFill>
              </a:rPr>
              <a:t> </a:t>
            </a:r>
            <a:r>
              <a:rPr sz="1800" spc="-25" dirty="0">
                <a:solidFill>
                  <a:srgbClr val="595959"/>
                </a:solidFill>
              </a:rPr>
              <a:t>of </a:t>
            </a:r>
            <a:r>
              <a:rPr sz="1800" dirty="0">
                <a:solidFill>
                  <a:srgbClr val="595959"/>
                </a:solidFill>
              </a:rPr>
              <a:t>houses</a:t>
            </a:r>
            <a:r>
              <a:rPr sz="1800" spc="-20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that</a:t>
            </a:r>
            <a:r>
              <a:rPr sz="1800" spc="-20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will</a:t>
            </a:r>
            <a:r>
              <a:rPr sz="1800" spc="-20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be</a:t>
            </a:r>
            <a:r>
              <a:rPr sz="1800" spc="-20" dirty="0">
                <a:solidFill>
                  <a:srgbClr val="595959"/>
                </a:solidFill>
              </a:rPr>
              <a:t> </a:t>
            </a:r>
            <a:r>
              <a:rPr sz="1800" spc="-10" dirty="0">
                <a:solidFill>
                  <a:srgbClr val="595959"/>
                </a:solidFill>
              </a:rPr>
              <a:t>flooded.</a:t>
            </a:r>
            <a:endParaRPr sz="1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8650" y="2251912"/>
            <a:ext cx="5181599" cy="243839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Qn</a:t>
            </a:r>
            <a:r>
              <a:rPr lang="en-US" dirty="0"/>
              <a:t>4</a:t>
            </a:r>
            <a:r>
              <a:rPr spc="-150" dirty="0"/>
              <a:t> </a:t>
            </a:r>
            <a:r>
              <a:rPr spc="-10" dirty="0"/>
              <a:t>Answer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66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Maintain</a:t>
            </a:r>
            <a:r>
              <a:rPr spc="-3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monotonic</a:t>
            </a:r>
            <a:r>
              <a:rPr spc="-20" dirty="0"/>
              <a:t> </a:t>
            </a:r>
            <a:r>
              <a:rPr dirty="0"/>
              <a:t>stack</a:t>
            </a:r>
            <a:r>
              <a:rPr spc="-25" dirty="0"/>
              <a:t> </a:t>
            </a:r>
            <a:r>
              <a:rPr dirty="0"/>
              <a:t>(either</a:t>
            </a:r>
            <a:r>
              <a:rPr spc="-20" dirty="0"/>
              <a:t> </a:t>
            </a:r>
            <a:r>
              <a:rPr dirty="0"/>
              <a:t>increasing</a:t>
            </a:r>
            <a:r>
              <a:rPr spc="-20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spc="-10" dirty="0"/>
              <a:t>decreasing)</a:t>
            </a:r>
          </a:p>
          <a:p>
            <a:pPr marR="386080">
              <a:lnSpc>
                <a:spcPct val="170600"/>
              </a:lnSpc>
            </a:pPr>
            <a:r>
              <a:rPr dirty="0"/>
              <a:t>In</a:t>
            </a:r>
            <a:r>
              <a:rPr spc="-30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case,</a:t>
            </a:r>
            <a:r>
              <a:rPr spc="-15" dirty="0"/>
              <a:t> </a:t>
            </a:r>
            <a:r>
              <a:rPr dirty="0"/>
              <a:t>we</a:t>
            </a:r>
            <a:r>
              <a:rPr spc="-20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dirty="0"/>
              <a:t>using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decreasing</a:t>
            </a:r>
            <a:r>
              <a:rPr spc="-20" dirty="0"/>
              <a:t> </a:t>
            </a:r>
            <a:r>
              <a:rPr dirty="0"/>
              <a:t>monotonic</a:t>
            </a:r>
            <a:r>
              <a:rPr spc="-15" dirty="0"/>
              <a:t> </a:t>
            </a:r>
            <a:r>
              <a:rPr spc="-10" dirty="0"/>
              <a:t>stack.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every</a:t>
            </a:r>
            <a:r>
              <a:rPr spc="-25" dirty="0"/>
              <a:t> </a:t>
            </a:r>
            <a:r>
              <a:rPr dirty="0"/>
              <a:t>element</a:t>
            </a:r>
            <a:r>
              <a:rPr spc="-25" dirty="0"/>
              <a:t> i,</a:t>
            </a:r>
          </a:p>
          <a:p>
            <a:pPr marR="982344">
              <a:lnSpc>
                <a:spcPct val="170600"/>
              </a:lnSpc>
            </a:pPr>
            <a:r>
              <a:rPr dirty="0"/>
              <a:t>If</a:t>
            </a:r>
            <a:r>
              <a:rPr spc="-30" dirty="0"/>
              <a:t> </a:t>
            </a:r>
            <a:r>
              <a:rPr dirty="0"/>
              <a:t>stack</a:t>
            </a:r>
            <a:r>
              <a:rPr spc="-2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non</a:t>
            </a:r>
            <a:r>
              <a:rPr spc="-30" dirty="0"/>
              <a:t> </a:t>
            </a:r>
            <a:r>
              <a:rPr spc="-10" dirty="0"/>
              <a:t>empty,</a:t>
            </a:r>
            <a:r>
              <a:rPr spc="-25" dirty="0"/>
              <a:t> </a:t>
            </a:r>
            <a:r>
              <a:rPr dirty="0"/>
              <a:t>pop</a:t>
            </a:r>
            <a:r>
              <a:rPr spc="-25" dirty="0"/>
              <a:t> </a:t>
            </a:r>
            <a:r>
              <a:rPr dirty="0"/>
              <a:t>all</a:t>
            </a:r>
            <a:r>
              <a:rPr spc="-30" dirty="0"/>
              <a:t> </a:t>
            </a:r>
            <a:r>
              <a:rPr dirty="0"/>
              <a:t>elements</a:t>
            </a:r>
            <a:r>
              <a:rPr spc="-25" dirty="0"/>
              <a:t> </a:t>
            </a:r>
            <a:r>
              <a:rPr dirty="0"/>
              <a:t>less</a:t>
            </a:r>
            <a:r>
              <a:rPr spc="-25" dirty="0"/>
              <a:t> </a:t>
            </a:r>
            <a:r>
              <a:rPr dirty="0"/>
              <a:t>than</a:t>
            </a:r>
            <a:r>
              <a:rPr spc="-25" dirty="0"/>
              <a:t> </a:t>
            </a:r>
            <a:r>
              <a:rPr spc="-50" dirty="0"/>
              <a:t>i </a:t>
            </a:r>
            <a:r>
              <a:rPr dirty="0"/>
              <a:t>Add</a:t>
            </a:r>
            <a:r>
              <a:rPr spc="-3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number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elements</a:t>
            </a:r>
            <a:r>
              <a:rPr spc="-20" dirty="0"/>
              <a:t> </a:t>
            </a:r>
            <a:r>
              <a:rPr dirty="0"/>
              <a:t>popped</a:t>
            </a:r>
            <a:r>
              <a:rPr spc="-25" dirty="0"/>
              <a:t> </a:t>
            </a:r>
            <a:r>
              <a:rPr dirty="0"/>
              <a:t>into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result </a:t>
            </a:r>
            <a:r>
              <a:rPr dirty="0"/>
              <a:t>Push</a:t>
            </a:r>
            <a:r>
              <a:rPr spc="-15" dirty="0"/>
              <a:t> </a:t>
            </a:r>
            <a:r>
              <a:rPr dirty="0"/>
              <a:t>i</a:t>
            </a:r>
            <a:r>
              <a:rPr spc="-15" dirty="0"/>
              <a:t> </a:t>
            </a:r>
            <a:r>
              <a:rPr dirty="0"/>
              <a:t>into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20" dirty="0"/>
              <a:t>stack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Qn</a:t>
            </a:r>
            <a:r>
              <a:rPr lang="en-US" dirty="0"/>
              <a:t>4</a:t>
            </a:r>
            <a:r>
              <a:rPr spc="-150" dirty="0"/>
              <a:t> </a:t>
            </a:r>
            <a:r>
              <a:rPr spc="-1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5075" y="1216355"/>
            <a:ext cx="3098165" cy="263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0,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stack: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{}</a:t>
            </a:r>
            <a:endParaRPr sz="1800">
              <a:latin typeface="Arial"/>
              <a:cs typeface="Arial"/>
            </a:endParaRPr>
          </a:p>
          <a:p>
            <a:pPr marL="12700" marR="1217295" algn="just">
              <a:lnSpc>
                <a:spcPct val="1706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i0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-&gt;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push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stack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i1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-&gt;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push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stack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i2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-&gt;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push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stack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i3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-&gt;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push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stack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52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Stack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moment: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{5,4,3,0}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217" y="1337200"/>
            <a:ext cx="4221118" cy="309775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Qn</a:t>
            </a:r>
            <a:r>
              <a:rPr lang="en-US" dirty="0"/>
              <a:t>4</a:t>
            </a:r>
            <a:r>
              <a:rPr spc="-150" dirty="0"/>
              <a:t> </a:t>
            </a:r>
            <a:r>
              <a:rPr spc="-1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5550" y="1216355"/>
            <a:ext cx="4107179" cy="310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0,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stack: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{5,4,3,0}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706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i4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-&gt;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larger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peek(0),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pop,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res++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1,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stack: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{5,4,3}</a:t>
            </a:r>
            <a:endParaRPr sz="1800">
              <a:latin typeface="Arial"/>
              <a:cs typeface="Arial"/>
            </a:endParaRPr>
          </a:p>
          <a:p>
            <a:pPr marL="12700" marR="1642745">
              <a:lnSpc>
                <a:spcPct val="1706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peek(3),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pop,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++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2,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stack: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{5,4}</a:t>
            </a:r>
            <a:endParaRPr sz="1800">
              <a:latin typeface="Arial"/>
              <a:cs typeface="Arial"/>
            </a:endParaRPr>
          </a:p>
          <a:p>
            <a:pPr marL="12700" marR="1642745">
              <a:lnSpc>
                <a:spcPct val="1706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peek(4),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pop,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++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3,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stack: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{5}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135" y="1684725"/>
            <a:ext cx="3073959" cy="225588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Qn</a:t>
            </a:r>
            <a:r>
              <a:rPr lang="en-US" dirty="0"/>
              <a:t>4</a:t>
            </a:r>
            <a:r>
              <a:rPr spc="-150" dirty="0"/>
              <a:t> </a:t>
            </a:r>
            <a:r>
              <a:rPr spc="-1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5550" y="1216355"/>
            <a:ext cx="4259580" cy="323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3,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stack: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{5}</a:t>
            </a:r>
            <a:endParaRPr sz="1800">
              <a:latin typeface="Arial"/>
              <a:cs typeface="Arial"/>
            </a:endParaRPr>
          </a:p>
          <a:p>
            <a:pPr marL="12700" marR="2080895">
              <a:lnSpc>
                <a:spcPct val="1606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push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(5),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stack: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{5,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5}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i5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-&gt;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push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stack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606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i6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-&gt;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before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pop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stack.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6,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stack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{}</a:t>
            </a:r>
            <a:endParaRPr sz="1800">
              <a:latin typeface="Arial"/>
              <a:cs typeface="Arial"/>
            </a:endParaRPr>
          </a:p>
          <a:p>
            <a:pPr marL="12700" marR="48895">
              <a:lnSpc>
                <a:spcPct val="105000"/>
              </a:lnSpc>
              <a:spcBef>
                <a:spcPts val="119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Keep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track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max,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max_count(number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max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popped)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Max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5,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max_count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135" y="1684725"/>
            <a:ext cx="3073959" cy="225588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Qn</a:t>
            </a:r>
            <a:r>
              <a:rPr lang="en-US" dirty="0"/>
              <a:t>4</a:t>
            </a:r>
            <a:r>
              <a:rPr spc="-150" dirty="0"/>
              <a:t> </a:t>
            </a:r>
            <a:r>
              <a:rPr spc="-1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5550" y="1216355"/>
            <a:ext cx="339026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Since</a:t>
            </a:r>
            <a:r>
              <a:rPr sz="1800" spc="459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stack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now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new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max,</a:t>
            </a:r>
            <a:endParaRPr sz="1800">
              <a:latin typeface="Arial"/>
              <a:cs typeface="Arial"/>
            </a:endParaRPr>
          </a:p>
          <a:p>
            <a:pPr marL="12700" marR="92710">
              <a:lnSpc>
                <a:spcPct val="1706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Previous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max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not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flooded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-=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max_count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push()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4,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stack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{6}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895" y="1251695"/>
            <a:ext cx="3385163" cy="318123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5248"/>
            <a:ext cx="3653875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25" dirty="0">
                <a:latin typeface="Arial"/>
                <a:cs typeface="Arial"/>
              </a:rPr>
              <a:t>Qn</a:t>
            </a:r>
            <a:r>
              <a:rPr lang="en-US" sz="2500" spc="-25" dirty="0">
                <a:latin typeface="Arial"/>
                <a:cs typeface="Arial"/>
              </a:rPr>
              <a:t>5 (Optional)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1216355"/>
            <a:ext cx="624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</a:rPr>
              <a:t>Sort</a:t>
            </a:r>
            <a:r>
              <a:rPr sz="1800" spc="-35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a</a:t>
            </a:r>
            <a:r>
              <a:rPr sz="1800" spc="-25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queue</a:t>
            </a:r>
            <a:r>
              <a:rPr sz="1800" spc="-25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using</a:t>
            </a:r>
            <a:r>
              <a:rPr sz="1800" spc="-25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another</a:t>
            </a:r>
            <a:r>
              <a:rPr sz="1800" spc="-20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queue</a:t>
            </a:r>
            <a:r>
              <a:rPr sz="1800" spc="-25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with</a:t>
            </a:r>
            <a:r>
              <a:rPr sz="1800" spc="-25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O(1)</a:t>
            </a:r>
            <a:r>
              <a:rPr sz="1800" spc="-25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additional</a:t>
            </a:r>
            <a:r>
              <a:rPr sz="1800" spc="-20" dirty="0">
                <a:solidFill>
                  <a:srgbClr val="595959"/>
                </a:solidFill>
              </a:rPr>
              <a:t> </a:t>
            </a:r>
            <a:r>
              <a:rPr sz="1800" spc="-10" dirty="0">
                <a:solidFill>
                  <a:srgbClr val="595959"/>
                </a:solidFill>
              </a:rPr>
              <a:t>space.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5248"/>
            <a:ext cx="63055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25" dirty="0">
                <a:latin typeface="Arial"/>
                <a:cs typeface="Arial"/>
              </a:rPr>
              <a:t>Qn</a:t>
            </a:r>
            <a:r>
              <a:rPr lang="en-US" sz="2500" spc="-25" dirty="0">
                <a:latin typeface="Arial"/>
                <a:cs typeface="Arial"/>
              </a:rPr>
              <a:t>5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813308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O(n^2)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way: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cycling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through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queue,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picking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minimum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element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each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time,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appending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second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queue.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999692"/>
            <a:ext cx="2603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O(nlogn)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way: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merge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sort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Qn</a:t>
            </a:r>
            <a:r>
              <a:rPr lang="en-US" dirty="0"/>
              <a:t>5</a:t>
            </a:r>
            <a:r>
              <a:rPr spc="-150" dirty="0"/>
              <a:t> </a:t>
            </a:r>
            <a:r>
              <a:rPr spc="-1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6340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idea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iterative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merge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sort,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check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4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....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n^2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466" y="1945294"/>
            <a:ext cx="7319252" cy="20290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Sorting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07862" y="1132387"/>
          <a:ext cx="6102984" cy="337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0" dirty="0">
                          <a:latin typeface="Source Sans 3"/>
                          <a:cs typeface="Source Sans 3"/>
                        </a:rPr>
                        <a:t>Algo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Source Sans 3"/>
                          <a:cs typeface="Source Sans 3"/>
                        </a:rPr>
                        <a:t>Bubble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spc="-20" dirty="0">
                          <a:latin typeface="Source Sans 3"/>
                          <a:cs typeface="Source Sans 3"/>
                        </a:rPr>
                        <a:t>sort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Source Sans 3"/>
                          <a:cs typeface="Source Sans 3"/>
                        </a:rPr>
                        <a:t>In-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place?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Source Sans 3"/>
                          <a:cs typeface="Source Sans 3"/>
                        </a:rPr>
                        <a:t>Yes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Stable?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Source Sans 3"/>
                          <a:cs typeface="Source Sans 3"/>
                        </a:rPr>
                        <a:t>Yes</a:t>
                      </a:r>
                      <a:r>
                        <a:rPr sz="1400" spc="-2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-</a:t>
                      </a:r>
                      <a:r>
                        <a:rPr sz="1400" spc="-2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only</a:t>
                      </a:r>
                      <a:r>
                        <a:rPr sz="1400" spc="-2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swap</a:t>
                      </a:r>
                      <a:r>
                        <a:rPr sz="1400" spc="-2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when</a:t>
                      </a:r>
                      <a:r>
                        <a:rPr sz="1400" spc="-2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elements</a:t>
                      </a:r>
                      <a:r>
                        <a:rPr sz="1400" spc="-2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are</a:t>
                      </a:r>
                      <a:r>
                        <a:rPr sz="1400" spc="-2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not</a:t>
                      </a:r>
                      <a:r>
                        <a:rPr sz="1400" spc="-2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equal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Source Sans 3"/>
                          <a:cs typeface="Source Sans 3"/>
                        </a:rPr>
                        <a:t>Best</a:t>
                      </a:r>
                      <a:r>
                        <a:rPr sz="1400" b="1" spc="-3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runtime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Source Sans 3"/>
                          <a:cs typeface="Source Sans 3"/>
                        </a:rPr>
                        <a:t>O(n)</a:t>
                      </a:r>
                      <a:r>
                        <a:rPr sz="1400" spc="-1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-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already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sorted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Average</a:t>
                      </a:r>
                      <a:r>
                        <a:rPr sz="1400" b="1" spc="-4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runtime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Source Sans 3"/>
                          <a:cs typeface="Source Sans 3"/>
                        </a:rPr>
                        <a:t>O(n^2)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Source Sans 3"/>
                          <a:cs typeface="Source Sans 3"/>
                        </a:rPr>
                        <a:t>Worst</a:t>
                      </a:r>
                      <a:r>
                        <a:rPr sz="1400" b="1" spc="-4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runtime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Source Sans 3"/>
                          <a:cs typeface="Source Sans 3"/>
                        </a:rPr>
                        <a:t>O(n^2)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Source Sans 3"/>
                          <a:cs typeface="Source Sans 3"/>
                        </a:rPr>
                        <a:t>Loop</a:t>
                      </a:r>
                      <a:r>
                        <a:rPr sz="1400" b="1" spc="-2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Invariant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508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Source Sans 3"/>
                          <a:cs typeface="Source Sans 3"/>
                        </a:rPr>
                        <a:t>At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the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end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iteration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j,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the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biggest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j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items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are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correctly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sorted</a:t>
                      </a:r>
                      <a:r>
                        <a:rPr sz="1400" spc="-1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in the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final j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positions of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the 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array.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Remarks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239" y="2031526"/>
            <a:ext cx="1747043" cy="47035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Qn</a:t>
            </a:r>
            <a:r>
              <a:rPr lang="en-US" dirty="0"/>
              <a:t>5</a:t>
            </a:r>
            <a:r>
              <a:rPr spc="-150" dirty="0"/>
              <a:t> </a:t>
            </a:r>
            <a:r>
              <a:rPr spc="-1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500" y="1198475"/>
            <a:ext cx="8128634" cy="6330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Dequeue</a:t>
            </a:r>
            <a:r>
              <a:rPr sz="1500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first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half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500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size,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enqueue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into</a:t>
            </a:r>
            <a:r>
              <a:rPr sz="1500" spc="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extra</a:t>
            </a:r>
            <a:r>
              <a:rPr sz="1500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queue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Compare</a:t>
            </a:r>
            <a:r>
              <a:rPr sz="150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heads,</a:t>
            </a:r>
            <a:r>
              <a:rPr sz="150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50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enqueue</a:t>
            </a:r>
            <a:r>
              <a:rPr sz="150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smaller</a:t>
            </a:r>
            <a:r>
              <a:rPr sz="150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element</a:t>
            </a:r>
            <a:r>
              <a:rPr sz="150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into</a:t>
            </a:r>
            <a:r>
              <a:rPr sz="150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original</a:t>
            </a:r>
            <a:r>
              <a:rPr sz="150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array,</a:t>
            </a:r>
            <a:r>
              <a:rPr sz="150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followed</a:t>
            </a:r>
            <a:r>
              <a:rPr sz="150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50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leather</a:t>
            </a:r>
            <a:r>
              <a:rPr sz="150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element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18" y="2069011"/>
            <a:ext cx="3838945" cy="11022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3426" y="2071391"/>
            <a:ext cx="3748539" cy="10683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8539" y="3815162"/>
            <a:ext cx="3414543" cy="1004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919" y="3632688"/>
            <a:ext cx="3673016" cy="108294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337762" y="2384912"/>
            <a:ext cx="610235" cy="362585"/>
            <a:chOff x="4337762" y="2384912"/>
            <a:chExt cx="610235" cy="362585"/>
          </a:xfrm>
        </p:grpSpPr>
        <p:sp>
          <p:nvSpPr>
            <p:cNvPr id="9" name="object 9"/>
            <p:cNvSpPr/>
            <p:nvPr/>
          </p:nvSpPr>
          <p:spPr>
            <a:xfrm>
              <a:off x="4342524" y="2389675"/>
              <a:ext cx="600710" cy="353060"/>
            </a:xfrm>
            <a:custGeom>
              <a:avLst/>
              <a:gdLst/>
              <a:ahLst/>
              <a:cxnLst/>
              <a:rect l="l" t="t" r="r" b="b"/>
              <a:pathLst>
                <a:path w="600710" h="353060">
                  <a:moveTo>
                    <a:pt x="424049" y="352499"/>
                  </a:moveTo>
                  <a:lnTo>
                    <a:pt x="424049" y="264374"/>
                  </a:lnTo>
                  <a:lnTo>
                    <a:pt x="0" y="264374"/>
                  </a:lnTo>
                  <a:lnTo>
                    <a:pt x="0" y="88124"/>
                  </a:lnTo>
                  <a:lnTo>
                    <a:pt x="424049" y="88124"/>
                  </a:lnTo>
                  <a:lnTo>
                    <a:pt x="424049" y="0"/>
                  </a:lnTo>
                  <a:lnTo>
                    <a:pt x="600299" y="176249"/>
                  </a:lnTo>
                  <a:lnTo>
                    <a:pt x="424049" y="3524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2524" y="2389675"/>
              <a:ext cx="600710" cy="353060"/>
            </a:xfrm>
            <a:custGeom>
              <a:avLst/>
              <a:gdLst/>
              <a:ahLst/>
              <a:cxnLst/>
              <a:rect l="l" t="t" r="r" b="b"/>
              <a:pathLst>
                <a:path w="600710" h="353060">
                  <a:moveTo>
                    <a:pt x="0" y="88124"/>
                  </a:moveTo>
                  <a:lnTo>
                    <a:pt x="424049" y="88124"/>
                  </a:lnTo>
                  <a:lnTo>
                    <a:pt x="424049" y="0"/>
                  </a:lnTo>
                  <a:lnTo>
                    <a:pt x="600299" y="176249"/>
                  </a:lnTo>
                  <a:lnTo>
                    <a:pt x="424049" y="352499"/>
                  </a:lnTo>
                  <a:lnTo>
                    <a:pt x="424049" y="264374"/>
                  </a:lnTo>
                  <a:lnTo>
                    <a:pt x="0" y="264374"/>
                  </a:lnTo>
                  <a:lnTo>
                    <a:pt x="0" y="881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286837" y="3268687"/>
            <a:ext cx="555625" cy="322580"/>
            <a:chOff x="7286837" y="3268687"/>
            <a:chExt cx="555625" cy="322580"/>
          </a:xfrm>
        </p:grpSpPr>
        <p:sp>
          <p:nvSpPr>
            <p:cNvPr id="12" name="object 12"/>
            <p:cNvSpPr/>
            <p:nvPr/>
          </p:nvSpPr>
          <p:spPr>
            <a:xfrm>
              <a:off x="7291599" y="3273449"/>
              <a:ext cx="546100" cy="313055"/>
            </a:xfrm>
            <a:custGeom>
              <a:avLst/>
              <a:gdLst/>
              <a:ahLst/>
              <a:cxnLst/>
              <a:rect l="l" t="t" r="r" b="b"/>
              <a:pathLst>
                <a:path w="546100" h="313054">
                  <a:moveTo>
                    <a:pt x="272999" y="312899"/>
                  </a:moveTo>
                  <a:lnTo>
                    <a:pt x="0" y="156449"/>
                  </a:lnTo>
                  <a:lnTo>
                    <a:pt x="136499" y="156449"/>
                  </a:lnTo>
                  <a:lnTo>
                    <a:pt x="136499" y="0"/>
                  </a:lnTo>
                  <a:lnTo>
                    <a:pt x="409499" y="0"/>
                  </a:lnTo>
                  <a:lnTo>
                    <a:pt x="409499" y="156449"/>
                  </a:lnTo>
                  <a:lnTo>
                    <a:pt x="545999" y="156449"/>
                  </a:lnTo>
                  <a:lnTo>
                    <a:pt x="272999" y="312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91599" y="3273449"/>
              <a:ext cx="546100" cy="313055"/>
            </a:xfrm>
            <a:custGeom>
              <a:avLst/>
              <a:gdLst/>
              <a:ahLst/>
              <a:cxnLst/>
              <a:rect l="l" t="t" r="r" b="b"/>
              <a:pathLst>
                <a:path w="546100" h="313054">
                  <a:moveTo>
                    <a:pt x="0" y="156449"/>
                  </a:moveTo>
                  <a:lnTo>
                    <a:pt x="136499" y="156449"/>
                  </a:lnTo>
                  <a:lnTo>
                    <a:pt x="136499" y="0"/>
                  </a:lnTo>
                  <a:lnTo>
                    <a:pt x="409499" y="0"/>
                  </a:lnTo>
                  <a:lnTo>
                    <a:pt x="409499" y="156449"/>
                  </a:lnTo>
                  <a:lnTo>
                    <a:pt x="545999" y="156449"/>
                  </a:lnTo>
                  <a:lnTo>
                    <a:pt x="272999" y="312899"/>
                  </a:lnTo>
                  <a:lnTo>
                    <a:pt x="0" y="156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337762" y="4112687"/>
            <a:ext cx="635635" cy="362585"/>
            <a:chOff x="4337762" y="4112687"/>
            <a:chExt cx="635635" cy="362585"/>
          </a:xfrm>
        </p:grpSpPr>
        <p:sp>
          <p:nvSpPr>
            <p:cNvPr id="15" name="object 15"/>
            <p:cNvSpPr/>
            <p:nvPr/>
          </p:nvSpPr>
          <p:spPr>
            <a:xfrm>
              <a:off x="4342524" y="4117449"/>
              <a:ext cx="626110" cy="353060"/>
            </a:xfrm>
            <a:custGeom>
              <a:avLst/>
              <a:gdLst/>
              <a:ahLst/>
              <a:cxnLst/>
              <a:rect l="l" t="t" r="r" b="b"/>
              <a:pathLst>
                <a:path w="626110" h="353060">
                  <a:moveTo>
                    <a:pt x="176249" y="352499"/>
                  </a:moveTo>
                  <a:lnTo>
                    <a:pt x="0" y="176249"/>
                  </a:lnTo>
                  <a:lnTo>
                    <a:pt x="176249" y="0"/>
                  </a:lnTo>
                  <a:lnTo>
                    <a:pt x="176249" y="88124"/>
                  </a:lnTo>
                  <a:lnTo>
                    <a:pt x="625499" y="88124"/>
                  </a:lnTo>
                  <a:lnTo>
                    <a:pt x="625499" y="264374"/>
                  </a:lnTo>
                  <a:lnTo>
                    <a:pt x="176249" y="264374"/>
                  </a:lnTo>
                  <a:lnTo>
                    <a:pt x="176249" y="3524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42524" y="4117449"/>
              <a:ext cx="626110" cy="353060"/>
            </a:xfrm>
            <a:custGeom>
              <a:avLst/>
              <a:gdLst/>
              <a:ahLst/>
              <a:cxnLst/>
              <a:rect l="l" t="t" r="r" b="b"/>
              <a:pathLst>
                <a:path w="626110" h="353060">
                  <a:moveTo>
                    <a:pt x="0" y="176249"/>
                  </a:moveTo>
                  <a:lnTo>
                    <a:pt x="176249" y="0"/>
                  </a:lnTo>
                  <a:lnTo>
                    <a:pt x="176249" y="88124"/>
                  </a:lnTo>
                  <a:lnTo>
                    <a:pt x="625499" y="88124"/>
                  </a:lnTo>
                  <a:lnTo>
                    <a:pt x="625499" y="264374"/>
                  </a:lnTo>
                  <a:lnTo>
                    <a:pt x="176249" y="264374"/>
                  </a:lnTo>
                  <a:lnTo>
                    <a:pt x="176249" y="352499"/>
                  </a:lnTo>
                  <a:lnTo>
                    <a:pt x="0" y="176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Qn</a:t>
            </a:r>
            <a:r>
              <a:rPr lang="en-US" dirty="0"/>
              <a:t>5</a:t>
            </a:r>
            <a:r>
              <a:rPr spc="-150" dirty="0"/>
              <a:t> </a:t>
            </a:r>
            <a:r>
              <a:rPr spc="-1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01456"/>
            <a:ext cx="6298565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Repeat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process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larger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unless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queue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sorted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963199"/>
            <a:ext cx="134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912" y="1646875"/>
            <a:ext cx="3352799" cy="304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7899" y="2967000"/>
            <a:ext cx="3352799" cy="3047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Sorting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8193" y="1779604"/>
            <a:ext cx="1980546" cy="186843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7862" y="1132387"/>
          <a:ext cx="6209029" cy="359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1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0" dirty="0">
                          <a:latin typeface="Source Sans 3"/>
                          <a:cs typeface="Source Sans 3"/>
                        </a:rPr>
                        <a:t>Algo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Source Sans 3"/>
                          <a:cs typeface="Source Sans 3"/>
                        </a:rPr>
                        <a:t>Insertion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spc="-20" dirty="0">
                          <a:latin typeface="Source Sans 3"/>
                          <a:cs typeface="Source Sans 3"/>
                        </a:rPr>
                        <a:t>sort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Source Sans 3"/>
                          <a:cs typeface="Source Sans 3"/>
                        </a:rPr>
                        <a:t>In-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place?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Source Sans 3"/>
                          <a:cs typeface="Source Sans 3"/>
                        </a:rPr>
                        <a:t>Yes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Stable?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Source Sans 3"/>
                          <a:cs typeface="Source Sans 3"/>
                        </a:rPr>
                        <a:t>Yes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Source Sans 3"/>
                          <a:cs typeface="Source Sans 3"/>
                        </a:rPr>
                        <a:t>Best</a:t>
                      </a:r>
                      <a:r>
                        <a:rPr sz="1400" b="1" spc="-3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runtime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Source Sans 3"/>
                          <a:cs typeface="Source Sans 3"/>
                        </a:rPr>
                        <a:t>O(n)</a:t>
                      </a:r>
                      <a:r>
                        <a:rPr sz="1400" spc="-1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-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Already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sorted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Average</a:t>
                      </a:r>
                      <a:r>
                        <a:rPr sz="1400" b="1" spc="-4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runtime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Source Sans 3"/>
                          <a:cs typeface="Source Sans 3"/>
                        </a:rPr>
                        <a:t>O(n^2)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Source Sans 3"/>
                          <a:cs typeface="Source Sans 3"/>
                        </a:rPr>
                        <a:t>Worst</a:t>
                      </a:r>
                      <a:r>
                        <a:rPr sz="1400" b="1" spc="-4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runtime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Source Sans 3"/>
                          <a:cs typeface="Source Sans 3"/>
                        </a:rPr>
                        <a:t>O(n^2)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-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inversely 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sorted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Source Sans 3"/>
                          <a:cs typeface="Source Sans 3"/>
                        </a:rPr>
                        <a:t>Loop</a:t>
                      </a:r>
                      <a:r>
                        <a:rPr sz="1400" b="1" spc="-2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Invariant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4386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Source Sans 3"/>
                          <a:cs typeface="Source Sans 3"/>
                        </a:rPr>
                        <a:t>At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the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end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iteration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j: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the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first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j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items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in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the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array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are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spc="-25" dirty="0">
                          <a:latin typeface="Source Sans 3"/>
                          <a:cs typeface="Source Sans 3"/>
                        </a:rPr>
                        <a:t>in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sorted</a:t>
                      </a:r>
                      <a:r>
                        <a:rPr sz="1400" spc="-2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order.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Remarks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013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Source Sans 3"/>
                          <a:cs typeface="Source Sans 3"/>
                        </a:rPr>
                        <a:t>Idea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is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to</a:t>
                      </a:r>
                      <a:r>
                        <a:rPr sz="1400" spc="-1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Source Sans 3"/>
                          <a:cs typeface="Source Sans 3"/>
                        </a:rPr>
                        <a:t>insert</a:t>
                      </a:r>
                      <a:r>
                        <a:rPr sz="1400" spc="-1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the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first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element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in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the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unsorted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subarray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into</a:t>
                      </a:r>
                      <a:r>
                        <a:rPr sz="1400" spc="-1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the</a:t>
                      </a:r>
                      <a:r>
                        <a:rPr sz="1400" spc="-1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sorted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subarray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Sorting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6599" y="1014087"/>
            <a:ext cx="952499" cy="3533774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7862" y="1132387"/>
          <a:ext cx="6209029" cy="337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1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0" dirty="0">
                          <a:latin typeface="Source Sans 3"/>
                          <a:cs typeface="Source Sans 3"/>
                        </a:rPr>
                        <a:t>Algo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Source Sans 3"/>
                          <a:cs typeface="Source Sans 3"/>
                        </a:rPr>
                        <a:t>Selection</a:t>
                      </a:r>
                      <a:r>
                        <a:rPr sz="1400" spc="-2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spc="-20" dirty="0">
                          <a:latin typeface="Source Sans 3"/>
                          <a:cs typeface="Source Sans 3"/>
                        </a:rPr>
                        <a:t>sort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Source Sans 3"/>
                          <a:cs typeface="Source Sans 3"/>
                        </a:rPr>
                        <a:t>In-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place?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Source Sans 3"/>
                          <a:cs typeface="Source Sans 3"/>
                        </a:rPr>
                        <a:t>Yes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Stable?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Source Sans 3"/>
                          <a:cs typeface="Source Sans 3"/>
                        </a:rPr>
                        <a:t>No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Source Sans 3"/>
                          <a:cs typeface="Source Sans 3"/>
                        </a:rPr>
                        <a:t>Best</a:t>
                      </a:r>
                      <a:r>
                        <a:rPr sz="1400" b="1" spc="-3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runtime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Source Sans 3"/>
                          <a:cs typeface="Source Sans 3"/>
                        </a:rPr>
                        <a:t>O(n^2)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Average</a:t>
                      </a:r>
                      <a:r>
                        <a:rPr sz="1400" b="1" spc="-4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runtime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Source Sans 3"/>
                          <a:cs typeface="Source Sans 3"/>
                        </a:rPr>
                        <a:t>O(n^2)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Source Sans 3"/>
                          <a:cs typeface="Source Sans 3"/>
                        </a:rPr>
                        <a:t>Worst</a:t>
                      </a:r>
                      <a:r>
                        <a:rPr sz="1400" b="1" spc="-4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runtime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Source Sans 3"/>
                          <a:cs typeface="Source Sans 3"/>
                        </a:rPr>
                        <a:t>O(n^2)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Source Sans 3"/>
                          <a:cs typeface="Source Sans 3"/>
                        </a:rPr>
                        <a:t>Loop</a:t>
                      </a:r>
                      <a:r>
                        <a:rPr sz="1400" b="1" spc="-2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Invariant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756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Source Sans 3"/>
                          <a:cs typeface="Source Sans 3"/>
                        </a:rPr>
                        <a:t>At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the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end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iteration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j: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the</a:t>
                      </a:r>
                      <a:r>
                        <a:rPr sz="1400" spc="-2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Source Sans 3"/>
                          <a:cs typeface="Source Sans 3"/>
                        </a:rPr>
                        <a:t>smallest</a:t>
                      </a:r>
                      <a:r>
                        <a:rPr sz="1400" spc="-1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j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items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are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correctly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sorted</a:t>
                      </a:r>
                      <a:r>
                        <a:rPr sz="1400" spc="-2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in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the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first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j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positions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the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array.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Remarks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Source Sans 3"/>
                          <a:cs typeface="Source Sans 3"/>
                        </a:rPr>
                        <a:t>Idea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is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to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Source Sans 3"/>
                          <a:cs typeface="Source Sans 3"/>
                        </a:rPr>
                        <a:t>select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minimum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element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in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the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unsorted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sub</a:t>
                      </a:r>
                      <a:r>
                        <a:rPr sz="1400" spc="-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array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Sorting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0075" y="1061525"/>
            <a:ext cx="3695999" cy="358399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7862" y="1132387"/>
          <a:ext cx="3641090" cy="3804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0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0" dirty="0">
                          <a:latin typeface="Source Sans 3"/>
                          <a:cs typeface="Source Sans 3"/>
                        </a:rPr>
                        <a:t>Algo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Source Sans 3"/>
                          <a:cs typeface="Source Sans 3"/>
                        </a:rPr>
                        <a:t>Merge</a:t>
                      </a:r>
                      <a:r>
                        <a:rPr sz="1400" spc="-4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spc="-20" dirty="0">
                          <a:latin typeface="Source Sans 3"/>
                          <a:cs typeface="Source Sans 3"/>
                        </a:rPr>
                        <a:t>sort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Source Sans 3"/>
                          <a:cs typeface="Source Sans 3"/>
                        </a:rPr>
                        <a:t>In-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place?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Source Sans 3"/>
                          <a:cs typeface="Source Sans 3"/>
                        </a:rPr>
                        <a:t>Usually</a:t>
                      </a:r>
                      <a:r>
                        <a:rPr sz="1400" spc="-1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spc="-25" dirty="0">
                          <a:latin typeface="Source Sans 3"/>
                          <a:cs typeface="Source Sans 3"/>
                        </a:rPr>
                        <a:t>no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Stable?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Source Sans 3"/>
                          <a:cs typeface="Source Sans 3"/>
                        </a:rPr>
                        <a:t>yes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Source Sans 3"/>
                          <a:cs typeface="Source Sans 3"/>
                        </a:rPr>
                        <a:t>Best</a:t>
                      </a:r>
                      <a:r>
                        <a:rPr sz="1400" b="1" spc="-3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runtime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Source Sans 3"/>
                          <a:cs typeface="Source Sans 3"/>
                        </a:rPr>
                        <a:t>O(nlogn)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Average</a:t>
                      </a:r>
                      <a:r>
                        <a:rPr sz="1400" b="1" spc="-4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runtime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Source Sans 3"/>
                          <a:cs typeface="Source Sans 3"/>
                        </a:rPr>
                        <a:t>O(nlogn)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Source Sans 3"/>
                          <a:cs typeface="Source Sans 3"/>
                        </a:rPr>
                        <a:t>Worst</a:t>
                      </a:r>
                      <a:r>
                        <a:rPr sz="1400" b="1" spc="-4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runtime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Source Sans 3"/>
                          <a:cs typeface="Source Sans 3"/>
                        </a:rPr>
                        <a:t>O(nlogn)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Source Sans 3"/>
                          <a:cs typeface="Source Sans 3"/>
                        </a:rPr>
                        <a:t>Loop</a:t>
                      </a:r>
                      <a:r>
                        <a:rPr sz="1400" b="1" spc="-2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Invariant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Remarks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Source Sans 3"/>
                          <a:cs typeface="Source Sans 3"/>
                        </a:rPr>
                        <a:t>Divide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and 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conquer.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6622" y="4769538"/>
            <a:ext cx="1395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Lucida Sans Unicode"/>
                <a:cs typeface="Lucida Sans Unicode"/>
              </a:rPr>
              <a:t>from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95" dirty="0">
                <a:latin typeface="Lucida Sans Unicode"/>
                <a:cs typeface="Lucida Sans Unicode"/>
              </a:rPr>
              <a:t>3230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slides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Sorting(Quicksort)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0064" y="2142582"/>
            <a:ext cx="2010559" cy="18848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7862" y="1132387"/>
          <a:ext cx="6209029" cy="337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1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0" dirty="0">
                          <a:latin typeface="Source Sans 3"/>
                          <a:cs typeface="Source Sans 3"/>
                        </a:rPr>
                        <a:t>Algo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Source Sans 3"/>
                          <a:cs typeface="Source Sans 3"/>
                        </a:rPr>
                        <a:t>Quick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spc="-20" dirty="0">
                          <a:latin typeface="Source Sans 3"/>
                          <a:cs typeface="Source Sans 3"/>
                        </a:rPr>
                        <a:t>sort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Source Sans 3"/>
                          <a:cs typeface="Source Sans 3"/>
                        </a:rPr>
                        <a:t>In-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place?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Source Sans 3"/>
                          <a:cs typeface="Source Sans 3"/>
                        </a:rPr>
                        <a:t>Yes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Stable?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Source Sans 3"/>
                          <a:cs typeface="Source Sans 3"/>
                        </a:rPr>
                        <a:t>No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Source Sans 3"/>
                          <a:cs typeface="Source Sans 3"/>
                        </a:rPr>
                        <a:t>Best</a:t>
                      </a:r>
                      <a:r>
                        <a:rPr sz="1400" b="1" spc="-3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runtime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Source Sans 3"/>
                          <a:cs typeface="Source Sans 3"/>
                        </a:rPr>
                        <a:t>O(nlogn)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Average</a:t>
                      </a:r>
                      <a:r>
                        <a:rPr sz="1400" b="1" spc="-4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runtime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Source Sans 3"/>
                          <a:cs typeface="Source Sans 3"/>
                        </a:rPr>
                        <a:t>O(nlogn)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Source Sans 3"/>
                          <a:cs typeface="Source Sans 3"/>
                        </a:rPr>
                        <a:t>Worst</a:t>
                      </a:r>
                      <a:r>
                        <a:rPr sz="1400" b="1" spc="-4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runtime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Source Sans 3"/>
                          <a:cs typeface="Source Sans 3"/>
                        </a:rPr>
                        <a:t>O(n^2)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Source Sans 3"/>
                          <a:cs typeface="Source Sans 3"/>
                        </a:rPr>
                        <a:t>Loop</a:t>
                      </a:r>
                      <a:r>
                        <a:rPr sz="1400" b="1" spc="-2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Invariant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5340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Source Sans 3"/>
                          <a:cs typeface="Source Sans 3"/>
                        </a:rPr>
                        <a:t>All</a:t>
                      </a:r>
                      <a:r>
                        <a:rPr sz="1400" spc="-1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elements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on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the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left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the</a:t>
                      </a:r>
                      <a:r>
                        <a:rPr sz="1400" spc="-1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pivot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are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smaller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than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spc="-25" dirty="0">
                          <a:latin typeface="Source Sans 3"/>
                          <a:cs typeface="Source Sans 3"/>
                        </a:rPr>
                        <a:t>the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pivot,</a:t>
                      </a:r>
                      <a:r>
                        <a:rPr sz="1400" spc="-1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vice</a:t>
                      </a:r>
                      <a:r>
                        <a:rPr sz="1400" spc="-1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versa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for</a:t>
                      </a:r>
                      <a:r>
                        <a:rPr sz="1400" spc="-1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the</a:t>
                      </a:r>
                      <a:r>
                        <a:rPr sz="1400" spc="-1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dirty="0">
                          <a:latin typeface="Source Sans 3"/>
                          <a:cs typeface="Source Sans 3"/>
                        </a:rPr>
                        <a:t>right</a:t>
                      </a:r>
                      <a:r>
                        <a:rPr sz="1400" spc="-1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400" spc="-20" dirty="0">
                          <a:latin typeface="Source Sans 3"/>
                          <a:cs typeface="Source Sans 3"/>
                        </a:rPr>
                        <a:t>side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Source Sans 3"/>
                          <a:cs typeface="Source Sans 3"/>
                        </a:rPr>
                        <a:t>Remarks</a:t>
                      </a:r>
                      <a:endParaRPr sz="1400">
                        <a:latin typeface="Source Sans 3"/>
                        <a:cs typeface="Source Sans 3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1707</Words>
  <Application>Microsoft Macintosh PowerPoint</Application>
  <PresentationFormat>On-screen Show (16:9)</PresentationFormat>
  <Paragraphs>215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Source Sans 3</vt:lpstr>
      <vt:lpstr>Arial</vt:lpstr>
      <vt:lpstr>Lucida Sans Unicode</vt:lpstr>
      <vt:lpstr>Times New Roman</vt:lpstr>
      <vt:lpstr>Office Theme</vt:lpstr>
      <vt:lpstr>CS2040S Tutorial 2</vt:lpstr>
      <vt:lpstr>Recap</vt:lpstr>
      <vt:lpstr>Sorting</vt:lpstr>
      <vt:lpstr>Sorting</vt:lpstr>
      <vt:lpstr>Sorting</vt:lpstr>
      <vt:lpstr>Sorting</vt:lpstr>
      <vt:lpstr>Sorting</vt:lpstr>
      <vt:lpstr>PowerPoint Presentation</vt:lpstr>
      <vt:lpstr>Sorting(Quicksort)</vt:lpstr>
      <vt:lpstr>Tutorial</vt:lpstr>
      <vt:lpstr>Qn2(a)</vt:lpstr>
      <vt:lpstr>Qn2(a) (Answer)</vt:lpstr>
      <vt:lpstr>Qn2(b)</vt:lpstr>
      <vt:lpstr>Qn2 (b) (Answer)</vt:lpstr>
      <vt:lpstr>Qn2(c)</vt:lpstr>
      <vt:lpstr>Qn2 (c) (Answer)</vt:lpstr>
      <vt:lpstr>Qn2(c) (Answer)</vt:lpstr>
      <vt:lpstr>PowerPoint Presentation</vt:lpstr>
      <vt:lpstr>Stack</vt:lpstr>
      <vt:lpstr>Queues</vt:lpstr>
      <vt:lpstr>Qn3 a)</vt:lpstr>
      <vt:lpstr>Qn3 a)</vt:lpstr>
      <vt:lpstr>Qn3 a)</vt:lpstr>
      <vt:lpstr>Qn3 a)</vt:lpstr>
      <vt:lpstr>Qn3 (b)</vt:lpstr>
      <vt:lpstr>Qn3 (b) Answer</vt:lpstr>
      <vt:lpstr>Qn3 c)</vt:lpstr>
      <vt:lpstr>Qn3 c) Answer</vt:lpstr>
      <vt:lpstr>Qn3 d)</vt:lpstr>
      <vt:lpstr>Qn3 d) Answer</vt:lpstr>
      <vt:lpstr>Given arrayof the height of the houses in the village, determine the number of houses that will be flooded.</vt:lpstr>
      <vt:lpstr>Qn4 Answer</vt:lpstr>
      <vt:lpstr>Qn4 Answer</vt:lpstr>
      <vt:lpstr>Qn4 Answer</vt:lpstr>
      <vt:lpstr>Qn4 Answer</vt:lpstr>
      <vt:lpstr>Qn4 Answer</vt:lpstr>
      <vt:lpstr>Sort a queue using another queue with O(1) additional space.</vt:lpstr>
      <vt:lpstr>PowerPoint Presentation</vt:lpstr>
      <vt:lpstr>Qn5 Answer</vt:lpstr>
      <vt:lpstr>Qn5 Answer</vt:lpstr>
      <vt:lpstr>Qn5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CS2040S Week 4 Tutorial 2</dc:title>
  <cp:lastModifiedBy>Chee Zhong Wei</cp:lastModifiedBy>
  <cp:revision>1</cp:revision>
  <dcterms:created xsi:type="dcterms:W3CDTF">2023-01-30T06:37:42Z</dcterms:created>
  <dcterms:modified xsi:type="dcterms:W3CDTF">2023-01-30T09:11:51Z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