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380"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24" r:id="rId57"/>
    <p:sldId id="325" r:id="rId58"/>
    <p:sldId id="326" r:id="rId59"/>
    <p:sldId id="327" r:id="rId60"/>
    <p:sldId id="328" r:id="rId61"/>
    <p:sldId id="329" r:id="rId62"/>
    <p:sldId id="313" r:id="rId63"/>
    <p:sldId id="314" r:id="rId64"/>
    <p:sldId id="315" r:id="rId65"/>
    <p:sldId id="316" r:id="rId66"/>
    <p:sldId id="317" r:id="rId67"/>
    <p:sldId id="318" r:id="rId68"/>
    <p:sldId id="319" r:id="rId69"/>
    <p:sldId id="320" r:id="rId70"/>
    <p:sldId id="321" r:id="rId71"/>
    <p:sldId id="322" r:id="rId72"/>
    <p:sldId id="323"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 Linglon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767B3-B503-47AC-9D07-A795DB8E418B}" v="10" dt="2022-02-08T19:48:32.618"/>
  </p1510:revLst>
</p1510:revInfo>
</file>

<file path=ppt/tableStyles.xml><?xml version="1.0" encoding="utf-8"?>
<a:tblStyleLst xmlns:a="http://schemas.openxmlformats.org/drawingml/2006/main" def="{F33233C5-F993-481C-96F8-840DF4143FBC}">
  <a:tblStyle styleId="{F33233C5-F993-481C-96F8-840DF4143F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p:cViewPr>
        <p:scale>
          <a:sx n="130" d="100"/>
          <a:sy n="130" d="100"/>
        </p:scale>
        <p:origin x="144"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Alfenson Tan" userId="f890fb5ef8e67a52" providerId="LiveId" clId="{629767B3-B503-47AC-9D07-A795DB8E418B}"/>
    <pc:docChg chg="undo custSel addSld delSld modSld sldOrd">
      <pc:chgData name="Jan Alfenson Tan" userId="f890fb5ef8e67a52" providerId="LiveId" clId="{629767B3-B503-47AC-9D07-A795DB8E418B}" dt="2022-02-08T19:55:23.953" v="570" actId="20577"/>
      <pc:docMkLst>
        <pc:docMk/>
      </pc:docMkLst>
      <pc:sldChg chg="del ord modNotes">
        <pc:chgData name="Jan Alfenson Tan" userId="f890fb5ef8e67a52" providerId="LiveId" clId="{629767B3-B503-47AC-9D07-A795DB8E418B}" dt="2022-02-08T17:04:59.923" v="2" actId="2696"/>
        <pc:sldMkLst>
          <pc:docMk/>
          <pc:sldMk cId="0" sldId="257"/>
        </pc:sldMkLst>
      </pc:sldChg>
      <pc:sldChg chg="del">
        <pc:chgData name="Jan Alfenson Tan" userId="f890fb5ef8e67a52" providerId="LiveId" clId="{629767B3-B503-47AC-9D07-A795DB8E418B}" dt="2022-02-08T17:05:03.470" v="3" actId="2696"/>
        <pc:sldMkLst>
          <pc:docMk/>
          <pc:sldMk cId="0" sldId="258"/>
        </pc:sldMkLst>
      </pc:sldChg>
      <pc:sldChg chg="modSp mod">
        <pc:chgData name="Jan Alfenson Tan" userId="f890fb5ef8e67a52" providerId="LiveId" clId="{629767B3-B503-47AC-9D07-A795DB8E418B}" dt="2022-02-08T19:22:13.082" v="315" actId="27636"/>
        <pc:sldMkLst>
          <pc:docMk/>
          <pc:sldMk cId="0" sldId="291"/>
        </pc:sldMkLst>
        <pc:spChg chg="mod">
          <ac:chgData name="Jan Alfenson Tan" userId="f890fb5ef8e67a52" providerId="LiveId" clId="{629767B3-B503-47AC-9D07-A795DB8E418B}" dt="2022-02-08T19:22:13.082" v="315" actId="27636"/>
          <ac:spMkLst>
            <pc:docMk/>
            <pc:sldMk cId="0" sldId="291"/>
            <ac:spMk id="641" creationId="{00000000-0000-0000-0000-000000000000}"/>
          </ac:spMkLst>
        </pc:spChg>
      </pc:sldChg>
      <pc:sldChg chg="modSp mod">
        <pc:chgData name="Jan Alfenson Tan" userId="f890fb5ef8e67a52" providerId="LiveId" clId="{629767B3-B503-47AC-9D07-A795DB8E418B}" dt="2022-02-08T19:04:47.199" v="87" actId="20577"/>
        <pc:sldMkLst>
          <pc:docMk/>
          <pc:sldMk cId="0" sldId="294"/>
        </pc:sldMkLst>
        <pc:spChg chg="mod">
          <ac:chgData name="Jan Alfenson Tan" userId="f890fb5ef8e67a52" providerId="LiveId" clId="{629767B3-B503-47AC-9D07-A795DB8E418B}" dt="2022-02-08T19:04:47.199" v="87" actId="20577"/>
          <ac:spMkLst>
            <pc:docMk/>
            <pc:sldMk cId="0" sldId="294"/>
            <ac:spMk id="659" creationId="{00000000-0000-0000-0000-000000000000}"/>
          </ac:spMkLst>
        </pc:spChg>
      </pc:sldChg>
      <pc:sldChg chg="modSp del mod">
        <pc:chgData name="Jan Alfenson Tan" userId="f890fb5ef8e67a52" providerId="LiveId" clId="{629767B3-B503-47AC-9D07-A795DB8E418B}" dt="2022-02-08T19:04:53.894" v="88" actId="2696"/>
        <pc:sldMkLst>
          <pc:docMk/>
          <pc:sldMk cId="0" sldId="295"/>
        </pc:sldMkLst>
        <pc:spChg chg="mod">
          <ac:chgData name="Jan Alfenson Tan" userId="f890fb5ef8e67a52" providerId="LiveId" clId="{629767B3-B503-47AC-9D07-A795DB8E418B}" dt="2022-02-08T19:04:15.952" v="24" actId="21"/>
          <ac:spMkLst>
            <pc:docMk/>
            <pc:sldMk cId="0" sldId="295"/>
            <ac:spMk id="665" creationId="{00000000-0000-0000-0000-000000000000}"/>
          </ac:spMkLst>
        </pc:spChg>
      </pc:sldChg>
      <pc:sldChg chg="modSp mod">
        <pc:chgData name="Jan Alfenson Tan" userId="f890fb5ef8e67a52" providerId="LiveId" clId="{629767B3-B503-47AC-9D07-A795DB8E418B}" dt="2022-02-08T19:11:25.084" v="246" actId="20577"/>
        <pc:sldMkLst>
          <pc:docMk/>
          <pc:sldMk cId="0" sldId="304"/>
        </pc:sldMkLst>
        <pc:spChg chg="mod">
          <ac:chgData name="Jan Alfenson Tan" userId="f890fb5ef8e67a52" providerId="LiveId" clId="{629767B3-B503-47AC-9D07-A795DB8E418B}" dt="2022-02-08T19:11:25.084" v="246" actId="20577"/>
          <ac:spMkLst>
            <pc:docMk/>
            <pc:sldMk cId="0" sldId="304"/>
            <ac:spMk id="723" creationId="{00000000-0000-0000-0000-000000000000}"/>
          </ac:spMkLst>
        </pc:spChg>
      </pc:sldChg>
      <pc:sldChg chg="modSp mod">
        <pc:chgData name="Jan Alfenson Tan" userId="f890fb5ef8e67a52" providerId="LiveId" clId="{629767B3-B503-47AC-9D07-A795DB8E418B}" dt="2022-02-08T19:19:16.904" v="262" actId="1076"/>
        <pc:sldMkLst>
          <pc:docMk/>
          <pc:sldMk cId="0" sldId="314"/>
        </pc:sldMkLst>
        <pc:spChg chg="mod">
          <ac:chgData name="Jan Alfenson Tan" userId="f890fb5ef8e67a52" providerId="LiveId" clId="{629767B3-B503-47AC-9D07-A795DB8E418B}" dt="2022-02-08T19:18:55.309" v="255" actId="14100"/>
          <ac:spMkLst>
            <pc:docMk/>
            <pc:sldMk cId="0" sldId="314"/>
            <ac:spMk id="784" creationId="{00000000-0000-0000-0000-000000000000}"/>
          </ac:spMkLst>
        </pc:spChg>
        <pc:spChg chg="mod">
          <ac:chgData name="Jan Alfenson Tan" userId="f890fb5ef8e67a52" providerId="LiveId" clId="{629767B3-B503-47AC-9D07-A795DB8E418B}" dt="2022-02-08T19:19:07.752" v="258" actId="1076"/>
          <ac:spMkLst>
            <pc:docMk/>
            <pc:sldMk cId="0" sldId="314"/>
            <ac:spMk id="785" creationId="{00000000-0000-0000-0000-000000000000}"/>
          </ac:spMkLst>
        </pc:spChg>
        <pc:spChg chg="mod">
          <ac:chgData name="Jan Alfenson Tan" userId="f890fb5ef8e67a52" providerId="LiveId" clId="{629767B3-B503-47AC-9D07-A795DB8E418B}" dt="2022-02-08T19:19:10.278" v="259" actId="1076"/>
          <ac:spMkLst>
            <pc:docMk/>
            <pc:sldMk cId="0" sldId="314"/>
            <ac:spMk id="786" creationId="{00000000-0000-0000-0000-000000000000}"/>
          </ac:spMkLst>
        </pc:spChg>
        <pc:spChg chg="mod">
          <ac:chgData name="Jan Alfenson Tan" userId="f890fb5ef8e67a52" providerId="LiveId" clId="{629767B3-B503-47AC-9D07-A795DB8E418B}" dt="2022-02-08T19:19:16.904" v="262" actId="1076"/>
          <ac:spMkLst>
            <pc:docMk/>
            <pc:sldMk cId="0" sldId="314"/>
            <ac:spMk id="787" creationId="{00000000-0000-0000-0000-000000000000}"/>
          </ac:spMkLst>
        </pc:spChg>
        <pc:spChg chg="mod">
          <ac:chgData name="Jan Alfenson Tan" userId="f890fb5ef8e67a52" providerId="LiveId" clId="{629767B3-B503-47AC-9D07-A795DB8E418B}" dt="2022-02-08T19:19:15.215" v="261" actId="1076"/>
          <ac:spMkLst>
            <pc:docMk/>
            <pc:sldMk cId="0" sldId="314"/>
            <ac:spMk id="788" creationId="{00000000-0000-0000-0000-000000000000}"/>
          </ac:spMkLst>
        </pc:spChg>
        <pc:spChg chg="mod">
          <ac:chgData name="Jan Alfenson Tan" userId="f890fb5ef8e67a52" providerId="LiveId" clId="{629767B3-B503-47AC-9D07-A795DB8E418B}" dt="2022-02-08T19:19:03.659" v="257" actId="1076"/>
          <ac:spMkLst>
            <pc:docMk/>
            <pc:sldMk cId="0" sldId="314"/>
            <ac:spMk id="789" creationId="{00000000-0000-0000-0000-000000000000}"/>
          </ac:spMkLst>
        </pc:spChg>
      </pc:sldChg>
      <pc:sldChg chg="modSp mod">
        <pc:chgData name="Jan Alfenson Tan" userId="f890fb5ef8e67a52" providerId="LiveId" clId="{629767B3-B503-47AC-9D07-A795DB8E418B}" dt="2022-02-08T19:22:16.583" v="344" actId="27636"/>
        <pc:sldMkLst>
          <pc:docMk/>
          <pc:sldMk cId="0" sldId="315"/>
        </pc:sldMkLst>
        <pc:spChg chg="mod">
          <ac:chgData name="Jan Alfenson Tan" userId="f890fb5ef8e67a52" providerId="LiveId" clId="{629767B3-B503-47AC-9D07-A795DB8E418B}" dt="2022-02-08T19:22:16.583" v="344" actId="27636"/>
          <ac:spMkLst>
            <pc:docMk/>
            <pc:sldMk cId="0" sldId="315"/>
            <ac:spMk id="795" creationId="{00000000-0000-0000-0000-000000000000}"/>
          </ac:spMkLst>
        </pc:spChg>
        <pc:spChg chg="mod">
          <ac:chgData name="Jan Alfenson Tan" userId="f890fb5ef8e67a52" providerId="LiveId" clId="{629767B3-B503-47AC-9D07-A795DB8E418B}" dt="2022-02-08T19:20:01.178" v="263" actId="14100"/>
          <ac:spMkLst>
            <pc:docMk/>
            <pc:sldMk cId="0" sldId="315"/>
            <ac:spMk id="796" creationId="{00000000-0000-0000-0000-000000000000}"/>
          </ac:spMkLst>
        </pc:spChg>
        <pc:spChg chg="mod">
          <ac:chgData name="Jan Alfenson Tan" userId="f890fb5ef8e67a52" providerId="LiveId" clId="{629767B3-B503-47AC-9D07-A795DB8E418B}" dt="2022-02-08T19:20:04.898" v="264" actId="14100"/>
          <ac:spMkLst>
            <pc:docMk/>
            <pc:sldMk cId="0" sldId="315"/>
            <ac:spMk id="797" creationId="{00000000-0000-0000-0000-000000000000}"/>
          </ac:spMkLst>
        </pc:spChg>
        <pc:spChg chg="mod">
          <ac:chgData name="Jan Alfenson Tan" userId="f890fb5ef8e67a52" providerId="LiveId" clId="{629767B3-B503-47AC-9D07-A795DB8E418B}" dt="2022-02-08T19:20:07.667" v="265" actId="1076"/>
          <ac:spMkLst>
            <pc:docMk/>
            <pc:sldMk cId="0" sldId="315"/>
            <ac:spMk id="799" creationId="{00000000-0000-0000-0000-000000000000}"/>
          </ac:spMkLst>
        </pc:spChg>
        <pc:spChg chg="mod">
          <ac:chgData name="Jan Alfenson Tan" userId="f890fb5ef8e67a52" providerId="LiveId" clId="{629767B3-B503-47AC-9D07-A795DB8E418B}" dt="2022-02-08T19:20:09.206" v="266" actId="1076"/>
          <ac:spMkLst>
            <pc:docMk/>
            <pc:sldMk cId="0" sldId="315"/>
            <ac:spMk id="800" creationId="{00000000-0000-0000-0000-000000000000}"/>
          </ac:spMkLst>
        </pc:spChg>
      </pc:sldChg>
      <pc:sldChg chg="modSp mod">
        <pc:chgData name="Jan Alfenson Tan" userId="f890fb5ef8e67a52" providerId="LiveId" clId="{629767B3-B503-47AC-9D07-A795DB8E418B}" dt="2022-02-08T19:22:24.271" v="346" actId="27636"/>
        <pc:sldMkLst>
          <pc:docMk/>
          <pc:sldMk cId="0" sldId="316"/>
        </pc:sldMkLst>
        <pc:spChg chg="mod">
          <ac:chgData name="Jan Alfenson Tan" userId="f890fb5ef8e67a52" providerId="LiveId" clId="{629767B3-B503-47AC-9D07-A795DB8E418B}" dt="2022-02-08T19:22:24.271" v="346" actId="27636"/>
          <ac:spMkLst>
            <pc:docMk/>
            <pc:sldMk cId="0" sldId="316"/>
            <ac:spMk id="806" creationId="{00000000-0000-0000-0000-000000000000}"/>
          </ac:spMkLst>
        </pc:spChg>
        <pc:spChg chg="mod">
          <ac:chgData name="Jan Alfenson Tan" userId="f890fb5ef8e67a52" providerId="LiveId" clId="{629767B3-B503-47AC-9D07-A795DB8E418B}" dt="2022-02-08T19:21:10.737" v="267" actId="14100"/>
          <ac:spMkLst>
            <pc:docMk/>
            <pc:sldMk cId="0" sldId="316"/>
            <ac:spMk id="807" creationId="{00000000-0000-0000-0000-000000000000}"/>
          </ac:spMkLst>
        </pc:spChg>
        <pc:spChg chg="mod">
          <ac:chgData name="Jan Alfenson Tan" userId="f890fb5ef8e67a52" providerId="LiveId" clId="{629767B3-B503-47AC-9D07-A795DB8E418B}" dt="2022-02-08T19:21:16.197" v="269" actId="14100"/>
          <ac:spMkLst>
            <pc:docMk/>
            <pc:sldMk cId="0" sldId="316"/>
            <ac:spMk id="808" creationId="{00000000-0000-0000-0000-000000000000}"/>
          </ac:spMkLst>
        </pc:spChg>
        <pc:spChg chg="mod">
          <ac:chgData name="Jan Alfenson Tan" userId="f890fb5ef8e67a52" providerId="LiveId" clId="{629767B3-B503-47AC-9D07-A795DB8E418B}" dt="2022-02-08T19:21:19.509" v="270" actId="1076"/>
          <ac:spMkLst>
            <pc:docMk/>
            <pc:sldMk cId="0" sldId="316"/>
            <ac:spMk id="809" creationId="{00000000-0000-0000-0000-000000000000}"/>
          </ac:spMkLst>
        </pc:spChg>
        <pc:spChg chg="mod">
          <ac:chgData name="Jan Alfenson Tan" userId="f890fb5ef8e67a52" providerId="LiveId" clId="{629767B3-B503-47AC-9D07-A795DB8E418B}" dt="2022-02-08T19:21:20.965" v="271" actId="1076"/>
          <ac:spMkLst>
            <pc:docMk/>
            <pc:sldMk cId="0" sldId="316"/>
            <ac:spMk id="810" creationId="{00000000-0000-0000-0000-000000000000}"/>
          </ac:spMkLst>
        </pc:spChg>
        <pc:spChg chg="mod">
          <ac:chgData name="Jan Alfenson Tan" userId="f890fb5ef8e67a52" providerId="LiveId" clId="{629767B3-B503-47AC-9D07-A795DB8E418B}" dt="2022-02-08T19:21:22.489" v="272" actId="1076"/>
          <ac:spMkLst>
            <pc:docMk/>
            <pc:sldMk cId="0" sldId="316"/>
            <ac:spMk id="811" creationId="{00000000-0000-0000-0000-000000000000}"/>
          </ac:spMkLst>
        </pc:spChg>
      </pc:sldChg>
      <pc:sldChg chg="modSp mod modAnim">
        <pc:chgData name="Jan Alfenson Tan" userId="f890fb5ef8e67a52" providerId="LiveId" clId="{629767B3-B503-47AC-9D07-A795DB8E418B}" dt="2022-02-08T19:35:13.220" v="355" actId="1076"/>
        <pc:sldMkLst>
          <pc:docMk/>
          <pc:sldMk cId="0" sldId="317"/>
        </pc:sldMkLst>
        <pc:spChg chg="mod">
          <ac:chgData name="Jan Alfenson Tan" userId="f890fb5ef8e67a52" providerId="LiveId" clId="{629767B3-B503-47AC-9D07-A795DB8E418B}" dt="2022-02-08T19:35:13.220" v="355" actId="1076"/>
          <ac:spMkLst>
            <pc:docMk/>
            <pc:sldMk cId="0" sldId="317"/>
            <ac:spMk id="816" creationId="{00000000-0000-0000-0000-000000000000}"/>
          </ac:spMkLst>
        </pc:spChg>
      </pc:sldChg>
      <pc:sldChg chg="modSp mod">
        <pc:chgData name="Jan Alfenson Tan" userId="f890fb5ef8e67a52" providerId="LiveId" clId="{629767B3-B503-47AC-9D07-A795DB8E418B}" dt="2022-02-08T19:22:13.057" v="309" actId="27636"/>
        <pc:sldMkLst>
          <pc:docMk/>
          <pc:sldMk cId="0" sldId="323"/>
        </pc:sldMkLst>
        <pc:spChg chg="mod">
          <ac:chgData name="Jan Alfenson Tan" userId="f890fb5ef8e67a52" providerId="LiveId" clId="{629767B3-B503-47AC-9D07-A795DB8E418B}" dt="2022-02-08T19:22:13.057" v="309" actId="27636"/>
          <ac:spMkLst>
            <pc:docMk/>
            <pc:sldMk cId="0" sldId="323"/>
            <ac:spMk id="856" creationId="{00000000-0000-0000-0000-000000000000}"/>
          </ac:spMkLst>
        </pc:spChg>
      </pc:sldChg>
      <pc:sldChg chg="modSp mod">
        <pc:chgData name="Jan Alfenson Tan" userId="f890fb5ef8e67a52" providerId="LiveId" clId="{629767B3-B503-47AC-9D07-A795DB8E418B}" dt="2022-02-08T19:22:13.060" v="310" actId="27636"/>
        <pc:sldMkLst>
          <pc:docMk/>
          <pc:sldMk cId="0" sldId="326"/>
        </pc:sldMkLst>
        <pc:spChg chg="mod">
          <ac:chgData name="Jan Alfenson Tan" userId="f890fb5ef8e67a52" providerId="LiveId" clId="{629767B3-B503-47AC-9D07-A795DB8E418B}" dt="2022-02-08T19:22:13.060" v="310" actId="27636"/>
          <ac:spMkLst>
            <pc:docMk/>
            <pc:sldMk cId="0" sldId="326"/>
            <ac:spMk id="874" creationId="{00000000-0000-0000-0000-000000000000}"/>
          </ac:spMkLst>
        </pc:spChg>
      </pc:sldChg>
      <pc:sldChg chg="modSp mod">
        <pc:chgData name="Jan Alfenson Tan" userId="f890fb5ef8e67a52" providerId="LiveId" clId="{629767B3-B503-47AC-9D07-A795DB8E418B}" dt="2022-02-08T19:22:13.064" v="311" actId="27636"/>
        <pc:sldMkLst>
          <pc:docMk/>
          <pc:sldMk cId="0" sldId="328"/>
        </pc:sldMkLst>
        <pc:spChg chg="mod">
          <ac:chgData name="Jan Alfenson Tan" userId="f890fb5ef8e67a52" providerId="LiveId" clId="{629767B3-B503-47AC-9D07-A795DB8E418B}" dt="2022-02-08T19:22:13.064" v="311" actId="27636"/>
          <ac:spMkLst>
            <pc:docMk/>
            <pc:sldMk cId="0" sldId="328"/>
            <ac:spMk id="903" creationId="{00000000-0000-0000-0000-000000000000}"/>
          </ac:spMkLst>
        </pc:spChg>
      </pc:sldChg>
      <pc:sldChg chg="modSp mod">
        <pc:chgData name="Jan Alfenson Tan" userId="f890fb5ef8e67a52" providerId="LiveId" clId="{629767B3-B503-47AC-9D07-A795DB8E418B}" dt="2022-02-08T19:48:13.278" v="427" actId="14100"/>
        <pc:sldMkLst>
          <pc:docMk/>
          <pc:sldMk cId="0" sldId="330"/>
        </pc:sldMkLst>
        <pc:spChg chg="mod">
          <ac:chgData name="Jan Alfenson Tan" userId="f890fb5ef8e67a52" providerId="LiveId" clId="{629767B3-B503-47AC-9D07-A795DB8E418B}" dt="2022-02-08T19:48:13.278" v="427" actId="14100"/>
          <ac:spMkLst>
            <pc:docMk/>
            <pc:sldMk cId="0" sldId="330"/>
            <ac:spMk id="922" creationId="{00000000-0000-0000-0000-000000000000}"/>
          </ac:spMkLst>
        </pc:spChg>
      </pc:sldChg>
      <pc:sldChg chg="addSp delSp modSp mod">
        <pc:chgData name="Jan Alfenson Tan" userId="f890fb5ef8e67a52" providerId="LiveId" clId="{629767B3-B503-47AC-9D07-A795DB8E418B}" dt="2022-02-08T19:48:35.987" v="443" actId="1076"/>
        <pc:sldMkLst>
          <pc:docMk/>
          <pc:sldMk cId="0" sldId="331"/>
        </pc:sldMkLst>
        <pc:spChg chg="add mod">
          <ac:chgData name="Jan Alfenson Tan" userId="f890fb5ef8e67a52" providerId="LiveId" clId="{629767B3-B503-47AC-9D07-A795DB8E418B}" dt="2022-02-08T19:48:35.987" v="443" actId="1076"/>
          <ac:spMkLst>
            <pc:docMk/>
            <pc:sldMk cId="0" sldId="331"/>
            <ac:spMk id="5" creationId="{F2BF93EB-F680-492E-8C6A-51EE1A39B587}"/>
          </ac:spMkLst>
        </pc:spChg>
        <pc:spChg chg="del mod">
          <ac:chgData name="Jan Alfenson Tan" userId="f890fb5ef8e67a52" providerId="LiveId" clId="{629767B3-B503-47AC-9D07-A795DB8E418B}" dt="2022-02-08T19:48:34.568" v="442" actId="478"/>
          <ac:spMkLst>
            <pc:docMk/>
            <pc:sldMk cId="0" sldId="331"/>
            <ac:spMk id="929" creationId="{00000000-0000-0000-0000-000000000000}"/>
          </ac:spMkLst>
        </pc:spChg>
      </pc:sldChg>
      <pc:sldChg chg="modSp mod">
        <pc:chgData name="Jan Alfenson Tan" userId="f890fb5ef8e67a52" providerId="LiveId" clId="{629767B3-B503-47AC-9D07-A795DB8E418B}" dt="2022-02-08T19:49:45.468" v="494" actId="20577"/>
        <pc:sldMkLst>
          <pc:docMk/>
          <pc:sldMk cId="0" sldId="332"/>
        </pc:sldMkLst>
        <pc:spChg chg="mod">
          <ac:chgData name="Jan Alfenson Tan" userId="f890fb5ef8e67a52" providerId="LiveId" clId="{629767B3-B503-47AC-9D07-A795DB8E418B}" dt="2022-02-08T19:49:45.468" v="494" actId="20577"/>
          <ac:spMkLst>
            <pc:docMk/>
            <pc:sldMk cId="0" sldId="332"/>
            <ac:spMk id="936" creationId="{00000000-0000-0000-0000-000000000000}"/>
          </ac:spMkLst>
        </pc:spChg>
      </pc:sldChg>
      <pc:sldChg chg="modSp mod">
        <pc:chgData name="Jan Alfenson Tan" userId="f890fb5ef8e67a52" providerId="LiveId" clId="{629767B3-B503-47AC-9D07-A795DB8E418B}" dt="2022-02-08T19:22:13.068" v="312" actId="27636"/>
        <pc:sldMkLst>
          <pc:docMk/>
          <pc:sldMk cId="0" sldId="338"/>
        </pc:sldMkLst>
        <pc:spChg chg="mod">
          <ac:chgData name="Jan Alfenson Tan" userId="f890fb5ef8e67a52" providerId="LiveId" clId="{629767B3-B503-47AC-9D07-A795DB8E418B}" dt="2022-02-08T19:22:13.068" v="312" actId="27636"/>
          <ac:spMkLst>
            <pc:docMk/>
            <pc:sldMk cId="0" sldId="338"/>
            <ac:spMk id="1006" creationId="{00000000-0000-0000-0000-000000000000}"/>
          </ac:spMkLst>
        </pc:spChg>
      </pc:sldChg>
      <pc:sldChg chg="modSp mod">
        <pc:chgData name="Jan Alfenson Tan" userId="f890fb5ef8e67a52" providerId="LiveId" clId="{629767B3-B503-47AC-9D07-A795DB8E418B}" dt="2022-02-08T19:22:13.072" v="313" actId="27636"/>
        <pc:sldMkLst>
          <pc:docMk/>
          <pc:sldMk cId="0" sldId="343"/>
        </pc:sldMkLst>
        <pc:spChg chg="mod">
          <ac:chgData name="Jan Alfenson Tan" userId="f890fb5ef8e67a52" providerId="LiveId" clId="{629767B3-B503-47AC-9D07-A795DB8E418B}" dt="2022-02-08T19:22:13.072" v="313" actId="27636"/>
          <ac:spMkLst>
            <pc:docMk/>
            <pc:sldMk cId="0" sldId="343"/>
            <ac:spMk id="1047" creationId="{00000000-0000-0000-0000-000000000000}"/>
          </ac:spMkLst>
        </pc:spChg>
      </pc:sldChg>
      <pc:sldChg chg="modSp mod">
        <pc:chgData name="Jan Alfenson Tan" userId="f890fb5ef8e67a52" providerId="LiveId" clId="{629767B3-B503-47AC-9D07-A795DB8E418B}" dt="2022-02-08T19:22:13.076" v="314" actId="27636"/>
        <pc:sldMkLst>
          <pc:docMk/>
          <pc:sldMk cId="0" sldId="344"/>
        </pc:sldMkLst>
        <pc:spChg chg="mod">
          <ac:chgData name="Jan Alfenson Tan" userId="f890fb5ef8e67a52" providerId="LiveId" clId="{629767B3-B503-47AC-9D07-A795DB8E418B}" dt="2022-02-08T19:22:13.076" v="314" actId="27636"/>
          <ac:spMkLst>
            <pc:docMk/>
            <pc:sldMk cId="0" sldId="344"/>
            <ac:spMk id="1054" creationId="{00000000-0000-0000-0000-000000000000}"/>
          </ac:spMkLst>
        </pc:spChg>
      </pc:sldChg>
      <pc:sldChg chg="modSp mod">
        <pc:chgData name="Jan Alfenson Tan" userId="f890fb5ef8e67a52" providerId="LiveId" clId="{629767B3-B503-47AC-9D07-A795DB8E418B}" dt="2022-02-08T19:55:23.953" v="570" actId="20577"/>
        <pc:sldMkLst>
          <pc:docMk/>
          <pc:sldMk cId="0" sldId="352"/>
        </pc:sldMkLst>
        <pc:spChg chg="mod">
          <ac:chgData name="Jan Alfenson Tan" userId="f890fb5ef8e67a52" providerId="LiveId" clId="{629767B3-B503-47AC-9D07-A795DB8E418B}" dt="2022-02-08T19:55:23.953" v="570" actId="20577"/>
          <ac:spMkLst>
            <pc:docMk/>
            <pc:sldMk cId="0" sldId="352"/>
            <ac:spMk id="1108" creationId="{00000000-0000-0000-0000-000000000000}"/>
          </ac:spMkLst>
        </pc:spChg>
      </pc:sldChg>
      <pc:sldChg chg="modSp new mod">
        <pc:chgData name="Jan Alfenson Tan" userId="f890fb5ef8e67a52" providerId="LiveId" clId="{629767B3-B503-47AC-9D07-A795DB8E418B}" dt="2022-02-08T19:16:08.570" v="253" actId="20577"/>
        <pc:sldMkLst>
          <pc:docMk/>
          <pc:sldMk cId="2932330264" sldId="380"/>
        </pc:sldMkLst>
        <pc:spChg chg="mod">
          <ac:chgData name="Jan Alfenson Tan" userId="f890fb5ef8e67a52" providerId="LiveId" clId="{629767B3-B503-47AC-9D07-A795DB8E418B}" dt="2022-02-08T19:15:14.757" v="249" actId="27636"/>
          <ac:spMkLst>
            <pc:docMk/>
            <pc:sldMk cId="2932330264" sldId="380"/>
            <ac:spMk id="2" creationId="{062B70E4-06C4-4B6D-9E45-AED65A1BAA22}"/>
          </ac:spMkLst>
        </pc:spChg>
        <pc:spChg chg="mod">
          <ac:chgData name="Jan Alfenson Tan" userId="f890fb5ef8e67a52" providerId="LiveId" clId="{629767B3-B503-47AC-9D07-A795DB8E418B}" dt="2022-02-08T19:16:08.570" v="253" actId="20577"/>
          <ac:spMkLst>
            <pc:docMk/>
            <pc:sldMk cId="2932330264" sldId="380"/>
            <ac:spMk id="3" creationId="{AB9DBA92-7BF0-4AAC-BAC1-46FC22E5D9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d8d6437a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d8d6437a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1154fab78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1154fab7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11335edba65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0" name="Google Shape;1140;g11335edba65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11335edba6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5" name="Google Shape;1145;g11335edba65_1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1335edba6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0" name="Google Shape;1150;g11335edba65_1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1335edba65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5" name="Google Shape;1155;g11335edba65_1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11335edba65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0" name="Google Shape;1160;g11335edba65_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1335edba6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5" name="Google Shape;1165;g11335edba65_1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11335edba65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0" name="Google Shape;1170;g11335edba65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335edba6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5" name="Google Shape;1175;g11335edba6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11335edba65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g11335edba65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11335edba65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5" name="Google Shape;1185;g11335edba65_1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1154fab78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1154fab7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11335edba6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0" name="Google Shape;1190;g11335edba65_1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11335edba6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5" name="Google Shape;1195;g11335edba65_1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11335edba6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0" name="Google Shape;1200;g11335edba65_1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11335edba65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5" name="Google Shape;1205;g11335edba65_1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11335edba65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0" name="Google Shape;1210;g11335edba65_1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1335edba65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5" name="Google Shape;1215;g11335edba65_1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11335edba65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0" name="Google Shape;1220;g11335edba65_1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11335edba65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5" name="Google Shape;1225;g11335edba65_1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11335edba65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0" name="Google Shape;1230;g11335edba65_1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11335edba65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5" name="Google Shape;1235;g11335edba65_1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1154fab78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1154fab7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11335edba65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0" name="Google Shape;1240;g11335edba65_1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1335edba65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5" name="Google Shape;1245;g11335edba65_1_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1154fab78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1154fab7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1154fab78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1154fab7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1154fab78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1154fab78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1154fab78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11154fab78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1154fab78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1154fab78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1154fab78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1154fab78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1154fab78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1154fab78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1bb97a5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1bb97a5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11154fab78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11154fab78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11154fab78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11154fab78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11154fab78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11154fab78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11154fab78_0_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11154fab78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11154fab78_0_1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11154fab78_0_1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1154fab78_0_1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1154fab78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11bb97a5a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11bb97a5a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1bb97a5a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1bb97a5a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11bb97a5a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111bb97a5a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11bb97a5a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11bb97a5a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1154fab7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1154fab7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11bb97a5a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11bb97a5a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0fa748b3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0fa748b3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1bb97a5a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1bb97a5a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11bb97a5a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111bb97a5a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111bb97a5ae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111bb97a5ae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11bb97a5a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11bb97a5a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11bb97a5a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11bb97a5a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11bb97a5a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11bb97a5a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111bb97a5ae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111bb97a5a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11bb97a5a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11bb97a5a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1154fab78_0_1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1154fab78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11bb97a5a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111bb97a5a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11bb97a5ae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11bb97a5a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11bb97a5ae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11bb97a5a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1bb97a5ae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11bb97a5ae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1bb97a5ae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11bb97a5ae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1bb97a5ae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111bb97a5ae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1bb97a5ae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11bb97a5ae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bb97a5ae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bb97a5a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1bb97a5a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11bb97a5a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11bb97a5ae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11bb97a5a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1154fab7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1154fab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11bb97a5ae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11bb97a5ae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11bb97a5ae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11bb97a5a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111bb97a5a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111bb97a5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11bb97a5ae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11bb97a5a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11bb97a5ae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11bb97a5a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12cc7b12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12cc7b12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12cc7b12f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12cc7b12f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1335edba65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1335edba65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1335edba65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1335edba65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11335edba65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11335edba65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1154fab7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1154fab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1335edba6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1335edba6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11bb97a5ae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11bb97a5a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11bb97a5ae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11bb97a5a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335edba65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335edba65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1335edba65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1335edba65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1335edba6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4" name="Google Shape;814;g11335edba6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1335edba65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g11335edba65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11bb97a5a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11bb97a5a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11bb97a5ae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111bb97a5a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11bb97a5ae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11bb97a5ae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1154fab7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1154fab7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11bb97a5a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11bb97a5a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11bb97a5ae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11bb97a5ae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112cc7b12f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112cc7b12f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12cc7b12f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12cc7b12f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112cc7b12f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112cc7b12f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112cc7b12f4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112cc7b12f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112cc7b12f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112cc7b12f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112cc7b12f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112cc7b12f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12cc7b12f4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12cc7b12f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12cc7b12f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12cc7b12f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1154fab7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1154fab7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112cc7b12f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112cc7b12f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12cc7b12f4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12cc7b12f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112cc7b12f4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112cc7b12f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112cc7b12f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112cc7b12f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12cc7b12f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12cc7b12f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112cc7b12f4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112cc7b12f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112cc7b12f4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112cc7b12f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12cc7b12f4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12cc7b12f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12cc7b12f4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12cc7b12f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112cc7b12f4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112cc7b12f4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1154fab78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1154fab7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12cc7b12f4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12cc7b12f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112cc7b12f4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112cc7b12f4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12cc7b12f4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12cc7b12f4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112cc7b12f4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112cc7b12f4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112cc7b12f4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112cc7b12f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12cc7b12f4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12cc7b12f4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12cc7b12f4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12cc7b12f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112cc7b12f4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112cc7b12f4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11335edba6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9" name="Google Shape;1129;g11335edba65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1335edba6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5" name="Google Shape;1135;g11335edba65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accen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lvl1pPr marL="457200" lvl="0" indent="-298450" algn="l" rtl="0">
              <a:lnSpc>
                <a:spcPct val="90000"/>
              </a:lnSpc>
              <a:spcBef>
                <a:spcPts val="1100"/>
              </a:spcBef>
              <a:spcAft>
                <a:spcPts val="0"/>
              </a:spcAft>
              <a:buSzPts val="1100"/>
              <a:buChar char="●"/>
              <a:defRPr/>
            </a:lvl1pPr>
            <a:lvl2pPr marL="914400" lvl="1" indent="-298450" algn="l" rtl="0">
              <a:lnSpc>
                <a:spcPct val="90000"/>
              </a:lnSpc>
              <a:spcBef>
                <a:spcPts val="1200"/>
              </a:spcBef>
              <a:spcAft>
                <a:spcPts val="0"/>
              </a:spcAft>
              <a:buSzPts val="1100"/>
              <a:buChar char="○"/>
              <a:defRPr/>
            </a:lvl2pPr>
            <a:lvl3pPr marL="1371600" lvl="2" indent="-298450" algn="l" rtl="0">
              <a:lnSpc>
                <a:spcPct val="90000"/>
              </a:lnSpc>
              <a:spcBef>
                <a:spcPts val="300"/>
              </a:spcBef>
              <a:spcAft>
                <a:spcPts val="0"/>
              </a:spcAft>
              <a:buSzPts val="1100"/>
              <a:buChar char="■"/>
              <a:defRPr/>
            </a:lvl3pPr>
            <a:lvl4pPr marL="1828800" lvl="3" indent="-298450" algn="l" rtl="0">
              <a:lnSpc>
                <a:spcPct val="90000"/>
              </a:lnSpc>
              <a:spcBef>
                <a:spcPts val="300"/>
              </a:spcBef>
              <a:spcAft>
                <a:spcPts val="0"/>
              </a:spcAft>
              <a:buSzPts val="1100"/>
              <a:buChar char="●"/>
              <a:defRPr/>
            </a:lvl4pPr>
            <a:lvl5pPr marL="2286000" lvl="4" indent="-298450" algn="l" rtl="0">
              <a:lnSpc>
                <a:spcPct val="90000"/>
              </a:lnSpc>
              <a:spcBef>
                <a:spcPts val="300"/>
              </a:spcBef>
              <a:spcAft>
                <a:spcPts val="0"/>
              </a:spcAft>
              <a:buSzPts val="1100"/>
              <a:buChar char="○"/>
              <a:defRPr/>
            </a:lvl5pPr>
            <a:lvl6pPr marL="2743200" lvl="5" indent="-298450" algn="l" rtl="0">
              <a:lnSpc>
                <a:spcPct val="90000"/>
              </a:lnSpc>
              <a:spcBef>
                <a:spcPts val="300"/>
              </a:spcBef>
              <a:spcAft>
                <a:spcPts val="0"/>
              </a:spcAft>
              <a:buSzPts val="1100"/>
              <a:buChar char="■"/>
              <a:defRPr/>
            </a:lvl6pPr>
            <a:lvl7pPr marL="3200400" lvl="6" indent="-298450" algn="l" rtl="0">
              <a:lnSpc>
                <a:spcPct val="90000"/>
              </a:lnSpc>
              <a:spcBef>
                <a:spcPts val="300"/>
              </a:spcBef>
              <a:spcAft>
                <a:spcPts val="0"/>
              </a:spcAft>
              <a:buSzPts val="1100"/>
              <a:buChar char="●"/>
              <a:defRPr/>
            </a:lvl7pPr>
            <a:lvl8pPr marL="3657600" lvl="7" indent="-298450" algn="l" rtl="0">
              <a:lnSpc>
                <a:spcPct val="90000"/>
              </a:lnSpc>
              <a:spcBef>
                <a:spcPts val="300"/>
              </a:spcBef>
              <a:spcAft>
                <a:spcPts val="0"/>
              </a:spcAft>
              <a:buSzPts val="1100"/>
              <a:buChar char="○"/>
              <a:defRPr/>
            </a:lvl8pPr>
            <a:lvl9pPr marL="4114800" lvl="8" indent="-298450" algn="l" rtl="0">
              <a:lnSpc>
                <a:spcPct val="90000"/>
              </a:lnSpc>
              <a:spcBef>
                <a:spcPts val="300"/>
              </a:spcBef>
              <a:spcAft>
                <a:spcPts val="300"/>
              </a:spcAft>
              <a:buSzPts val="1100"/>
              <a:buChar char="■"/>
              <a:defRPr/>
            </a:lvl9pPr>
          </a:lstStyle>
          <a:p>
            <a:endParaRPr/>
          </a:p>
        </p:txBody>
      </p:sp>
      <p:sp>
        <p:nvSpPr>
          <p:cNvPr id="53" name="Google Shape;53;p13"/>
          <p:cNvSpPr txBox="1">
            <a:spLocks noGrp="1"/>
          </p:cNvSpPr>
          <p:nvPr>
            <p:ph type="dt" idx="10"/>
          </p:nvPr>
        </p:nvSpPr>
        <p:spPr>
          <a:xfrm>
            <a:off x="857247" y="4667871"/>
            <a:ext cx="17469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2961861" y="4667871"/>
            <a:ext cx="35385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997148" y="4667871"/>
            <a:ext cx="12795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7.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5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CS2040S Tutorial 3</a:t>
            </a: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1917150" y="91251"/>
            <a:ext cx="5309701" cy="1044785"/>
            <a:chOff x="1917150" y="3703800"/>
            <a:chExt cx="5309701" cy="1354225"/>
          </a:xfrm>
        </p:grpSpPr>
        <p:pic>
          <p:nvPicPr>
            <p:cNvPr id="211" name="Google Shape;211;p25"/>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212" name="Google Shape;212;p25"/>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80 is greater than the pivot!</a:t>
              </a:r>
              <a:endParaRPr>
                <a:latin typeface="Consolas"/>
                <a:ea typeface="Consolas"/>
                <a:cs typeface="Consolas"/>
                <a:sym typeface="Consolas"/>
              </a:endParaRPr>
            </a:p>
          </p:txBody>
        </p:sp>
        <p:sp>
          <p:nvSpPr>
            <p:cNvPr id="213" name="Google Shape;213;p25"/>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214" name="Google Shape;214;p25"/>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215" name="Google Shape;215;p25"/>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216" name="Google Shape;216;p25"/>
          <p:cNvSpPr/>
          <p:nvPr/>
        </p:nvSpPr>
        <p:spPr>
          <a:xfrm>
            <a:off x="6652650" y="3983900"/>
            <a:ext cx="320100" cy="6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217" name="Google Shape;217;p25"/>
          <p:cNvSpPr/>
          <p:nvPr/>
        </p:nvSpPr>
        <p:spPr>
          <a:xfrm>
            <a:off x="4091850" y="3664400"/>
            <a:ext cx="320100" cy="96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218" name="Google Shape;218;p25"/>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219" name="Google Shape;219;p25"/>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220" name="Google Shape;220;p25"/>
          <p:cNvSpPr/>
          <p:nvPr/>
        </p:nvSpPr>
        <p:spPr>
          <a:xfrm>
            <a:off x="4732050" y="2703800"/>
            <a:ext cx="320100" cy="19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221" name="Google Shape;221;p25"/>
          <p:cNvSpPr/>
          <p:nvPr/>
        </p:nvSpPr>
        <p:spPr>
          <a:xfrm>
            <a:off x="3451650" y="2384000"/>
            <a:ext cx="320100" cy="2240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222" name="Google Shape;222;p25"/>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223" name="Google Shape;223;p25"/>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224" name="Google Shape;224;p25"/>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225" name="Google Shape;225;p25"/>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26" name="Google Shape;226;p25"/>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227" name="Google Shape;227;p25"/>
          <p:cNvSpPr txBox="1"/>
          <p:nvPr/>
        </p:nvSpPr>
        <p:spPr>
          <a:xfrm>
            <a:off x="66526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228" name="Google Shape;228;p25"/>
          <p:cNvSpPr/>
          <p:nvPr/>
        </p:nvSpPr>
        <p:spPr>
          <a:xfrm rot="-5400000">
            <a:off x="2579725" y="4139300"/>
            <a:ext cx="111000" cy="108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29" name="Google Shape;229;p25"/>
          <p:cNvSpPr txBox="1"/>
          <p:nvPr/>
        </p:nvSpPr>
        <p:spPr>
          <a:xfrm>
            <a:off x="23226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230" name="Google Shape;230;p25"/>
          <p:cNvSpPr txBox="1"/>
          <p:nvPr/>
        </p:nvSpPr>
        <p:spPr>
          <a:xfrm>
            <a:off x="34516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231" name="Google Shape;231;p25"/>
          <p:cNvSpPr txBox="1"/>
          <p:nvPr/>
        </p:nvSpPr>
        <p:spPr>
          <a:xfrm>
            <a:off x="7216650"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232" name="Google Shape;232;p25"/>
          <p:cNvSpPr/>
          <p:nvPr/>
        </p:nvSpPr>
        <p:spPr>
          <a:xfrm rot="-5400000">
            <a:off x="7397400"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Shape 1136"/>
        <p:cNvGrpSpPr/>
        <p:nvPr/>
      </p:nvGrpSpPr>
      <p:grpSpPr>
        <a:xfrm>
          <a:off x="0" y="0"/>
          <a:ext cx="0" cy="0"/>
          <a:chOff x="0" y="0"/>
          <a:chExt cx="0" cy="0"/>
        </a:xfrm>
      </p:grpSpPr>
      <p:pic>
        <p:nvPicPr>
          <p:cNvPr id="1137" name="Google Shape;1137;p115"/>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Shape 1141"/>
        <p:cNvGrpSpPr/>
        <p:nvPr/>
      </p:nvGrpSpPr>
      <p:grpSpPr>
        <a:xfrm>
          <a:off x="0" y="0"/>
          <a:ext cx="0" cy="0"/>
          <a:chOff x="0" y="0"/>
          <a:chExt cx="0" cy="0"/>
        </a:xfrm>
      </p:grpSpPr>
      <p:pic>
        <p:nvPicPr>
          <p:cNvPr id="1142" name="Google Shape;1142;p116"/>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Shape 1146"/>
        <p:cNvGrpSpPr/>
        <p:nvPr/>
      </p:nvGrpSpPr>
      <p:grpSpPr>
        <a:xfrm>
          <a:off x="0" y="0"/>
          <a:ext cx="0" cy="0"/>
          <a:chOff x="0" y="0"/>
          <a:chExt cx="0" cy="0"/>
        </a:xfrm>
      </p:grpSpPr>
      <p:pic>
        <p:nvPicPr>
          <p:cNvPr id="1147" name="Google Shape;1147;p117"/>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Shape 1151"/>
        <p:cNvGrpSpPr/>
        <p:nvPr/>
      </p:nvGrpSpPr>
      <p:grpSpPr>
        <a:xfrm>
          <a:off x="0" y="0"/>
          <a:ext cx="0" cy="0"/>
          <a:chOff x="0" y="0"/>
          <a:chExt cx="0" cy="0"/>
        </a:xfrm>
      </p:grpSpPr>
      <p:pic>
        <p:nvPicPr>
          <p:cNvPr id="1152" name="Google Shape;1152;p118"/>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Shape 1156"/>
        <p:cNvGrpSpPr/>
        <p:nvPr/>
      </p:nvGrpSpPr>
      <p:grpSpPr>
        <a:xfrm>
          <a:off x="0" y="0"/>
          <a:ext cx="0" cy="0"/>
          <a:chOff x="0" y="0"/>
          <a:chExt cx="0" cy="0"/>
        </a:xfrm>
      </p:grpSpPr>
      <p:pic>
        <p:nvPicPr>
          <p:cNvPr id="1157" name="Google Shape;1157;p119"/>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Shape 1161"/>
        <p:cNvGrpSpPr/>
        <p:nvPr/>
      </p:nvGrpSpPr>
      <p:grpSpPr>
        <a:xfrm>
          <a:off x="0" y="0"/>
          <a:ext cx="0" cy="0"/>
          <a:chOff x="0" y="0"/>
          <a:chExt cx="0" cy="0"/>
        </a:xfrm>
      </p:grpSpPr>
      <p:pic>
        <p:nvPicPr>
          <p:cNvPr id="1162" name="Google Shape;1162;p120"/>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Shape 1166"/>
        <p:cNvGrpSpPr/>
        <p:nvPr/>
      </p:nvGrpSpPr>
      <p:grpSpPr>
        <a:xfrm>
          <a:off x="0" y="0"/>
          <a:ext cx="0" cy="0"/>
          <a:chOff x="0" y="0"/>
          <a:chExt cx="0" cy="0"/>
        </a:xfrm>
      </p:grpSpPr>
      <p:pic>
        <p:nvPicPr>
          <p:cNvPr id="1167" name="Google Shape;1167;p121"/>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Shape 1171"/>
        <p:cNvGrpSpPr/>
        <p:nvPr/>
      </p:nvGrpSpPr>
      <p:grpSpPr>
        <a:xfrm>
          <a:off x="0" y="0"/>
          <a:ext cx="0" cy="0"/>
          <a:chOff x="0" y="0"/>
          <a:chExt cx="0" cy="0"/>
        </a:xfrm>
      </p:grpSpPr>
      <p:pic>
        <p:nvPicPr>
          <p:cNvPr id="1172" name="Google Shape;1172;p122"/>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Shape 1176"/>
        <p:cNvGrpSpPr/>
        <p:nvPr/>
      </p:nvGrpSpPr>
      <p:grpSpPr>
        <a:xfrm>
          <a:off x="0" y="0"/>
          <a:ext cx="0" cy="0"/>
          <a:chOff x="0" y="0"/>
          <a:chExt cx="0" cy="0"/>
        </a:xfrm>
      </p:grpSpPr>
      <p:pic>
        <p:nvPicPr>
          <p:cNvPr id="1177" name="Google Shape;1177;p123"/>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Shape 1181"/>
        <p:cNvGrpSpPr/>
        <p:nvPr/>
      </p:nvGrpSpPr>
      <p:grpSpPr>
        <a:xfrm>
          <a:off x="0" y="0"/>
          <a:ext cx="0" cy="0"/>
          <a:chOff x="0" y="0"/>
          <a:chExt cx="0" cy="0"/>
        </a:xfrm>
      </p:grpSpPr>
      <p:pic>
        <p:nvPicPr>
          <p:cNvPr id="1182" name="Google Shape;1182;p124"/>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26"/>
          <p:cNvGrpSpPr/>
          <p:nvPr/>
        </p:nvGrpSpPr>
        <p:grpSpPr>
          <a:xfrm>
            <a:off x="1917150" y="91251"/>
            <a:ext cx="5309701" cy="1044785"/>
            <a:chOff x="1917150" y="3703800"/>
            <a:chExt cx="5309701" cy="1354225"/>
          </a:xfrm>
        </p:grpSpPr>
        <p:pic>
          <p:nvPicPr>
            <p:cNvPr id="238" name="Google Shape;238;p26"/>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239" name="Google Shape;239;p26"/>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20 is less than the pivot! Now we have the two candidates to swap!</a:t>
              </a:r>
              <a:endParaRPr>
                <a:latin typeface="Consolas"/>
                <a:ea typeface="Consolas"/>
                <a:cs typeface="Consolas"/>
                <a:sym typeface="Consolas"/>
              </a:endParaRPr>
            </a:p>
          </p:txBody>
        </p:sp>
        <p:sp>
          <p:nvSpPr>
            <p:cNvPr id="240" name="Google Shape;240;p26"/>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241" name="Google Shape;241;p26"/>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242" name="Google Shape;242;p26"/>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243" name="Google Shape;243;p26"/>
          <p:cNvSpPr/>
          <p:nvPr/>
        </p:nvSpPr>
        <p:spPr>
          <a:xfrm>
            <a:off x="6652650" y="3983900"/>
            <a:ext cx="320100" cy="64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244" name="Google Shape;244;p26"/>
          <p:cNvSpPr/>
          <p:nvPr/>
        </p:nvSpPr>
        <p:spPr>
          <a:xfrm>
            <a:off x="4091850" y="3664400"/>
            <a:ext cx="320100" cy="96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245" name="Google Shape;245;p26"/>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246" name="Google Shape;246;p26"/>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247" name="Google Shape;247;p26"/>
          <p:cNvSpPr/>
          <p:nvPr/>
        </p:nvSpPr>
        <p:spPr>
          <a:xfrm>
            <a:off x="4732050" y="2703800"/>
            <a:ext cx="320100" cy="19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248" name="Google Shape;248;p26"/>
          <p:cNvSpPr/>
          <p:nvPr/>
        </p:nvSpPr>
        <p:spPr>
          <a:xfrm>
            <a:off x="3451650" y="2384000"/>
            <a:ext cx="320100" cy="2240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249" name="Google Shape;249;p26"/>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250" name="Google Shape;250;p26"/>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251" name="Google Shape;251;p26"/>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252" name="Google Shape;252;p26"/>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53" name="Google Shape;253;p26"/>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254" name="Google Shape;254;p26"/>
          <p:cNvSpPr txBox="1"/>
          <p:nvPr/>
        </p:nvSpPr>
        <p:spPr>
          <a:xfrm>
            <a:off x="66526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255" name="Google Shape;255;p26"/>
          <p:cNvSpPr txBox="1"/>
          <p:nvPr/>
        </p:nvSpPr>
        <p:spPr>
          <a:xfrm>
            <a:off x="34516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256" name="Google Shape;256;p26"/>
          <p:cNvSpPr/>
          <p:nvPr/>
        </p:nvSpPr>
        <p:spPr>
          <a:xfrm rot="-5400000">
            <a:off x="2579725" y="4139300"/>
            <a:ext cx="111000" cy="108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57" name="Google Shape;257;p26"/>
          <p:cNvSpPr txBox="1"/>
          <p:nvPr/>
        </p:nvSpPr>
        <p:spPr>
          <a:xfrm>
            <a:off x="23226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258" name="Google Shape;258;p26"/>
          <p:cNvSpPr txBox="1"/>
          <p:nvPr/>
        </p:nvSpPr>
        <p:spPr>
          <a:xfrm>
            <a:off x="7216650"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259" name="Google Shape;259;p26"/>
          <p:cNvSpPr/>
          <p:nvPr/>
        </p:nvSpPr>
        <p:spPr>
          <a:xfrm rot="-5400000">
            <a:off x="7397400"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Shape 1186"/>
        <p:cNvGrpSpPr/>
        <p:nvPr/>
      </p:nvGrpSpPr>
      <p:grpSpPr>
        <a:xfrm>
          <a:off x="0" y="0"/>
          <a:ext cx="0" cy="0"/>
          <a:chOff x="0" y="0"/>
          <a:chExt cx="0" cy="0"/>
        </a:xfrm>
      </p:grpSpPr>
      <p:pic>
        <p:nvPicPr>
          <p:cNvPr id="1187" name="Google Shape;1187;p125"/>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Shape 1191"/>
        <p:cNvGrpSpPr/>
        <p:nvPr/>
      </p:nvGrpSpPr>
      <p:grpSpPr>
        <a:xfrm>
          <a:off x="0" y="0"/>
          <a:ext cx="0" cy="0"/>
          <a:chOff x="0" y="0"/>
          <a:chExt cx="0" cy="0"/>
        </a:xfrm>
      </p:grpSpPr>
      <p:pic>
        <p:nvPicPr>
          <p:cNvPr id="1192" name="Google Shape;1192;p126"/>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Shape 1196"/>
        <p:cNvGrpSpPr/>
        <p:nvPr/>
      </p:nvGrpSpPr>
      <p:grpSpPr>
        <a:xfrm>
          <a:off x="0" y="0"/>
          <a:ext cx="0" cy="0"/>
          <a:chOff x="0" y="0"/>
          <a:chExt cx="0" cy="0"/>
        </a:xfrm>
      </p:grpSpPr>
      <p:pic>
        <p:nvPicPr>
          <p:cNvPr id="1197" name="Google Shape;1197;p127"/>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Shape 1201"/>
        <p:cNvGrpSpPr/>
        <p:nvPr/>
      </p:nvGrpSpPr>
      <p:grpSpPr>
        <a:xfrm>
          <a:off x="0" y="0"/>
          <a:ext cx="0" cy="0"/>
          <a:chOff x="0" y="0"/>
          <a:chExt cx="0" cy="0"/>
        </a:xfrm>
      </p:grpSpPr>
      <p:pic>
        <p:nvPicPr>
          <p:cNvPr id="1202" name="Google Shape;1202;p128"/>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Shape 1206"/>
        <p:cNvGrpSpPr/>
        <p:nvPr/>
      </p:nvGrpSpPr>
      <p:grpSpPr>
        <a:xfrm>
          <a:off x="0" y="0"/>
          <a:ext cx="0" cy="0"/>
          <a:chOff x="0" y="0"/>
          <a:chExt cx="0" cy="0"/>
        </a:xfrm>
      </p:grpSpPr>
      <p:pic>
        <p:nvPicPr>
          <p:cNvPr id="1207" name="Google Shape;1207;p129"/>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Shape 1211"/>
        <p:cNvGrpSpPr/>
        <p:nvPr/>
      </p:nvGrpSpPr>
      <p:grpSpPr>
        <a:xfrm>
          <a:off x="0" y="0"/>
          <a:ext cx="0" cy="0"/>
          <a:chOff x="0" y="0"/>
          <a:chExt cx="0" cy="0"/>
        </a:xfrm>
      </p:grpSpPr>
      <p:pic>
        <p:nvPicPr>
          <p:cNvPr id="1212" name="Google Shape;1212;p130"/>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Shape 1216"/>
        <p:cNvGrpSpPr/>
        <p:nvPr/>
      </p:nvGrpSpPr>
      <p:grpSpPr>
        <a:xfrm>
          <a:off x="0" y="0"/>
          <a:ext cx="0" cy="0"/>
          <a:chOff x="0" y="0"/>
          <a:chExt cx="0" cy="0"/>
        </a:xfrm>
      </p:grpSpPr>
      <p:pic>
        <p:nvPicPr>
          <p:cNvPr id="1217" name="Google Shape;1217;p131"/>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Shape 1221"/>
        <p:cNvGrpSpPr/>
        <p:nvPr/>
      </p:nvGrpSpPr>
      <p:grpSpPr>
        <a:xfrm>
          <a:off x="0" y="0"/>
          <a:ext cx="0" cy="0"/>
          <a:chOff x="0" y="0"/>
          <a:chExt cx="0" cy="0"/>
        </a:xfrm>
      </p:grpSpPr>
      <p:pic>
        <p:nvPicPr>
          <p:cNvPr id="1222" name="Google Shape;1222;p132"/>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Shape 1226"/>
        <p:cNvGrpSpPr/>
        <p:nvPr/>
      </p:nvGrpSpPr>
      <p:grpSpPr>
        <a:xfrm>
          <a:off x="0" y="0"/>
          <a:ext cx="0" cy="0"/>
          <a:chOff x="0" y="0"/>
          <a:chExt cx="0" cy="0"/>
        </a:xfrm>
      </p:grpSpPr>
      <p:pic>
        <p:nvPicPr>
          <p:cNvPr id="1227" name="Google Shape;1227;p133"/>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Shape 1231"/>
        <p:cNvGrpSpPr/>
        <p:nvPr/>
      </p:nvGrpSpPr>
      <p:grpSpPr>
        <a:xfrm>
          <a:off x="0" y="0"/>
          <a:ext cx="0" cy="0"/>
          <a:chOff x="0" y="0"/>
          <a:chExt cx="0" cy="0"/>
        </a:xfrm>
      </p:grpSpPr>
      <p:pic>
        <p:nvPicPr>
          <p:cNvPr id="1232" name="Google Shape;1232;p134"/>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grpSp>
        <p:nvGrpSpPr>
          <p:cNvPr id="264" name="Google Shape;264;p27"/>
          <p:cNvGrpSpPr/>
          <p:nvPr/>
        </p:nvGrpSpPr>
        <p:grpSpPr>
          <a:xfrm>
            <a:off x="1917150" y="91251"/>
            <a:ext cx="5309701" cy="1044785"/>
            <a:chOff x="1917150" y="3703800"/>
            <a:chExt cx="5309701" cy="1354225"/>
          </a:xfrm>
        </p:grpSpPr>
        <p:pic>
          <p:nvPicPr>
            <p:cNvPr id="265" name="Google Shape;265;p27"/>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266" name="Google Shape;266;p27"/>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So we shall swap and...</a:t>
              </a:r>
              <a:endParaRPr>
                <a:latin typeface="Consolas"/>
                <a:ea typeface="Consolas"/>
                <a:cs typeface="Consolas"/>
                <a:sym typeface="Consolas"/>
              </a:endParaRPr>
            </a:p>
          </p:txBody>
        </p:sp>
        <p:sp>
          <p:nvSpPr>
            <p:cNvPr id="267" name="Google Shape;267;p27"/>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268" name="Google Shape;268;p27"/>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269" name="Google Shape;269;p27"/>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270" name="Google Shape;270;p27"/>
          <p:cNvSpPr/>
          <p:nvPr/>
        </p:nvSpPr>
        <p:spPr>
          <a:xfrm>
            <a:off x="3451650" y="3983900"/>
            <a:ext cx="320100" cy="6402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271" name="Google Shape;271;p27"/>
          <p:cNvSpPr/>
          <p:nvPr/>
        </p:nvSpPr>
        <p:spPr>
          <a:xfrm>
            <a:off x="4091850" y="3664400"/>
            <a:ext cx="320100" cy="96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272" name="Google Shape;272;p27"/>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273" name="Google Shape;273;p27"/>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274" name="Google Shape;274;p27"/>
          <p:cNvSpPr/>
          <p:nvPr/>
        </p:nvSpPr>
        <p:spPr>
          <a:xfrm>
            <a:off x="4732050" y="2703800"/>
            <a:ext cx="320100" cy="19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275" name="Google Shape;275;p27"/>
          <p:cNvSpPr/>
          <p:nvPr/>
        </p:nvSpPr>
        <p:spPr>
          <a:xfrm>
            <a:off x="6652650" y="2384000"/>
            <a:ext cx="320100" cy="2240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276" name="Google Shape;276;p27"/>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277" name="Google Shape;277;p27"/>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278" name="Google Shape;278;p27"/>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279" name="Google Shape;279;p27"/>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80" name="Google Shape;280;p27"/>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281" name="Google Shape;281;p27"/>
          <p:cNvSpPr txBox="1"/>
          <p:nvPr/>
        </p:nvSpPr>
        <p:spPr>
          <a:xfrm>
            <a:off x="66526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282" name="Google Shape;282;p27"/>
          <p:cNvSpPr txBox="1"/>
          <p:nvPr/>
        </p:nvSpPr>
        <p:spPr>
          <a:xfrm>
            <a:off x="34516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283" name="Google Shape;283;p27"/>
          <p:cNvSpPr/>
          <p:nvPr/>
        </p:nvSpPr>
        <p:spPr>
          <a:xfrm rot="-5400000">
            <a:off x="2579725" y="4139300"/>
            <a:ext cx="111000" cy="108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84" name="Google Shape;284;p27"/>
          <p:cNvSpPr txBox="1"/>
          <p:nvPr/>
        </p:nvSpPr>
        <p:spPr>
          <a:xfrm>
            <a:off x="23226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285" name="Google Shape;285;p27"/>
          <p:cNvSpPr txBox="1"/>
          <p:nvPr/>
        </p:nvSpPr>
        <p:spPr>
          <a:xfrm>
            <a:off x="7216650"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286" name="Google Shape;286;p27"/>
          <p:cNvSpPr/>
          <p:nvPr/>
        </p:nvSpPr>
        <p:spPr>
          <a:xfrm rot="-5400000">
            <a:off x="7397400"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Shape 1236"/>
        <p:cNvGrpSpPr/>
        <p:nvPr/>
      </p:nvGrpSpPr>
      <p:grpSpPr>
        <a:xfrm>
          <a:off x="0" y="0"/>
          <a:ext cx="0" cy="0"/>
          <a:chOff x="0" y="0"/>
          <a:chExt cx="0" cy="0"/>
        </a:xfrm>
      </p:grpSpPr>
      <p:pic>
        <p:nvPicPr>
          <p:cNvPr id="1237" name="Google Shape;1237;p135"/>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Shape 1241"/>
        <p:cNvGrpSpPr/>
        <p:nvPr/>
      </p:nvGrpSpPr>
      <p:grpSpPr>
        <a:xfrm>
          <a:off x="0" y="0"/>
          <a:ext cx="0" cy="0"/>
          <a:chOff x="0" y="0"/>
          <a:chExt cx="0" cy="0"/>
        </a:xfrm>
      </p:grpSpPr>
      <p:pic>
        <p:nvPicPr>
          <p:cNvPr id="1242" name="Google Shape;1242;p136"/>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Shape 1246"/>
        <p:cNvGrpSpPr/>
        <p:nvPr/>
      </p:nvGrpSpPr>
      <p:grpSpPr>
        <a:xfrm>
          <a:off x="0" y="0"/>
          <a:ext cx="0" cy="0"/>
          <a:chOff x="0" y="0"/>
          <a:chExt cx="0" cy="0"/>
        </a:xfrm>
      </p:grpSpPr>
      <p:pic>
        <p:nvPicPr>
          <p:cNvPr id="1247" name="Google Shape;1247;p137"/>
          <p:cNvPicPr preferRelativeResize="0"/>
          <p:nvPr/>
        </p:nvPicPr>
        <p:blipFill>
          <a:blip r:embed="rId3">
            <a:alphaModFix/>
          </a:blip>
          <a:stretch>
            <a:fillRect/>
          </a:stretch>
        </p:blipFill>
        <p:spPr>
          <a:xfrm>
            <a:off x="152400" y="152400"/>
            <a:ext cx="7620000" cy="428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Google Shape;291;p28"/>
          <p:cNvGrpSpPr/>
          <p:nvPr/>
        </p:nvGrpSpPr>
        <p:grpSpPr>
          <a:xfrm>
            <a:off x="1917150" y="91251"/>
            <a:ext cx="5309701" cy="1044785"/>
            <a:chOff x="1917150" y="3703800"/>
            <a:chExt cx="5309701" cy="1354225"/>
          </a:xfrm>
        </p:grpSpPr>
        <p:pic>
          <p:nvPicPr>
            <p:cNvPr id="292" name="Google Shape;292;p28"/>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293" name="Google Shape;293;p28"/>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The two elements we just swapped now belong to the correct partition! Let’s continue!</a:t>
              </a:r>
              <a:endParaRPr>
                <a:latin typeface="Consolas"/>
                <a:ea typeface="Consolas"/>
                <a:cs typeface="Consolas"/>
                <a:sym typeface="Consolas"/>
              </a:endParaRPr>
            </a:p>
          </p:txBody>
        </p:sp>
        <p:sp>
          <p:nvSpPr>
            <p:cNvPr id="294" name="Google Shape;294;p28"/>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295" name="Google Shape;295;p28"/>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296" name="Google Shape;296;p28"/>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297" name="Google Shape;297;p28"/>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298" name="Google Shape;298;p28"/>
          <p:cNvSpPr/>
          <p:nvPr/>
        </p:nvSpPr>
        <p:spPr>
          <a:xfrm>
            <a:off x="4091850" y="3664400"/>
            <a:ext cx="320100" cy="96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299" name="Google Shape;299;p28"/>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300" name="Google Shape;300;p28"/>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301" name="Google Shape;301;p28"/>
          <p:cNvSpPr/>
          <p:nvPr/>
        </p:nvSpPr>
        <p:spPr>
          <a:xfrm>
            <a:off x="4732050" y="2703800"/>
            <a:ext cx="320100" cy="19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302" name="Google Shape;302;p28"/>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303" name="Google Shape;303;p28"/>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304" name="Google Shape;304;p28"/>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305" name="Google Shape;305;p28"/>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306" name="Google Shape;306;p28"/>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07" name="Google Shape;307;p28"/>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308" name="Google Shape;308;p28"/>
          <p:cNvSpPr txBox="1"/>
          <p:nvPr/>
        </p:nvSpPr>
        <p:spPr>
          <a:xfrm>
            <a:off x="60124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309" name="Google Shape;309;p28"/>
          <p:cNvSpPr txBox="1"/>
          <p:nvPr/>
        </p:nvSpPr>
        <p:spPr>
          <a:xfrm>
            <a:off x="40918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310" name="Google Shape;310;p28"/>
          <p:cNvSpPr/>
          <p:nvPr/>
        </p:nvSpPr>
        <p:spPr>
          <a:xfrm rot="-5400000">
            <a:off x="2894725" y="3824300"/>
            <a:ext cx="111000" cy="171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11" name="Google Shape;311;p28"/>
          <p:cNvSpPr txBox="1"/>
          <p:nvPr/>
        </p:nvSpPr>
        <p:spPr>
          <a:xfrm>
            <a:off x="26376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312" name="Google Shape;312;p28"/>
          <p:cNvSpPr txBox="1"/>
          <p:nvPr/>
        </p:nvSpPr>
        <p:spPr>
          <a:xfrm>
            <a:off x="691862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313" name="Google Shape;313;p28"/>
          <p:cNvSpPr/>
          <p:nvPr/>
        </p:nvSpPr>
        <p:spPr>
          <a:xfrm rot="-5400000">
            <a:off x="7099375" y="4160600"/>
            <a:ext cx="111000" cy="10386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9"/>
          <p:cNvGrpSpPr/>
          <p:nvPr/>
        </p:nvGrpSpPr>
        <p:grpSpPr>
          <a:xfrm>
            <a:off x="1917150" y="91251"/>
            <a:ext cx="5309701" cy="1044785"/>
            <a:chOff x="1917150" y="3703800"/>
            <a:chExt cx="5309701" cy="1354225"/>
          </a:xfrm>
        </p:grpSpPr>
        <p:pic>
          <p:nvPicPr>
            <p:cNvPr id="319" name="Google Shape;319;p29"/>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320" name="Google Shape;320;p29"/>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30 is less than the pivot</a:t>
              </a:r>
              <a:endParaRPr>
                <a:latin typeface="Consolas"/>
                <a:ea typeface="Consolas"/>
                <a:cs typeface="Consolas"/>
                <a:sym typeface="Consolas"/>
              </a:endParaRPr>
            </a:p>
          </p:txBody>
        </p:sp>
        <p:sp>
          <p:nvSpPr>
            <p:cNvPr id="321" name="Google Shape;321;p29"/>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322" name="Google Shape;322;p29"/>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323" name="Google Shape;323;p29"/>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324" name="Google Shape;324;p29"/>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325" name="Google Shape;325;p29"/>
          <p:cNvSpPr/>
          <p:nvPr/>
        </p:nvSpPr>
        <p:spPr>
          <a:xfrm>
            <a:off x="4091850" y="3664400"/>
            <a:ext cx="320100" cy="960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326" name="Google Shape;326;p29"/>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327" name="Google Shape;327;p29"/>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328" name="Google Shape;328;p29"/>
          <p:cNvSpPr/>
          <p:nvPr/>
        </p:nvSpPr>
        <p:spPr>
          <a:xfrm>
            <a:off x="4732050" y="2703800"/>
            <a:ext cx="320100" cy="19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329" name="Google Shape;329;p29"/>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330" name="Google Shape;330;p29"/>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331" name="Google Shape;331;p29"/>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332" name="Google Shape;332;p29"/>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333" name="Google Shape;333;p29"/>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34" name="Google Shape;334;p29"/>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335" name="Google Shape;335;p29"/>
          <p:cNvSpPr txBox="1"/>
          <p:nvPr/>
        </p:nvSpPr>
        <p:spPr>
          <a:xfrm>
            <a:off x="60124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336" name="Google Shape;336;p29"/>
          <p:cNvSpPr txBox="1"/>
          <p:nvPr/>
        </p:nvSpPr>
        <p:spPr>
          <a:xfrm>
            <a:off x="47320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337" name="Google Shape;337;p29"/>
          <p:cNvSpPr/>
          <p:nvPr/>
        </p:nvSpPr>
        <p:spPr>
          <a:xfrm rot="-5400000">
            <a:off x="32160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38" name="Google Shape;338;p29"/>
          <p:cNvSpPr txBox="1"/>
          <p:nvPr/>
        </p:nvSpPr>
        <p:spPr>
          <a:xfrm>
            <a:off x="29589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339" name="Google Shape;339;p29"/>
          <p:cNvSpPr txBox="1"/>
          <p:nvPr/>
        </p:nvSpPr>
        <p:spPr>
          <a:xfrm>
            <a:off x="691862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340" name="Google Shape;340;p29"/>
          <p:cNvSpPr/>
          <p:nvPr/>
        </p:nvSpPr>
        <p:spPr>
          <a:xfrm rot="-5400000">
            <a:off x="7099375" y="4160600"/>
            <a:ext cx="111000" cy="10386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grpSp>
        <p:nvGrpSpPr>
          <p:cNvPr id="345" name="Google Shape;345;p30"/>
          <p:cNvGrpSpPr/>
          <p:nvPr/>
        </p:nvGrpSpPr>
        <p:grpSpPr>
          <a:xfrm>
            <a:off x="1917150" y="91251"/>
            <a:ext cx="5309701" cy="1044785"/>
            <a:chOff x="1917150" y="3703800"/>
            <a:chExt cx="5309701" cy="1354225"/>
          </a:xfrm>
        </p:grpSpPr>
        <p:pic>
          <p:nvPicPr>
            <p:cNvPr id="346" name="Google Shape;346;p30"/>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347" name="Google Shape;347;p30"/>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60 is greater than the pivot! So again, we stop incrementing the ‘low’</a:t>
              </a:r>
              <a:endParaRPr>
                <a:latin typeface="Consolas"/>
                <a:ea typeface="Consolas"/>
                <a:cs typeface="Consolas"/>
                <a:sym typeface="Consolas"/>
              </a:endParaRPr>
            </a:p>
          </p:txBody>
        </p:sp>
        <p:sp>
          <p:nvSpPr>
            <p:cNvPr id="348" name="Google Shape;348;p30"/>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349" name="Google Shape;349;p30"/>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350" name="Google Shape;350;p30"/>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351" name="Google Shape;351;p30"/>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352" name="Google Shape;352;p30"/>
          <p:cNvSpPr/>
          <p:nvPr/>
        </p:nvSpPr>
        <p:spPr>
          <a:xfrm>
            <a:off x="4091850" y="3664400"/>
            <a:ext cx="320100" cy="960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353" name="Google Shape;353;p30"/>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354" name="Google Shape;354;p30"/>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355" name="Google Shape;355;p30"/>
          <p:cNvSpPr/>
          <p:nvPr/>
        </p:nvSpPr>
        <p:spPr>
          <a:xfrm>
            <a:off x="4732050" y="2703800"/>
            <a:ext cx="320100" cy="19203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356" name="Google Shape;356;p30"/>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357" name="Google Shape;357;p30"/>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358" name="Google Shape;358;p30"/>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359" name="Google Shape;359;p30"/>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360" name="Google Shape;360;p30"/>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61" name="Google Shape;361;p30"/>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362" name="Google Shape;362;p30"/>
          <p:cNvSpPr txBox="1"/>
          <p:nvPr/>
        </p:nvSpPr>
        <p:spPr>
          <a:xfrm>
            <a:off x="60124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363" name="Google Shape;363;p30"/>
          <p:cNvSpPr/>
          <p:nvPr/>
        </p:nvSpPr>
        <p:spPr>
          <a:xfrm rot="-5400000">
            <a:off x="32160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64" name="Google Shape;364;p30"/>
          <p:cNvSpPr txBox="1"/>
          <p:nvPr/>
        </p:nvSpPr>
        <p:spPr>
          <a:xfrm>
            <a:off x="29589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365" name="Google Shape;365;p30"/>
          <p:cNvSpPr txBox="1"/>
          <p:nvPr/>
        </p:nvSpPr>
        <p:spPr>
          <a:xfrm>
            <a:off x="47320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366" name="Google Shape;366;p30"/>
          <p:cNvSpPr txBox="1"/>
          <p:nvPr/>
        </p:nvSpPr>
        <p:spPr>
          <a:xfrm>
            <a:off x="691862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367" name="Google Shape;367;p30"/>
          <p:cNvSpPr/>
          <p:nvPr/>
        </p:nvSpPr>
        <p:spPr>
          <a:xfrm rot="-5400000">
            <a:off x="7099375" y="4160600"/>
            <a:ext cx="111000" cy="10386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1"/>
          <p:cNvGrpSpPr/>
          <p:nvPr/>
        </p:nvGrpSpPr>
        <p:grpSpPr>
          <a:xfrm>
            <a:off x="1917150" y="91251"/>
            <a:ext cx="5309701" cy="1044785"/>
            <a:chOff x="1917150" y="3703800"/>
            <a:chExt cx="5309701" cy="1354225"/>
          </a:xfrm>
        </p:grpSpPr>
        <p:pic>
          <p:nvPicPr>
            <p:cNvPr id="373" name="Google Shape;373;p31"/>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374" name="Google Shape;374;p31"/>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100 is greater than the pivot</a:t>
              </a:r>
              <a:endParaRPr>
                <a:latin typeface="Consolas"/>
                <a:ea typeface="Consolas"/>
                <a:cs typeface="Consolas"/>
                <a:sym typeface="Consolas"/>
              </a:endParaRPr>
            </a:p>
          </p:txBody>
        </p:sp>
        <p:sp>
          <p:nvSpPr>
            <p:cNvPr id="375" name="Google Shape;375;p31"/>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376" name="Google Shape;376;p31"/>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377" name="Google Shape;377;p31"/>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378" name="Google Shape;378;p31"/>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379" name="Google Shape;379;p31"/>
          <p:cNvSpPr/>
          <p:nvPr/>
        </p:nvSpPr>
        <p:spPr>
          <a:xfrm>
            <a:off x="4091850" y="3664400"/>
            <a:ext cx="320100" cy="960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380" name="Google Shape;380;p31"/>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381" name="Google Shape;381;p31"/>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382" name="Google Shape;382;p31"/>
          <p:cNvSpPr/>
          <p:nvPr/>
        </p:nvSpPr>
        <p:spPr>
          <a:xfrm>
            <a:off x="4732050" y="2703800"/>
            <a:ext cx="320100" cy="19203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383" name="Google Shape;383;p31"/>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384" name="Google Shape;384;p31"/>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385" name="Google Shape;385;p31"/>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386" name="Google Shape;386;p31"/>
          <p:cNvSpPr/>
          <p:nvPr/>
        </p:nvSpPr>
        <p:spPr>
          <a:xfrm>
            <a:off x="6012450" y="1515500"/>
            <a:ext cx="320100" cy="31089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387" name="Google Shape;387;p31"/>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88" name="Google Shape;388;p31"/>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389" name="Google Shape;389;p31"/>
          <p:cNvSpPr txBox="1"/>
          <p:nvPr/>
        </p:nvSpPr>
        <p:spPr>
          <a:xfrm>
            <a:off x="53722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390" name="Google Shape;390;p31"/>
          <p:cNvSpPr txBox="1"/>
          <p:nvPr/>
        </p:nvSpPr>
        <p:spPr>
          <a:xfrm>
            <a:off x="47320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391" name="Google Shape;391;p31"/>
          <p:cNvSpPr/>
          <p:nvPr/>
        </p:nvSpPr>
        <p:spPr>
          <a:xfrm rot="-5400000">
            <a:off x="32160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92" name="Google Shape;392;p31"/>
          <p:cNvSpPr txBox="1"/>
          <p:nvPr/>
        </p:nvSpPr>
        <p:spPr>
          <a:xfrm>
            <a:off x="29589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393" name="Google Shape;393;p31"/>
          <p:cNvSpPr txBox="1"/>
          <p:nvPr/>
        </p:nvSpPr>
        <p:spPr>
          <a:xfrm>
            <a:off x="659117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394" name="Google Shape;394;p31"/>
          <p:cNvSpPr/>
          <p:nvPr/>
        </p:nvSpPr>
        <p:spPr>
          <a:xfrm rot="-5400000">
            <a:off x="6771925" y="3833150"/>
            <a:ext cx="111000" cy="1693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grpSp>
        <p:nvGrpSpPr>
          <p:cNvPr id="399" name="Google Shape;399;p32"/>
          <p:cNvGrpSpPr/>
          <p:nvPr/>
        </p:nvGrpSpPr>
        <p:grpSpPr>
          <a:xfrm>
            <a:off x="1917150" y="91251"/>
            <a:ext cx="5309701" cy="1044785"/>
            <a:chOff x="1917150" y="3703800"/>
            <a:chExt cx="5309701" cy="1354225"/>
          </a:xfrm>
        </p:grpSpPr>
        <p:pic>
          <p:nvPicPr>
            <p:cNvPr id="400" name="Google Shape;400;p32"/>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401" name="Google Shape;401;p32"/>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90 is greater than the pivot</a:t>
              </a:r>
              <a:endParaRPr>
                <a:latin typeface="Consolas"/>
                <a:ea typeface="Consolas"/>
                <a:cs typeface="Consolas"/>
                <a:sym typeface="Consolas"/>
              </a:endParaRPr>
            </a:p>
          </p:txBody>
        </p:sp>
        <p:sp>
          <p:nvSpPr>
            <p:cNvPr id="402" name="Google Shape;402;p32"/>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403" name="Google Shape;403;p32"/>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404" name="Google Shape;404;p32"/>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405" name="Google Shape;405;p32"/>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406" name="Google Shape;406;p32"/>
          <p:cNvSpPr/>
          <p:nvPr/>
        </p:nvSpPr>
        <p:spPr>
          <a:xfrm>
            <a:off x="4091850" y="3664400"/>
            <a:ext cx="320100" cy="960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407" name="Google Shape;407;p32"/>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408" name="Google Shape;408;p32"/>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409" name="Google Shape;409;p32"/>
          <p:cNvSpPr/>
          <p:nvPr/>
        </p:nvSpPr>
        <p:spPr>
          <a:xfrm>
            <a:off x="4732050" y="2703800"/>
            <a:ext cx="320100" cy="19203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410" name="Google Shape;410;p32"/>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411" name="Google Shape;411;p32"/>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412" name="Google Shape;412;p32"/>
          <p:cNvSpPr/>
          <p:nvPr/>
        </p:nvSpPr>
        <p:spPr>
          <a:xfrm>
            <a:off x="5372250" y="1744100"/>
            <a:ext cx="320100" cy="288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413" name="Google Shape;413;p32"/>
          <p:cNvSpPr/>
          <p:nvPr/>
        </p:nvSpPr>
        <p:spPr>
          <a:xfrm>
            <a:off x="6012450" y="1515500"/>
            <a:ext cx="320100" cy="31089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414" name="Google Shape;414;p32"/>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15" name="Google Shape;415;p32"/>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416" name="Google Shape;416;p32"/>
          <p:cNvSpPr txBox="1"/>
          <p:nvPr/>
        </p:nvSpPr>
        <p:spPr>
          <a:xfrm>
            <a:off x="4756650" y="4772473"/>
            <a:ext cx="320100" cy="320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000">
                <a:solidFill>
                  <a:srgbClr val="666666"/>
                </a:solidFill>
              </a:rPr>
              <a:t>Low</a:t>
            </a:r>
            <a:endParaRPr sz="1000">
              <a:solidFill>
                <a:srgbClr val="666666"/>
              </a:solidFill>
            </a:endParaRPr>
          </a:p>
          <a:p>
            <a:pPr marL="0" lvl="0" indent="0" algn="l" rtl="0">
              <a:spcBef>
                <a:spcPts val="0"/>
              </a:spcBef>
              <a:spcAft>
                <a:spcPts val="0"/>
              </a:spcAft>
              <a:buNone/>
            </a:pPr>
            <a:r>
              <a:rPr lang="en" sz="1000">
                <a:solidFill>
                  <a:srgbClr val="666666"/>
                </a:solidFill>
              </a:rPr>
              <a:t>High</a:t>
            </a:r>
            <a:endParaRPr sz="1000">
              <a:solidFill>
                <a:srgbClr val="666666"/>
              </a:solidFill>
            </a:endParaRPr>
          </a:p>
        </p:txBody>
      </p:sp>
      <p:sp>
        <p:nvSpPr>
          <p:cNvPr id="417" name="Google Shape;417;p32"/>
          <p:cNvSpPr/>
          <p:nvPr/>
        </p:nvSpPr>
        <p:spPr>
          <a:xfrm rot="-5400000">
            <a:off x="32160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18" name="Google Shape;418;p32"/>
          <p:cNvSpPr txBox="1"/>
          <p:nvPr/>
        </p:nvSpPr>
        <p:spPr>
          <a:xfrm>
            <a:off x="29589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419" name="Google Shape;419;p32"/>
          <p:cNvSpPr txBox="1"/>
          <p:nvPr/>
        </p:nvSpPr>
        <p:spPr>
          <a:xfrm>
            <a:off x="624927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420" name="Google Shape;420;p32"/>
          <p:cNvSpPr/>
          <p:nvPr/>
        </p:nvSpPr>
        <p:spPr>
          <a:xfrm rot="-5400000">
            <a:off x="6457836" y="3514100"/>
            <a:ext cx="111000" cy="23316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5" name="Google Shape;425;p33"/>
          <p:cNvGrpSpPr/>
          <p:nvPr/>
        </p:nvGrpSpPr>
        <p:grpSpPr>
          <a:xfrm>
            <a:off x="1917150" y="91251"/>
            <a:ext cx="5309701" cy="1044785"/>
            <a:chOff x="1917150" y="3703800"/>
            <a:chExt cx="5309701" cy="1354225"/>
          </a:xfrm>
        </p:grpSpPr>
        <p:pic>
          <p:nvPicPr>
            <p:cNvPr id="426" name="Google Shape;426;p33"/>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427" name="Google Shape;427;p33"/>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The ‘low’ and ‘high’ has met! So we can stop doing the iterations</a:t>
              </a:r>
              <a:endParaRPr>
                <a:latin typeface="Consolas"/>
                <a:ea typeface="Consolas"/>
                <a:cs typeface="Consolas"/>
                <a:sym typeface="Consolas"/>
              </a:endParaRPr>
            </a:p>
          </p:txBody>
        </p:sp>
        <p:sp>
          <p:nvSpPr>
            <p:cNvPr id="428" name="Google Shape;428;p33"/>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429" name="Google Shape;429;p33"/>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430" name="Google Shape;430;p33"/>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431" name="Google Shape;431;p33"/>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432" name="Google Shape;432;p33"/>
          <p:cNvSpPr/>
          <p:nvPr/>
        </p:nvSpPr>
        <p:spPr>
          <a:xfrm>
            <a:off x="4091850" y="3664400"/>
            <a:ext cx="320100" cy="960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433" name="Google Shape;433;p33"/>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434" name="Google Shape;434;p33"/>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435" name="Google Shape;435;p33"/>
          <p:cNvSpPr/>
          <p:nvPr/>
        </p:nvSpPr>
        <p:spPr>
          <a:xfrm>
            <a:off x="4732050" y="2703800"/>
            <a:ext cx="320100" cy="19203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436" name="Google Shape;436;p33"/>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437" name="Google Shape;437;p33"/>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438" name="Google Shape;438;p33"/>
          <p:cNvSpPr/>
          <p:nvPr/>
        </p:nvSpPr>
        <p:spPr>
          <a:xfrm>
            <a:off x="5372250" y="1744100"/>
            <a:ext cx="320100" cy="288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439" name="Google Shape;439;p33"/>
          <p:cNvSpPr/>
          <p:nvPr/>
        </p:nvSpPr>
        <p:spPr>
          <a:xfrm>
            <a:off x="6012450" y="1515500"/>
            <a:ext cx="320100" cy="31089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440" name="Google Shape;440;p33"/>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41" name="Google Shape;441;p33"/>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442" name="Google Shape;442;p33"/>
          <p:cNvSpPr/>
          <p:nvPr/>
        </p:nvSpPr>
        <p:spPr>
          <a:xfrm rot="-5400000">
            <a:off x="32160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43" name="Google Shape;443;p33"/>
          <p:cNvSpPr txBox="1"/>
          <p:nvPr/>
        </p:nvSpPr>
        <p:spPr>
          <a:xfrm>
            <a:off x="29589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444" name="Google Shape;444;p33"/>
          <p:cNvSpPr txBox="1"/>
          <p:nvPr/>
        </p:nvSpPr>
        <p:spPr>
          <a:xfrm>
            <a:off x="4756650" y="4772473"/>
            <a:ext cx="320100" cy="320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000">
                <a:solidFill>
                  <a:srgbClr val="666666"/>
                </a:solidFill>
              </a:rPr>
              <a:t>Low</a:t>
            </a:r>
            <a:endParaRPr sz="1000">
              <a:solidFill>
                <a:srgbClr val="666666"/>
              </a:solidFill>
            </a:endParaRPr>
          </a:p>
          <a:p>
            <a:pPr marL="0" lvl="0" indent="0" algn="l" rtl="0">
              <a:spcBef>
                <a:spcPts val="0"/>
              </a:spcBef>
              <a:spcAft>
                <a:spcPts val="0"/>
              </a:spcAft>
              <a:buNone/>
            </a:pPr>
            <a:r>
              <a:rPr lang="en" sz="1000">
                <a:solidFill>
                  <a:srgbClr val="666666"/>
                </a:solidFill>
              </a:rPr>
              <a:t>High</a:t>
            </a:r>
            <a:endParaRPr sz="1000">
              <a:solidFill>
                <a:srgbClr val="666666"/>
              </a:solidFill>
            </a:endParaRPr>
          </a:p>
        </p:txBody>
      </p:sp>
      <p:sp>
        <p:nvSpPr>
          <p:cNvPr id="445" name="Google Shape;445;p33"/>
          <p:cNvSpPr txBox="1"/>
          <p:nvPr/>
        </p:nvSpPr>
        <p:spPr>
          <a:xfrm>
            <a:off x="624927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446" name="Google Shape;446;p33"/>
          <p:cNvSpPr/>
          <p:nvPr/>
        </p:nvSpPr>
        <p:spPr>
          <a:xfrm rot="-5400000">
            <a:off x="6457836" y="3514100"/>
            <a:ext cx="111000" cy="23316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1" name="Google Shape;451;p34"/>
          <p:cNvGrpSpPr/>
          <p:nvPr/>
        </p:nvGrpSpPr>
        <p:grpSpPr>
          <a:xfrm>
            <a:off x="1917150" y="91251"/>
            <a:ext cx="5309701" cy="1044785"/>
            <a:chOff x="1917150" y="3703800"/>
            <a:chExt cx="5309701" cy="1354225"/>
          </a:xfrm>
        </p:grpSpPr>
        <p:pic>
          <p:nvPicPr>
            <p:cNvPr id="452" name="Google Shape;452;p34"/>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453" name="Google Shape;453;p34"/>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As it turns out, 60 belonged to the &gt; pivot partition</a:t>
              </a:r>
              <a:endParaRPr>
                <a:latin typeface="Consolas"/>
                <a:ea typeface="Consolas"/>
                <a:cs typeface="Consolas"/>
                <a:sym typeface="Consolas"/>
              </a:endParaRPr>
            </a:p>
          </p:txBody>
        </p:sp>
        <p:sp>
          <p:nvSpPr>
            <p:cNvPr id="454" name="Google Shape;454;p34"/>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455" name="Google Shape;455;p34"/>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456" name="Google Shape;456;p34"/>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457" name="Google Shape;457;p34"/>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458" name="Google Shape;458;p34"/>
          <p:cNvSpPr/>
          <p:nvPr/>
        </p:nvSpPr>
        <p:spPr>
          <a:xfrm>
            <a:off x="4091850" y="3664400"/>
            <a:ext cx="320100" cy="960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459" name="Google Shape;459;p34"/>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460" name="Google Shape;460;p34"/>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461" name="Google Shape;461;p34"/>
          <p:cNvSpPr/>
          <p:nvPr/>
        </p:nvSpPr>
        <p:spPr>
          <a:xfrm>
            <a:off x="4732050" y="2703800"/>
            <a:ext cx="320100" cy="192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462" name="Google Shape;462;p34"/>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463" name="Google Shape;463;p34"/>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464" name="Google Shape;464;p34"/>
          <p:cNvSpPr/>
          <p:nvPr/>
        </p:nvSpPr>
        <p:spPr>
          <a:xfrm>
            <a:off x="5372250" y="1744100"/>
            <a:ext cx="320100" cy="288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465" name="Google Shape;465;p34"/>
          <p:cNvSpPr/>
          <p:nvPr/>
        </p:nvSpPr>
        <p:spPr>
          <a:xfrm>
            <a:off x="6012450" y="1515500"/>
            <a:ext cx="320100" cy="31089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466" name="Google Shape;466;p34"/>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67" name="Google Shape;467;p34"/>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468" name="Google Shape;468;p34"/>
          <p:cNvSpPr txBox="1"/>
          <p:nvPr/>
        </p:nvSpPr>
        <p:spPr>
          <a:xfrm>
            <a:off x="4756650" y="4772473"/>
            <a:ext cx="320100" cy="320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000">
                <a:solidFill>
                  <a:srgbClr val="666666"/>
                </a:solidFill>
              </a:rPr>
              <a:t>Low</a:t>
            </a:r>
            <a:endParaRPr sz="1000">
              <a:solidFill>
                <a:srgbClr val="666666"/>
              </a:solidFill>
            </a:endParaRPr>
          </a:p>
          <a:p>
            <a:pPr marL="0" lvl="0" indent="0" algn="l" rtl="0">
              <a:spcBef>
                <a:spcPts val="0"/>
              </a:spcBef>
              <a:spcAft>
                <a:spcPts val="0"/>
              </a:spcAft>
              <a:buNone/>
            </a:pPr>
            <a:r>
              <a:rPr lang="en" sz="1000">
                <a:solidFill>
                  <a:srgbClr val="666666"/>
                </a:solidFill>
              </a:rPr>
              <a:t>High</a:t>
            </a:r>
            <a:endParaRPr sz="1000">
              <a:solidFill>
                <a:srgbClr val="666666"/>
              </a:solidFill>
            </a:endParaRPr>
          </a:p>
        </p:txBody>
      </p:sp>
      <p:sp>
        <p:nvSpPr>
          <p:cNvPr id="469" name="Google Shape;469;p34"/>
          <p:cNvSpPr txBox="1"/>
          <p:nvPr/>
        </p:nvSpPr>
        <p:spPr>
          <a:xfrm>
            <a:off x="595727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470" name="Google Shape;470;p34"/>
          <p:cNvSpPr/>
          <p:nvPr/>
        </p:nvSpPr>
        <p:spPr>
          <a:xfrm rot="-5400000">
            <a:off x="6138022" y="3194300"/>
            <a:ext cx="111000" cy="297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71" name="Google Shape;471;p34"/>
          <p:cNvSpPr/>
          <p:nvPr/>
        </p:nvSpPr>
        <p:spPr>
          <a:xfrm rot="-5400000">
            <a:off x="32160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72" name="Google Shape;472;p34"/>
          <p:cNvSpPr txBox="1"/>
          <p:nvPr/>
        </p:nvSpPr>
        <p:spPr>
          <a:xfrm>
            <a:off x="29589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738600" y="2285400"/>
            <a:ext cx="1666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600"/>
              <a:t>Recap </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grpSp>
        <p:nvGrpSpPr>
          <p:cNvPr id="477" name="Google Shape;477;p35"/>
          <p:cNvGrpSpPr/>
          <p:nvPr/>
        </p:nvGrpSpPr>
        <p:grpSpPr>
          <a:xfrm>
            <a:off x="1917150" y="91251"/>
            <a:ext cx="5309701" cy="1044785"/>
            <a:chOff x="1917150" y="3703800"/>
            <a:chExt cx="5309701" cy="1354225"/>
          </a:xfrm>
        </p:grpSpPr>
        <p:pic>
          <p:nvPicPr>
            <p:cNvPr id="478" name="Google Shape;478;p35"/>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479" name="Google Shape;479;p35"/>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Remember: our goal is to have the partition in the center! Which element should I swap with?</a:t>
              </a:r>
              <a:endParaRPr>
                <a:latin typeface="Consolas"/>
                <a:ea typeface="Consolas"/>
                <a:cs typeface="Consolas"/>
                <a:sym typeface="Consolas"/>
              </a:endParaRPr>
            </a:p>
          </p:txBody>
        </p:sp>
        <p:sp>
          <p:nvSpPr>
            <p:cNvPr id="480" name="Google Shape;480;p35"/>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481" name="Google Shape;481;p35"/>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482" name="Google Shape;482;p35"/>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483" name="Google Shape;483;p35"/>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484" name="Google Shape;484;p35"/>
          <p:cNvSpPr/>
          <p:nvPr/>
        </p:nvSpPr>
        <p:spPr>
          <a:xfrm>
            <a:off x="4091850" y="3664400"/>
            <a:ext cx="320100" cy="960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485" name="Google Shape;485;p35"/>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486" name="Google Shape;486;p35"/>
          <p:cNvSpPr/>
          <p:nvPr/>
        </p:nvSpPr>
        <p:spPr>
          <a:xfrm>
            <a:off x="1531050" y="3023900"/>
            <a:ext cx="320100" cy="160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487" name="Google Shape;487;p35"/>
          <p:cNvSpPr/>
          <p:nvPr/>
        </p:nvSpPr>
        <p:spPr>
          <a:xfrm>
            <a:off x="4732050" y="2703800"/>
            <a:ext cx="320100" cy="192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488" name="Google Shape;488;p35"/>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489" name="Google Shape;489;p35"/>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490" name="Google Shape;490;p35"/>
          <p:cNvSpPr/>
          <p:nvPr/>
        </p:nvSpPr>
        <p:spPr>
          <a:xfrm>
            <a:off x="5372250" y="1744100"/>
            <a:ext cx="320100" cy="288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491" name="Google Shape;491;p35"/>
          <p:cNvSpPr/>
          <p:nvPr/>
        </p:nvSpPr>
        <p:spPr>
          <a:xfrm>
            <a:off x="6012450" y="1515500"/>
            <a:ext cx="320100" cy="31089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492" name="Google Shape;492;p35"/>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93" name="Google Shape;493;p35"/>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494" name="Google Shape;494;p35"/>
          <p:cNvSpPr txBox="1"/>
          <p:nvPr/>
        </p:nvSpPr>
        <p:spPr>
          <a:xfrm>
            <a:off x="4756650" y="4772473"/>
            <a:ext cx="320100" cy="320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000">
                <a:solidFill>
                  <a:srgbClr val="666666"/>
                </a:solidFill>
              </a:rPr>
              <a:t>Low</a:t>
            </a:r>
            <a:endParaRPr sz="1000">
              <a:solidFill>
                <a:srgbClr val="666666"/>
              </a:solidFill>
            </a:endParaRPr>
          </a:p>
          <a:p>
            <a:pPr marL="0" lvl="0" indent="0" algn="l" rtl="0">
              <a:spcBef>
                <a:spcPts val="0"/>
              </a:spcBef>
              <a:spcAft>
                <a:spcPts val="0"/>
              </a:spcAft>
              <a:buNone/>
            </a:pPr>
            <a:r>
              <a:rPr lang="en" sz="1000">
                <a:solidFill>
                  <a:srgbClr val="666666"/>
                </a:solidFill>
              </a:rPr>
              <a:t>High</a:t>
            </a:r>
            <a:endParaRPr sz="1000">
              <a:solidFill>
                <a:srgbClr val="666666"/>
              </a:solidFill>
            </a:endParaRPr>
          </a:p>
        </p:txBody>
      </p:sp>
      <p:sp>
        <p:nvSpPr>
          <p:cNvPr id="495" name="Google Shape;495;p35"/>
          <p:cNvSpPr/>
          <p:nvPr/>
        </p:nvSpPr>
        <p:spPr>
          <a:xfrm rot="-5400000">
            <a:off x="32160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96" name="Google Shape;496;p35"/>
          <p:cNvSpPr txBox="1"/>
          <p:nvPr/>
        </p:nvSpPr>
        <p:spPr>
          <a:xfrm>
            <a:off x="29589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497" name="Google Shape;497;p35"/>
          <p:cNvSpPr txBox="1"/>
          <p:nvPr/>
        </p:nvSpPr>
        <p:spPr>
          <a:xfrm>
            <a:off x="595727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498" name="Google Shape;498;p35"/>
          <p:cNvSpPr/>
          <p:nvPr/>
        </p:nvSpPr>
        <p:spPr>
          <a:xfrm rot="-5400000">
            <a:off x="6138022" y="3194300"/>
            <a:ext cx="111000" cy="297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36"/>
          <p:cNvGrpSpPr/>
          <p:nvPr/>
        </p:nvGrpSpPr>
        <p:grpSpPr>
          <a:xfrm>
            <a:off x="1917150" y="91251"/>
            <a:ext cx="5309701" cy="1044785"/>
            <a:chOff x="1917150" y="3703800"/>
            <a:chExt cx="5309701" cy="1354225"/>
          </a:xfrm>
        </p:grpSpPr>
        <p:pic>
          <p:nvPicPr>
            <p:cNvPr id="504" name="Google Shape;504;p36"/>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505" name="Google Shape;505;p36"/>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solidFill>
                    <a:schemeClr val="dk1"/>
                  </a:solidFill>
                  <a:latin typeface="Consolas"/>
                  <a:ea typeface="Consolas"/>
                  <a:cs typeface="Consolas"/>
                  <a:sym typeface="Consolas"/>
                </a:rPr>
                <a:t>30! Or in particular: one index less than ‘low’ or ‘high’</a:t>
              </a:r>
              <a:endParaRPr>
                <a:latin typeface="Consolas"/>
                <a:ea typeface="Consolas"/>
                <a:cs typeface="Consolas"/>
                <a:sym typeface="Consolas"/>
              </a:endParaRPr>
            </a:p>
          </p:txBody>
        </p:sp>
        <p:sp>
          <p:nvSpPr>
            <p:cNvPr id="506" name="Google Shape;506;p36"/>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507" name="Google Shape;507;p36"/>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508" name="Google Shape;508;p36"/>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509" name="Google Shape;509;p36"/>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510" name="Google Shape;510;p36"/>
          <p:cNvSpPr/>
          <p:nvPr/>
        </p:nvSpPr>
        <p:spPr>
          <a:xfrm>
            <a:off x="4091850" y="3664400"/>
            <a:ext cx="320100" cy="9600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511" name="Google Shape;511;p36"/>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512" name="Google Shape;512;p36"/>
          <p:cNvSpPr/>
          <p:nvPr/>
        </p:nvSpPr>
        <p:spPr>
          <a:xfrm>
            <a:off x="1531050" y="3023900"/>
            <a:ext cx="320100" cy="160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513" name="Google Shape;513;p36"/>
          <p:cNvSpPr/>
          <p:nvPr/>
        </p:nvSpPr>
        <p:spPr>
          <a:xfrm>
            <a:off x="4732050" y="2703800"/>
            <a:ext cx="320100" cy="192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514" name="Google Shape;514;p36"/>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515" name="Google Shape;515;p36"/>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516" name="Google Shape;516;p36"/>
          <p:cNvSpPr/>
          <p:nvPr/>
        </p:nvSpPr>
        <p:spPr>
          <a:xfrm>
            <a:off x="5372250" y="1744100"/>
            <a:ext cx="320100" cy="288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517" name="Google Shape;517;p36"/>
          <p:cNvSpPr/>
          <p:nvPr/>
        </p:nvSpPr>
        <p:spPr>
          <a:xfrm>
            <a:off x="6012450" y="1515500"/>
            <a:ext cx="320100" cy="31089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518" name="Google Shape;518;p36"/>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519" name="Google Shape;519;p36"/>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520" name="Google Shape;520;p36"/>
          <p:cNvSpPr txBox="1"/>
          <p:nvPr/>
        </p:nvSpPr>
        <p:spPr>
          <a:xfrm>
            <a:off x="4756650" y="4772473"/>
            <a:ext cx="320100" cy="320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000">
                <a:solidFill>
                  <a:srgbClr val="666666"/>
                </a:solidFill>
              </a:rPr>
              <a:t>Low</a:t>
            </a:r>
            <a:endParaRPr sz="1000">
              <a:solidFill>
                <a:srgbClr val="666666"/>
              </a:solidFill>
            </a:endParaRPr>
          </a:p>
          <a:p>
            <a:pPr marL="0" lvl="0" indent="0" algn="l" rtl="0">
              <a:spcBef>
                <a:spcPts val="0"/>
              </a:spcBef>
              <a:spcAft>
                <a:spcPts val="0"/>
              </a:spcAft>
              <a:buNone/>
            </a:pPr>
            <a:r>
              <a:rPr lang="en" sz="1000">
                <a:solidFill>
                  <a:srgbClr val="666666"/>
                </a:solidFill>
              </a:rPr>
              <a:t>High</a:t>
            </a:r>
            <a:endParaRPr sz="1000">
              <a:solidFill>
                <a:srgbClr val="666666"/>
              </a:solidFill>
            </a:endParaRPr>
          </a:p>
        </p:txBody>
      </p:sp>
      <p:sp>
        <p:nvSpPr>
          <p:cNvPr id="521" name="Google Shape;521;p36"/>
          <p:cNvSpPr/>
          <p:nvPr/>
        </p:nvSpPr>
        <p:spPr>
          <a:xfrm rot="-5400000">
            <a:off x="32160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522" name="Google Shape;522;p36"/>
          <p:cNvSpPr txBox="1"/>
          <p:nvPr/>
        </p:nvSpPr>
        <p:spPr>
          <a:xfrm>
            <a:off x="29589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523" name="Google Shape;523;p36"/>
          <p:cNvSpPr txBox="1"/>
          <p:nvPr/>
        </p:nvSpPr>
        <p:spPr>
          <a:xfrm>
            <a:off x="595727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524" name="Google Shape;524;p36"/>
          <p:cNvSpPr/>
          <p:nvPr/>
        </p:nvSpPr>
        <p:spPr>
          <a:xfrm rot="-5400000">
            <a:off x="6138022" y="3194300"/>
            <a:ext cx="111000" cy="297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37"/>
          <p:cNvGrpSpPr/>
          <p:nvPr/>
        </p:nvGrpSpPr>
        <p:grpSpPr>
          <a:xfrm>
            <a:off x="1917150" y="91251"/>
            <a:ext cx="5309701" cy="1044785"/>
            <a:chOff x="1917150" y="3703800"/>
            <a:chExt cx="5309701" cy="1354225"/>
          </a:xfrm>
        </p:grpSpPr>
        <p:pic>
          <p:nvPicPr>
            <p:cNvPr id="530" name="Google Shape;530;p37"/>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531" name="Google Shape;531;p37"/>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And swap! (This is to satisfy the postconditions)</a:t>
              </a:r>
              <a:endParaRPr>
                <a:latin typeface="Consolas"/>
                <a:ea typeface="Consolas"/>
                <a:cs typeface="Consolas"/>
                <a:sym typeface="Consolas"/>
              </a:endParaRPr>
            </a:p>
          </p:txBody>
        </p:sp>
        <p:sp>
          <p:nvSpPr>
            <p:cNvPr id="532" name="Google Shape;532;p37"/>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533" name="Google Shape;533;p37"/>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534" name="Google Shape;534;p37"/>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535" name="Google Shape;535;p37"/>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536" name="Google Shape;536;p37"/>
          <p:cNvSpPr/>
          <p:nvPr/>
        </p:nvSpPr>
        <p:spPr>
          <a:xfrm>
            <a:off x="1531050" y="3664100"/>
            <a:ext cx="320100" cy="960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537" name="Google Shape;537;p37"/>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538" name="Google Shape;538;p37"/>
          <p:cNvSpPr/>
          <p:nvPr/>
        </p:nvSpPr>
        <p:spPr>
          <a:xfrm>
            <a:off x="4091850" y="3024200"/>
            <a:ext cx="320100" cy="16002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539" name="Google Shape;539;p37"/>
          <p:cNvSpPr/>
          <p:nvPr/>
        </p:nvSpPr>
        <p:spPr>
          <a:xfrm>
            <a:off x="4732050" y="2703800"/>
            <a:ext cx="320100" cy="192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540" name="Google Shape;540;p37"/>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541" name="Google Shape;541;p37"/>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542" name="Google Shape;542;p37"/>
          <p:cNvSpPr/>
          <p:nvPr/>
        </p:nvSpPr>
        <p:spPr>
          <a:xfrm>
            <a:off x="5372250" y="1744100"/>
            <a:ext cx="320100" cy="288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543" name="Google Shape;543;p37"/>
          <p:cNvSpPr/>
          <p:nvPr/>
        </p:nvSpPr>
        <p:spPr>
          <a:xfrm>
            <a:off x="6012450" y="1515500"/>
            <a:ext cx="320100" cy="31089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544" name="Google Shape;544;p37"/>
          <p:cNvSpPr/>
          <p:nvPr/>
        </p:nvSpPr>
        <p:spPr>
          <a:xfrm rot="-5400000">
            <a:off x="4196400"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545" name="Google Shape;545;p37"/>
          <p:cNvSpPr txBox="1"/>
          <p:nvPr/>
        </p:nvSpPr>
        <p:spPr>
          <a:xfrm>
            <a:off x="4062714"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546" name="Google Shape;546;p37"/>
          <p:cNvSpPr txBox="1"/>
          <p:nvPr/>
        </p:nvSpPr>
        <p:spPr>
          <a:xfrm>
            <a:off x="4756650" y="4772473"/>
            <a:ext cx="320100" cy="320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000">
                <a:solidFill>
                  <a:srgbClr val="666666"/>
                </a:solidFill>
              </a:rPr>
              <a:t>Low</a:t>
            </a:r>
            <a:endParaRPr sz="1000">
              <a:solidFill>
                <a:srgbClr val="666666"/>
              </a:solidFill>
            </a:endParaRPr>
          </a:p>
          <a:p>
            <a:pPr marL="0" lvl="0" indent="0" algn="l" rtl="0">
              <a:spcBef>
                <a:spcPts val="0"/>
              </a:spcBef>
              <a:spcAft>
                <a:spcPts val="0"/>
              </a:spcAft>
              <a:buNone/>
            </a:pPr>
            <a:r>
              <a:rPr lang="en" sz="1000">
                <a:solidFill>
                  <a:srgbClr val="666666"/>
                </a:solidFill>
              </a:rPr>
              <a:t>High</a:t>
            </a:r>
            <a:endParaRPr sz="1000">
              <a:solidFill>
                <a:srgbClr val="666666"/>
              </a:solidFill>
            </a:endParaRPr>
          </a:p>
        </p:txBody>
      </p:sp>
      <p:sp>
        <p:nvSpPr>
          <p:cNvPr id="547" name="Google Shape;547;p37"/>
          <p:cNvSpPr/>
          <p:nvPr/>
        </p:nvSpPr>
        <p:spPr>
          <a:xfrm rot="-5400000">
            <a:off x="26064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548" name="Google Shape;548;p37"/>
          <p:cNvSpPr txBox="1"/>
          <p:nvPr/>
        </p:nvSpPr>
        <p:spPr>
          <a:xfrm>
            <a:off x="23493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549" name="Google Shape;549;p37"/>
          <p:cNvSpPr txBox="1"/>
          <p:nvPr/>
        </p:nvSpPr>
        <p:spPr>
          <a:xfrm>
            <a:off x="595727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550" name="Google Shape;550;p37"/>
          <p:cNvSpPr/>
          <p:nvPr/>
        </p:nvSpPr>
        <p:spPr>
          <a:xfrm rot="-5400000">
            <a:off x="6138022" y="3194300"/>
            <a:ext cx="111000" cy="297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grpSp>
        <p:nvGrpSpPr>
          <p:cNvPr id="555" name="Google Shape;555;p38"/>
          <p:cNvGrpSpPr/>
          <p:nvPr/>
        </p:nvGrpSpPr>
        <p:grpSpPr>
          <a:xfrm>
            <a:off x="1917150" y="91251"/>
            <a:ext cx="5309701" cy="1044785"/>
            <a:chOff x="1917150" y="3703800"/>
            <a:chExt cx="5309701" cy="1354225"/>
          </a:xfrm>
        </p:grpSpPr>
        <p:pic>
          <p:nvPicPr>
            <p:cNvPr id="556" name="Google Shape;556;p38"/>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557" name="Google Shape;557;p38"/>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Now we have successfully partitioned the array :D</a:t>
              </a:r>
              <a:endParaRPr>
                <a:latin typeface="Consolas"/>
                <a:ea typeface="Consolas"/>
                <a:cs typeface="Consolas"/>
                <a:sym typeface="Consolas"/>
              </a:endParaRPr>
            </a:p>
          </p:txBody>
        </p:sp>
        <p:sp>
          <p:nvSpPr>
            <p:cNvPr id="558" name="Google Shape;558;p38"/>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559" name="Google Shape;559;p38"/>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560" name="Google Shape;560;p38"/>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561" name="Google Shape;561;p38"/>
          <p:cNvSpPr/>
          <p:nvPr/>
        </p:nvSpPr>
        <p:spPr>
          <a:xfrm>
            <a:off x="3451650" y="3983900"/>
            <a:ext cx="320100" cy="640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562" name="Google Shape;562;p38"/>
          <p:cNvSpPr/>
          <p:nvPr/>
        </p:nvSpPr>
        <p:spPr>
          <a:xfrm>
            <a:off x="1531050" y="3664100"/>
            <a:ext cx="320100" cy="960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563" name="Google Shape;563;p38"/>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564" name="Google Shape;564;p38"/>
          <p:cNvSpPr/>
          <p:nvPr/>
        </p:nvSpPr>
        <p:spPr>
          <a:xfrm>
            <a:off x="4091850" y="30242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565" name="Google Shape;565;p38"/>
          <p:cNvSpPr/>
          <p:nvPr/>
        </p:nvSpPr>
        <p:spPr>
          <a:xfrm>
            <a:off x="4732050" y="2703800"/>
            <a:ext cx="320100" cy="192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566" name="Google Shape;566;p38"/>
          <p:cNvSpPr/>
          <p:nvPr/>
        </p:nvSpPr>
        <p:spPr>
          <a:xfrm>
            <a:off x="6652650" y="2384000"/>
            <a:ext cx="320100" cy="2240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567" name="Google Shape;567;p38"/>
          <p:cNvSpPr/>
          <p:nvPr/>
        </p:nvSpPr>
        <p:spPr>
          <a:xfrm>
            <a:off x="7292850" y="2064200"/>
            <a:ext cx="320100" cy="256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568" name="Google Shape;568;p38"/>
          <p:cNvSpPr/>
          <p:nvPr/>
        </p:nvSpPr>
        <p:spPr>
          <a:xfrm>
            <a:off x="5372250" y="1744100"/>
            <a:ext cx="320100" cy="288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569" name="Google Shape;569;p38"/>
          <p:cNvSpPr/>
          <p:nvPr/>
        </p:nvSpPr>
        <p:spPr>
          <a:xfrm>
            <a:off x="6012450" y="1515500"/>
            <a:ext cx="320100" cy="31089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570" name="Google Shape;570;p38"/>
          <p:cNvSpPr/>
          <p:nvPr/>
        </p:nvSpPr>
        <p:spPr>
          <a:xfrm rot="-5400000">
            <a:off x="4196400"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571" name="Google Shape;571;p38"/>
          <p:cNvSpPr txBox="1"/>
          <p:nvPr/>
        </p:nvSpPr>
        <p:spPr>
          <a:xfrm>
            <a:off x="4062714"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572" name="Google Shape;572;p38"/>
          <p:cNvSpPr/>
          <p:nvPr/>
        </p:nvSpPr>
        <p:spPr>
          <a:xfrm rot="-5400000">
            <a:off x="2606425" y="3503000"/>
            <a:ext cx="111000" cy="23538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573" name="Google Shape;573;p38"/>
          <p:cNvSpPr txBox="1"/>
          <p:nvPr/>
        </p:nvSpPr>
        <p:spPr>
          <a:xfrm>
            <a:off x="23493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
        <p:nvSpPr>
          <p:cNvPr id="574" name="Google Shape;574;p38"/>
          <p:cNvSpPr txBox="1"/>
          <p:nvPr/>
        </p:nvSpPr>
        <p:spPr>
          <a:xfrm>
            <a:off x="4756650" y="4772473"/>
            <a:ext cx="320100" cy="320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000">
                <a:solidFill>
                  <a:srgbClr val="666666"/>
                </a:solidFill>
              </a:rPr>
              <a:t>Low</a:t>
            </a:r>
            <a:endParaRPr sz="1000">
              <a:solidFill>
                <a:srgbClr val="666666"/>
              </a:solidFill>
            </a:endParaRPr>
          </a:p>
          <a:p>
            <a:pPr marL="0" lvl="0" indent="0" algn="l" rtl="0">
              <a:spcBef>
                <a:spcPts val="0"/>
              </a:spcBef>
              <a:spcAft>
                <a:spcPts val="0"/>
              </a:spcAft>
              <a:buNone/>
            </a:pPr>
            <a:r>
              <a:rPr lang="en" sz="1000">
                <a:solidFill>
                  <a:srgbClr val="666666"/>
                </a:solidFill>
              </a:rPr>
              <a:t>High</a:t>
            </a:r>
            <a:endParaRPr sz="1000">
              <a:solidFill>
                <a:srgbClr val="666666"/>
              </a:solidFill>
            </a:endParaRPr>
          </a:p>
        </p:txBody>
      </p:sp>
      <p:sp>
        <p:nvSpPr>
          <p:cNvPr id="575" name="Google Shape;575;p38"/>
          <p:cNvSpPr txBox="1"/>
          <p:nvPr/>
        </p:nvSpPr>
        <p:spPr>
          <a:xfrm>
            <a:off x="5957275" y="4735400"/>
            <a:ext cx="4725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&gt; Pivot</a:t>
            </a:r>
            <a:endParaRPr sz="1200"/>
          </a:p>
        </p:txBody>
      </p:sp>
      <p:sp>
        <p:nvSpPr>
          <p:cNvPr id="576" name="Google Shape;576;p38"/>
          <p:cNvSpPr/>
          <p:nvPr/>
        </p:nvSpPr>
        <p:spPr>
          <a:xfrm rot="-5400000">
            <a:off x="6138022" y="3194300"/>
            <a:ext cx="111000" cy="297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Quicksort</a:t>
            </a:r>
            <a:endParaRPr/>
          </a:p>
        </p:txBody>
      </p:sp>
      <p:sp>
        <p:nvSpPr>
          <p:cNvPr id="582" name="Google Shape;58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(Refer to lecture slides for more details)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Quicksort</a:t>
            </a:r>
            <a:endParaRPr/>
          </a:p>
        </p:txBody>
      </p:sp>
      <p:sp>
        <p:nvSpPr>
          <p:cNvPr id="588" name="Google Shape;58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 to lecture slides for more details)</a:t>
            </a:r>
            <a:endParaRPr/>
          </a:p>
          <a:p>
            <a:pPr marL="0" lvl="0" indent="0" algn="l" rtl="0">
              <a:spcBef>
                <a:spcPts val="1200"/>
              </a:spcBef>
              <a:spcAft>
                <a:spcPts val="0"/>
              </a:spcAft>
              <a:buNone/>
            </a:pPr>
            <a:r>
              <a:rPr lang="en"/>
              <a:t>If we randomly choose the pivot:</a:t>
            </a:r>
            <a:endParaRPr/>
          </a:p>
          <a:p>
            <a:pPr marL="457200" lvl="0" indent="-342900" algn="l" rtl="0">
              <a:spcBef>
                <a:spcPts val="1200"/>
              </a:spcBef>
              <a:spcAft>
                <a:spcPts val="0"/>
              </a:spcAft>
              <a:buSzPts val="1800"/>
              <a:buChar char="●"/>
            </a:pPr>
            <a:r>
              <a:rPr lang="en"/>
              <a:t>Average Case: </a:t>
            </a:r>
            <a:r>
              <a:rPr lang="en" i="1">
                <a:latin typeface="Noto Sans Symbols"/>
                <a:ea typeface="Noto Sans Symbols"/>
                <a:cs typeface="Noto Sans Symbols"/>
                <a:sym typeface="Noto Sans Symbols"/>
              </a:rPr>
              <a:t>O(nlogn)</a:t>
            </a:r>
            <a:r>
              <a:rPr lang="en"/>
              <a:t> time</a:t>
            </a:r>
            <a:endParaRPr/>
          </a:p>
          <a:p>
            <a:pPr marL="457200" lvl="0" indent="-342900" algn="l" rtl="0">
              <a:spcBef>
                <a:spcPts val="0"/>
              </a:spcBef>
              <a:spcAft>
                <a:spcPts val="0"/>
              </a:spcAft>
              <a:buSzPts val="1800"/>
              <a:buChar char="●"/>
            </a:pPr>
            <a:r>
              <a:rPr lang="en"/>
              <a:t>Worst-Case: </a:t>
            </a:r>
            <a:r>
              <a:rPr lang="en" i="1">
                <a:latin typeface="Noto Sans Symbols"/>
                <a:ea typeface="Noto Sans Symbols"/>
                <a:cs typeface="Noto Sans Symbols"/>
                <a:sym typeface="Noto Sans Symbols"/>
              </a:rPr>
              <a:t>O(n</a:t>
            </a:r>
            <a:r>
              <a:rPr lang="en" i="1" baseline="30000">
                <a:latin typeface="Noto Sans Symbols"/>
                <a:ea typeface="Noto Sans Symbols"/>
                <a:cs typeface="Noto Sans Symbols"/>
                <a:sym typeface="Noto Sans Symbols"/>
              </a:rPr>
              <a:t>2</a:t>
            </a:r>
            <a:r>
              <a:rPr lang="en" i="1">
                <a:latin typeface="Noto Sans Symbols"/>
                <a:ea typeface="Noto Sans Symbols"/>
                <a:cs typeface="Noto Sans Symbols"/>
                <a:sym typeface="Noto Sans Symbols"/>
              </a:rPr>
              <a:t>)</a:t>
            </a:r>
            <a:r>
              <a:rPr lang="en"/>
              <a:t> time</a:t>
            </a:r>
            <a:endParaRPr/>
          </a:p>
          <a:p>
            <a:pPr marL="0" lvl="0" indent="0" algn="l" rtl="0">
              <a:spcBef>
                <a:spcPts val="1200"/>
              </a:spcBef>
              <a:spcAft>
                <a:spcPts val="1200"/>
              </a:spcAft>
              <a:buNone/>
            </a:pPr>
            <a:r>
              <a:rPr lang="en"/>
              <a:t>Space: </a:t>
            </a:r>
            <a:r>
              <a:rPr lang="en" i="1">
                <a:latin typeface="Noto Sans Symbols"/>
                <a:ea typeface="Noto Sans Symbols"/>
                <a:cs typeface="Noto Sans Symbols"/>
                <a:sym typeface="Noto Sans Symbols"/>
              </a:rPr>
              <a:t>O(1)</a:t>
            </a:r>
            <a:r>
              <a:rPr lang="en"/>
              <a:t> space because only swappings are required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Randomization</a:t>
            </a:r>
            <a:endParaRPr/>
          </a:p>
        </p:txBody>
      </p:sp>
      <p:sp>
        <p:nvSpPr>
          <p:cNvPr id="594" name="Google Shape;594;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Randomization</a:t>
            </a:r>
            <a:endParaRPr/>
          </a:p>
        </p:txBody>
      </p:sp>
      <p:sp>
        <p:nvSpPr>
          <p:cNvPr id="600" name="Google Shape;600;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Guarding against worst case</a:t>
            </a:r>
            <a:endParaRPr/>
          </a:p>
          <a:p>
            <a:pPr marL="457200" lvl="0" indent="0" algn="l" rtl="0">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Randomization</a:t>
            </a:r>
            <a:endParaRPr/>
          </a:p>
        </p:txBody>
      </p:sp>
      <p:sp>
        <p:nvSpPr>
          <p:cNvPr id="606" name="Google Shape;606;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Guarding against worst case</a:t>
            </a:r>
            <a:endParaRPr/>
          </a:p>
          <a:p>
            <a:pPr marL="457200" lvl="0" indent="-342900" algn="l" rtl="0">
              <a:spcBef>
                <a:spcPts val="0"/>
              </a:spcBef>
              <a:spcAft>
                <a:spcPts val="0"/>
              </a:spcAft>
              <a:buSzPts val="1800"/>
              <a:buChar char="●"/>
            </a:pPr>
            <a:r>
              <a:rPr lang="en"/>
              <a:t>Better probability of success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Probability Theory for expected run time</a:t>
            </a:r>
            <a:endParaRPr/>
          </a:p>
        </p:txBody>
      </p:sp>
      <p:sp>
        <p:nvSpPr>
          <p:cNvPr id="612" name="Google Shape;61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Pr(heads) = p</a:t>
            </a:r>
            <a:endParaRPr/>
          </a:p>
          <a:p>
            <a:pPr marL="457200" lvl="0" indent="-342900" algn="l" rtl="0">
              <a:spcBef>
                <a:spcPts val="0"/>
              </a:spcBef>
              <a:spcAft>
                <a:spcPts val="0"/>
              </a:spcAft>
              <a:buSzPts val="1800"/>
              <a:buChar char="●"/>
            </a:pPr>
            <a:r>
              <a:rPr lang="en"/>
              <a:t>Pr(tails) = (1 – p)</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Sort</a:t>
            </a:r>
            <a:endParaRPr/>
          </a:p>
        </p:txBody>
      </p:sp>
      <p:sp>
        <p:nvSpPr>
          <p:cNvPr id="83" name="Google Shape;83;p18"/>
          <p:cNvSpPr txBox="1"/>
          <p:nvPr/>
        </p:nvSpPr>
        <p:spPr>
          <a:xfrm>
            <a:off x="371700" y="4588150"/>
            <a:ext cx="30000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a:solidFill>
                  <a:srgbClr val="999999"/>
                </a:solidFill>
              </a:rPr>
              <a:t>Following slides credit to Christian</a:t>
            </a:r>
            <a:endParaRPr sz="1300">
              <a:solidFill>
                <a:srgbClr val="99999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Probability Theory for expected run time</a:t>
            </a:r>
            <a:endParaRPr/>
          </a:p>
        </p:txBody>
      </p:sp>
      <p:sp>
        <p:nvSpPr>
          <p:cNvPr id="618" name="Google Shape;618;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Pr(heads) = p</a:t>
            </a:r>
            <a:endParaRPr/>
          </a:p>
          <a:p>
            <a:pPr marL="457200" lvl="0" indent="-342900" algn="l" rtl="0">
              <a:spcBef>
                <a:spcPts val="0"/>
              </a:spcBef>
              <a:spcAft>
                <a:spcPts val="0"/>
              </a:spcAft>
              <a:buSzPts val="1800"/>
              <a:buChar char="●"/>
            </a:pPr>
            <a:r>
              <a:rPr lang="en"/>
              <a:t>Pr(tails) = (1 – p)</a:t>
            </a:r>
            <a:endParaRPr/>
          </a:p>
          <a:p>
            <a:pPr marL="0" lvl="0" indent="0" algn="l" rtl="0">
              <a:spcBef>
                <a:spcPts val="1200"/>
              </a:spcBef>
              <a:spcAft>
                <a:spcPts val="0"/>
              </a:spcAft>
              <a:buNone/>
            </a:pPr>
            <a:endParaRPr/>
          </a:p>
          <a:p>
            <a:pPr marL="0" lvl="0" indent="0" algn="l" rtl="0">
              <a:spcBef>
                <a:spcPts val="1200"/>
              </a:spcBef>
              <a:spcAft>
                <a:spcPts val="0"/>
              </a:spcAft>
              <a:buNone/>
            </a:pPr>
            <a:r>
              <a:rPr lang="en"/>
              <a:t>How many flips to get at least one head?</a:t>
            </a:r>
            <a:endParaRPr/>
          </a:p>
          <a:p>
            <a:pPr marL="457200" lvl="0" indent="-342900" algn="l" rtl="0">
              <a:spcBef>
                <a:spcPts val="1200"/>
              </a:spcBef>
              <a:spcAft>
                <a:spcPts val="0"/>
              </a:spcAft>
              <a:buSzPts val="1800"/>
              <a:buChar char="●"/>
            </a:pPr>
            <a:r>
              <a:rPr lang="en"/>
              <a:t>E[X] = 1/p </a:t>
            </a:r>
            <a:endParaRPr/>
          </a:p>
          <a:p>
            <a:pPr marL="0" lvl="0" indent="0" algn="l" rtl="0">
              <a:spcBef>
                <a:spcPts val="1200"/>
              </a:spcBef>
              <a:spcAft>
                <a:spcPts val="0"/>
              </a:spcAft>
              <a:buNone/>
            </a:pPr>
            <a:endParaRPr/>
          </a:p>
          <a:p>
            <a:pPr marL="0" lvl="0" indent="0" algn="l" rtl="0">
              <a:spcBef>
                <a:spcPts val="1200"/>
              </a:spcBef>
              <a:spcAft>
                <a:spcPts val="1200"/>
              </a:spcAft>
              <a:buNone/>
            </a:pPr>
            <a:r>
              <a:rPr lang="en" sz="1500">
                <a:solidFill>
                  <a:srgbClr val="999999"/>
                </a:solidFill>
              </a:rPr>
              <a:t>Derived in lecture</a:t>
            </a:r>
            <a:endParaRPr sz="1500">
              <a:solidFill>
                <a:srgbClr val="99999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6"/>
          <p:cNvSpPr txBox="1">
            <a:spLocks noGrp="1"/>
          </p:cNvSpPr>
          <p:nvPr>
            <p:ph type="title"/>
          </p:nvPr>
        </p:nvSpPr>
        <p:spPr>
          <a:xfrm>
            <a:off x="3513450" y="2285400"/>
            <a:ext cx="2117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Tutorial Time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1a</a:t>
            </a:r>
            <a:endParaRPr/>
          </a:p>
        </p:txBody>
      </p:sp>
      <p:sp>
        <p:nvSpPr>
          <p:cNvPr id="629" name="Google Shape;62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Suppose that the pivot choice is the median of the first, middle and last keys, can you find a bad input for QuickSort?</a:t>
            </a: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 Answer</a:t>
            </a:r>
            <a:endParaRPr/>
          </a:p>
        </p:txBody>
      </p:sp>
      <p:sp>
        <p:nvSpPr>
          <p:cNvPr id="635" name="Google Shape;63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Yes! As long as we have a fixed pivot choice, the time complexity would remain at O(n^2) as it is always possible to find a bad input for the algorithm.</a:t>
            </a:r>
            <a:endParaRPr/>
          </a:p>
          <a:p>
            <a:pPr marL="0" lvl="0" indent="0" algn="l" rtl="0">
              <a:spcBef>
                <a:spcPts val="120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 Answer</a:t>
            </a:r>
            <a:endParaRPr/>
          </a:p>
        </p:txBody>
      </p:sp>
      <p:sp>
        <p:nvSpPr>
          <p:cNvPr id="641" name="Google Shape;641;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Yes! As long as we have a fixed pivot choice, the time complexity would remain at O(n^2) as it is always possible to find a bad input for the algorithm.</a:t>
            </a:r>
            <a:endParaRPr/>
          </a:p>
          <a:p>
            <a:pPr marL="457200" lvl="0" indent="-342900" algn="l" rtl="0">
              <a:spcBef>
                <a:spcPts val="0"/>
              </a:spcBef>
              <a:spcAft>
                <a:spcPts val="0"/>
              </a:spcAft>
              <a:buSzPts val="1800"/>
              <a:buChar char="●"/>
            </a:pPr>
            <a:r>
              <a:rPr lang="en"/>
              <a:t>For example (the underlined section indicates the subarray that is currently being recursed on, bolded are the first, middle and last keys):</a:t>
            </a:r>
            <a:endParaRPr/>
          </a:p>
          <a:p>
            <a:pPr marL="0" lvl="0" indent="0" algn="l" rtl="0">
              <a:spcBef>
                <a:spcPts val="1200"/>
              </a:spcBef>
              <a:spcAft>
                <a:spcPts val="0"/>
              </a:spcAft>
              <a:buNone/>
            </a:pPr>
            <a:r>
              <a:rPr lang="en"/>
              <a:t>1st Partitioning : [</a:t>
            </a:r>
            <a:r>
              <a:rPr lang="en" b="1" u="sng"/>
              <a:t>8</a:t>
            </a:r>
            <a:r>
              <a:rPr lang="en" u="sng"/>
              <a:t>, 3, 2, 1, </a:t>
            </a:r>
            <a:r>
              <a:rPr lang="en" b="1" u="sng"/>
              <a:t>5</a:t>
            </a:r>
            <a:r>
              <a:rPr lang="en" u="sng"/>
              <a:t>, 4, 6, 7, </a:t>
            </a:r>
            <a:r>
              <a:rPr lang="en" b="1" u="sng"/>
              <a:t>9</a:t>
            </a:r>
            <a:r>
              <a:rPr lang="en"/>
              <a:t>] (8 will be selected as the pivot)</a:t>
            </a:r>
            <a:endParaRPr/>
          </a:p>
          <a:p>
            <a:pPr marL="0" lvl="0" indent="0" algn="l" rtl="0">
              <a:spcBef>
                <a:spcPts val="1200"/>
              </a:spcBef>
              <a:spcAft>
                <a:spcPts val="0"/>
              </a:spcAft>
              <a:buNone/>
            </a:pPr>
            <a:r>
              <a:rPr lang="en"/>
              <a:t>2nd Partitioning : [</a:t>
            </a:r>
            <a:r>
              <a:rPr lang="en" b="1" u="sng"/>
              <a:t>7</a:t>
            </a:r>
            <a:r>
              <a:rPr lang="en" u="sng"/>
              <a:t>, 3, 2, </a:t>
            </a:r>
            <a:r>
              <a:rPr lang="en" b="1" u="sng"/>
              <a:t>1</a:t>
            </a:r>
            <a:r>
              <a:rPr lang="en" u="sng"/>
              <a:t>, 5, 4, </a:t>
            </a:r>
            <a:r>
              <a:rPr lang="en" b="1" u="sng"/>
              <a:t>6</a:t>
            </a:r>
            <a:r>
              <a:rPr lang="en"/>
              <a:t>, 8, 9] (6 will be selected as the pivot)</a:t>
            </a:r>
            <a:endParaRPr/>
          </a:p>
          <a:p>
            <a:pPr marL="0" lvl="0" indent="0" algn="l" rtl="0">
              <a:spcBef>
                <a:spcPts val="1200"/>
              </a:spcBef>
              <a:spcAft>
                <a:spcPts val="0"/>
              </a:spcAft>
              <a:buNone/>
            </a:pPr>
            <a:r>
              <a:rPr lang="en"/>
              <a:t>3rd Partitioning : [</a:t>
            </a:r>
            <a:r>
              <a:rPr lang="en" b="1" u="sng"/>
              <a:t>4</a:t>
            </a:r>
            <a:r>
              <a:rPr lang="en" u="sng"/>
              <a:t>, 3, </a:t>
            </a:r>
            <a:r>
              <a:rPr lang="en" b="1" u="sng"/>
              <a:t>2</a:t>
            </a:r>
            <a:r>
              <a:rPr lang="en" u="sng"/>
              <a:t>, 1, </a:t>
            </a:r>
            <a:r>
              <a:rPr lang="en" b="1" u="sng"/>
              <a:t>5</a:t>
            </a:r>
            <a:r>
              <a:rPr lang="en"/>
              <a:t>, 6, 7, 8, 9] (4 will be selected as the pivot)</a:t>
            </a:r>
            <a:endParaRPr/>
          </a:p>
          <a:p>
            <a:pPr marL="0" lvl="0" indent="0" algn="l" rtl="0">
              <a:spcBef>
                <a:spcPts val="1200"/>
              </a:spcBef>
              <a:spcAft>
                <a:spcPts val="1200"/>
              </a:spcAft>
              <a:buNone/>
            </a:pPr>
            <a:r>
              <a:rPr lang="en"/>
              <a:t>4th Partitioning : [</a:t>
            </a:r>
            <a:r>
              <a:rPr lang="en" b="1" u="sng"/>
              <a:t>1</a:t>
            </a:r>
            <a:r>
              <a:rPr lang="en" u="sng"/>
              <a:t>, </a:t>
            </a:r>
            <a:r>
              <a:rPr lang="en" b="1" u="sng"/>
              <a:t>3</a:t>
            </a:r>
            <a:r>
              <a:rPr lang="en" u="sng"/>
              <a:t>, </a:t>
            </a:r>
            <a:r>
              <a:rPr lang="en" b="1" u="sng"/>
              <a:t>2</a:t>
            </a:r>
            <a:r>
              <a:rPr lang="en"/>
              <a:t>, 4, 5, 6, 7, 8, 9] (2 will be selected as the pivot)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1b</a:t>
            </a:r>
            <a:endParaRPr/>
          </a:p>
        </p:txBody>
      </p:sp>
      <p:sp>
        <p:nvSpPr>
          <p:cNvPr id="647" name="Google Shape;647;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Are any of the partitioning algorithms we have seen for QuickSort stable? Can you design a stable partitioning algorithm? Would it be efficient?</a:t>
            </a:r>
            <a:endParaRPr/>
          </a:p>
          <a:p>
            <a:pPr marL="0" lvl="0" indent="0" algn="l" rtl="0">
              <a:spcBef>
                <a:spcPts val="12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1b Answer</a:t>
            </a:r>
            <a:endParaRPr/>
          </a:p>
        </p:txBody>
      </p:sp>
      <p:sp>
        <p:nvSpPr>
          <p:cNvPr id="653" name="Google Shape;653;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 all partitioning algorithms are not stable.</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But we can make them stable! How?</a:t>
            </a:r>
            <a:endParaRPr/>
          </a:p>
          <a:p>
            <a:pPr marL="0" lvl="0" indent="0" algn="l" rtl="0">
              <a:spcBef>
                <a:spcPts val="120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Qn 1b Answer</a:t>
            </a:r>
            <a:endParaRPr dirty="0"/>
          </a:p>
        </p:txBody>
      </p:sp>
      <p:sp>
        <p:nvSpPr>
          <p:cNvPr id="659" name="Google Shape;659;p52"/>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Create a new array with the original indices of the key</a:t>
            </a:r>
            <a:endParaRPr dirty="0"/>
          </a:p>
          <a:p>
            <a:pPr marL="0" lvl="0" indent="0" algn="ctr" rtl="0">
              <a:spcBef>
                <a:spcPts val="1200"/>
              </a:spcBef>
              <a:spcAft>
                <a:spcPts val="0"/>
              </a:spcAft>
              <a:buClr>
                <a:schemeClr val="dk1"/>
              </a:buClr>
              <a:buSzPts val="1100"/>
              <a:buFont typeface="Arial"/>
              <a:buNone/>
            </a:pPr>
            <a:r>
              <a:rPr lang="en" dirty="0"/>
              <a:t>Original Array : [1, </a:t>
            </a:r>
            <a:r>
              <a:rPr lang="en" b="1" dirty="0"/>
              <a:t>2</a:t>
            </a:r>
            <a:r>
              <a:rPr lang="en" dirty="0"/>
              <a:t>, 5, 3, 5, 3, 8, 7, </a:t>
            </a:r>
            <a:r>
              <a:rPr lang="en" b="1" dirty="0"/>
              <a:t>2</a:t>
            </a:r>
            <a:r>
              <a:rPr lang="en" dirty="0"/>
              <a:t>]</a:t>
            </a:r>
            <a:endParaRPr dirty="0"/>
          </a:p>
          <a:p>
            <a:pPr marL="0" lvl="0" indent="0" algn="ctr" rtl="0">
              <a:spcBef>
                <a:spcPts val="1200"/>
              </a:spcBef>
              <a:spcAft>
                <a:spcPts val="0"/>
              </a:spcAft>
              <a:buClr>
                <a:schemeClr val="dk1"/>
              </a:buClr>
              <a:buSzPts val="1100"/>
              <a:buFont typeface="Arial"/>
              <a:buNone/>
            </a:pPr>
            <a:r>
              <a:rPr lang="en" dirty="0"/>
              <a:t>     New Array : [0, </a:t>
            </a:r>
            <a:r>
              <a:rPr lang="en" b="1" dirty="0"/>
              <a:t>1</a:t>
            </a:r>
            <a:r>
              <a:rPr lang="en" dirty="0"/>
              <a:t>, 2, 3, 4, 5, 6, 7, </a:t>
            </a:r>
            <a:r>
              <a:rPr lang="en" b="1" dirty="0"/>
              <a:t>8</a:t>
            </a:r>
            <a:r>
              <a:rPr lang="en" dirty="0"/>
              <a:t>]</a:t>
            </a:r>
            <a:endParaRPr dirty="0"/>
          </a:p>
          <a:p>
            <a:pPr marL="0" lvl="0" indent="0" algn="l" rtl="0">
              <a:spcBef>
                <a:spcPts val="1200"/>
              </a:spcBef>
              <a:spcAft>
                <a:spcPts val="0"/>
              </a:spcAft>
              <a:buNone/>
            </a:pPr>
            <a:r>
              <a:rPr lang="en" dirty="0"/>
              <a:t>When comparing elements, the new array would be used to disambiguate elements with equal keys, creating a “total ordering” between every key.</a:t>
            </a:r>
            <a:endParaRPr dirty="0"/>
          </a:p>
          <a:p>
            <a:pPr marL="457200" lvl="0" indent="-342900" rtl="0">
              <a:spcBef>
                <a:spcPts val="1200"/>
              </a:spcBef>
              <a:spcAft>
                <a:spcPts val="0"/>
              </a:spcAft>
              <a:buSzPts val="1800"/>
              <a:buChar char="●"/>
            </a:pPr>
            <a:r>
              <a:rPr lang="en" dirty="0"/>
              <a:t>When comparing the 2s, sorting algorithm will check which value came first using the new array of original indices</a:t>
            </a:r>
          </a:p>
          <a:p>
            <a:pPr>
              <a:spcBef>
                <a:spcPts val="1200"/>
              </a:spcBef>
            </a:pPr>
            <a:r>
              <a:rPr lang="en-US" dirty="0"/>
              <a:t>Note: We use the not in-place quicksort algorithm</a:t>
            </a:r>
          </a:p>
          <a:p>
            <a:pPr marL="457200" lvl="0" indent="-342900" rtl="0">
              <a:spcBef>
                <a:spcPts val="1200"/>
              </a:spcBef>
              <a:spcAft>
                <a:spcPts val="0"/>
              </a:spcAft>
              <a:buSzPts val="1800"/>
              <a:buChar char="●"/>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70E4-06C4-4B6D-9E45-AED65A1BAA22}"/>
              </a:ext>
            </a:extLst>
          </p:cNvPr>
          <p:cNvSpPr>
            <a:spLocks noGrp="1"/>
          </p:cNvSpPr>
          <p:nvPr>
            <p:ph type="title"/>
          </p:nvPr>
        </p:nvSpPr>
        <p:spPr/>
        <p:txBody>
          <a:bodyPr>
            <a:normAutofit fontScale="90000"/>
          </a:bodyPr>
          <a:lstStyle/>
          <a:p>
            <a:r>
              <a:rPr lang="en" dirty="0"/>
              <a:t>Qn 1b Answer</a:t>
            </a:r>
            <a:endParaRPr lang="en-SG" dirty="0"/>
          </a:p>
        </p:txBody>
      </p:sp>
      <p:sp>
        <p:nvSpPr>
          <p:cNvPr id="3" name="Text Placeholder 2">
            <a:extLst>
              <a:ext uri="{FF2B5EF4-FFF2-40B4-BE49-F238E27FC236}">
                <a16:creationId xmlns:a16="http://schemas.microsoft.com/office/drawing/2014/main" id="{AB9DBA92-7BF0-4AAC-BAC1-46FC22E5D978}"/>
              </a:ext>
            </a:extLst>
          </p:cNvPr>
          <p:cNvSpPr>
            <a:spLocks noGrp="1"/>
          </p:cNvSpPr>
          <p:nvPr>
            <p:ph type="body" idx="1"/>
          </p:nvPr>
        </p:nvSpPr>
        <p:spPr/>
        <p:txBody>
          <a:bodyPr/>
          <a:lstStyle/>
          <a:p>
            <a:pPr marL="0" lvl="0" indent="0" algn="ctr" rtl="0">
              <a:spcBef>
                <a:spcPts val="1200"/>
              </a:spcBef>
              <a:spcAft>
                <a:spcPts val="0"/>
              </a:spcAft>
              <a:buClr>
                <a:schemeClr val="dk1"/>
              </a:buClr>
              <a:buSzPts val="1100"/>
              <a:buFont typeface="Arial"/>
              <a:buNone/>
            </a:pPr>
            <a:r>
              <a:rPr lang="en-US" dirty="0"/>
              <a:t>Original Array : [3, </a:t>
            </a:r>
            <a:r>
              <a:rPr lang="en-US" b="1" dirty="0"/>
              <a:t>2</a:t>
            </a:r>
            <a:r>
              <a:rPr lang="en-US" dirty="0"/>
              <a:t>, 5, 1, 5, 3, 8, 7, </a:t>
            </a:r>
            <a:r>
              <a:rPr lang="en-US" b="1" dirty="0"/>
              <a:t>2</a:t>
            </a:r>
            <a:r>
              <a:rPr lang="en-US" dirty="0"/>
              <a:t>]</a:t>
            </a:r>
          </a:p>
          <a:p>
            <a:pPr marL="0" lvl="0" indent="0" algn="ctr" rtl="0">
              <a:spcBef>
                <a:spcPts val="1200"/>
              </a:spcBef>
              <a:spcAft>
                <a:spcPts val="0"/>
              </a:spcAft>
              <a:buClr>
                <a:schemeClr val="dk1"/>
              </a:buClr>
              <a:buSzPts val="1100"/>
              <a:buFont typeface="Arial"/>
              <a:buNone/>
            </a:pPr>
            <a:r>
              <a:rPr lang="en-US" dirty="0"/>
              <a:t>     New Array : [0, </a:t>
            </a:r>
            <a:r>
              <a:rPr lang="en-US" b="1" dirty="0"/>
              <a:t>1</a:t>
            </a:r>
            <a:r>
              <a:rPr lang="en-US" dirty="0"/>
              <a:t>, 2, 3, 4, 5, 6, 7, </a:t>
            </a:r>
            <a:r>
              <a:rPr lang="en-US" b="1" dirty="0"/>
              <a:t>8</a:t>
            </a:r>
            <a:r>
              <a:rPr lang="en-US" dirty="0"/>
              <a:t>]</a:t>
            </a:r>
          </a:p>
          <a:p>
            <a:pPr marL="114300" indent="0">
              <a:buNone/>
            </a:pPr>
            <a:endParaRPr lang="en-SG" dirty="0"/>
          </a:p>
        </p:txBody>
      </p:sp>
    </p:spTree>
    <p:extLst>
      <p:ext uri="{BB962C8B-B14F-4D97-AF65-F5344CB8AC3E}">
        <p14:creationId xmlns:p14="http://schemas.microsoft.com/office/powerpoint/2010/main" val="2932330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1c</a:t>
            </a:r>
            <a:endParaRPr/>
          </a:p>
        </p:txBody>
      </p:sp>
      <p:sp>
        <p:nvSpPr>
          <p:cNvPr id="671" name="Google Shape;671;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Consider a QuickSort implementation that uses the 3-way partitioning scheme (i.e. elements equal to the pivot are partitioned into their own segment).</a:t>
            </a:r>
            <a:endParaRPr/>
          </a:p>
          <a:p>
            <a:pPr marL="0" lvl="0" indent="0" algn="l" rtl="0">
              <a:spcBef>
                <a:spcPts val="1200"/>
              </a:spcBef>
              <a:spcAft>
                <a:spcPts val="0"/>
              </a:spcAft>
              <a:buNone/>
            </a:pPr>
            <a:endParaRPr/>
          </a:p>
          <a:p>
            <a:pPr marL="0" lvl="0" indent="0" algn="l" rtl="0">
              <a:spcBef>
                <a:spcPts val="1200"/>
              </a:spcBef>
              <a:spcAft>
                <a:spcPts val="0"/>
              </a:spcAft>
              <a:buNone/>
            </a:pPr>
            <a:r>
              <a:rPr lang="en"/>
              <a:t>i) If an input array of size n contains all identical keys, what is the asymptotic bound for QuickSort?</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Sort</a:t>
            </a:r>
            <a:endParaRPr/>
          </a:p>
        </p:txBody>
      </p:sp>
      <p:sp>
        <p:nvSpPr>
          <p:cNvPr id="89" name="Google Shape;89;p19"/>
          <p:cNvSpPr txBox="1">
            <a:spLocks noGrp="1"/>
          </p:cNvSpPr>
          <p:nvPr>
            <p:ph type="body" idx="1"/>
          </p:nvPr>
        </p:nvSpPr>
        <p:spPr>
          <a:xfrm>
            <a:off x="311700" y="1152475"/>
            <a:ext cx="8520600" cy="315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idea:</a:t>
            </a:r>
            <a:endParaRPr/>
          </a:p>
          <a:p>
            <a:pPr marL="457200" lvl="0" indent="-342900" algn="l" rtl="0">
              <a:spcBef>
                <a:spcPts val="1200"/>
              </a:spcBef>
              <a:spcAft>
                <a:spcPts val="0"/>
              </a:spcAft>
              <a:buSzPts val="1800"/>
              <a:buChar char="●"/>
            </a:pPr>
            <a:r>
              <a:rPr lang="en"/>
              <a:t>Choose a pivot (and hope it’s not a bad one)</a:t>
            </a:r>
            <a:endParaRPr/>
          </a:p>
          <a:p>
            <a:pPr marL="457200" lvl="0" indent="-342900" algn="l" rtl="0">
              <a:spcBef>
                <a:spcPts val="0"/>
              </a:spcBef>
              <a:spcAft>
                <a:spcPts val="0"/>
              </a:spcAft>
              <a:buSzPts val="1800"/>
              <a:buChar char="●"/>
            </a:pPr>
            <a:r>
              <a:rPr lang="en"/>
              <a:t>Partition the array into regions of smaller and larger than the pivot</a:t>
            </a:r>
            <a:endParaRPr/>
          </a:p>
          <a:p>
            <a:pPr marL="457200" lvl="0" indent="-342900" algn="l" rtl="0">
              <a:spcBef>
                <a:spcPts val="0"/>
              </a:spcBef>
              <a:spcAft>
                <a:spcPts val="0"/>
              </a:spcAft>
              <a:buSzPts val="1800"/>
              <a:buChar char="●"/>
            </a:pPr>
            <a:r>
              <a:rPr lang="en"/>
              <a:t>Recursively sort the regions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1c (i) Answer</a:t>
            </a:r>
            <a:endParaRPr/>
          </a:p>
        </p:txBody>
      </p:sp>
      <p:sp>
        <p:nvSpPr>
          <p:cNvPr id="677" name="Google Shape;677;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a:t>
            </a:r>
            <a:endParaRPr/>
          </a:p>
          <a:p>
            <a:pPr marL="457200" lvl="0" indent="-342900" algn="l" rtl="0">
              <a:spcBef>
                <a:spcPts val="0"/>
              </a:spcBef>
              <a:spcAft>
                <a:spcPts val="0"/>
              </a:spcAft>
              <a:buSzPts val="1800"/>
              <a:buChar char="●"/>
            </a:pPr>
            <a:r>
              <a:rPr lang="en"/>
              <a:t>After first pass, no more unsorted elements</a:t>
            </a:r>
            <a:endParaRPr/>
          </a:p>
          <a:p>
            <a:pPr marL="0" lvl="0" indent="0" algn="l" rtl="0">
              <a:spcBef>
                <a:spcPts val="1200"/>
              </a:spcBef>
              <a:spcAft>
                <a:spcPts val="12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1c </a:t>
            </a:r>
            <a:endParaRPr/>
          </a:p>
        </p:txBody>
      </p:sp>
      <p:sp>
        <p:nvSpPr>
          <p:cNvPr id="683" name="Google Shape;683;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Consider a QuickSort implementation that uses the 3-way partitioning scheme (i.e. elements equal to the pivot are partitioned into their own segment).</a:t>
            </a:r>
            <a:endParaRPr/>
          </a:p>
          <a:p>
            <a:pPr marL="0" lvl="0" indent="0" algn="l" rtl="0">
              <a:spcBef>
                <a:spcPts val="1200"/>
              </a:spcBef>
              <a:spcAft>
                <a:spcPts val="0"/>
              </a:spcAft>
              <a:buNone/>
            </a:pPr>
            <a:endParaRPr/>
          </a:p>
          <a:p>
            <a:pPr marL="0" lvl="0" indent="0" algn="l" rtl="0">
              <a:spcBef>
                <a:spcPts val="1200"/>
              </a:spcBef>
              <a:spcAft>
                <a:spcPts val="0"/>
              </a:spcAft>
              <a:buNone/>
            </a:pPr>
            <a:r>
              <a:rPr lang="en"/>
              <a:t>(ii) If an input array of size n contains k &lt; n distinct keys, what is the asymptotic bound for QuickSort?</a:t>
            </a:r>
            <a:endParaRPr/>
          </a:p>
          <a:p>
            <a:pPr marL="0" lvl="0" indent="0" algn="l" rtl="0">
              <a:spcBef>
                <a:spcPts val="1200"/>
              </a:spcBef>
              <a:spcAft>
                <a:spcPts val="12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1c (ii) Answer</a:t>
            </a:r>
            <a:endParaRPr/>
          </a:p>
        </p:txBody>
      </p:sp>
      <p:sp>
        <p:nvSpPr>
          <p:cNvPr id="689" name="Google Shape;689;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Maximum of k pivots that can be chosen → max height of recurrence tree is k</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Assume worst case for every level O(n)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Runtime = n * k = O(nk)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1c (ii) Answer</a:t>
            </a:r>
            <a:endParaRPr/>
          </a:p>
        </p:txBody>
      </p:sp>
      <p:sp>
        <p:nvSpPr>
          <p:cNvPr id="695" name="Google Shape;695;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k = 4</a:t>
            </a:r>
            <a:endParaRPr/>
          </a:p>
        </p:txBody>
      </p:sp>
      <p:pic>
        <p:nvPicPr>
          <p:cNvPr id="696" name="Google Shape;696;p58"/>
          <p:cNvPicPr preferRelativeResize="0"/>
          <p:nvPr/>
        </p:nvPicPr>
        <p:blipFill rotWithShape="1">
          <a:blip r:embed="rId3">
            <a:alphaModFix/>
          </a:blip>
          <a:srcRect r="25909" b="79521"/>
          <a:stretch/>
        </p:blipFill>
        <p:spPr>
          <a:xfrm>
            <a:off x="4212675" y="1152475"/>
            <a:ext cx="3422824" cy="731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1c (ii) Answer</a:t>
            </a:r>
            <a:endParaRPr/>
          </a:p>
        </p:txBody>
      </p:sp>
      <p:sp>
        <p:nvSpPr>
          <p:cNvPr id="702" name="Google Shape;702;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k = 4</a:t>
            </a:r>
            <a:endParaRPr/>
          </a:p>
        </p:txBody>
      </p:sp>
      <p:pic>
        <p:nvPicPr>
          <p:cNvPr id="703" name="Google Shape;703;p59"/>
          <p:cNvPicPr preferRelativeResize="0"/>
          <p:nvPr/>
        </p:nvPicPr>
        <p:blipFill rotWithShape="1">
          <a:blip r:embed="rId3">
            <a:alphaModFix/>
          </a:blip>
          <a:srcRect r="26551" b="56078"/>
          <a:stretch/>
        </p:blipFill>
        <p:spPr>
          <a:xfrm>
            <a:off x="4212675" y="1152475"/>
            <a:ext cx="3392925" cy="1568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1c (ii) Answer</a:t>
            </a:r>
            <a:endParaRPr/>
          </a:p>
        </p:txBody>
      </p:sp>
      <p:sp>
        <p:nvSpPr>
          <p:cNvPr id="709" name="Google Shape;709;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k = 4</a:t>
            </a:r>
            <a:endParaRPr/>
          </a:p>
        </p:txBody>
      </p:sp>
      <p:pic>
        <p:nvPicPr>
          <p:cNvPr id="710" name="Google Shape;710;p60"/>
          <p:cNvPicPr preferRelativeResize="0"/>
          <p:nvPr/>
        </p:nvPicPr>
        <p:blipFill rotWithShape="1">
          <a:blip r:embed="rId3">
            <a:alphaModFix/>
          </a:blip>
          <a:srcRect r="27203" b="30405"/>
          <a:stretch/>
        </p:blipFill>
        <p:spPr>
          <a:xfrm>
            <a:off x="4212675" y="1152475"/>
            <a:ext cx="3363025" cy="2485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1c (ii) Answer</a:t>
            </a:r>
            <a:endParaRPr/>
          </a:p>
        </p:txBody>
      </p:sp>
      <p:sp>
        <p:nvSpPr>
          <p:cNvPr id="716" name="Google Shape;716;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k = 4</a:t>
            </a:r>
            <a:endParaRPr/>
          </a:p>
        </p:txBody>
      </p:sp>
      <p:pic>
        <p:nvPicPr>
          <p:cNvPr id="717" name="Google Shape;717;p61"/>
          <p:cNvPicPr preferRelativeResize="0"/>
          <p:nvPr/>
        </p:nvPicPr>
        <p:blipFill>
          <a:blip r:embed="rId3">
            <a:alphaModFix/>
          </a:blip>
          <a:stretch>
            <a:fillRect/>
          </a:stretch>
        </p:blipFill>
        <p:spPr>
          <a:xfrm>
            <a:off x="4212663" y="1152463"/>
            <a:ext cx="4619625" cy="35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1c (ii) Answer</a:t>
            </a:r>
            <a:endParaRPr/>
          </a:p>
        </p:txBody>
      </p:sp>
      <p:sp>
        <p:nvSpPr>
          <p:cNvPr id="723" name="Google Shape;72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If pivot selection is guaranteed to be balanced, the asymptotic bound should be O(n log k) </a:t>
            </a:r>
          </a:p>
          <a:p>
            <a:pPr marL="0" lvl="0" indent="0" algn="l" rtl="0">
              <a:spcBef>
                <a:spcPts val="0"/>
              </a:spcBef>
              <a:spcAft>
                <a:spcPts val="1200"/>
              </a:spcAft>
              <a:buNone/>
            </a:pPr>
            <a:r>
              <a:rPr lang="en" dirty="0"/>
              <a:t>* Think of each key as a single element</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2a</a:t>
            </a:r>
            <a:endParaRPr/>
          </a:p>
        </p:txBody>
      </p:sp>
      <p:sp>
        <p:nvSpPr>
          <p:cNvPr id="729" name="Google Shape;72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Given an array A, decide if there are any duplicated elements in the array.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2a Answer</a:t>
            </a:r>
            <a:endParaRPr/>
          </a:p>
        </p:txBody>
      </p:sp>
      <p:sp>
        <p:nvSpPr>
          <p:cNvPr id="735" name="Google Shape;73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Sort → O(n log n)</a:t>
            </a:r>
            <a:endParaRPr dirty="0"/>
          </a:p>
          <a:p>
            <a:pPr marL="457200" lvl="0" indent="-342900" algn="l" rtl="0">
              <a:spcBef>
                <a:spcPts val="0"/>
              </a:spcBef>
              <a:spcAft>
                <a:spcPts val="0"/>
              </a:spcAft>
              <a:buSzPts val="1800"/>
              <a:buChar char="●"/>
            </a:pPr>
            <a:r>
              <a:rPr lang="en" dirty="0"/>
              <a:t>Traverse array, check if i is same as i + 1 → O(n)</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Overall: O(n log 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Hoare’s Partition</a:t>
            </a:r>
            <a:endParaRPr/>
          </a:p>
        </p:txBody>
      </p:sp>
      <p:sp>
        <p:nvSpPr>
          <p:cNvPr id="95" name="Google Shape;95;p20"/>
          <p:cNvSpPr txBox="1">
            <a:spLocks noGrp="1"/>
          </p:cNvSpPr>
          <p:nvPr>
            <p:ph type="body" idx="1"/>
          </p:nvPr>
        </p:nvSpPr>
        <p:spPr>
          <a:xfrm>
            <a:off x="311700" y="1152475"/>
            <a:ext cx="8520600" cy="516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358"/>
              <a:buNone/>
            </a:pPr>
            <a:r>
              <a:rPr lang="en" sz="1685"/>
              <a:t>The idea:</a:t>
            </a:r>
            <a:endParaRPr sz="1685"/>
          </a:p>
          <a:p>
            <a:pPr marL="0" lvl="0" indent="0" algn="l" rtl="0">
              <a:lnSpc>
                <a:spcPct val="95000"/>
              </a:lnSpc>
              <a:spcBef>
                <a:spcPts val="1200"/>
              </a:spcBef>
              <a:spcAft>
                <a:spcPts val="1200"/>
              </a:spcAft>
              <a:buSzPts val="358"/>
              <a:buNone/>
            </a:pPr>
            <a:endParaRPr sz="1685"/>
          </a:p>
        </p:txBody>
      </p:sp>
      <p:sp>
        <p:nvSpPr>
          <p:cNvPr id="96" name="Google Shape;96;p20"/>
          <p:cNvSpPr/>
          <p:nvPr/>
        </p:nvSpPr>
        <p:spPr>
          <a:xfrm>
            <a:off x="2155100" y="2031475"/>
            <a:ext cx="15807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keys &lt;= pivot</a:t>
            </a:r>
            <a:endParaRPr i="1"/>
          </a:p>
        </p:txBody>
      </p:sp>
      <p:sp>
        <p:nvSpPr>
          <p:cNvPr id="97" name="Google Shape;97;p20"/>
          <p:cNvSpPr/>
          <p:nvPr/>
        </p:nvSpPr>
        <p:spPr>
          <a:xfrm>
            <a:off x="5556800" y="2031475"/>
            <a:ext cx="18210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keys &gt; pivot</a:t>
            </a:r>
            <a:endParaRPr i="1"/>
          </a:p>
        </p:txBody>
      </p:sp>
      <p:sp>
        <p:nvSpPr>
          <p:cNvPr id="98" name="Google Shape;98;p20"/>
          <p:cNvSpPr/>
          <p:nvPr/>
        </p:nvSpPr>
        <p:spPr>
          <a:xfrm>
            <a:off x="3735800" y="2031475"/>
            <a:ext cx="18210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B7B7B7"/>
                </a:solidFill>
              </a:rPr>
              <a:t>In progress</a:t>
            </a:r>
            <a:endParaRPr>
              <a:solidFill>
                <a:srgbClr val="B7B7B7"/>
              </a:solidFill>
            </a:endParaRPr>
          </a:p>
        </p:txBody>
      </p:sp>
      <p:sp>
        <p:nvSpPr>
          <p:cNvPr id="99" name="Google Shape;99;p20"/>
          <p:cNvSpPr/>
          <p:nvPr/>
        </p:nvSpPr>
        <p:spPr>
          <a:xfrm>
            <a:off x="1766200" y="2031475"/>
            <a:ext cx="3888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p</a:t>
            </a:r>
            <a:endParaRPr i="1"/>
          </a:p>
        </p:txBody>
      </p:sp>
      <p:sp>
        <p:nvSpPr>
          <p:cNvPr id="100" name="Google Shape;100;p20"/>
          <p:cNvSpPr/>
          <p:nvPr/>
        </p:nvSpPr>
        <p:spPr>
          <a:xfrm>
            <a:off x="2155100" y="2898950"/>
            <a:ext cx="24990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keys &lt;= pivot</a:t>
            </a:r>
            <a:endParaRPr i="1"/>
          </a:p>
        </p:txBody>
      </p:sp>
      <p:sp>
        <p:nvSpPr>
          <p:cNvPr id="101" name="Google Shape;101;p20"/>
          <p:cNvSpPr/>
          <p:nvPr/>
        </p:nvSpPr>
        <p:spPr>
          <a:xfrm>
            <a:off x="4654100" y="2898950"/>
            <a:ext cx="27237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keys &gt; pivot</a:t>
            </a:r>
            <a:endParaRPr i="1"/>
          </a:p>
        </p:txBody>
      </p:sp>
      <p:sp>
        <p:nvSpPr>
          <p:cNvPr id="102" name="Google Shape;102;p20"/>
          <p:cNvSpPr/>
          <p:nvPr/>
        </p:nvSpPr>
        <p:spPr>
          <a:xfrm>
            <a:off x="1766200" y="2898950"/>
            <a:ext cx="3888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p</a:t>
            </a:r>
            <a:endParaRPr i="1"/>
          </a:p>
        </p:txBody>
      </p:sp>
      <p:sp>
        <p:nvSpPr>
          <p:cNvPr id="103" name="Google Shape;103;p20"/>
          <p:cNvSpPr/>
          <p:nvPr/>
        </p:nvSpPr>
        <p:spPr>
          <a:xfrm>
            <a:off x="1766200" y="3766425"/>
            <a:ext cx="24990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keys &lt;= pivot</a:t>
            </a:r>
            <a:endParaRPr i="1"/>
          </a:p>
        </p:txBody>
      </p:sp>
      <p:sp>
        <p:nvSpPr>
          <p:cNvPr id="104" name="Google Shape;104;p20"/>
          <p:cNvSpPr/>
          <p:nvPr/>
        </p:nvSpPr>
        <p:spPr>
          <a:xfrm>
            <a:off x="4654100" y="3766425"/>
            <a:ext cx="27237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keys &gt; pivot</a:t>
            </a:r>
            <a:endParaRPr i="1"/>
          </a:p>
        </p:txBody>
      </p:sp>
      <p:sp>
        <p:nvSpPr>
          <p:cNvPr id="105" name="Google Shape;105;p20"/>
          <p:cNvSpPr/>
          <p:nvPr/>
        </p:nvSpPr>
        <p:spPr>
          <a:xfrm>
            <a:off x="4265300" y="3766425"/>
            <a:ext cx="388800" cy="36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p</a:t>
            </a:r>
            <a:endParaRPr i="1"/>
          </a:p>
        </p:txBody>
      </p:sp>
      <p:cxnSp>
        <p:nvCxnSpPr>
          <p:cNvPr id="106" name="Google Shape;106;p20"/>
          <p:cNvCxnSpPr/>
          <p:nvPr/>
        </p:nvCxnSpPr>
        <p:spPr>
          <a:xfrm>
            <a:off x="4642400" y="2445113"/>
            <a:ext cx="7800" cy="405000"/>
          </a:xfrm>
          <a:prstGeom prst="straightConnector1">
            <a:avLst/>
          </a:prstGeom>
          <a:noFill/>
          <a:ln w="9525" cap="flat" cmpd="sng">
            <a:solidFill>
              <a:srgbClr val="FF0000"/>
            </a:solidFill>
            <a:prstDash val="solid"/>
            <a:round/>
            <a:headEnd type="none" w="med" len="med"/>
            <a:tailEnd type="triangle" w="med" len="med"/>
          </a:ln>
        </p:spPr>
      </p:cxnSp>
      <p:cxnSp>
        <p:nvCxnSpPr>
          <p:cNvPr id="107" name="Google Shape;107;p20"/>
          <p:cNvCxnSpPr/>
          <p:nvPr/>
        </p:nvCxnSpPr>
        <p:spPr>
          <a:xfrm>
            <a:off x="4642400" y="3312575"/>
            <a:ext cx="7800" cy="4050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2b</a:t>
            </a:r>
            <a:endParaRPr/>
          </a:p>
        </p:txBody>
      </p:sp>
      <p:sp>
        <p:nvSpPr>
          <p:cNvPr id="741" name="Google Shape;74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Given an array A, output another array B with all the duplicates removed. Note the order of the elements in B does not need to follow the same order in A. That means if array A is {3, 2, 1, 3, 2, 1}, then your algorithm can output {1, 2, 3}.</a:t>
            </a:r>
            <a:endParaRPr/>
          </a:p>
          <a:p>
            <a:pPr marL="0" lvl="0" indent="0" algn="l" rtl="0">
              <a:spcBef>
                <a:spcPts val="1200"/>
              </a:spcBef>
              <a:spcAft>
                <a:spcPts val="120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2b Answer</a:t>
            </a:r>
            <a:endParaRPr/>
          </a:p>
        </p:txBody>
      </p:sp>
      <p:sp>
        <p:nvSpPr>
          <p:cNvPr id="747" name="Google Shape;74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Similar to 2a</a:t>
            </a:r>
            <a:endParaRPr/>
          </a:p>
          <a:p>
            <a:pPr marL="457200" lvl="0" indent="-342900" algn="l" rtl="0">
              <a:spcBef>
                <a:spcPts val="0"/>
              </a:spcBef>
              <a:spcAft>
                <a:spcPts val="0"/>
              </a:spcAft>
              <a:buSzPts val="1800"/>
              <a:buChar char="●"/>
            </a:pPr>
            <a:r>
              <a:rPr lang="en"/>
              <a:t>Sort → O(n log n)</a:t>
            </a:r>
            <a:endParaRPr/>
          </a:p>
          <a:p>
            <a:pPr marL="457200" lvl="0" indent="-342900" algn="l" rtl="0">
              <a:spcBef>
                <a:spcPts val="0"/>
              </a:spcBef>
              <a:spcAft>
                <a:spcPts val="0"/>
              </a:spcAft>
              <a:buSzPts val="1800"/>
              <a:buChar char="●"/>
            </a:pPr>
            <a:r>
              <a:rPr lang="en"/>
              <a:t>Variable k to keep track of largest element encountered → O(n)</a:t>
            </a:r>
            <a:endParaRPr/>
          </a:p>
          <a:p>
            <a:pPr marL="914400" lvl="1" indent="-317500" algn="l" rtl="0">
              <a:spcBef>
                <a:spcPts val="0"/>
              </a:spcBef>
              <a:spcAft>
                <a:spcPts val="0"/>
              </a:spcAft>
              <a:buSzPts val="1400"/>
              <a:buChar char="○"/>
            </a:pPr>
            <a:r>
              <a:rPr lang="en"/>
              <a:t>Remove if element at index i is identical to k</a:t>
            </a:r>
            <a:endParaRPr/>
          </a:p>
          <a:p>
            <a:pPr marL="914400" lvl="1" indent="-317500" algn="l" rtl="0">
              <a:spcBef>
                <a:spcPts val="0"/>
              </a:spcBef>
              <a:spcAft>
                <a:spcPts val="0"/>
              </a:spcAft>
              <a:buSzPts val="1400"/>
              <a:buChar char="○"/>
            </a:pPr>
            <a:r>
              <a:rPr lang="en"/>
              <a:t>Update the value of k if not duplicate</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Overall: O(n log 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2c</a:t>
            </a:r>
            <a:endParaRPr/>
          </a:p>
        </p:txBody>
      </p:sp>
      <p:sp>
        <p:nvSpPr>
          <p:cNvPr id="753" name="Google Shape;75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Given arrays A and B, output a new array C containing all the distinct items in both A and B. You are given that array A and array B already have their duplicates removed.</a:t>
            </a:r>
            <a:endParaRPr/>
          </a:p>
          <a:p>
            <a:pPr marL="0" lvl="0" indent="0" algn="l" rtl="0">
              <a:spcBef>
                <a:spcPts val="1200"/>
              </a:spcBef>
              <a:spcAft>
                <a:spcPts val="12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2c Answer</a:t>
            </a:r>
            <a:endParaRPr/>
          </a:p>
        </p:txBody>
      </p:sp>
      <p:sp>
        <p:nvSpPr>
          <p:cNvPr id="759" name="Google Shape;75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Merge sort!</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Sort both arrays in ascending order and do the merge step of merge sort</a:t>
            </a:r>
            <a:endParaRPr/>
          </a:p>
          <a:p>
            <a:pPr marL="457200" lvl="0" indent="-342900" algn="l" rtl="0">
              <a:spcBef>
                <a:spcPts val="0"/>
              </a:spcBef>
              <a:spcAft>
                <a:spcPts val="0"/>
              </a:spcAft>
              <a:buSzPts val="1800"/>
              <a:buChar char="●"/>
            </a:pPr>
            <a:r>
              <a:rPr lang="en"/>
              <a:t>If element has already been added to array C, discard it</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Overall: O(n log 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2d</a:t>
            </a:r>
            <a:endParaRPr/>
          </a:p>
        </p:txBody>
      </p:sp>
      <p:sp>
        <p:nvSpPr>
          <p:cNvPr id="765" name="Google Shape;76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Given array A and a target value, output two elements x and y in A where (x+y) equals the target value.</a:t>
            </a:r>
            <a:endParaRPr/>
          </a:p>
          <a:p>
            <a:pPr marL="0" lvl="0" indent="0" algn="l" rtl="0">
              <a:spcBef>
                <a:spcPts val="1200"/>
              </a:spcBef>
              <a:spcAft>
                <a:spcPts val="120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2d Answer</a:t>
            </a:r>
            <a:endParaRPr/>
          </a:p>
        </p:txBody>
      </p:sp>
      <p:sp>
        <p:nvSpPr>
          <p:cNvPr id="771" name="Google Shape;77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Sort (again!)</a:t>
            </a:r>
            <a:endParaRPr/>
          </a:p>
          <a:p>
            <a:pPr marL="457200" lvl="0" indent="-342900" algn="l" rtl="0">
              <a:spcBef>
                <a:spcPts val="0"/>
              </a:spcBef>
              <a:spcAft>
                <a:spcPts val="0"/>
              </a:spcAft>
              <a:buSzPts val="1800"/>
              <a:buChar char="●"/>
            </a:pPr>
            <a:r>
              <a:rPr lang="en"/>
              <a:t>Use two pointers, low and high</a:t>
            </a:r>
            <a:endParaRPr/>
          </a:p>
          <a:p>
            <a:pPr marL="457200" lvl="0" indent="-342900" algn="l" rtl="0">
              <a:spcBef>
                <a:spcPts val="0"/>
              </a:spcBef>
              <a:spcAft>
                <a:spcPts val="0"/>
              </a:spcAft>
              <a:buSzPts val="1800"/>
              <a:buChar char="●"/>
            </a:pPr>
            <a:r>
              <a:rPr lang="en"/>
              <a:t>If the target is less than the required value, low++ </a:t>
            </a:r>
            <a:endParaRPr/>
          </a:p>
          <a:p>
            <a:pPr marL="457200" lvl="0" indent="-342900" algn="l" rtl="0">
              <a:spcBef>
                <a:spcPts val="0"/>
              </a:spcBef>
              <a:spcAft>
                <a:spcPts val="0"/>
              </a:spcAft>
              <a:buSzPts val="1800"/>
              <a:buChar char="●"/>
            </a:pPr>
            <a:r>
              <a:rPr lang="en"/>
              <a:t>If the target is greater than the required value, high--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Overall: O(n log 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3 Child Jumble</a:t>
            </a:r>
            <a:endParaRPr dirty="0"/>
          </a:p>
        </p:txBody>
      </p:sp>
      <p:sp>
        <p:nvSpPr>
          <p:cNvPr id="862" name="Google Shape;862;p82"/>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Come up with an eﬃcient algorithm to match each child to their shoes.</a:t>
            </a:r>
            <a:endParaRPr/>
          </a:p>
          <a:p>
            <a:pPr marL="0" lvl="0" indent="0" algn="l" rtl="0">
              <a:spcBef>
                <a:spcPts val="1200"/>
              </a:spcBef>
              <a:spcAft>
                <a:spcPts val="0"/>
              </a:spcAft>
              <a:buNone/>
            </a:pPr>
            <a:r>
              <a:rPr lang="en"/>
              <a:t>Luckily, their feet (and shoes) are all of slightly diﬀerent sizes. Unfortunately, they are all very similar, and it is very hard to compare two pairs of shoes or two pairs of feet to decide which is bigger. As such, you cannot compare shoes to shoes or feet to feet.</a:t>
            </a:r>
            <a:endParaRPr/>
          </a:p>
          <a:p>
            <a:pPr marL="0" lvl="0" indent="0" algn="l" rtl="0">
              <a:spcBef>
                <a:spcPts val="1200"/>
              </a:spcBef>
              <a:spcAft>
                <a:spcPts val="0"/>
              </a:spcAft>
              <a:buNone/>
            </a:pPr>
            <a:r>
              <a:rPr lang="en"/>
              <a:t>The only thing you can do is to have a toddler try on a pair of shoes.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Other variations of this question: taste Hainanese Chicken Rice / nuts-and-bolts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3 Child Jumble</a:t>
            </a:r>
            <a:endParaRPr dirty="0"/>
          </a:p>
        </p:txBody>
      </p:sp>
      <p:sp>
        <p:nvSpPr>
          <p:cNvPr id="868" name="Google Shape;868;p83"/>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the constraints in this problem?</a:t>
            </a:r>
            <a:endParaRPr/>
          </a:p>
          <a:p>
            <a:pPr marL="0" lvl="0" indent="0" algn="l" rtl="0">
              <a:spcBef>
                <a:spcPts val="1200"/>
              </a:spcBef>
              <a:spcAft>
                <a:spcPts val="0"/>
              </a:spcAft>
              <a:buNone/>
            </a:pPr>
            <a:r>
              <a:rPr lang="en"/>
              <a:t>How should we compare children? (What is a feasible criteria)?</a:t>
            </a:r>
            <a:endParaRPr/>
          </a:p>
          <a:p>
            <a:pPr marL="0" lvl="0" indent="0" algn="l" rtl="0">
              <a:spcBef>
                <a:spcPts val="1200"/>
              </a:spcBef>
              <a:spcAft>
                <a:spcPts val="0"/>
              </a:spcAft>
              <a:buNone/>
            </a:pPr>
            <a:r>
              <a:rPr lang="en"/>
              <a:t>What algorithm would you use?</a:t>
            </a:r>
            <a:endParaRPr/>
          </a:p>
          <a:p>
            <a:pPr marL="0" lvl="0" indent="0" algn="l" rtl="0">
              <a:spcBef>
                <a:spcPts val="1200"/>
              </a:spcBef>
              <a:spcAft>
                <a:spcPts val="1200"/>
              </a:spcAft>
              <a:buNone/>
            </a:pPr>
            <a:r>
              <a:rPr lang="en"/>
              <a:t>How fast is your algorithm?</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3 Child Jumble</a:t>
            </a:r>
            <a:endParaRPr dirty="0"/>
          </a:p>
        </p:txBody>
      </p:sp>
      <p:sp>
        <p:nvSpPr>
          <p:cNvPr id="874" name="Google Shape;874;p84"/>
          <p:cNvSpPr txBox="1">
            <a:spLocks noGrp="1"/>
          </p:cNvSpPr>
          <p:nvPr>
            <p:ph type="body" idx="1"/>
          </p:nvPr>
        </p:nvSpPr>
        <p:spPr>
          <a:xfrm>
            <a:off x="311700" y="1152475"/>
            <a:ext cx="8520600" cy="1419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 can use quicksort!</a:t>
            </a:r>
            <a:endParaRPr/>
          </a:p>
          <a:p>
            <a:pPr marL="0" lvl="0" indent="0" algn="l" rtl="0">
              <a:spcBef>
                <a:spcPts val="1200"/>
              </a:spcBef>
              <a:spcAft>
                <a:spcPts val="1200"/>
              </a:spcAft>
              <a:buNone/>
            </a:pPr>
            <a:r>
              <a:rPr lang="en"/>
              <a:t>The basic solution is to choose a random pair of shoes (e.g., the orange converse), and use it to partition the kids into “bigger” and “smaller” groups.</a:t>
            </a:r>
            <a:endParaRPr/>
          </a:p>
        </p:txBody>
      </p:sp>
      <p:pic>
        <p:nvPicPr>
          <p:cNvPr id="875" name="Google Shape;875;p84" descr="Orange Sneakers PNG Clipart - Best WEB Clipart"/>
          <p:cNvPicPr preferRelativeResize="0"/>
          <p:nvPr/>
        </p:nvPicPr>
        <p:blipFill>
          <a:blip r:embed="rId3">
            <a:alphaModFix/>
          </a:blip>
          <a:stretch>
            <a:fillRect/>
          </a:stretch>
        </p:blipFill>
        <p:spPr>
          <a:xfrm>
            <a:off x="3489350" y="2826748"/>
            <a:ext cx="1187075" cy="909253"/>
          </a:xfrm>
          <a:prstGeom prst="rect">
            <a:avLst/>
          </a:prstGeom>
          <a:noFill/>
          <a:ln>
            <a:noFill/>
          </a:ln>
        </p:spPr>
      </p:pic>
      <p:sp>
        <p:nvSpPr>
          <p:cNvPr id="876" name="Google Shape;876;p84"/>
          <p:cNvSpPr txBox="1"/>
          <p:nvPr/>
        </p:nvSpPr>
        <p:spPr>
          <a:xfrm>
            <a:off x="4497300" y="2902975"/>
            <a:ext cx="100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pivot</a:t>
            </a:r>
            <a:endParaRPr/>
          </a:p>
        </p:txBody>
      </p:sp>
      <p:pic>
        <p:nvPicPr>
          <p:cNvPr id="877" name="Google Shape;877;p84" descr="Stock Photo Challenge: Kid with 6 Arms « WTFoto :: WonderHowTo"/>
          <p:cNvPicPr preferRelativeResize="0"/>
          <p:nvPr/>
        </p:nvPicPr>
        <p:blipFill rotWithShape="1">
          <a:blip r:embed="rId4">
            <a:alphaModFix/>
          </a:blip>
          <a:srcRect l="5941" r="8690"/>
          <a:stretch/>
        </p:blipFill>
        <p:spPr>
          <a:xfrm>
            <a:off x="6655275" y="2706525"/>
            <a:ext cx="1637897" cy="2285675"/>
          </a:xfrm>
          <a:prstGeom prst="rect">
            <a:avLst/>
          </a:prstGeom>
          <a:noFill/>
          <a:ln>
            <a:noFill/>
          </a:ln>
        </p:spPr>
      </p:pic>
      <p:sp>
        <p:nvSpPr>
          <p:cNvPr id="878" name="Google Shape;878;p84"/>
          <p:cNvSpPr txBox="1"/>
          <p:nvPr/>
        </p:nvSpPr>
        <p:spPr>
          <a:xfrm>
            <a:off x="7632775" y="2371650"/>
            <a:ext cx="156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Larger feet</a:t>
            </a:r>
            <a:endParaRPr/>
          </a:p>
        </p:txBody>
      </p:sp>
      <p:pic>
        <p:nvPicPr>
          <p:cNvPr id="879" name="Google Shape;879;p84" descr="Stock Photo Challenge: Kid with 6 Arms « WTFoto :: WonderHowTo"/>
          <p:cNvPicPr preferRelativeResize="0"/>
          <p:nvPr/>
        </p:nvPicPr>
        <p:blipFill rotWithShape="1">
          <a:blip r:embed="rId4">
            <a:alphaModFix/>
          </a:blip>
          <a:srcRect l="5941" r="8690"/>
          <a:stretch/>
        </p:blipFill>
        <p:spPr>
          <a:xfrm>
            <a:off x="456500" y="3814200"/>
            <a:ext cx="747775" cy="1043500"/>
          </a:xfrm>
          <a:prstGeom prst="rect">
            <a:avLst/>
          </a:prstGeom>
          <a:noFill/>
          <a:ln>
            <a:noFill/>
          </a:ln>
        </p:spPr>
      </p:pic>
      <p:sp>
        <p:nvSpPr>
          <p:cNvPr id="880" name="Google Shape;880;p84"/>
          <p:cNvSpPr txBox="1"/>
          <p:nvPr/>
        </p:nvSpPr>
        <p:spPr>
          <a:xfrm>
            <a:off x="391400" y="2706525"/>
            <a:ext cx="156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Smaller feet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3 Child Jumble</a:t>
            </a:r>
            <a:endParaRPr dirty="0"/>
          </a:p>
        </p:txBody>
      </p:sp>
      <p:sp>
        <p:nvSpPr>
          <p:cNvPr id="886" name="Google Shape;886;p85"/>
          <p:cNvSpPr txBox="1">
            <a:spLocks noGrp="1"/>
          </p:cNvSpPr>
          <p:nvPr>
            <p:ph type="body" idx="1"/>
          </p:nvPr>
        </p:nvSpPr>
        <p:spPr>
          <a:xfrm>
            <a:off x="311700" y="1152475"/>
            <a:ext cx="8520600" cy="141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Along the way, you ﬁnd one kid (“Alex”) for whom the orange Converse ﬁt.</a:t>
            </a:r>
            <a:endParaRPr/>
          </a:p>
        </p:txBody>
      </p:sp>
      <p:pic>
        <p:nvPicPr>
          <p:cNvPr id="887" name="Google Shape;887;p85" descr="Cool Kid Stock Photo - Download Image Now - iStock"/>
          <p:cNvPicPr preferRelativeResize="0"/>
          <p:nvPr/>
        </p:nvPicPr>
        <p:blipFill>
          <a:blip r:embed="rId3">
            <a:alphaModFix/>
          </a:blip>
          <a:stretch>
            <a:fillRect/>
          </a:stretch>
        </p:blipFill>
        <p:spPr>
          <a:xfrm>
            <a:off x="3489350" y="4060425"/>
            <a:ext cx="1187081" cy="962500"/>
          </a:xfrm>
          <a:prstGeom prst="rect">
            <a:avLst/>
          </a:prstGeom>
          <a:noFill/>
          <a:ln>
            <a:noFill/>
          </a:ln>
        </p:spPr>
      </p:pic>
      <p:pic>
        <p:nvPicPr>
          <p:cNvPr id="888" name="Google Shape;888;p85" descr="Orange Sneakers PNG Clipart - Best WEB Clipart"/>
          <p:cNvPicPr preferRelativeResize="0"/>
          <p:nvPr/>
        </p:nvPicPr>
        <p:blipFill>
          <a:blip r:embed="rId4">
            <a:alphaModFix/>
          </a:blip>
          <a:stretch>
            <a:fillRect/>
          </a:stretch>
        </p:blipFill>
        <p:spPr>
          <a:xfrm>
            <a:off x="3489350" y="2826748"/>
            <a:ext cx="1187075" cy="909253"/>
          </a:xfrm>
          <a:prstGeom prst="rect">
            <a:avLst/>
          </a:prstGeom>
          <a:noFill/>
          <a:ln>
            <a:noFill/>
          </a:ln>
        </p:spPr>
      </p:pic>
      <p:sp>
        <p:nvSpPr>
          <p:cNvPr id="889" name="Google Shape;889;p85"/>
          <p:cNvSpPr txBox="1"/>
          <p:nvPr/>
        </p:nvSpPr>
        <p:spPr>
          <a:xfrm>
            <a:off x="4497300" y="2902975"/>
            <a:ext cx="100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pivot</a:t>
            </a:r>
            <a:endParaRPr/>
          </a:p>
        </p:txBody>
      </p:sp>
      <p:cxnSp>
        <p:nvCxnSpPr>
          <p:cNvPr id="890" name="Google Shape;890;p85"/>
          <p:cNvCxnSpPr>
            <a:stCxn id="888" idx="2"/>
            <a:endCxn id="887" idx="0"/>
          </p:cNvCxnSpPr>
          <p:nvPr/>
        </p:nvCxnSpPr>
        <p:spPr>
          <a:xfrm>
            <a:off x="4082888" y="3736001"/>
            <a:ext cx="0" cy="324300"/>
          </a:xfrm>
          <a:prstGeom prst="straightConnector1">
            <a:avLst/>
          </a:prstGeom>
          <a:noFill/>
          <a:ln w="9525" cap="flat" cmpd="sng">
            <a:solidFill>
              <a:schemeClr val="dk2"/>
            </a:solidFill>
            <a:prstDash val="solid"/>
            <a:round/>
            <a:headEnd type="triangle" w="med" len="med"/>
            <a:tailEnd type="triangle" w="med" len="med"/>
          </a:ln>
        </p:spPr>
      </p:cxnSp>
      <p:sp>
        <p:nvSpPr>
          <p:cNvPr id="891" name="Google Shape;891;p85"/>
          <p:cNvSpPr txBox="1"/>
          <p:nvPr/>
        </p:nvSpPr>
        <p:spPr>
          <a:xfrm>
            <a:off x="4745275" y="4341575"/>
            <a:ext cx="100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Alex</a:t>
            </a:r>
            <a:endParaRPr/>
          </a:p>
        </p:txBody>
      </p:sp>
      <p:pic>
        <p:nvPicPr>
          <p:cNvPr id="892" name="Google Shape;892;p85" descr="Stock Photo Challenge: Kid with 6 Arms « WTFoto :: WonderHowTo"/>
          <p:cNvPicPr preferRelativeResize="0"/>
          <p:nvPr/>
        </p:nvPicPr>
        <p:blipFill rotWithShape="1">
          <a:blip r:embed="rId5">
            <a:alphaModFix/>
          </a:blip>
          <a:srcRect l="5941" r="8690"/>
          <a:stretch/>
        </p:blipFill>
        <p:spPr>
          <a:xfrm>
            <a:off x="6655275" y="2706525"/>
            <a:ext cx="1637897" cy="2285675"/>
          </a:xfrm>
          <a:prstGeom prst="rect">
            <a:avLst/>
          </a:prstGeom>
          <a:noFill/>
          <a:ln>
            <a:noFill/>
          </a:ln>
        </p:spPr>
      </p:pic>
      <p:sp>
        <p:nvSpPr>
          <p:cNvPr id="893" name="Google Shape;893;p85"/>
          <p:cNvSpPr txBox="1"/>
          <p:nvPr/>
        </p:nvSpPr>
        <p:spPr>
          <a:xfrm>
            <a:off x="7632775" y="2371650"/>
            <a:ext cx="156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Larger feet</a:t>
            </a:r>
            <a:endParaRPr/>
          </a:p>
        </p:txBody>
      </p:sp>
      <p:pic>
        <p:nvPicPr>
          <p:cNvPr id="894" name="Google Shape;894;p85" descr="Stock Photo Challenge: Kid with 6 Arms « WTFoto :: WonderHowTo"/>
          <p:cNvPicPr preferRelativeResize="0"/>
          <p:nvPr/>
        </p:nvPicPr>
        <p:blipFill rotWithShape="1">
          <a:blip r:embed="rId5">
            <a:alphaModFix/>
          </a:blip>
          <a:srcRect l="5941" r="8690"/>
          <a:stretch/>
        </p:blipFill>
        <p:spPr>
          <a:xfrm>
            <a:off x="456500" y="3814200"/>
            <a:ext cx="747775" cy="1043500"/>
          </a:xfrm>
          <a:prstGeom prst="rect">
            <a:avLst/>
          </a:prstGeom>
          <a:noFill/>
          <a:ln>
            <a:noFill/>
          </a:ln>
        </p:spPr>
      </p:pic>
      <p:sp>
        <p:nvSpPr>
          <p:cNvPr id="895" name="Google Shape;895;p85"/>
          <p:cNvSpPr txBox="1"/>
          <p:nvPr/>
        </p:nvSpPr>
        <p:spPr>
          <a:xfrm>
            <a:off x="391400" y="2706525"/>
            <a:ext cx="156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Smaller feet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21"/>
          <p:cNvGrpSpPr/>
          <p:nvPr/>
        </p:nvGrpSpPr>
        <p:grpSpPr>
          <a:xfrm>
            <a:off x="1917150" y="91251"/>
            <a:ext cx="5309701" cy="1044785"/>
            <a:chOff x="1917150" y="3703800"/>
            <a:chExt cx="5309701" cy="1354225"/>
          </a:xfrm>
        </p:grpSpPr>
        <p:pic>
          <p:nvPicPr>
            <p:cNvPr id="113" name="Google Shape;113;p21"/>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114" name="Google Shape;114;p21"/>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Initialisation</a:t>
              </a:r>
              <a:endParaRPr>
                <a:latin typeface="Consolas"/>
                <a:ea typeface="Consolas"/>
                <a:cs typeface="Consolas"/>
                <a:sym typeface="Consolas"/>
              </a:endParaRPr>
            </a:p>
          </p:txBody>
        </p:sp>
        <p:sp>
          <p:nvSpPr>
            <p:cNvPr id="115" name="Google Shape;115;p21"/>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116" name="Google Shape;116;p21"/>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117" name="Google Shape;117;p21"/>
          <p:cNvSpPr/>
          <p:nvPr/>
        </p:nvSpPr>
        <p:spPr>
          <a:xfrm>
            <a:off x="2811450" y="4304300"/>
            <a:ext cx="320100" cy="320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118" name="Google Shape;118;p21"/>
          <p:cNvSpPr/>
          <p:nvPr/>
        </p:nvSpPr>
        <p:spPr>
          <a:xfrm>
            <a:off x="6652650" y="3983900"/>
            <a:ext cx="320100" cy="6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119" name="Google Shape;119;p21"/>
          <p:cNvSpPr/>
          <p:nvPr/>
        </p:nvSpPr>
        <p:spPr>
          <a:xfrm>
            <a:off x="4091850" y="3664400"/>
            <a:ext cx="320100" cy="96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120" name="Google Shape;120;p21"/>
          <p:cNvSpPr/>
          <p:nvPr/>
        </p:nvSpPr>
        <p:spPr>
          <a:xfrm>
            <a:off x="2171250" y="3344300"/>
            <a:ext cx="320100" cy="128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121" name="Google Shape;121;p21"/>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122" name="Google Shape;122;p21"/>
          <p:cNvSpPr/>
          <p:nvPr/>
        </p:nvSpPr>
        <p:spPr>
          <a:xfrm>
            <a:off x="4732050" y="2703800"/>
            <a:ext cx="320100" cy="19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123" name="Google Shape;123;p21"/>
          <p:cNvSpPr/>
          <p:nvPr/>
        </p:nvSpPr>
        <p:spPr>
          <a:xfrm>
            <a:off x="3451650" y="2384000"/>
            <a:ext cx="320100" cy="224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124" name="Google Shape;124;p21"/>
          <p:cNvSpPr/>
          <p:nvPr/>
        </p:nvSpPr>
        <p:spPr>
          <a:xfrm>
            <a:off x="7292850" y="2064200"/>
            <a:ext cx="320100" cy="256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125" name="Google Shape;125;p21"/>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126" name="Google Shape;126;p21"/>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127" name="Google Shape;127;p21"/>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28" name="Google Shape;128;p21"/>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129" name="Google Shape;129;p21"/>
          <p:cNvSpPr txBox="1"/>
          <p:nvPr/>
        </p:nvSpPr>
        <p:spPr>
          <a:xfrm>
            <a:off x="21712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130" name="Google Shape;130;p21"/>
          <p:cNvSpPr txBox="1"/>
          <p:nvPr/>
        </p:nvSpPr>
        <p:spPr>
          <a:xfrm>
            <a:off x="72928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86"/>
          <p:cNvSpPr/>
          <p:nvPr/>
        </p:nvSpPr>
        <p:spPr>
          <a:xfrm>
            <a:off x="5244207" y="2041134"/>
            <a:ext cx="3084300" cy="2797500"/>
          </a:xfrm>
          <a:prstGeom prst="ellipse">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6"/>
          <p:cNvSpPr/>
          <p:nvPr/>
        </p:nvSpPr>
        <p:spPr>
          <a:xfrm>
            <a:off x="443954" y="2927567"/>
            <a:ext cx="1837500" cy="1672500"/>
          </a:xfrm>
          <a:prstGeom prst="ellipse">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3 Child Jumble</a:t>
            </a:r>
            <a:endParaRPr dirty="0"/>
          </a:p>
        </p:txBody>
      </p:sp>
      <p:sp>
        <p:nvSpPr>
          <p:cNvPr id="903" name="Google Shape;903;p86"/>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Then, Alex partitions the shoes.</a:t>
            </a:r>
            <a:endParaRPr/>
          </a:p>
        </p:txBody>
      </p:sp>
      <p:pic>
        <p:nvPicPr>
          <p:cNvPr id="904" name="Google Shape;904;p86" descr="Cool Kid Stock Photo - Download Image Now - iStock"/>
          <p:cNvPicPr preferRelativeResize="0"/>
          <p:nvPr/>
        </p:nvPicPr>
        <p:blipFill>
          <a:blip r:embed="rId3">
            <a:alphaModFix/>
          </a:blip>
          <a:stretch>
            <a:fillRect/>
          </a:stretch>
        </p:blipFill>
        <p:spPr>
          <a:xfrm>
            <a:off x="3256698" y="2100207"/>
            <a:ext cx="1391612" cy="1095015"/>
          </a:xfrm>
          <a:prstGeom prst="rect">
            <a:avLst/>
          </a:prstGeom>
          <a:noFill/>
          <a:ln>
            <a:noFill/>
          </a:ln>
        </p:spPr>
      </p:pic>
      <p:sp>
        <p:nvSpPr>
          <p:cNvPr id="905" name="Google Shape;905;p86"/>
          <p:cNvSpPr txBox="1"/>
          <p:nvPr/>
        </p:nvSpPr>
        <p:spPr>
          <a:xfrm>
            <a:off x="398250" y="2382075"/>
            <a:ext cx="147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Smaller shoes</a:t>
            </a:r>
            <a:endParaRPr/>
          </a:p>
        </p:txBody>
      </p:sp>
      <p:sp>
        <p:nvSpPr>
          <p:cNvPr id="906" name="Google Shape;906;p86"/>
          <p:cNvSpPr txBox="1"/>
          <p:nvPr/>
        </p:nvSpPr>
        <p:spPr>
          <a:xfrm>
            <a:off x="3478798" y="3201416"/>
            <a:ext cx="947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pivot “Alex”</a:t>
            </a:r>
            <a:endParaRPr/>
          </a:p>
        </p:txBody>
      </p:sp>
      <p:sp>
        <p:nvSpPr>
          <p:cNvPr id="907" name="Google Shape;907;p86"/>
          <p:cNvSpPr txBox="1"/>
          <p:nvPr/>
        </p:nvSpPr>
        <p:spPr>
          <a:xfrm>
            <a:off x="7023126" y="1631325"/>
            <a:ext cx="17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Larger shoes</a:t>
            </a:r>
            <a:endParaRPr/>
          </a:p>
        </p:txBody>
      </p:sp>
      <p:pic>
        <p:nvPicPr>
          <p:cNvPr id="908" name="Google Shape;908;p86" descr="Shoes PNG Download Image | PNG Arts"/>
          <p:cNvPicPr preferRelativeResize="0"/>
          <p:nvPr/>
        </p:nvPicPr>
        <p:blipFill>
          <a:blip r:embed="rId4">
            <a:alphaModFix/>
          </a:blip>
          <a:stretch>
            <a:fillRect/>
          </a:stretch>
        </p:blipFill>
        <p:spPr>
          <a:xfrm>
            <a:off x="1390125" y="3527475"/>
            <a:ext cx="640175" cy="640175"/>
          </a:xfrm>
          <a:prstGeom prst="rect">
            <a:avLst/>
          </a:prstGeom>
          <a:noFill/>
          <a:ln>
            <a:noFill/>
          </a:ln>
        </p:spPr>
      </p:pic>
      <p:pic>
        <p:nvPicPr>
          <p:cNvPr id="909" name="Google Shape;909;p86" descr="Shoes PNG Download Image | PNG Arts"/>
          <p:cNvPicPr preferRelativeResize="0"/>
          <p:nvPr/>
        </p:nvPicPr>
        <p:blipFill>
          <a:blip r:embed="rId4">
            <a:alphaModFix/>
          </a:blip>
          <a:stretch>
            <a:fillRect/>
          </a:stretch>
        </p:blipFill>
        <p:spPr>
          <a:xfrm>
            <a:off x="6025725" y="2571750"/>
            <a:ext cx="1874925" cy="18749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 summarize…</a:t>
            </a:r>
            <a:endParaRPr/>
          </a:p>
        </p:txBody>
      </p:sp>
      <p:pic>
        <p:nvPicPr>
          <p:cNvPr id="915" name="Google Shape;915;p87"/>
          <p:cNvPicPr preferRelativeResize="0"/>
          <p:nvPr/>
        </p:nvPicPr>
        <p:blipFill rotWithShape="1">
          <a:blip r:embed="rId3">
            <a:alphaModFix/>
          </a:blip>
          <a:srcRect t="23832"/>
          <a:stretch/>
        </p:blipFill>
        <p:spPr>
          <a:xfrm>
            <a:off x="36575" y="1382947"/>
            <a:ext cx="9144000" cy="34605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71"/>
          <p:cNvSpPr txBox="1">
            <a:spLocks noGrp="1"/>
          </p:cNvSpPr>
          <p:nvPr>
            <p:ph type="title"/>
          </p:nvPr>
        </p:nvSpPr>
        <p:spPr>
          <a:xfrm>
            <a:off x="278850" y="431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4</a:t>
            </a:r>
            <a:endParaRPr dirty="0"/>
          </a:p>
        </p:txBody>
      </p:sp>
      <p:sp>
        <p:nvSpPr>
          <p:cNvPr id="777" name="Google Shape;77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Quicksort is pretty fast. But that was with one pivot. </a:t>
            </a:r>
            <a:endParaRPr/>
          </a:p>
          <a:p>
            <a:pPr marL="0" lvl="0" indent="0" algn="l" rtl="0">
              <a:spcBef>
                <a:spcPts val="1200"/>
              </a:spcBef>
              <a:spcAft>
                <a:spcPts val="0"/>
              </a:spcAft>
              <a:buClr>
                <a:schemeClr val="dk1"/>
              </a:buClr>
              <a:buSzPts val="1100"/>
              <a:buFont typeface="Arial"/>
              <a:buNone/>
            </a:pPr>
            <a:r>
              <a:rPr lang="en"/>
              <a:t>Can we improve it by using two pivots?</a:t>
            </a:r>
            <a:endParaRPr/>
          </a:p>
          <a:p>
            <a:pPr marL="0" lvl="0" indent="0" algn="l" rtl="0">
              <a:spcBef>
                <a:spcPts val="1200"/>
              </a:spcBef>
              <a:spcAft>
                <a:spcPts val="1200"/>
              </a:spcAft>
              <a:buNone/>
            </a:pPr>
            <a:r>
              <a:rPr lang="en"/>
              <a:t>What about k pivots? What would the asymptotic running time be?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4 Answer</a:t>
            </a:r>
            <a:endParaRPr dirty="0"/>
          </a:p>
        </p:txBody>
      </p:sp>
      <p:sp>
        <p:nvSpPr>
          <p:cNvPr id="783" name="Google Shape;78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Sort the pivots?</a:t>
            </a:r>
            <a:endParaRPr/>
          </a:p>
          <a:p>
            <a:pPr marL="457200" lvl="0" indent="-342900" algn="l" rtl="0">
              <a:spcBef>
                <a:spcPts val="0"/>
              </a:spcBef>
              <a:spcAft>
                <a:spcPts val="0"/>
              </a:spcAft>
              <a:buSzPts val="1800"/>
              <a:buChar char="●"/>
            </a:pPr>
            <a:r>
              <a:rPr lang="en"/>
              <a:t>Placing the item into the correct basket?</a:t>
            </a:r>
            <a:endParaRPr/>
          </a:p>
        </p:txBody>
      </p:sp>
      <p:sp>
        <p:nvSpPr>
          <p:cNvPr id="784" name="Google Shape;784;p72"/>
          <p:cNvSpPr txBox="1"/>
          <p:nvPr/>
        </p:nvSpPr>
        <p:spPr>
          <a:xfrm>
            <a:off x="929390" y="2629825"/>
            <a:ext cx="6064835"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800" dirty="0">
                <a:solidFill>
                  <a:schemeClr val="dk2"/>
                </a:solidFill>
              </a:rPr>
              <a:t>Before partition:		[</a:t>
            </a:r>
            <a:r>
              <a:rPr lang="en" sz="1800" b="1" dirty="0">
                <a:solidFill>
                  <a:schemeClr val="dk2"/>
                </a:solidFill>
              </a:rPr>
              <a:t>57</a:t>
            </a:r>
            <a:r>
              <a:rPr lang="en" sz="1800" dirty="0">
                <a:solidFill>
                  <a:schemeClr val="dk2"/>
                </a:solidFill>
              </a:rPr>
              <a:t> 8 42 75 29 77 38 </a:t>
            </a:r>
            <a:r>
              <a:rPr lang="en" sz="1800" b="1" dirty="0">
                <a:solidFill>
                  <a:schemeClr val="dk2"/>
                </a:solidFill>
              </a:rPr>
              <a:t>24</a:t>
            </a:r>
            <a:r>
              <a:rPr lang="en" sz="1800" dirty="0">
                <a:solidFill>
                  <a:schemeClr val="dk2"/>
                </a:solidFill>
              </a:rPr>
              <a:t>] </a:t>
            </a:r>
            <a:endParaRPr dirty="0">
              <a:solidFill>
                <a:schemeClr val="dk2"/>
              </a:solidFill>
            </a:endParaRPr>
          </a:p>
        </p:txBody>
      </p:sp>
      <p:sp>
        <p:nvSpPr>
          <p:cNvPr id="785" name="Google Shape;785;p72"/>
          <p:cNvSpPr txBox="1"/>
          <p:nvPr/>
        </p:nvSpPr>
        <p:spPr>
          <a:xfrm>
            <a:off x="963117" y="3038064"/>
            <a:ext cx="5997379"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800" dirty="0">
                <a:solidFill>
                  <a:schemeClr val="dk2"/>
                </a:solidFill>
              </a:rPr>
              <a:t>After partition:		[</a:t>
            </a:r>
            <a:r>
              <a:rPr lang="en" sz="1800" dirty="0">
                <a:solidFill>
                  <a:schemeClr val="dk2"/>
                </a:solidFill>
                <a:highlight>
                  <a:srgbClr val="D9D2E9"/>
                </a:highlight>
              </a:rPr>
              <a:t>8</a:t>
            </a:r>
            <a:r>
              <a:rPr lang="en" sz="1800" dirty="0">
                <a:solidFill>
                  <a:schemeClr val="dk2"/>
                </a:solidFill>
              </a:rPr>
              <a:t> </a:t>
            </a:r>
            <a:r>
              <a:rPr lang="en" sz="1800" b="1" dirty="0">
                <a:solidFill>
                  <a:schemeClr val="dk2"/>
                </a:solidFill>
              </a:rPr>
              <a:t>24 </a:t>
            </a:r>
            <a:r>
              <a:rPr lang="en" sz="1800" dirty="0">
                <a:solidFill>
                  <a:schemeClr val="dk2"/>
                </a:solidFill>
                <a:highlight>
                  <a:srgbClr val="C9DAF8"/>
                </a:highlight>
              </a:rPr>
              <a:t>42 38 29 </a:t>
            </a:r>
            <a:r>
              <a:rPr lang="en" sz="1800" b="1" dirty="0">
                <a:solidFill>
                  <a:schemeClr val="dk2"/>
                </a:solidFill>
              </a:rPr>
              <a:t>57 </a:t>
            </a:r>
            <a:r>
              <a:rPr lang="en" sz="1800" dirty="0">
                <a:solidFill>
                  <a:schemeClr val="dk2"/>
                </a:solidFill>
                <a:highlight>
                  <a:srgbClr val="FCE5CD"/>
                </a:highlight>
              </a:rPr>
              <a:t>75 77]</a:t>
            </a:r>
            <a:r>
              <a:rPr lang="en" sz="1800" dirty="0">
                <a:solidFill>
                  <a:schemeClr val="dk2"/>
                </a:solidFill>
              </a:rPr>
              <a:t>  </a:t>
            </a:r>
            <a:endParaRPr dirty="0">
              <a:solidFill>
                <a:schemeClr val="dk2"/>
              </a:solidFill>
            </a:endParaRPr>
          </a:p>
        </p:txBody>
      </p:sp>
      <p:sp>
        <p:nvSpPr>
          <p:cNvPr id="786" name="Google Shape;786;p72"/>
          <p:cNvSpPr/>
          <p:nvPr/>
        </p:nvSpPr>
        <p:spPr>
          <a:xfrm>
            <a:off x="3589246" y="3823486"/>
            <a:ext cx="933675" cy="1094650"/>
          </a:xfrm>
          <a:prstGeom prst="flowChartMagneticDisk">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&gt; 24</a:t>
            </a:r>
            <a:endParaRPr/>
          </a:p>
        </p:txBody>
      </p:sp>
      <p:sp>
        <p:nvSpPr>
          <p:cNvPr id="787" name="Google Shape;787;p72"/>
          <p:cNvSpPr/>
          <p:nvPr/>
        </p:nvSpPr>
        <p:spPr>
          <a:xfrm>
            <a:off x="4757766" y="3823486"/>
            <a:ext cx="933675" cy="1094650"/>
          </a:xfrm>
          <a:prstGeom prst="flowChartMagneticDisk">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24&lt;x&lt;57</a:t>
            </a:r>
            <a:endParaRPr dirty="0"/>
          </a:p>
        </p:txBody>
      </p:sp>
      <p:sp>
        <p:nvSpPr>
          <p:cNvPr id="788" name="Google Shape;788;p72"/>
          <p:cNvSpPr/>
          <p:nvPr/>
        </p:nvSpPr>
        <p:spPr>
          <a:xfrm>
            <a:off x="5926287" y="3815598"/>
            <a:ext cx="933675" cy="1094650"/>
          </a:xfrm>
          <a:prstGeom prst="flowChartMagneticDisk">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&gt; 57</a:t>
            </a:r>
            <a:endParaRPr/>
          </a:p>
        </p:txBody>
      </p:sp>
      <p:sp>
        <p:nvSpPr>
          <p:cNvPr id="789" name="Google Shape;789;p72"/>
          <p:cNvSpPr txBox="1"/>
          <p:nvPr/>
        </p:nvSpPr>
        <p:spPr>
          <a:xfrm>
            <a:off x="1191732" y="2429725"/>
            <a:ext cx="500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Example with 2 pivots: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4 Answer</a:t>
            </a:r>
            <a:endParaRPr dirty="0"/>
          </a:p>
        </p:txBody>
      </p:sp>
      <p:sp>
        <p:nvSpPr>
          <p:cNvPr id="795" name="Google Shape;795;p73"/>
          <p:cNvSpPr txBox="1">
            <a:spLocks noGrp="1"/>
          </p:cNvSpPr>
          <p:nvPr>
            <p:ph type="body" idx="1"/>
          </p:nvPr>
        </p:nvSpPr>
        <p:spPr>
          <a:xfrm>
            <a:off x="311700" y="1152475"/>
            <a:ext cx="8520600" cy="1271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AutoNum type="arabicPeriod"/>
            </a:pPr>
            <a:r>
              <a:rPr lang="en" dirty="0"/>
              <a:t>O(k log k) time to sort the pivots </a:t>
            </a:r>
            <a:endParaRPr lang="en-US" i="1" dirty="0"/>
          </a:p>
          <a:p>
            <a:pPr marL="457200" lvl="0" indent="-342900" algn="l" rtl="0">
              <a:lnSpc>
                <a:spcPct val="150000"/>
              </a:lnSpc>
              <a:spcBef>
                <a:spcPts val="0"/>
              </a:spcBef>
              <a:spcAft>
                <a:spcPts val="0"/>
              </a:spcAft>
              <a:buSzPts val="1800"/>
              <a:buAutoNum type="arabicPeriod"/>
            </a:pPr>
            <a:r>
              <a:rPr lang="en" dirty="0"/>
              <a:t>O(n log k) time to place each item in the right bucket (using binary search)</a:t>
            </a:r>
            <a:endParaRPr dirty="0">
              <a:solidFill>
                <a:srgbClr val="FF0000"/>
              </a:solidFill>
            </a:endParaRPr>
          </a:p>
        </p:txBody>
      </p:sp>
      <p:sp>
        <p:nvSpPr>
          <p:cNvPr id="796" name="Google Shape;796;p73"/>
          <p:cNvSpPr txBox="1"/>
          <p:nvPr/>
        </p:nvSpPr>
        <p:spPr>
          <a:xfrm>
            <a:off x="749508" y="2629825"/>
            <a:ext cx="6244717"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Clr>
                <a:schemeClr val="dk1"/>
              </a:buClr>
              <a:buSzPts val="1100"/>
              <a:buFont typeface="Arial"/>
              <a:buNone/>
            </a:pPr>
            <a:r>
              <a:rPr lang="en" sz="1800" dirty="0">
                <a:solidFill>
                  <a:schemeClr val="dk2"/>
                </a:solidFill>
              </a:rPr>
              <a:t>Before partition:		[</a:t>
            </a:r>
            <a:r>
              <a:rPr lang="en" sz="1800" b="1" dirty="0">
                <a:solidFill>
                  <a:schemeClr val="dk2"/>
                </a:solidFill>
              </a:rPr>
              <a:t>57</a:t>
            </a:r>
            <a:r>
              <a:rPr lang="en" sz="1800" dirty="0">
                <a:solidFill>
                  <a:schemeClr val="dk2"/>
                </a:solidFill>
              </a:rPr>
              <a:t> 8 42 75 29 77 38 </a:t>
            </a:r>
            <a:r>
              <a:rPr lang="en" sz="1800" b="1" dirty="0">
                <a:solidFill>
                  <a:schemeClr val="dk2"/>
                </a:solidFill>
              </a:rPr>
              <a:t>24</a:t>
            </a:r>
            <a:r>
              <a:rPr lang="en" sz="1800" dirty="0">
                <a:solidFill>
                  <a:schemeClr val="dk2"/>
                </a:solidFill>
              </a:rPr>
              <a:t>] </a:t>
            </a:r>
            <a:endParaRPr dirty="0">
              <a:solidFill>
                <a:schemeClr val="dk2"/>
              </a:solidFill>
            </a:endParaRPr>
          </a:p>
        </p:txBody>
      </p:sp>
      <p:sp>
        <p:nvSpPr>
          <p:cNvPr id="797" name="Google Shape;797;p73"/>
          <p:cNvSpPr txBox="1"/>
          <p:nvPr/>
        </p:nvSpPr>
        <p:spPr>
          <a:xfrm>
            <a:off x="749508" y="3239425"/>
            <a:ext cx="6244717"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800" dirty="0">
                <a:solidFill>
                  <a:schemeClr val="dk2"/>
                </a:solidFill>
              </a:rPr>
              <a:t>After partition:		[</a:t>
            </a:r>
            <a:r>
              <a:rPr lang="en" sz="1800" dirty="0">
                <a:solidFill>
                  <a:schemeClr val="dk2"/>
                </a:solidFill>
                <a:highlight>
                  <a:srgbClr val="D9D2E9"/>
                </a:highlight>
              </a:rPr>
              <a:t>8</a:t>
            </a:r>
            <a:r>
              <a:rPr lang="en" sz="1800" dirty="0">
                <a:solidFill>
                  <a:schemeClr val="dk2"/>
                </a:solidFill>
              </a:rPr>
              <a:t> </a:t>
            </a:r>
            <a:r>
              <a:rPr lang="en" sz="1800" b="1" dirty="0">
                <a:solidFill>
                  <a:schemeClr val="dk2"/>
                </a:solidFill>
              </a:rPr>
              <a:t>24 </a:t>
            </a:r>
            <a:r>
              <a:rPr lang="en" sz="1800" dirty="0">
                <a:solidFill>
                  <a:schemeClr val="dk2"/>
                </a:solidFill>
                <a:highlight>
                  <a:srgbClr val="C9DAF8"/>
                </a:highlight>
              </a:rPr>
              <a:t>42 38 29 </a:t>
            </a:r>
            <a:r>
              <a:rPr lang="en" sz="1800" b="1" dirty="0">
                <a:solidFill>
                  <a:schemeClr val="dk2"/>
                </a:solidFill>
              </a:rPr>
              <a:t>57 </a:t>
            </a:r>
            <a:r>
              <a:rPr lang="en" sz="1800" dirty="0">
                <a:solidFill>
                  <a:schemeClr val="dk2"/>
                </a:solidFill>
                <a:highlight>
                  <a:srgbClr val="FCE5CD"/>
                </a:highlight>
              </a:rPr>
              <a:t>75 77]</a:t>
            </a:r>
            <a:r>
              <a:rPr lang="en" sz="1800" dirty="0">
                <a:solidFill>
                  <a:schemeClr val="dk2"/>
                </a:solidFill>
              </a:rPr>
              <a:t>  </a:t>
            </a:r>
            <a:endParaRPr dirty="0">
              <a:solidFill>
                <a:schemeClr val="dk2"/>
              </a:solidFill>
            </a:endParaRPr>
          </a:p>
        </p:txBody>
      </p:sp>
      <p:sp>
        <p:nvSpPr>
          <p:cNvPr id="798" name="Google Shape;798;p73"/>
          <p:cNvSpPr/>
          <p:nvPr/>
        </p:nvSpPr>
        <p:spPr>
          <a:xfrm>
            <a:off x="3710475" y="3849025"/>
            <a:ext cx="933675" cy="1094650"/>
          </a:xfrm>
          <a:prstGeom prst="flowChartMagneticDisk">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&gt; 24</a:t>
            </a:r>
            <a:endParaRPr/>
          </a:p>
        </p:txBody>
      </p:sp>
      <p:sp>
        <p:nvSpPr>
          <p:cNvPr id="799" name="Google Shape;799;p73"/>
          <p:cNvSpPr/>
          <p:nvPr/>
        </p:nvSpPr>
        <p:spPr>
          <a:xfrm>
            <a:off x="4760292" y="3815598"/>
            <a:ext cx="933675" cy="1094650"/>
          </a:xfrm>
          <a:prstGeom prst="flowChartMagneticDisk">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24&lt;x&lt;57</a:t>
            </a:r>
            <a:endParaRPr/>
          </a:p>
        </p:txBody>
      </p:sp>
      <p:sp>
        <p:nvSpPr>
          <p:cNvPr id="800" name="Google Shape;800;p73"/>
          <p:cNvSpPr/>
          <p:nvPr/>
        </p:nvSpPr>
        <p:spPr>
          <a:xfrm>
            <a:off x="5904773" y="3849025"/>
            <a:ext cx="933675" cy="1094650"/>
          </a:xfrm>
          <a:prstGeom prst="flowChartMagneticDisk">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&gt; 57</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4 Answer</a:t>
            </a:r>
            <a:endParaRPr dirty="0"/>
          </a:p>
        </p:txBody>
      </p:sp>
      <p:sp>
        <p:nvSpPr>
          <p:cNvPr id="806" name="Google Shape;806;p74"/>
          <p:cNvSpPr txBox="1">
            <a:spLocks noGrp="1"/>
          </p:cNvSpPr>
          <p:nvPr>
            <p:ph type="body" idx="1"/>
          </p:nvPr>
        </p:nvSpPr>
        <p:spPr>
          <a:xfrm>
            <a:off x="311700" y="1152475"/>
            <a:ext cx="8520600" cy="1271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AutoNum type="arabicPeriod"/>
            </a:pPr>
            <a:r>
              <a:rPr lang="en" dirty="0"/>
              <a:t>O(k log k) time to sort the pivots </a:t>
            </a:r>
            <a:endParaRPr dirty="0"/>
          </a:p>
          <a:p>
            <a:pPr marL="457200" lvl="0" indent="-342900" algn="l" rtl="0">
              <a:lnSpc>
                <a:spcPct val="150000"/>
              </a:lnSpc>
              <a:spcBef>
                <a:spcPts val="0"/>
              </a:spcBef>
              <a:spcAft>
                <a:spcPts val="0"/>
              </a:spcAft>
              <a:buSzPts val="1800"/>
              <a:buAutoNum type="arabicPeriod"/>
            </a:pPr>
            <a:r>
              <a:rPr lang="en" dirty="0"/>
              <a:t>O(n log k) time to place each item in the right bucket (using binary search)</a:t>
            </a:r>
            <a:endParaRPr dirty="0">
              <a:solidFill>
                <a:srgbClr val="FF0000"/>
              </a:solidFill>
            </a:endParaRPr>
          </a:p>
        </p:txBody>
      </p:sp>
      <p:sp>
        <p:nvSpPr>
          <p:cNvPr id="807" name="Google Shape;807;p74"/>
          <p:cNvSpPr txBox="1"/>
          <p:nvPr/>
        </p:nvSpPr>
        <p:spPr>
          <a:xfrm>
            <a:off x="487180" y="2629825"/>
            <a:ext cx="6507045"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800" dirty="0">
                <a:solidFill>
                  <a:schemeClr val="dk2"/>
                </a:solidFill>
              </a:rPr>
              <a:t>Before partition:		[</a:t>
            </a:r>
            <a:r>
              <a:rPr lang="en" sz="1800" b="1" dirty="0">
                <a:solidFill>
                  <a:schemeClr val="dk2"/>
                </a:solidFill>
              </a:rPr>
              <a:t>57</a:t>
            </a:r>
            <a:r>
              <a:rPr lang="en" sz="1800" dirty="0">
                <a:solidFill>
                  <a:schemeClr val="dk2"/>
                </a:solidFill>
              </a:rPr>
              <a:t> 8 42 75 29 77 38 </a:t>
            </a:r>
            <a:r>
              <a:rPr lang="en" sz="1800" b="1" dirty="0">
                <a:solidFill>
                  <a:schemeClr val="dk2"/>
                </a:solidFill>
              </a:rPr>
              <a:t>24</a:t>
            </a:r>
            <a:r>
              <a:rPr lang="en" sz="1800" dirty="0">
                <a:solidFill>
                  <a:schemeClr val="dk2"/>
                </a:solidFill>
              </a:rPr>
              <a:t>] </a:t>
            </a:r>
            <a:endParaRPr dirty="0">
              <a:solidFill>
                <a:schemeClr val="dk2"/>
              </a:solidFill>
            </a:endParaRPr>
          </a:p>
        </p:txBody>
      </p:sp>
      <p:sp>
        <p:nvSpPr>
          <p:cNvPr id="808" name="Google Shape;808;p74"/>
          <p:cNvSpPr txBox="1"/>
          <p:nvPr/>
        </p:nvSpPr>
        <p:spPr>
          <a:xfrm>
            <a:off x="487179" y="3239425"/>
            <a:ext cx="6507045"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800" dirty="0">
                <a:solidFill>
                  <a:schemeClr val="dk2"/>
                </a:solidFill>
              </a:rPr>
              <a:t>After partition:		[</a:t>
            </a:r>
            <a:r>
              <a:rPr lang="en" sz="1800" dirty="0">
                <a:solidFill>
                  <a:schemeClr val="dk2"/>
                </a:solidFill>
                <a:highlight>
                  <a:srgbClr val="D9D2E9"/>
                </a:highlight>
              </a:rPr>
              <a:t>8</a:t>
            </a:r>
            <a:r>
              <a:rPr lang="en" sz="1800" dirty="0">
                <a:solidFill>
                  <a:schemeClr val="dk2"/>
                </a:solidFill>
              </a:rPr>
              <a:t> </a:t>
            </a:r>
            <a:r>
              <a:rPr lang="en" sz="1800" b="1" dirty="0">
                <a:solidFill>
                  <a:schemeClr val="dk2"/>
                </a:solidFill>
              </a:rPr>
              <a:t>24 </a:t>
            </a:r>
            <a:r>
              <a:rPr lang="en" sz="1800" dirty="0">
                <a:solidFill>
                  <a:schemeClr val="dk2"/>
                </a:solidFill>
                <a:highlight>
                  <a:srgbClr val="C9DAF8"/>
                </a:highlight>
              </a:rPr>
              <a:t>42 38 29 </a:t>
            </a:r>
            <a:r>
              <a:rPr lang="en" sz="1800" b="1" dirty="0">
                <a:solidFill>
                  <a:schemeClr val="dk2"/>
                </a:solidFill>
              </a:rPr>
              <a:t>57 </a:t>
            </a:r>
            <a:r>
              <a:rPr lang="en" sz="1800" dirty="0">
                <a:solidFill>
                  <a:schemeClr val="dk2"/>
                </a:solidFill>
                <a:highlight>
                  <a:srgbClr val="FCE5CD"/>
                </a:highlight>
              </a:rPr>
              <a:t>75 77]</a:t>
            </a:r>
            <a:r>
              <a:rPr lang="en" sz="1800" dirty="0">
                <a:solidFill>
                  <a:schemeClr val="dk2"/>
                </a:solidFill>
              </a:rPr>
              <a:t>  </a:t>
            </a:r>
            <a:endParaRPr dirty="0">
              <a:solidFill>
                <a:schemeClr val="dk2"/>
              </a:solidFill>
            </a:endParaRPr>
          </a:p>
        </p:txBody>
      </p:sp>
      <p:sp>
        <p:nvSpPr>
          <p:cNvPr id="809" name="Google Shape;809;p74"/>
          <p:cNvSpPr/>
          <p:nvPr/>
        </p:nvSpPr>
        <p:spPr>
          <a:xfrm>
            <a:off x="3568069" y="3849025"/>
            <a:ext cx="933675" cy="1094650"/>
          </a:xfrm>
          <a:prstGeom prst="flowChartMagneticDisk">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&gt; 24</a:t>
            </a:r>
            <a:endParaRPr/>
          </a:p>
        </p:txBody>
      </p:sp>
      <p:sp>
        <p:nvSpPr>
          <p:cNvPr id="810" name="Google Shape;810;p74"/>
          <p:cNvSpPr/>
          <p:nvPr/>
        </p:nvSpPr>
        <p:spPr>
          <a:xfrm>
            <a:off x="4642258" y="3823093"/>
            <a:ext cx="933675" cy="1094650"/>
          </a:xfrm>
          <a:prstGeom prst="flowChartMagneticDisk">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24&lt;x&lt;57</a:t>
            </a:r>
            <a:endParaRPr/>
          </a:p>
        </p:txBody>
      </p:sp>
      <p:sp>
        <p:nvSpPr>
          <p:cNvPr id="811" name="Google Shape;811;p74"/>
          <p:cNvSpPr/>
          <p:nvPr/>
        </p:nvSpPr>
        <p:spPr>
          <a:xfrm>
            <a:off x="5818241" y="3823093"/>
            <a:ext cx="933675" cy="1094650"/>
          </a:xfrm>
          <a:prstGeom prst="flowChartMagneticDisk">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&gt; 57</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75"/>
          <p:cNvSpPr txBox="1">
            <a:spLocks noGrp="1"/>
          </p:cNvSpPr>
          <p:nvPr>
            <p:ph type="body" idx="1"/>
          </p:nvPr>
        </p:nvSpPr>
        <p:spPr>
          <a:xfrm>
            <a:off x="752319" y="1057200"/>
            <a:ext cx="7404900" cy="3029100"/>
          </a:xfrm>
          <a:prstGeom prst="rect">
            <a:avLst/>
          </a:prstGeom>
          <a:blipFill rotWithShape="1">
            <a:blip r:embed="rId3">
              <a:alphaModFix/>
            </a:blip>
            <a:stretch>
              <a:fillRect l="-119" t="-2109"/>
            </a:stretch>
          </a:blipFill>
          <a:ln>
            <a:noFill/>
          </a:ln>
        </p:spPr>
        <p:txBody>
          <a:bodyPr spcFirstLastPara="1" wrap="square" lIns="68575" tIns="34275" rIns="68575" bIns="34275" anchor="t" anchorCtr="0">
            <a:normAutofit/>
          </a:bodyPr>
          <a:lstStyle/>
          <a:p>
            <a:pPr marL="31750" lvl="0" indent="0" algn="l" rtl="0">
              <a:lnSpc>
                <a:spcPct val="90000"/>
              </a:lnSpc>
              <a:spcBef>
                <a:spcPts val="0"/>
              </a:spcBef>
              <a:spcAft>
                <a:spcPts val="1200"/>
              </a:spcAft>
              <a:buSzPts val="1300"/>
              <a:buNone/>
            </a:pPr>
            <a:r>
              <a:rPr lang="en-US" dirty="0"/>
              <a:t> </a:t>
            </a:r>
            <a:endParaRPr dirty="0"/>
          </a:p>
        </p:txBody>
      </p:sp>
      <p:sp>
        <p:nvSpPr>
          <p:cNvPr id="817" name="Google Shape;817;p75"/>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dirty="0" err="1"/>
              <a:t>Qn</a:t>
            </a:r>
            <a:r>
              <a:rPr lang="en" dirty="0"/>
              <a:t> 4 Answer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6"/>
          <p:cNvSpPr txBox="1">
            <a:spLocks noGrp="1"/>
          </p:cNvSpPr>
          <p:nvPr>
            <p:ph type="body" idx="1"/>
          </p:nvPr>
        </p:nvSpPr>
        <p:spPr>
          <a:xfrm>
            <a:off x="935021" y="1231966"/>
            <a:ext cx="3766500" cy="1518300"/>
          </a:xfrm>
          <a:prstGeom prst="rect">
            <a:avLst/>
          </a:prstGeom>
          <a:blipFill rotWithShape="1">
            <a:blip r:embed="rId3">
              <a:alphaModFix/>
            </a:blip>
            <a:stretch>
              <a:fillRect/>
            </a:stretch>
          </a:blipFill>
          <a:ln>
            <a:noFill/>
          </a:ln>
        </p:spPr>
        <p:txBody>
          <a:bodyPr spcFirstLastPara="1" wrap="square" lIns="68575" tIns="34275" rIns="68575" bIns="34275" anchor="t" anchorCtr="0">
            <a:normAutofit/>
          </a:bodyPr>
          <a:lstStyle/>
          <a:p>
            <a:pPr marL="177800" lvl="0" indent="-146050" algn="l" rtl="0">
              <a:lnSpc>
                <a:spcPct val="90000"/>
              </a:lnSpc>
              <a:spcBef>
                <a:spcPts val="0"/>
              </a:spcBef>
              <a:spcAft>
                <a:spcPts val="1200"/>
              </a:spcAft>
              <a:buSzPts val="1300"/>
              <a:buChar char="●"/>
            </a:pPr>
            <a:r>
              <a:rPr lang="en"/>
              <a:t> </a:t>
            </a:r>
            <a:endParaRPr/>
          </a:p>
        </p:txBody>
      </p:sp>
      <p:pic>
        <p:nvPicPr>
          <p:cNvPr id="823" name="Google Shape;823;p76"/>
          <p:cNvPicPr preferRelativeResize="0"/>
          <p:nvPr/>
        </p:nvPicPr>
        <p:blipFill rotWithShape="1">
          <a:blip r:embed="rId4">
            <a:alphaModFix/>
          </a:blip>
          <a:srcRect/>
          <a:stretch/>
        </p:blipFill>
        <p:spPr>
          <a:xfrm>
            <a:off x="192019" y="1863814"/>
            <a:ext cx="4735842" cy="3092872"/>
          </a:xfrm>
          <a:prstGeom prst="rect">
            <a:avLst/>
          </a:prstGeom>
          <a:noFill/>
          <a:ln>
            <a:noFill/>
          </a:ln>
        </p:spPr>
      </p:pic>
      <p:sp>
        <p:nvSpPr>
          <p:cNvPr id="824" name="Google Shape;824;p76"/>
          <p:cNvSpPr txBox="1"/>
          <p:nvPr/>
        </p:nvSpPr>
        <p:spPr>
          <a:xfrm>
            <a:off x="5443979" y="1543050"/>
            <a:ext cx="2817900" cy="3029100"/>
          </a:xfrm>
          <a:prstGeom prst="rect">
            <a:avLst/>
          </a:prstGeom>
          <a:noFill/>
          <a:ln>
            <a:noFill/>
          </a:ln>
        </p:spPr>
        <p:txBody>
          <a:bodyPr spcFirstLastPara="1" wrap="square" lIns="68575" tIns="34275" rIns="68575" bIns="34275" anchor="t" anchorCtr="0">
            <a:normAutofit/>
          </a:bodyPr>
          <a:lstStyle/>
          <a:p>
            <a:pPr marL="177800" marR="0" lvl="0" indent="-50800" algn="l" rtl="0">
              <a:lnSpc>
                <a:spcPct val="90000"/>
              </a:lnSpc>
              <a:spcBef>
                <a:spcPts val="0"/>
              </a:spcBef>
              <a:spcAft>
                <a:spcPts val="0"/>
              </a:spcAft>
              <a:buClr>
                <a:schemeClr val="accent1"/>
              </a:buClr>
              <a:buSzPts val="1400"/>
              <a:buFont typeface="Corbel"/>
              <a:buNone/>
            </a:pPr>
            <a:endParaRPr sz="1800">
              <a:solidFill>
                <a:schemeClr val="dk1"/>
              </a:solidFill>
              <a:latin typeface="Calibri"/>
              <a:ea typeface="Calibri"/>
              <a:cs typeface="Calibri"/>
              <a:sym typeface="Calibri"/>
            </a:endParaRPr>
          </a:p>
        </p:txBody>
      </p:sp>
      <p:sp>
        <p:nvSpPr>
          <p:cNvPr id="825" name="Google Shape;825;p76"/>
          <p:cNvSpPr txBox="1"/>
          <p:nvPr/>
        </p:nvSpPr>
        <p:spPr>
          <a:xfrm>
            <a:off x="5126951" y="571500"/>
            <a:ext cx="3766500" cy="4331700"/>
          </a:xfrm>
          <a:prstGeom prst="rect">
            <a:avLst/>
          </a:prstGeom>
          <a:blipFill rotWithShape="1">
            <a:blip r:embed="rId5">
              <a:alphaModFix/>
            </a:blip>
            <a:stretch>
              <a:fillRect l="-239" t="-2009" r="-1579"/>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 </a:t>
            </a:r>
            <a:endParaRPr sz="1100"/>
          </a:p>
        </p:txBody>
      </p:sp>
      <p:sp>
        <p:nvSpPr>
          <p:cNvPr id="826" name="Google Shape;826;p76"/>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dirty="0" err="1"/>
              <a:t>Qn</a:t>
            </a:r>
            <a:r>
              <a:rPr lang="en" dirty="0"/>
              <a:t> 4 Answer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4 Answer</a:t>
            </a:r>
            <a:endParaRPr dirty="0"/>
          </a:p>
        </p:txBody>
      </p:sp>
      <p:sp>
        <p:nvSpPr>
          <p:cNvPr id="832" name="Google Shape;832;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O(k log k) time to sort the pivots</a:t>
            </a:r>
            <a:endParaRPr/>
          </a:p>
          <a:p>
            <a:pPr marL="457200" lvl="0" indent="-342900" algn="l" rtl="0">
              <a:spcBef>
                <a:spcPts val="0"/>
              </a:spcBef>
              <a:spcAft>
                <a:spcPts val="0"/>
              </a:spcAft>
              <a:buSzPts val="1800"/>
              <a:buChar char="●"/>
            </a:pPr>
            <a:r>
              <a:rPr lang="en"/>
              <a:t>O(n log k) time to place each item in the right bucket (using binary search)</a:t>
            </a:r>
            <a:endParaRPr/>
          </a:p>
          <a:p>
            <a:pPr marL="0" lvl="0" indent="0" algn="l" rtl="0">
              <a:spcBef>
                <a:spcPts val="1200"/>
              </a:spcBef>
              <a:spcAft>
                <a:spcPts val="0"/>
              </a:spcAft>
              <a:buNone/>
            </a:pPr>
            <a:endParaRPr/>
          </a:p>
          <a:p>
            <a:pPr marL="0" lvl="0" indent="0" algn="l" rtl="0">
              <a:spcBef>
                <a:spcPts val="1200"/>
              </a:spcBef>
              <a:spcAft>
                <a:spcPts val="0"/>
              </a:spcAft>
              <a:buNone/>
            </a:pPr>
            <a:r>
              <a:rPr lang="en"/>
              <a:t>Resulting recurrence:  T(n) = kT(n/k) + O(n log k), as long as n &gt; k</a:t>
            </a:r>
            <a:endParaRPr/>
          </a:p>
          <a:p>
            <a:pPr marL="0" lvl="0" indent="0" algn="l" rtl="0">
              <a:spcBef>
                <a:spcPts val="1200"/>
              </a:spcBef>
              <a:spcAft>
                <a:spcPts val="0"/>
              </a:spcAft>
              <a:buNone/>
            </a:pPr>
            <a:r>
              <a:rPr lang="en"/>
              <a:t>					O(n log </a:t>
            </a:r>
            <a:r>
              <a:rPr lang="en" baseline="-25000"/>
              <a:t>k</a:t>
            </a:r>
            <a:r>
              <a:rPr lang="en"/>
              <a:t> n log k) = O(n log n)</a:t>
            </a:r>
            <a:endParaRPr/>
          </a:p>
          <a:p>
            <a:pPr marL="0" lvl="0" indent="0" algn="l" rtl="0">
              <a:spcBef>
                <a:spcPts val="1200"/>
              </a:spcBef>
              <a:spcAft>
                <a:spcPts val="0"/>
              </a:spcAft>
              <a:buNone/>
            </a:pPr>
            <a:r>
              <a:rPr lang="en"/>
              <a:t>					</a:t>
            </a:r>
            <a:r>
              <a:rPr lang="en">
                <a:solidFill>
                  <a:srgbClr val="FF0000"/>
                </a:solidFill>
              </a:rPr>
              <a:t>// no improvement!!</a:t>
            </a:r>
            <a:endParaRPr>
              <a:solidFill>
                <a:srgbClr val="FF0000"/>
              </a:solidFill>
            </a:endParaRPr>
          </a:p>
          <a:p>
            <a:pPr marL="0" lvl="0" indent="0" algn="l" rtl="0">
              <a:spcBef>
                <a:spcPts val="1200"/>
              </a:spcBef>
              <a:spcAft>
                <a:spcPts val="1200"/>
              </a:spcAft>
              <a:buNone/>
            </a:pPr>
            <a:r>
              <a:rPr lang="en"/>
              <a:t>(and need to do partition in place → more complicated and more cost)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Shape 836"/>
        <p:cNvGrpSpPr/>
        <p:nvPr/>
      </p:nvGrpSpPr>
      <p:grpSpPr>
        <a:xfrm>
          <a:off x="0" y="0"/>
          <a:ext cx="0" cy="0"/>
          <a:chOff x="0" y="0"/>
          <a:chExt cx="0" cy="0"/>
        </a:xfrm>
      </p:grpSpPr>
      <p:sp>
        <p:nvSpPr>
          <p:cNvPr id="837" name="Google Shape;837;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4 (2 pivot Quicksort Example)</a:t>
            </a:r>
            <a:endParaRPr dirty="0"/>
          </a:p>
        </p:txBody>
      </p:sp>
      <p:sp>
        <p:nvSpPr>
          <p:cNvPr id="838" name="Google Shape;838;p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 segments:  (Assuming pivot1 &lt; pivot2)</a:t>
            </a:r>
            <a:endParaRPr/>
          </a:p>
          <a:p>
            <a:pPr marL="457200" lvl="0" indent="-342900" algn="l" rtl="0">
              <a:spcBef>
                <a:spcPts val="1200"/>
              </a:spcBef>
              <a:spcAft>
                <a:spcPts val="0"/>
              </a:spcAft>
              <a:buSzPts val="1800"/>
              <a:buAutoNum type="arabicPeriod"/>
            </a:pPr>
            <a:r>
              <a:rPr lang="en"/>
              <a:t>elements &lt; pivot1</a:t>
            </a:r>
            <a:endParaRPr/>
          </a:p>
          <a:p>
            <a:pPr marL="457200" lvl="0" indent="-342900" algn="l" rtl="0">
              <a:spcBef>
                <a:spcPts val="0"/>
              </a:spcBef>
              <a:spcAft>
                <a:spcPts val="0"/>
              </a:spcAft>
              <a:buSzPts val="1800"/>
              <a:buAutoNum type="arabicPeriod"/>
            </a:pPr>
            <a:r>
              <a:rPr lang="en"/>
              <a:t>elements &gt;= pivot1 &amp;&amp; &lt;= pivot2</a:t>
            </a:r>
            <a:endParaRPr/>
          </a:p>
          <a:p>
            <a:pPr marL="457200" lvl="0" indent="-342900" algn="l" rtl="0">
              <a:spcBef>
                <a:spcPts val="0"/>
              </a:spcBef>
              <a:spcAft>
                <a:spcPts val="0"/>
              </a:spcAft>
              <a:buSzPts val="1800"/>
              <a:buAutoNum type="arabicPeriod"/>
            </a:pPr>
            <a:r>
              <a:rPr lang="en"/>
              <a:t>elements &gt; pivot2</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22"/>
          <p:cNvGrpSpPr/>
          <p:nvPr/>
        </p:nvGrpSpPr>
        <p:grpSpPr>
          <a:xfrm>
            <a:off x="1917150" y="91251"/>
            <a:ext cx="5309701" cy="1044785"/>
            <a:chOff x="1917150" y="3703800"/>
            <a:chExt cx="5309701" cy="1354225"/>
          </a:xfrm>
        </p:grpSpPr>
        <p:pic>
          <p:nvPicPr>
            <p:cNvPr id="136" name="Google Shape;136;p22"/>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137" name="Google Shape;137;p22"/>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40 is less than pivot!</a:t>
              </a:r>
              <a:endParaRPr>
                <a:latin typeface="Consolas"/>
                <a:ea typeface="Consolas"/>
                <a:cs typeface="Consolas"/>
                <a:sym typeface="Consolas"/>
              </a:endParaRPr>
            </a:p>
          </p:txBody>
        </p:sp>
        <p:sp>
          <p:nvSpPr>
            <p:cNvPr id="138" name="Google Shape;138;p22"/>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139" name="Google Shape;139;p22"/>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140" name="Google Shape;140;p22"/>
          <p:cNvSpPr/>
          <p:nvPr/>
        </p:nvSpPr>
        <p:spPr>
          <a:xfrm>
            <a:off x="2811450" y="4304300"/>
            <a:ext cx="320100" cy="3201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141" name="Google Shape;141;p22"/>
          <p:cNvSpPr/>
          <p:nvPr/>
        </p:nvSpPr>
        <p:spPr>
          <a:xfrm>
            <a:off x="6652650" y="3983900"/>
            <a:ext cx="320100" cy="6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142" name="Google Shape;142;p22"/>
          <p:cNvSpPr/>
          <p:nvPr/>
        </p:nvSpPr>
        <p:spPr>
          <a:xfrm>
            <a:off x="4091850" y="3664400"/>
            <a:ext cx="320100" cy="96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143" name="Google Shape;143;p22"/>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144" name="Google Shape;144;p22"/>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145" name="Google Shape;145;p22"/>
          <p:cNvSpPr/>
          <p:nvPr/>
        </p:nvSpPr>
        <p:spPr>
          <a:xfrm>
            <a:off x="4732050" y="2703800"/>
            <a:ext cx="320100" cy="19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146" name="Google Shape;146;p22"/>
          <p:cNvSpPr/>
          <p:nvPr/>
        </p:nvSpPr>
        <p:spPr>
          <a:xfrm>
            <a:off x="3451650" y="2384000"/>
            <a:ext cx="320100" cy="224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147" name="Google Shape;147;p22"/>
          <p:cNvSpPr/>
          <p:nvPr/>
        </p:nvSpPr>
        <p:spPr>
          <a:xfrm>
            <a:off x="7292850" y="2064200"/>
            <a:ext cx="320100" cy="256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148" name="Google Shape;148;p22"/>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149" name="Google Shape;149;p22"/>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150" name="Google Shape;150;p22"/>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51" name="Google Shape;151;p22"/>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152" name="Google Shape;152;p22"/>
          <p:cNvSpPr txBox="1"/>
          <p:nvPr/>
        </p:nvSpPr>
        <p:spPr>
          <a:xfrm>
            <a:off x="72928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153" name="Google Shape;153;p22"/>
          <p:cNvSpPr txBox="1"/>
          <p:nvPr/>
        </p:nvSpPr>
        <p:spPr>
          <a:xfrm>
            <a:off x="27808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154" name="Google Shape;154;p22"/>
          <p:cNvSpPr/>
          <p:nvPr/>
        </p:nvSpPr>
        <p:spPr>
          <a:xfrm rot="-5400000">
            <a:off x="22603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55" name="Google Shape;155;p22"/>
          <p:cNvSpPr txBox="1"/>
          <p:nvPr/>
        </p:nvSpPr>
        <p:spPr>
          <a:xfrm>
            <a:off x="2050499"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842"/>
        <p:cNvGrpSpPr/>
        <p:nvPr/>
      </p:nvGrpSpPr>
      <p:grpSpPr>
        <a:xfrm>
          <a:off x="0" y="0"/>
          <a:ext cx="0" cy="0"/>
          <a:chOff x="0" y="0"/>
          <a:chExt cx="0" cy="0"/>
        </a:xfrm>
      </p:grpSpPr>
      <p:sp>
        <p:nvSpPr>
          <p:cNvPr id="843" name="Google Shape;843;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4 (2 pivot Quicksort Example)</a:t>
            </a:r>
            <a:endParaRPr dirty="0"/>
          </a:p>
        </p:txBody>
      </p:sp>
      <p:sp>
        <p:nvSpPr>
          <p:cNvPr id="844" name="Google Shape;844;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t>
            </a:r>
            <a:r>
              <a:rPr lang="en" b="1"/>
              <a:t>57</a:t>
            </a:r>
            <a:r>
              <a:rPr lang="en"/>
              <a:t> 8 42 75 29 77 38 </a:t>
            </a:r>
            <a:r>
              <a:rPr lang="en" b="1"/>
              <a:t>24</a:t>
            </a:r>
            <a:r>
              <a:rPr lang="en"/>
              <a:t>]</a:t>
            </a:r>
            <a:endParaRPr/>
          </a:p>
          <a:p>
            <a:pPr marL="457200" lvl="0" indent="-342900" algn="l" rtl="0">
              <a:spcBef>
                <a:spcPts val="1200"/>
              </a:spcBef>
              <a:spcAft>
                <a:spcPts val="0"/>
              </a:spcAft>
              <a:buSzPts val="1800"/>
              <a:buChar char="●"/>
            </a:pPr>
            <a:r>
              <a:rPr lang="en"/>
              <a:t>57 and 24 are chosen as pivots</a:t>
            </a:r>
            <a:endParaRPr/>
          </a:p>
          <a:p>
            <a:pPr marL="457200" lvl="0" indent="-342900" algn="l" rtl="0">
              <a:spcBef>
                <a:spcPts val="0"/>
              </a:spcBef>
              <a:spcAft>
                <a:spcPts val="0"/>
              </a:spcAft>
              <a:buSzPts val="1800"/>
              <a:buChar char="●"/>
            </a:pPr>
            <a:r>
              <a:rPr lang="en"/>
              <a:t>Sort them (so that other elements can binary search the segments to be placed in</a:t>
            </a:r>
            <a:endParaRPr/>
          </a:p>
          <a:p>
            <a:pPr marL="0" lvl="0" indent="0" algn="l" rtl="0">
              <a:spcBef>
                <a:spcPts val="1200"/>
              </a:spcBef>
              <a:spcAft>
                <a:spcPts val="1200"/>
              </a:spcAft>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4 (2 pivot Quicksort Example)</a:t>
            </a:r>
            <a:endParaRPr dirty="0"/>
          </a:p>
        </p:txBody>
      </p:sp>
      <p:sp>
        <p:nvSpPr>
          <p:cNvPr id="850" name="Google Shape;850;p80"/>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t>
            </a:r>
            <a:r>
              <a:rPr lang="en" b="1"/>
              <a:t>57</a:t>
            </a:r>
            <a:r>
              <a:rPr lang="en"/>
              <a:t> 8 42 75 29 77 38 </a:t>
            </a:r>
            <a:r>
              <a:rPr lang="en" b="1"/>
              <a:t>24</a:t>
            </a:r>
            <a:r>
              <a:rPr lang="en"/>
              <a:t>]</a:t>
            </a:r>
            <a:endParaRPr/>
          </a:p>
          <a:p>
            <a:pPr marL="457200" lvl="0" indent="-342900" algn="l" rtl="0">
              <a:spcBef>
                <a:spcPts val="1200"/>
              </a:spcBef>
              <a:spcAft>
                <a:spcPts val="0"/>
              </a:spcAft>
              <a:buSzPts val="1800"/>
              <a:buChar char="●"/>
            </a:pPr>
            <a:r>
              <a:rPr lang="en"/>
              <a:t>57 and 24 are chosen as pivots</a:t>
            </a:r>
            <a:endParaRPr/>
          </a:p>
          <a:p>
            <a:pPr marL="457200" lvl="0" indent="-342900" algn="l" rtl="0">
              <a:spcBef>
                <a:spcPts val="0"/>
              </a:spcBef>
              <a:spcAft>
                <a:spcPts val="0"/>
              </a:spcAft>
              <a:buSzPts val="1800"/>
              <a:buChar char="●"/>
            </a:pPr>
            <a:r>
              <a:rPr lang="en"/>
              <a:t>Sort them (so that other elements can binary search the segments to be placed in</a:t>
            </a:r>
            <a:endParaRPr/>
          </a:p>
          <a:p>
            <a:pPr marL="0" lvl="0" indent="0" algn="l" rtl="0">
              <a:spcBef>
                <a:spcPts val="1200"/>
              </a:spcBef>
              <a:spcAft>
                <a:spcPts val="0"/>
              </a:spcAft>
              <a:buNone/>
            </a:pPr>
            <a:endParaRPr/>
          </a:p>
          <a:p>
            <a:pPr marL="0" lvl="0" indent="0" algn="l" rtl="0">
              <a:spcBef>
                <a:spcPts val="1200"/>
              </a:spcBef>
              <a:spcAft>
                <a:spcPts val="0"/>
              </a:spcAft>
              <a:buNone/>
            </a:pPr>
            <a:r>
              <a:rPr lang="en"/>
              <a:t>After first partitioning:</a:t>
            </a:r>
            <a:endParaRPr/>
          </a:p>
          <a:p>
            <a:pPr marL="0" lvl="0" indent="0" algn="ctr" rtl="0">
              <a:spcBef>
                <a:spcPts val="1200"/>
              </a:spcBef>
              <a:spcAft>
                <a:spcPts val="0"/>
              </a:spcAft>
              <a:buNone/>
            </a:pPr>
            <a:r>
              <a:rPr lang="en"/>
              <a:t>[8 </a:t>
            </a:r>
            <a:r>
              <a:rPr lang="en" b="1"/>
              <a:t>24</a:t>
            </a:r>
            <a:r>
              <a:rPr lang="en"/>
              <a:t> 42 38 29 </a:t>
            </a:r>
            <a:r>
              <a:rPr lang="en" b="1"/>
              <a:t>57</a:t>
            </a:r>
            <a:r>
              <a:rPr lang="en"/>
              <a:t> 75 77]</a:t>
            </a:r>
            <a:endParaRPr/>
          </a:p>
          <a:p>
            <a:pPr marL="0" lvl="0" indent="0" algn="l" rtl="0">
              <a:spcBef>
                <a:spcPts val="1200"/>
              </a:spcBef>
              <a:spcAft>
                <a:spcPts val="1200"/>
              </a:spcAft>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Qn</a:t>
            </a:r>
            <a:r>
              <a:rPr lang="en" dirty="0"/>
              <a:t> 4 (2 pivot Quicksort Example)</a:t>
            </a:r>
            <a:endParaRPr dirty="0"/>
          </a:p>
        </p:txBody>
      </p:sp>
      <p:sp>
        <p:nvSpPr>
          <p:cNvPr id="856" name="Google Shape;856;p81"/>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a:t>
            </a:r>
            <a:r>
              <a:rPr lang="en" b="1"/>
              <a:t>57</a:t>
            </a:r>
            <a:r>
              <a:rPr lang="en"/>
              <a:t> 8 42 75 29 77 38 </a:t>
            </a:r>
            <a:r>
              <a:rPr lang="en" b="1"/>
              <a:t>24</a:t>
            </a:r>
            <a:r>
              <a:rPr lang="en"/>
              <a:t>]</a:t>
            </a:r>
            <a:endParaRPr/>
          </a:p>
          <a:p>
            <a:pPr marL="457200" lvl="0" indent="-342900" algn="l" rtl="0">
              <a:spcBef>
                <a:spcPts val="1200"/>
              </a:spcBef>
              <a:spcAft>
                <a:spcPts val="0"/>
              </a:spcAft>
              <a:buSzPts val="1800"/>
              <a:buChar char="●"/>
            </a:pPr>
            <a:r>
              <a:rPr lang="en"/>
              <a:t>57 and 24 are chosen as pivots</a:t>
            </a:r>
            <a:endParaRPr/>
          </a:p>
          <a:p>
            <a:pPr marL="457200" lvl="0" indent="-342900" algn="l" rtl="0">
              <a:spcBef>
                <a:spcPts val="0"/>
              </a:spcBef>
              <a:spcAft>
                <a:spcPts val="0"/>
              </a:spcAft>
              <a:buSzPts val="1800"/>
              <a:buChar char="●"/>
            </a:pPr>
            <a:r>
              <a:rPr lang="en"/>
              <a:t>Sort them (so that other elements can binary search the segments to be placed in</a:t>
            </a:r>
            <a:endParaRPr/>
          </a:p>
          <a:p>
            <a:pPr marL="0" lvl="0" indent="0" algn="l" rtl="0">
              <a:spcBef>
                <a:spcPts val="1200"/>
              </a:spcBef>
              <a:spcAft>
                <a:spcPts val="0"/>
              </a:spcAft>
              <a:buNone/>
            </a:pPr>
            <a:endParaRPr/>
          </a:p>
          <a:p>
            <a:pPr marL="0" lvl="0" indent="0" algn="l" rtl="0">
              <a:spcBef>
                <a:spcPts val="1200"/>
              </a:spcBef>
              <a:spcAft>
                <a:spcPts val="0"/>
              </a:spcAft>
              <a:buNone/>
            </a:pPr>
            <a:r>
              <a:rPr lang="en"/>
              <a:t>After first partitioning:</a:t>
            </a:r>
            <a:endParaRPr/>
          </a:p>
          <a:p>
            <a:pPr marL="0" lvl="0" indent="0" algn="ctr" rtl="0">
              <a:spcBef>
                <a:spcPts val="1200"/>
              </a:spcBef>
              <a:spcAft>
                <a:spcPts val="0"/>
              </a:spcAft>
              <a:buNone/>
            </a:pPr>
            <a:r>
              <a:rPr lang="en"/>
              <a:t>[8 </a:t>
            </a:r>
            <a:r>
              <a:rPr lang="en" b="1"/>
              <a:t>24</a:t>
            </a:r>
            <a:r>
              <a:rPr lang="en"/>
              <a:t> 42 38 29 </a:t>
            </a:r>
            <a:r>
              <a:rPr lang="en" b="1"/>
              <a:t>57</a:t>
            </a:r>
            <a:r>
              <a:rPr lang="en"/>
              <a:t> 75 77]</a:t>
            </a:r>
            <a:endParaRPr/>
          </a:p>
          <a:p>
            <a:pPr marL="0" lvl="0" indent="0" algn="l" rtl="0">
              <a:spcBef>
                <a:spcPts val="1200"/>
              </a:spcBef>
              <a:spcAft>
                <a:spcPts val="1200"/>
              </a:spcAft>
              <a:buNone/>
            </a:pPr>
            <a:r>
              <a:rPr lang="en"/>
              <a:t>Next: recurse in the left segment (8), middle segment (42 38 29), and right segment (75 77).</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(a)</a:t>
            </a:r>
            <a:endParaRPr/>
          </a:p>
        </p:txBody>
      </p:sp>
      <p:sp>
        <p:nvSpPr>
          <p:cNvPr id="921" name="Google Shape;921;p88"/>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sort 0s and 1s efficiently?</a:t>
            </a:r>
            <a:endParaRPr/>
          </a:p>
          <a:p>
            <a:pPr marL="0" lvl="0" indent="0" algn="l" rtl="0">
              <a:spcBef>
                <a:spcPts val="1200"/>
              </a:spcBef>
              <a:spcAft>
                <a:spcPts val="1200"/>
              </a:spcAft>
              <a:buNone/>
            </a:pPr>
            <a:r>
              <a:rPr lang="en"/>
              <a:t>Could it be in-place? Is it stable?</a:t>
            </a:r>
            <a:endParaRPr/>
          </a:p>
        </p:txBody>
      </p:sp>
      <p:sp>
        <p:nvSpPr>
          <p:cNvPr id="922" name="Google Shape;922;p88"/>
          <p:cNvSpPr/>
          <p:nvPr/>
        </p:nvSpPr>
        <p:spPr>
          <a:xfrm>
            <a:off x="1371600" y="2692400"/>
            <a:ext cx="4849318"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 0, 1, 0, 1, 1, 1, 0, 0, 0, 1, 1, 0, 1, 0</a:t>
            </a:r>
            <a:endParaRPr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(a)</a:t>
            </a:r>
            <a:endParaRPr/>
          </a:p>
        </p:txBody>
      </p:sp>
      <p:sp>
        <p:nvSpPr>
          <p:cNvPr id="928" name="Google Shape;928;p89"/>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sort 0s and 1s efficiently?</a:t>
            </a:r>
            <a:endParaRPr/>
          </a:p>
          <a:p>
            <a:pPr marL="0" lvl="0" indent="0" algn="l" rtl="0">
              <a:spcBef>
                <a:spcPts val="1200"/>
              </a:spcBef>
              <a:spcAft>
                <a:spcPts val="0"/>
              </a:spcAft>
              <a:buNone/>
            </a:pPr>
            <a:r>
              <a:rPr lang="en"/>
              <a:t>Could it be in-place? Is it stable?</a:t>
            </a:r>
            <a:endParaRPr/>
          </a:p>
          <a:p>
            <a:pPr marL="0" lvl="0" indent="0" algn="l" rtl="0">
              <a:spcBef>
                <a:spcPts val="1200"/>
              </a:spcBef>
              <a:spcAft>
                <a:spcPts val="0"/>
              </a:spcAft>
              <a:buNone/>
            </a:pPr>
            <a:r>
              <a:rPr lang="en"/>
              <a:t>Since there are only two "types" of elements in the array now, how could you simplify the problem?</a:t>
            </a:r>
            <a:endParaRPr/>
          </a:p>
          <a:p>
            <a:pPr marL="0" lvl="0" indent="0" algn="l" rtl="0">
              <a:spcBef>
                <a:spcPts val="1200"/>
              </a:spcBef>
              <a:spcAft>
                <a:spcPts val="1200"/>
              </a:spcAft>
              <a:buNone/>
            </a:pPr>
            <a:endParaRPr/>
          </a:p>
        </p:txBody>
      </p:sp>
      <p:sp>
        <p:nvSpPr>
          <p:cNvPr id="5" name="Google Shape;922;p88">
            <a:extLst>
              <a:ext uri="{FF2B5EF4-FFF2-40B4-BE49-F238E27FC236}">
                <a16:creationId xmlns:a16="http://schemas.microsoft.com/office/drawing/2014/main" id="{F2BF93EB-F680-492E-8C6A-51EE1A39B587}"/>
              </a:ext>
            </a:extLst>
          </p:cNvPr>
          <p:cNvSpPr/>
          <p:nvPr/>
        </p:nvSpPr>
        <p:spPr>
          <a:xfrm>
            <a:off x="1454046" y="3074760"/>
            <a:ext cx="4849318"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 0, 1, 0, 1, 1, 1, 0, 0, 0, 1, 1, 0, 1, 0</a:t>
            </a:r>
            <a:endParaRPr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(a)</a:t>
            </a:r>
            <a:endParaRPr/>
          </a:p>
        </p:txBody>
      </p:sp>
      <p:sp>
        <p:nvSpPr>
          <p:cNvPr id="935" name="Google Shape;935;p90"/>
          <p:cNvSpPr txBox="1">
            <a:spLocks noGrp="1"/>
          </p:cNvSpPr>
          <p:nvPr>
            <p:ph type="body" idx="1"/>
          </p:nvPr>
        </p:nvSpPr>
        <p:spPr>
          <a:xfrm>
            <a:off x="311700" y="1152475"/>
            <a:ext cx="8520600" cy="190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QuickSort partitioning with two pointers, one at each side.</a:t>
            </a:r>
            <a:endParaRPr/>
          </a:p>
          <a:p>
            <a:pPr marL="0" lvl="0" indent="0" algn="l" rtl="0">
              <a:spcBef>
                <a:spcPts val="1200"/>
              </a:spcBef>
              <a:spcAft>
                <a:spcPts val="1200"/>
              </a:spcAft>
              <a:buNone/>
            </a:pPr>
            <a:endParaRPr/>
          </a:p>
        </p:txBody>
      </p:sp>
      <p:sp>
        <p:nvSpPr>
          <p:cNvPr id="936" name="Google Shape;936;p90"/>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 0, 1, 0, 1, 1, 1, 0, 0, 0, 1, 1, 0, 1, 0</a:t>
            </a:r>
            <a:endParaRPr sz="2400" dirty="0"/>
          </a:p>
        </p:txBody>
      </p:sp>
      <p:cxnSp>
        <p:nvCxnSpPr>
          <p:cNvPr id="937" name="Google Shape;937;p90"/>
          <p:cNvCxnSpPr/>
          <p:nvPr/>
        </p:nvCxnSpPr>
        <p:spPr>
          <a:xfrm rot="10800000" flipH="1">
            <a:off x="1590050" y="268230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38" name="Google Shape;938;p90"/>
          <p:cNvSpPr txBox="1"/>
          <p:nvPr/>
        </p:nvSpPr>
        <p:spPr>
          <a:xfrm>
            <a:off x="1178575" y="3393450"/>
            <a:ext cx="87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zero ptr</a:t>
            </a:r>
            <a:endParaRPr dirty="0"/>
          </a:p>
        </p:txBody>
      </p:sp>
      <p:cxnSp>
        <p:nvCxnSpPr>
          <p:cNvPr id="939" name="Google Shape;939;p90"/>
          <p:cNvCxnSpPr/>
          <p:nvPr/>
        </p:nvCxnSpPr>
        <p:spPr>
          <a:xfrm>
            <a:off x="2052175" y="3593550"/>
            <a:ext cx="741900" cy="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(a)</a:t>
            </a:r>
            <a:endParaRPr/>
          </a:p>
        </p:txBody>
      </p:sp>
      <p:sp>
        <p:nvSpPr>
          <p:cNvPr id="945" name="Google Shape;945;p91"/>
          <p:cNvSpPr txBox="1">
            <a:spLocks noGrp="1"/>
          </p:cNvSpPr>
          <p:nvPr>
            <p:ph type="body" idx="1"/>
          </p:nvPr>
        </p:nvSpPr>
        <p:spPr>
          <a:xfrm>
            <a:off x="311700" y="1152475"/>
            <a:ext cx="8520600" cy="190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QuickSort partitioning with two pointers, one at each side.</a:t>
            </a:r>
            <a:endParaRPr/>
          </a:p>
          <a:p>
            <a:pPr marL="0" lvl="0" indent="0" algn="l" rtl="0">
              <a:spcBef>
                <a:spcPts val="1200"/>
              </a:spcBef>
              <a:spcAft>
                <a:spcPts val="1200"/>
              </a:spcAft>
              <a:buNone/>
            </a:pPr>
            <a:endParaRPr/>
          </a:p>
        </p:txBody>
      </p:sp>
      <p:sp>
        <p:nvSpPr>
          <p:cNvPr id="946" name="Google Shape;946;p91"/>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 0	1	0	1	1	1	0	0	0	1	1	0	1	0</a:t>
            </a:r>
            <a:endParaRPr sz="2400"/>
          </a:p>
        </p:txBody>
      </p:sp>
      <p:cxnSp>
        <p:nvCxnSpPr>
          <p:cNvPr id="947" name="Google Shape;947;p91"/>
          <p:cNvCxnSpPr/>
          <p:nvPr/>
        </p:nvCxnSpPr>
        <p:spPr>
          <a:xfrm rot="10800000" flipH="1">
            <a:off x="1971050" y="268230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48" name="Google Shape;948;p91"/>
          <p:cNvSpPr txBox="1"/>
          <p:nvPr/>
        </p:nvSpPr>
        <p:spPr>
          <a:xfrm>
            <a:off x="1559575" y="3393450"/>
            <a:ext cx="131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zero ptr</a:t>
            </a:r>
            <a:endParaRPr/>
          </a:p>
          <a:p>
            <a:pPr marL="0" lvl="0" indent="0" algn="l" rtl="0">
              <a:spcBef>
                <a:spcPts val="0"/>
              </a:spcBef>
              <a:spcAft>
                <a:spcPts val="0"/>
              </a:spcAft>
              <a:buNone/>
            </a:pPr>
            <a:r>
              <a:rPr lang="en"/>
              <a:t>find the first 1</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(a)</a:t>
            </a:r>
            <a:endParaRPr/>
          </a:p>
        </p:txBody>
      </p:sp>
      <p:sp>
        <p:nvSpPr>
          <p:cNvPr id="954" name="Google Shape;954;p92"/>
          <p:cNvSpPr txBox="1">
            <a:spLocks noGrp="1"/>
          </p:cNvSpPr>
          <p:nvPr>
            <p:ph type="body" idx="1"/>
          </p:nvPr>
        </p:nvSpPr>
        <p:spPr>
          <a:xfrm>
            <a:off x="311700" y="1152475"/>
            <a:ext cx="8520600" cy="190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QuickSort partitioning with two pointers, one at each side.</a:t>
            </a:r>
            <a:endParaRPr/>
          </a:p>
          <a:p>
            <a:pPr marL="0" lvl="0" indent="0" algn="l" rtl="0">
              <a:spcBef>
                <a:spcPts val="1200"/>
              </a:spcBef>
              <a:spcAft>
                <a:spcPts val="1200"/>
              </a:spcAft>
              <a:buNone/>
            </a:pPr>
            <a:endParaRPr/>
          </a:p>
        </p:txBody>
      </p:sp>
      <p:sp>
        <p:nvSpPr>
          <p:cNvPr id="955" name="Google Shape;955;p92"/>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 0	1	0	1	1	1	0	0	0	1	1	0	1	0</a:t>
            </a:r>
            <a:endParaRPr sz="2400"/>
          </a:p>
        </p:txBody>
      </p:sp>
      <p:cxnSp>
        <p:nvCxnSpPr>
          <p:cNvPr id="956" name="Google Shape;956;p92"/>
          <p:cNvCxnSpPr/>
          <p:nvPr/>
        </p:nvCxnSpPr>
        <p:spPr>
          <a:xfrm rot="10800000" flipH="1">
            <a:off x="7513325" y="269255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57" name="Google Shape;957;p92"/>
          <p:cNvSpPr txBox="1"/>
          <p:nvPr/>
        </p:nvSpPr>
        <p:spPr>
          <a:xfrm>
            <a:off x="7101850" y="3403700"/>
            <a:ext cx="19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one ptr</a:t>
            </a:r>
            <a:endParaRPr/>
          </a:p>
          <a:p>
            <a:pPr marL="0" lvl="0" indent="0" algn="l" rtl="0">
              <a:spcBef>
                <a:spcPts val="0"/>
              </a:spcBef>
              <a:spcAft>
                <a:spcPts val="0"/>
              </a:spcAft>
              <a:buNone/>
            </a:pPr>
            <a:r>
              <a:rPr lang="en"/>
              <a:t>find the first 0</a:t>
            </a:r>
            <a:endParaRPr/>
          </a:p>
        </p:txBody>
      </p:sp>
      <p:cxnSp>
        <p:nvCxnSpPr>
          <p:cNvPr id="958" name="Google Shape;958;p92"/>
          <p:cNvCxnSpPr/>
          <p:nvPr/>
        </p:nvCxnSpPr>
        <p:spPr>
          <a:xfrm flipH="1">
            <a:off x="5852200" y="3599750"/>
            <a:ext cx="1290300" cy="7200"/>
          </a:xfrm>
          <a:prstGeom prst="straightConnector1">
            <a:avLst/>
          </a:prstGeom>
          <a:noFill/>
          <a:ln w="9525" cap="flat" cmpd="sng">
            <a:solidFill>
              <a:schemeClr val="dk2"/>
            </a:solidFill>
            <a:prstDash val="solid"/>
            <a:round/>
            <a:headEnd type="none" w="med" len="med"/>
            <a:tailEnd type="triangle" w="med" len="med"/>
          </a:ln>
        </p:spPr>
      </p:cxnSp>
      <p:cxnSp>
        <p:nvCxnSpPr>
          <p:cNvPr id="959" name="Google Shape;959;p92"/>
          <p:cNvCxnSpPr/>
          <p:nvPr/>
        </p:nvCxnSpPr>
        <p:spPr>
          <a:xfrm rot="10800000" flipH="1">
            <a:off x="1971050" y="268230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60" name="Google Shape;960;p92"/>
          <p:cNvSpPr txBox="1"/>
          <p:nvPr/>
        </p:nvSpPr>
        <p:spPr>
          <a:xfrm>
            <a:off x="1559575" y="3393450"/>
            <a:ext cx="131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zero ptr</a:t>
            </a:r>
            <a:endParaRPr/>
          </a:p>
          <a:p>
            <a:pPr marL="0" lvl="0" indent="0" algn="l" rtl="0">
              <a:spcBef>
                <a:spcPts val="0"/>
              </a:spcBef>
              <a:spcAft>
                <a:spcPts val="0"/>
              </a:spcAft>
              <a:buNone/>
            </a:pPr>
            <a:r>
              <a:rPr lang="en"/>
              <a:t>find the first 1</a:t>
            </a:r>
            <a:endParaRPr/>
          </a:p>
        </p:txBody>
      </p:sp>
      <p:cxnSp>
        <p:nvCxnSpPr>
          <p:cNvPr id="961" name="Google Shape;961;p92"/>
          <p:cNvCxnSpPr/>
          <p:nvPr/>
        </p:nvCxnSpPr>
        <p:spPr>
          <a:xfrm>
            <a:off x="2519525" y="3601850"/>
            <a:ext cx="741900" cy="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(a)</a:t>
            </a:r>
            <a:endParaRPr/>
          </a:p>
        </p:txBody>
      </p:sp>
      <p:sp>
        <p:nvSpPr>
          <p:cNvPr id="967" name="Google Shape;967;p93"/>
          <p:cNvSpPr txBox="1">
            <a:spLocks noGrp="1"/>
          </p:cNvSpPr>
          <p:nvPr>
            <p:ph type="body" idx="1"/>
          </p:nvPr>
        </p:nvSpPr>
        <p:spPr>
          <a:xfrm>
            <a:off x="311700" y="1152475"/>
            <a:ext cx="8520600" cy="190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Swap!</a:t>
            </a:r>
            <a:endParaRPr/>
          </a:p>
          <a:p>
            <a:pPr marL="0" lvl="0" indent="0" algn="l" rtl="0">
              <a:spcBef>
                <a:spcPts val="1200"/>
              </a:spcBef>
              <a:spcAft>
                <a:spcPts val="1200"/>
              </a:spcAft>
              <a:buNone/>
            </a:pPr>
            <a:endParaRPr/>
          </a:p>
        </p:txBody>
      </p:sp>
      <p:sp>
        <p:nvSpPr>
          <p:cNvPr id="968" name="Google Shape;968;p93"/>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 0	</a:t>
            </a:r>
            <a:r>
              <a:rPr lang="en" sz="2400">
                <a:solidFill>
                  <a:srgbClr val="FF0000"/>
                </a:solidFill>
              </a:rPr>
              <a:t>0</a:t>
            </a:r>
            <a:r>
              <a:rPr lang="en" sz="2400"/>
              <a:t>	0	1	1	1	0	0	0	1	1	0	1	</a:t>
            </a:r>
            <a:r>
              <a:rPr lang="en" sz="2400">
                <a:solidFill>
                  <a:srgbClr val="FF0000"/>
                </a:solidFill>
              </a:rPr>
              <a:t>1</a:t>
            </a:r>
            <a:endParaRPr sz="2400">
              <a:solidFill>
                <a:srgbClr val="FF0000"/>
              </a:solidFill>
            </a:endParaRPr>
          </a:p>
        </p:txBody>
      </p:sp>
      <p:cxnSp>
        <p:nvCxnSpPr>
          <p:cNvPr id="969" name="Google Shape;969;p93"/>
          <p:cNvCxnSpPr/>
          <p:nvPr/>
        </p:nvCxnSpPr>
        <p:spPr>
          <a:xfrm rot="10800000" flipH="1">
            <a:off x="7513325" y="269255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70" name="Google Shape;970;p93"/>
          <p:cNvSpPr txBox="1"/>
          <p:nvPr/>
        </p:nvSpPr>
        <p:spPr>
          <a:xfrm>
            <a:off x="7101850" y="3403700"/>
            <a:ext cx="19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one ptr</a:t>
            </a:r>
            <a:endParaRPr/>
          </a:p>
          <a:p>
            <a:pPr marL="0" lvl="0" indent="0" algn="l" rtl="0">
              <a:spcBef>
                <a:spcPts val="0"/>
              </a:spcBef>
              <a:spcAft>
                <a:spcPts val="0"/>
              </a:spcAft>
              <a:buNone/>
            </a:pPr>
            <a:r>
              <a:rPr lang="en"/>
              <a:t>find the first 0</a:t>
            </a:r>
            <a:endParaRPr/>
          </a:p>
        </p:txBody>
      </p:sp>
      <p:cxnSp>
        <p:nvCxnSpPr>
          <p:cNvPr id="971" name="Google Shape;971;p93"/>
          <p:cNvCxnSpPr/>
          <p:nvPr/>
        </p:nvCxnSpPr>
        <p:spPr>
          <a:xfrm flipH="1">
            <a:off x="5852200" y="3599750"/>
            <a:ext cx="1290300" cy="7200"/>
          </a:xfrm>
          <a:prstGeom prst="straightConnector1">
            <a:avLst/>
          </a:prstGeom>
          <a:noFill/>
          <a:ln w="9525" cap="flat" cmpd="sng">
            <a:solidFill>
              <a:schemeClr val="dk2"/>
            </a:solidFill>
            <a:prstDash val="solid"/>
            <a:round/>
            <a:headEnd type="none" w="med" len="med"/>
            <a:tailEnd type="triangle" w="med" len="med"/>
          </a:ln>
        </p:spPr>
      </p:cxnSp>
      <p:cxnSp>
        <p:nvCxnSpPr>
          <p:cNvPr id="972" name="Google Shape;972;p93"/>
          <p:cNvCxnSpPr/>
          <p:nvPr/>
        </p:nvCxnSpPr>
        <p:spPr>
          <a:xfrm rot="10800000" flipH="1">
            <a:off x="1971050" y="268230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73" name="Google Shape;973;p93"/>
          <p:cNvSpPr txBox="1"/>
          <p:nvPr/>
        </p:nvSpPr>
        <p:spPr>
          <a:xfrm>
            <a:off x="1559575" y="3393450"/>
            <a:ext cx="131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zero ptr</a:t>
            </a:r>
            <a:endParaRPr/>
          </a:p>
          <a:p>
            <a:pPr marL="0" lvl="0" indent="0" algn="l" rtl="0">
              <a:spcBef>
                <a:spcPts val="0"/>
              </a:spcBef>
              <a:spcAft>
                <a:spcPts val="0"/>
              </a:spcAft>
              <a:buNone/>
            </a:pPr>
            <a:r>
              <a:rPr lang="en"/>
              <a:t>find the first 1</a:t>
            </a:r>
            <a:endParaRPr/>
          </a:p>
        </p:txBody>
      </p:sp>
      <p:cxnSp>
        <p:nvCxnSpPr>
          <p:cNvPr id="974" name="Google Shape;974;p93"/>
          <p:cNvCxnSpPr/>
          <p:nvPr/>
        </p:nvCxnSpPr>
        <p:spPr>
          <a:xfrm>
            <a:off x="2519525" y="3601850"/>
            <a:ext cx="741900" cy="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(a)</a:t>
            </a:r>
            <a:endParaRPr/>
          </a:p>
        </p:txBody>
      </p:sp>
      <p:sp>
        <p:nvSpPr>
          <p:cNvPr id="980" name="Google Shape;980;p94"/>
          <p:cNvSpPr txBox="1">
            <a:spLocks noGrp="1"/>
          </p:cNvSpPr>
          <p:nvPr>
            <p:ph type="body" idx="1"/>
          </p:nvPr>
        </p:nvSpPr>
        <p:spPr>
          <a:xfrm>
            <a:off x="311700" y="1152475"/>
            <a:ext cx="8520600" cy="190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Find the next pair that could be switched.</a:t>
            </a:r>
            <a:endParaRPr/>
          </a:p>
          <a:p>
            <a:pPr marL="0" lvl="0" indent="0" algn="l" rtl="0">
              <a:spcBef>
                <a:spcPts val="1200"/>
              </a:spcBef>
              <a:spcAft>
                <a:spcPts val="1200"/>
              </a:spcAft>
              <a:buNone/>
            </a:pPr>
            <a:endParaRPr/>
          </a:p>
        </p:txBody>
      </p:sp>
      <p:sp>
        <p:nvSpPr>
          <p:cNvPr id="981" name="Google Shape;981;p94"/>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 0	</a:t>
            </a:r>
            <a:r>
              <a:rPr lang="en" sz="2400">
                <a:solidFill>
                  <a:srgbClr val="FF0000"/>
                </a:solidFill>
              </a:rPr>
              <a:t>0</a:t>
            </a:r>
            <a:r>
              <a:rPr lang="en" sz="2400"/>
              <a:t>	0	1	1	1	0	0	0	1	1	0	1	</a:t>
            </a:r>
            <a:r>
              <a:rPr lang="en" sz="2400">
                <a:solidFill>
                  <a:srgbClr val="FF0000"/>
                </a:solidFill>
              </a:rPr>
              <a:t>1</a:t>
            </a:r>
            <a:endParaRPr sz="2400">
              <a:solidFill>
                <a:srgbClr val="FF0000"/>
              </a:solidFill>
            </a:endParaRPr>
          </a:p>
        </p:txBody>
      </p:sp>
      <p:cxnSp>
        <p:nvCxnSpPr>
          <p:cNvPr id="982" name="Google Shape;982;p94"/>
          <p:cNvCxnSpPr/>
          <p:nvPr/>
        </p:nvCxnSpPr>
        <p:spPr>
          <a:xfrm rot="10800000" flipH="1">
            <a:off x="7056125" y="269255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83" name="Google Shape;983;p94"/>
          <p:cNvSpPr txBox="1"/>
          <p:nvPr/>
        </p:nvSpPr>
        <p:spPr>
          <a:xfrm>
            <a:off x="6644650" y="3403700"/>
            <a:ext cx="19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one ptr</a:t>
            </a:r>
            <a:endParaRPr/>
          </a:p>
          <a:p>
            <a:pPr marL="0" lvl="0" indent="0" algn="l" rtl="0">
              <a:spcBef>
                <a:spcPts val="0"/>
              </a:spcBef>
              <a:spcAft>
                <a:spcPts val="0"/>
              </a:spcAft>
              <a:buNone/>
            </a:pPr>
            <a:r>
              <a:rPr lang="en"/>
              <a:t>find the first 0</a:t>
            </a:r>
            <a:endParaRPr/>
          </a:p>
        </p:txBody>
      </p:sp>
      <p:cxnSp>
        <p:nvCxnSpPr>
          <p:cNvPr id="984" name="Google Shape;984;p94"/>
          <p:cNvCxnSpPr/>
          <p:nvPr/>
        </p:nvCxnSpPr>
        <p:spPr>
          <a:xfrm flipH="1">
            <a:off x="5395000" y="3599750"/>
            <a:ext cx="1290300" cy="7200"/>
          </a:xfrm>
          <a:prstGeom prst="straightConnector1">
            <a:avLst/>
          </a:prstGeom>
          <a:noFill/>
          <a:ln w="9525" cap="flat" cmpd="sng">
            <a:solidFill>
              <a:schemeClr val="dk2"/>
            </a:solidFill>
            <a:prstDash val="solid"/>
            <a:round/>
            <a:headEnd type="none" w="med" len="med"/>
            <a:tailEnd type="triangle" w="med" len="med"/>
          </a:ln>
        </p:spPr>
      </p:cxnSp>
      <p:cxnSp>
        <p:nvCxnSpPr>
          <p:cNvPr id="985" name="Google Shape;985;p94"/>
          <p:cNvCxnSpPr/>
          <p:nvPr/>
        </p:nvCxnSpPr>
        <p:spPr>
          <a:xfrm rot="10800000" flipH="1">
            <a:off x="2433300" y="269255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86" name="Google Shape;986;p94"/>
          <p:cNvSpPr txBox="1"/>
          <p:nvPr/>
        </p:nvSpPr>
        <p:spPr>
          <a:xfrm>
            <a:off x="2021825" y="3403700"/>
            <a:ext cx="131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zero ptr</a:t>
            </a:r>
            <a:endParaRPr/>
          </a:p>
          <a:p>
            <a:pPr marL="0" lvl="0" indent="0" algn="l" rtl="0">
              <a:spcBef>
                <a:spcPts val="0"/>
              </a:spcBef>
              <a:spcAft>
                <a:spcPts val="0"/>
              </a:spcAft>
              <a:buNone/>
            </a:pPr>
            <a:r>
              <a:rPr lang="en"/>
              <a:t>find the first 1</a:t>
            </a:r>
            <a:endParaRPr/>
          </a:p>
        </p:txBody>
      </p:sp>
      <p:cxnSp>
        <p:nvCxnSpPr>
          <p:cNvPr id="987" name="Google Shape;987;p94"/>
          <p:cNvCxnSpPr/>
          <p:nvPr/>
        </p:nvCxnSpPr>
        <p:spPr>
          <a:xfrm>
            <a:off x="3078325" y="3601850"/>
            <a:ext cx="741900" cy="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3"/>
          <p:cNvGrpSpPr/>
          <p:nvPr/>
        </p:nvGrpSpPr>
        <p:grpSpPr>
          <a:xfrm>
            <a:off x="1917150" y="91251"/>
            <a:ext cx="5309701" cy="1044785"/>
            <a:chOff x="1917150" y="3703800"/>
            <a:chExt cx="5309701" cy="1354225"/>
          </a:xfrm>
        </p:grpSpPr>
        <p:pic>
          <p:nvPicPr>
            <p:cNvPr id="161" name="Google Shape;161;p23"/>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162" name="Google Shape;162;p23"/>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10 is less than pivot!</a:t>
              </a:r>
              <a:endParaRPr>
                <a:latin typeface="Consolas"/>
                <a:ea typeface="Consolas"/>
                <a:cs typeface="Consolas"/>
                <a:sym typeface="Consolas"/>
              </a:endParaRPr>
            </a:p>
          </p:txBody>
        </p:sp>
        <p:sp>
          <p:nvSpPr>
            <p:cNvPr id="163" name="Google Shape;163;p23"/>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164" name="Google Shape;164;p23"/>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165" name="Google Shape;165;p23"/>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166" name="Google Shape;166;p23"/>
          <p:cNvSpPr/>
          <p:nvPr/>
        </p:nvSpPr>
        <p:spPr>
          <a:xfrm>
            <a:off x="6652650" y="3983900"/>
            <a:ext cx="320100" cy="6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167" name="Google Shape;167;p23"/>
          <p:cNvSpPr/>
          <p:nvPr/>
        </p:nvSpPr>
        <p:spPr>
          <a:xfrm>
            <a:off x="4091850" y="3664400"/>
            <a:ext cx="320100" cy="96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168" name="Google Shape;168;p23"/>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169" name="Google Shape;169;p23"/>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170" name="Google Shape;170;p23"/>
          <p:cNvSpPr/>
          <p:nvPr/>
        </p:nvSpPr>
        <p:spPr>
          <a:xfrm>
            <a:off x="4732050" y="2703800"/>
            <a:ext cx="320100" cy="19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171" name="Google Shape;171;p23"/>
          <p:cNvSpPr/>
          <p:nvPr/>
        </p:nvSpPr>
        <p:spPr>
          <a:xfrm>
            <a:off x="3451650" y="2384000"/>
            <a:ext cx="320100" cy="224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172" name="Google Shape;172;p23"/>
          <p:cNvSpPr/>
          <p:nvPr/>
        </p:nvSpPr>
        <p:spPr>
          <a:xfrm>
            <a:off x="7292850" y="2064200"/>
            <a:ext cx="320100" cy="256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173" name="Google Shape;173;p23"/>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174" name="Google Shape;174;p23"/>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175" name="Google Shape;175;p23"/>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6" name="Google Shape;176;p23"/>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177" name="Google Shape;177;p23"/>
          <p:cNvSpPr txBox="1"/>
          <p:nvPr/>
        </p:nvSpPr>
        <p:spPr>
          <a:xfrm>
            <a:off x="72928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178" name="Google Shape;178;p23"/>
          <p:cNvSpPr txBox="1"/>
          <p:nvPr/>
        </p:nvSpPr>
        <p:spPr>
          <a:xfrm>
            <a:off x="34516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179" name="Google Shape;179;p23"/>
          <p:cNvSpPr/>
          <p:nvPr/>
        </p:nvSpPr>
        <p:spPr>
          <a:xfrm rot="-5400000">
            <a:off x="2579725" y="4139300"/>
            <a:ext cx="111000" cy="108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80" name="Google Shape;180;p23"/>
          <p:cNvSpPr txBox="1"/>
          <p:nvPr/>
        </p:nvSpPr>
        <p:spPr>
          <a:xfrm>
            <a:off x="23226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(a)</a:t>
            </a:r>
            <a:endParaRPr/>
          </a:p>
        </p:txBody>
      </p:sp>
      <p:sp>
        <p:nvSpPr>
          <p:cNvPr id="993" name="Google Shape;993;p95"/>
          <p:cNvSpPr txBox="1">
            <a:spLocks noGrp="1"/>
          </p:cNvSpPr>
          <p:nvPr>
            <p:ph type="body" idx="1"/>
          </p:nvPr>
        </p:nvSpPr>
        <p:spPr>
          <a:xfrm>
            <a:off x="311700" y="1152475"/>
            <a:ext cx="8520600" cy="190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Find the next pair that could be switched.</a:t>
            </a:r>
            <a:endParaRPr/>
          </a:p>
        </p:txBody>
      </p:sp>
      <p:sp>
        <p:nvSpPr>
          <p:cNvPr id="994" name="Google Shape;994;p95"/>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 0	</a:t>
            </a:r>
            <a:r>
              <a:rPr lang="en" sz="2400">
                <a:solidFill>
                  <a:srgbClr val="FF0000"/>
                </a:solidFill>
              </a:rPr>
              <a:t>0</a:t>
            </a:r>
            <a:r>
              <a:rPr lang="en" sz="2400"/>
              <a:t>	0	1	1	1	0	0	0	1	1	0	1	</a:t>
            </a:r>
            <a:r>
              <a:rPr lang="en" sz="2400">
                <a:solidFill>
                  <a:srgbClr val="FF0000"/>
                </a:solidFill>
              </a:rPr>
              <a:t>1</a:t>
            </a:r>
            <a:endParaRPr sz="2400">
              <a:solidFill>
                <a:srgbClr val="FF0000"/>
              </a:solidFill>
            </a:endParaRPr>
          </a:p>
        </p:txBody>
      </p:sp>
      <p:cxnSp>
        <p:nvCxnSpPr>
          <p:cNvPr id="995" name="Google Shape;995;p95"/>
          <p:cNvCxnSpPr/>
          <p:nvPr/>
        </p:nvCxnSpPr>
        <p:spPr>
          <a:xfrm rot="10800000" flipH="1">
            <a:off x="6522725" y="269255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96" name="Google Shape;996;p95"/>
          <p:cNvSpPr txBox="1"/>
          <p:nvPr/>
        </p:nvSpPr>
        <p:spPr>
          <a:xfrm>
            <a:off x="6111250" y="3403700"/>
            <a:ext cx="19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one ptr</a:t>
            </a:r>
            <a:endParaRPr/>
          </a:p>
          <a:p>
            <a:pPr marL="0" lvl="0" indent="0" algn="l" rtl="0">
              <a:spcBef>
                <a:spcPts val="0"/>
              </a:spcBef>
              <a:spcAft>
                <a:spcPts val="0"/>
              </a:spcAft>
              <a:buNone/>
            </a:pPr>
            <a:r>
              <a:rPr lang="en"/>
              <a:t>find the next 0</a:t>
            </a:r>
            <a:endParaRPr/>
          </a:p>
        </p:txBody>
      </p:sp>
      <p:cxnSp>
        <p:nvCxnSpPr>
          <p:cNvPr id="997" name="Google Shape;997;p95"/>
          <p:cNvCxnSpPr/>
          <p:nvPr/>
        </p:nvCxnSpPr>
        <p:spPr>
          <a:xfrm flipH="1">
            <a:off x="4861600" y="3599750"/>
            <a:ext cx="1290300" cy="7200"/>
          </a:xfrm>
          <a:prstGeom prst="straightConnector1">
            <a:avLst/>
          </a:prstGeom>
          <a:noFill/>
          <a:ln w="9525" cap="flat" cmpd="sng">
            <a:solidFill>
              <a:schemeClr val="dk2"/>
            </a:solidFill>
            <a:prstDash val="solid"/>
            <a:round/>
            <a:headEnd type="none" w="med" len="med"/>
            <a:tailEnd type="triangle" w="med" len="med"/>
          </a:ln>
        </p:spPr>
      </p:cxnSp>
      <p:cxnSp>
        <p:nvCxnSpPr>
          <p:cNvPr id="998" name="Google Shape;998;p95"/>
          <p:cNvCxnSpPr/>
          <p:nvPr/>
        </p:nvCxnSpPr>
        <p:spPr>
          <a:xfrm rot="10800000" flipH="1">
            <a:off x="2885450" y="268230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999" name="Google Shape;999;p95"/>
          <p:cNvSpPr txBox="1"/>
          <p:nvPr/>
        </p:nvSpPr>
        <p:spPr>
          <a:xfrm>
            <a:off x="2473975" y="3393450"/>
            <a:ext cx="131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zero ptr</a:t>
            </a:r>
            <a:endParaRPr/>
          </a:p>
          <a:p>
            <a:pPr marL="0" lvl="0" indent="0" algn="l" rtl="0">
              <a:spcBef>
                <a:spcPts val="0"/>
              </a:spcBef>
              <a:spcAft>
                <a:spcPts val="0"/>
              </a:spcAft>
              <a:buNone/>
            </a:pPr>
            <a:r>
              <a:rPr lang="en"/>
              <a:t>find the next 1</a:t>
            </a:r>
            <a:endParaRPr/>
          </a:p>
        </p:txBody>
      </p:sp>
      <p:cxnSp>
        <p:nvCxnSpPr>
          <p:cNvPr id="1000" name="Google Shape;1000;p95"/>
          <p:cNvCxnSpPr/>
          <p:nvPr/>
        </p:nvCxnSpPr>
        <p:spPr>
          <a:xfrm>
            <a:off x="3433925" y="3601850"/>
            <a:ext cx="741900" cy="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(a)</a:t>
            </a:r>
            <a:endParaRPr/>
          </a:p>
        </p:txBody>
      </p:sp>
      <p:sp>
        <p:nvSpPr>
          <p:cNvPr id="1006" name="Google Shape;1006;p96"/>
          <p:cNvSpPr txBox="1">
            <a:spLocks noGrp="1"/>
          </p:cNvSpPr>
          <p:nvPr>
            <p:ph type="body" idx="1"/>
          </p:nvPr>
        </p:nvSpPr>
        <p:spPr>
          <a:xfrm>
            <a:off x="311700" y="1152475"/>
            <a:ext cx="8520600" cy="3633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Swap! (And repeat)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Runtime: O(n) - only going through the array once.</a:t>
            </a:r>
            <a:endParaRPr/>
          </a:p>
        </p:txBody>
      </p:sp>
      <p:sp>
        <p:nvSpPr>
          <p:cNvPr id="1007" name="Google Shape;1007;p96"/>
          <p:cNvSpPr/>
          <p:nvPr/>
        </p:nvSpPr>
        <p:spPr>
          <a:xfrm>
            <a:off x="1371600" y="197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 0	</a:t>
            </a:r>
            <a:r>
              <a:rPr lang="en" sz="2400">
                <a:solidFill>
                  <a:srgbClr val="FF0000"/>
                </a:solidFill>
              </a:rPr>
              <a:t>0</a:t>
            </a:r>
            <a:r>
              <a:rPr lang="en" sz="2400"/>
              <a:t>	0	</a:t>
            </a:r>
            <a:r>
              <a:rPr lang="en" sz="2400">
                <a:solidFill>
                  <a:srgbClr val="FF0000"/>
                </a:solidFill>
              </a:rPr>
              <a:t>0</a:t>
            </a:r>
            <a:r>
              <a:rPr lang="en" sz="2400"/>
              <a:t>	1	1	0	0	0	1	1	</a:t>
            </a:r>
            <a:r>
              <a:rPr lang="en" sz="2400">
                <a:solidFill>
                  <a:srgbClr val="FF0000"/>
                </a:solidFill>
              </a:rPr>
              <a:t>1</a:t>
            </a:r>
            <a:r>
              <a:rPr lang="en" sz="2400"/>
              <a:t>	1	</a:t>
            </a:r>
            <a:r>
              <a:rPr lang="en" sz="2400">
                <a:solidFill>
                  <a:srgbClr val="FF0000"/>
                </a:solidFill>
              </a:rPr>
              <a:t>1</a:t>
            </a:r>
            <a:endParaRPr sz="2400">
              <a:solidFill>
                <a:srgbClr val="FF0000"/>
              </a:solidFill>
            </a:endParaRPr>
          </a:p>
        </p:txBody>
      </p:sp>
      <p:cxnSp>
        <p:nvCxnSpPr>
          <p:cNvPr id="1008" name="Google Shape;1008;p96"/>
          <p:cNvCxnSpPr/>
          <p:nvPr/>
        </p:nvCxnSpPr>
        <p:spPr>
          <a:xfrm rot="10800000" flipH="1">
            <a:off x="6522725" y="269255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1009" name="Google Shape;1009;p96"/>
          <p:cNvSpPr txBox="1"/>
          <p:nvPr/>
        </p:nvSpPr>
        <p:spPr>
          <a:xfrm>
            <a:off x="6111250" y="3403700"/>
            <a:ext cx="19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one ptr</a:t>
            </a:r>
            <a:endParaRPr/>
          </a:p>
          <a:p>
            <a:pPr marL="0" lvl="0" indent="0" algn="l" rtl="0">
              <a:spcBef>
                <a:spcPts val="0"/>
              </a:spcBef>
              <a:spcAft>
                <a:spcPts val="0"/>
              </a:spcAft>
              <a:buNone/>
            </a:pPr>
            <a:r>
              <a:rPr lang="en"/>
              <a:t>find the next 0</a:t>
            </a:r>
            <a:endParaRPr/>
          </a:p>
        </p:txBody>
      </p:sp>
      <p:cxnSp>
        <p:nvCxnSpPr>
          <p:cNvPr id="1010" name="Google Shape;1010;p96"/>
          <p:cNvCxnSpPr/>
          <p:nvPr/>
        </p:nvCxnSpPr>
        <p:spPr>
          <a:xfrm flipH="1">
            <a:off x="4861600" y="3599750"/>
            <a:ext cx="1290300" cy="7200"/>
          </a:xfrm>
          <a:prstGeom prst="straightConnector1">
            <a:avLst/>
          </a:prstGeom>
          <a:noFill/>
          <a:ln w="9525" cap="flat" cmpd="sng">
            <a:solidFill>
              <a:schemeClr val="dk2"/>
            </a:solidFill>
            <a:prstDash val="solid"/>
            <a:round/>
            <a:headEnd type="none" w="med" len="med"/>
            <a:tailEnd type="triangle" w="med" len="med"/>
          </a:ln>
        </p:spPr>
      </p:cxnSp>
      <p:cxnSp>
        <p:nvCxnSpPr>
          <p:cNvPr id="1011" name="Google Shape;1011;p96"/>
          <p:cNvCxnSpPr/>
          <p:nvPr/>
        </p:nvCxnSpPr>
        <p:spPr>
          <a:xfrm rot="10800000" flipH="1">
            <a:off x="2885450" y="2682300"/>
            <a:ext cx="10200" cy="670500"/>
          </a:xfrm>
          <a:prstGeom prst="straightConnector1">
            <a:avLst/>
          </a:prstGeom>
          <a:noFill/>
          <a:ln w="9525" cap="flat" cmpd="sng">
            <a:solidFill>
              <a:schemeClr val="dk2"/>
            </a:solidFill>
            <a:prstDash val="solid"/>
            <a:round/>
            <a:headEnd type="none" w="med" len="med"/>
            <a:tailEnd type="triangle" w="med" len="med"/>
          </a:ln>
        </p:spPr>
      </p:cxnSp>
      <p:sp>
        <p:nvSpPr>
          <p:cNvPr id="1012" name="Google Shape;1012;p96"/>
          <p:cNvSpPr txBox="1"/>
          <p:nvPr/>
        </p:nvSpPr>
        <p:spPr>
          <a:xfrm>
            <a:off x="2473975" y="3393450"/>
            <a:ext cx="131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zero ptr</a:t>
            </a:r>
            <a:endParaRPr/>
          </a:p>
          <a:p>
            <a:pPr marL="0" lvl="0" indent="0" algn="l" rtl="0">
              <a:spcBef>
                <a:spcPts val="0"/>
              </a:spcBef>
              <a:spcAft>
                <a:spcPts val="0"/>
              </a:spcAft>
              <a:buNone/>
            </a:pPr>
            <a:r>
              <a:rPr lang="en"/>
              <a:t>find the next 1</a:t>
            </a:r>
            <a:endParaRPr/>
          </a:p>
        </p:txBody>
      </p:sp>
      <p:cxnSp>
        <p:nvCxnSpPr>
          <p:cNvPr id="1013" name="Google Shape;1013;p96"/>
          <p:cNvCxnSpPr/>
          <p:nvPr/>
        </p:nvCxnSpPr>
        <p:spPr>
          <a:xfrm>
            <a:off x="3433925" y="3601850"/>
            <a:ext cx="741900" cy="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(b)</a:t>
            </a:r>
            <a:endParaRPr/>
          </a:p>
        </p:txBody>
      </p:sp>
      <p:sp>
        <p:nvSpPr>
          <p:cNvPr id="1019" name="Google Shape;1019;p97"/>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Now consider sorting an array consisting of integers between 0 and M, where M is a small integer.</a:t>
            </a:r>
            <a:endParaRPr/>
          </a:p>
          <a:p>
            <a:pPr marL="0" lvl="0" indent="0" algn="l" rtl="0">
              <a:spcBef>
                <a:spcPts val="1200"/>
              </a:spcBef>
              <a:spcAft>
                <a:spcPts val="0"/>
              </a:spcAft>
              <a:buNone/>
            </a:pPr>
            <a:r>
              <a:rPr lang="en"/>
              <a:t>(This time, do not try to do it in-place; you can use extra space to record information about the input array and you can use an additional array to place the output in.)</a:t>
            </a:r>
            <a:endParaRPr/>
          </a:p>
          <a:p>
            <a:pPr marL="0" lvl="0" indent="0" algn="l" rtl="0">
              <a:spcBef>
                <a:spcPts val="1200"/>
              </a:spcBef>
              <a:spcAft>
                <a:spcPts val="1200"/>
              </a:spcAft>
              <a:buNone/>
            </a:pPr>
            <a:endParaRPr/>
          </a:p>
        </p:txBody>
      </p:sp>
      <p:sp>
        <p:nvSpPr>
          <p:cNvPr id="1020" name="Google Shape;1020;p97"/>
          <p:cNvSpPr/>
          <p:nvPr/>
        </p:nvSpPr>
        <p:spPr>
          <a:xfrm>
            <a:off x="1371600" y="3241050"/>
            <a:ext cx="64008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 0	1	2	2	1	4	3	4	3	3	1	3	2	0</a:t>
            </a:r>
            <a:endParaRPr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(b)</a:t>
            </a:r>
            <a:endParaRPr/>
          </a:p>
        </p:txBody>
      </p:sp>
      <p:sp>
        <p:nvSpPr>
          <p:cNvPr id="1026" name="Google Shape;1026;p98"/>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arenBoth"/>
            </a:pPr>
            <a:r>
              <a:rPr lang="en"/>
              <a:t>First, go through the array once counting how many of each element you have.</a:t>
            </a:r>
            <a:endParaRPr/>
          </a:p>
          <a:p>
            <a:pPr marL="0" lvl="0" indent="0" algn="l" rtl="0">
              <a:spcBef>
                <a:spcPts val="1200"/>
              </a:spcBef>
              <a:spcAft>
                <a:spcPts val="0"/>
              </a:spcAft>
              <a:buNone/>
            </a:pPr>
            <a:endParaRPr/>
          </a:p>
          <a:p>
            <a:pPr marL="0" lvl="0" indent="0" algn="l" rtl="0">
              <a:spcBef>
                <a:spcPts val="1200"/>
              </a:spcBef>
              <a:spcAft>
                <a:spcPts val="0"/>
              </a:spcAft>
              <a:buNone/>
            </a:pPr>
            <a:r>
              <a:rPr lang="en"/>
              <a:t>• Then, go through the array and compute where the ﬁrst element for each value should go in the output array. For example, to ﬁnd out where the ﬁrst ‘3’ in the array goes, sum up how many 0’s, 1’s, and 2’s there are in the input array: if there are 5 ‘0’s, 3 ‘’1’s, and 4 ‘’2’s, then the very ﬁrst 3 is going to go in slot A[12] of the output array A (counting from zero). This can easily be computed from the array computed in the previous step.</a:t>
            </a:r>
            <a:endParaRPr/>
          </a:p>
          <a:p>
            <a:pPr marL="0" lvl="0" indent="0" algn="l" rtl="0">
              <a:spcBef>
                <a:spcPts val="1200"/>
              </a:spcBef>
              <a:spcAft>
                <a:spcPts val="0"/>
              </a:spcAft>
              <a:buNone/>
            </a:pPr>
            <a:endParaRPr/>
          </a:p>
          <a:p>
            <a:pPr marL="0" lvl="0" indent="0" algn="l" rtl="0">
              <a:spcBef>
                <a:spcPts val="1200"/>
              </a:spcBef>
              <a:spcAft>
                <a:spcPts val="0"/>
              </a:spcAft>
              <a:buNone/>
            </a:pPr>
            <a:r>
              <a:rPr lang="en"/>
              <a:t>• Treat this new array as a set of M pointers that point to the beginning of each block for each value. Now iterate through the input array and copy each item into the proper place indicated by the pointer. Then advance the pointer.</a:t>
            </a:r>
            <a:endParaRPr/>
          </a:p>
          <a:p>
            <a:pPr marL="0" lvl="0" indent="0" algn="l" rtl="0">
              <a:spcBef>
                <a:spcPts val="1200"/>
              </a:spcBef>
              <a:spcAft>
                <a:spcPts val="1200"/>
              </a:spcAft>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(b)</a:t>
            </a:r>
            <a:endParaRPr/>
          </a:p>
        </p:txBody>
      </p:sp>
      <p:sp>
        <p:nvSpPr>
          <p:cNvPr id="1032" name="Google Shape;1032;p99"/>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Both"/>
            </a:pPr>
            <a:r>
              <a:rPr lang="en"/>
              <a:t>First, go through the array once counting how many of each element you have.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1034" name="Google Shape;1034;p99"/>
          <p:cNvGraphicFramePr/>
          <p:nvPr/>
        </p:nvGraphicFramePr>
        <p:xfrm>
          <a:off x="2734925" y="2690050"/>
          <a:ext cx="3674150" cy="2377260"/>
        </p:xfrm>
        <a:graphic>
          <a:graphicData uri="http://schemas.openxmlformats.org/drawingml/2006/table">
            <a:tbl>
              <a:tblPr>
                <a:noFill/>
                <a:tableStyleId>{F33233C5-F993-481C-96F8-840DF4143FBC}</a:tableStyleId>
              </a:tblPr>
              <a:tblGrid>
                <a:gridCol w="1837075">
                  <a:extLst>
                    <a:ext uri="{9D8B030D-6E8A-4147-A177-3AD203B41FA5}">
                      <a16:colId xmlns:a16="http://schemas.microsoft.com/office/drawing/2014/main" val="20000"/>
                    </a:ext>
                  </a:extLst>
                </a:gridCol>
                <a:gridCol w="1837075">
                  <a:extLst>
                    <a:ext uri="{9D8B030D-6E8A-4147-A177-3AD203B41FA5}">
                      <a16:colId xmlns:a16="http://schemas.microsoft.com/office/drawing/2014/main" val="20001"/>
                    </a:ext>
                  </a:extLst>
                </a:gridCol>
              </a:tblGrid>
              <a:tr h="274275">
                <a:tc>
                  <a:txBody>
                    <a:bodyPr/>
                    <a:lstStyle/>
                    <a:p>
                      <a:pPr marL="0" lvl="0" indent="0" algn="l" rtl="0">
                        <a:spcBef>
                          <a:spcPts val="0"/>
                        </a:spcBef>
                        <a:spcAft>
                          <a:spcPts val="0"/>
                        </a:spcAft>
                        <a:buNone/>
                      </a:pPr>
                      <a:r>
                        <a:rPr lang="en"/>
                        <a:t>Element Value</a:t>
                      </a:r>
                      <a:endParaRPr/>
                    </a:p>
                  </a:txBody>
                  <a:tcPr marL="91425" marR="91425" marT="91425" marB="91425"/>
                </a:tc>
                <a:tc>
                  <a:txBody>
                    <a:bodyPr/>
                    <a:lstStyle/>
                    <a:p>
                      <a:pPr marL="0" lvl="0" indent="0" algn="l" rtl="0">
                        <a:spcBef>
                          <a:spcPts val="0"/>
                        </a:spcBef>
                        <a:spcAft>
                          <a:spcPts val="0"/>
                        </a:spcAft>
                        <a:buNone/>
                      </a:pPr>
                      <a:r>
                        <a:rPr lang="en"/>
                        <a:t>Count</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(b)</a:t>
            </a:r>
            <a:endParaRPr/>
          </a:p>
        </p:txBody>
      </p:sp>
      <p:sp>
        <p:nvSpPr>
          <p:cNvPr id="1040" name="Google Shape;1040;p100"/>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 Go through the array and compute where the ﬁrst element for each value should go in the output array.</a:t>
            </a:r>
            <a:endParaRPr/>
          </a:p>
          <a:p>
            <a:pPr marL="0" lvl="0" indent="0" algn="l" rtl="0">
              <a:spcBef>
                <a:spcPts val="1200"/>
              </a:spcBef>
              <a:spcAft>
                <a:spcPts val="1200"/>
              </a:spcAft>
              <a:buNone/>
            </a:pPr>
            <a:endParaRPr/>
          </a:p>
        </p:txBody>
      </p:sp>
      <p:graphicFrame>
        <p:nvGraphicFramePr>
          <p:cNvPr id="1042" name="Google Shape;1042;p100"/>
          <p:cNvGraphicFramePr/>
          <p:nvPr/>
        </p:nvGraphicFramePr>
        <p:xfrm>
          <a:off x="1341800" y="2571750"/>
          <a:ext cx="6351600" cy="2490425"/>
        </p:xfrm>
        <a:graphic>
          <a:graphicData uri="http://schemas.openxmlformats.org/drawingml/2006/table">
            <a:tbl>
              <a:tblPr>
                <a:noFill/>
                <a:tableStyleId>{F33233C5-F993-481C-96F8-840DF4143FBC}</a:tableStyleId>
              </a:tblPr>
              <a:tblGrid>
                <a:gridCol w="2117200">
                  <a:extLst>
                    <a:ext uri="{9D8B030D-6E8A-4147-A177-3AD203B41FA5}">
                      <a16:colId xmlns:a16="http://schemas.microsoft.com/office/drawing/2014/main" val="20000"/>
                    </a:ext>
                  </a:extLst>
                </a:gridCol>
                <a:gridCol w="2117200">
                  <a:extLst>
                    <a:ext uri="{9D8B030D-6E8A-4147-A177-3AD203B41FA5}">
                      <a16:colId xmlns:a16="http://schemas.microsoft.com/office/drawing/2014/main" val="20001"/>
                    </a:ext>
                  </a:extLst>
                </a:gridCol>
                <a:gridCol w="2117200">
                  <a:extLst>
                    <a:ext uri="{9D8B030D-6E8A-4147-A177-3AD203B41FA5}">
                      <a16:colId xmlns:a16="http://schemas.microsoft.com/office/drawing/2014/main" val="20002"/>
                    </a:ext>
                  </a:extLst>
                </a:gridCol>
              </a:tblGrid>
              <a:tr h="585575">
                <a:tc>
                  <a:txBody>
                    <a:bodyPr/>
                    <a:lstStyle/>
                    <a:p>
                      <a:pPr marL="0" lvl="0" indent="0" algn="l" rtl="0">
                        <a:spcBef>
                          <a:spcPts val="0"/>
                        </a:spcBef>
                        <a:spcAft>
                          <a:spcPts val="0"/>
                        </a:spcAft>
                        <a:buNone/>
                      </a:pPr>
                      <a:r>
                        <a:rPr lang="en" sz="1300"/>
                        <a:t>Element Value</a:t>
                      </a:r>
                      <a:endParaRPr sz="1300"/>
                    </a:p>
                  </a:txBody>
                  <a:tcPr marL="91425" marR="91425" marT="91425" marB="91425"/>
                </a:tc>
                <a:tc>
                  <a:txBody>
                    <a:bodyPr/>
                    <a:lstStyle/>
                    <a:p>
                      <a:pPr marL="0" lvl="0" indent="0" algn="l" rtl="0">
                        <a:spcBef>
                          <a:spcPts val="0"/>
                        </a:spcBef>
                        <a:spcAft>
                          <a:spcPts val="0"/>
                        </a:spcAft>
                        <a:buNone/>
                      </a:pPr>
                      <a:r>
                        <a:rPr lang="en" sz="1300"/>
                        <a:t>Count</a:t>
                      </a:r>
                      <a:endParaRPr sz="1300"/>
                    </a:p>
                  </a:txBody>
                  <a:tcPr marL="91425" marR="91425" marT="91425" marB="91425"/>
                </a:tc>
                <a:tc>
                  <a:txBody>
                    <a:bodyPr/>
                    <a:lstStyle/>
                    <a:p>
                      <a:pPr marL="0" lvl="0" indent="0" algn="l" rtl="0">
                        <a:spcBef>
                          <a:spcPts val="0"/>
                        </a:spcBef>
                        <a:spcAft>
                          <a:spcPts val="0"/>
                        </a:spcAft>
                        <a:buNone/>
                      </a:pPr>
                      <a:r>
                        <a:rPr lang="en" sz="1300"/>
                        <a:t>Where the first index should be in output array</a:t>
                      </a:r>
                      <a:endParaRPr sz="1300"/>
                    </a:p>
                  </a:txBody>
                  <a:tcPr marL="91425" marR="91425" marT="91425" marB="91425"/>
                </a:tc>
                <a:extLst>
                  <a:ext uri="{0D108BD9-81ED-4DB2-BD59-A6C34878D82A}">
                    <a16:rowId xmlns:a16="http://schemas.microsoft.com/office/drawing/2014/main" val="10000"/>
                  </a:ext>
                </a:extLst>
              </a:tr>
              <a:tr h="287050">
                <a:tc>
                  <a:txBody>
                    <a:bodyPr/>
                    <a:lstStyle/>
                    <a:p>
                      <a:pPr marL="0" lvl="0" indent="0" algn="l" rtl="0">
                        <a:spcBef>
                          <a:spcPts val="0"/>
                        </a:spcBef>
                        <a:spcAft>
                          <a:spcPts val="0"/>
                        </a:spcAft>
                        <a:buNone/>
                      </a:pPr>
                      <a:r>
                        <a:rPr lang="en" sz="1300"/>
                        <a:t>0</a:t>
                      </a:r>
                      <a:endParaRPr sz="1300"/>
                    </a:p>
                  </a:txBody>
                  <a:tcPr marL="91425" marR="91425" marT="91425" marB="91425"/>
                </a:tc>
                <a:tc>
                  <a:txBody>
                    <a:bodyPr/>
                    <a:lstStyle/>
                    <a:p>
                      <a:pPr marL="0" lvl="0" indent="0" algn="l" rtl="0">
                        <a:spcBef>
                          <a:spcPts val="0"/>
                        </a:spcBef>
                        <a:spcAft>
                          <a:spcPts val="0"/>
                        </a:spcAft>
                        <a:buNone/>
                      </a:pPr>
                      <a:r>
                        <a:rPr lang="en" sz="1300"/>
                        <a:t>2</a:t>
                      </a:r>
                      <a:endParaRPr sz="1300"/>
                    </a:p>
                  </a:txBody>
                  <a:tcPr marL="91425" marR="91425" marT="91425" marB="91425"/>
                </a:tc>
                <a:tc>
                  <a:txBody>
                    <a:bodyPr/>
                    <a:lstStyle/>
                    <a:p>
                      <a:pPr marL="0" lvl="0" indent="0" algn="l" rtl="0">
                        <a:spcBef>
                          <a:spcPts val="0"/>
                        </a:spcBef>
                        <a:spcAft>
                          <a:spcPts val="0"/>
                        </a:spcAft>
                        <a:buNone/>
                      </a:pPr>
                      <a:r>
                        <a:rPr lang="en" sz="1300"/>
                        <a:t>Index 0</a:t>
                      </a:r>
                      <a:endParaRPr sz="1300"/>
                    </a:p>
                  </a:txBody>
                  <a:tcPr marL="91425" marR="91425" marT="91425" marB="91425"/>
                </a:tc>
                <a:extLst>
                  <a:ext uri="{0D108BD9-81ED-4DB2-BD59-A6C34878D82A}">
                    <a16:rowId xmlns:a16="http://schemas.microsoft.com/office/drawing/2014/main" val="10001"/>
                  </a:ext>
                </a:extLst>
              </a:tr>
              <a:tr h="287050">
                <a:tc>
                  <a:txBody>
                    <a:bodyPr/>
                    <a:lstStyle/>
                    <a:p>
                      <a:pPr marL="0" lvl="0" indent="0" algn="l" rtl="0">
                        <a:spcBef>
                          <a:spcPts val="0"/>
                        </a:spcBef>
                        <a:spcAft>
                          <a:spcPts val="0"/>
                        </a:spcAft>
                        <a:buNone/>
                      </a:pPr>
                      <a:r>
                        <a:rPr lang="en" sz="1300"/>
                        <a:t>1</a:t>
                      </a:r>
                      <a:endParaRPr sz="1300"/>
                    </a:p>
                  </a:txBody>
                  <a:tcPr marL="91425" marR="91425" marT="91425" marB="91425"/>
                </a:tc>
                <a:tc>
                  <a:txBody>
                    <a:bodyPr/>
                    <a:lstStyle/>
                    <a:p>
                      <a:pPr marL="0" lvl="0" indent="0" algn="l" rtl="0">
                        <a:spcBef>
                          <a:spcPts val="0"/>
                        </a:spcBef>
                        <a:spcAft>
                          <a:spcPts val="0"/>
                        </a:spcAft>
                        <a:buNone/>
                      </a:pPr>
                      <a:r>
                        <a:rPr lang="en" sz="1300"/>
                        <a:t>3</a:t>
                      </a:r>
                      <a:endParaRPr sz="1300"/>
                    </a:p>
                  </a:txBody>
                  <a:tcPr marL="91425" marR="91425" marT="91425" marB="91425"/>
                </a:tc>
                <a:tc>
                  <a:txBody>
                    <a:bodyPr/>
                    <a:lstStyle/>
                    <a:p>
                      <a:pPr marL="0" lvl="0" indent="0" algn="l" rtl="0">
                        <a:spcBef>
                          <a:spcPts val="0"/>
                        </a:spcBef>
                        <a:spcAft>
                          <a:spcPts val="0"/>
                        </a:spcAft>
                        <a:buNone/>
                      </a:pPr>
                      <a:r>
                        <a:rPr lang="en" sz="1300"/>
                        <a:t>Index 2 (=0+2)</a:t>
                      </a:r>
                      <a:endParaRPr sz="1300"/>
                    </a:p>
                  </a:txBody>
                  <a:tcPr marL="91425" marR="91425" marT="91425" marB="91425"/>
                </a:tc>
                <a:extLst>
                  <a:ext uri="{0D108BD9-81ED-4DB2-BD59-A6C34878D82A}">
                    <a16:rowId xmlns:a16="http://schemas.microsoft.com/office/drawing/2014/main" val="10002"/>
                  </a:ext>
                </a:extLst>
              </a:tr>
              <a:tr h="287050">
                <a:tc>
                  <a:txBody>
                    <a:bodyPr/>
                    <a:lstStyle/>
                    <a:p>
                      <a:pPr marL="0" lvl="0" indent="0" algn="l" rtl="0">
                        <a:spcBef>
                          <a:spcPts val="0"/>
                        </a:spcBef>
                        <a:spcAft>
                          <a:spcPts val="0"/>
                        </a:spcAft>
                        <a:buNone/>
                      </a:pPr>
                      <a:r>
                        <a:rPr lang="en" sz="1300"/>
                        <a:t>2</a:t>
                      </a:r>
                      <a:endParaRPr sz="1300"/>
                    </a:p>
                  </a:txBody>
                  <a:tcPr marL="91425" marR="91425" marT="91425" marB="91425"/>
                </a:tc>
                <a:tc>
                  <a:txBody>
                    <a:bodyPr/>
                    <a:lstStyle/>
                    <a:p>
                      <a:pPr marL="0" lvl="0" indent="0" algn="l" rtl="0">
                        <a:spcBef>
                          <a:spcPts val="0"/>
                        </a:spcBef>
                        <a:spcAft>
                          <a:spcPts val="0"/>
                        </a:spcAft>
                        <a:buNone/>
                      </a:pPr>
                      <a:r>
                        <a:rPr lang="en" sz="1300"/>
                        <a:t>3</a:t>
                      </a:r>
                      <a:endParaRPr sz="1300"/>
                    </a:p>
                  </a:txBody>
                  <a:tcPr marL="91425" marR="91425" marT="91425" marB="91425"/>
                </a:tc>
                <a:tc>
                  <a:txBody>
                    <a:bodyPr/>
                    <a:lstStyle/>
                    <a:p>
                      <a:pPr marL="0" lvl="0" indent="0" algn="l" rtl="0">
                        <a:spcBef>
                          <a:spcPts val="0"/>
                        </a:spcBef>
                        <a:spcAft>
                          <a:spcPts val="0"/>
                        </a:spcAft>
                        <a:buNone/>
                      </a:pPr>
                      <a:r>
                        <a:rPr lang="en" sz="1300"/>
                        <a:t>Index 5 (=2+3)</a:t>
                      </a:r>
                      <a:endParaRPr sz="1200"/>
                    </a:p>
                  </a:txBody>
                  <a:tcPr marL="91425" marR="91425" marT="91425" marB="91425"/>
                </a:tc>
                <a:extLst>
                  <a:ext uri="{0D108BD9-81ED-4DB2-BD59-A6C34878D82A}">
                    <a16:rowId xmlns:a16="http://schemas.microsoft.com/office/drawing/2014/main" val="10003"/>
                  </a:ext>
                </a:extLst>
              </a:tr>
              <a:tr h="287050">
                <a:tc>
                  <a:txBody>
                    <a:bodyPr/>
                    <a:lstStyle/>
                    <a:p>
                      <a:pPr marL="0" lvl="0" indent="0" algn="l" rtl="0">
                        <a:spcBef>
                          <a:spcPts val="0"/>
                        </a:spcBef>
                        <a:spcAft>
                          <a:spcPts val="0"/>
                        </a:spcAft>
                        <a:buNone/>
                      </a:pPr>
                      <a:r>
                        <a:rPr lang="en" sz="1300"/>
                        <a:t>3</a:t>
                      </a:r>
                      <a:endParaRPr sz="1300"/>
                    </a:p>
                  </a:txBody>
                  <a:tcPr marL="91425" marR="91425" marT="91425" marB="91425"/>
                </a:tc>
                <a:tc>
                  <a:txBody>
                    <a:bodyPr/>
                    <a:lstStyle/>
                    <a:p>
                      <a:pPr marL="0" lvl="0" indent="0" algn="l" rtl="0">
                        <a:spcBef>
                          <a:spcPts val="0"/>
                        </a:spcBef>
                        <a:spcAft>
                          <a:spcPts val="0"/>
                        </a:spcAft>
                        <a:buNone/>
                      </a:pPr>
                      <a:r>
                        <a:rPr lang="en" sz="1300"/>
                        <a:t>4</a:t>
                      </a:r>
                      <a:endParaRPr sz="1300"/>
                    </a:p>
                  </a:txBody>
                  <a:tcPr marL="91425" marR="91425" marT="91425" marB="91425"/>
                </a:tc>
                <a:tc>
                  <a:txBody>
                    <a:bodyPr/>
                    <a:lstStyle/>
                    <a:p>
                      <a:pPr marL="0" lvl="0" indent="0" algn="l" rtl="0">
                        <a:spcBef>
                          <a:spcPts val="0"/>
                        </a:spcBef>
                        <a:spcAft>
                          <a:spcPts val="0"/>
                        </a:spcAft>
                        <a:buNone/>
                      </a:pPr>
                      <a:r>
                        <a:rPr lang="en" sz="1300"/>
                        <a:t>Index 8 (=5+3)</a:t>
                      </a:r>
                      <a:endParaRPr sz="1300"/>
                    </a:p>
                  </a:txBody>
                  <a:tcPr marL="91425" marR="91425" marT="91425" marB="91425"/>
                </a:tc>
                <a:extLst>
                  <a:ext uri="{0D108BD9-81ED-4DB2-BD59-A6C34878D82A}">
                    <a16:rowId xmlns:a16="http://schemas.microsoft.com/office/drawing/2014/main" val="10004"/>
                  </a:ext>
                </a:extLst>
              </a:tr>
              <a:tr h="287050">
                <a:tc>
                  <a:txBody>
                    <a:bodyPr/>
                    <a:lstStyle/>
                    <a:p>
                      <a:pPr marL="0" lvl="0" indent="0" algn="l" rtl="0">
                        <a:spcBef>
                          <a:spcPts val="0"/>
                        </a:spcBef>
                        <a:spcAft>
                          <a:spcPts val="0"/>
                        </a:spcAft>
                        <a:buNone/>
                      </a:pPr>
                      <a:r>
                        <a:rPr lang="en" sz="1300"/>
                        <a:t>4</a:t>
                      </a:r>
                      <a:endParaRPr sz="1300"/>
                    </a:p>
                  </a:txBody>
                  <a:tcPr marL="91425" marR="91425" marT="91425" marB="91425"/>
                </a:tc>
                <a:tc>
                  <a:txBody>
                    <a:bodyPr/>
                    <a:lstStyle/>
                    <a:p>
                      <a:pPr marL="0" lvl="0" indent="0" algn="l" rtl="0">
                        <a:spcBef>
                          <a:spcPts val="0"/>
                        </a:spcBef>
                        <a:spcAft>
                          <a:spcPts val="0"/>
                        </a:spcAft>
                        <a:buNone/>
                      </a:pPr>
                      <a:r>
                        <a:rPr lang="en" sz="1300"/>
                        <a:t>2</a:t>
                      </a:r>
                      <a:endParaRPr sz="1300"/>
                    </a:p>
                  </a:txBody>
                  <a:tcPr marL="91425" marR="91425" marT="91425" marB="91425"/>
                </a:tc>
                <a:tc>
                  <a:txBody>
                    <a:bodyPr/>
                    <a:lstStyle/>
                    <a:p>
                      <a:pPr marL="0" lvl="0" indent="0" algn="l" rtl="0">
                        <a:spcBef>
                          <a:spcPts val="0"/>
                        </a:spcBef>
                        <a:spcAft>
                          <a:spcPts val="0"/>
                        </a:spcAft>
                        <a:buNone/>
                      </a:pPr>
                      <a:r>
                        <a:rPr lang="en" sz="1300"/>
                        <a:t>Index 12(=8+4)</a:t>
                      </a:r>
                      <a:endParaRPr sz="13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101"/>
          <p:cNvSpPr txBox="1">
            <a:spLocks noGrp="1"/>
          </p:cNvSpPr>
          <p:nvPr>
            <p:ph type="body" idx="1"/>
          </p:nvPr>
        </p:nvSpPr>
        <p:spPr>
          <a:xfrm>
            <a:off x="311700" y="146475"/>
            <a:ext cx="8520600" cy="104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 Now iterate through the input array and copy each item into the proper place indicated by the pointer. Then advance the pointer.</a:t>
            </a:r>
            <a:endParaRPr/>
          </a:p>
          <a:p>
            <a:pPr marL="0" lvl="0" indent="0" algn="l" rtl="0">
              <a:spcBef>
                <a:spcPts val="1200"/>
              </a:spcBef>
              <a:spcAft>
                <a:spcPts val="1200"/>
              </a:spcAft>
              <a:buNone/>
            </a:pPr>
            <a:endParaRPr/>
          </a:p>
        </p:txBody>
      </p:sp>
      <p:graphicFrame>
        <p:nvGraphicFramePr>
          <p:cNvPr id="1049" name="Google Shape;1049;p101"/>
          <p:cNvGraphicFramePr/>
          <p:nvPr/>
        </p:nvGraphicFramePr>
        <p:xfrm>
          <a:off x="1615875" y="1752975"/>
          <a:ext cx="6156525" cy="2803980"/>
        </p:xfrm>
        <a:graphic>
          <a:graphicData uri="http://schemas.openxmlformats.org/drawingml/2006/table">
            <a:tbl>
              <a:tblPr>
                <a:noFill/>
                <a:tableStyleId>{F33233C5-F993-481C-96F8-840DF4143FBC}</a:tableStyleId>
              </a:tblPr>
              <a:tblGrid>
                <a:gridCol w="2052175">
                  <a:extLst>
                    <a:ext uri="{9D8B030D-6E8A-4147-A177-3AD203B41FA5}">
                      <a16:colId xmlns:a16="http://schemas.microsoft.com/office/drawing/2014/main" val="20000"/>
                    </a:ext>
                  </a:extLst>
                </a:gridCol>
                <a:gridCol w="2052175">
                  <a:extLst>
                    <a:ext uri="{9D8B030D-6E8A-4147-A177-3AD203B41FA5}">
                      <a16:colId xmlns:a16="http://schemas.microsoft.com/office/drawing/2014/main" val="20001"/>
                    </a:ext>
                  </a:extLst>
                </a:gridCol>
                <a:gridCol w="2052175">
                  <a:extLst>
                    <a:ext uri="{9D8B030D-6E8A-4147-A177-3AD203B41FA5}">
                      <a16:colId xmlns:a16="http://schemas.microsoft.com/office/drawing/2014/main" val="20002"/>
                    </a:ext>
                  </a:extLst>
                </a:gridCol>
              </a:tblGrid>
              <a:tr h="656125">
                <a:tc>
                  <a:txBody>
                    <a:bodyPr/>
                    <a:lstStyle/>
                    <a:p>
                      <a:pPr marL="0" lvl="0" indent="0" algn="l" rtl="0">
                        <a:spcBef>
                          <a:spcPts val="0"/>
                        </a:spcBef>
                        <a:spcAft>
                          <a:spcPts val="0"/>
                        </a:spcAft>
                        <a:buNone/>
                      </a:pPr>
                      <a:r>
                        <a:rPr lang="en"/>
                        <a:t>Element Value</a:t>
                      </a:r>
                      <a:endParaRPr/>
                    </a:p>
                  </a:txBody>
                  <a:tcPr marL="91425" marR="91425" marT="91425" marB="91425"/>
                </a:tc>
                <a:tc>
                  <a:txBody>
                    <a:bodyPr/>
                    <a:lstStyle/>
                    <a:p>
                      <a:pPr marL="0" lvl="0" indent="0" algn="l" rtl="0">
                        <a:spcBef>
                          <a:spcPts val="0"/>
                        </a:spcBef>
                        <a:spcAft>
                          <a:spcPts val="0"/>
                        </a:spcAft>
                        <a:buNone/>
                      </a:pPr>
                      <a:r>
                        <a:rPr lang="en"/>
                        <a:t>Count</a:t>
                      </a:r>
                      <a:endParaRPr/>
                    </a:p>
                  </a:txBody>
                  <a:tcPr marL="91425" marR="91425" marT="91425" marB="91425"/>
                </a:tc>
                <a:tc>
                  <a:txBody>
                    <a:bodyPr/>
                    <a:lstStyle/>
                    <a:p>
                      <a:pPr marL="0" lvl="0" indent="0" algn="l" rtl="0">
                        <a:spcBef>
                          <a:spcPts val="0"/>
                        </a:spcBef>
                        <a:spcAft>
                          <a:spcPts val="0"/>
                        </a:spcAft>
                        <a:buNone/>
                      </a:pPr>
                      <a:r>
                        <a:rPr lang="en"/>
                        <a:t>pointers that point to the beginning of each block for each value</a:t>
                      </a:r>
                      <a:endParaRPr>
                        <a:solidFill>
                          <a:srgbClr val="980000"/>
                        </a:solidFill>
                      </a:endParaRPr>
                    </a:p>
                  </a:txBody>
                  <a:tcPr marL="91425" marR="91425" marT="91425" marB="91425"/>
                </a:tc>
                <a:extLst>
                  <a:ext uri="{0D108BD9-81ED-4DB2-BD59-A6C34878D82A}">
                    <a16:rowId xmlns:a16="http://schemas.microsoft.com/office/drawing/2014/main" val="10000"/>
                  </a:ext>
                </a:extLst>
              </a:tr>
              <a:tr h="340875">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Index 0</a:t>
                      </a:r>
                      <a:endParaRPr/>
                    </a:p>
                  </a:txBody>
                  <a:tcPr marL="91425" marR="91425" marT="91425" marB="91425"/>
                </a:tc>
                <a:extLst>
                  <a:ext uri="{0D108BD9-81ED-4DB2-BD59-A6C34878D82A}">
                    <a16:rowId xmlns:a16="http://schemas.microsoft.com/office/drawing/2014/main" val="10001"/>
                  </a:ext>
                </a:extLst>
              </a:tr>
              <a:tr h="34087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Index 2 (=0+2)</a:t>
                      </a:r>
                      <a:endParaRPr/>
                    </a:p>
                  </a:txBody>
                  <a:tcPr marL="91425" marR="91425" marT="91425" marB="91425"/>
                </a:tc>
                <a:extLst>
                  <a:ext uri="{0D108BD9-81ED-4DB2-BD59-A6C34878D82A}">
                    <a16:rowId xmlns:a16="http://schemas.microsoft.com/office/drawing/2014/main" val="10002"/>
                  </a:ext>
                </a:extLst>
              </a:tr>
              <a:tr h="34087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Index 5 (=2+3)</a:t>
                      </a:r>
                      <a:endParaRPr sz="1300"/>
                    </a:p>
                  </a:txBody>
                  <a:tcPr marL="91425" marR="91425" marT="91425" marB="91425"/>
                </a:tc>
                <a:extLst>
                  <a:ext uri="{0D108BD9-81ED-4DB2-BD59-A6C34878D82A}">
                    <a16:rowId xmlns:a16="http://schemas.microsoft.com/office/drawing/2014/main" val="10003"/>
                  </a:ext>
                </a:extLst>
              </a:tr>
              <a:tr h="3408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Index 8 (=5+3)</a:t>
                      </a:r>
                      <a:endParaRPr/>
                    </a:p>
                  </a:txBody>
                  <a:tcPr marL="91425" marR="91425" marT="91425" marB="91425"/>
                </a:tc>
                <a:extLst>
                  <a:ext uri="{0D108BD9-81ED-4DB2-BD59-A6C34878D82A}">
                    <a16:rowId xmlns:a16="http://schemas.microsoft.com/office/drawing/2014/main" val="10004"/>
                  </a:ext>
                </a:extLst>
              </a:tr>
              <a:tr h="34087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Index 12(=8+4)</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102"/>
          <p:cNvSpPr txBox="1">
            <a:spLocks noGrp="1"/>
          </p:cNvSpPr>
          <p:nvPr>
            <p:ph type="body" idx="1"/>
          </p:nvPr>
        </p:nvSpPr>
        <p:spPr>
          <a:xfrm>
            <a:off x="311700" y="146475"/>
            <a:ext cx="8520600" cy="104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 Now iterate through the input array and copy each item into the proper place indicated by the pointer. Then advance the pointer.</a:t>
            </a:r>
            <a:endParaRPr/>
          </a:p>
          <a:p>
            <a:pPr marL="0" lvl="0" indent="0" algn="l" rtl="0">
              <a:spcBef>
                <a:spcPts val="1200"/>
              </a:spcBef>
              <a:spcAft>
                <a:spcPts val="1200"/>
              </a:spcAft>
              <a:buNone/>
            </a:pPr>
            <a:endParaRPr/>
          </a:p>
        </p:txBody>
      </p:sp>
      <p:graphicFrame>
        <p:nvGraphicFramePr>
          <p:cNvPr id="1056" name="Google Shape;1056;p102"/>
          <p:cNvGraphicFramePr/>
          <p:nvPr/>
        </p:nvGraphicFramePr>
        <p:xfrm>
          <a:off x="1529438" y="1657825"/>
          <a:ext cx="6156525" cy="2682060"/>
        </p:xfrm>
        <a:graphic>
          <a:graphicData uri="http://schemas.openxmlformats.org/drawingml/2006/table">
            <a:tbl>
              <a:tblPr>
                <a:noFill/>
                <a:tableStyleId>{F33233C5-F993-481C-96F8-840DF4143FBC}</a:tableStyleId>
              </a:tblPr>
              <a:tblGrid>
                <a:gridCol w="2052175">
                  <a:extLst>
                    <a:ext uri="{9D8B030D-6E8A-4147-A177-3AD203B41FA5}">
                      <a16:colId xmlns:a16="http://schemas.microsoft.com/office/drawing/2014/main" val="20000"/>
                    </a:ext>
                  </a:extLst>
                </a:gridCol>
                <a:gridCol w="2052175">
                  <a:extLst>
                    <a:ext uri="{9D8B030D-6E8A-4147-A177-3AD203B41FA5}">
                      <a16:colId xmlns:a16="http://schemas.microsoft.com/office/drawing/2014/main" val="20001"/>
                    </a:ext>
                  </a:extLst>
                </a:gridCol>
                <a:gridCol w="2052175">
                  <a:extLst>
                    <a:ext uri="{9D8B030D-6E8A-4147-A177-3AD203B41FA5}">
                      <a16:colId xmlns:a16="http://schemas.microsoft.com/office/drawing/2014/main" val="20002"/>
                    </a:ext>
                  </a:extLst>
                </a:gridCol>
              </a:tblGrid>
              <a:tr h="656125">
                <a:tc>
                  <a:txBody>
                    <a:bodyPr/>
                    <a:lstStyle/>
                    <a:p>
                      <a:pPr marL="0" lvl="0" indent="0" algn="l" rtl="0">
                        <a:spcBef>
                          <a:spcPts val="0"/>
                        </a:spcBef>
                        <a:spcAft>
                          <a:spcPts val="0"/>
                        </a:spcAft>
                        <a:buNone/>
                      </a:pPr>
                      <a:r>
                        <a:rPr lang="en" sz="1300"/>
                        <a:t>Element Value</a:t>
                      </a:r>
                      <a:endParaRPr sz="1300"/>
                    </a:p>
                  </a:txBody>
                  <a:tcPr marL="91425" marR="91425" marT="91425" marB="91425"/>
                </a:tc>
                <a:tc>
                  <a:txBody>
                    <a:bodyPr/>
                    <a:lstStyle/>
                    <a:p>
                      <a:pPr marL="0" lvl="0" indent="0" algn="l" rtl="0">
                        <a:spcBef>
                          <a:spcPts val="0"/>
                        </a:spcBef>
                        <a:spcAft>
                          <a:spcPts val="0"/>
                        </a:spcAft>
                        <a:buNone/>
                      </a:pPr>
                      <a:r>
                        <a:rPr lang="en" sz="1300"/>
                        <a:t>Count</a:t>
                      </a:r>
                      <a:endParaRPr sz="1300"/>
                    </a:p>
                  </a:txBody>
                  <a:tcPr marL="91425" marR="91425" marT="91425" marB="91425"/>
                </a:tc>
                <a:tc>
                  <a:txBody>
                    <a:bodyPr/>
                    <a:lstStyle/>
                    <a:p>
                      <a:pPr marL="0" lvl="0" indent="0" algn="l" rtl="0">
                        <a:spcBef>
                          <a:spcPts val="0"/>
                        </a:spcBef>
                        <a:spcAft>
                          <a:spcPts val="0"/>
                        </a:spcAft>
                        <a:buNone/>
                      </a:pPr>
                      <a:r>
                        <a:rPr lang="en" sz="1300"/>
                        <a:t>Pointers that point to the beginning of each block for each value</a:t>
                      </a:r>
                      <a:endParaRPr sz="1300">
                        <a:solidFill>
                          <a:srgbClr val="980000"/>
                        </a:solidFill>
                      </a:endParaRPr>
                    </a:p>
                  </a:txBody>
                  <a:tcPr marL="91425" marR="91425" marT="91425" marB="91425"/>
                </a:tc>
                <a:extLst>
                  <a:ext uri="{0D108BD9-81ED-4DB2-BD59-A6C34878D82A}">
                    <a16:rowId xmlns:a16="http://schemas.microsoft.com/office/drawing/2014/main" val="10000"/>
                  </a:ext>
                </a:extLst>
              </a:tr>
              <a:tr h="340875">
                <a:tc>
                  <a:txBody>
                    <a:bodyPr/>
                    <a:lstStyle/>
                    <a:p>
                      <a:pPr marL="0" lvl="0" indent="0" algn="l" rtl="0">
                        <a:spcBef>
                          <a:spcPts val="0"/>
                        </a:spcBef>
                        <a:spcAft>
                          <a:spcPts val="0"/>
                        </a:spcAft>
                        <a:buNone/>
                      </a:pPr>
                      <a:r>
                        <a:rPr lang="en" sz="1300"/>
                        <a:t>0</a:t>
                      </a:r>
                      <a:endParaRPr sz="1300"/>
                    </a:p>
                  </a:txBody>
                  <a:tcPr marL="91425" marR="91425" marT="91425" marB="91425"/>
                </a:tc>
                <a:tc>
                  <a:txBody>
                    <a:bodyPr/>
                    <a:lstStyle/>
                    <a:p>
                      <a:pPr marL="0" lvl="0" indent="0" algn="l" rtl="0">
                        <a:spcBef>
                          <a:spcPts val="0"/>
                        </a:spcBef>
                        <a:spcAft>
                          <a:spcPts val="0"/>
                        </a:spcAft>
                        <a:buNone/>
                      </a:pPr>
                      <a:r>
                        <a:rPr lang="en" sz="1300"/>
                        <a:t>2</a:t>
                      </a:r>
                      <a:endParaRPr sz="1300"/>
                    </a:p>
                  </a:txBody>
                  <a:tcPr marL="91425" marR="91425" marT="91425" marB="91425"/>
                </a:tc>
                <a:tc>
                  <a:txBody>
                    <a:bodyPr/>
                    <a:lstStyle/>
                    <a:p>
                      <a:pPr marL="0" lvl="0" indent="0" algn="l" rtl="0">
                        <a:spcBef>
                          <a:spcPts val="0"/>
                        </a:spcBef>
                        <a:spcAft>
                          <a:spcPts val="0"/>
                        </a:spcAft>
                        <a:buNone/>
                      </a:pPr>
                      <a:r>
                        <a:rPr lang="en" sz="1300"/>
                        <a:t>Index 0</a:t>
                      </a:r>
                      <a:endParaRPr sz="1300"/>
                    </a:p>
                  </a:txBody>
                  <a:tcPr marL="91425" marR="91425" marT="91425" marB="91425"/>
                </a:tc>
                <a:extLst>
                  <a:ext uri="{0D108BD9-81ED-4DB2-BD59-A6C34878D82A}">
                    <a16:rowId xmlns:a16="http://schemas.microsoft.com/office/drawing/2014/main" val="10001"/>
                  </a:ext>
                </a:extLst>
              </a:tr>
              <a:tr h="340875">
                <a:tc>
                  <a:txBody>
                    <a:bodyPr/>
                    <a:lstStyle/>
                    <a:p>
                      <a:pPr marL="0" lvl="0" indent="0" algn="l" rtl="0">
                        <a:spcBef>
                          <a:spcPts val="0"/>
                        </a:spcBef>
                        <a:spcAft>
                          <a:spcPts val="0"/>
                        </a:spcAft>
                        <a:buNone/>
                      </a:pPr>
                      <a:r>
                        <a:rPr lang="en" sz="1300"/>
                        <a:t>1</a:t>
                      </a:r>
                      <a:endParaRPr sz="1300"/>
                    </a:p>
                  </a:txBody>
                  <a:tcPr marL="91425" marR="91425" marT="91425" marB="91425"/>
                </a:tc>
                <a:tc>
                  <a:txBody>
                    <a:bodyPr/>
                    <a:lstStyle/>
                    <a:p>
                      <a:pPr marL="0" lvl="0" indent="0" algn="l" rtl="0">
                        <a:spcBef>
                          <a:spcPts val="0"/>
                        </a:spcBef>
                        <a:spcAft>
                          <a:spcPts val="0"/>
                        </a:spcAft>
                        <a:buNone/>
                      </a:pPr>
                      <a:r>
                        <a:rPr lang="en" sz="1300"/>
                        <a:t>3</a:t>
                      </a:r>
                      <a:endParaRPr sz="1300"/>
                    </a:p>
                  </a:txBody>
                  <a:tcPr marL="91425" marR="91425" marT="91425" marB="91425"/>
                </a:tc>
                <a:tc>
                  <a:txBody>
                    <a:bodyPr/>
                    <a:lstStyle/>
                    <a:p>
                      <a:pPr marL="0" lvl="0" indent="0" algn="l" rtl="0">
                        <a:spcBef>
                          <a:spcPts val="0"/>
                        </a:spcBef>
                        <a:spcAft>
                          <a:spcPts val="0"/>
                        </a:spcAft>
                        <a:buNone/>
                      </a:pPr>
                      <a:r>
                        <a:rPr lang="en" sz="1300"/>
                        <a:t>Index 2 (=0+2)</a:t>
                      </a:r>
                      <a:endParaRPr sz="1300"/>
                    </a:p>
                  </a:txBody>
                  <a:tcPr marL="91425" marR="91425" marT="91425" marB="91425"/>
                </a:tc>
                <a:extLst>
                  <a:ext uri="{0D108BD9-81ED-4DB2-BD59-A6C34878D82A}">
                    <a16:rowId xmlns:a16="http://schemas.microsoft.com/office/drawing/2014/main" val="10002"/>
                  </a:ext>
                </a:extLst>
              </a:tr>
              <a:tr h="340875">
                <a:tc>
                  <a:txBody>
                    <a:bodyPr/>
                    <a:lstStyle/>
                    <a:p>
                      <a:pPr marL="0" lvl="0" indent="0" algn="l" rtl="0">
                        <a:spcBef>
                          <a:spcPts val="0"/>
                        </a:spcBef>
                        <a:spcAft>
                          <a:spcPts val="0"/>
                        </a:spcAft>
                        <a:buNone/>
                      </a:pPr>
                      <a:r>
                        <a:rPr lang="en" sz="1300"/>
                        <a:t>2</a:t>
                      </a:r>
                      <a:endParaRPr sz="1300"/>
                    </a:p>
                  </a:txBody>
                  <a:tcPr marL="91425" marR="91425" marT="91425" marB="91425"/>
                </a:tc>
                <a:tc>
                  <a:txBody>
                    <a:bodyPr/>
                    <a:lstStyle/>
                    <a:p>
                      <a:pPr marL="0" lvl="0" indent="0" algn="l" rtl="0">
                        <a:spcBef>
                          <a:spcPts val="0"/>
                        </a:spcBef>
                        <a:spcAft>
                          <a:spcPts val="0"/>
                        </a:spcAft>
                        <a:buNone/>
                      </a:pPr>
                      <a:r>
                        <a:rPr lang="en" sz="1300"/>
                        <a:t>3</a:t>
                      </a:r>
                      <a:endParaRPr sz="1300"/>
                    </a:p>
                  </a:txBody>
                  <a:tcPr marL="91425" marR="91425" marT="91425" marB="91425"/>
                </a:tc>
                <a:tc>
                  <a:txBody>
                    <a:bodyPr/>
                    <a:lstStyle/>
                    <a:p>
                      <a:pPr marL="0" lvl="0" indent="0" algn="l" rtl="0">
                        <a:spcBef>
                          <a:spcPts val="0"/>
                        </a:spcBef>
                        <a:spcAft>
                          <a:spcPts val="0"/>
                        </a:spcAft>
                        <a:buNone/>
                      </a:pPr>
                      <a:r>
                        <a:rPr lang="en" sz="1300"/>
                        <a:t>Index 5 (=2+3)</a:t>
                      </a:r>
                      <a:endParaRPr sz="1200"/>
                    </a:p>
                  </a:txBody>
                  <a:tcPr marL="91425" marR="91425" marT="91425" marB="91425"/>
                </a:tc>
                <a:extLst>
                  <a:ext uri="{0D108BD9-81ED-4DB2-BD59-A6C34878D82A}">
                    <a16:rowId xmlns:a16="http://schemas.microsoft.com/office/drawing/2014/main" val="10003"/>
                  </a:ext>
                </a:extLst>
              </a:tr>
              <a:tr h="340875">
                <a:tc>
                  <a:txBody>
                    <a:bodyPr/>
                    <a:lstStyle/>
                    <a:p>
                      <a:pPr marL="0" lvl="0" indent="0" algn="l" rtl="0">
                        <a:spcBef>
                          <a:spcPts val="0"/>
                        </a:spcBef>
                        <a:spcAft>
                          <a:spcPts val="0"/>
                        </a:spcAft>
                        <a:buNone/>
                      </a:pPr>
                      <a:r>
                        <a:rPr lang="en" sz="1300"/>
                        <a:t>3</a:t>
                      </a:r>
                      <a:endParaRPr sz="1300"/>
                    </a:p>
                  </a:txBody>
                  <a:tcPr marL="91425" marR="91425" marT="91425" marB="91425"/>
                </a:tc>
                <a:tc>
                  <a:txBody>
                    <a:bodyPr/>
                    <a:lstStyle/>
                    <a:p>
                      <a:pPr marL="0" lvl="0" indent="0" algn="l" rtl="0">
                        <a:spcBef>
                          <a:spcPts val="0"/>
                        </a:spcBef>
                        <a:spcAft>
                          <a:spcPts val="0"/>
                        </a:spcAft>
                        <a:buNone/>
                      </a:pPr>
                      <a:r>
                        <a:rPr lang="en" sz="1300"/>
                        <a:t>4</a:t>
                      </a:r>
                      <a:endParaRPr sz="1300"/>
                    </a:p>
                  </a:txBody>
                  <a:tcPr marL="91425" marR="91425" marT="91425" marB="91425"/>
                </a:tc>
                <a:tc>
                  <a:txBody>
                    <a:bodyPr/>
                    <a:lstStyle/>
                    <a:p>
                      <a:pPr marL="0" lvl="0" indent="0" algn="l" rtl="0">
                        <a:spcBef>
                          <a:spcPts val="0"/>
                        </a:spcBef>
                        <a:spcAft>
                          <a:spcPts val="0"/>
                        </a:spcAft>
                        <a:buNone/>
                      </a:pPr>
                      <a:r>
                        <a:rPr lang="en" sz="1300"/>
                        <a:t>Index 8 (=5+3)</a:t>
                      </a:r>
                      <a:endParaRPr sz="1300"/>
                    </a:p>
                  </a:txBody>
                  <a:tcPr marL="91425" marR="91425" marT="91425" marB="91425"/>
                </a:tc>
                <a:extLst>
                  <a:ext uri="{0D108BD9-81ED-4DB2-BD59-A6C34878D82A}">
                    <a16:rowId xmlns:a16="http://schemas.microsoft.com/office/drawing/2014/main" val="10004"/>
                  </a:ext>
                </a:extLst>
              </a:tr>
              <a:tr h="340875">
                <a:tc>
                  <a:txBody>
                    <a:bodyPr/>
                    <a:lstStyle/>
                    <a:p>
                      <a:pPr marL="0" lvl="0" indent="0" algn="l" rtl="0">
                        <a:spcBef>
                          <a:spcPts val="0"/>
                        </a:spcBef>
                        <a:spcAft>
                          <a:spcPts val="0"/>
                        </a:spcAft>
                        <a:buNone/>
                      </a:pPr>
                      <a:r>
                        <a:rPr lang="en" sz="1300"/>
                        <a:t>4</a:t>
                      </a:r>
                      <a:endParaRPr sz="1300"/>
                    </a:p>
                  </a:txBody>
                  <a:tcPr marL="91425" marR="91425" marT="91425" marB="91425"/>
                </a:tc>
                <a:tc>
                  <a:txBody>
                    <a:bodyPr/>
                    <a:lstStyle/>
                    <a:p>
                      <a:pPr marL="0" lvl="0" indent="0" algn="l" rtl="0">
                        <a:spcBef>
                          <a:spcPts val="0"/>
                        </a:spcBef>
                        <a:spcAft>
                          <a:spcPts val="0"/>
                        </a:spcAft>
                        <a:buNone/>
                      </a:pPr>
                      <a:r>
                        <a:rPr lang="en" sz="1300"/>
                        <a:t>2</a:t>
                      </a:r>
                      <a:endParaRPr sz="1300"/>
                    </a:p>
                  </a:txBody>
                  <a:tcPr marL="91425" marR="91425" marT="91425" marB="91425"/>
                </a:tc>
                <a:tc>
                  <a:txBody>
                    <a:bodyPr/>
                    <a:lstStyle/>
                    <a:p>
                      <a:pPr marL="0" lvl="0" indent="0" algn="l" rtl="0">
                        <a:spcBef>
                          <a:spcPts val="0"/>
                        </a:spcBef>
                        <a:spcAft>
                          <a:spcPts val="0"/>
                        </a:spcAft>
                        <a:buNone/>
                      </a:pPr>
                      <a:r>
                        <a:rPr lang="en" sz="1300"/>
                        <a:t>Index 12(=8+4)</a:t>
                      </a:r>
                      <a:endParaRPr sz="1300"/>
                    </a:p>
                  </a:txBody>
                  <a:tcPr marL="91425" marR="91425" marT="91425" marB="91425"/>
                </a:tc>
                <a:extLst>
                  <a:ext uri="{0D108BD9-81ED-4DB2-BD59-A6C34878D82A}">
                    <a16:rowId xmlns:a16="http://schemas.microsoft.com/office/drawing/2014/main" val="10005"/>
                  </a:ext>
                </a:extLst>
              </a:tr>
            </a:tbl>
          </a:graphicData>
        </a:graphic>
      </p:graphicFrame>
      <p:sp>
        <p:nvSpPr>
          <p:cNvPr id="1057" name="Google Shape;1057;p102"/>
          <p:cNvSpPr txBox="1"/>
          <p:nvPr/>
        </p:nvSpPr>
        <p:spPr>
          <a:xfrm>
            <a:off x="311700" y="4386450"/>
            <a:ext cx="8592000" cy="6156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This takes M space to keep track of how many of each item there are, and M space to keep track of the pointers to each region of the array.</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(c)</a:t>
            </a:r>
            <a:endParaRPr/>
          </a:p>
        </p:txBody>
      </p:sp>
      <p:sp>
        <p:nvSpPr>
          <p:cNvPr id="1063" name="Google Shape;1063;p103"/>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Consider the following sorting algorithm for sorting integers represent in binary:</a:t>
            </a:r>
            <a:endParaRPr/>
          </a:p>
          <a:p>
            <a:pPr marL="0" lvl="0" indent="0" algn="l" rtl="0">
              <a:spcBef>
                <a:spcPts val="1200"/>
              </a:spcBef>
              <a:spcAft>
                <a:spcPts val="0"/>
              </a:spcAft>
              <a:buNone/>
            </a:pPr>
            <a:r>
              <a:rPr lang="en"/>
              <a:t>First, use the in-place algorithm from part (a) to sort by the ﬁrst (high-order) bit. </a:t>
            </a:r>
            <a:endParaRPr/>
          </a:p>
          <a:p>
            <a:pPr marL="0" lvl="0" indent="0" algn="l" rtl="0">
              <a:spcBef>
                <a:spcPts val="1200"/>
              </a:spcBef>
              <a:spcAft>
                <a:spcPts val="1200"/>
              </a:spcAft>
              <a:buNone/>
            </a:pPr>
            <a:endParaRPr/>
          </a:p>
        </p:txBody>
      </p:sp>
      <p:graphicFrame>
        <p:nvGraphicFramePr>
          <p:cNvPr id="1064" name="Google Shape;1064;p103"/>
          <p:cNvGraphicFramePr/>
          <p:nvPr/>
        </p:nvGraphicFramePr>
        <p:xfrm>
          <a:off x="2514213" y="2323900"/>
          <a:ext cx="3340075" cy="2561000"/>
        </p:xfrm>
        <a:graphic>
          <a:graphicData uri="http://schemas.openxmlformats.org/drawingml/2006/table">
            <a:tbl>
              <a:tblPr>
                <a:noFill/>
                <a:tableStyleId>{F33233C5-F993-481C-96F8-840DF4143FBC}</a:tableStyleId>
              </a:tblPr>
              <a:tblGrid>
                <a:gridCol w="872025">
                  <a:extLst>
                    <a:ext uri="{9D8B030D-6E8A-4147-A177-3AD203B41FA5}">
                      <a16:colId xmlns:a16="http://schemas.microsoft.com/office/drawing/2014/main" val="20000"/>
                    </a:ext>
                  </a:extLst>
                </a:gridCol>
                <a:gridCol w="9840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tblGrid>
              <a:tr h="656125">
                <a:tc>
                  <a:txBody>
                    <a:bodyPr/>
                    <a:lstStyle/>
                    <a:p>
                      <a:pPr marL="0" lvl="0" indent="0" algn="l" rtl="0">
                        <a:spcBef>
                          <a:spcPts val="0"/>
                        </a:spcBef>
                        <a:spcAft>
                          <a:spcPts val="0"/>
                        </a:spcAft>
                        <a:buNone/>
                      </a:pPr>
                      <a:r>
                        <a:rPr lang="en" sz="1300"/>
                        <a:t>First bit</a:t>
                      </a:r>
                      <a:endParaRPr sz="1300"/>
                    </a:p>
                  </a:txBody>
                  <a:tcPr marL="91425" marR="91425" marT="91425" marB="91425"/>
                </a:tc>
                <a:tc>
                  <a:txBody>
                    <a:bodyPr/>
                    <a:lstStyle/>
                    <a:p>
                      <a:pPr marL="0" lvl="0" indent="0" algn="l" rtl="0">
                        <a:spcBef>
                          <a:spcPts val="0"/>
                        </a:spcBef>
                        <a:spcAft>
                          <a:spcPts val="0"/>
                        </a:spcAft>
                        <a:buNone/>
                      </a:pPr>
                      <a:r>
                        <a:rPr lang="en" sz="1300"/>
                        <a:t>Second bit</a:t>
                      </a:r>
                      <a:endParaRPr sz="1300"/>
                    </a:p>
                  </a:txBody>
                  <a:tcPr marL="91425" marR="91425" marT="91425" marB="91425"/>
                </a:tc>
                <a:tc>
                  <a:txBody>
                    <a:bodyPr/>
                    <a:lstStyle/>
                    <a:p>
                      <a:pPr marL="0" lvl="0" indent="0" algn="l" rtl="0">
                        <a:spcBef>
                          <a:spcPts val="0"/>
                        </a:spcBef>
                        <a:spcAft>
                          <a:spcPts val="0"/>
                        </a:spcAft>
                        <a:buNone/>
                      </a:pPr>
                      <a:r>
                        <a:rPr lang="en" sz="1300"/>
                        <a:t>Third bits…</a:t>
                      </a:r>
                      <a:endParaRPr sz="1300">
                        <a:solidFill>
                          <a:srgbClr val="980000"/>
                        </a:solidFill>
                      </a:endParaRPr>
                    </a:p>
                  </a:txBody>
                  <a:tcPr marL="91425" marR="91425" marT="91425" marB="91425"/>
                </a:tc>
                <a:extLst>
                  <a:ext uri="{0D108BD9-81ED-4DB2-BD59-A6C34878D82A}">
                    <a16:rowId xmlns:a16="http://schemas.microsoft.com/office/drawing/2014/main" val="10000"/>
                  </a:ext>
                </a:extLst>
              </a:tr>
              <a:tr h="380975">
                <a:tc>
                  <a:txBody>
                    <a:bodyPr/>
                    <a:lstStyle/>
                    <a:p>
                      <a:pPr marL="0" lvl="0" indent="0" algn="l" rtl="0">
                        <a:spcBef>
                          <a:spcPts val="0"/>
                        </a:spcBef>
                        <a:spcAft>
                          <a:spcPts val="0"/>
                        </a:spcAft>
                        <a:buNone/>
                      </a:pPr>
                      <a:r>
                        <a:rPr lang="en" sz="1300"/>
                        <a:t>0</a:t>
                      </a:r>
                      <a:endParaRPr sz="1300"/>
                    </a:p>
                  </a:txBody>
                  <a:tcPr marL="91425" marR="91425" marT="91425" marB="91425">
                    <a:solidFill>
                      <a:srgbClr val="FFF2CC"/>
                    </a:solidFill>
                  </a:tcPr>
                </a:tc>
                <a:tc>
                  <a:txBody>
                    <a:bodyPr/>
                    <a:lstStyle/>
                    <a:p>
                      <a:pPr marL="0" lvl="0" indent="0" algn="l" rtl="0">
                        <a:spcBef>
                          <a:spcPts val="0"/>
                        </a:spcBef>
                        <a:spcAft>
                          <a:spcPts val="0"/>
                        </a:spcAft>
                        <a:buNone/>
                      </a:pPr>
                      <a:r>
                        <a:rPr lang="en" sz="1300"/>
                        <a:t>2</a:t>
                      </a:r>
                      <a:endParaRPr sz="1300"/>
                    </a:p>
                  </a:txBody>
                  <a:tcPr marL="91425" marR="91425" marT="91425" marB="91425"/>
                </a:tc>
                <a:tc>
                  <a:txBody>
                    <a:bodyPr/>
                    <a:lstStyle/>
                    <a:p>
                      <a:pPr marL="0" lvl="0" indent="0" algn="l" rtl="0">
                        <a:spcBef>
                          <a:spcPts val="0"/>
                        </a:spcBef>
                        <a:spcAft>
                          <a:spcPts val="0"/>
                        </a:spcAft>
                        <a:buNone/>
                      </a:pPr>
                      <a:r>
                        <a:rPr lang="en" sz="1300"/>
                        <a:t>xxxxxxxx</a:t>
                      </a:r>
                      <a:endParaRPr sz="1300"/>
                    </a:p>
                  </a:txBody>
                  <a:tcPr marL="91425" marR="91425" marT="91425" marB="91425"/>
                </a:tc>
                <a:extLst>
                  <a:ext uri="{0D108BD9-81ED-4DB2-BD59-A6C34878D82A}">
                    <a16:rowId xmlns:a16="http://schemas.microsoft.com/office/drawing/2014/main" val="10001"/>
                  </a:ext>
                </a:extLst>
              </a:tr>
              <a:tr h="380975">
                <a:tc>
                  <a:txBody>
                    <a:bodyPr/>
                    <a:lstStyle/>
                    <a:p>
                      <a:pPr marL="0" lvl="0" indent="0" algn="l" rtl="0">
                        <a:spcBef>
                          <a:spcPts val="0"/>
                        </a:spcBef>
                        <a:spcAft>
                          <a:spcPts val="0"/>
                        </a:spcAft>
                        <a:buNone/>
                      </a:pPr>
                      <a:r>
                        <a:rPr lang="en" sz="1300"/>
                        <a:t>0</a:t>
                      </a:r>
                      <a:endParaRPr sz="1300"/>
                    </a:p>
                  </a:txBody>
                  <a:tcPr marL="91425" marR="91425" marT="91425" marB="91425">
                    <a:solidFill>
                      <a:srgbClr val="FFF2CC"/>
                    </a:solidFill>
                  </a:tcPr>
                </a:tc>
                <a:tc>
                  <a:txBody>
                    <a:bodyPr/>
                    <a:lstStyle/>
                    <a:p>
                      <a:pPr marL="0" lvl="0" indent="0" algn="l" rtl="0">
                        <a:spcBef>
                          <a:spcPts val="0"/>
                        </a:spcBef>
                        <a:spcAft>
                          <a:spcPts val="0"/>
                        </a:spcAft>
                        <a:buNone/>
                      </a:pPr>
                      <a:r>
                        <a:rPr lang="en" sz="1300"/>
                        <a:t>3</a:t>
                      </a:r>
                      <a:endParaRPr sz="13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300">
                          <a:solidFill>
                            <a:schemeClr val="dk1"/>
                          </a:solidFill>
                        </a:rPr>
                        <a:t>xxxxxxxx</a:t>
                      </a:r>
                      <a:endParaRPr sz="1300"/>
                    </a:p>
                  </a:txBody>
                  <a:tcPr marL="91425" marR="91425" marT="91425" marB="91425"/>
                </a:tc>
                <a:extLst>
                  <a:ext uri="{0D108BD9-81ED-4DB2-BD59-A6C34878D82A}">
                    <a16:rowId xmlns:a16="http://schemas.microsoft.com/office/drawing/2014/main" val="10002"/>
                  </a:ext>
                </a:extLst>
              </a:tr>
              <a:tr h="380975">
                <a:tc>
                  <a:txBody>
                    <a:bodyPr/>
                    <a:lstStyle/>
                    <a:p>
                      <a:pPr marL="0" lvl="0" indent="0" algn="l" rtl="0">
                        <a:spcBef>
                          <a:spcPts val="0"/>
                        </a:spcBef>
                        <a:spcAft>
                          <a:spcPts val="0"/>
                        </a:spcAft>
                        <a:buNone/>
                      </a:pPr>
                      <a:r>
                        <a:rPr lang="en" sz="1300"/>
                        <a:t>1</a:t>
                      </a:r>
                      <a:endParaRPr sz="1300"/>
                    </a:p>
                  </a:txBody>
                  <a:tcPr marL="91425" marR="91425" marT="91425" marB="91425">
                    <a:solidFill>
                      <a:srgbClr val="FFF2CC"/>
                    </a:solidFill>
                  </a:tcPr>
                </a:tc>
                <a:tc>
                  <a:txBody>
                    <a:bodyPr/>
                    <a:lstStyle/>
                    <a:p>
                      <a:pPr marL="0" lvl="0" indent="0" algn="l" rtl="0">
                        <a:spcBef>
                          <a:spcPts val="0"/>
                        </a:spcBef>
                        <a:spcAft>
                          <a:spcPts val="0"/>
                        </a:spcAft>
                        <a:buNone/>
                      </a:pPr>
                      <a:r>
                        <a:rPr lang="en" sz="1300"/>
                        <a:t>3</a:t>
                      </a:r>
                      <a:endParaRPr sz="13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300">
                          <a:solidFill>
                            <a:schemeClr val="dk1"/>
                          </a:solidFill>
                        </a:rPr>
                        <a:t>xxxxxxxx</a:t>
                      </a:r>
                      <a:endParaRPr sz="1200"/>
                    </a:p>
                  </a:txBody>
                  <a:tcPr marL="91425" marR="91425" marT="91425" marB="91425"/>
                </a:tc>
                <a:extLst>
                  <a:ext uri="{0D108BD9-81ED-4DB2-BD59-A6C34878D82A}">
                    <a16:rowId xmlns:a16="http://schemas.microsoft.com/office/drawing/2014/main" val="10003"/>
                  </a:ext>
                </a:extLst>
              </a:tr>
              <a:tr h="380975">
                <a:tc>
                  <a:txBody>
                    <a:bodyPr/>
                    <a:lstStyle/>
                    <a:p>
                      <a:pPr marL="0" lvl="0" indent="0" algn="l" rtl="0">
                        <a:spcBef>
                          <a:spcPts val="0"/>
                        </a:spcBef>
                        <a:spcAft>
                          <a:spcPts val="0"/>
                        </a:spcAft>
                        <a:buNone/>
                      </a:pPr>
                      <a:r>
                        <a:rPr lang="en" sz="1300"/>
                        <a:t>1</a:t>
                      </a:r>
                      <a:endParaRPr sz="1300"/>
                    </a:p>
                  </a:txBody>
                  <a:tcPr marL="91425" marR="91425" marT="91425" marB="91425">
                    <a:solidFill>
                      <a:srgbClr val="FFF2CC"/>
                    </a:solidFill>
                  </a:tcPr>
                </a:tc>
                <a:tc>
                  <a:txBody>
                    <a:bodyPr/>
                    <a:lstStyle/>
                    <a:p>
                      <a:pPr marL="0" lvl="0" indent="0" algn="l" rtl="0">
                        <a:spcBef>
                          <a:spcPts val="0"/>
                        </a:spcBef>
                        <a:spcAft>
                          <a:spcPts val="0"/>
                        </a:spcAft>
                        <a:buNone/>
                      </a:pPr>
                      <a:r>
                        <a:rPr lang="en" sz="1300"/>
                        <a:t>4</a:t>
                      </a:r>
                      <a:endParaRPr sz="1300"/>
                    </a:p>
                  </a:txBody>
                  <a:tcPr marL="91425" marR="91425" marT="91425" marB="91425"/>
                </a:tc>
                <a:tc>
                  <a:txBody>
                    <a:bodyPr/>
                    <a:lstStyle/>
                    <a:p>
                      <a:pPr marL="0" lvl="0" indent="0" algn="l" rtl="0">
                        <a:spcBef>
                          <a:spcPts val="0"/>
                        </a:spcBef>
                        <a:spcAft>
                          <a:spcPts val="0"/>
                        </a:spcAft>
                        <a:buNone/>
                      </a:pPr>
                      <a:r>
                        <a:rPr lang="en" sz="1300">
                          <a:solidFill>
                            <a:schemeClr val="dk1"/>
                          </a:solidFill>
                        </a:rPr>
                        <a:t>xxxxxxxx</a:t>
                      </a:r>
                      <a:endParaRPr sz="1300"/>
                    </a:p>
                  </a:txBody>
                  <a:tcPr marL="91425" marR="91425" marT="91425" marB="91425"/>
                </a:tc>
                <a:extLst>
                  <a:ext uri="{0D108BD9-81ED-4DB2-BD59-A6C34878D82A}">
                    <a16:rowId xmlns:a16="http://schemas.microsoft.com/office/drawing/2014/main" val="10004"/>
                  </a:ext>
                </a:extLst>
              </a:tr>
              <a:tr h="380975">
                <a:tc>
                  <a:txBody>
                    <a:bodyPr/>
                    <a:lstStyle/>
                    <a:p>
                      <a:pPr marL="0" lvl="0" indent="0" algn="l" rtl="0">
                        <a:spcBef>
                          <a:spcPts val="0"/>
                        </a:spcBef>
                        <a:spcAft>
                          <a:spcPts val="0"/>
                        </a:spcAft>
                        <a:buNone/>
                      </a:pPr>
                      <a:r>
                        <a:rPr lang="en" sz="1300"/>
                        <a:t>1</a:t>
                      </a:r>
                      <a:endParaRPr sz="1300"/>
                    </a:p>
                  </a:txBody>
                  <a:tcPr marL="91425" marR="91425" marT="91425" marB="91425">
                    <a:solidFill>
                      <a:srgbClr val="FFF2CC"/>
                    </a:solidFill>
                  </a:tcPr>
                </a:tc>
                <a:tc>
                  <a:txBody>
                    <a:bodyPr/>
                    <a:lstStyle/>
                    <a:p>
                      <a:pPr marL="0" lvl="0" indent="0" algn="l" rtl="0">
                        <a:spcBef>
                          <a:spcPts val="0"/>
                        </a:spcBef>
                        <a:spcAft>
                          <a:spcPts val="0"/>
                        </a:spcAft>
                        <a:buNone/>
                      </a:pPr>
                      <a:r>
                        <a:rPr lang="en" sz="1300"/>
                        <a:t>2</a:t>
                      </a:r>
                      <a:endParaRPr sz="13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300">
                          <a:solidFill>
                            <a:schemeClr val="dk1"/>
                          </a:solidFill>
                        </a:rPr>
                        <a:t>xxxxxxxx</a:t>
                      </a:r>
                      <a:endParaRPr sz="13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(c)</a:t>
            </a:r>
            <a:endParaRPr/>
          </a:p>
        </p:txBody>
      </p:sp>
      <p:sp>
        <p:nvSpPr>
          <p:cNvPr id="1070" name="Google Shape;1070;p104"/>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Now, sort the two parts using the same algorithm, but using the second bit instead of the ﬁrst. And then, sort each of those parts using the 3rd bit, etc.</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1071" name="Google Shape;1071;p104"/>
          <p:cNvGraphicFramePr/>
          <p:nvPr/>
        </p:nvGraphicFramePr>
        <p:xfrm>
          <a:off x="2514213" y="2323900"/>
          <a:ext cx="3340075" cy="2561000"/>
        </p:xfrm>
        <a:graphic>
          <a:graphicData uri="http://schemas.openxmlformats.org/drawingml/2006/table">
            <a:tbl>
              <a:tblPr>
                <a:noFill/>
                <a:tableStyleId>{F33233C5-F993-481C-96F8-840DF4143FBC}</a:tableStyleId>
              </a:tblPr>
              <a:tblGrid>
                <a:gridCol w="872025">
                  <a:extLst>
                    <a:ext uri="{9D8B030D-6E8A-4147-A177-3AD203B41FA5}">
                      <a16:colId xmlns:a16="http://schemas.microsoft.com/office/drawing/2014/main" val="20000"/>
                    </a:ext>
                  </a:extLst>
                </a:gridCol>
                <a:gridCol w="9840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tblGrid>
              <a:tr h="656125">
                <a:tc>
                  <a:txBody>
                    <a:bodyPr/>
                    <a:lstStyle/>
                    <a:p>
                      <a:pPr marL="0" lvl="0" indent="0" algn="l" rtl="0">
                        <a:spcBef>
                          <a:spcPts val="0"/>
                        </a:spcBef>
                        <a:spcAft>
                          <a:spcPts val="0"/>
                        </a:spcAft>
                        <a:buNone/>
                      </a:pPr>
                      <a:r>
                        <a:rPr lang="en" sz="1300"/>
                        <a:t>First bit</a:t>
                      </a:r>
                      <a:endParaRPr sz="1300"/>
                    </a:p>
                  </a:txBody>
                  <a:tcPr marL="91425" marR="91425" marT="91425" marB="91425"/>
                </a:tc>
                <a:tc>
                  <a:txBody>
                    <a:bodyPr/>
                    <a:lstStyle/>
                    <a:p>
                      <a:pPr marL="0" lvl="0" indent="0" algn="l" rtl="0">
                        <a:spcBef>
                          <a:spcPts val="0"/>
                        </a:spcBef>
                        <a:spcAft>
                          <a:spcPts val="0"/>
                        </a:spcAft>
                        <a:buNone/>
                      </a:pPr>
                      <a:r>
                        <a:rPr lang="en" sz="1300"/>
                        <a:t>Second bit</a:t>
                      </a:r>
                      <a:endParaRPr sz="1300"/>
                    </a:p>
                  </a:txBody>
                  <a:tcPr marL="91425" marR="91425" marT="91425" marB="91425"/>
                </a:tc>
                <a:tc>
                  <a:txBody>
                    <a:bodyPr/>
                    <a:lstStyle/>
                    <a:p>
                      <a:pPr marL="0" lvl="0" indent="0" algn="l" rtl="0">
                        <a:spcBef>
                          <a:spcPts val="0"/>
                        </a:spcBef>
                        <a:spcAft>
                          <a:spcPts val="0"/>
                        </a:spcAft>
                        <a:buNone/>
                      </a:pPr>
                      <a:r>
                        <a:rPr lang="en" sz="1300"/>
                        <a:t>Third bits…</a:t>
                      </a:r>
                      <a:endParaRPr sz="1300">
                        <a:solidFill>
                          <a:srgbClr val="980000"/>
                        </a:solidFill>
                      </a:endParaRPr>
                    </a:p>
                  </a:txBody>
                  <a:tcPr marL="91425" marR="91425" marT="91425" marB="91425"/>
                </a:tc>
                <a:extLst>
                  <a:ext uri="{0D108BD9-81ED-4DB2-BD59-A6C34878D82A}">
                    <a16:rowId xmlns:a16="http://schemas.microsoft.com/office/drawing/2014/main" val="10000"/>
                  </a:ext>
                </a:extLst>
              </a:tr>
              <a:tr h="380975">
                <a:tc>
                  <a:txBody>
                    <a:bodyPr/>
                    <a:lstStyle/>
                    <a:p>
                      <a:pPr marL="0" lvl="0" indent="0" algn="l" rtl="0">
                        <a:spcBef>
                          <a:spcPts val="0"/>
                        </a:spcBef>
                        <a:spcAft>
                          <a:spcPts val="0"/>
                        </a:spcAft>
                        <a:buNone/>
                      </a:pPr>
                      <a:r>
                        <a:rPr lang="en" sz="1300"/>
                        <a:t>0</a:t>
                      </a:r>
                      <a:endParaRPr sz="1300"/>
                    </a:p>
                  </a:txBody>
                  <a:tcPr marL="91425" marR="91425" marT="91425" marB="91425"/>
                </a:tc>
                <a:tc>
                  <a:txBody>
                    <a:bodyPr/>
                    <a:lstStyle/>
                    <a:p>
                      <a:pPr marL="0" lvl="0" indent="0" algn="l" rtl="0">
                        <a:spcBef>
                          <a:spcPts val="0"/>
                        </a:spcBef>
                        <a:spcAft>
                          <a:spcPts val="0"/>
                        </a:spcAft>
                        <a:buNone/>
                      </a:pPr>
                      <a:r>
                        <a:rPr lang="en" sz="1300"/>
                        <a:t>0</a:t>
                      </a:r>
                      <a:endParaRPr sz="1300"/>
                    </a:p>
                  </a:txBody>
                  <a:tcPr marL="91425" marR="91425" marT="91425" marB="91425">
                    <a:solidFill>
                      <a:srgbClr val="EAD1DC"/>
                    </a:solidFill>
                  </a:tcPr>
                </a:tc>
                <a:tc>
                  <a:txBody>
                    <a:bodyPr/>
                    <a:lstStyle/>
                    <a:p>
                      <a:pPr marL="0" lvl="0" indent="0" algn="l" rtl="0">
                        <a:spcBef>
                          <a:spcPts val="0"/>
                        </a:spcBef>
                        <a:spcAft>
                          <a:spcPts val="0"/>
                        </a:spcAft>
                        <a:buNone/>
                      </a:pPr>
                      <a:r>
                        <a:rPr lang="en" sz="1300"/>
                        <a:t>xxxxxxxx</a:t>
                      </a:r>
                      <a:endParaRPr sz="1300"/>
                    </a:p>
                  </a:txBody>
                  <a:tcPr marL="91425" marR="91425" marT="91425" marB="91425"/>
                </a:tc>
                <a:extLst>
                  <a:ext uri="{0D108BD9-81ED-4DB2-BD59-A6C34878D82A}">
                    <a16:rowId xmlns:a16="http://schemas.microsoft.com/office/drawing/2014/main" val="10001"/>
                  </a:ext>
                </a:extLst>
              </a:tr>
              <a:tr h="380975">
                <a:tc>
                  <a:txBody>
                    <a:bodyPr/>
                    <a:lstStyle/>
                    <a:p>
                      <a:pPr marL="0" lvl="0" indent="0" algn="l" rtl="0">
                        <a:spcBef>
                          <a:spcPts val="0"/>
                        </a:spcBef>
                        <a:spcAft>
                          <a:spcPts val="0"/>
                        </a:spcAft>
                        <a:buNone/>
                      </a:pPr>
                      <a:r>
                        <a:rPr lang="en" sz="1300"/>
                        <a:t>0</a:t>
                      </a:r>
                      <a:endParaRPr sz="1300"/>
                    </a:p>
                  </a:txBody>
                  <a:tcPr marL="91425" marR="91425" marT="91425" marB="91425"/>
                </a:tc>
                <a:tc>
                  <a:txBody>
                    <a:bodyPr/>
                    <a:lstStyle/>
                    <a:p>
                      <a:pPr marL="0" lvl="0" indent="0" algn="l" rtl="0">
                        <a:spcBef>
                          <a:spcPts val="0"/>
                        </a:spcBef>
                        <a:spcAft>
                          <a:spcPts val="0"/>
                        </a:spcAft>
                        <a:buNone/>
                      </a:pPr>
                      <a:r>
                        <a:rPr lang="en" sz="1300"/>
                        <a:t>1</a:t>
                      </a:r>
                      <a:endParaRPr sz="1300"/>
                    </a:p>
                  </a:txBody>
                  <a:tcPr marL="91425" marR="91425" marT="91425" marB="91425">
                    <a:solidFill>
                      <a:srgbClr val="EAD1DC"/>
                    </a:solidFill>
                  </a:tcPr>
                </a:tc>
                <a:tc>
                  <a:txBody>
                    <a:bodyPr/>
                    <a:lstStyle/>
                    <a:p>
                      <a:pPr marL="0" lvl="0" indent="0" algn="l" rtl="0">
                        <a:spcBef>
                          <a:spcPts val="0"/>
                        </a:spcBef>
                        <a:spcAft>
                          <a:spcPts val="0"/>
                        </a:spcAft>
                        <a:buNone/>
                      </a:pPr>
                      <a:r>
                        <a:rPr lang="en" sz="1300">
                          <a:solidFill>
                            <a:schemeClr val="dk1"/>
                          </a:solidFill>
                        </a:rPr>
                        <a:t>xxxxxxxx</a:t>
                      </a:r>
                      <a:endParaRPr sz="1300"/>
                    </a:p>
                  </a:txBody>
                  <a:tcPr marL="91425" marR="91425" marT="91425" marB="91425"/>
                </a:tc>
                <a:extLst>
                  <a:ext uri="{0D108BD9-81ED-4DB2-BD59-A6C34878D82A}">
                    <a16:rowId xmlns:a16="http://schemas.microsoft.com/office/drawing/2014/main" val="10002"/>
                  </a:ext>
                </a:extLst>
              </a:tr>
              <a:tr h="380975">
                <a:tc>
                  <a:txBody>
                    <a:bodyPr/>
                    <a:lstStyle/>
                    <a:p>
                      <a:pPr marL="0" lvl="0" indent="0" algn="l" rtl="0">
                        <a:spcBef>
                          <a:spcPts val="0"/>
                        </a:spcBef>
                        <a:spcAft>
                          <a:spcPts val="0"/>
                        </a:spcAft>
                        <a:buNone/>
                      </a:pPr>
                      <a:r>
                        <a:rPr lang="en" sz="1300"/>
                        <a:t>1</a:t>
                      </a:r>
                      <a:endParaRPr sz="1300"/>
                    </a:p>
                  </a:txBody>
                  <a:tcPr marL="91425" marR="91425" marT="91425" marB="91425"/>
                </a:tc>
                <a:tc>
                  <a:txBody>
                    <a:bodyPr/>
                    <a:lstStyle/>
                    <a:p>
                      <a:pPr marL="0" lvl="0" indent="0" algn="l" rtl="0">
                        <a:spcBef>
                          <a:spcPts val="0"/>
                        </a:spcBef>
                        <a:spcAft>
                          <a:spcPts val="0"/>
                        </a:spcAft>
                        <a:buNone/>
                      </a:pPr>
                      <a:r>
                        <a:rPr lang="en" sz="1300"/>
                        <a:t>0</a:t>
                      </a:r>
                      <a:endParaRPr sz="1300"/>
                    </a:p>
                  </a:txBody>
                  <a:tcPr marL="91425" marR="91425" marT="91425" marB="91425">
                    <a:solidFill>
                      <a:srgbClr val="D9EAD3"/>
                    </a:solidFill>
                  </a:tcPr>
                </a:tc>
                <a:tc>
                  <a:txBody>
                    <a:bodyPr/>
                    <a:lstStyle/>
                    <a:p>
                      <a:pPr marL="0" lvl="0" indent="0" algn="l" rtl="0">
                        <a:spcBef>
                          <a:spcPts val="0"/>
                        </a:spcBef>
                        <a:spcAft>
                          <a:spcPts val="0"/>
                        </a:spcAft>
                        <a:buNone/>
                      </a:pPr>
                      <a:r>
                        <a:rPr lang="en" sz="1300">
                          <a:solidFill>
                            <a:schemeClr val="dk1"/>
                          </a:solidFill>
                        </a:rPr>
                        <a:t>xxxxxxxx</a:t>
                      </a:r>
                      <a:endParaRPr sz="1200"/>
                    </a:p>
                  </a:txBody>
                  <a:tcPr marL="91425" marR="91425" marT="91425" marB="91425"/>
                </a:tc>
                <a:extLst>
                  <a:ext uri="{0D108BD9-81ED-4DB2-BD59-A6C34878D82A}">
                    <a16:rowId xmlns:a16="http://schemas.microsoft.com/office/drawing/2014/main" val="10003"/>
                  </a:ext>
                </a:extLst>
              </a:tr>
              <a:tr h="380975">
                <a:tc>
                  <a:txBody>
                    <a:bodyPr/>
                    <a:lstStyle/>
                    <a:p>
                      <a:pPr marL="0" lvl="0" indent="0" algn="l" rtl="0">
                        <a:spcBef>
                          <a:spcPts val="0"/>
                        </a:spcBef>
                        <a:spcAft>
                          <a:spcPts val="0"/>
                        </a:spcAft>
                        <a:buNone/>
                      </a:pPr>
                      <a:r>
                        <a:rPr lang="en" sz="1300"/>
                        <a:t>1</a:t>
                      </a:r>
                      <a:endParaRPr sz="1300"/>
                    </a:p>
                  </a:txBody>
                  <a:tcPr marL="91425" marR="91425" marT="91425" marB="91425"/>
                </a:tc>
                <a:tc>
                  <a:txBody>
                    <a:bodyPr/>
                    <a:lstStyle/>
                    <a:p>
                      <a:pPr marL="0" lvl="0" indent="0" algn="l" rtl="0">
                        <a:spcBef>
                          <a:spcPts val="0"/>
                        </a:spcBef>
                        <a:spcAft>
                          <a:spcPts val="0"/>
                        </a:spcAft>
                        <a:buNone/>
                      </a:pPr>
                      <a:r>
                        <a:rPr lang="en" sz="1300"/>
                        <a:t>0</a:t>
                      </a:r>
                      <a:endParaRPr sz="1300"/>
                    </a:p>
                  </a:txBody>
                  <a:tcPr marL="91425" marR="91425" marT="91425" marB="91425">
                    <a:solidFill>
                      <a:srgbClr val="D9EAD3"/>
                    </a:solidFill>
                  </a:tcPr>
                </a:tc>
                <a:tc>
                  <a:txBody>
                    <a:bodyPr/>
                    <a:lstStyle/>
                    <a:p>
                      <a:pPr marL="0" lvl="0" indent="0" algn="l" rtl="0">
                        <a:spcBef>
                          <a:spcPts val="0"/>
                        </a:spcBef>
                        <a:spcAft>
                          <a:spcPts val="0"/>
                        </a:spcAft>
                        <a:buNone/>
                      </a:pPr>
                      <a:r>
                        <a:rPr lang="en" sz="1300">
                          <a:solidFill>
                            <a:schemeClr val="dk1"/>
                          </a:solidFill>
                        </a:rPr>
                        <a:t>xxxxxxxx</a:t>
                      </a:r>
                      <a:endParaRPr sz="1300"/>
                    </a:p>
                  </a:txBody>
                  <a:tcPr marL="91425" marR="91425" marT="91425" marB="91425"/>
                </a:tc>
                <a:extLst>
                  <a:ext uri="{0D108BD9-81ED-4DB2-BD59-A6C34878D82A}">
                    <a16:rowId xmlns:a16="http://schemas.microsoft.com/office/drawing/2014/main" val="10004"/>
                  </a:ext>
                </a:extLst>
              </a:tr>
              <a:tr h="380975">
                <a:tc>
                  <a:txBody>
                    <a:bodyPr/>
                    <a:lstStyle/>
                    <a:p>
                      <a:pPr marL="0" lvl="0" indent="0" algn="l" rtl="0">
                        <a:spcBef>
                          <a:spcPts val="0"/>
                        </a:spcBef>
                        <a:spcAft>
                          <a:spcPts val="0"/>
                        </a:spcAft>
                        <a:buNone/>
                      </a:pPr>
                      <a:r>
                        <a:rPr lang="en" sz="1300"/>
                        <a:t>1</a:t>
                      </a:r>
                      <a:endParaRPr sz="1300"/>
                    </a:p>
                  </a:txBody>
                  <a:tcPr marL="91425" marR="91425" marT="91425" marB="91425"/>
                </a:tc>
                <a:tc>
                  <a:txBody>
                    <a:bodyPr/>
                    <a:lstStyle/>
                    <a:p>
                      <a:pPr marL="0" lvl="0" indent="0" algn="l" rtl="0">
                        <a:spcBef>
                          <a:spcPts val="0"/>
                        </a:spcBef>
                        <a:spcAft>
                          <a:spcPts val="0"/>
                        </a:spcAft>
                        <a:buNone/>
                      </a:pPr>
                      <a:r>
                        <a:rPr lang="en" sz="1300"/>
                        <a:t>1</a:t>
                      </a:r>
                      <a:endParaRPr sz="1300"/>
                    </a:p>
                  </a:txBody>
                  <a:tcPr marL="91425" marR="91425" marT="91425" marB="91425">
                    <a:solidFill>
                      <a:srgbClr val="D9EAD3"/>
                    </a:solidFill>
                  </a:tcPr>
                </a:tc>
                <a:tc>
                  <a:txBody>
                    <a:bodyPr/>
                    <a:lstStyle/>
                    <a:p>
                      <a:pPr marL="0" lvl="0" indent="0" algn="l" rtl="0">
                        <a:spcBef>
                          <a:spcPts val="0"/>
                        </a:spcBef>
                        <a:spcAft>
                          <a:spcPts val="0"/>
                        </a:spcAft>
                        <a:buNone/>
                      </a:pPr>
                      <a:r>
                        <a:rPr lang="en" sz="1300">
                          <a:solidFill>
                            <a:schemeClr val="dk1"/>
                          </a:solidFill>
                        </a:rPr>
                        <a:t>xxxxxxxx</a:t>
                      </a:r>
                      <a:endParaRPr sz="13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pSp>
        <p:nvGrpSpPr>
          <p:cNvPr id="185" name="Google Shape;185;p24"/>
          <p:cNvGrpSpPr/>
          <p:nvPr/>
        </p:nvGrpSpPr>
        <p:grpSpPr>
          <a:xfrm>
            <a:off x="1917150" y="91251"/>
            <a:ext cx="5309701" cy="1044785"/>
            <a:chOff x="1917150" y="3703800"/>
            <a:chExt cx="5309701" cy="1354225"/>
          </a:xfrm>
        </p:grpSpPr>
        <p:pic>
          <p:nvPicPr>
            <p:cNvPr id="186" name="Google Shape;186;p24"/>
            <p:cNvPicPr preferRelativeResize="0"/>
            <p:nvPr/>
          </p:nvPicPr>
          <p:blipFill>
            <a:blip r:embed="rId3">
              <a:alphaModFix/>
            </a:blip>
            <a:stretch>
              <a:fillRect/>
            </a:stretch>
          </p:blipFill>
          <p:spPr>
            <a:xfrm>
              <a:off x="1917150" y="3761175"/>
              <a:ext cx="5309701" cy="1296800"/>
            </a:xfrm>
            <a:prstGeom prst="rect">
              <a:avLst/>
            </a:prstGeom>
            <a:noFill/>
            <a:ln>
              <a:noFill/>
            </a:ln>
          </p:spPr>
        </p:pic>
        <p:sp>
          <p:nvSpPr>
            <p:cNvPr id="187" name="Google Shape;187;p24"/>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lvl="0" indent="0" algn="ctr" rtl="0">
                <a:spcBef>
                  <a:spcPts val="0"/>
                </a:spcBef>
                <a:spcAft>
                  <a:spcPts val="0"/>
                </a:spcAft>
                <a:buNone/>
              </a:pPr>
              <a:r>
                <a:rPr lang="en">
                  <a:latin typeface="Consolas"/>
                  <a:ea typeface="Consolas"/>
                  <a:cs typeface="Consolas"/>
                  <a:sym typeface="Consolas"/>
                </a:rPr>
                <a:t>Uh oh! 70 is not less than equal to the pivot. So we stop “increasing” up from ‘low’, and we start decreasing from ‘high’ after this</a:t>
              </a:r>
              <a:endParaRPr>
                <a:latin typeface="Consolas"/>
                <a:ea typeface="Consolas"/>
                <a:cs typeface="Consolas"/>
                <a:sym typeface="Consolas"/>
              </a:endParaRPr>
            </a:p>
          </p:txBody>
        </p:sp>
        <p:sp>
          <p:nvSpPr>
            <p:cNvPr id="188" name="Google Shape;188;p24"/>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Hoare’s Partition</a:t>
              </a:r>
              <a:endParaRPr/>
            </a:p>
          </p:txBody>
        </p:sp>
      </p:grpSp>
      <p:sp>
        <p:nvSpPr>
          <p:cNvPr id="189" name="Google Shape;189;p24"/>
          <p:cNvSpPr txBox="1"/>
          <p:nvPr/>
        </p:nvSpPr>
        <p:spPr>
          <a:xfrm>
            <a:off x="7292850" y="23239"/>
            <a:ext cx="1380000" cy="11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t>Legend</a:t>
            </a:r>
            <a:endParaRPr sz="1100" u="sng"/>
          </a:p>
          <a:p>
            <a:pPr marL="0" lvl="0" indent="0" algn="l" rtl="0">
              <a:spcBef>
                <a:spcPts val="0"/>
              </a:spcBef>
              <a:spcAft>
                <a:spcPts val="0"/>
              </a:spcAft>
              <a:buNone/>
            </a:pPr>
            <a:r>
              <a:rPr lang="en" sz="1100">
                <a:highlight>
                  <a:srgbClr val="FF00FF"/>
                </a:highlight>
              </a:rPr>
              <a:t>Pivot</a:t>
            </a:r>
            <a:endParaRPr sz="1100">
              <a:highlight>
                <a:srgbClr val="FF00FF"/>
              </a:highlight>
            </a:endParaRPr>
          </a:p>
          <a:p>
            <a:pPr marL="0" lvl="0" indent="0" algn="l" rtl="0">
              <a:spcBef>
                <a:spcPts val="0"/>
              </a:spcBef>
              <a:spcAft>
                <a:spcPts val="0"/>
              </a:spcAft>
              <a:buNone/>
            </a:pPr>
            <a:r>
              <a:rPr lang="en" sz="1100">
                <a:highlight>
                  <a:srgbClr val="FF0000"/>
                </a:highlight>
              </a:rPr>
              <a:t>&lt;= Pivot</a:t>
            </a:r>
            <a:endParaRPr sz="1100">
              <a:highlight>
                <a:srgbClr val="FF0000"/>
              </a:highlight>
            </a:endParaRPr>
          </a:p>
          <a:p>
            <a:pPr marL="0" lvl="0" indent="0" algn="l" rtl="0">
              <a:spcBef>
                <a:spcPts val="0"/>
              </a:spcBef>
              <a:spcAft>
                <a:spcPts val="0"/>
              </a:spcAft>
              <a:buNone/>
            </a:pPr>
            <a:r>
              <a:rPr lang="en" sz="1100">
                <a:highlight>
                  <a:srgbClr val="00FFFF"/>
                </a:highlight>
              </a:rPr>
              <a:t>&gt; Pivot</a:t>
            </a:r>
            <a:endParaRPr sz="1100">
              <a:highlight>
                <a:srgbClr val="00FFFF"/>
              </a:highlight>
            </a:endParaRPr>
          </a:p>
          <a:p>
            <a:pPr marL="0" lvl="0" indent="0" algn="l" rtl="0">
              <a:spcBef>
                <a:spcPts val="0"/>
              </a:spcBef>
              <a:spcAft>
                <a:spcPts val="0"/>
              </a:spcAft>
              <a:buNone/>
            </a:pPr>
            <a:r>
              <a:rPr lang="en" sz="1100">
                <a:highlight>
                  <a:srgbClr val="FFFF00"/>
                </a:highlight>
              </a:rPr>
              <a:t>About to swap</a:t>
            </a:r>
            <a:endParaRPr sz="1100">
              <a:highlight>
                <a:srgbClr val="FFFF00"/>
              </a:highlight>
            </a:endParaRPr>
          </a:p>
          <a:p>
            <a:pPr marL="0" lvl="0" indent="0" algn="l" rtl="0">
              <a:spcBef>
                <a:spcPts val="0"/>
              </a:spcBef>
              <a:spcAft>
                <a:spcPts val="0"/>
              </a:spcAft>
              <a:buNone/>
            </a:pPr>
            <a:r>
              <a:rPr lang="en" sz="1100">
                <a:highlight>
                  <a:srgbClr val="FF9900"/>
                </a:highlight>
              </a:rPr>
              <a:t>Post-swapping</a:t>
            </a:r>
            <a:endParaRPr sz="1100">
              <a:highlight>
                <a:srgbClr val="FF9900"/>
              </a:highlight>
            </a:endParaRPr>
          </a:p>
          <a:p>
            <a:pPr marL="0" lvl="0" indent="0" algn="l" rtl="0">
              <a:spcBef>
                <a:spcPts val="0"/>
              </a:spcBef>
              <a:spcAft>
                <a:spcPts val="0"/>
              </a:spcAft>
              <a:buNone/>
            </a:pPr>
            <a:endParaRPr sz="1100">
              <a:highlight>
                <a:srgbClr val="00FF00"/>
              </a:highlight>
            </a:endParaRPr>
          </a:p>
        </p:txBody>
      </p:sp>
      <p:sp>
        <p:nvSpPr>
          <p:cNvPr id="190" name="Google Shape;190;p24"/>
          <p:cNvSpPr/>
          <p:nvPr/>
        </p:nvSpPr>
        <p:spPr>
          <a:xfrm>
            <a:off x="2811450" y="4304300"/>
            <a:ext cx="320100" cy="32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t>10</a:t>
            </a:r>
            <a:endParaRPr/>
          </a:p>
        </p:txBody>
      </p:sp>
      <p:sp>
        <p:nvSpPr>
          <p:cNvPr id="191" name="Google Shape;191;p24"/>
          <p:cNvSpPr/>
          <p:nvPr/>
        </p:nvSpPr>
        <p:spPr>
          <a:xfrm>
            <a:off x="6652650" y="3983900"/>
            <a:ext cx="320100" cy="64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20</a:t>
            </a:r>
            <a:endParaRPr/>
          </a:p>
        </p:txBody>
      </p:sp>
      <p:sp>
        <p:nvSpPr>
          <p:cNvPr id="192" name="Google Shape;192;p24"/>
          <p:cNvSpPr/>
          <p:nvPr/>
        </p:nvSpPr>
        <p:spPr>
          <a:xfrm>
            <a:off x="4091850" y="3664400"/>
            <a:ext cx="320100" cy="96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30</a:t>
            </a:r>
            <a:endParaRPr/>
          </a:p>
        </p:txBody>
      </p:sp>
      <p:sp>
        <p:nvSpPr>
          <p:cNvPr id="193" name="Google Shape;193;p24"/>
          <p:cNvSpPr/>
          <p:nvPr/>
        </p:nvSpPr>
        <p:spPr>
          <a:xfrm>
            <a:off x="2171250" y="3344300"/>
            <a:ext cx="320100" cy="128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40</a:t>
            </a:r>
            <a:endParaRPr/>
          </a:p>
        </p:txBody>
      </p:sp>
      <p:sp>
        <p:nvSpPr>
          <p:cNvPr id="194" name="Google Shape;194;p24"/>
          <p:cNvSpPr/>
          <p:nvPr/>
        </p:nvSpPr>
        <p:spPr>
          <a:xfrm>
            <a:off x="1531050" y="3023900"/>
            <a:ext cx="320100" cy="16002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50</a:t>
            </a:r>
            <a:endParaRPr/>
          </a:p>
        </p:txBody>
      </p:sp>
      <p:sp>
        <p:nvSpPr>
          <p:cNvPr id="195" name="Google Shape;195;p24"/>
          <p:cNvSpPr/>
          <p:nvPr/>
        </p:nvSpPr>
        <p:spPr>
          <a:xfrm>
            <a:off x="4732050" y="2703800"/>
            <a:ext cx="320100" cy="192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60</a:t>
            </a:r>
            <a:endParaRPr/>
          </a:p>
        </p:txBody>
      </p:sp>
      <p:sp>
        <p:nvSpPr>
          <p:cNvPr id="196" name="Google Shape;196;p24"/>
          <p:cNvSpPr/>
          <p:nvPr/>
        </p:nvSpPr>
        <p:spPr>
          <a:xfrm>
            <a:off x="3451650" y="2384000"/>
            <a:ext cx="320100" cy="2240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70</a:t>
            </a:r>
            <a:endParaRPr/>
          </a:p>
        </p:txBody>
      </p:sp>
      <p:sp>
        <p:nvSpPr>
          <p:cNvPr id="197" name="Google Shape;197;p24"/>
          <p:cNvSpPr/>
          <p:nvPr/>
        </p:nvSpPr>
        <p:spPr>
          <a:xfrm>
            <a:off x="7292850" y="2064200"/>
            <a:ext cx="320100" cy="256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80</a:t>
            </a:r>
            <a:endParaRPr/>
          </a:p>
        </p:txBody>
      </p:sp>
      <p:sp>
        <p:nvSpPr>
          <p:cNvPr id="198" name="Google Shape;198;p24"/>
          <p:cNvSpPr/>
          <p:nvPr/>
        </p:nvSpPr>
        <p:spPr>
          <a:xfrm>
            <a:off x="5372250" y="1744100"/>
            <a:ext cx="320100" cy="288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90</a:t>
            </a:r>
            <a:endParaRPr/>
          </a:p>
        </p:txBody>
      </p:sp>
      <p:sp>
        <p:nvSpPr>
          <p:cNvPr id="199" name="Google Shape;199;p24"/>
          <p:cNvSpPr/>
          <p:nvPr/>
        </p:nvSpPr>
        <p:spPr>
          <a:xfrm>
            <a:off x="6012450" y="1515500"/>
            <a:ext cx="320100" cy="31089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0" tIns="91425" rIns="0" bIns="91425" anchor="b" anchorCtr="0">
            <a:noAutofit/>
          </a:bodyPr>
          <a:lstStyle/>
          <a:p>
            <a:pPr marL="0" lvl="0" indent="0" algn="ctr" rtl="0">
              <a:spcBef>
                <a:spcPts val="0"/>
              </a:spcBef>
              <a:spcAft>
                <a:spcPts val="0"/>
              </a:spcAft>
              <a:buNone/>
            </a:pPr>
            <a:r>
              <a:rPr lang="en"/>
              <a:t>100</a:t>
            </a:r>
            <a:endParaRPr/>
          </a:p>
        </p:txBody>
      </p:sp>
      <p:sp>
        <p:nvSpPr>
          <p:cNvPr id="200" name="Google Shape;200;p24"/>
          <p:cNvSpPr/>
          <p:nvPr/>
        </p:nvSpPr>
        <p:spPr>
          <a:xfrm rot="-5400000">
            <a:off x="1650775" y="4458650"/>
            <a:ext cx="111000" cy="4425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01" name="Google Shape;201;p24"/>
          <p:cNvSpPr txBox="1"/>
          <p:nvPr/>
        </p:nvSpPr>
        <p:spPr>
          <a:xfrm>
            <a:off x="1517089" y="4735400"/>
            <a:ext cx="3756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Pivot</a:t>
            </a:r>
            <a:endParaRPr sz="1200"/>
          </a:p>
        </p:txBody>
      </p:sp>
      <p:sp>
        <p:nvSpPr>
          <p:cNvPr id="202" name="Google Shape;202;p24"/>
          <p:cNvSpPr txBox="1"/>
          <p:nvPr/>
        </p:nvSpPr>
        <p:spPr>
          <a:xfrm>
            <a:off x="72928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High</a:t>
            </a:r>
            <a:endParaRPr sz="1200">
              <a:solidFill>
                <a:srgbClr val="666666"/>
              </a:solidFill>
            </a:endParaRPr>
          </a:p>
        </p:txBody>
      </p:sp>
      <p:sp>
        <p:nvSpPr>
          <p:cNvPr id="203" name="Google Shape;203;p24"/>
          <p:cNvSpPr txBox="1"/>
          <p:nvPr/>
        </p:nvSpPr>
        <p:spPr>
          <a:xfrm>
            <a:off x="3451650" y="4875450"/>
            <a:ext cx="3201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rgbClr val="666666"/>
                </a:solidFill>
              </a:rPr>
              <a:t>Low</a:t>
            </a:r>
            <a:endParaRPr sz="1200">
              <a:solidFill>
                <a:srgbClr val="666666"/>
              </a:solidFill>
            </a:endParaRPr>
          </a:p>
        </p:txBody>
      </p:sp>
      <p:sp>
        <p:nvSpPr>
          <p:cNvPr id="204" name="Google Shape;204;p24"/>
          <p:cNvSpPr/>
          <p:nvPr/>
        </p:nvSpPr>
        <p:spPr>
          <a:xfrm rot="-5400000">
            <a:off x="2579725" y="4139300"/>
            <a:ext cx="111000" cy="10812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05" name="Google Shape;205;p24"/>
          <p:cNvSpPr txBox="1"/>
          <p:nvPr/>
        </p:nvSpPr>
        <p:spPr>
          <a:xfrm>
            <a:off x="2322624" y="4735400"/>
            <a:ext cx="625200" cy="196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t>&lt;= Pivot</a:t>
            </a:r>
            <a:endParaRPr sz="1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(c)</a:t>
            </a:r>
            <a:endParaRPr/>
          </a:p>
        </p:txBody>
      </p:sp>
      <p:sp>
        <p:nvSpPr>
          <p:cNvPr id="1077" name="Google Shape;1077;p105"/>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Assuming that each integer is 64 bits, what is the running time of this algorithm? </a:t>
            </a:r>
            <a:endParaRPr/>
          </a:p>
        </p:txBody>
      </p:sp>
      <p:graphicFrame>
        <p:nvGraphicFramePr>
          <p:cNvPr id="1078" name="Google Shape;1078;p105"/>
          <p:cNvGraphicFramePr/>
          <p:nvPr/>
        </p:nvGraphicFramePr>
        <p:xfrm>
          <a:off x="2514213" y="2323900"/>
          <a:ext cx="3340075" cy="2561000"/>
        </p:xfrm>
        <a:graphic>
          <a:graphicData uri="http://schemas.openxmlformats.org/drawingml/2006/table">
            <a:tbl>
              <a:tblPr>
                <a:noFill/>
                <a:tableStyleId>{F33233C5-F993-481C-96F8-840DF4143FBC}</a:tableStyleId>
              </a:tblPr>
              <a:tblGrid>
                <a:gridCol w="872025">
                  <a:extLst>
                    <a:ext uri="{9D8B030D-6E8A-4147-A177-3AD203B41FA5}">
                      <a16:colId xmlns:a16="http://schemas.microsoft.com/office/drawing/2014/main" val="20000"/>
                    </a:ext>
                  </a:extLst>
                </a:gridCol>
                <a:gridCol w="9840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tblGrid>
              <a:tr h="656125">
                <a:tc>
                  <a:txBody>
                    <a:bodyPr/>
                    <a:lstStyle/>
                    <a:p>
                      <a:pPr marL="0" lvl="0" indent="0" algn="l" rtl="0">
                        <a:spcBef>
                          <a:spcPts val="0"/>
                        </a:spcBef>
                        <a:spcAft>
                          <a:spcPts val="0"/>
                        </a:spcAft>
                        <a:buNone/>
                      </a:pPr>
                      <a:r>
                        <a:rPr lang="en" sz="1300"/>
                        <a:t>First bit</a:t>
                      </a:r>
                      <a:endParaRPr sz="1300"/>
                    </a:p>
                  </a:txBody>
                  <a:tcPr marL="91425" marR="91425" marT="91425" marB="91425"/>
                </a:tc>
                <a:tc>
                  <a:txBody>
                    <a:bodyPr/>
                    <a:lstStyle/>
                    <a:p>
                      <a:pPr marL="0" lvl="0" indent="0" algn="l" rtl="0">
                        <a:spcBef>
                          <a:spcPts val="0"/>
                        </a:spcBef>
                        <a:spcAft>
                          <a:spcPts val="0"/>
                        </a:spcAft>
                        <a:buNone/>
                      </a:pPr>
                      <a:r>
                        <a:rPr lang="en" sz="1300"/>
                        <a:t>Second bit</a:t>
                      </a:r>
                      <a:endParaRPr sz="1300"/>
                    </a:p>
                  </a:txBody>
                  <a:tcPr marL="91425" marR="91425" marT="91425" marB="91425"/>
                </a:tc>
                <a:tc>
                  <a:txBody>
                    <a:bodyPr/>
                    <a:lstStyle/>
                    <a:p>
                      <a:pPr marL="0" lvl="0" indent="0" algn="l" rtl="0">
                        <a:spcBef>
                          <a:spcPts val="0"/>
                        </a:spcBef>
                        <a:spcAft>
                          <a:spcPts val="0"/>
                        </a:spcAft>
                        <a:buNone/>
                      </a:pPr>
                      <a:r>
                        <a:rPr lang="en" sz="1300"/>
                        <a:t>Third bits…</a:t>
                      </a:r>
                      <a:endParaRPr sz="1300">
                        <a:solidFill>
                          <a:srgbClr val="980000"/>
                        </a:solidFill>
                      </a:endParaRPr>
                    </a:p>
                  </a:txBody>
                  <a:tcPr marL="91425" marR="91425" marT="91425" marB="91425"/>
                </a:tc>
                <a:extLst>
                  <a:ext uri="{0D108BD9-81ED-4DB2-BD59-A6C34878D82A}">
                    <a16:rowId xmlns:a16="http://schemas.microsoft.com/office/drawing/2014/main" val="10000"/>
                  </a:ext>
                </a:extLst>
              </a:tr>
              <a:tr h="380975">
                <a:tc>
                  <a:txBody>
                    <a:bodyPr/>
                    <a:lstStyle/>
                    <a:p>
                      <a:pPr marL="0" lvl="0" indent="0" algn="l" rtl="0">
                        <a:spcBef>
                          <a:spcPts val="0"/>
                        </a:spcBef>
                        <a:spcAft>
                          <a:spcPts val="0"/>
                        </a:spcAft>
                        <a:buNone/>
                      </a:pPr>
                      <a:r>
                        <a:rPr lang="en" sz="1300"/>
                        <a:t>0</a:t>
                      </a:r>
                      <a:endParaRPr sz="1300"/>
                    </a:p>
                  </a:txBody>
                  <a:tcPr marL="91425" marR="91425" marT="91425" marB="91425"/>
                </a:tc>
                <a:tc>
                  <a:txBody>
                    <a:bodyPr/>
                    <a:lstStyle/>
                    <a:p>
                      <a:pPr marL="0" lvl="0" indent="0" algn="l" rtl="0">
                        <a:spcBef>
                          <a:spcPts val="0"/>
                        </a:spcBef>
                        <a:spcAft>
                          <a:spcPts val="0"/>
                        </a:spcAft>
                        <a:buNone/>
                      </a:pPr>
                      <a:r>
                        <a:rPr lang="en" sz="1300"/>
                        <a:t>1</a:t>
                      </a:r>
                      <a:endParaRPr sz="1300"/>
                    </a:p>
                  </a:txBody>
                  <a:tcPr marL="91425" marR="91425" marT="91425" marB="91425">
                    <a:solidFill>
                      <a:srgbClr val="EAD1DC"/>
                    </a:solidFill>
                  </a:tcPr>
                </a:tc>
                <a:tc>
                  <a:txBody>
                    <a:bodyPr/>
                    <a:lstStyle/>
                    <a:p>
                      <a:pPr marL="0" lvl="0" indent="0" algn="l" rtl="0">
                        <a:spcBef>
                          <a:spcPts val="0"/>
                        </a:spcBef>
                        <a:spcAft>
                          <a:spcPts val="0"/>
                        </a:spcAft>
                        <a:buNone/>
                      </a:pPr>
                      <a:r>
                        <a:rPr lang="en" sz="1300"/>
                        <a:t>xxxxxxxx</a:t>
                      </a:r>
                      <a:endParaRPr sz="1300"/>
                    </a:p>
                  </a:txBody>
                  <a:tcPr marL="91425" marR="91425" marT="91425" marB="91425"/>
                </a:tc>
                <a:extLst>
                  <a:ext uri="{0D108BD9-81ED-4DB2-BD59-A6C34878D82A}">
                    <a16:rowId xmlns:a16="http://schemas.microsoft.com/office/drawing/2014/main" val="10001"/>
                  </a:ext>
                </a:extLst>
              </a:tr>
              <a:tr h="380975">
                <a:tc>
                  <a:txBody>
                    <a:bodyPr/>
                    <a:lstStyle/>
                    <a:p>
                      <a:pPr marL="0" lvl="0" indent="0" algn="l" rtl="0">
                        <a:spcBef>
                          <a:spcPts val="0"/>
                        </a:spcBef>
                        <a:spcAft>
                          <a:spcPts val="0"/>
                        </a:spcAft>
                        <a:buNone/>
                      </a:pPr>
                      <a:r>
                        <a:rPr lang="en" sz="1300"/>
                        <a:t>0</a:t>
                      </a:r>
                      <a:endParaRPr sz="1300"/>
                    </a:p>
                  </a:txBody>
                  <a:tcPr marL="91425" marR="91425" marT="91425" marB="91425"/>
                </a:tc>
                <a:tc>
                  <a:txBody>
                    <a:bodyPr/>
                    <a:lstStyle/>
                    <a:p>
                      <a:pPr marL="0" lvl="0" indent="0" algn="l" rtl="0">
                        <a:spcBef>
                          <a:spcPts val="0"/>
                        </a:spcBef>
                        <a:spcAft>
                          <a:spcPts val="0"/>
                        </a:spcAft>
                        <a:buNone/>
                      </a:pPr>
                      <a:r>
                        <a:rPr lang="en" sz="1300"/>
                        <a:t>0</a:t>
                      </a:r>
                      <a:endParaRPr sz="1300"/>
                    </a:p>
                  </a:txBody>
                  <a:tcPr marL="91425" marR="91425" marT="91425" marB="91425">
                    <a:solidFill>
                      <a:srgbClr val="EAD1DC"/>
                    </a:solidFill>
                  </a:tcPr>
                </a:tc>
                <a:tc>
                  <a:txBody>
                    <a:bodyPr/>
                    <a:lstStyle/>
                    <a:p>
                      <a:pPr marL="0" lvl="0" indent="0" algn="l" rtl="0">
                        <a:spcBef>
                          <a:spcPts val="0"/>
                        </a:spcBef>
                        <a:spcAft>
                          <a:spcPts val="0"/>
                        </a:spcAft>
                        <a:buNone/>
                      </a:pPr>
                      <a:r>
                        <a:rPr lang="en" sz="1300">
                          <a:solidFill>
                            <a:schemeClr val="dk1"/>
                          </a:solidFill>
                        </a:rPr>
                        <a:t>xxxxxxxx</a:t>
                      </a:r>
                      <a:endParaRPr sz="1300"/>
                    </a:p>
                  </a:txBody>
                  <a:tcPr marL="91425" marR="91425" marT="91425" marB="91425"/>
                </a:tc>
                <a:extLst>
                  <a:ext uri="{0D108BD9-81ED-4DB2-BD59-A6C34878D82A}">
                    <a16:rowId xmlns:a16="http://schemas.microsoft.com/office/drawing/2014/main" val="10002"/>
                  </a:ext>
                </a:extLst>
              </a:tr>
              <a:tr h="380975">
                <a:tc>
                  <a:txBody>
                    <a:bodyPr/>
                    <a:lstStyle/>
                    <a:p>
                      <a:pPr marL="0" lvl="0" indent="0" algn="l" rtl="0">
                        <a:spcBef>
                          <a:spcPts val="0"/>
                        </a:spcBef>
                        <a:spcAft>
                          <a:spcPts val="0"/>
                        </a:spcAft>
                        <a:buNone/>
                      </a:pPr>
                      <a:r>
                        <a:rPr lang="en" sz="1300"/>
                        <a:t>1</a:t>
                      </a:r>
                      <a:endParaRPr sz="1300"/>
                    </a:p>
                  </a:txBody>
                  <a:tcPr marL="91425" marR="91425" marT="91425" marB="91425"/>
                </a:tc>
                <a:tc>
                  <a:txBody>
                    <a:bodyPr/>
                    <a:lstStyle/>
                    <a:p>
                      <a:pPr marL="0" lvl="0" indent="0" algn="l" rtl="0">
                        <a:spcBef>
                          <a:spcPts val="0"/>
                        </a:spcBef>
                        <a:spcAft>
                          <a:spcPts val="0"/>
                        </a:spcAft>
                        <a:buNone/>
                      </a:pPr>
                      <a:r>
                        <a:rPr lang="en" sz="1300"/>
                        <a:t>0</a:t>
                      </a:r>
                      <a:endParaRPr sz="1300"/>
                    </a:p>
                  </a:txBody>
                  <a:tcPr marL="91425" marR="91425" marT="91425" marB="91425">
                    <a:solidFill>
                      <a:srgbClr val="D9EAD3"/>
                    </a:solidFill>
                  </a:tcPr>
                </a:tc>
                <a:tc>
                  <a:txBody>
                    <a:bodyPr/>
                    <a:lstStyle/>
                    <a:p>
                      <a:pPr marL="0" lvl="0" indent="0" algn="l" rtl="0">
                        <a:spcBef>
                          <a:spcPts val="0"/>
                        </a:spcBef>
                        <a:spcAft>
                          <a:spcPts val="0"/>
                        </a:spcAft>
                        <a:buNone/>
                      </a:pPr>
                      <a:r>
                        <a:rPr lang="en" sz="1300">
                          <a:solidFill>
                            <a:schemeClr val="dk1"/>
                          </a:solidFill>
                        </a:rPr>
                        <a:t>xxxxxxxx</a:t>
                      </a:r>
                      <a:endParaRPr sz="1200"/>
                    </a:p>
                  </a:txBody>
                  <a:tcPr marL="91425" marR="91425" marT="91425" marB="91425"/>
                </a:tc>
                <a:extLst>
                  <a:ext uri="{0D108BD9-81ED-4DB2-BD59-A6C34878D82A}">
                    <a16:rowId xmlns:a16="http://schemas.microsoft.com/office/drawing/2014/main" val="10003"/>
                  </a:ext>
                </a:extLst>
              </a:tr>
              <a:tr h="380975">
                <a:tc>
                  <a:txBody>
                    <a:bodyPr/>
                    <a:lstStyle/>
                    <a:p>
                      <a:pPr marL="0" lvl="0" indent="0" algn="l" rtl="0">
                        <a:spcBef>
                          <a:spcPts val="0"/>
                        </a:spcBef>
                        <a:spcAft>
                          <a:spcPts val="0"/>
                        </a:spcAft>
                        <a:buNone/>
                      </a:pPr>
                      <a:r>
                        <a:rPr lang="en" sz="1300"/>
                        <a:t>1</a:t>
                      </a:r>
                      <a:endParaRPr sz="1300"/>
                    </a:p>
                  </a:txBody>
                  <a:tcPr marL="91425" marR="91425" marT="91425" marB="91425"/>
                </a:tc>
                <a:tc>
                  <a:txBody>
                    <a:bodyPr/>
                    <a:lstStyle/>
                    <a:p>
                      <a:pPr marL="0" lvl="0" indent="0" algn="l" rtl="0">
                        <a:spcBef>
                          <a:spcPts val="0"/>
                        </a:spcBef>
                        <a:spcAft>
                          <a:spcPts val="0"/>
                        </a:spcAft>
                        <a:buNone/>
                      </a:pPr>
                      <a:r>
                        <a:rPr lang="en" sz="1300"/>
                        <a:t>1</a:t>
                      </a:r>
                      <a:endParaRPr sz="1300"/>
                    </a:p>
                  </a:txBody>
                  <a:tcPr marL="91425" marR="91425" marT="91425" marB="91425">
                    <a:solidFill>
                      <a:srgbClr val="D9EAD3"/>
                    </a:solidFill>
                  </a:tcPr>
                </a:tc>
                <a:tc>
                  <a:txBody>
                    <a:bodyPr/>
                    <a:lstStyle/>
                    <a:p>
                      <a:pPr marL="0" lvl="0" indent="0" algn="l" rtl="0">
                        <a:spcBef>
                          <a:spcPts val="0"/>
                        </a:spcBef>
                        <a:spcAft>
                          <a:spcPts val="0"/>
                        </a:spcAft>
                        <a:buNone/>
                      </a:pPr>
                      <a:r>
                        <a:rPr lang="en" sz="1300">
                          <a:solidFill>
                            <a:schemeClr val="dk1"/>
                          </a:solidFill>
                        </a:rPr>
                        <a:t>xxxxxxxx</a:t>
                      </a:r>
                      <a:endParaRPr sz="1300"/>
                    </a:p>
                  </a:txBody>
                  <a:tcPr marL="91425" marR="91425" marT="91425" marB="91425"/>
                </a:tc>
                <a:extLst>
                  <a:ext uri="{0D108BD9-81ED-4DB2-BD59-A6C34878D82A}">
                    <a16:rowId xmlns:a16="http://schemas.microsoft.com/office/drawing/2014/main" val="10004"/>
                  </a:ext>
                </a:extLst>
              </a:tr>
              <a:tr h="380975">
                <a:tc>
                  <a:txBody>
                    <a:bodyPr/>
                    <a:lstStyle/>
                    <a:p>
                      <a:pPr marL="0" lvl="0" indent="0" algn="l" rtl="0">
                        <a:spcBef>
                          <a:spcPts val="0"/>
                        </a:spcBef>
                        <a:spcAft>
                          <a:spcPts val="0"/>
                        </a:spcAft>
                        <a:buNone/>
                      </a:pPr>
                      <a:r>
                        <a:rPr lang="en" sz="1300"/>
                        <a:t>1</a:t>
                      </a:r>
                      <a:endParaRPr sz="1300"/>
                    </a:p>
                  </a:txBody>
                  <a:tcPr marL="91425" marR="91425" marT="91425" marB="91425"/>
                </a:tc>
                <a:tc>
                  <a:txBody>
                    <a:bodyPr/>
                    <a:lstStyle/>
                    <a:p>
                      <a:pPr marL="0" lvl="0" indent="0" algn="l" rtl="0">
                        <a:spcBef>
                          <a:spcPts val="0"/>
                        </a:spcBef>
                        <a:spcAft>
                          <a:spcPts val="0"/>
                        </a:spcAft>
                        <a:buNone/>
                      </a:pPr>
                      <a:r>
                        <a:rPr lang="en" sz="1300"/>
                        <a:t>0</a:t>
                      </a:r>
                      <a:endParaRPr sz="1300"/>
                    </a:p>
                  </a:txBody>
                  <a:tcPr marL="91425" marR="91425" marT="91425" marB="91425">
                    <a:solidFill>
                      <a:srgbClr val="D9EAD3"/>
                    </a:solidFill>
                  </a:tcPr>
                </a:tc>
                <a:tc>
                  <a:txBody>
                    <a:bodyPr/>
                    <a:lstStyle/>
                    <a:p>
                      <a:pPr marL="0" lvl="0" indent="0" algn="l" rtl="0">
                        <a:spcBef>
                          <a:spcPts val="0"/>
                        </a:spcBef>
                        <a:spcAft>
                          <a:spcPts val="0"/>
                        </a:spcAft>
                        <a:buNone/>
                      </a:pPr>
                      <a:r>
                        <a:rPr lang="en" sz="1300">
                          <a:solidFill>
                            <a:schemeClr val="dk1"/>
                          </a:solidFill>
                        </a:rPr>
                        <a:t>xxxxxxxx</a:t>
                      </a:r>
                      <a:endParaRPr sz="13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(c)</a:t>
            </a:r>
            <a:endParaRPr/>
          </a:p>
        </p:txBody>
      </p:sp>
      <p:sp>
        <p:nvSpPr>
          <p:cNvPr id="1084" name="Google Shape;1084;p106"/>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Assuming that each integer is 64 bits, what is the running time of this algorithm?</a:t>
            </a:r>
            <a:endParaRPr/>
          </a:p>
          <a:p>
            <a:pPr marL="0" lvl="0" indent="0" algn="l" rtl="0">
              <a:spcBef>
                <a:spcPts val="1200"/>
              </a:spcBef>
              <a:spcAft>
                <a:spcPts val="0"/>
              </a:spcAft>
              <a:buNone/>
            </a:pPr>
            <a:endParaRPr/>
          </a:p>
          <a:p>
            <a:pPr marL="0" lvl="0" indent="0" algn="l" rtl="0">
              <a:spcBef>
                <a:spcPts val="1200"/>
              </a:spcBef>
              <a:spcAft>
                <a:spcPts val="0"/>
              </a:spcAft>
              <a:buNone/>
            </a:pPr>
            <a:r>
              <a:rPr lang="en"/>
              <a:t>Each level: O(n) time to sort</a:t>
            </a:r>
            <a:endParaRPr/>
          </a:p>
          <a:p>
            <a:pPr marL="0" lvl="0" indent="0" algn="l" rtl="0">
              <a:spcBef>
                <a:spcPts val="1200"/>
              </a:spcBef>
              <a:spcAft>
                <a:spcPts val="0"/>
              </a:spcAft>
              <a:buNone/>
            </a:pPr>
            <a:r>
              <a:rPr lang="en"/>
              <a:t>Repeat this process for 64 times (64 bits)</a:t>
            </a:r>
            <a:endParaRPr/>
          </a:p>
          <a:p>
            <a:pPr marL="0" lvl="0" indent="0" algn="l" rtl="0">
              <a:spcBef>
                <a:spcPts val="1200"/>
              </a:spcBef>
              <a:spcAft>
                <a:spcPts val="0"/>
              </a:spcAft>
              <a:buNone/>
            </a:pPr>
            <a:r>
              <a:rPr lang="en"/>
              <a:t>So it takes about 64n steps.</a:t>
            </a:r>
            <a:endParaRPr/>
          </a:p>
          <a:p>
            <a:pPr marL="0" lvl="0" indent="0" algn="l" rtl="0">
              <a:spcBef>
                <a:spcPts val="1200"/>
              </a:spcBef>
              <a:spcAft>
                <a:spcPts val="1200"/>
              </a:spcAft>
              <a:buNone/>
            </a:pPr>
            <a:r>
              <a:rPr lang="en"/>
              <a:t>It is in-place, and just involves scanning the array 64 times, so it is fairly eﬃcient in a lot of way.</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(c)</a:t>
            </a:r>
            <a:endParaRPr/>
          </a:p>
        </p:txBody>
      </p:sp>
      <p:sp>
        <p:nvSpPr>
          <p:cNvPr id="1090" name="Google Shape;1090;p107"/>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When do you think this sorting algorithm would be faster than QuickSort? If you want to, write some code and test it out.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(c)</a:t>
            </a:r>
            <a:endParaRPr/>
          </a:p>
        </p:txBody>
      </p:sp>
      <p:sp>
        <p:nvSpPr>
          <p:cNvPr id="1096" name="Google Shape;1096;p108"/>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When do you think this sorting algorithm would be faster than QuickSort? If you want to, write some code and test it out.</a:t>
            </a:r>
            <a:endParaRPr/>
          </a:p>
          <a:p>
            <a:pPr marL="0" lvl="0" indent="0" algn="l" rtl="0">
              <a:spcBef>
                <a:spcPts val="1200"/>
              </a:spcBef>
              <a:spcAft>
                <a:spcPts val="0"/>
              </a:spcAft>
              <a:buNone/>
            </a:pPr>
            <a:endParaRPr/>
          </a:p>
          <a:p>
            <a:pPr marL="0" lvl="0" indent="0" algn="l" rtl="0">
              <a:spcBef>
                <a:spcPts val="1200"/>
              </a:spcBef>
              <a:spcAft>
                <a:spcPts val="0"/>
              </a:spcAft>
              <a:buNone/>
            </a:pPr>
            <a:r>
              <a:rPr lang="en"/>
              <a:t>64 n &lt; n log n </a:t>
            </a:r>
            <a:endParaRPr/>
          </a:p>
          <a:p>
            <a:pPr marL="0" lvl="0" indent="0" algn="l" rtl="0">
              <a:spcBef>
                <a:spcPts val="1200"/>
              </a:spcBef>
              <a:spcAft>
                <a:spcPts val="0"/>
              </a:spcAft>
              <a:buNone/>
            </a:pPr>
            <a:r>
              <a:rPr lang="en"/>
              <a:t>64 &lt; log n</a:t>
            </a:r>
            <a:endParaRPr/>
          </a:p>
          <a:p>
            <a:pPr marL="0" lvl="0" indent="0" algn="l" rtl="0">
              <a:spcBef>
                <a:spcPts val="1200"/>
              </a:spcBef>
              <a:spcAft>
                <a:spcPts val="0"/>
              </a:spcAft>
              <a:buNone/>
            </a:pPr>
            <a:r>
              <a:rPr lang="en"/>
              <a:t>n &gt; 2^64</a:t>
            </a:r>
            <a:endParaRPr/>
          </a:p>
          <a:p>
            <a:pPr marL="0" lvl="0" indent="0" algn="l" rtl="0">
              <a:spcBef>
                <a:spcPts val="1200"/>
              </a:spcBef>
              <a:spcAft>
                <a:spcPts val="1200"/>
              </a:spcAft>
              <a:buNone/>
            </a:pPr>
            <a:r>
              <a:rPr lang="en"/>
              <a:t>Unfortunately, since QuickSort runs in approximately Θ(nlogn) time, this will only likely beat QuickSort when n &gt; 2^64 , which is a bit large!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(d)</a:t>
            </a:r>
            <a:endParaRPr/>
          </a:p>
        </p:txBody>
      </p:sp>
      <p:sp>
        <p:nvSpPr>
          <p:cNvPr id="1102" name="Google Shape;1102;p109"/>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Can you improve on this by using the algorithm from part (b) instead to do the partial sorting? What are the trade-oﬀs involved?</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5 Integer Sort (d)</a:t>
            </a:r>
            <a:endParaRPr/>
          </a:p>
        </p:txBody>
      </p:sp>
      <p:sp>
        <p:nvSpPr>
          <p:cNvPr id="1108" name="Google Shape;1108;p110"/>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Can you improve on this by using the algorithm from part (b) instead to do the partial sorting? What are the trade-oﬀs involved?</a:t>
            </a:r>
            <a:endParaRPr dirty="0"/>
          </a:p>
          <a:p>
            <a:pPr marL="0" lvl="0" indent="0" algn="l" rtl="0">
              <a:spcBef>
                <a:spcPts val="1200"/>
              </a:spcBef>
              <a:spcAft>
                <a:spcPts val="0"/>
              </a:spcAft>
              <a:buNone/>
            </a:pPr>
            <a:r>
              <a:rPr lang="en" dirty="0"/>
              <a:t>For example, you might divide each integer up into 8 chunks of 8 bits each. </a:t>
            </a:r>
            <a:endParaRPr dirty="0"/>
          </a:p>
          <a:p>
            <a:pPr marL="0" lvl="0" indent="0" algn="l" rtl="0">
              <a:spcBef>
                <a:spcPts val="1200"/>
              </a:spcBef>
              <a:spcAft>
                <a:spcPts val="0"/>
              </a:spcAft>
              <a:buNone/>
            </a:pPr>
            <a:r>
              <a:rPr lang="en" dirty="0"/>
              <a:t>This will still take O(n) time for each partial sort. Now the “recursion” only goes 8 levels deep.</a:t>
            </a:r>
            <a:endParaRPr dirty="0"/>
          </a:p>
          <a:p>
            <a:pPr marL="0" lvl="0" indent="0" algn="l" rtl="0">
              <a:spcBef>
                <a:spcPts val="1200"/>
              </a:spcBef>
              <a:spcAft>
                <a:spcPts val="1200"/>
              </a:spcAft>
              <a:buNone/>
            </a:pPr>
            <a:r>
              <a:rPr lang="en" dirty="0"/>
              <a:t>Since the algorithm is not in-place, the trade-oﬀ we make is space: It will take 256 integers worth of space to do the sorting using the part (b) algorithm.</a:t>
            </a:r>
          </a:p>
          <a:p>
            <a:pPr marL="0" lvl="0" indent="0" algn="l" rtl="0">
              <a:spcBef>
                <a:spcPts val="1200"/>
              </a:spcBef>
              <a:spcAft>
                <a:spcPts val="1200"/>
              </a:spcAft>
              <a:buNone/>
            </a:pPr>
            <a:r>
              <a:rPr lang="en" dirty="0"/>
              <a:t>* If interested, look at radix sort!</a:t>
            </a:r>
            <a:endParaRP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1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6 Optional Question</a:t>
            </a:r>
            <a:endParaRPr/>
          </a:p>
        </p:txBody>
      </p:sp>
      <p:sp>
        <p:nvSpPr>
          <p:cNvPr id="1114" name="Google Shape;1114;p111"/>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What solutions did you ﬁnd for Contest 1 (Treasure Island)?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6 Optional Question</a:t>
            </a:r>
            <a:endParaRPr/>
          </a:p>
        </p:txBody>
      </p:sp>
      <p:sp>
        <p:nvSpPr>
          <p:cNvPr id="1120" name="Google Shape;1120;p112"/>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Here’s one approach for doing better:</a:t>
            </a:r>
            <a:endParaRPr/>
          </a:p>
          <a:p>
            <a:pPr marL="0" lvl="0" indent="0" algn="l" rtl="0">
              <a:spcBef>
                <a:spcPts val="1200"/>
              </a:spcBef>
              <a:spcAft>
                <a:spcPts val="0"/>
              </a:spcAft>
              <a:buNone/>
            </a:pPr>
            <a:r>
              <a:rPr lang="en"/>
              <a:t>• Choose a set of n/k keys that are still unexamined and put them in set S.</a:t>
            </a:r>
            <a:endParaRPr/>
          </a:p>
          <a:p>
            <a:pPr marL="0" lvl="0" indent="0" algn="l" rtl="0">
              <a:spcBef>
                <a:spcPts val="1200"/>
              </a:spcBef>
              <a:spcAft>
                <a:spcPts val="0"/>
              </a:spcAft>
              <a:buNone/>
            </a:pPr>
            <a:r>
              <a:rPr lang="en"/>
              <a:t>• Check if there is at least one correct key in S by using all the keys not in S to unlock the chest.</a:t>
            </a:r>
            <a:endParaRPr/>
          </a:p>
          <a:p>
            <a:pPr marL="0" lvl="0" indent="0" algn="l" rtl="0">
              <a:spcBef>
                <a:spcPts val="1200"/>
              </a:spcBef>
              <a:spcAft>
                <a:spcPts val="0"/>
              </a:spcAft>
              <a:buNone/>
            </a:pPr>
            <a:r>
              <a:rPr lang="en"/>
              <a:t>• If there is at least one correct key in S, then repeatedly use binary search to ﬁnd the correct keys in S. Each correct key you ﬁnd here will take O(log(n/k)) time.</a:t>
            </a:r>
            <a:endParaRPr/>
          </a:p>
          <a:p>
            <a:pPr marL="0" lvl="0" indent="0" algn="l" rtl="0">
              <a:spcBef>
                <a:spcPts val="1200"/>
              </a:spcBef>
              <a:spcAft>
                <a:spcPts val="1200"/>
              </a:spcAft>
              <a:buNone/>
            </a:pPr>
            <a:r>
              <a:rPr lang="en"/>
              <a:t>• Mark the keys in set S as examined, and repeat with the remaining keys.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Qn 6 Optional Question</a:t>
            </a:r>
            <a:endParaRPr/>
          </a:p>
        </p:txBody>
      </p:sp>
      <p:sp>
        <p:nvSpPr>
          <p:cNvPr id="1126" name="Google Shape;1126;p113"/>
          <p:cNvSpPr txBox="1">
            <a:spLocks noGrp="1"/>
          </p:cNvSpPr>
          <p:nvPr>
            <p:ph type="body" idx="1"/>
          </p:nvPr>
        </p:nvSpPr>
        <p:spPr>
          <a:xfrm>
            <a:off x="311700" y="1152475"/>
            <a:ext cx="8520600" cy="39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Since each correct key you ﬁnd takes O(log(n/k)) time, you will spend O(k log(n/k)) time doing binary searches for correct keys. </a:t>
            </a:r>
            <a:endParaRPr/>
          </a:p>
          <a:p>
            <a:pPr marL="0" lvl="0" indent="0" algn="l" rtl="0">
              <a:spcBef>
                <a:spcPts val="1200"/>
              </a:spcBef>
              <a:spcAft>
                <a:spcPts val="0"/>
              </a:spcAft>
              <a:buNone/>
            </a:pPr>
            <a:r>
              <a:rPr lang="en"/>
              <a:t>How many times will you query a set S and discover no correct keys? </a:t>
            </a:r>
            <a:endParaRPr/>
          </a:p>
          <a:p>
            <a:pPr marL="0" lvl="0" indent="0" algn="l" rtl="0">
              <a:spcBef>
                <a:spcPts val="1200"/>
              </a:spcBef>
              <a:spcAft>
                <a:spcPts val="1200"/>
              </a:spcAft>
              <a:buNone/>
            </a:pPr>
            <a:r>
              <a:rPr lang="en"/>
              <a:t>There are only k diﬀerent sets with n/k keys, so this will take at most k queries. So the total number of queries is k log(n/k) + k. This is optimal, since Ω(k log(n/k)) is the best you can do.</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Shape 1130"/>
        <p:cNvGrpSpPr/>
        <p:nvPr/>
      </p:nvGrpSpPr>
      <p:grpSpPr>
        <a:xfrm>
          <a:off x="0" y="0"/>
          <a:ext cx="0" cy="0"/>
          <a:chOff x="0" y="0"/>
          <a:chExt cx="0" cy="0"/>
        </a:xfrm>
      </p:grpSpPr>
      <p:sp>
        <p:nvSpPr>
          <p:cNvPr id="1131" name="Google Shape;1131;p114"/>
          <p:cNvSpPr txBox="1">
            <a:spLocks noGrp="1"/>
          </p:cNvSpPr>
          <p:nvPr>
            <p:ph type="title"/>
          </p:nvPr>
        </p:nvSpPr>
        <p:spPr>
          <a:xfrm>
            <a:off x="857250" y="457200"/>
            <a:ext cx="78129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Treasure Island (Kevin should be an artist tbh)</a:t>
            </a:r>
            <a:endParaRPr/>
          </a:p>
        </p:txBody>
      </p:sp>
      <p:sp>
        <p:nvSpPr>
          <p:cNvPr id="1132" name="Google Shape;1132;p114"/>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a:t>N keys, K correct keys</a:t>
            </a:r>
            <a:endParaRPr/>
          </a:p>
          <a:p>
            <a:pPr marL="177800" lvl="0" indent="-171450" algn="l" rtl="0">
              <a:lnSpc>
                <a:spcPct val="90000"/>
              </a:lnSpc>
              <a:spcBef>
                <a:spcPts val="800"/>
              </a:spcBef>
              <a:spcAft>
                <a:spcPts val="0"/>
              </a:spcAft>
              <a:buClr>
                <a:schemeClr val="dk1"/>
              </a:buClr>
              <a:buSzPts val="2100"/>
              <a:buChar char="●"/>
            </a:pPr>
            <a:r>
              <a:rPr lang="en"/>
              <a:t>Try unlocking chest with &gt;= K keys</a:t>
            </a:r>
            <a:endParaRPr/>
          </a:p>
          <a:p>
            <a:pPr marL="520700" lvl="1" indent="-177800" algn="l" rtl="0">
              <a:lnSpc>
                <a:spcPct val="90000"/>
              </a:lnSpc>
              <a:spcBef>
                <a:spcPts val="400"/>
              </a:spcBef>
              <a:spcAft>
                <a:spcPts val="0"/>
              </a:spcAft>
              <a:buClr>
                <a:schemeClr val="dk1"/>
              </a:buClr>
              <a:buSzPts val="1800"/>
              <a:buChar char="○"/>
            </a:pPr>
            <a:r>
              <a:rPr lang="en"/>
              <a:t>If all keys are correct in the set, chest Is unlocked</a:t>
            </a:r>
            <a:endParaRPr/>
          </a:p>
          <a:p>
            <a:pPr marL="177800" lvl="0" indent="-171450" algn="l" rtl="0">
              <a:lnSpc>
                <a:spcPct val="90000"/>
              </a:lnSpc>
              <a:spcBef>
                <a:spcPts val="800"/>
              </a:spcBef>
              <a:spcAft>
                <a:spcPts val="1200"/>
              </a:spcAft>
              <a:buClr>
                <a:schemeClr val="dk1"/>
              </a:buClr>
              <a:buSzPts val="2100"/>
              <a:buChar char="●"/>
            </a:pPr>
            <a:r>
              <a:rPr lang="en"/>
              <a:t>Find the K keys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4669</Words>
  <Application>Microsoft Macintosh PowerPoint</Application>
  <PresentationFormat>On-screen Show (16:9)</PresentationFormat>
  <Paragraphs>900</Paragraphs>
  <Slides>122</Slides>
  <Notes>121</Notes>
  <HiddenSlides>26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122</vt:i4>
      </vt:variant>
    </vt:vector>
  </HeadingPairs>
  <TitlesOfParts>
    <vt:vector size="128" baseType="lpstr">
      <vt:lpstr>Noto Sans Symbols</vt:lpstr>
      <vt:lpstr>Arial</vt:lpstr>
      <vt:lpstr>Calibri</vt:lpstr>
      <vt:lpstr>Consolas</vt:lpstr>
      <vt:lpstr>Corbel</vt:lpstr>
      <vt:lpstr>Simple Light</vt:lpstr>
      <vt:lpstr>CS2040S Tutorial 3</vt:lpstr>
      <vt:lpstr>Recap </vt:lpstr>
      <vt:lpstr>Quick Sort</vt:lpstr>
      <vt:lpstr>Quick Sort</vt:lpstr>
      <vt:lpstr>Hoare’s Partition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Quicksort</vt:lpstr>
      <vt:lpstr>Analysis of Quicksort</vt:lpstr>
      <vt:lpstr>Randomization</vt:lpstr>
      <vt:lpstr>Randomization</vt:lpstr>
      <vt:lpstr>Randomization</vt:lpstr>
      <vt:lpstr>Probability Theory for expected run time</vt:lpstr>
      <vt:lpstr>Probability Theory for expected run time</vt:lpstr>
      <vt:lpstr>Tutorial Time</vt:lpstr>
      <vt:lpstr>Qn 1a</vt:lpstr>
      <vt:lpstr>Qn 1 Answer</vt:lpstr>
      <vt:lpstr>Qn 1 Answer</vt:lpstr>
      <vt:lpstr>Qn 1b</vt:lpstr>
      <vt:lpstr>Qn 1b Answer</vt:lpstr>
      <vt:lpstr>Qn 1b Answer</vt:lpstr>
      <vt:lpstr>Qn 1b Answer</vt:lpstr>
      <vt:lpstr>Qn 1c</vt:lpstr>
      <vt:lpstr>Qn 1c (i) Answer</vt:lpstr>
      <vt:lpstr>Qn 1c </vt:lpstr>
      <vt:lpstr>Qn 1c (ii) Answer</vt:lpstr>
      <vt:lpstr>Qn 1c (ii) Answer</vt:lpstr>
      <vt:lpstr>Qn 1c (ii) Answer</vt:lpstr>
      <vt:lpstr>Qn 1c (ii) Answer</vt:lpstr>
      <vt:lpstr>Qn 1c (ii) Answer</vt:lpstr>
      <vt:lpstr>Qn 1c (ii) Answer</vt:lpstr>
      <vt:lpstr>Qn 2a</vt:lpstr>
      <vt:lpstr>Qn 2a Answer</vt:lpstr>
      <vt:lpstr>Qn 2b</vt:lpstr>
      <vt:lpstr>Qn 2b Answer</vt:lpstr>
      <vt:lpstr>Qn 2c</vt:lpstr>
      <vt:lpstr>Qn 2c Answer</vt:lpstr>
      <vt:lpstr>Qn 2d</vt:lpstr>
      <vt:lpstr>Qn 2d Answer</vt:lpstr>
      <vt:lpstr>Qn 3 Child Jumble</vt:lpstr>
      <vt:lpstr>Qn 3 Child Jumble</vt:lpstr>
      <vt:lpstr>Qn 3 Child Jumble</vt:lpstr>
      <vt:lpstr>Qn 3 Child Jumble</vt:lpstr>
      <vt:lpstr>Qn 3 Child Jumble</vt:lpstr>
      <vt:lpstr>To summarize…</vt:lpstr>
      <vt:lpstr>Qn 4</vt:lpstr>
      <vt:lpstr>Qn 4 Answer</vt:lpstr>
      <vt:lpstr>Qn 4 Answer</vt:lpstr>
      <vt:lpstr>Qn 4 Answer</vt:lpstr>
      <vt:lpstr>Qn 4 Answer</vt:lpstr>
      <vt:lpstr>Qn 4 Answer</vt:lpstr>
      <vt:lpstr>Qn 4 Answer</vt:lpstr>
      <vt:lpstr>Qn 4 (2 pivot Quicksort Example)</vt:lpstr>
      <vt:lpstr>Qn 4 (2 pivot Quicksort Example)</vt:lpstr>
      <vt:lpstr>Qn 4 (2 pivot Quicksort Example)</vt:lpstr>
      <vt:lpstr>Qn 4 (2 pivot Quicksort Example)</vt:lpstr>
      <vt:lpstr>Qn 5 Integer Sort (a)</vt:lpstr>
      <vt:lpstr>Qn 5 Integer Sort (a)</vt:lpstr>
      <vt:lpstr>Qn 5 Integer Sort (a)</vt:lpstr>
      <vt:lpstr>Qn 5 Integer Sort (a)</vt:lpstr>
      <vt:lpstr>Qn 5 Integer Sort (a)</vt:lpstr>
      <vt:lpstr>Qn 5 Integer Sort (a)</vt:lpstr>
      <vt:lpstr>Qn 5 Integer Sort (a)</vt:lpstr>
      <vt:lpstr>Qn 5 Integer Sort (a)</vt:lpstr>
      <vt:lpstr>Qn 5 Integer Sort (a)</vt:lpstr>
      <vt:lpstr>Qn 5 Integer Sort (b)</vt:lpstr>
      <vt:lpstr>Qn 5 Integer Sort (b)</vt:lpstr>
      <vt:lpstr>Qn 5 Integer Sort (b)</vt:lpstr>
      <vt:lpstr>Qn 5 Integer Sort (b)</vt:lpstr>
      <vt:lpstr>PowerPoint Presentation</vt:lpstr>
      <vt:lpstr>PowerPoint Presentation</vt:lpstr>
      <vt:lpstr>Qn 5 Integer Sort (c)</vt:lpstr>
      <vt:lpstr>Qn 5 Integer Sort (c)</vt:lpstr>
      <vt:lpstr>Qn 5 Integer Sort (c)</vt:lpstr>
      <vt:lpstr>Qn 5 Integer Sort (c)</vt:lpstr>
      <vt:lpstr>Qn 5 Integer Sort (c)</vt:lpstr>
      <vt:lpstr>Qn 5 Integer Sort (c)</vt:lpstr>
      <vt:lpstr>Qn 5 Integer Sort (d)</vt:lpstr>
      <vt:lpstr>Qn 5 Integer Sort (d)</vt:lpstr>
      <vt:lpstr>Qn 6 Optional Question</vt:lpstr>
      <vt:lpstr>Qn 6 Optional Question</vt:lpstr>
      <vt:lpstr>Qn 6 Optional Question</vt:lpstr>
      <vt:lpstr>Treasure Island (Kevin should be an artist tbh)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CS2040S Tutorial 3</dc:title>
  <cp:lastModifiedBy>Chee Zhong Wei</cp:lastModifiedBy>
  <cp:revision>2</cp:revision>
  <dcterms:modified xsi:type="dcterms:W3CDTF">2023-02-06T16:02:05Z</dcterms:modified>
</cp:coreProperties>
</file>