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259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72" r:id="rId53"/>
    <p:sldId id="373" r:id="rId54"/>
    <p:sldId id="374" r:id="rId55"/>
    <p:sldId id="375" r:id="rId56"/>
    <p:sldId id="376" r:id="rId57"/>
    <p:sldId id="377" r:id="rId58"/>
    <p:sldId id="378" r:id="rId59"/>
    <p:sldId id="379" r:id="rId60"/>
    <p:sldId id="380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16"/>
    <p:restoredTop sz="96327"/>
  </p:normalViewPr>
  <p:slideViewPr>
    <p:cSldViewPr snapToGrid="0">
      <p:cViewPr>
        <p:scale>
          <a:sx n="110" d="100"/>
          <a:sy n="110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B880A-35A2-1646-9F16-D588390EA9EE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30F0-CAFD-9C40-B16D-9B3E4005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17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7" name="Google Shape;517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8" name="Google Shape;52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4" name="Google Shape;534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Google Shape;541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6" name="Google Shape;546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1" name="Google Shape;55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7" name="Google Shape;557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3" name="Google Shape;563;p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9" name="Google Shape;56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5" name="Google Shape;575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1" name="Google Shape;581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7" name="Google Shape;587;p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3" name="Google Shape;593;p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9" name="Google Shape;599;p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5" name="Google Shape;605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0" name="Google Shape;610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6" name="Google Shape;616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1" name="Google Shape;621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6" name="Google Shape;62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9" name="Google Shape;739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5" name="Google Shape;745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6" name="Google Shape;756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4" name="Google Shape;774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0" name="Google Shape;800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5" name="Google Shape;835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0" name="Google Shape;880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6" name="Google Shape;926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2" name="Google Shape;932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9" name="Google Shape;939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1f2169c00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5" name="Google Shape;945;g11f2169c00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1f2169c00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1" name="Google Shape;951;g11f2169c00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1f2169c00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7" name="Google Shape;957;g11f2169c00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11f2169c00a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3" name="Google Shape;963;g11f2169c00a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1f2169c00a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9" name="Google Shape;969;g11f2169c00a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1f2169c00a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5" name="Google Shape;975;g11f2169c00a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1" name="Google Shape;981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7" name="Google Shape;987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0" name="Google Shape;470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3" name="Google Shape;993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9" name="Google Shape;999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5" name="Google Shape;1005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11f2169c00a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1" name="Google Shape;1011;g11f2169c00a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1f2169c00a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7" name="Google Shape;1017;g11f2169c00a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3" name="Google Shape;1023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11f2169c00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9" name="Google Shape;1029;g11f2169c00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f2169c00a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5" name="Google Shape;1035;g11f2169c00a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11f2169c00a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1" name="Google Shape;1041;g11f2169c00a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11f2169c00a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7" name="Google Shape;1047;g11f2169c00a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11f2169c00a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3" name="Google Shape;1053;g11f2169c00a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F4D6-B772-6680-BF6D-669967DE8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16130-DB77-77B8-0319-2AEE239E5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087F-6D24-79BF-D874-05677466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15C7-10BE-DA48-9BDF-970B73C864E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FC052-B3EE-C0BC-34B8-8F3BA847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5B775-CB06-3C59-05CB-F343F69C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2534-538C-0D40-BF7A-716DEF8B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9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46FF-9637-EC68-D160-F7AB0981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1BF4A-E88E-7FB5-8984-5584C02A1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F8072-626F-E37C-3D88-341E4457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15C7-10BE-DA48-9BDF-970B73C864E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4E160-CB20-3002-E97E-F2E11764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61A3-A130-B3B8-CC5A-90D0F5CE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2534-538C-0D40-BF7A-716DEF8B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6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2BC9B-78F7-CFF2-AA5B-8D3B895C3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20C50-31BE-BA5E-8742-051DB1D93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F12DA-E2D4-6C4A-E6FE-EE216744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15C7-10BE-DA48-9BDF-970B73C864E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1F3D8-633C-9704-E2FF-6C2C5959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1684-8B02-DCD0-3002-D6AEB0A1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2534-538C-0D40-BF7A-716DEF8B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39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0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19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0961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8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230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7EAA-EE21-1F9B-8020-F5BF2C23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B8C37-66EA-09B7-E6DD-2B7A3A6B2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E2547-47A6-5BA0-C08B-03AC6F40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15C7-10BE-DA48-9BDF-970B73C864E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49F46-4151-7915-CD4E-8B8D981A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40D25-0F41-B26F-A7D8-10B1743F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2534-538C-0D40-BF7A-716DEF8B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0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C3B2-4BFC-C9E8-7A3F-F8CEA3FC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1347-C3AA-D32A-4A21-CCAA473BD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DBD9A-8661-05C2-738C-57F21E37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15C7-10BE-DA48-9BDF-970B73C864E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92697-C196-3AC8-52CA-3D33DE2A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A7DBD-30F7-E83A-4C7D-8096A2AF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2534-538C-0D40-BF7A-716DEF8B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9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D0EE-4EBA-7174-04A8-8FA126A4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85A3F-D924-2BFD-40CA-3A78D3B84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38DD9-CCEC-A005-6329-303860984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E88DC-8B01-38F4-B13E-50A9F09E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15C7-10BE-DA48-9BDF-970B73C864E0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1EBA7-7247-6E01-ECC6-1BCB1896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A2F86-6D14-5D7B-5DA6-769F0D48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2534-538C-0D40-BF7A-716DEF8B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2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D36C-839A-851F-E494-A63C9E07A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FAFB4-72F5-300F-F57F-507DFA77D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0EF96-7DCC-14AB-70BD-BC2A2255B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26E6E-5FB8-3DFD-DD06-5EA13DF7F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FEF68-D852-33C7-B119-1BEB4AFEF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052EB-8042-468E-3A4A-C43FC5FF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15C7-10BE-DA48-9BDF-970B73C864E0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D3C3E-541B-FA34-C882-663EFA24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FEE47-BC49-0401-C8D6-50841E68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2534-538C-0D40-BF7A-716DEF8B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6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8969-4C5B-6AFF-6643-8C9E53CC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25F01-29AD-3FBF-B771-31F69DF2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15C7-10BE-DA48-9BDF-970B73C864E0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5CDD6-66A4-2566-AA96-9B425DE4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95854-C37A-F166-2607-BF8C34F2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2534-538C-0D40-BF7A-716DEF8B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3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0B6B5-3831-6845-323B-4AFCEA36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15C7-10BE-DA48-9BDF-970B73C864E0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A1876-7B84-3A31-6270-AB3A60E1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A4097-B524-D4BB-B44F-647AEBA6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2534-538C-0D40-BF7A-716DEF8B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6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4D3E-707D-7E36-7D89-5B1F970D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C4B4A-4DE7-1662-B0D6-1B9B50B51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FDA74-76F2-9DA5-4A9A-E87BF7EC4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6FA82-03B0-5C74-A627-3456C72F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15C7-10BE-DA48-9BDF-970B73C864E0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F7E3F-3C17-3704-EA82-EC5090A1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DACBB-F1BF-F36C-334E-911D28C2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2534-538C-0D40-BF7A-716DEF8B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4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6C5C-DCF8-0C6A-624D-B2B0B7C8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5912A-36B1-555E-5171-E44B477D4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9270E-E18C-A234-74F6-9BB0F0939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142AB-F464-F2A7-71D2-CF8E19AD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15C7-10BE-DA48-9BDF-970B73C864E0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3173A-7214-BC8B-481C-52F436C8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1B9BC-556C-57D2-5E50-D4FC385A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2534-538C-0D40-BF7A-716DEF8B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4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6FF37-6382-6611-6909-824ED8B4F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7E4AE-4D0B-FA52-BCD9-2AE36230C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DFA35-504F-D538-E3E7-65E101417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C15C7-10BE-DA48-9BDF-970B73C864E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B607B-8B34-FCA3-2C09-43977A215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1778-2702-9E50-4CBB-0A5121287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F2534-538C-0D40-BF7A-716DEF8B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8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5200"/>
            </a:pPr>
            <a:r>
              <a:rPr lang="en" dirty="0"/>
              <a:t>CS2040S Tutorial 6</a:t>
            </a:r>
            <a:endParaRPr dirty="0"/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1176" y="1"/>
            <a:ext cx="912964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57"/>
          <p:cNvSpPr/>
          <p:nvPr/>
        </p:nvSpPr>
        <p:spPr>
          <a:xfrm>
            <a:off x="2007233" y="5335867"/>
            <a:ext cx="7928400" cy="142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7"/>
          <p:cNvSpPr txBox="1"/>
          <p:nvPr/>
        </p:nvSpPr>
        <p:spPr>
          <a:xfrm>
            <a:off x="117100" y="2810100"/>
            <a:ext cx="1940400" cy="2458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Possibly given the leaf of the tree of size O(n), and you have to </a:t>
            </a:r>
            <a:r>
              <a:rPr lang="en" sz="1867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traverse all the way</a:t>
            </a:r>
            <a:r>
              <a:rPr lang="en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find the parent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1176" y="1"/>
            <a:ext cx="912964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8"/>
          <p:cNvSpPr txBox="1"/>
          <p:nvPr/>
        </p:nvSpPr>
        <p:spPr>
          <a:xfrm>
            <a:off x="117100" y="2810100"/>
            <a:ext cx="1940400" cy="2458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Possibly given the leaf of the tree of size O(n), and you have to </a:t>
            </a:r>
            <a:r>
              <a:rPr lang="en" sz="1867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traverse all the way</a:t>
            </a:r>
            <a:r>
              <a:rPr lang="en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find the parent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1" y="1"/>
            <a:ext cx="914400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9"/>
          <p:cNvSpPr/>
          <p:nvPr/>
        </p:nvSpPr>
        <p:spPr>
          <a:xfrm>
            <a:off x="2241400" y="3144633"/>
            <a:ext cx="7393200" cy="336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1" y="1"/>
            <a:ext cx="914400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2194" y="0"/>
            <a:ext cx="914761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61"/>
          <p:cNvSpPr/>
          <p:nvPr/>
        </p:nvSpPr>
        <p:spPr>
          <a:xfrm>
            <a:off x="2107567" y="3813733"/>
            <a:ext cx="7861600" cy="25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2"/>
          <p:cNvSpPr/>
          <p:nvPr/>
        </p:nvSpPr>
        <p:spPr>
          <a:xfrm>
            <a:off x="2107567" y="3813733"/>
            <a:ext cx="7861600" cy="25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7" name="Google Shape;537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1929" y="100367"/>
            <a:ext cx="9472867" cy="6456533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2"/>
          <p:cNvSpPr txBox="1"/>
          <p:nvPr/>
        </p:nvSpPr>
        <p:spPr>
          <a:xfrm>
            <a:off x="164800" y="114600"/>
            <a:ext cx="52020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en" sz="1333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Taken from Prof Harold’s AY19/20 S1 slides (with permission)</a:t>
            </a:r>
            <a:endParaRPr sz="1333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2194" y="0"/>
            <a:ext cx="914761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Tutorial Problems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1a - Priority queue</a:t>
            </a:r>
            <a:endParaRPr/>
          </a:p>
        </p:txBody>
      </p:sp>
      <p:sp>
        <p:nvSpPr>
          <p:cNvPr id="554" name="Google Shape;554;p6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52396" indent="0">
              <a:buNone/>
            </a:pPr>
            <a:r>
              <a:rPr lang="en"/>
              <a:t>There are situations where, given a data set, we want to know the top k highest value elements. A possible solution is to store all n elements first, sort the data set in O(n log n), then report the right-most k elements. You can assume that elements in the data set are unique.</a:t>
            </a:r>
            <a:endParaRPr/>
          </a:p>
          <a:p>
            <a:pPr marL="152396" indent="0">
              <a:buNone/>
            </a:pPr>
            <a:endParaRPr/>
          </a:p>
          <a:p>
            <a:pPr marL="152396" indent="0">
              <a:buNone/>
            </a:pPr>
            <a:r>
              <a:rPr lang="en"/>
              <a:t>(a) Find the top k largest elements better than O(n log n);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1a - Priority queue</a:t>
            </a:r>
            <a:endParaRPr/>
          </a:p>
        </p:txBody>
      </p:sp>
      <p:sp>
        <p:nvSpPr>
          <p:cNvPr id="560" name="Google Shape;560;p6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5200"/>
            </a:pPr>
            <a:r>
              <a:rPr lang="en"/>
              <a:t>Recap</a:t>
            </a:r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6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1a - Priority queue</a:t>
            </a:r>
            <a:endParaRPr/>
          </a:p>
        </p:txBody>
      </p:sp>
      <p:sp>
        <p:nvSpPr>
          <p:cNvPr id="566" name="Google Shape;566;p16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1b - Priority queue</a:t>
            </a:r>
            <a:endParaRPr/>
          </a:p>
        </p:txBody>
      </p:sp>
      <p:sp>
        <p:nvSpPr>
          <p:cNvPr id="572" name="Google Shape;572;p66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52522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52396" indent="0">
              <a:buNone/>
            </a:pPr>
            <a:r>
              <a:rPr lang="en"/>
              <a:t>(b) Find the top k largest elements as the elements are streaming in (for each new element that is given to you, your data structure must be ready to answer queries for the top k largest elements efficiently), and the algorithm runs faster than O(n log n).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1b - Priority queue</a:t>
            </a:r>
            <a:endParaRPr/>
          </a:p>
        </p:txBody>
      </p:sp>
      <p:sp>
        <p:nvSpPr>
          <p:cNvPr id="578" name="Google Shape;578;p68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52522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6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1b - Priority queue</a:t>
            </a:r>
            <a:endParaRPr/>
          </a:p>
        </p:txBody>
      </p:sp>
      <p:sp>
        <p:nvSpPr>
          <p:cNvPr id="584" name="Google Shape;584;p165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52522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1b - Priority queue</a:t>
            </a:r>
            <a:endParaRPr/>
          </a:p>
        </p:txBody>
      </p:sp>
      <p:sp>
        <p:nvSpPr>
          <p:cNvPr id="590" name="Google Shape;590;p166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52522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6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1b - Priority queue</a:t>
            </a:r>
            <a:endParaRPr/>
          </a:p>
        </p:txBody>
      </p:sp>
      <p:sp>
        <p:nvSpPr>
          <p:cNvPr id="596" name="Google Shape;596;p167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52522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6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1b - Priority queue</a:t>
            </a:r>
            <a:endParaRPr/>
          </a:p>
        </p:txBody>
      </p:sp>
      <p:sp>
        <p:nvSpPr>
          <p:cNvPr id="602" name="Google Shape;602;p168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52522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2290" y="279001"/>
            <a:ext cx="8147421" cy="629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2290" y="279000"/>
            <a:ext cx="8147423" cy="63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70"/>
          <p:cNvSpPr txBox="1"/>
          <p:nvPr/>
        </p:nvSpPr>
        <p:spPr>
          <a:xfrm>
            <a:off x="551707" y="4225230"/>
            <a:ext cx="5076095" cy="23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Since a heap is a complete binary tree, it can be represented by an array as the underlying data structure, which is much more efficient than having to create objects for nodes!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Google Shape;618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2290" y="279000"/>
            <a:ext cx="8147423" cy="63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0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Union-Find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2290" y="279000"/>
            <a:ext cx="8147423" cy="63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628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2290" y="279000"/>
            <a:ext cx="8147423" cy="63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7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3a – Union-find</a:t>
            </a:r>
            <a:endParaRPr/>
          </a:p>
        </p:txBody>
      </p:sp>
      <p:sp>
        <p:nvSpPr>
          <p:cNvPr id="742" name="Google Shape;742;p79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52522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52396" indent="0">
              <a:buNone/>
            </a:pPr>
            <a:r>
              <a:rPr lang="en"/>
              <a:t>What is the worst-case running time of the find operation in Union-Find with path compression (but no weighted union)?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7"/>
          <p:cNvSpPr/>
          <p:nvPr/>
        </p:nvSpPr>
        <p:spPr>
          <a:xfrm>
            <a:off x="4610400" y="17618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97"/>
          <p:cNvSpPr/>
          <p:nvPr/>
        </p:nvSpPr>
        <p:spPr>
          <a:xfrm>
            <a:off x="5609967" y="17618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97"/>
          <p:cNvSpPr/>
          <p:nvPr/>
        </p:nvSpPr>
        <p:spPr>
          <a:xfrm>
            <a:off x="6609533" y="17618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97"/>
          <p:cNvSpPr/>
          <p:nvPr/>
        </p:nvSpPr>
        <p:spPr>
          <a:xfrm>
            <a:off x="7609100" y="17618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97"/>
          <p:cNvSpPr/>
          <p:nvPr/>
        </p:nvSpPr>
        <p:spPr>
          <a:xfrm>
            <a:off x="8608667" y="17618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97"/>
          <p:cNvSpPr txBox="1"/>
          <p:nvPr/>
        </p:nvSpPr>
        <p:spPr>
          <a:xfrm>
            <a:off x="215033" y="100267"/>
            <a:ext cx="4215200" cy="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Credits to Matthew for this diagram</a:t>
            </a:r>
            <a:endParaRPr sz="1867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9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3a – Union-find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98"/>
          <p:cNvSpPr/>
          <p:nvPr/>
        </p:nvSpPr>
        <p:spPr>
          <a:xfrm>
            <a:off x="4610400" y="17618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98"/>
          <p:cNvSpPr/>
          <p:nvPr/>
        </p:nvSpPr>
        <p:spPr>
          <a:xfrm>
            <a:off x="5609967" y="17618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98"/>
          <p:cNvSpPr/>
          <p:nvPr/>
        </p:nvSpPr>
        <p:spPr>
          <a:xfrm>
            <a:off x="6609533" y="17618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98"/>
          <p:cNvSpPr/>
          <p:nvPr/>
        </p:nvSpPr>
        <p:spPr>
          <a:xfrm>
            <a:off x="7609100" y="17618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98"/>
          <p:cNvSpPr/>
          <p:nvPr/>
        </p:nvSpPr>
        <p:spPr>
          <a:xfrm>
            <a:off x="8608667" y="17618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98"/>
          <p:cNvSpPr txBox="1"/>
          <p:nvPr/>
        </p:nvSpPr>
        <p:spPr>
          <a:xfrm>
            <a:off x="2625400" y="2551500"/>
            <a:ext cx="18320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Union(1, 2)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98"/>
          <p:cNvSpPr/>
          <p:nvPr/>
        </p:nvSpPr>
        <p:spPr>
          <a:xfrm>
            <a:off x="4610400" y="25515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98"/>
          <p:cNvSpPr/>
          <p:nvPr/>
        </p:nvSpPr>
        <p:spPr>
          <a:xfrm>
            <a:off x="5609967" y="25515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98"/>
          <p:cNvSpPr/>
          <p:nvPr/>
        </p:nvSpPr>
        <p:spPr>
          <a:xfrm>
            <a:off x="6609533" y="25515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98"/>
          <p:cNvSpPr/>
          <p:nvPr/>
        </p:nvSpPr>
        <p:spPr>
          <a:xfrm>
            <a:off x="7609100" y="25515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98"/>
          <p:cNvSpPr/>
          <p:nvPr/>
        </p:nvSpPr>
        <p:spPr>
          <a:xfrm>
            <a:off x="8608667" y="25515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9" name="Google Shape;769;p98"/>
          <p:cNvCxnSpPr>
            <a:stCxn id="764" idx="6"/>
            <a:endCxn id="765" idx="2"/>
          </p:cNvCxnSpPr>
          <p:nvPr/>
        </p:nvCxnSpPr>
        <p:spPr>
          <a:xfrm>
            <a:off x="5235200" y="2863900"/>
            <a:ext cx="374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70" name="Google Shape;770;p98"/>
          <p:cNvSpPr txBox="1"/>
          <p:nvPr/>
        </p:nvSpPr>
        <p:spPr>
          <a:xfrm>
            <a:off x="215033" y="100267"/>
            <a:ext cx="4215200" cy="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Credits to Matthew for this diagram</a:t>
            </a:r>
            <a:endParaRPr sz="1867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9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3a – Union-find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9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3a – Union-find</a:t>
            </a:r>
            <a:endParaRPr/>
          </a:p>
        </p:txBody>
      </p:sp>
      <p:sp>
        <p:nvSpPr>
          <p:cNvPr id="777" name="Google Shape;777;p99"/>
          <p:cNvSpPr/>
          <p:nvPr/>
        </p:nvSpPr>
        <p:spPr>
          <a:xfrm>
            <a:off x="4610400" y="17618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99"/>
          <p:cNvSpPr/>
          <p:nvPr/>
        </p:nvSpPr>
        <p:spPr>
          <a:xfrm>
            <a:off x="5609967" y="17618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99"/>
          <p:cNvSpPr/>
          <p:nvPr/>
        </p:nvSpPr>
        <p:spPr>
          <a:xfrm>
            <a:off x="6609533" y="17618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99"/>
          <p:cNvSpPr/>
          <p:nvPr/>
        </p:nvSpPr>
        <p:spPr>
          <a:xfrm>
            <a:off x="7609100" y="17618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99"/>
          <p:cNvSpPr/>
          <p:nvPr/>
        </p:nvSpPr>
        <p:spPr>
          <a:xfrm>
            <a:off x="8608667" y="17618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99"/>
          <p:cNvSpPr txBox="1"/>
          <p:nvPr/>
        </p:nvSpPr>
        <p:spPr>
          <a:xfrm>
            <a:off x="2625400" y="2551500"/>
            <a:ext cx="18320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Union(1, 2)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99"/>
          <p:cNvSpPr/>
          <p:nvPr/>
        </p:nvSpPr>
        <p:spPr>
          <a:xfrm>
            <a:off x="4610400" y="25515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99"/>
          <p:cNvSpPr/>
          <p:nvPr/>
        </p:nvSpPr>
        <p:spPr>
          <a:xfrm>
            <a:off x="5609967" y="25515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99"/>
          <p:cNvSpPr/>
          <p:nvPr/>
        </p:nvSpPr>
        <p:spPr>
          <a:xfrm>
            <a:off x="6609533" y="25515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99"/>
          <p:cNvSpPr/>
          <p:nvPr/>
        </p:nvSpPr>
        <p:spPr>
          <a:xfrm>
            <a:off x="7609100" y="25515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99"/>
          <p:cNvSpPr/>
          <p:nvPr/>
        </p:nvSpPr>
        <p:spPr>
          <a:xfrm>
            <a:off x="8608667" y="25515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8" name="Google Shape;788;p99"/>
          <p:cNvCxnSpPr>
            <a:stCxn id="783" idx="6"/>
            <a:endCxn id="784" idx="2"/>
          </p:cNvCxnSpPr>
          <p:nvPr/>
        </p:nvCxnSpPr>
        <p:spPr>
          <a:xfrm>
            <a:off x="5235200" y="2863900"/>
            <a:ext cx="374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9" name="Google Shape;789;p99"/>
          <p:cNvSpPr txBox="1"/>
          <p:nvPr/>
        </p:nvSpPr>
        <p:spPr>
          <a:xfrm>
            <a:off x="2625700" y="3341200"/>
            <a:ext cx="18320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Union(2, 3)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99"/>
          <p:cNvSpPr/>
          <p:nvPr/>
        </p:nvSpPr>
        <p:spPr>
          <a:xfrm>
            <a:off x="4610400" y="33412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99"/>
          <p:cNvSpPr/>
          <p:nvPr/>
        </p:nvSpPr>
        <p:spPr>
          <a:xfrm>
            <a:off x="5609967" y="33412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99"/>
          <p:cNvSpPr/>
          <p:nvPr/>
        </p:nvSpPr>
        <p:spPr>
          <a:xfrm>
            <a:off x="6609533" y="33412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99"/>
          <p:cNvSpPr/>
          <p:nvPr/>
        </p:nvSpPr>
        <p:spPr>
          <a:xfrm>
            <a:off x="7609100" y="33412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99"/>
          <p:cNvSpPr/>
          <p:nvPr/>
        </p:nvSpPr>
        <p:spPr>
          <a:xfrm>
            <a:off x="8608667" y="33412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5" name="Google Shape;795;p99"/>
          <p:cNvCxnSpPr>
            <a:stCxn id="790" idx="6"/>
            <a:endCxn id="791" idx="2"/>
          </p:cNvCxnSpPr>
          <p:nvPr/>
        </p:nvCxnSpPr>
        <p:spPr>
          <a:xfrm>
            <a:off x="5235200" y="3653600"/>
            <a:ext cx="374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96" name="Google Shape;796;p99"/>
          <p:cNvCxnSpPr>
            <a:stCxn id="791" idx="6"/>
            <a:endCxn id="792" idx="2"/>
          </p:cNvCxnSpPr>
          <p:nvPr/>
        </p:nvCxnSpPr>
        <p:spPr>
          <a:xfrm>
            <a:off x="6234767" y="3653600"/>
            <a:ext cx="374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97" name="Google Shape;797;p99"/>
          <p:cNvSpPr txBox="1"/>
          <p:nvPr/>
        </p:nvSpPr>
        <p:spPr>
          <a:xfrm>
            <a:off x="215033" y="100267"/>
            <a:ext cx="4215200" cy="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Credits to Matthew for this diagram</a:t>
            </a:r>
            <a:endParaRPr sz="1867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0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3a – Union-find</a:t>
            </a:r>
            <a:endParaRPr/>
          </a:p>
        </p:txBody>
      </p:sp>
      <p:sp>
        <p:nvSpPr>
          <p:cNvPr id="803" name="Google Shape;803;p100"/>
          <p:cNvSpPr/>
          <p:nvPr/>
        </p:nvSpPr>
        <p:spPr>
          <a:xfrm>
            <a:off x="4610400" y="17618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100"/>
          <p:cNvSpPr/>
          <p:nvPr/>
        </p:nvSpPr>
        <p:spPr>
          <a:xfrm>
            <a:off x="5609967" y="17618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100"/>
          <p:cNvSpPr/>
          <p:nvPr/>
        </p:nvSpPr>
        <p:spPr>
          <a:xfrm>
            <a:off x="6609533" y="17618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100"/>
          <p:cNvSpPr/>
          <p:nvPr/>
        </p:nvSpPr>
        <p:spPr>
          <a:xfrm>
            <a:off x="7609100" y="17618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100"/>
          <p:cNvSpPr/>
          <p:nvPr/>
        </p:nvSpPr>
        <p:spPr>
          <a:xfrm>
            <a:off x="8608667" y="17618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100"/>
          <p:cNvSpPr txBox="1"/>
          <p:nvPr/>
        </p:nvSpPr>
        <p:spPr>
          <a:xfrm>
            <a:off x="2625400" y="2551500"/>
            <a:ext cx="18320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Union(1, 2)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100"/>
          <p:cNvSpPr/>
          <p:nvPr/>
        </p:nvSpPr>
        <p:spPr>
          <a:xfrm>
            <a:off x="4610400" y="25515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100"/>
          <p:cNvSpPr/>
          <p:nvPr/>
        </p:nvSpPr>
        <p:spPr>
          <a:xfrm>
            <a:off x="5609967" y="25515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100"/>
          <p:cNvSpPr/>
          <p:nvPr/>
        </p:nvSpPr>
        <p:spPr>
          <a:xfrm>
            <a:off x="6609533" y="25515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100"/>
          <p:cNvSpPr/>
          <p:nvPr/>
        </p:nvSpPr>
        <p:spPr>
          <a:xfrm>
            <a:off x="7609100" y="25515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100"/>
          <p:cNvSpPr/>
          <p:nvPr/>
        </p:nvSpPr>
        <p:spPr>
          <a:xfrm>
            <a:off x="8608667" y="25515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4" name="Google Shape;814;p100"/>
          <p:cNvCxnSpPr>
            <a:stCxn id="809" idx="6"/>
            <a:endCxn id="810" idx="2"/>
          </p:cNvCxnSpPr>
          <p:nvPr/>
        </p:nvCxnSpPr>
        <p:spPr>
          <a:xfrm>
            <a:off x="5235200" y="2863900"/>
            <a:ext cx="374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15" name="Google Shape;815;p100"/>
          <p:cNvSpPr txBox="1"/>
          <p:nvPr/>
        </p:nvSpPr>
        <p:spPr>
          <a:xfrm>
            <a:off x="2625700" y="3341200"/>
            <a:ext cx="18320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Union(2, 3)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100"/>
          <p:cNvSpPr/>
          <p:nvPr/>
        </p:nvSpPr>
        <p:spPr>
          <a:xfrm>
            <a:off x="4610400" y="33412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100"/>
          <p:cNvSpPr/>
          <p:nvPr/>
        </p:nvSpPr>
        <p:spPr>
          <a:xfrm>
            <a:off x="5609967" y="33412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100"/>
          <p:cNvSpPr/>
          <p:nvPr/>
        </p:nvSpPr>
        <p:spPr>
          <a:xfrm>
            <a:off x="6609533" y="33412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100"/>
          <p:cNvSpPr/>
          <p:nvPr/>
        </p:nvSpPr>
        <p:spPr>
          <a:xfrm>
            <a:off x="7609100" y="33412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100"/>
          <p:cNvSpPr/>
          <p:nvPr/>
        </p:nvSpPr>
        <p:spPr>
          <a:xfrm>
            <a:off x="8608667" y="33412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1" name="Google Shape;821;p100"/>
          <p:cNvCxnSpPr>
            <a:stCxn id="816" idx="6"/>
            <a:endCxn id="817" idx="2"/>
          </p:cNvCxnSpPr>
          <p:nvPr/>
        </p:nvCxnSpPr>
        <p:spPr>
          <a:xfrm>
            <a:off x="5235200" y="3653600"/>
            <a:ext cx="374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22" name="Google Shape;822;p100"/>
          <p:cNvSpPr txBox="1"/>
          <p:nvPr/>
        </p:nvSpPr>
        <p:spPr>
          <a:xfrm>
            <a:off x="2625700" y="4130900"/>
            <a:ext cx="18320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Union(3, 4)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100"/>
          <p:cNvSpPr/>
          <p:nvPr/>
        </p:nvSpPr>
        <p:spPr>
          <a:xfrm>
            <a:off x="4610400" y="41309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100"/>
          <p:cNvSpPr/>
          <p:nvPr/>
        </p:nvSpPr>
        <p:spPr>
          <a:xfrm>
            <a:off x="5609967" y="41309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100"/>
          <p:cNvSpPr/>
          <p:nvPr/>
        </p:nvSpPr>
        <p:spPr>
          <a:xfrm>
            <a:off x="6609533" y="41309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100"/>
          <p:cNvSpPr/>
          <p:nvPr/>
        </p:nvSpPr>
        <p:spPr>
          <a:xfrm>
            <a:off x="7609100" y="41309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100"/>
          <p:cNvSpPr/>
          <p:nvPr/>
        </p:nvSpPr>
        <p:spPr>
          <a:xfrm>
            <a:off x="8608667" y="41309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8" name="Google Shape;828;p100"/>
          <p:cNvCxnSpPr>
            <a:stCxn id="823" idx="6"/>
            <a:endCxn id="824" idx="2"/>
          </p:cNvCxnSpPr>
          <p:nvPr/>
        </p:nvCxnSpPr>
        <p:spPr>
          <a:xfrm>
            <a:off x="5235200" y="4443300"/>
            <a:ext cx="374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9" name="Google Shape;829;p100"/>
          <p:cNvCxnSpPr>
            <a:stCxn id="817" idx="6"/>
            <a:endCxn id="818" idx="2"/>
          </p:cNvCxnSpPr>
          <p:nvPr/>
        </p:nvCxnSpPr>
        <p:spPr>
          <a:xfrm>
            <a:off x="6234767" y="3653600"/>
            <a:ext cx="374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30" name="Google Shape;830;p100"/>
          <p:cNvCxnSpPr>
            <a:stCxn id="824" idx="6"/>
            <a:endCxn id="825" idx="2"/>
          </p:cNvCxnSpPr>
          <p:nvPr/>
        </p:nvCxnSpPr>
        <p:spPr>
          <a:xfrm>
            <a:off x="6234767" y="4443300"/>
            <a:ext cx="374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31" name="Google Shape;831;p100"/>
          <p:cNvCxnSpPr>
            <a:stCxn id="825" idx="6"/>
            <a:endCxn id="826" idx="2"/>
          </p:cNvCxnSpPr>
          <p:nvPr/>
        </p:nvCxnSpPr>
        <p:spPr>
          <a:xfrm>
            <a:off x="7234333" y="4443300"/>
            <a:ext cx="374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32" name="Google Shape;832;p100"/>
          <p:cNvSpPr txBox="1"/>
          <p:nvPr/>
        </p:nvSpPr>
        <p:spPr>
          <a:xfrm>
            <a:off x="215033" y="100267"/>
            <a:ext cx="4215200" cy="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Credits to Matthew for this diagram</a:t>
            </a:r>
            <a:endParaRPr sz="1867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0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3a – Union-find</a:t>
            </a:r>
            <a:endParaRPr/>
          </a:p>
        </p:txBody>
      </p:sp>
      <p:sp>
        <p:nvSpPr>
          <p:cNvPr id="838" name="Google Shape;838;p101"/>
          <p:cNvSpPr/>
          <p:nvPr/>
        </p:nvSpPr>
        <p:spPr>
          <a:xfrm>
            <a:off x="4610400" y="17618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101"/>
          <p:cNvSpPr/>
          <p:nvPr/>
        </p:nvSpPr>
        <p:spPr>
          <a:xfrm>
            <a:off x="5609967" y="17618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101"/>
          <p:cNvSpPr/>
          <p:nvPr/>
        </p:nvSpPr>
        <p:spPr>
          <a:xfrm>
            <a:off x="6609533" y="17618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101"/>
          <p:cNvSpPr/>
          <p:nvPr/>
        </p:nvSpPr>
        <p:spPr>
          <a:xfrm>
            <a:off x="7609100" y="17618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101"/>
          <p:cNvSpPr/>
          <p:nvPr/>
        </p:nvSpPr>
        <p:spPr>
          <a:xfrm>
            <a:off x="8608667" y="17618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01"/>
          <p:cNvSpPr txBox="1"/>
          <p:nvPr/>
        </p:nvSpPr>
        <p:spPr>
          <a:xfrm>
            <a:off x="2625400" y="2551500"/>
            <a:ext cx="18320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Union(1, 2)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101"/>
          <p:cNvSpPr/>
          <p:nvPr/>
        </p:nvSpPr>
        <p:spPr>
          <a:xfrm>
            <a:off x="4610400" y="25515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101"/>
          <p:cNvSpPr/>
          <p:nvPr/>
        </p:nvSpPr>
        <p:spPr>
          <a:xfrm>
            <a:off x="5609967" y="25515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101"/>
          <p:cNvSpPr/>
          <p:nvPr/>
        </p:nvSpPr>
        <p:spPr>
          <a:xfrm>
            <a:off x="6609533" y="25515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101"/>
          <p:cNvSpPr/>
          <p:nvPr/>
        </p:nvSpPr>
        <p:spPr>
          <a:xfrm>
            <a:off x="7609100" y="25515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101"/>
          <p:cNvSpPr/>
          <p:nvPr/>
        </p:nvSpPr>
        <p:spPr>
          <a:xfrm>
            <a:off x="8608667" y="25515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9" name="Google Shape;849;p101"/>
          <p:cNvCxnSpPr>
            <a:stCxn id="844" idx="6"/>
            <a:endCxn id="845" idx="2"/>
          </p:cNvCxnSpPr>
          <p:nvPr/>
        </p:nvCxnSpPr>
        <p:spPr>
          <a:xfrm>
            <a:off x="5235200" y="2863900"/>
            <a:ext cx="374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50" name="Google Shape;850;p101"/>
          <p:cNvSpPr txBox="1"/>
          <p:nvPr/>
        </p:nvSpPr>
        <p:spPr>
          <a:xfrm>
            <a:off x="2625700" y="3341200"/>
            <a:ext cx="18320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Union(2, 3)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01"/>
          <p:cNvSpPr/>
          <p:nvPr/>
        </p:nvSpPr>
        <p:spPr>
          <a:xfrm>
            <a:off x="4610400" y="33412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101"/>
          <p:cNvSpPr/>
          <p:nvPr/>
        </p:nvSpPr>
        <p:spPr>
          <a:xfrm>
            <a:off x="5609967" y="33412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101"/>
          <p:cNvSpPr/>
          <p:nvPr/>
        </p:nvSpPr>
        <p:spPr>
          <a:xfrm>
            <a:off x="6609533" y="33412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01"/>
          <p:cNvSpPr/>
          <p:nvPr/>
        </p:nvSpPr>
        <p:spPr>
          <a:xfrm>
            <a:off x="7609100" y="33412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101"/>
          <p:cNvSpPr/>
          <p:nvPr/>
        </p:nvSpPr>
        <p:spPr>
          <a:xfrm>
            <a:off x="8608667" y="33412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6" name="Google Shape;856;p101"/>
          <p:cNvCxnSpPr>
            <a:stCxn id="851" idx="6"/>
            <a:endCxn id="852" idx="2"/>
          </p:cNvCxnSpPr>
          <p:nvPr/>
        </p:nvCxnSpPr>
        <p:spPr>
          <a:xfrm>
            <a:off x="5235200" y="3653600"/>
            <a:ext cx="374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57" name="Google Shape;857;p101"/>
          <p:cNvSpPr txBox="1"/>
          <p:nvPr/>
        </p:nvSpPr>
        <p:spPr>
          <a:xfrm>
            <a:off x="2625700" y="4130900"/>
            <a:ext cx="18320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Union(3, 4)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101"/>
          <p:cNvSpPr/>
          <p:nvPr/>
        </p:nvSpPr>
        <p:spPr>
          <a:xfrm>
            <a:off x="4610400" y="41309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101"/>
          <p:cNvSpPr/>
          <p:nvPr/>
        </p:nvSpPr>
        <p:spPr>
          <a:xfrm>
            <a:off x="5609967" y="41309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101"/>
          <p:cNvSpPr/>
          <p:nvPr/>
        </p:nvSpPr>
        <p:spPr>
          <a:xfrm>
            <a:off x="6609533" y="41309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101"/>
          <p:cNvSpPr/>
          <p:nvPr/>
        </p:nvSpPr>
        <p:spPr>
          <a:xfrm>
            <a:off x="7609100" y="41309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101"/>
          <p:cNvSpPr/>
          <p:nvPr/>
        </p:nvSpPr>
        <p:spPr>
          <a:xfrm>
            <a:off x="8608667" y="41309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3" name="Google Shape;863;p101"/>
          <p:cNvCxnSpPr>
            <a:stCxn id="858" idx="6"/>
            <a:endCxn id="859" idx="2"/>
          </p:cNvCxnSpPr>
          <p:nvPr/>
        </p:nvCxnSpPr>
        <p:spPr>
          <a:xfrm>
            <a:off x="5235200" y="4443300"/>
            <a:ext cx="374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64" name="Google Shape;864;p101"/>
          <p:cNvCxnSpPr>
            <a:stCxn id="852" idx="6"/>
            <a:endCxn id="853" idx="2"/>
          </p:cNvCxnSpPr>
          <p:nvPr/>
        </p:nvCxnSpPr>
        <p:spPr>
          <a:xfrm>
            <a:off x="6234767" y="3653600"/>
            <a:ext cx="374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65" name="Google Shape;865;p101"/>
          <p:cNvCxnSpPr>
            <a:stCxn id="859" idx="6"/>
            <a:endCxn id="860" idx="2"/>
          </p:cNvCxnSpPr>
          <p:nvPr/>
        </p:nvCxnSpPr>
        <p:spPr>
          <a:xfrm>
            <a:off x="6234767" y="4443300"/>
            <a:ext cx="374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66" name="Google Shape;866;p101"/>
          <p:cNvCxnSpPr>
            <a:stCxn id="860" idx="6"/>
            <a:endCxn id="861" idx="2"/>
          </p:cNvCxnSpPr>
          <p:nvPr/>
        </p:nvCxnSpPr>
        <p:spPr>
          <a:xfrm>
            <a:off x="7234333" y="4443300"/>
            <a:ext cx="374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67" name="Google Shape;867;p101"/>
          <p:cNvSpPr txBox="1"/>
          <p:nvPr/>
        </p:nvSpPr>
        <p:spPr>
          <a:xfrm>
            <a:off x="2625700" y="4920600"/>
            <a:ext cx="18320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Union(4, 5)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101"/>
          <p:cNvSpPr/>
          <p:nvPr/>
        </p:nvSpPr>
        <p:spPr>
          <a:xfrm>
            <a:off x="4610400" y="49206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101"/>
          <p:cNvSpPr/>
          <p:nvPr/>
        </p:nvSpPr>
        <p:spPr>
          <a:xfrm>
            <a:off x="5609967" y="49206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101"/>
          <p:cNvSpPr/>
          <p:nvPr/>
        </p:nvSpPr>
        <p:spPr>
          <a:xfrm>
            <a:off x="6609533" y="49206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101"/>
          <p:cNvSpPr/>
          <p:nvPr/>
        </p:nvSpPr>
        <p:spPr>
          <a:xfrm>
            <a:off x="7609100" y="49206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101"/>
          <p:cNvSpPr/>
          <p:nvPr/>
        </p:nvSpPr>
        <p:spPr>
          <a:xfrm>
            <a:off x="8608667" y="49206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3" name="Google Shape;873;p101"/>
          <p:cNvCxnSpPr>
            <a:stCxn id="868" idx="6"/>
            <a:endCxn id="869" idx="2"/>
          </p:cNvCxnSpPr>
          <p:nvPr/>
        </p:nvCxnSpPr>
        <p:spPr>
          <a:xfrm>
            <a:off x="5235200" y="5233000"/>
            <a:ext cx="374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74" name="Google Shape;874;p101"/>
          <p:cNvCxnSpPr>
            <a:stCxn id="869" idx="6"/>
            <a:endCxn id="870" idx="2"/>
          </p:cNvCxnSpPr>
          <p:nvPr/>
        </p:nvCxnSpPr>
        <p:spPr>
          <a:xfrm>
            <a:off x="6234767" y="5233000"/>
            <a:ext cx="374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75" name="Google Shape;875;p101"/>
          <p:cNvCxnSpPr>
            <a:stCxn id="870" idx="6"/>
            <a:endCxn id="871" idx="2"/>
          </p:cNvCxnSpPr>
          <p:nvPr/>
        </p:nvCxnSpPr>
        <p:spPr>
          <a:xfrm>
            <a:off x="7234333" y="5233000"/>
            <a:ext cx="374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76" name="Google Shape;876;p101"/>
          <p:cNvCxnSpPr>
            <a:stCxn id="871" idx="6"/>
            <a:endCxn id="872" idx="2"/>
          </p:cNvCxnSpPr>
          <p:nvPr/>
        </p:nvCxnSpPr>
        <p:spPr>
          <a:xfrm>
            <a:off x="8233900" y="5233000"/>
            <a:ext cx="374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77" name="Google Shape;877;p101"/>
          <p:cNvSpPr txBox="1"/>
          <p:nvPr/>
        </p:nvSpPr>
        <p:spPr>
          <a:xfrm>
            <a:off x="215033" y="100267"/>
            <a:ext cx="4215200" cy="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Credits to Matthew for this diagram</a:t>
            </a:r>
            <a:endParaRPr sz="1867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0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3a – Union-find</a:t>
            </a:r>
            <a:endParaRPr/>
          </a:p>
        </p:txBody>
      </p:sp>
      <p:sp>
        <p:nvSpPr>
          <p:cNvPr id="883" name="Google Shape;883;p102"/>
          <p:cNvSpPr/>
          <p:nvPr/>
        </p:nvSpPr>
        <p:spPr>
          <a:xfrm>
            <a:off x="4610400" y="17618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102"/>
          <p:cNvSpPr/>
          <p:nvPr/>
        </p:nvSpPr>
        <p:spPr>
          <a:xfrm>
            <a:off x="5609967" y="17618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102"/>
          <p:cNvSpPr/>
          <p:nvPr/>
        </p:nvSpPr>
        <p:spPr>
          <a:xfrm>
            <a:off x="6609533" y="17618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102"/>
          <p:cNvSpPr/>
          <p:nvPr/>
        </p:nvSpPr>
        <p:spPr>
          <a:xfrm>
            <a:off x="7609100" y="17618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102"/>
          <p:cNvSpPr/>
          <p:nvPr/>
        </p:nvSpPr>
        <p:spPr>
          <a:xfrm>
            <a:off x="8608667" y="17618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102"/>
          <p:cNvSpPr txBox="1"/>
          <p:nvPr/>
        </p:nvSpPr>
        <p:spPr>
          <a:xfrm>
            <a:off x="2625400" y="2551500"/>
            <a:ext cx="18320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Union(1, 2)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102"/>
          <p:cNvSpPr/>
          <p:nvPr/>
        </p:nvSpPr>
        <p:spPr>
          <a:xfrm>
            <a:off x="4610400" y="25515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102"/>
          <p:cNvSpPr/>
          <p:nvPr/>
        </p:nvSpPr>
        <p:spPr>
          <a:xfrm>
            <a:off x="5609967" y="25515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102"/>
          <p:cNvSpPr/>
          <p:nvPr/>
        </p:nvSpPr>
        <p:spPr>
          <a:xfrm>
            <a:off x="6609533" y="25515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102"/>
          <p:cNvSpPr/>
          <p:nvPr/>
        </p:nvSpPr>
        <p:spPr>
          <a:xfrm>
            <a:off x="7609100" y="25515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102"/>
          <p:cNvSpPr/>
          <p:nvPr/>
        </p:nvSpPr>
        <p:spPr>
          <a:xfrm>
            <a:off x="8608667" y="25515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4" name="Google Shape;894;p102"/>
          <p:cNvCxnSpPr>
            <a:stCxn id="889" idx="6"/>
            <a:endCxn id="890" idx="2"/>
          </p:cNvCxnSpPr>
          <p:nvPr/>
        </p:nvCxnSpPr>
        <p:spPr>
          <a:xfrm>
            <a:off x="5235200" y="2863900"/>
            <a:ext cx="374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95" name="Google Shape;895;p102"/>
          <p:cNvSpPr txBox="1"/>
          <p:nvPr/>
        </p:nvSpPr>
        <p:spPr>
          <a:xfrm>
            <a:off x="2625700" y="3341200"/>
            <a:ext cx="18320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Union(2, 3)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102"/>
          <p:cNvSpPr/>
          <p:nvPr/>
        </p:nvSpPr>
        <p:spPr>
          <a:xfrm>
            <a:off x="4610400" y="33412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102"/>
          <p:cNvSpPr/>
          <p:nvPr/>
        </p:nvSpPr>
        <p:spPr>
          <a:xfrm>
            <a:off x="5609967" y="33412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102"/>
          <p:cNvSpPr/>
          <p:nvPr/>
        </p:nvSpPr>
        <p:spPr>
          <a:xfrm>
            <a:off x="6609533" y="33412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102"/>
          <p:cNvSpPr/>
          <p:nvPr/>
        </p:nvSpPr>
        <p:spPr>
          <a:xfrm>
            <a:off x="7609100" y="33412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102"/>
          <p:cNvSpPr/>
          <p:nvPr/>
        </p:nvSpPr>
        <p:spPr>
          <a:xfrm>
            <a:off x="8608667" y="33412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1" name="Google Shape;901;p102"/>
          <p:cNvCxnSpPr>
            <a:stCxn id="896" idx="6"/>
            <a:endCxn id="897" idx="2"/>
          </p:cNvCxnSpPr>
          <p:nvPr/>
        </p:nvCxnSpPr>
        <p:spPr>
          <a:xfrm>
            <a:off x="5235200" y="3653600"/>
            <a:ext cx="374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02" name="Google Shape;902;p102"/>
          <p:cNvSpPr txBox="1"/>
          <p:nvPr/>
        </p:nvSpPr>
        <p:spPr>
          <a:xfrm>
            <a:off x="2625700" y="4130900"/>
            <a:ext cx="18320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Union(3, 4)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102"/>
          <p:cNvSpPr/>
          <p:nvPr/>
        </p:nvSpPr>
        <p:spPr>
          <a:xfrm>
            <a:off x="4610400" y="41309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102"/>
          <p:cNvSpPr/>
          <p:nvPr/>
        </p:nvSpPr>
        <p:spPr>
          <a:xfrm>
            <a:off x="5609967" y="41309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102"/>
          <p:cNvSpPr/>
          <p:nvPr/>
        </p:nvSpPr>
        <p:spPr>
          <a:xfrm>
            <a:off x="6609533" y="41309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102"/>
          <p:cNvSpPr/>
          <p:nvPr/>
        </p:nvSpPr>
        <p:spPr>
          <a:xfrm>
            <a:off x="7609100" y="41309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102"/>
          <p:cNvSpPr/>
          <p:nvPr/>
        </p:nvSpPr>
        <p:spPr>
          <a:xfrm>
            <a:off x="8608667" y="41309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8" name="Google Shape;908;p102"/>
          <p:cNvCxnSpPr>
            <a:stCxn id="903" idx="6"/>
            <a:endCxn id="904" idx="2"/>
          </p:cNvCxnSpPr>
          <p:nvPr/>
        </p:nvCxnSpPr>
        <p:spPr>
          <a:xfrm>
            <a:off x="5235200" y="4443300"/>
            <a:ext cx="374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09" name="Google Shape;909;p102"/>
          <p:cNvCxnSpPr>
            <a:stCxn id="897" idx="6"/>
            <a:endCxn id="898" idx="2"/>
          </p:cNvCxnSpPr>
          <p:nvPr/>
        </p:nvCxnSpPr>
        <p:spPr>
          <a:xfrm>
            <a:off x="6234767" y="3653600"/>
            <a:ext cx="374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0" name="Google Shape;910;p102"/>
          <p:cNvCxnSpPr>
            <a:stCxn id="904" idx="6"/>
            <a:endCxn id="905" idx="2"/>
          </p:cNvCxnSpPr>
          <p:nvPr/>
        </p:nvCxnSpPr>
        <p:spPr>
          <a:xfrm>
            <a:off x="6234767" y="4443300"/>
            <a:ext cx="374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1" name="Google Shape;911;p102"/>
          <p:cNvCxnSpPr>
            <a:stCxn id="905" idx="6"/>
            <a:endCxn id="906" idx="2"/>
          </p:cNvCxnSpPr>
          <p:nvPr/>
        </p:nvCxnSpPr>
        <p:spPr>
          <a:xfrm>
            <a:off x="7234333" y="4443300"/>
            <a:ext cx="374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12" name="Google Shape;912;p102"/>
          <p:cNvSpPr txBox="1"/>
          <p:nvPr/>
        </p:nvSpPr>
        <p:spPr>
          <a:xfrm>
            <a:off x="2625700" y="4920600"/>
            <a:ext cx="18320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Union(4, 5)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102"/>
          <p:cNvSpPr/>
          <p:nvPr/>
        </p:nvSpPr>
        <p:spPr>
          <a:xfrm>
            <a:off x="4610400" y="49206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102"/>
          <p:cNvSpPr/>
          <p:nvPr/>
        </p:nvSpPr>
        <p:spPr>
          <a:xfrm>
            <a:off x="5609967" y="49206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102"/>
          <p:cNvSpPr/>
          <p:nvPr/>
        </p:nvSpPr>
        <p:spPr>
          <a:xfrm>
            <a:off x="6609533" y="49206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102"/>
          <p:cNvSpPr/>
          <p:nvPr/>
        </p:nvSpPr>
        <p:spPr>
          <a:xfrm>
            <a:off x="7609100" y="49206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102"/>
          <p:cNvSpPr/>
          <p:nvPr/>
        </p:nvSpPr>
        <p:spPr>
          <a:xfrm>
            <a:off x="8608667" y="4920600"/>
            <a:ext cx="624800" cy="6248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8" name="Google Shape;918;p102"/>
          <p:cNvCxnSpPr>
            <a:stCxn id="913" idx="6"/>
            <a:endCxn id="914" idx="2"/>
          </p:cNvCxnSpPr>
          <p:nvPr/>
        </p:nvCxnSpPr>
        <p:spPr>
          <a:xfrm>
            <a:off x="5235200" y="5233000"/>
            <a:ext cx="374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9" name="Google Shape;919;p102"/>
          <p:cNvCxnSpPr>
            <a:stCxn id="914" idx="6"/>
            <a:endCxn id="915" idx="2"/>
          </p:cNvCxnSpPr>
          <p:nvPr/>
        </p:nvCxnSpPr>
        <p:spPr>
          <a:xfrm>
            <a:off x="6234767" y="5233000"/>
            <a:ext cx="374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20" name="Google Shape;920;p102"/>
          <p:cNvCxnSpPr>
            <a:stCxn id="915" idx="6"/>
            <a:endCxn id="916" idx="2"/>
          </p:cNvCxnSpPr>
          <p:nvPr/>
        </p:nvCxnSpPr>
        <p:spPr>
          <a:xfrm>
            <a:off x="7234333" y="5233000"/>
            <a:ext cx="374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21" name="Google Shape;921;p102"/>
          <p:cNvCxnSpPr>
            <a:stCxn id="916" idx="6"/>
            <a:endCxn id="917" idx="2"/>
          </p:cNvCxnSpPr>
          <p:nvPr/>
        </p:nvCxnSpPr>
        <p:spPr>
          <a:xfrm>
            <a:off x="8233900" y="5233000"/>
            <a:ext cx="374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22" name="Google Shape;922;p102"/>
          <p:cNvSpPr txBox="1"/>
          <p:nvPr/>
        </p:nvSpPr>
        <p:spPr>
          <a:xfrm>
            <a:off x="215033" y="100267"/>
            <a:ext cx="4215200" cy="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Credits to Matthew for this diagram</a:t>
            </a:r>
            <a:endParaRPr sz="1867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102"/>
          <p:cNvSpPr txBox="1"/>
          <p:nvPr/>
        </p:nvSpPr>
        <p:spPr>
          <a:xfrm>
            <a:off x="3211567" y="5938033"/>
            <a:ext cx="6289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linear length tree can potentially pick out a worst-case O(n) operations!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8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3b – Union-find</a:t>
            </a:r>
            <a:endParaRPr/>
          </a:p>
        </p:txBody>
      </p:sp>
      <p:sp>
        <p:nvSpPr>
          <p:cNvPr id="929" name="Google Shape;929;p81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52522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r="-1286"/>
            </a:stretch>
          </a:blipFill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0468" y="0"/>
            <a:ext cx="9051065" cy="67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8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3b – Union-find</a:t>
            </a:r>
            <a:endParaRPr/>
          </a:p>
        </p:txBody>
      </p:sp>
      <p:sp>
        <p:nvSpPr>
          <p:cNvPr id="935" name="Google Shape;935;p82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52522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60958" indent="0">
              <a:buNone/>
            </a:pPr>
            <a:r>
              <a:rPr lang="en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Find(i, j):</a:t>
            </a:r>
            <a:br>
              <a:rPr lang="en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(id[i] == id[j])</a:t>
            </a:r>
            <a:br>
              <a:rPr lang="en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Union(i, j):</a:t>
            </a:r>
            <a:br>
              <a:rPr lang="en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 size[i] &lt; size[j] then Union(j, i)</a:t>
            </a:r>
            <a:br>
              <a:rPr lang="en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else // size[i] &gt;= size[j]</a:t>
            </a:r>
            <a:br>
              <a:rPr lang="en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k1 = id[i]</a:t>
            </a:r>
            <a:br>
              <a:rPr lang="en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k2 = id[j]</a:t>
            </a:r>
            <a:br>
              <a:rPr lang="en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for every item m in list[k2]:</a:t>
            </a:r>
            <a:br>
              <a:rPr lang="en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set id[m] = k1</a:t>
            </a:r>
            <a:br>
              <a:rPr lang="en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append list[k2] on the end of list[k1] and set list[k2] to null</a:t>
            </a:r>
            <a:br>
              <a:rPr lang="en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size[k1] = size[k1] + size[k2]</a:t>
            </a:r>
            <a:br>
              <a:rPr lang="en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size[k2] = 0</a:t>
            </a:r>
            <a:endParaRPr sz="21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82"/>
          <p:cNvSpPr txBox="1"/>
          <p:nvPr/>
        </p:nvSpPr>
        <p:spPr>
          <a:xfrm>
            <a:off x="6959602" y="1158864"/>
            <a:ext cx="4257039" cy="22447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2855"/>
            </a:stretch>
          </a:blip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8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3b – Union-find</a:t>
            </a:r>
            <a:endParaRPr/>
          </a:p>
        </p:txBody>
      </p:sp>
      <p:sp>
        <p:nvSpPr>
          <p:cNvPr id="942" name="Google Shape;942;p83"/>
          <p:cNvSpPr txBox="1">
            <a:spLocks noGrp="1"/>
          </p:cNvSpPr>
          <p:nvPr>
            <p:ph type="body" idx="1"/>
          </p:nvPr>
        </p:nvSpPr>
        <p:spPr>
          <a:xfrm>
            <a:off x="415600" y="1150553"/>
            <a:ext cx="11776400" cy="57074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1f2169c00a_0_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3b – Union-find</a:t>
            </a:r>
            <a:endParaRPr/>
          </a:p>
        </p:txBody>
      </p:sp>
      <p:sp>
        <p:nvSpPr>
          <p:cNvPr id="948" name="Google Shape;948;g11f2169c00a_0_5"/>
          <p:cNvSpPr txBox="1">
            <a:spLocks noGrp="1"/>
          </p:cNvSpPr>
          <p:nvPr>
            <p:ph type="body" idx="1"/>
          </p:nvPr>
        </p:nvSpPr>
        <p:spPr>
          <a:xfrm>
            <a:off x="415600" y="1150553"/>
            <a:ext cx="11776400" cy="57074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11f2169c00a_0_1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3b – Union-find</a:t>
            </a:r>
            <a:endParaRPr/>
          </a:p>
        </p:txBody>
      </p:sp>
      <p:sp>
        <p:nvSpPr>
          <p:cNvPr id="954" name="Google Shape;954;g11f2169c00a_0_10"/>
          <p:cNvSpPr txBox="1">
            <a:spLocks noGrp="1"/>
          </p:cNvSpPr>
          <p:nvPr>
            <p:ph type="body" idx="1"/>
          </p:nvPr>
        </p:nvSpPr>
        <p:spPr>
          <a:xfrm>
            <a:off x="415600" y="1150553"/>
            <a:ext cx="11776400" cy="57074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11f2169c00a_0_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3b – Union-find</a:t>
            </a:r>
            <a:endParaRPr/>
          </a:p>
        </p:txBody>
      </p:sp>
      <p:sp>
        <p:nvSpPr>
          <p:cNvPr id="960" name="Google Shape;960;g11f2169c00a_0_15"/>
          <p:cNvSpPr txBox="1">
            <a:spLocks noGrp="1"/>
          </p:cNvSpPr>
          <p:nvPr>
            <p:ph type="body" idx="1"/>
          </p:nvPr>
        </p:nvSpPr>
        <p:spPr>
          <a:xfrm>
            <a:off x="415600" y="1150553"/>
            <a:ext cx="11776400" cy="57074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1f2169c00a_0_3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3b – Union-find</a:t>
            </a:r>
            <a:endParaRPr/>
          </a:p>
        </p:txBody>
      </p:sp>
      <p:sp>
        <p:nvSpPr>
          <p:cNvPr id="966" name="Google Shape;966;g11f2169c00a_0_340"/>
          <p:cNvSpPr txBox="1">
            <a:spLocks noGrp="1"/>
          </p:cNvSpPr>
          <p:nvPr>
            <p:ph type="body" idx="1"/>
          </p:nvPr>
        </p:nvSpPr>
        <p:spPr>
          <a:xfrm>
            <a:off x="415600" y="1150553"/>
            <a:ext cx="11776400" cy="57074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11f2169c00a_0_38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3b – Union-find</a:t>
            </a:r>
            <a:endParaRPr/>
          </a:p>
        </p:txBody>
      </p:sp>
      <p:sp>
        <p:nvSpPr>
          <p:cNvPr id="972" name="Google Shape;972;g11f2169c00a_0_383"/>
          <p:cNvSpPr txBox="1">
            <a:spLocks noGrp="1"/>
          </p:cNvSpPr>
          <p:nvPr>
            <p:ph type="body" idx="1"/>
          </p:nvPr>
        </p:nvSpPr>
        <p:spPr>
          <a:xfrm>
            <a:off x="415600" y="1150553"/>
            <a:ext cx="11776400" cy="57074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1f2169c00a_0_38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3b – Union-find</a:t>
            </a:r>
            <a:endParaRPr/>
          </a:p>
        </p:txBody>
      </p:sp>
      <p:sp>
        <p:nvSpPr>
          <p:cNvPr id="978" name="Google Shape;978;g11f2169c00a_0_389"/>
          <p:cNvSpPr txBox="1">
            <a:spLocks noGrp="1"/>
          </p:cNvSpPr>
          <p:nvPr>
            <p:ph type="body" idx="1"/>
          </p:nvPr>
        </p:nvSpPr>
        <p:spPr>
          <a:xfrm>
            <a:off x="415600" y="1150553"/>
            <a:ext cx="11776400" cy="57074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08"/>
            </a:stretch>
          </a:blipFill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8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3b – Union-find</a:t>
            </a:r>
            <a:endParaRPr/>
          </a:p>
        </p:txBody>
      </p:sp>
      <p:sp>
        <p:nvSpPr>
          <p:cNvPr id="984" name="Google Shape;984;p84"/>
          <p:cNvSpPr txBox="1">
            <a:spLocks noGrp="1"/>
          </p:cNvSpPr>
          <p:nvPr>
            <p:ph type="body" idx="1"/>
          </p:nvPr>
        </p:nvSpPr>
        <p:spPr>
          <a:xfrm>
            <a:off x="415600" y="1150553"/>
            <a:ext cx="11949120" cy="57074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0">
              <a:buNone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8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3b – Union-find</a:t>
            </a:r>
            <a:endParaRPr/>
          </a:p>
        </p:txBody>
      </p:sp>
      <p:sp>
        <p:nvSpPr>
          <p:cNvPr id="990" name="Google Shape;990;p85"/>
          <p:cNvSpPr txBox="1">
            <a:spLocks noGrp="1"/>
          </p:cNvSpPr>
          <p:nvPr>
            <p:ph type="body" idx="1"/>
          </p:nvPr>
        </p:nvSpPr>
        <p:spPr>
          <a:xfrm>
            <a:off x="415600" y="1150553"/>
            <a:ext cx="11360800" cy="57074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1176" y="1"/>
            <a:ext cx="912964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2"/>
          <p:cNvSpPr/>
          <p:nvPr/>
        </p:nvSpPr>
        <p:spPr>
          <a:xfrm>
            <a:off x="2007233" y="2458833"/>
            <a:ext cx="7928400" cy="429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52"/>
          <p:cNvSpPr/>
          <p:nvPr/>
        </p:nvSpPr>
        <p:spPr>
          <a:xfrm>
            <a:off x="3515100" y="1825700"/>
            <a:ext cx="7928400" cy="429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8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3c – Union-find</a:t>
            </a:r>
            <a:endParaRPr/>
          </a:p>
        </p:txBody>
      </p:sp>
      <p:sp>
        <p:nvSpPr>
          <p:cNvPr id="996" name="Google Shape;996;p86"/>
          <p:cNvSpPr txBox="1">
            <a:spLocks noGrp="1"/>
          </p:cNvSpPr>
          <p:nvPr>
            <p:ph type="body" idx="1"/>
          </p:nvPr>
        </p:nvSpPr>
        <p:spPr>
          <a:xfrm>
            <a:off x="415600" y="1150552"/>
            <a:ext cx="11360800" cy="5707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0"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8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3c – Union-find</a:t>
            </a:r>
            <a:endParaRPr/>
          </a:p>
        </p:txBody>
      </p:sp>
      <p:sp>
        <p:nvSpPr>
          <p:cNvPr id="1002" name="Google Shape;1002;p87"/>
          <p:cNvSpPr txBox="1">
            <a:spLocks noGrp="1"/>
          </p:cNvSpPr>
          <p:nvPr>
            <p:ph type="body" idx="1"/>
          </p:nvPr>
        </p:nvSpPr>
        <p:spPr>
          <a:xfrm>
            <a:off x="415600" y="1150553"/>
            <a:ext cx="11288720" cy="57074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" indent="0">
              <a:buNone/>
            </a:pPr>
            <a:r>
              <a:rPr lang="en">
                <a:solidFill>
                  <a:schemeClr val="dk1"/>
                </a:solidFill>
              </a:rPr>
              <a:t>Design a data structure that supports three operations:</a:t>
            </a:r>
            <a:endParaRPr/>
          </a:p>
          <a:p>
            <a:pPr marL="670542" indent="-609585"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getNextTask(name)</a:t>
            </a:r>
            <a:r>
              <a:rPr lang="en">
                <a:solidFill>
                  <a:schemeClr val="dk1"/>
                </a:solidFill>
              </a:rPr>
              <a:t> that returns the next task for the corporation with the specified name.</a:t>
            </a:r>
            <a:endParaRPr/>
          </a:p>
          <a:p>
            <a:pPr marL="670542" indent="-609585"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executeNextTask(name)</a:t>
            </a:r>
            <a:r>
              <a:rPr lang="en">
                <a:solidFill>
                  <a:schemeClr val="dk1"/>
                </a:solidFill>
              </a:rPr>
              <a:t> that returns the next task for the corporation with the specified name and removes it from the set of tasks that corporation needs to do.</a:t>
            </a:r>
            <a:endParaRPr/>
          </a:p>
          <a:p>
            <a:pPr marL="670542" indent="-609585"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merge(name1, name2, name3)</a:t>
            </a:r>
            <a:r>
              <a:rPr lang="en">
                <a:solidFill>
                  <a:schemeClr val="dk1"/>
                </a:solidFill>
              </a:rPr>
              <a:t> that merges the corporations with names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name1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name2</a:t>
            </a:r>
            <a:r>
              <a:rPr lang="en">
                <a:solidFill>
                  <a:schemeClr val="dk1"/>
                </a:solidFill>
              </a:rPr>
              <a:t> into a new corporation with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name3</a:t>
            </a:r>
            <a:r>
              <a:rPr lang="en">
                <a:solidFill>
                  <a:schemeClr val="dk1"/>
                </a:solidFill>
              </a:rPr>
              <a:t>.</a:t>
            </a:r>
            <a:endParaRPr/>
          </a:p>
          <a:p>
            <a:pPr marL="60958" indent="0">
              <a:buNone/>
            </a:pPr>
            <a:r>
              <a:rPr lang="en">
                <a:solidFill>
                  <a:schemeClr val="dk1"/>
                </a:solidFill>
              </a:rPr>
              <a:t>Give an efficient algorithm for solving this problem.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8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3c – Union-find</a:t>
            </a:r>
            <a:endParaRPr/>
          </a:p>
        </p:txBody>
      </p:sp>
      <p:sp>
        <p:nvSpPr>
          <p:cNvPr id="1008" name="Google Shape;1008;p88"/>
          <p:cNvSpPr txBox="1">
            <a:spLocks noGrp="1"/>
          </p:cNvSpPr>
          <p:nvPr>
            <p:ph type="body" idx="1"/>
          </p:nvPr>
        </p:nvSpPr>
        <p:spPr>
          <a:xfrm>
            <a:off x="415600" y="1150553"/>
            <a:ext cx="11288720" cy="57074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Can be solved using the same technique as the previous part, except we use a heap to implement a priority queue for each corporation, rather than a linked list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1f2169c00a_0_46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3c – Union-find</a:t>
            </a:r>
            <a:endParaRPr/>
          </a:p>
        </p:txBody>
      </p:sp>
      <p:sp>
        <p:nvSpPr>
          <p:cNvPr id="1014" name="Google Shape;1014;g11f2169c00a_0_462"/>
          <p:cNvSpPr txBox="1">
            <a:spLocks noGrp="1"/>
          </p:cNvSpPr>
          <p:nvPr>
            <p:ph type="body" idx="1"/>
          </p:nvPr>
        </p:nvSpPr>
        <p:spPr>
          <a:xfrm>
            <a:off x="415600" y="1150553"/>
            <a:ext cx="11288720" cy="57074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Can be solved using the same technique as the previous part, except we use a heap to implement a priority queue for each corporation, rather than a linked list</a:t>
            </a:r>
            <a:endParaRPr/>
          </a:p>
          <a:p>
            <a:r>
              <a:rPr lang="en">
                <a:solidFill>
                  <a:schemeClr val="dk1"/>
                </a:solidFill>
              </a:rPr>
              <a:t>To get the next (highest priority) task for a corporation, we peek the max element in the priority queue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1f2169c00a_0_50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3c – Union-find</a:t>
            </a:r>
            <a:endParaRPr/>
          </a:p>
        </p:txBody>
      </p:sp>
      <p:sp>
        <p:nvSpPr>
          <p:cNvPr id="1020" name="Google Shape;1020;g11f2169c00a_0_501"/>
          <p:cNvSpPr txBox="1">
            <a:spLocks noGrp="1"/>
          </p:cNvSpPr>
          <p:nvPr>
            <p:ph type="body" idx="1"/>
          </p:nvPr>
        </p:nvSpPr>
        <p:spPr>
          <a:xfrm>
            <a:off x="415600" y="1150553"/>
            <a:ext cx="11288720" cy="57074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Can be solved using the same technique as the previous part, except we use a heap to implement a priority queue for each corporation, rather than a linked list</a:t>
            </a:r>
            <a:endParaRPr/>
          </a:p>
          <a:p>
            <a:r>
              <a:rPr lang="en">
                <a:solidFill>
                  <a:schemeClr val="dk1"/>
                </a:solidFill>
              </a:rPr>
              <a:t>To get the next (highest priority) task for a corporation, we peek the max element in the priority queue</a:t>
            </a:r>
            <a:endParaRPr/>
          </a:p>
          <a:p>
            <a:r>
              <a:rPr lang="en">
                <a:solidFill>
                  <a:schemeClr val="dk1"/>
                </a:solidFill>
              </a:rPr>
              <a:t>To execute the next (highest priority) task for a corporation, we pop the max element in the priority queue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9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3c – Union-find</a:t>
            </a:r>
            <a:endParaRPr/>
          </a:p>
        </p:txBody>
      </p:sp>
      <p:sp>
        <p:nvSpPr>
          <p:cNvPr id="1026" name="Google Shape;1026;p90"/>
          <p:cNvSpPr txBox="1">
            <a:spLocks noGrp="1"/>
          </p:cNvSpPr>
          <p:nvPr>
            <p:ph type="body" idx="1"/>
          </p:nvPr>
        </p:nvSpPr>
        <p:spPr>
          <a:xfrm>
            <a:off x="415600" y="1150553"/>
            <a:ext cx="11360800" cy="57074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To merge two corporations, take the smaller remaining set of tasks and add them all to the priority queue of the corporation with the larger set of tasks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1f2169c00a_0_5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3c – Union-find</a:t>
            </a:r>
            <a:endParaRPr/>
          </a:p>
        </p:txBody>
      </p:sp>
      <p:sp>
        <p:nvSpPr>
          <p:cNvPr id="1032" name="Google Shape;1032;g11f2169c00a_0_515"/>
          <p:cNvSpPr txBox="1">
            <a:spLocks noGrp="1"/>
          </p:cNvSpPr>
          <p:nvPr>
            <p:ph type="body" idx="1"/>
          </p:nvPr>
        </p:nvSpPr>
        <p:spPr>
          <a:xfrm>
            <a:off x="415600" y="1150553"/>
            <a:ext cx="11360800" cy="57074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11f2169c00a_0_5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3c – Union-find</a:t>
            </a:r>
            <a:endParaRPr/>
          </a:p>
        </p:txBody>
      </p:sp>
      <p:sp>
        <p:nvSpPr>
          <p:cNvPr id="1038" name="Google Shape;1038;g11f2169c00a_0_522"/>
          <p:cNvSpPr txBox="1">
            <a:spLocks noGrp="1"/>
          </p:cNvSpPr>
          <p:nvPr>
            <p:ph type="body" idx="1"/>
          </p:nvPr>
        </p:nvSpPr>
        <p:spPr>
          <a:xfrm>
            <a:off x="415600" y="1150553"/>
            <a:ext cx="11360800" cy="57074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1f2169c00a_0_5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3c – Union-find</a:t>
            </a:r>
            <a:endParaRPr/>
          </a:p>
        </p:txBody>
      </p:sp>
      <p:sp>
        <p:nvSpPr>
          <p:cNvPr id="1044" name="Google Shape;1044;g11f2169c00a_0_535"/>
          <p:cNvSpPr txBox="1">
            <a:spLocks noGrp="1"/>
          </p:cNvSpPr>
          <p:nvPr>
            <p:ph type="body" idx="1"/>
          </p:nvPr>
        </p:nvSpPr>
        <p:spPr>
          <a:xfrm>
            <a:off x="415600" y="1150553"/>
            <a:ext cx="11360800" cy="57074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1f2169c00a_0_55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3c – Union-find</a:t>
            </a:r>
            <a:endParaRPr/>
          </a:p>
        </p:txBody>
      </p:sp>
      <p:sp>
        <p:nvSpPr>
          <p:cNvPr id="1050" name="Google Shape;1050;g11f2169c00a_0_550"/>
          <p:cNvSpPr txBox="1">
            <a:spLocks noGrp="1"/>
          </p:cNvSpPr>
          <p:nvPr>
            <p:ph type="body" idx="1"/>
          </p:nvPr>
        </p:nvSpPr>
        <p:spPr>
          <a:xfrm>
            <a:off x="415600" y="1150553"/>
            <a:ext cx="11360800" cy="57074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1176" y="1"/>
            <a:ext cx="912964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53"/>
          <p:cNvSpPr/>
          <p:nvPr/>
        </p:nvSpPr>
        <p:spPr>
          <a:xfrm>
            <a:off x="2007233" y="2977367"/>
            <a:ext cx="7928400" cy="378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11f2169c00a_0_56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/>
              <a:t>3c – Union-find</a:t>
            </a:r>
            <a:endParaRPr/>
          </a:p>
        </p:txBody>
      </p:sp>
      <p:sp>
        <p:nvSpPr>
          <p:cNvPr id="1056" name="Google Shape;1056;g11f2169c00a_0_563"/>
          <p:cNvSpPr txBox="1">
            <a:spLocks noGrp="1"/>
          </p:cNvSpPr>
          <p:nvPr>
            <p:ph type="body" idx="1"/>
          </p:nvPr>
        </p:nvSpPr>
        <p:spPr>
          <a:xfrm>
            <a:off x="415600" y="1150553"/>
            <a:ext cx="11360800" cy="57074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08"/>
            </a:stretch>
          </a:blipFill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1176" y="1"/>
            <a:ext cx="912964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54"/>
          <p:cNvSpPr txBox="1"/>
          <p:nvPr/>
        </p:nvSpPr>
        <p:spPr>
          <a:xfrm>
            <a:off x="9534300" y="3261733"/>
            <a:ext cx="2559200" cy="9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(You could need to update the label of a set of size O(n))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1176" y="1"/>
            <a:ext cx="912964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55"/>
          <p:cNvSpPr/>
          <p:nvPr/>
        </p:nvSpPr>
        <p:spPr>
          <a:xfrm>
            <a:off x="2007233" y="2375200"/>
            <a:ext cx="7928400" cy="438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55"/>
          <p:cNvSpPr/>
          <p:nvPr/>
        </p:nvSpPr>
        <p:spPr>
          <a:xfrm>
            <a:off x="3398033" y="1825700"/>
            <a:ext cx="7928400" cy="438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55"/>
          <p:cNvSpPr/>
          <p:nvPr/>
        </p:nvSpPr>
        <p:spPr>
          <a:xfrm>
            <a:off x="8346700" y="149433"/>
            <a:ext cx="2314000" cy="423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1176" y="1"/>
            <a:ext cx="912964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6"/>
          <p:cNvSpPr/>
          <p:nvPr/>
        </p:nvSpPr>
        <p:spPr>
          <a:xfrm>
            <a:off x="2007233" y="2826833"/>
            <a:ext cx="7928400" cy="39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56"/>
          <p:cNvSpPr/>
          <p:nvPr/>
        </p:nvSpPr>
        <p:spPr>
          <a:xfrm>
            <a:off x="8229600" y="0"/>
            <a:ext cx="1959200" cy="185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1077</Words>
  <Application>Microsoft Macintosh PowerPoint</Application>
  <PresentationFormat>Widescreen</PresentationFormat>
  <Paragraphs>210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Office Theme 2013 - 2022</vt:lpstr>
      <vt:lpstr>CS2040S Tutorial 6</vt:lpstr>
      <vt:lpstr>Recap</vt:lpstr>
      <vt:lpstr>Union-Find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Tutorial Problems</vt:lpstr>
      <vt:lpstr>1a - Priority queue</vt:lpstr>
      <vt:lpstr>1a - Priority queue</vt:lpstr>
      <vt:lpstr>1a - Priority queue</vt:lpstr>
      <vt:lpstr>1b - Priority queue</vt:lpstr>
      <vt:lpstr>1b - Priority queue</vt:lpstr>
      <vt:lpstr>1b - Priority queue</vt:lpstr>
      <vt:lpstr>1b - Priority queue</vt:lpstr>
      <vt:lpstr>1b - Priority queue</vt:lpstr>
      <vt:lpstr>1b - Priority 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3a – Union-find</vt:lpstr>
      <vt:lpstr>3a – Union-find</vt:lpstr>
      <vt:lpstr>3a – Union-find</vt:lpstr>
      <vt:lpstr>3a – Union-find</vt:lpstr>
      <vt:lpstr>3a – Union-find</vt:lpstr>
      <vt:lpstr>3a – Union-find</vt:lpstr>
      <vt:lpstr>3a – Union-find</vt:lpstr>
      <vt:lpstr>3b – Union-find</vt:lpstr>
      <vt:lpstr>3b – Union-find</vt:lpstr>
      <vt:lpstr>3b – Union-find</vt:lpstr>
      <vt:lpstr>3b – Union-find</vt:lpstr>
      <vt:lpstr>3b – Union-find</vt:lpstr>
      <vt:lpstr>3b – Union-find</vt:lpstr>
      <vt:lpstr>3b – Union-find</vt:lpstr>
      <vt:lpstr>3b – Union-find</vt:lpstr>
      <vt:lpstr>3b – Union-find</vt:lpstr>
      <vt:lpstr>3b – Union-find</vt:lpstr>
      <vt:lpstr>3b – Union-find</vt:lpstr>
      <vt:lpstr>3c – Union-find</vt:lpstr>
      <vt:lpstr>3c – Union-find</vt:lpstr>
      <vt:lpstr>3c – Union-find</vt:lpstr>
      <vt:lpstr>3c – Union-find</vt:lpstr>
      <vt:lpstr>3c – Union-find</vt:lpstr>
      <vt:lpstr>3c – Union-find</vt:lpstr>
      <vt:lpstr>3c – Union-find</vt:lpstr>
      <vt:lpstr>3c – Union-find</vt:lpstr>
      <vt:lpstr>3c – Union-find</vt:lpstr>
      <vt:lpstr>3c – Union-find</vt:lpstr>
      <vt:lpstr>3c – Union-find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CS2040S Tutorial 6</dc:title>
  <dc:creator>Chee Zhong Wei</dc:creator>
  <cp:lastModifiedBy>Chee Zhong Wei</cp:lastModifiedBy>
  <cp:revision>2</cp:revision>
  <dcterms:created xsi:type="dcterms:W3CDTF">2023-03-06T16:00:08Z</dcterms:created>
  <dcterms:modified xsi:type="dcterms:W3CDTF">2023-03-07T06:19:04Z</dcterms:modified>
</cp:coreProperties>
</file>