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449" r:id="rId90"/>
    <p:sldId id="450" r:id="rId91"/>
    <p:sldId id="451" r:id="rId92"/>
    <p:sldId id="452" r:id="rId93"/>
    <p:sldId id="453" r:id="rId94"/>
    <p:sldId id="447" r:id="rId95"/>
    <p:sldId id="448" r:id="rId96"/>
    <p:sldId id="454" r:id="rId97"/>
    <p:sldId id="455"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 id="365" r:id="rId119"/>
    <p:sldId id="366" r:id="rId120"/>
    <p:sldId id="367" r:id="rId121"/>
    <p:sldId id="368" r:id="rId122"/>
    <p:sldId id="369" r:id="rId123"/>
    <p:sldId id="370" r:id="rId124"/>
    <p:sldId id="371" r:id="rId125"/>
    <p:sldId id="372" r:id="rId126"/>
    <p:sldId id="373" r:id="rId127"/>
    <p:sldId id="374" r:id="rId128"/>
    <p:sldId id="375" r:id="rId129"/>
    <p:sldId id="376" r:id="rId130"/>
    <p:sldId id="377" r:id="rId131"/>
    <p:sldId id="378" r:id="rId132"/>
    <p:sldId id="379" r:id="rId133"/>
    <p:sldId id="380" r:id="rId134"/>
    <p:sldId id="381" r:id="rId135"/>
    <p:sldId id="382" r:id="rId136"/>
    <p:sldId id="383" r:id="rId137"/>
    <p:sldId id="384" r:id="rId138"/>
    <p:sldId id="385" r:id="rId139"/>
    <p:sldId id="386" r:id="rId140"/>
    <p:sldId id="387" r:id="rId141"/>
    <p:sldId id="388" r:id="rId142"/>
    <p:sldId id="389" r:id="rId143"/>
    <p:sldId id="390" r:id="rId144"/>
    <p:sldId id="391" r:id="rId145"/>
    <p:sldId id="392" r:id="rId146"/>
    <p:sldId id="393" r:id="rId147"/>
    <p:sldId id="394" r:id="rId148"/>
    <p:sldId id="395" r:id="rId149"/>
    <p:sldId id="396" r:id="rId150"/>
    <p:sldId id="413" r:id="rId151"/>
    <p:sldId id="457" r:id="rId152"/>
    <p:sldId id="458" r:id="rId153"/>
    <p:sldId id="459" r:id="rId154"/>
    <p:sldId id="460" r:id="rId155"/>
    <p:sldId id="456" r:id="rId156"/>
    <p:sldId id="414" r:id="rId157"/>
    <p:sldId id="415" r:id="rId158"/>
    <p:sldId id="416" r:id="rId159"/>
    <p:sldId id="417" r:id="rId160"/>
    <p:sldId id="418" r:id="rId161"/>
    <p:sldId id="419" r:id="rId162"/>
    <p:sldId id="420" r:id="rId163"/>
    <p:sldId id="421" r:id="rId164"/>
    <p:sldId id="422" r:id="rId165"/>
    <p:sldId id="423" r:id="rId166"/>
    <p:sldId id="424" r:id="rId167"/>
    <p:sldId id="425" r:id="rId168"/>
    <p:sldId id="426" r:id="rId169"/>
    <p:sldId id="427" r:id="rId170"/>
    <p:sldId id="428" r:id="rId171"/>
    <p:sldId id="429" r:id="rId172"/>
    <p:sldId id="430" r:id="rId173"/>
    <p:sldId id="397" r:id="rId174"/>
    <p:sldId id="398" r:id="rId175"/>
    <p:sldId id="399" r:id="rId176"/>
    <p:sldId id="400" r:id="rId177"/>
    <p:sldId id="401" r:id="rId178"/>
    <p:sldId id="402" r:id="rId179"/>
    <p:sldId id="403" r:id="rId180"/>
    <p:sldId id="404" r:id="rId181"/>
    <p:sldId id="405" r:id="rId182"/>
    <p:sldId id="406" r:id="rId183"/>
    <p:sldId id="407" r:id="rId184"/>
    <p:sldId id="408" r:id="rId185"/>
    <p:sldId id="409" r:id="rId186"/>
    <p:sldId id="410" r:id="rId187"/>
    <p:sldId id="411" r:id="rId188"/>
    <p:sldId id="412" r:id="rId18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5"/>
    <p:restoredTop sz="94696"/>
  </p:normalViewPr>
  <p:slideViewPr>
    <p:cSldViewPr>
      <p:cViewPr>
        <p:scale>
          <a:sx n="183" d="100"/>
          <a:sy n="183" d="100"/>
        </p:scale>
        <p:origin x="-480" y="-6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96912" y="471264"/>
            <a:ext cx="7750175"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139455" y="3502636"/>
            <a:ext cx="2865089" cy="574039"/>
          </a:xfrm>
          <a:prstGeom prst="rect">
            <a:avLst/>
          </a:prstGeom>
        </p:spPr>
        <p:txBody>
          <a:bodyPr wrap="square" lIns="0" tIns="0" rIns="0" bIns="0">
            <a:spAutoFit/>
          </a:bodyPr>
          <a:lstStyle>
            <a:lvl1pPr>
              <a:defRPr sz="1800" b="0" i="0">
                <a:solidFill>
                  <a:srgbClr val="FF0000"/>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1" i="0">
                <a:solidFill>
                  <a:schemeClr val="bg1"/>
                </a:solidFill>
                <a:latin typeface="Arial"/>
                <a:cs typeface="Arial"/>
              </a:defRPr>
            </a:lvl1pPr>
          </a:lstStyle>
          <a:p>
            <a:endParaRPr/>
          </a:p>
        </p:txBody>
      </p:sp>
      <p:sp>
        <p:nvSpPr>
          <p:cNvPr id="3" name="Holder 3"/>
          <p:cNvSpPr>
            <a:spLocks noGrp="1"/>
          </p:cNvSpPr>
          <p:nvPr>
            <p:ph sz="half" idx="2"/>
          </p:nvPr>
        </p:nvSpPr>
        <p:spPr>
          <a:xfrm>
            <a:off x="909799" y="1735074"/>
            <a:ext cx="3773170" cy="27666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14432" y="1200547"/>
            <a:ext cx="4915135" cy="1692275"/>
          </a:xfrm>
          <a:prstGeom prst="rect">
            <a:avLst/>
          </a:prstGeom>
        </p:spPr>
        <p:txBody>
          <a:bodyPr wrap="square" lIns="0" tIns="0" rIns="0" bIns="0">
            <a:spAutoFit/>
          </a:bodyPr>
          <a:lstStyle>
            <a:lvl1pPr>
              <a:defRPr sz="4050" b="1" i="0">
                <a:solidFill>
                  <a:schemeClr val="bg1"/>
                </a:solidFill>
                <a:latin typeface="Arial"/>
                <a:cs typeface="Arial"/>
              </a:defRPr>
            </a:lvl1pPr>
          </a:lstStyle>
          <a:p>
            <a:endParaRPr/>
          </a:p>
        </p:txBody>
      </p:sp>
      <p:sp>
        <p:nvSpPr>
          <p:cNvPr id="3" name="Holder 3"/>
          <p:cNvSpPr>
            <a:spLocks noGrp="1"/>
          </p:cNvSpPr>
          <p:nvPr>
            <p:ph type="body" idx="1"/>
          </p:nvPr>
        </p:nvSpPr>
        <p:spPr>
          <a:xfrm>
            <a:off x="909799" y="1735074"/>
            <a:ext cx="3773170" cy="27666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3/13/23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5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6071" y="1879854"/>
            <a:ext cx="5748020" cy="817880"/>
          </a:xfrm>
          <a:prstGeom prst="rect">
            <a:avLst/>
          </a:prstGeom>
        </p:spPr>
        <p:txBody>
          <a:bodyPr vert="horz" wrap="square" lIns="0" tIns="12700" rIns="0" bIns="0" rtlCol="0">
            <a:spAutoFit/>
          </a:bodyPr>
          <a:lstStyle/>
          <a:p>
            <a:pPr marL="12700">
              <a:lnSpc>
                <a:spcPct val="100000"/>
              </a:lnSpc>
              <a:spcBef>
                <a:spcPts val="100"/>
              </a:spcBef>
            </a:pPr>
            <a:r>
              <a:rPr sz="5200" b="0" spc="-5" dirty="0">
                <a:solidFill>
                  <a:srgbClr val="000000"/>
                </a:solidFill>
                <a:latin typeface="Arial MT"/>
                <a:cs typeface="Arial MT"/>
              </a:rPr>
              <a:t>CS2040S</a:t>
            </a:r>
            <a:r>
              <a:rPr sz="5200" b="0" spc="-140" dirty="0">
                <a:solidFill>
                  <a:srgbClr val="000000"/>
                </a:solidFill>
                <a:latin typeface="Arial MT"/>
                <a:cs typeface="Arial MT"/>
              </a:rPr>
              <a:t> </a:t>
            </a:r>
            <a:r>
              <a:rPr sz="5200" b="0" spc="-30" dirty="0">
                <a:solidFill>
                  <a:srgbClr val="000000"/>
                </a:solidFill>
                <a:latin typeface="Arial MT"/>
                <a:cs typeface="Arial MT"/>
              </a:rPr>
              <a:t>Tutorial</a:t>
            </a:r>
            <a:r>
              <a:rPr sz="5200" b="0" spc="-55" dirty="0">
                <a:solidFill>
                  <a:srgbClr val="000000"/>
                </a:solidFill>
                <a:latin typeface="Arial MT"/>
                <a:cs typeface="Arial MT"/>
              </a:rPr>
              <a:t> </a:t>
            </a:r>
            <a:r>
              <a:rPr lang="en-US" sz="5200" b="0" spc="-55" dirty="0">
                <a:solidFill>
                  <a:srgbClr val="000000"/>
                </a:solidFill>
                <a:latin typeface="Arial MT"/>
                <a:cs typeface="Arial MT"/>
              </a:rPr>
              <a:t>7</a:t>
            </a:r>
            <a:endParaRPr sz="52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1465580" cy="409575"/>
          </a:xfrm>
          <a:prstGeom prst="rect">
            <a:avLst/>
          </a:prstGeom>
        </p:spPr>
        <p:txBody>
          <a:bodyPr vert="horz" wrap="square" lIns="0" tIns="15240" rIns="0" bIns="0" rtlCol="0">
            <a:spAutoFit/>
          </a:bodyPr>
          <a:lstStyle/>
          <a:p>
            <a:pPr marL="12700">
              <a:lnSpc>
                <a:spcPct val="100000"/>
              </a:lnSpc>
              <a:spcBef>
                <a:spcPts val="120"/>
              </a:spcBef>
            </a:pPr>
            <a:r>
              <a:rPr sz="2500" b="0" spc="-10" dirty="0">
                <a:solidFill>
                  <a:srgbClr val="000000"/>
                </a:solidFill>
                <a:latin typeface="Arial MT"/>
                <a:cs typeface="Arial MT"/>
              </a:rPr>
              <a:t>Trade-offs</a:t>
            </a:r>
            <a:endParaRPr sz="2500">
              <a:latin typeface="Arial MT"/>
              <a:cs typeface="Arial MT"/>
            </a:endParaRPr>
          </a:p>
        </p:txBody>
      </p:sp>
      <p:sp>
        <p:nvSpPr>
          <p:cNvPr id="3" name="object 3"/>
          <p:cNvSpPr txBox="1"/>
          <p:nvPr/>
        </p:nvSpPr>
        <p:spPr>
          <a:xfrm>
            <a:off x="475249" y="1175208"/>
            <a:ext cx="8032115" cy="972185"/>
          </a:xfrm>
          <a:prstGeom prst="rect">
            <a:avLst/>
          </a:prstGeom>
        </p:spPr>
        <p:txBody>
          <a:bodyPr vert="horz" wrap="square" lIns="0" tIns="12700" rIns="0" bIns="0" rtlCol="0">
            <a:spAutoFit/>
          </a:bodyPr>
          <a:lstStyle/>
          <a:p>
            <a:pPr marL="379095" marR="5080" indent="-367030">
              <a:lnSpc>
                <a:spcPct val="114999"/>
              </a:lnSpc>
              <a:spcBef>
                <a:spcPts val="100"/>
              </a:spcBef>
              <a:buChar char="●"/>
              <a:tabLst>
                <a:tab pos="379095" algn="l"/>
                <a:tab pos="379730" algn="l"/>
              </a:tabLst>
            </a:pPr>
            <a:r>
              <a:rPr sz="1800" spc="-20" dirty="0">
                <a:solidFill>
                  <a:srgbClr val="595959"/>
                </a:solidFill>
                <a:latin typeface="Arial MT"/>
                <a:cs typeface="Arial MT"/>
              </a:rPr>
              <a:t>We</a:t>
            </a:r>
            <a:r>
              <a:rPr sz="1800" spc="-10" dirty="0">
                <a:solidFill>
                  <a:srgbClr val="595959"/>
                </a:solidFill>
                <a:latin typeface="Arial MT"/>
                <a:cs typeface="Arial MT"/>
              </a:rPr>
              <a:t> </a:t>
            </a:r>
            <a:r>
              <a:rPr sz="1800" dirty="0">
                <a:solidFill>
                  <a:srgbClr val="595959"/>
                </a:solidFill>
                <a:latin typeface="Arial MT"/>
                <a:cs typeface="Arial MT"/>
              </a:rPr>
              <a:t>know</a:t>
            </a:r>
            <a:r>
              <a:rPr sz="1800" spc="-10" dirty="0">
                <a:solidFill>
                  <a:srgbClr val="595959"/>
                </a:solidFill>
                <a:latin typeface="Arial MT"/>
                <a:cs typeface="Arial MT"/>
              </a:rPr>
              <a:t> </a:t>
            </a:r>
            <a:r>
              <a:rPr sz="1800" spc="-5" dirty="0">
                <a:solidFill>
                  <a:srgbClr val="595959"/>
                </a:solidFill>
                <a:latin typeface="Arial MT"/>
                <a:cs typeface="Arial MT"/>
              </a:rPr>
              <a:t>binary </a:t>
            </a:r>
            <a:r>
              <a:rPr sz="1800" dirty="0">
                <a:solidFill>
                  <a:srgbClr val="595959"/>
                </a:solidFill>
                <a:latin typeface="Arial MT"/>
                <a:cs typeface="Arial MT"/>
              </a:rPr>
              <a:t>search</a:t>
            </a:r>
            <a:r>
              <a:rPr sz="1800" spc="-10" dirty="0">
                <a:solidFill>
                  <a:srgbClr val="595959"/>
                </a:solidFill>
                <a:latin typeface="Arial MT"/>
                <a:cs typeface="Arial MT"/>
              </a:rPr>
              <a:t> </a:t>
            </a:r>
            <a:r>
              <a:rPr sz="1800" spc="-5" dirty="0">
                <a:solidFill>
                  <a:srgbClr val="595959"/>
                </a:solidFill>
                <a:latin typeface="Arial MT"/>
                <a:cs typeface="Arial MT"/>
              </a:rPr>
              <a:t>takes</a:t>
            </a:r>
            <a:r>
              <a:rPr sz="1800" spc="15" dirty="0">
                <a:solidFill>
                  <a:srgbClr val="595959"/>
                </a:solidFill>
                <a:latin typeface="Arial MT"/>
                <a:cs typeface="Arial MT"/>
              </a:rPr>
              <a:t> </a:t>
            </a:r>
            <a:r>
              <a:rPr sz="1800" i="1" spc="-25" dirty="0">
                <a:solidFill>
                  <a:srgbClr val="666666"/>
                </a:solidFill>
                <a:latin typeface="Roboto"/>
                <a:cs typeface="Roboto"/>
              </a:rPr>
              <a:t>Ω(logn)</a:t>
            </a:r>
            <a:r>
              <a:rPr sz="1800" i="1" spc="5" dirty="0">
                <a:solidFill>
                  <a:srgbClr val="666666"/>
                </a:solidFill>
                <a:latin typeface="Roboto"/>
                <a:cs typeface="Roboto"/>
              </a:rPr>
              <a:t> </a:t>
            </a:r>
            <a:r>
              <a:rPr sz="1800" spc="-15" dirty="0">
                <a:solidFill>
                  <a:srgbClr val="666666"/>
                </a:solidFill>
                <a:latin typeface="Roboto"/>
                <a:cs typeface="Roboto"/>
              </a:rPr>
              <a:t>comparison.</a:t>
            </a:r>
            <a:r>
              <a:rPr sz="1800" spc="10" dirty="0">
                <a:solidFill>
                  <a:srgbClr val="666666"/>
                </a:solidFill>
                <a:latin typeface="Roboto"/>
                <a:cs typeface="Roboto"/>
              </a:rPr>
              <a:t> </a:t>
            </a:r>
            <a:r>
              <a:rPr sz="1800" spc="-5" dirty="0">
                <a:solidFill>
                  <a:srgbClr val="666666"/>
                </a:solidFill>
                <a:latin typeface="Arial MT"/>
                <a:cs typeface="Arial MT"/>
              </a:rPr>
              <a:t>So</a:t>
            </a:r>
            <a:r>
              <a:rPr sz="1800" spc="-15" dirty="0">
                <a:solidFill>
                  <a:srgbClr val="666666"/>
                </a:solidFill>
                <a:latin typeface="Arial MT"/>
                <a:cs typeface="Arial MT"/>
              </a:rPr>
              <a:t> </a:t>
            </a:r>
            <a:r>
              <a:rPr sz="1800" spc="-5" dirty="0">
                <a:solidFill>
                  <a:srgbClr val="666666"/>
                </a:solidFill>
                <a:latin typeface="Arial MT"/>
                <a:cs typeface="Arial MT"/>
              </a:rPr>
              <a:t>how is</a:t>
            </a:r>
            <a:r>
              <a:rPr sz="1800" spc="-10" dirty="0">
                <a:solidFill>
                  <a:srgbClr val="666666"/>
                </a:solidFill>
                <a:latin typeface="Arial MT"/>
                <a:cs typeface="Arial MT"/>
              </a:rPr>
              <a:t> </a:t>
            </a:r>
            <a:r>
              <a:rPr sz="1800" dirty="0">
                <a:solidFill>
                  <a:srgbClr val="666666"/>
                </a:solidFill>
                <a:latin typeface="Arial MT"/>
                <a:cs typeface="Arial MT"/>
              </a:rPr>
              <a:t>searching</a:t>
            </a:r>
            <a:r>
              <a:rPr sz="1800" spc="-10" dirty="0">
                <a:solidFill>
                  <a:srgbClr val="666666"/>
                </a:solidFill>
                <a:latin typeface="Arial MT"/>
                <a:cs typeface="Arial MT"/>
              </a:rPr>
              <a:t> </a:t>
            </a:r>
            <a:r>
              <a:rPr sz="1800" spc="-5" dirty="0">
                <a:solidFill>
                  <a:srgbClr val="666666"/>
                </a:solidFill>
                <a:latin typeface="Arial MT"/>
                <a:cs typeface="Arial MT"/>
              </a:rPr>
              <a:t>in </a:t>
            </a:r>
            <a:r>
              <a:rPr sz="1800" dirty="0">
                <a:solidFill>
                  <a:srgbClr val="666666"/>
                </a:solidFill>
                <a:latin typeface="Arial MT"/>
                <a:cs typeface="Arial MT"/>
              </a:rPr>
              <a:t>a </a:t>
            </a:r>
            <a:r>
              <a:rPr sz="1800" spc="-484" dirty="0">
                <a:solidFill>
                  <a:srgbClr val="666666"/>
                </a:solidFill>
                <a:latin typeface="Arial MT"/>
                <a:cs typeface="Arial MT"/>
              </a:rPr>
              <a:t> </a:t>
            </a:r>
            <a:r>
              <a:rPr sz="1800" dirty="0">
                <a:solidFill>
                  <a:srgbClr val="666666"/>
                </a:solidFill>
                <a:latin typeface="Arial MT"/>
                <a:cs typeface="Arial MT"/>
              </a:rPr>
              <a:t>symbol</a:t>
            </a:r>
            <a:r>
              <a:rPr sz="1800" spc="-10" dirty="0">
                <a:solidFill>
                  <a:srgbClr val="666666"/>
                </a:solidFill>
                <a:latin typeface="Arial MT"/>
                <a:cs typeface="Arial MT"/>
              </a:rPr>
              <a:t> </a:t>
            </a:r>
            <a:r>
              <a:rPr sz="1800" spc="-5" dirty="0">
                <a:solidFill>
                  <a:srgbClr val="666666"/>
                </a:solidFill>
                <a:latin typeface="Arial MT"/>
                <a:cs typeface="Arial MT"/>
              </a:rPr>
              <a:t>table </a:t>
            </a:r>
            <a:r>
              <a:rPr sz="1800" dirty="0">
                <a:solidFill>
                  <a:srgbClr val="666666"/>
                </a:solidFill>
                <a:latin typeface="Arial MT"/>
                <a:cs typeface="Arial MT"/>
              </a:rPr>
              <a:t>so</a:t>
            </a:r>
            <a:r>
              <a:rPr sz="1800" spc="-5" dirty="0">
                <a:solidFill>
                  <a:srgbClr val="666666"/>
                </a:solidFill>
                <a:latin typeface="Arial MT"/>
                <a:cs typeface="Arial MT"/>
              </a:rPr>
              <a:t> fast??</a:t>
            </a:r>
            <a:endParaRPr sz="1800">
              <a:latin typeface="Arial MT"/>
              <a:cs typeface="Arial MT"/>
            </a:endParaRPr>
          </a:p>
          <a:p>
            <a:pPr marL="379095" indent="-367030">
              <a:lnSpc>
                <a:spcPct val="100000"/>
              </a:lnSpc>
              <a:spcBef>
                <a:spcPts val="325"/>
              </a:spcBef>
              <a:buChar char="●"/>
              <a:tabLst>
                <a:tab pos="379095" algn="l"/>
                <a:tab pos="379730" algn="l"/>
              </a:tabLst>
            </a:pPr>
            <a:r>
              <a:rPr sz="1800" spc="-5" dirty="0">
                <a:solidFill>
                  <a:srgbClr val="666666"/>
                </a:solidFill>
                <a:latin typeface="Arial MT"/>
                <a:cs typeface="Arial MT"/>
              </a:rPr>
              <a:t>Binary</a:t>
            </a:r>
            <a:r>
              <a:rPr sz="1800" spc="-20" dirty="0">
                <a:solidFill>
                  <a:srgbClr val="666666"/>
                </a:solidFill>
                <a:latin typeface="Arial MT"/>
                <a:cs typeface="Arial MT"/>
              </a:rPr>
              <a:t> </a:t>
            </a:r>
            <a:r>
              <a:rPr sz="1800" dirty="0">
                <a:solidFill>
                  <a:srgbClr val="666666"/>
                </a:solidFill>
                <a:latin typeface="Arial MT"/>
                <a:cs typeface="Arial MT"/>
              </a:rPr>
              <a:t>search</a:t>
            </a:r>
            <a:r>
              <a:rPr sz="1800" spc="-15" dirty="0">
                <a:solidFill>
                  <a:srgbClr val="666666"/>
                </a:solidFill>
                <a:latin typeface="Arial MT"/>
                <a:cs typeface="Arial MT"/>
              </a:rPr>
              <a:t> </a:t>
            </a:r>
            <a:r>
              <a:rPr sz="1800" spc="-5" dirty="0">
                <a:solidFill>
                  <a:srgbClr val="666666"/>
                </a:solidFill>
                <a:latin typeface="Arial MT"/>
                <a:cs typeface="Arial MT"/>
              </a:rPr>
              <a:t>is</a:t>
            </a:r>
            <a:r>
              <a:rPr sz="1800" spc="20" dirty="0">
                <a:solidFill>
                  <a:srgbClr val="666666"/>
                </a:solidFill>
                <a:latin typeface="Arial MT"/>
                <a:cs typeface="Arial MT"/>
              </a:rPr>
              <a:t> </a:t>
            </a:r>
            <a:r>
              <a:rPr sz="1800" b="1" spc="-5" dirty="0">
                <a:solidFill>
                  <a:srgbClr val="666666"/>
                </a:solidFill>
                <a:latin typeface="Arial"/>
                <a:cs typeface="Arial"/>
              </a:rPr>
              <a:t>comparison-based</a:t>
            </a:r>
            <a:r>
              <a:rPr sz="1800" spc="-5" dirty="0">
                <a:solidFill>
                  <a:srgbClr val="666666"/>
                </a:solidFill>
                <a:latin typeface="Arial MT"/>
                <a:cs typeface="Arial MT"/>
              </a:rPr>
              <a:t>!</a:t>
            </a:r>
            <a:r>
              <a:rPr sz="1800" spc="-15" dirty="0">
                <a:solidFill>
                  <a:srgbClr val="666666"/>
                </a:solidFill>
                <a:latin typeface="Arial MT"/>
                <a:cs typeface="Arial MT"/>
              </a:rPr>
              <a:t> </a:t>
            </a:r>
            <a:r>
              <a:rPr sz="1800" spc="-5" dirty="0">
                <a:solidFill>
                  <a:srgbClr val="666666"/>
                </a:solidFill>
                <a:latin typeface="Arial MT"/>
                <a:cs typeface="Arial MT"/>
              </a:rPr>
              <a:t>Symbol</a:t>
            </a:r>
            <a:r>
              <a:rPr sz="1800" spc="-15" dirty="0">
                <a:solidFill>
                  <a:srgbClr val="666666"/>
                </a:solidFill>
                <a:latin typeface="Arial MT"/>
                <a:cs typeface="Arial MT"/>
              </a:rPr>
              <a:t> </a:t>
            </a:r>
            <a:r>
              <a:rPr sz="1800" spc="-5" dirty="0">
                <a:solidFill>
                  <a:srgbClr val="666666"/>
                </a:solidFill>
                <a:latin typeface="Arial MT"/>
                <a:cs typeface="Arial MT"/>
              </a:rPr>
              <a:t>table</a:t>
            </a:r>
            <a:r>
              <a:rPr sz="1800" spc="25" dirty="0">
                <a:solidFill>
                  <a:srgbClr val="666666"/>
                </a:solidFill>
                <a:latin typeface="Arial MT"/>
                <a:cs typeface="Arial MT"/>
              </a:rPr>
              <a:t> </a:t>
            </a:r>
            <a:r>
              <a:rPr sz="1800" b="1" spc="-5" dirty="0">
                <a:solidFill>
                  <a:srgbClr val="666666"/>
                </a:solidFill>
                <a:latin typeface="Arial"/>
                <a:cs typeface="Arial"/>
              </a:rPr>
              <a:t>is</a:t>
            </a:r>
            <a:r>
              <a:rPr sz="1800" b="1" spc="-15" dirty="0">
                <a:solidFill>
                  <a:srgbClr val="666666"/>
                </a:solidFill>
                <a:latin typeface="Arial"/>
                <a:cs typeface="Arial"/>
              </a:rPr>
              <a:t> </a:t>
            </a:r>
            <a:r>
              <a:rPr sz="1800" b="1" spc="-5" dirty="0">
                <a:solidFill>
                  <a:srgbClr val="666666"/>
                </a:solidFill>
                <a:latin typeface="Arial"/>
                <a:cs typeface="Arial"/>
              </a:rPr>
              <a:t>not.</a:t>
            </a:r>
            <a:endParaRPr sz="1800">
              <a:latin typeface="Arial"/>
              <a:cs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00926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The</a:t>
            </a:r>
            <a:r>
              <a:rPr sz="2500" b="0" spc="-30" dirty="0">
                <a:solidFill>
                  <a:srgbClr val="000000"/>
                </a:solidFill>
                <a:latin typeface="Arial MT"/>
                <a:cs typeface="Arial MT"/>
              </a:rPr>
              <a:t> </a:t>
            </a:r>
            <a:r>
              <a:rPr sz="2500" b="0" spc="5" dirty="0">
                <a:solidFill>
                  <a:srgbClr val="000000"/>
                </a:solidFill>
                <a:latin typeface="Arial MT"/>
                <a:cs typeface="Arial MT"/>
              </a:rPr>
              <a:t>Missing</a:t>
            </a:r>
            <a:r>
              <a:rPr sz="2500" b="0" spc="-25" dirty="0">
                <a:solidFill>
                  <a:srgbClr val="000000"/>
                </a:solidFill>
                <a:latin typeface="Arial MT"/>
                <a:cs typeface="Arial MT"/>
              </a:rPr>
              <a:t> </a:t>
            </a:r>
            <a:r>
              <a:rPr sz="2500" b="0" spc="5" dirty="0">
                <a:solidFill>
                  <a:srgbClr val="000000"/>
                </a:solidFill>
                <a:latin typeface="Arial MT"/>
                <a:cs typeface="Arial MT"/>
              </a:rPr>
              <a:t>Element</a:t>
            </a:r>
            <a:endParaRPr sz="2500">
              <a:latin typeface="Arial MT"/>
              <a:cs typeface="Arial MT"/>
            </a:endParaRPr>
          </a:p>
        </p:txBody>
      </p:sp>
      <p:sp>
        <p:nvSpPr>
          <p:cNvPr id="3" name="object 3"/>
          <p:cNvSpPr txBox="1"/>
          <p:nvPr/>
        </p:nvSpPr>
        <p:spPr>
          <a:xfrm>
            <a:off x="475249" y="1160838"/>
            <a:ext cx="6772909" cy="2921000"/>
          </a:xfrm>
          <a:prstGeom prst="rect">
            <a:avLst/>
          </a:prstGeom>
        </p:spPr>
        <p:txBody>
          <a:bodyPr vert="horz" wrap="square" lIns="0" tIns="67945" rIns="0" bIns="0" rtlCol="0">
            <a:spAutoFit/>
          </a:bodyPr>
          <a:lstStyle/>
          <a:p>
            <a:pPr marL="379095" indent="-367030">
              <a:lnSpc>
                <a:spcPct val="100000"/>
              </a:lnSpc>
              <a:spcBef>
                <a:spcPts val="535"/>
              </a:spcBef>
              <a:buChar char="●"/>
              <a:tabLst>
                <a:tab pos="379095" algn="l"/>
                <a:tab pos="379730" algn="l"/>
              </a:tabLst>
            </a:pPr>
            <a:r>
              <a:rPr sz="1800" spc="-20" dirty="0">
                <a:solidFill>
                  <a:srgbClr val="595959"/>
                </a:solidFill>
                <a:latin typeface="Arial MT"/>
                <a:cs typeface="Arial MT"/>
              </a:rPr>
              <a:t>However,</a:t>
            </a:r>
            <a:r>
              <a:rPr sz="1800" spc="-15" dirty="0">
                <a:solidFill>
                  <a:srgbClr val="595959"/>
                </a:solidFill>
                <a:latin typeface="Arial MT"/>
                <a:cs typeface="Arial MT"/>
              </a:rPr>
              <a:t> </a:t>
            </a:r>
            <a:r>
              <a:rPr sz="1800" spc="-5" dirty="0">
                <a:solidFill>
                  <a:srgbClr val="595959"/>
                </a:solidFill>
                <a:latin typeface="Arial MT"/>
                <a:cs typeface="Arial MT"/>
              </a:rPr>
              <a:t>notice</a:t>
            </a:r>
            <a:r>
              <a:rPr sz="1800" spc="-15" dirty="0">
                <a:solidFill>
                  <a:srgbClr val="595959"/>
                </a:solidFill>
                <a:latin typeface="Arial MT"/>
                <a:cs typeface="Arial MT"/>
              </a:rPr>
              <a:t> </a:t>
            </a:r>
            <a:r>
              <a:rPr sz="1800" spc="-5" dirty="0">
                <a:solidFill>
                  <a:srgbClr val="595959"/>
                </a:solidFill>
                <a:latin typeface="Arial MT"/>
                <a:cs typeface="Arial MT"/>
              </a:rPr>
              <a:t>that</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elements</a:t>
            </a:r>
            <a:r>
              <a:rPr sz="1800" spc="-15" dirty="0">
                <a:solidFill>
                  <a:srgbClr val="595959"/>
                </a:solidFill>
                <a:latin typeface="Arial MT"/>
                <a:cs typeface="Arial MT"/>
              </a:rPr>
              <a:t> </a:t>
            </a:r>
            <a:r>
              <a:rPr sz="1800" spc="-5" dirty="0">
                <a:solidFill>
                  <a:srgbClr val="595959"/>
                </a:solidFill>
                <a:latin typeface="Arial MT"/>
                <a:cs typeface="Arial MT"/>
              </a:rPr>
              <a:t>are</a:t>
            </a:r>
            <a:endParaRPr sz="1800" dirty="0">
              <a:latin typeface="Arial MT"/>
              <a:cs typeface="Arial MT"/>
            </a:endParaRPr>
          </a:p>
          <a:p>
            <a:pPr marL="836294" lvl="1" indent="-336550">
              <a:lnSpc>
                <a:spcPct val="100000"/>
              </a:lnSpc>
              <a:spcBef>
                <a:spcPts val="340"/>
              </a:spcBef>
              <a:buChar char="○"/>
              <a:tabLst>
                <a:tab pos="836294" algn="l"/>
                <a:tab pos="836930" algn="l"/>
              </a:tabLst>
            </a:pPr>
            <a:r>
              <a:rPr sz="1400" spc="-5" dirty="0">
                <a:solidFill>
                  <a:srgbClr val="595959"/>
                </a:solidFill>
                <a:latin typeface="Arial MT"/>
                <a:cs typeface="Arial MT"/>
              </a:rPr>
              <a:t>Integers</a:t>
            </a:r>
            <a:endParaRPr sz="1400" dirty="0">
              <a:latin typeface="Arial MT"/>
              <a:cs typeface="Arial MT"/>
            </a:endParaRPr>
          </a:p>
          <a:p>
            <a:pPr marL="836294" lvl="1" indent="-336550">
              <a:lnSpc>
                <a:spcPct val="100000"/>
              </a:lnSpc>
              <a:spcBef>
                <a:spcPts val="254"/>
              </a:spcBef>
              <a:buChar char="○"/>
              <a:tabLst>
                <a:tab pos="836294" algn="l"/>
                <a:tab pos="836930" algn="l"/>
              </a:tabLst>
            </a:pPr>
            <a:r>
              <a:rPr sz="1400" spc="-5" dirty="0">
                <a:solidFill>
                  <a:srgbClr val="595959"/>
                </a:solidFill>
                <a:latin typeface="Arial MT"/>
                <a:cs typeface="Arial MT"/>
              </a:rPr>
              <a:t>Bounded</a:t>
            </a:r>
            <a:r>
              <a:rPr sz="1400" spc="-35" dirty="0">
                <a:solidFill>
                  <a:srgbClr val="595959"/>
                </a:solidFill>
                <a:latin typeface="Arial MT"/>
                <a:cs typeface="Arial MT"/>
              </a:rPr>
              <a:t> </a:t>
            </a:r>
            <a:r>
              <a:rPr sz="1400" spc="-5" dirty="0">
                <a:solidFill>
                  <a:srgbClr val="595959"/>
                </a:solidFill>
                <a:latin typeface="Arial MT"/>
                <a:cs typeface="Arial MT"/>
              </a:rPr>
              <a:t>by</a:t>
            </a:r>
            <a:r>
              <a:rPr sz="1400" spc="-15" dirty="0">
                <a:solidFill>
                  <a:srgbClr val="595959"/>
                </a:solidFill>
                <a:latin typeface="Arial MT"/>
                <a:cs typeface="Arial MT"/>
              </a:rPr>
              <a:t> </a:t>
            </a:r>
            <a:r>
              <a:rPr sz="1400" spc="-350" dirty="0">
                <a:solidFill>
                  <a:srgbClr val="595959"/>
                </a:solidFill>
                <a:latin typeface="Lucida Sans Unicode"/>
                <a:cs typeface="Lucida Sans Unicode"/>
              </a:rPr>
              <a:t>𝑛</a:t>
            </a:r>
            <a:endParaRPr sz="1400" dirty="0">
              <a:latin typeface="Lucida Sans Unicode"/>
              <a:cs typeface="Lucida Sans Unicode"/>
            </a:endParaRPr>
          </a:p>
          <a:p>
            <a:pPr marL="379095" indent="-367030">
              <a:lnSpc>
                <a:spcPct val="100000"/>
              </a:lnSpc>
              <a:spcBef>
                <a:spcPts val="1235"/>
              </a:spcBef>
              <a:buChar char="●"/>
              <a:tabLst>
                <a:tab pos="379095" algn="l"/>
                <a:tab pos="379730" algn="l"/>
              </a:tabLst>
            </a:pPr>
            <a:r>
              <a:rPr sz="1800" spc="-20" dirty="0">
                <a:solidFill>
                  <a:srgbClr val="595959"/>
                </a:solidFill>
                <a:latin typeface="Arial MT"/>
                <a:cs typeface="Arial MT"/>
              </a:rPr>
              <a:t>We</a:t>
            </a:r>
            <a:r>
              <a:rPr sz="1800" spc="-15" dirty="0">
                <a:solidFill>
                  <a:srgbClr val="595959"/>
                </a:solidFill>
                <a:latin typeface="Arial MT"/>
                <a:cs typeface="Arial MT"/>
              </a:rPr>
              <a:t> </a:t>
            </a:r>
            <a:r>
              <a:rPr sz="1800" dirty="0">
                <a:solidFill>
                  <a:srgbClr val="595959"/>
                </a:solidFill>
                <a:latin typeface="Arial MT"/>
                <a:cs typeface="Arial MT"/>
              </a:rPr>
              <a:t>can</a:t>
            </a:r>
            <a:r>
              <a:rPr sz="1800" spc="-15" dirty="0">
                <a:solidFill>
                  <a:srgbClr val="595959"/>
                </a:solidFill>
                <a:latin typeface="Arial MT"/>
                <a:cs typeface="Arial MT"/>
              </a:rPr>
              <a:t> </a:t>
            </a:r>
            <a:r>
              <a:rPr sz="1800" dirty="0">
                <a:solidFill>
                  <a:srgbClr val="595959"/>
                </a:solidFill>
                <a:latin typeface="Arial MT"/>
                <a:cs typeface="Arial MT"/>
              </a:rPr>
              <a:t>simply</a:t>
            </a:r>
            <a:r>
              <a:rPr sz="1800" spc="-15" dirty="0">
                <a:solidFill>
                  <a:srgbClr val="595959"/>
                </a:solidFill>
                <a:latin typeface="Arial MT"/>
                <a:cs typeface="Arial MT"/>
              </a:rPr>
              <a:t> </a:t>
            </a:r>
            <a:r>
              <a:rPr sz="1800" spc="-5" dirty="0">
                <a:solidFill>
                  <a:srgbClr val="595959"/>
                </a:solidFill>
                <a:latin typeface="Arial MT"/>
                <a:cs typeface="Arial MT"/>
              </a:rPr>
              <a:t>use</a:t>
            </a:r>
            <a:r>
              <a:rPr sz="1800" spc="-15" dirty="0">
                <a:solidFill>
                  <a:srgbClr val="595959"/>
                </a:solidFill>
                <a:latin typeface="Arial MT"/>
                <a:cs typeface="Arial MT"/>
              </a:rPr>
              <a:t> </a:t>
            </a:r>
            <a:r>
              <a:rPr sz="1800" dirty="0">
                <a:solidFill>
                  <a:srgbClr val="595959"/>
                </a:solidFill>
                <a:latin typeface="Arial MT"/>
                <a:cs typeface="Arial MT"/>
              </a:rPr>
              <a:t>a</a:t>
            </a:r>
            <a:r>
              <a:rPr sz="1800" spc="-15" dirty="0">
                <a:solidFill>
                  <a:srgbClr val="595959"/>
                </a:solidFill>
                <a:latin typeface="Arial MT"/>
                <a:cs typeface="Arial MT"/>
              </a:rPr>
              <a:t> </a:t>
            </a:r>
            <a:r>
              <a:rPr sz="1800" spc="-5" dirty="0">
                <a:solidFill>
                  <a:srgbClr val="595959"/>
                </a:solidFill>
                <a:latin typeface="Arial MT"/>
                <a:cs typeface="Arial MT"/>
              </a:rPr>
              <a:t>direct</a:t>
            </a:r>
            <a:r>
              <a:rPr sz="1800" spc="-15" dirty="0">
                <a:solidFill>
                  <a:srgbClr val="595959"/>
                </a:solidFill>
                <a:latin typeface="Arial MT"/>
                <a:cs typeface="Arial MT"/>
              </a:rPr>
              <a:t> </a:t>
            </a:r>
            <a:r>
              <a:rPr sz="1800" spc="-5" dirty="0">
                <a:solidFill>
                  <a:srgbClr val="595959"/>
                </a:solidFill>
                <a:latin typeface="Arial MT"/>
                <a:cs typeface="Arial MT"/>
              </a:rPr>
              <a:t>address</a:t>
            </a:r>
            <a:r>
              <a:rPr sz="1800" spc="-15" dirty="0">
                <a:solidFill>
                  <a:srgbClr val="595959"/>
                </a:solidFill>
                <a:latin typeface="Arial MT"/>
                <a:cs typeface="Arial MT"/>
              </a:rPr>
              <a:t> </a:t>
            </a:r>
            <a:r>
              <a:rPr sz="1800" spc="-5" dirty="0">
                <a:solidFill>
                  <a:srgbClr val="595959"/>
                </a:solidFill>
                <a:latin typeface="Arial MT"/>
                <a:cs typeface="Arial MT"/>
              </a:rPr>
              <a:t>table!</a:t>
            </a:r>
            <a:endParaRPr sz="1800" dirty="0">
              <a:latin typeface="Arial MT"/>
              <a:cs typeface="Arial MT"/>
            </a:endParaRPr>
          </a:p>
          <a:p>
            <a:pPr marL="836294" lvl="1" indent="-336550">
              <a:lnSpc>
                <a:spcPct val="100000"/>
              </a:lnSpc>
              <a:spcBef>
                <a:spcPts val="340"/>
              </a:spcBef>
              <a:buChar char="○"/>
              <a:tabLst>
                <a:tab pos="836294" algn="l"/>
                <a:tab pos="836930" algn="l"/>
              </a:tabLst>
            </a:pPr>
            <a:r>
              <a:rPr sz="1400" dirty="0">
                <a:solidFill>
                  <a:srgbClr val="595959"/>
                </a:solidFill>
                <a:latin typeface="Arial MT"/>
                <a:cs typeface="Arial MT"/>
              </a:rPr>
              <a:t>A</a:t>
            </a:r>
            <a:r>
              <a:rPr sz="1400" spc="-85" dirty="0">
                <a:solidFill>
                  <a:srgbClr val="595959"/>
                </a:solidFill>
                <a:latin typeface="Arial MT"/>
                <a:cs typeface="Arial MT"/>
              </a:rPr>
              <a:t> </a:t>
            </a:r>
            <a:r>
              <a:rPr sz="1400" dirty="0">
                <a:solidFill>
                  <a:srgbClr val="595959"/>
                </a:solidFill>
                <a:latin typeface="Arial MT"/>
                <a:cs typeface="Arial MT"/>
              </a:rPr>
              <a:t>special</a:t>
            </a:r>
            <a:r>
              <a:rPr sz="1400" spc="-10" dirty="0">
                <a:solidFill>
                  <a:srgbClr val="595959"/>
                </a:solidFill>
                <a:latin typeface="Arial MT"/>
                <a:cs typeface="Arial MT"/>
              </a:rPr>
              <a:t> </a:t>
            </a:r>
            <a:r>
              <a:rPr sz="1400" dirty="0">
                <a:solidFill>
                  <a:srgbClr val="595959"/>
                </a:solidFill>
                <a:latin typeface="Arial MT"/>
                <a:cs typeface="Arial MT"/>
              </a:rPr>
              <a:t>case</a:t>
            </a:r>
            <a:r>
              <a:rPr sz="1400" spc="-5" dirty="0">
                <a:solidFill>
                  <a:srgbClr val="595959"/>
                </a:solidFill>
                <a:latin typeface="Arial MT"/>
                <a:cs typeface="Arial MT"/>
              </a:rPr>
              <a:t> of</a:t>
            </a:r>
            <a:r>
              <a:rPr sz="1400" spc="-10" dirty="0">
                <a:solidFill>
                  <a:srgbClr val="595959"/>
                </a:solidFill>
                <a:latin typeface="Arial MT"/>
                <a:cs typeface="Arial MT"/>
              </a:rPr>
              <a:t> </a:t>
            </a:r>
            <a:r>
              <a:rPr sz="1400" spc="-5" dirty="0">
                <a:solidFill>
                  <a:srgbClr val="595959"/>
                </a:solidFill>
                <a:latin typeface="Arial MT"/>
                <a:cs typeface="Arial MT"/>
              </a:rPr>
              <a:t>hash tables</a:t>
            </a:r>
            <a:r>
              <a:rPr sz="1400" spc="-10" dirty="0">
                <a:solidFill>
                  <a:srgbClr val="595959"/>
                </a:solidFill>
                <a:latin typeface="Arial MT"/>
                <a:cs typeface="Arial MT"/>
              </a:rPr>
              <a:t> </a:t>
            </a:r>
            <a:r>
              <a:rPr sz="1400" spc="-5" dirty="0">
                <a:solidFill>
                  <a:srgbClr val="595959"/>
                </a:solidFill>
                <a:latin typeface="Arial MT"/>
                <a:cs typeface="Arial MT"/>
              </a:rPr>
              <a:t>where the</a:t>
            </a:r>
            <a:r>
              <a:rPr sz="1400" spc="-10" dirty="0">
                <a:solidFill>
                  <a:srgbClr val="595959"/>
                </a:solidFill>
                <a:latin typeface="Arial MT"/>
                <a:cs typeface="Arial MT"/>
              </a:rPr>
              <a:t> </a:t>
            </a:r>
            <a:r>
              <a:rPr sz="1400" spc="-5" dirty="0">
                <a:solidFill>
                  <a:srgbClr val="595959"/>
                </a:solidFill>
                <a:latin typeface="Arial MT"/>
                <a:cs typeface="Arial MT"/>
              </a:rPr>
              <a:t>hash</a:t>
            </a:r>
            <a:r>
              <a:rPr sz="1400" spc="-10" dirty="0">
                <a:solidFill>
                  <a:srgbClr val="595959"/>
                </a:solidFill>
                <a:latin typeface="Arial MT"/>
                <a:cs typeface="Arial MT"/>
              </a:rPr>
              <a:t> </a:t>
            </a:r>
            <a:r>
              <a:rPr sz="1400" spc="-5" dirty="0">
                <a:solidFill>
                  <a:srgbClr val="595959"/>
                </a:solidFill>
                <a:latin typeface="Arial MT"/>
                <a:cs typeface="Arial MT"/>
              </a:rPr>
              <a:t>function is</a:t>
            </a:r>
            <a:r>
              <a:rPr sz="1400" spc="30" dirty="0">
                <a:solidFill>
                  <a:srgbClr val="595959"/>
                </a:solidFill>
                <a:latin typeface="Arial MT"/>
                <a:cs typeface="Arial MT"/>
              </a:rPr>
              <a:t> </a:t>
            </a:r>
            <a:r>
              <a:rPr sz="1400" spc="-260" dirty="0">
                <a:solidFill>
                  <a:srgbClr val="595959"/>
                </a:solidFill>
                <a:latin typeface="MS PGothic"/>
                <a:cs typeface="MS PGothic"/>
              </a:rPr>
              <a:t>ℎ</a:t>
            </a:r>
            <a:r>
              <a:rPr sz="1400" spc="-260" dirty="0">
                <a:solidFill>
                  <a:srgbClr val="595959"/>
                </a:solidFill>
                <a:latin typeface="Arial MT"/>
                <a:cs typeface="Arial MT"/>
              </a:rPr>
              <a:t>(</a:t>
            </a:r>
            <a:r>
              <a:rPr sz="1400" spc="-260" dirty="0">
                <a:solidFill>
                  <a:srgbClr val="595959"/>
                </a:solidFill>
                <a:latin typeface="Lucida Sans Unicode"/>
                <a:cs typeface="Lucida Sans Unicode"/>
              </a:rPr>
              <a:t>𝑘𝑒𝑦</a:t>
            </a:r>
            <a:r>
              <a:rPr sz="1400" spc="-260" dirty="0">
                <a:solidFill>
                  <a:srgbClr val="595959"/>
                </a:solidFill>
                <a:latin typeface="Arial MT"/>
                <a:cs typeface="Arial MT"/>
              </a:rPr>
              <a:t>)=</a:t>
            </a:r>
            <a:r>
              <a:rPr sz="1400" spc="-260" dirty="0">
                <a:solidFill>
                  <a:srgbClr val="595959"/>
                </a:solidFill>
                <a:latin typeface="Lucida Sans Unicode"/>
                <a:cs typeface="Lucida Sans Unicode"/>
              </a:rPr>
              <a:t>𝑘𝑒𝑦</a:t>
            </a:r>
            <a:endParaRPr sz="1400" dirty="0">
              <a:latin typeface="Lucida Sans Unicode"/>
              <a:cs typeface="Lucida Sans Unicode"/>
            </a:endParaRPr>
          </a:p>
          <a:p>
            <a:pPr marL="836294" lvl="1" indent="-336550">
              <a:lnSpc>
                <a:spcPct val="100000"/>
              </a:lnSpc>
              <a:spcBef>
                <a:spcPts val="250"/>
              </a:spcBef>
              <a:buChar char="○"/>
              <a:tabLst>
                <a:tab pos="836294" algn="l"/>
                <a:tab pos="836930" algn="l"/>
              </a:tabLst>
            </a:pPr>
            <a:r>
              <a:rPr sz="1400" spc="-5" dirty="0">
                <a:solidFill>
                  <a:srgbClr val="595959"/>
                </a:solidFill>
                <a:latin typeface="Arial MT"/>
                <a:cs typeface="Arial MT"/>
              </a:rPr>
              <a:t>In</a:t>
            </a:r>
            <a:r>
              <a:rPr sz="1400" spc="-15" dirty="0">
                <a:solidFill>
                  <a:srgbClr val="595959"/>
                </a:solidFill>
                <a:latin typeface="Arial MT"/>
                <a:cs typeface="Arial MT"/>
              </a:rPr>
              <a:t> </a:t>
            </a:r>
            <a:r>
              <a:rPr sz="1400" spc="-5" dirty="0">
                <a:solidFill>
                  <a:srgbClr val="595959"/>
                </a:solidFill>
                <a:latin typeface="Arial MT"/>
                <a:cs typeface="Arial MT"/>
              </a:rPr>
              <a:t>other</a:t>
            </a:r>
            <a:r>
              <a:rPr sz="1400" spc="-10" dirty="0">
                <a:solidFill>
                  <a:srgbClr val="595959"/>
                </a:solidFill>
                <a:latin typeface="Arial MT"/>
                <a:cs typeface="Arial MT"/>
              </a:rPr>
              <a:t> </a:t>
            </a:r>
            <a:r>
              <a:rPr sz="1400" spc="-5" dirty="0">
                <a:solidFill>
                  <a:srgbClr val="595959"/>
                </a:solidFill>
                <a:latin typeface="Arial MT"/>
                <a:cs typeface="Arial MT"/>
              </a:rPr>
              <a:t>words,</a:t>
            </a:r>
            <a:r>
              <a:rPr sz="1400" spc="-10" dirty="0">
                <a:solidFill>
                  <a:srgbClr val="595959"/>
                </a:solidFill>
                <a:latin typeface="Arial MT"/>
                <a:cs typeface="Arial MT"/>
              </a:rPr>
              <a:t> </a:t>
            </a:r>
            <a:r>
              <a:rPr sz="1400" spc="-5" dirty="0">
                <a:solidFill>
                  <a:srgbClr val="595959"/>
                </a:solidFill>
                <a:latin typeface="Arial MT"/>
                <a:cs typeface="Arial MT"/>
              </a:rPr>
              <a:t>just</a:t>
            </a:r>
            <a:r>
              <a:rPr sz="1400" spc="-10" dirty="0">
                <a:solidFill>
                  <a:srgbClr val="595959"/>
                </a:solidFill>
                <a:latin typeface="Arial MT"/>
                <a:cs typeface="Arial MT"/>
              </a:rPr>
              <a:t> </a:t>
            </a:r>
            <a:r>
              <a:rPr sz="1400" spc="-5" dirty="0">
                <a:solidFill>
                  <a:srgbClr val="595959"/>
                </a:solidFill>
                <a:latin typeface="Arial MT"/>
                <a:cs typeface="Arial MT"/>
              </a:rPr>
              <a:t>use</a:t>
            </a:r>
            <a:r>
              <a:rPr sz="1400" spc="-10" dirty="0">
                <a:solidFill>
                  <a:srgbClr val="595959"/>
                </a:solidFill>
                <a:latin typeface="Arial MT"/>
                <a:cs typeface="Arial MT"/>
              </a:rPr>
              <a:t> </a:t>
            </a:r>
            <a:r>
              <a:rPr sz="1400" spc="-5" dirty="0">
                <a:solidFill>
                  <a:srgbClr val="595959"/>
                </a:solidFill>
                <a:latin typeface="Arial MT"/>
                <a:cs typeface="Arial MT"/>
              </a:rPr>
              <a:t>an</a:t>
            </a:r>
            <a:r>
              <a:rPr sz="1400" spc="-15" dirty="0">
                <a:solidFill>
                  <a:srgbClr val="595959"/>
                </a:solidFill>
                <a:latin typeface="Arial MT"/>
                <a:cs typeface="Arial MT"/>
              </a:rPr>
              <a:t> </a:t>
            </a:r>
            <a:r>
              <a:rPr sz="1400" spc="-5" dirty="0">
                <a:solidFill>
                  <a:srgbClr val="595959"/>
                </a:solidFill>
                <a:latin typeface="Arial MT"/>
                <a:cs typeface="Arial MT"/>
              </a:rPr>
              <a:t>array</a:t>
            </a:r>
            <a:r>
              <a:rPr sz="1400" spc="-10" dirty="0">
                <a:solidFill>
                  <a:srgbClr val="595959"/>
                </a:solidFill>
                <a:latin typeface="Arial MT"/>
                <a:cs typeface="Arial MT"/>
              </a:rPr>
              <a:t> </a:t>
            </a:r>
            <a:r>
              <a:rPr sz="1400" spc="-5" dirty="0">
                <a:solidFill>
                  <a:srgbClr val="595959"/>
                </a:solidFill>
                <a:latin typeface="Arial MT"/>
                <a:cs typeface="Arial MT"/>
              </a:rPr>
              <a:t>of</a:t>
            </a:r>
            <a:r>
              <a:rPr sz="1400" spc="-10" dirty="0">
                <a:solidFill>
                  <a:srgbClr val="595959"/>
                </a:solidFill>
                <a:latin typeface="Arial MT"/>
                <a:cs typeface="Arial MT"/>
              </a:rPr>
              <a:t> </a:t>
            </a:r>
            <a:r>
              <a:rPr sz="1400" dirty="0">
                <a:solidFill>
                  <a:srgbClr val="595959"/>
                </a:solidFill>
                <a:latin typeface="Arial MT"/>
                <a:cs typeface="Arial MT"/>
              </a:rPr>
              <a:t>size</a:t>
            </a:r>
            <a:r>
              <a:rPr sz="1400" spc="5" dirty="0">
                <a:solidFill>
                  <a:srgbClr val="595959"/>
                </a:solidFill>
                <a:latin typeface="Arial MT"/>
                <a:cs typeface="Arial MT"/>
              </a:rPr>
              <a:t> </a:t>
            </a:r>
            <a:r>
              <a:rPr sz="1400" spc="-350" dirty="0">
                <a:solidFill>
                  <a:srgbClr val="595959"/>
                </a:solidFill>
                <a:latin typeface="Lucida Sans Unicode"/>
                <a:cs typeface="Lucida Sans Unicode"/>
              </a:rPr>
              <a:t>𝑛</a:t>
            </a:r>
            <a:endParaRPr sz="1400" dirty="0">
              <a:latin typeface="Lucida Sans Unicode"/>
              <a:cs typeface="Lucida Sans Unicode"/>
            </a:endParaRPr>
          </a:p>
          <a:p>
            <a:pPr marL="379095" indent="-367030">
              <a:lnSpc>
                <a:spcPct val="100000"/>
              </a:lnSpc>
              <a:spcBef>
                <a:spcPts val="1235"/>
              </a:spcBef>
              <a:buChar char="●"/>
              <a:tabLst>
                <a:tab pos="379095" algn="l"/>
                <a:tab pos="379730" algn="l"/>
              </a:tabLst>
            </a:pPr>
            <a:r>
              <a:rPr sz="1800" spc="-5" dirty="0">
                <a:solidFill>
                  <a:srgbClr val="595959"/>
                </a:solidFill>
                <a:latin typeface="Arial MT"/>
                <a:cs typeface="Arial MT"/>
              </a:rPr>
              <a:t>Same</a:t>
            </a:r>
            <a:r>
              <a:rPr sz="1800" spc="-30" dirty="0">
                <a:solidFill>
                  <a:srgbClr val="595959"/>
                </a:solidFill>
                <a:latin typeface="Arial MT"/>
                <a:cs typeface="Arial MT"/>
              </a:rPr>
              <a:t> </a:t>
            </a:r>
            <a:r>
              <a:rPr sz="1800" spc="-5" dirty="0">
                <a:solidFill>
                  <a:srgbClr val="595959"/>
                </a:solidFill>
                <a:latin typeface="Arial MT"/>
                <a:cs typeface="Arial MT"/>
              </a:rPr>
              <a:t>algorithm</a:t>
            </a:r>
            <a:r>
              <a:rPr sz="1800" spc="-30" dirty="0">
                <a:solidFill>
                  <a:srgbClr val="595959"/>
                </a:solidFill>
                <a:latin typeface="Arial MT"/>
                <a:cs typeface="Arial MT"/>
              </a:rPr>
              <a:t> </a:t>
            </a:r>
            <a:r>
              <a:rPr sz="1800" spc="-5" dirty="0">
                <a:solidFill>
                  <a:srgbClr val="595959"/>
                </a:solidFill>
                <a:latin typeface="Arial MT"/>
                <a:cs typeface="Arial MT"/>
              </a:rPr>
              <a:t>as</a:t>
            </a:r>
            <a:r>
              <a:rPr sz="1800" spc="-25" dirty="0">
                <a:solidFill>
                  <a:srgbClr val="595959"/>
                </a:solidFill>
                <a:latin typeface="Arial MT"/>
                <a:cs typeface="Arial MT"/>
              </a:rPr>
              <a:t> </a:t>
            </a:r>
            <a:r>
              <a:rPr sz="1800" spc="-5" dirty="0">
                <a:solidFill>
                  <a:srgbClr val="595959"/>
                </a:solidFill>
                <a:latin typeface="Arial MT"/>
                <a:cs typeface="Arial MT"/>
              </a:rPr>
              <a:t>previously</a:t>
            </a:r>
            <a:endParaRPr sz="1800" dirty="0">
              <a:latin typeface="Arial MT"/>
              <a:cs typeface="Arial MT"/>
            </a:endParaRPr>
          </a:p>
          <a:p>
            <a:pPr marL="379095" indent="-367030">
              <a:lnSpc>
                <a:spcPct val="100000"/>
              </a:lnSpc>
              <a:spcBef>
                <a:spcPts val="1325"/>
              </a:spcBef>
              <a:buChar char="●"/>
              <a:tabLst>
                <a:tab pos="379095" algn="l"/>
                <a:tab pos="379730" algn="l"/>
              </a:tabLst>
            </a:pPr>
            <a:r>
              <a:rPr sz="1800" spc="-5" dirty="0">
                <a:solidFill>
                  <a:srgbClr val="595959"/>
                </a:solidFill>
                <a:latin typeface="Arial MT"/>
                <a:cs typeface="Arial MT"/>
              </a:rPr>
              <a:t>Faster</a:t>
            </a:r>
            <a:r>
              <a:rPr sz="1800" spc="-20" dirty="0">
                <a:solidFill>
                  <a:srgbClr val="595959"/>
                </a:solidFill>
                <a:latin typeface="Arial MT"/>
                <a:cs typeface="Arial MT"/>
              </a:rPr>
              <a:t> </a:t>
            </a:r>
            <a:r>
              <a:rPr sz="1800" spc="-5" dirty="0">
                <a:solidFill>
                  <a:srgbClr val="595959"/>
                </a:solidFill>
                <a:latin typeface="Arial MT"/>
                <a:cs typeface="Arial MT"/>
              </a:rPr>
              <a:t>than</a:t>
            </a:r>
            <a:r>
              <a:rPr sz="1800" spc="-20" dirty="0">
                <a:solidFill>
                  <a:srgbClr val="595959"/>
                </a:solidFill>
                <a:latin typeface="Arial MT"/>
                <a:cs typeface="Arial MT"/>
              </a:rPr>
              <a:t> </a:t>
            </a:r>
            <a:r>
              <a:rPr sz="1800" spc="-5" dirty="0">
                <a:solidFill>
                  <a:srgbClr val="595959"/>
                </a:solidFill>
                <a:latin typeface="Arial MT"/>
                <a:cs typeface="Arial MT"/>
              </a:rPr>
              <a:t>using</a:t>
            </a:r>
            <a:r>
              <a:rPr sz="1800" spc="-15" dirty="0">
                <a:solidFill>
                  <a:srgbClr val="595959"/>
                </a:solidFill>
                <a:latin typeface="Arial MT"/>
                <a:cs typeface="Arial MT"/>
              </a:rPr>
              <a:t> </a:t>
            </a:r>
            <a:r>
              <a:rPr sz="1800" dirty="0">
                <a:solidFill>
                  <a:srgbClr val="595959"/>
                </a:solidFill>
                <a:latin typeface="Arial MT"/>
                <a:cs typeface="Arial MT"/>
              </a:rPr>
              <a:t>a</a:t>
            </a:r>
            <a:r>
              <a:rPr sz="1800" spc="-20" dirty="0">
                <a:solidFill>
                  <a:srgbClr val="595959"/>
                </a:solidFill>
                <a:latin typeface="Arial MT"/>
                <a:cs typeface="Arial MT"/>
              </a:rPr>
              <a:t> </a:t>
            </a:r>
            <a:r>
              <a:rPr sz="1800" spc="-5" dirty="0">
                <a:solidFill>
                  <a:srgbClr val="595959"/>
                </a:solidFill>
                <a:latin typeface="Arial MT"/>
                <a:cs typeface="Arial MT"/>
              </a:rPr>
              <a:t>hash</a:t>
            </a:r>
            <a:r>
              <a:rPr sz="1800" spc="-15" dirty="0">
                <a:solidFill>
                  <a:srgbClr val="595959"/>
                </a:solidFill>
                <a:latin typeface="Arial MT"/>
                <a:cs typeface="Arial MT"/>
              </a:rPr>
              <a:t> </a:t>
            </a:r>
            <a:r>
              <a:rPr sz="1800" spc="-5" dirty="0">
                <a:solidFill>
                  <a:srgbClr val="595959"/>
                </a:solidFill>
                <a:latin typeface="Arial MT"/>
                <a:cs typeface="Arial MT"/>
              </a:rPr>
              <a:t>table</a:t>
            </a:r>
            <a:endParaRPr sz="1800" dirty="0">
              <a:latin typeface="Arial MT"/>
              <a:cs typeface="Arial MT"/>
            </a:endParaRPr>
          </a:p>
          <a:p>
            <a:pPr marL="836294" lvl="1" indent="-336550">
              <a:lnSpc>
                <a:spcPct val="100000"/>
              </a:lnSpc>
              <a:spcBef>
                <a:spcPts val="340"/>
              </a:spcBef>
              <a:buChar char="○"/>
              <a:tabLst>
                <a:tab pos="836294" algn="l"/>
                <a:tab pos="836930" algn="l"/>
              </a:tabLst>
            </a:pPr>
            <a:r>
              <a:rPr sz="1400" spc="-5" dirty="0">
                <a:solidFill>
                  <a:srgbClr val="595959"/>
                </a:solidFill>
                <a:latin typeface="Arial MT"/>
                <a:cs typeface="Arial MT"/>
              </a:rPr>
              <a:t>Even</a:t>
            </a:r>
            <a:r>
              <a:rPr sz="1400" spc="-10" dirty="0">
                <a:solidFill>
                  <a:srgbClr val="595959"/>
                </a:solidFill>
                <a:latin typeface="Arial MT"/>
                <a:cs typeface="Arial MT"/>
              </a:rPr>
              <a:t> </a:t>
            </a:r>
            <a:r>
              <a:rPr sz="1400" spc="-5" dirty="0">
                <a:solidFill>
                  <a:srgbClr val="595959"/>
                </a:solidFill>
                <a:latin typeface="Arial MT"/>
                <a:cs typeface="Arial MT"/>
              </a:rPr>
              <a:t>though</a:t>
            </a:r>
            <a:r>
              <a:rPr sz="1400" spc="-10" dirty="0">
                <a:solidFill>
                  <a:srgbClr val="595959"/>
                </a:solidFill>
                <a:latin typeface="Arial MT"/>
                <a:cs typeface="Arial MT"/>
              </a:rPr>
              <a:t> </a:t>
            </a:r>
            <a:r>
              <a:rPr sz="1400" spc="-5" dirty="0">
                <a:solidFill>
                  <a:srgbClr val="595959"/>
                </a:solidFill>
                <a:latin typeface="Arial MT"/>
                <a:cs typeface="Arial MT"/>
              </a:rPr>
              <a:t>our asymptotic</a:t>
            </a:r>
            <a:r>
              <a:rPr sz="1400" spc="-10" dirty="0">
                <a:solidFill>
                  <a:srgbClr val="595959"/>
                </a:solidFill>
                <a:latin typeface="Arial MT"/>
                <a:cs typeface="Arial MT"/>
              </a:rPr>
              <a:t> </a:t>
            </a:r>
            <a:r>
              <a:rPr sz="1400" dirty="0">
                <a:solidFill>
                  <a:srgbClr val="595959"/>
                </a:solidFill>
                <a:latin typeface="Arial MT"/>
                <a:cs typeface="Arial MT"/>
              </a:rPr>
              <a:t>runtime</a:t>
            </a:r>
            <a:r>
              <a:rPr sz="1400" spc="-10" dirty="0">
                <a:solidFill>
                  <a:srgbClr val="595959"/>
                </a:solidFill>
                <a:latin typeface="Arial MT"/>
                <a:cs typeface="Arial MT"/>
              </a:rPr>
              <a:t> </a:t>
            </a:r>
            <a:r>
              <a:rPr sz="1400" spc="-5" dirty="0">
                <a:solidFill>
                  <a:srgbClr val="595959"/>
                </a:solidFill>
                <a:latin typeface="Arial MT"/>
                <a:cs typeface="Arial MT"/>
              </a:rPr>
              <a:t>is </a:t>
            </a:r>
            <a:r>
              <a:rPr sz="1400" dirty="0">
                <a:solidFill>
                  <a:srgbClr val="595959"/>
                </a:solidFill>
                <a:latin typeface="Arial MT"/>
                <a:cs typeface="Arial MT"/>
              </a:rPr>
              <a:t>still</a:t>
            </a:r>
            <a:r>
              <a:rPr sz="1400" spc="15" dirty="0">
                <a:solidFill>
                  <a:srgbClr val="595959"/>
                </a:solidFill>
                <a:latin typeface="Arial MT"/>
                <a:cs typeface="Arial MT"/>
              </a:rPr>
              <a:t> </a:t>
            </a:r>
            <a:r>
              <a:rPr sz="1400" spc="-85" dirty="0">
                <a:solidFill>
                  <a:srgbClr val="595959"/>
                </a:solidFill>
                <a:latin typeface="Lucida Sans Unicode"/>
                <a:cs typeface="Lucida Sans Unicode"/>
              </a:rPr>
              <a:t>𝑂</a:t>
            </a:r>
            <a:r>
              <a:rPr sz="1400" spc="-85" dirty="0">
                <a:solidFill>
                  <a:srgbClr val="595959"/>
                </a:solidFill>
                <a:latin typeface="Arial MT"/>
                <a:cs typeface="Arial MT"/>
              </a:rPr>
              <a:t>(</a:t>
            </a:r>
            <a:r>
              <a:rPr sz="1400" spc="-85" dirty="0">
                <a:solidFill>
                  <a:srgbClr val="595959"/>
                </a:solidFill>
                <a:latin typeface="Lucida Sans Unicode"/>
                <a:cs typeface="Lucida Sans Unicode"/>
              </a:rPr>
              <a:t>𝑛</a:t>
            </a:r>
            <a:r>
              <a:rPr sz="1400" spc="-85" dirty="0">
                <a:solidFill>
                  <a:srgbClr val="595959"/>
                </a:solidFill>
                <a:latin typeface="Arial MT"/>
                <a:cs typeface="Arial MT"/>
              </a:rPr>
              <a:t>),</a:t>
            </a:r>
            <a:r>
              <a:rPr sz="1400" spc="-5" dirty="0">
                <a:solidFill>
                  <a:srgbClr val="595959"/>
                </a:solidFill>
                <a:latin typeface="Arial MT"/>
                <a:cs typeface="Arial MT"/>
              </a:rPr>
              <a:t> the</a:t>
            </a:r>
            <a:r>
              <a:rPr sz="1400" spc="-10" dirty="0">
                <a:solidFill>
                  <a:srgbClr val="595959"/>
                </a:solidFill>
                <a:latin typeface="Arial MT"/>
                <a:cs typeface="Arial MT"/>
              </a:rPr>
              <a:t> </a:t>
            </a:r>
            <a:r>
              <a:rPr sz="1400" dirty="0">
                <a:solidFill>
                  <a:srgbClr val="595959"/>
                </a:solidFill>
                <a:latin typeface="Arial MT"/>
                <a:cs typeface="Arial MT"/>
              </a:rPr>
              <a:t>constant</a:t>
            </a:r>
            <a:r>
              <a:rPr sz="1400" spc="-10" dirty="0">
                <a:solidFill>
                  <a:srgbClr val="595959"/>
                </a:solidFill>
                <a:latin typeface="Arial MT"/>
                <a:cs typeface="Arial MT"/>
              </a:rPr>
              <a:t> </a:t>
            </a:r>
            <a:r>
              <a:rPr sz="1400" spc="-5" dirty="0">
                <a:solidFill>
                  <a:srgbClr val="595959"/>
                </a:solidFill>
                <a:latin typeface="Arial MT"/>
                <a:cs typeface="Arial MT"/>
              </a:rPr>
              <a:t>factor is</a:t>
            </a:r>
            <a:r>
              <a:rPr sz="1400" spc="-10" dirty="0">
                <a:solidFill>
                  <a:srgbClr val="595959"/>
                </a:solidFill>
                <a:latin typeface="Arial MT"/>
                <a:cs typeface="Arial MT"/>
              </a:rPr>
              <a:t> </a:t>
            </a:r>
            <a:r>
              <a:rPr sz="1400" spc="-5" dirty="0">
                <a:solidFill>
                  <a:srgbClr val="595959"/>
                </a:solidFill>
                <a:latin typeface="Arial MT"/>
                <a:cs typeface="Arial MT"/>
              </a:rPr>
              <a:t>lower</a:t>
            </a:r>
            <a:endParaRPr sz="1400" dirty="0">
              <a:latin typeface="Arial MT"/>
              <a:cs typeface="Arial MT"/>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00926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The</a:t>
            </a:r>
            <a:r>
              <a:rPr sz="2500" b="0" spc="-30" dirty="0">
                <a:solidFill>
                  <a:srgbClr val="000000"/>
                </a:solidFill>
                <a:latin typeface="Arial MT"/>
                <a:cs typeface="Arial MT"/>
              </a:rPr>
              <a:t> </a:t>
            </a:r>
            <a:r>
              <a:rPr sz="2500" b="0" spc="5" dirty="0">
                <a:solidFill>
                  <a:srgbClr val="000000"/>
                </a:solidFill>
                <a:latin typeface="Arial MT"/>
                <a:cs typeface="Arial MT"/>
              </a:rPr>
              <a:t>Missing</a:t>
            </a:r>
            <a:r>
              <a:rPr sz="2500" b="0" spc="-25" dirty="0">
                <a:solidFill>
                  <a:srgbClr val="000000"/>
                </a:solidFill>
                <a:latin typeface="Arial MT"/>
                <a:cs typeface="Arial MT"/>
              </a:rPr>
              <a:t> </a:t>
            </a:r>
            <a:r>
              <a:rPr sz="2500" b="0" spc="5" dirty="0">
                <a:solidFill>
                  <a:srgbClr val="000000"/>
                </a:solidFill>
                <a:latin typeface="Arial MT"/>
                <a:cs typeface="Arial MT"/>
              </a:rPr>
              <a:t>Element</a:t>
            </a:r>
            <a:endParaRPr sz="2500">
              <a:latin typeface="Arial MT"/>
              <a:cs typeface="Arial MT"/>
            </a:endParaRPr>
          </a:p>
        </p:txBody>
      </p:sp>
      <p:sp>
        <p:nvSpPr>
          <p:cNvPr id="3" name="object 3"/>
          <p:cNvSpPr txBox="1"/>
          <p:nvPr/>
        </p:nvSpPr>
        <p:spPr>
          <a:xfrm>
            <a:off x="384725" y="1205383"/>
            <a:ext cx="8132445" cy="2428875"/>
          </a:xfrm>
          <a:prstGeom prst="rect">
            <a:avLst/>
          </a:prstGeom>
        </p:spPr>
        <p:txBody>
          <a:bodyPr vert="horz" wrap="square" lIns="0" tIns="33020" rIns="0" bIns="0" rtlCol="0">
            <a:spAutoFit/>
          </a:bodyPr>
          <a:lstStyle/>
          <a:p>
            <a:pPr marL="12700" marR="116839">
              <a:lnSpc>
                <a:spcPts val="2050"/>
              </a:lnSpc>
              <a:spcBef>
                <a:spcPts val="260"/>
              </a:spcBef>
            </a:pPr>
            <a:r>
              <a:rPr sz="1800" spc="-5" dirty="0">
                <a:solidFill>
                  <a:srgbClr val="595959"/>
                </a:solidFill>
                <a:latin typeface="Arial MT"/>
                <a:cs typeface="Arial MT"/>
              </a:rPr>
              <a:t>Let's </a:t>
            </a:r>
            <a:r>
              <a:rPr sz="1800" dirty="0">
                <a:solidFill>
                  <a:srgbClr val="595959"/>
                </a:solidFill>
                <a:latin typeface="Arial MT"/>
                <a:cs typeface="Arial MT"/>
              </a:rPr>
              <a:t>revisit </a:t>
            </a:r>
            <a:r>
              <a:rPr sz="1800" spc="-5" dirty="0">
                <a:solidFill>
                  <a:srgbClr val="595959"/>
                </a:solidFill>
                <a:latin typeface="Arial MT"/>
                <a:cs typeface="Arial MT"/>
              </a:rPr>
              <a:t>the </a:t>
            </a:r>
            <a:r>
              <a:rPr sz="1800" dirty="0">
                <a:solidFill>
                  <a:srgbClr val="595959"/>
                </a:solidFill>
                <a:latin typeface="Arial MT"/>
                <a:cs typeface="Arial MT"/>
              </a:rPr>
              <a:t>same </a:t>
            </a:r>
            <a:r>
              <a:rPr sz="1800" spc="-5" dirty="0">
                <a:solidFill>
                  <a:srgbClr val="595959"/>
                </a:solidFill>
                <a:latin typeface="Arial MT"/>
                <a:cs typeface="Arial MT"/>
              </a:rPr>
              <a:t>old problem that we've </a:t>
            </a:r>
            <a:r>
              <a:rPr sz="1800" dirty="0">
                <a:solidFill>
                  <a:srgbClr val="595959"/>
                </a:solidFill>
                <a:latin typeface="Arial MT"/>
                <a:cs typeface="Arial MT"/>
              </a:rPr>
              <a:t>started </a:t>
            </a:r>
            <a:r>
              <a:rPr sz="1800" spc="-5" dirty="0">
                <a:solidFill>
                  <a:srgbClr val="595959"/>
                </a:solidFill>
                <a:latin typeface="Arial MT"/>
                <a:cs typeface="Arial MT"/>
              </a:rPr>
              <a:t>with </a:t>
            </a:r>
            <a:r>
              <a:rPr sz="1800" dirty="0">
                <a:solidFill>
                  <a:srgbClr val="595959"/>
                </a:solidFill>
                <a:latin typeface="Arial MT"/>
                <a:cs typeface="Arial MT"/>
              </a:rPr>
              <a:t>since </a:t>
            </a:r>
            <a:r>
              <a:rPr sz="1800" spc="-5" dirty="0">
                <a:solidFill>
                  <a:srgbClr val="595959"/>
                </a:solidFill>
                <a:latin typeface="Arial MT"/>
                <a:cs typeface="Arial MT"/>
              </a:rPr>
              <a:t>the beginning of </a:t>
            </a:r>
            <a:r>
              <a:rPr sz="1800" spc="-490" dirty="0">
                <a:solidFill>
                  <a:srgbClr val="595959"/>
                </a:solidFill>
                <a:latin typeface="Arial MT"/>
                <a:cs typeface="Arial MT"/>
              </a:rPr>
              <a:t> </a:t>
            </a:r>
            <a:r>
              <a:rPr sz="1800" spc="-5" dirty="0">
                <a:solidFill>
                  <a:srgbClr val="595959"/>
                </a:solidFill>
                <a:latin typeface="Arial MT"/>
                <a:cs typeface="Arial MT"/>
              </a:rPr>
              <a:t>the </a:t>
            </a:r>
            <a:r>
              <a:rPr sz="1800" spc="-15" dirty="0">
                <a:solidFill>
                  <a:srgbClr val="595959"/>
                </a:solidFill>
                <a:latin typeface="Arial MT"/>
                <a:cs typeface="Arial MT"/>
              </a:rPr>
              <a:t>semester,</a:t>
            </a:r>
            <a:r>
              <a:rPr sz="1800" spc="-5" dirty="0">
                <a:solidFill>
                  <a:srgbClr val="595959"/>
                </a:solidFill>
                <a:latin typeface="Arial MT"/>
                <a:cs typeface="Arial MT"/>
              </a:rPr>
              <a:t> finding </a:t>
            </a:r>
            <a:r>
              <a:rPr sz="1800" dirty="0">
                <a:solidFill>
                  <a:srgbClr val="595959"/>
                </a:solidFill>
                <a:latin typeface="Arial MT"/>
                <a:cs typeface="Arial MT"/>
              </a:rPr>
              <a:t>missing</a:t>
            </a:r>
            <a:r>
              <a:rPr sz="1800" spc="-5" dirty="0">
                <a:solidFill>
                  <a:srgbClr val="595959"/>
                </a:solidFill>
                <a:latin typeface="Arial MT"/>
                <a:cs typeface="Arial MT"/>
              </a:rPr>
              <a:t> items in the </a:t>
            </a:r>
            <a:r>
              <a:rPr sz="1800" spc="-30" dirty="0">
                <a:solidFill>
                  <a:srgbClr val="595959"/>
                </a:solidFill>
                <a:latin typeface="Arial MT"/>
                <a:cs typeface="Arial MT"/>
              </a:rPr>
              <a:t>array.</a:t>
            </a:r>
            <a:r>
              <a:rPr sz="1800" spc="-5" dirty="0">
                <a:solidFill>
                  <a:srgbClr val="595959"/>
                </a:solidFill>
                <a:latin typeface="Arial MT"/>
                <a:cs typeface="Arial MT"/>
              </a:rPr>
              <a:t> Given</a:t>
            </a:r>
            <a:r>
              <a:rPr sz="1800" spc="70" dirty="0">
                <a:solidFill>
                  <a:srgbClr val="595959"/>
                </a:solidFill>
                <a:latin typeface="Arial MT"/>
                <a:cs typeface="Arial MT"/>
              </a:rPr>
              <a:t> </a:t>
            </a:r>
            <a:r>
              <a:rPr sz="1800" spc="-450" dirty="0">
                <a:solidFill>
                  <a:srgbClr val="595959"/>
                </a:solidFill>
                <a:latin typeface="Lucida Sans Unicode"/>
                <a:cs typeface="Lucida Sans Unicode"/>
              </a:rPr>
              <a:t>𝑛</a:t>
            </a:r>
            <a:r>
              <a:rPr sz="1800" spc="-425" dirty="0">
                <a:solidFill>
                  <a:srgbClr val="595959"/>
                </a:solidFill>
                <a:latin typeface="Lucida Sans Unicode"/>
                <a:cs typeface="Lucida Sans Unicode"/>
              </a:rPr>
              <a:t> </a:t>
            </a:r>
            <a:r>
              <a:rPr sz="1800" spc="-5" dirty="0">
                <a:solidFill>
                  <a:srgbClr val="595959"/>
                </a:solidFill>
                <a:latin typeface="Arial MT"/>
                <a:cs typeface="Arial MT"/>
              </a:rPr>
              <a:t>items in no particular </a:t>
            </a:r>
            <a:r>
              <a:rPr sz="1800" dirty="0">
                <a:solidFill>
                  <a:srgbClr val="595959"/>
                </a:solidFill>
                <a:latin typeface="Arial MT"/>
                <a:cs typeface="Arial MT"/>
              </a:rPr>
              <a:t> </a:t>
            </a:r>
            <a:r>
              <a:rPr sz="1800" spc="-20" dirty="0">
                <a:solidFill>
                  <a:srgbClr val="595959"/>
                </a:solidFill>
                <a:latin typeface="Arial MT"/>
                <a:cs typeface="Arial MT"/>
              </a:rPr>
              <a:t>order, </a:t>
            </a:r>
            <a:r>
              <a:rPr sz="1800" spc="-5" dirty="0">
                <a:solidFill>
                  <a:srgbClr val="595959"/>
                </a:solidFill>
                <a:latin typeface="Arial MT"/>
                <a:cs typeface="Arial MT"/>
              </a:rPr>
              <a:t>but this time possibly with duplicates, find the first </a:t>
            </a:r>
            <a:r>
              <a:rPr sz="1800" dirty="0">
                <a:solidFill>
                  <a:srgbClr val="595959"/>
                </a:solidFill>
                <a:latin typeface="Arial MT"/>
                <a:cs typeface="Arial MT"/>
              </a:rPr>
              <a:t>missing </a:t>
            </a:r>
            <a:r>
              <a:rPr sz="1800" spc="-5" dirty="0">
                <a:solidFill>
                  <a:srgbClr val="595959"/>
                </a:solidFill>
                <a:latin typeface="Arial MT"/>
                <a:cs typeface="Arial MT"/>
              </a:rPr>
              <a:t>number if we </a:t>
            </a:r>
            <a:r>
              <a:rPr sz="1800" dirty="0">
                <a:solidFill>
                  <a:srgbClr val="595959"/>
                </a:solidFill>
                <a:latin typeface="Arial MT"/>
                <a:cs typeface="Arial MT"/>
              </a:rPr>
              <a:t> </a:t>
            </a:r>
            <a:r>
              <a:rPr sz="1800" spc="-5" dirty="0">
                <a:solidFill>
                  <a:srgbClr val="595959"/>
                </a:solidFill>
                <a:latin typeface="Arial MT"/>
                <a:cs typeface="Arial MT"/>
              </a:rPr>
              <a:t>wer</a:t>
            </a:r>
            <a:r>
              <a:rPr sz="1800" dirty="0">
                <a:solidFill>
                  <a:srgbClr val="595959"/>
                </a:solidFill>
                <a:latin typeface="Arial MT"/>
                <a:cs typeface="Arial MT"/>
              </a:rPr>
              <a:t>e</a:t>
            </a:r>
            <a:r>
              <a:rPr sz="1800" spc="-5" dirty="0">
                <a:solidFill>
                  <a:srgbClr val="595959"/>
                </a:solidFill>
                <a:latin typeface="Arial MT"/>
                <a:cs typeface="Arial MT"/>
              </a:rPr>
              <a:t> t</a:t>
            </a:r>
            <a:r>
              <a:rPr sz="1800" dirty="0">
                <a:solidFill>
                  <a:srgbClr val="595959"/>
                </a:solidFill>
                <a:latin typeface="Arial MT"/>
                <a:cs typeface="Arial MT"/>
              </a:rPr>
              <a:t>o</a:t>
            </a:r>
            <a:r>
              <a:rPr sz="1800" spc="-5" dirty="0">
                <a:solidFill>
                  <a:srgbClr val="595959"/>
                </a:solidFill>
                <a:latin typeface="Arial MT"/>
                <a:cs typeface="Arial MT"/>
              </a:rPr>
              <a:t> </a:t>
            </a:r>
            <a:r>
              <a:rPr sz="1800" dirty="0">
                <a:solidFill>
                  <a:srgbClr val="595959"/>
                </a:solidFill>
                <a:latin typeface="Arial MT"/>
                <a:cs typeface="Arial MT"/>
              </a:rPr>
              <a:t>start</a:t>
            </a:r>
            <a:r>
              <a:rPr sz="1800" spc="-5" dirty="0">
                <a:solidFill>
                  <a:srgbClr val="595959"/>
                </a:solidFill>
                <a:latin typeface="Arial MT"/>
                <a:cs typeface="Arial MT"/>
              </a:rPr>
              <a:t> </a:t>
            </a:r>
            <a:r>
              <a:rPr sz="1800" dirty="0">
                <a:solidFill>
                  <a:srgbClr val="595959"/>
                </a:solidFill>
                <a:latin typeface="Arial MT"/>
                <a:cs typeface="Arial MT"/>
              </a:rPr>
              <a:t>counting</a:t>
            </a:r>
            <a:r>
              <a:rPr sz="1800" spc="-5" dirty="0">
                <a:solidFill>
                  <a:srgbClr val="595959"/>
                </a:solidFill>
                <a:latin typeface="Arial MT"/>
                <a:cs typeface="Arial MT"/>
              </a:rPr>
              <a:t> fro</a:t>
            </a:r>
            <a:r>
              <a:rPr sz="1800" dirty="0">
                <a:solidFill>
                  <a:srgbClr val="595959"/>
                </a:solidFill>
                <a:latin typeface="Arial MT"/>
                <a:cs typeface="Arial MT"/>
              </a:rPr>
              <a:t>m</a:t>
            </a:r>
            <a:r>
              <a:rPr sz="1800" spc="-5" dirty="0">
                <a:solidFill>
                  <a:srgbClr val="595959"/>
                </a:solidFill>
                <a:latin typeface="Arial MT"/>
                <a:cs typeface="Arial MT"/>
              </a:rPr>
              <a:t> 1</a:t>
            </a:r>
            <a:r>
              <a:rPr sz="1800" dirty="0">
                <a:solidFill>
                  <a:srgbClr val="595959"/>
                </a:solidFill>
                <a:latin typeface="Arial MT"/>
                <a:cs typeface="Arial MT"/>
              </a:rPr>
              <a:t>,</a:t>
            </a:r>
            <a:r>
              <a:rPr sz="1800" spc="-5" dirty="0">
                <a:solidFill>
                  <a:srgbClr val="595959"/>
                </a:solidFill>
                <a:latin typeface="Arial MT"/>
                <a:cs typeface="Arial MT"/>
              </a:rPr>
              <a:t> o</a:t>
            </a:r>
            <a:r>
              <a:rPr sz="1800" dirty="0">
                <a:solidFill>
                  <a:srgbClr val="595959"/>
                </a:solidFill>
                <a:latin typeface="Arial MT"/>
                <a:cs typeface="Arial MT"/>
              </a:rPr>
              <a:t>r</a:t>
            </a:r>
            <a:r>
              <a:rPr sz="1800" spc="-5" dirty="0">
                <a:solidFill>
                  <a:srgbClr val="595959"/>
                </a:solidFill>
                <a:latin typeface="Arial MT"/>
                <a:cs typeface="Arial MT"/>
              </a:rPr>
              <a:t> outpu</a:t>
            </a:r>
            <a:r>
              <a:rPr sz="1800" dirty="0">
                <a:solidFill>
                  <a:srgbClr val="595959"/>
                </a:solidFill>
                <a:latin typeface="Arial MT"/>
                <a:cs typeface="Arial MT"/>
              </a:rPr>
              <a:t>t</a:t>
            </a:r>
            <a:r>
              <a:rPr sz="1800" spc="-5" dirty="0">
                <a:solidFill>
                  <a:srgbClr val="595959"/>
                </a:solidFill>
                <a:latin typeface="Arial MT"/>
                <a:cs typeface="Arial MT"/>
              </a:rPr>
              <a:t> </a:t>
            </a:r>
            <a:r>
              <a:rPr sz="1800" dirty="0">
                <a:solidFill>
                  <a:srgbClr val="595959"/>
                </a:solidFill>
                <a:latin typeface="Arial MT"/>
                <a:cs typeface="Arial MT"/>
              </a:rPr>
              <a:t>“all</a:t>
            </a:r>
            <a:r>
              <a:rPr sz="1800" spc="-5" dirty="0">
                <a:solidFill>
                  <a:srgbClr val="595959"/>
                </a:solidFill>
                <a:latin typeface="Arial MT"/>
                <a:cs typeface="Arial MT"/>
              </a:rPr>
              <a:t> present</a:t>
            </a:r>
            <a:r>
              <a:rPr sz="1800" dirty="0">
                <a:solidFill>
                  <a:srgbClr val="595959"/>
                </a:solidFill>
                <a:latin typeface="Arial MT"/>
                <a:cs typeface="Arial MT"/>
              </a:rPr>
              <a:t>”</a:t>
            </a:r>
            <a:r>
              <a:rPr sz="1800" spc="-5" dirty="0">
                <a:solidFill>
                  <a:srgbClr val="595959"/>
                </a:solidFill>
                <a:latin typeface="Arial MT"/>
                <a:cs typeface="Arial MT"/>
              </a:rPr>
              <a:t> i</a:t>
            </a:r>
            <a:r>
              <a:rPr sz="1800" dirty="0">
                <a:solidFill>
                  <a:srgbClr val="595959"/>
                </a:solidFill>
                <a:latin typeface="Arial MT"/>
                <a:cs typeface="Arial MT"/>
              </a:rPr>
              <a:t>f</a:t>
            </a:r>
            <a:r>
              <a:rPr sz="1800" spc="-5" dirty="0">
                <a:solidFill>
                  <a:srgbClr val="595959"/>
                </a:solidFill>
                <a:latin typeface="Arial MT"/>
                <a:cs typeface="Arial MT"/>
              </a:rPr>
              <a:t> al</a:t>
            </a:r>
            <a:r>
              <a:rPr sz="1800" dirty="0">
                <a:solidFill>
                  <a:srgbClr val="595959"/>
                </a:solidFill>
                <a:latin typeface="Arial MT"/>
                <a:cs typeface="Arial MT"/>
              </a:rPr>
              <a:t>l</a:t>
            </a:r>
            <a:r>
              <a:rPr sz="1800" spc="-5" dirty="0">
                <a:solidFill>
                  <a:srgbClr val="595959"/>
                </a:solidFill>
                <a:latin typeface="Arial MT"/>
                <a:cs typeface="Arial MT"/>
              </a:rPr>
              <a:t> </a:t>
            </a:r>
            <a:r>
              <a:rPr sz="1800" dirty="0">
                <a:solidFill>
                  <a:srgbClr val="595959"/>
                </a:solidFill>
                <a:latin typeface="Arial MT"/>
                <a:cs typeface="Arial MT"/>
              </a:rPr>
              <a:t>values</a:t>
            </a:r>
            <a:r>
              <a:rPr sz="1800" spc="-5" dirty="0">
                <a:solidFill>
                  <a:srgbClr val="595959"/>
                </a:solidFill>
                <a:latin typeface="Arial MT"/>
                <a:cs typeface="Arial MT"/>
              </a:rPr>
              <a:t> </a:t>
            </a:r>
            <a:r>
              <a:rPr sz="1800" dirty="0">
                <a:solidFill>
                  <a:srgbClr val="595959"/>
                </a:solidFill>
                <a:latin typeface="Arial MT"/>
                <a:cs typeface="Arial MT"/>
              </a:rPr>
              <a:t>1</a:t>
            </a:r>
            <a:r>
              <a:rPr sz="1800" spc="-5" dirty="0">
                <a:solidFill>
                  <a:srgbClr val="595959"/>
                </a:solidFill>
                <a:latin typeface="Arial MT"/>
                <a:cs typeface="Arial MT"/>
              </a:rPr>
              <a:t> t</a:t>
            </a:r>
            <a:r>
              <a:rPr sz="1800" dirty="0">
                <a:solidFill>
                  <a:srgbClr val="595959"/>
                </a:solidFill>
                <a:latin typeface="Arial MT"/>
                <a:cs typeface="Arial MT"/>
              </a:rPr>
              <a:t>o</a:t>
            </a:r>
            <a:r>
              <a:rPr sz="1800" spc="55" dirty="0">
                <a:solidFill>
                  <a:srgbClr val="595959"/>
                </a:solidFill>
                <a:latin typeface="Arial MT"/>
                <a:cs typeface="Arial MT"/>
              </a:rPr>
              <a:t> </a:t>
            </a:r>
            <a:r>
              <a:rPr sz="1800" spc="-600" dirty="0">
                <a:solidFill>
                  <a:srgbClr val="595959"/>
                </a:solidFill>
                <a:latin typeface="Lucida Sans Unicode"/>
                <a:cs typeface="Lucida Sans Unicode"/>
              </a:rPr>
              <a:t>𝑛</a:t>
            </a:r>
            <a:r>
              <a:rPr sz="1800" spc="-75" dirty="0">
                <a:solidFill>
                  <a:srgbClr val="595959"/>
                </a:solidFill>
                <a:latin typeface="Lucida Sans Unicode"/>
                <a:cs typeface="Lucida Sans Unicode"/>
              </a:rPr>
              <a:t> </a:t>
            </a:r>
            <a:r>
              <a:rPr sz="1800" spc="-5" dirty="0">
                <a:solidFill>
                  <a:srgbClr val="595959"/>
                </a:solidFill>
                <a:latin typeface="Arial MT"/>
                <a:cs typeface="Arial MT"/>
              </a:rPr>
              <a:t>were  present</a:t>
            </a:r>
            <a:r>
              <a:rPr sz="1800" spc="-10" dirty="0">
                <a:solidFill>
                  <a:srgbClr val="595959"/>
                </a:solidFill>
                <a:latin typeface="Arial MT"/>
                <a:cs typeface="Arial MT"/>
              </a:rPr>
              <a:t> </a:t>
            </a:r>
            <a:r>
              <a:rPr sz="1800" spc="-5" dirty="0">
                <a:solidFill>
                  <a:srgbClr val="595959"/>
                </a:solidFill>
                <a:latin typeface="Arial MT"/>
                <a:cs typeface="Arial MT"/>
              </a:rPr>
              <a:t>in the input.</a:t>
            </a:r>
            <a:endParaRPr sz="1800">
              <a:latin typeface="Arial MT"/>
              <a:cs typeface="Arial MT"/>
            </a:endParaRPr>
          </a:p>
          <a:p>
            <a:pPr marL="12700">
              <a:lnSpc>
                <a:spcPts val="2105"/>
              </a:lnSpc>
              <a:spcBef>
                <a:spcPts val="1050"/>
              </a:spcBef>
            </a:pPr>
            <a:r>
              <a:rPr sz="1800" spc="-5" dirty="0">
                <a:solidFill>
                  <a:srgbClr val="595959"/>
                </a:solidFill>
                <a:latin typeface="Arial MT"/>
                <a:cs typeface="Arial MT"/>
              </a:rPr>
              <a:t>For</a:t>
            </a:r>
            <a:r>
              <a:rPr sz="1800" spc="-10" dirty="0">
                <a:solidFill>
                  <a:srgbClr val="595959"/>
                </a:solidFill>
                <a:latin typeface="Arial MT"/>
                <a:cs typeface="Arial MT"/>
              </a:rPr>
              <a:t> </a:t>
            </a:r>
            <a:r>
              <a:rPr sz="1800" spc="-5" dirty="0">
                <a:solidFill>
                  <a:srgbClr val="595959"/>
                </a:solidFill>
                <a:latin typeface="Arial MT"/>
                <a:cs typeface="Arial MT"/>
              </a:rPr>
              <a:t>example, given [8, 5, 3, 3, 2, 1, 5, 4, 2, 3, 3, 2, 1, 9], the first </a:t>
            </a:r>
            <a:r>
              <a:rPr sz="1800" dirty="0">
                <a:solidFill>
                  <a:srgbClr val="595959"/>
                </a:solidFill>
                <a:latin typeface="Arial MT"/>
                <a:cs typeface="Arial MT"/>
              </a:rPr>
              <a:t>missing</a:t>
            </a:r>
            <a:r>
              <a:rPr sz="1800" spc="-5" dirty="0">
                <a:solidFill>
                  <a:srgbClr val="595959"/>
                </a:solidFill>
                <a:latin typeface="Arial MT"/>
                <a:cs typeface="Arial MT"/>
              </a:rPr>
              <a:t> number</a:t>
            </a:r>
            <a:endParaRPr sz="1800">
              <a:latin typeface="Arial MT"/>
              <a:cs typeface="Arial MT"/>
            </a:endParaRPr>
          </a:p>
          <a:p>
            <a:pPr marL="12700">
              <a:lnSpc>
                <a:spcPts val="2105"/>
              </a:lnSpc>
            </a:pPr>
            <a:r>
              <a:rPr sz="1800" spc="-5" dirty="0">
                <a:solidFill>
                  <a:srgbClr val="595959"/>
                </a:solidFill>
                <a:latin typeface="Arial MT"/>
                <a:cs typeface="Arial MT"/>
              </a:rPr>
              <a:t>here</a:t>
            </a:r>
            <a:r>
              <a:rPr sz="1800" spc="-35" dirty="0">
                <a:solidFill>
                  <a:srgbClr val="595959"/>
                </a:solidFill>
                <a:latin typeface="Arial MT"/>
                <a:cs typeface="Arial MT"/>
              </a:rPr>
              <a:t> </a:t>
            </a:r>
            <a:r>
              <a:rPr sz="1800" spc="-5" dirty="0">
                <a:solidFill>
                  <a:srgbClr val="595959"/>
                </a:solidFill>
                <a:latin typeface="Arial MT"/>
                <a:cs typeface="Arial MT"/>
              </a:rPr>
              <a:t>is</a:t>
            </a:r>
            <a:r>
              <a:rPr sz="1800" spc="-35" dirty="0">
                <a:solidFill>
                  <a:srgbClr val="595959"/>
                </a:solidFill>
                <a:latin typeface="Arial MT"/>
                <a:cs typeface="Arial MT"/>
              </a:rPr>
              <a:t> </a:t>
            </a:r>
            <a:r>
              <a:rPr sz="1800" spc="-5" dirty="0">
                <a:solidFill>
                  <a:srgbClr val="595959"/>
                </a:solidFill>
                <a:latin typeface="Arial MT"/>
                <a:cs typeface="Arial MT"/>
              </a:rPr>
              <a:t>6.</a:t>
            </a:r>
            <a:endParaRPr sz="1800">
              <a:latin typeface="Arial MT"/>
              <a:cs typeface="Arial MT"/>
            </a:endParaRPr>
          </a:p>
          <a:p>
            <a:pPr marL="12700">
              <a:lnSpc>
                <a:spcPct val="100000"/>
              </a:lnSpc>
              <a:spcBef>
                <a:spcPts val="1090"/>
              </a:spcBef>
            </a:pPr>
            <a:r>
              <a:rPr sz="1800" spc="-5" dirty="0">
                <a:solidFill>
                  <a:srgbClr val="595959"/>
                </a:solidFill>
                <a:latin typeface="Arial MT"/>
                <a:cs typeface="Arial MT"/>
              </a:rPr>
              <a:t>Bonus:</a:t>
            </a:r>
            <a:r>
              <a:rPr sz="1800" spc="-15" dirty="0">
                <a:solidFill>
                  <a:srgbClr val="595959"/>
                </a:solidFill>
                <a:latin typeface="Arial MT"/>
                <a:cs typeface="Arial MT"/>
              </a:rPr>
              <a:t> </a:t>
            </a:r>
            <a:r>
              <a:rPr sz="1800" spc="-5" dirty="0">
                <a:solidFill>
                  <a:srgbClr val="595959"/>
                </a:solidFill>
                <a:latin typeface="Arial MT"/>
                <a:cs typeface="Arial MT"/>
              </a:rPr>
              <a:t>Can</a:t>
            </a:r>
            <a:r>
              <a:rPr sz="1800" spc="-10" dirty="0">
                <a:solidFill>
                  <a:srgbClr val="595959"/>
                </a:solidFill>
                <a:latin typeface="Arial MT"/>
                <a:cs typeface="Arial MT"/>
              </a:rPr>
              <a:t> </a:t>
            </a:r>
            <a:r>
              <a:rPr sz="1800" spc="-5" dirty="0">
                <a:solidFill>
                  <a:srgbClr val="595959"/>
                </a:solidFill>
                <a:latin typeface="Arial MT"/>
                <a:cs typeface="Arial MT"/>
              </a:rPr>
              <a:t>we</a:t>
            </a:r>
            <a:r>
              <a:rPr sz="1800" spc="-10" dirty="0">
                <a:solidFill>
                  <a:srgbClr val="595959"/>
                </a:solidFill>
                <a:latin typeface="Arial MT"/>
                <a:cs typeface="Arial MT"/>
              </a:rPr>
              <a:t> </a:t>
            </a:r>
            <a:r>
              <a:rPr sz="1800" spc="-5" dirty="0">
                <a:solidFill>
                  <a:srgbClr val="595959"/>
                </a:solidFill>
                <a:latin typeface="Arial MT"/>
                <a:cs typeface="Arial MT"/>
              </a:rPr>
              <a:t>do</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dirty="0">
                <a:solidFill>
                  <a:srgbClr val="595959"/>
                </a:solidFill>
                <a:latin typeface="Arial MT"/>
                <a:cs typeface="Arial MT"/>
              </a:rPr>
              <a:t>same</a:t>
            </a:r>
            <a:r>
              <a:rPr sz="1800" spc="-5" dirty="0">
                <a:solidFill>
                  <a:srgbClr val="595959"/>
                </a:solidFill>
                <a:latin typeface="Arial MT"/>
                <a:cs typeface="Arial MT"/>
              </a:rPr>
              <a:t> thing</a:t>
            </a:r>
            <a:r>
              <a:rPr sz="1800" spc="-10" dirty="0">
                <a:solidFill>
                  <a:srgbClr val="595959"/>
                </a:solidFill>
                <a:latin typeface="Arial MT"/>
                <a:cs typeface="Arial MT"/>
              </a:rPr>
              <a:t> </a:t>
            </a:r>
            <a:r>
              <a:rPr sz="1800" spc="-5" dirty="0">
                <a:solidFill>
                  <a:srgbClr val="595959"/>
                </a:solidFill>
                <a:latin typeface="Arial MT"/>
                <a:cs typeface="Arial MT"/>
              </a:rPr>
              <a:t>using</a:t>
            </a:r>
            <a:r>
              <a:rPr sz="1800" spc="55" dirty="0">
                <a:solidFill>
                  <a:srgbClr val="595959"/>
                </a:solidFill>
                <a:latin typeface="Arial MT"/>
                <a:cs typeface="Arial MT"/>
              </a:rPr>
              <a:t> </a:t>
            </a:r>
            <a:r>
              <a:rPr sz="1800" spc="-15" dirty="0">
                <a:solidFill>
                  <a:srgbClr val="595959"/>
                </a:solidFill>
                <a:latin typeface="Lucida Sans Unicode"/>
                <a:cs typeface="Lucida Sans Unicode"/>
              </a:rPr>
              <a:t>𝑂</a:t>
            </a:r>
            <a:r>
              <a:rPr sz="1800" spc="-15" dirty="0">
                <a:solidFill>
                  <a:srgbClr val="595959"/>
                </a:solidFill>
                <a:latin typeface="Arial MT"/>
                <a:cs typeface="Arial MT"/>
              </a:rPr>
              <a:t>(1)</a:t>
            </a:r>
            <a:r>
              <a:rPr sz="1800" spc="-10" dirty="0">
                <a:solidFill>
                  <a:srgbClr val="595959"/>
                </a:solidFill>
                <a:latin typeface="Arial MT"/>
                <a:cs typeface="Arial MT"/>
              </a:rPr>
              <a:t> </a:t>
            </a:r>
            <a:r>
              <a:rPr sz="1800" dirty="0">
                <a:solidFill>
                  <a:srgbClr val="595959"/>
                </a:solidFill>
                <a:latin typeface="Arial MT"/>
                <a:cs typeface="Arial MT"/>
              </a:rPr>
              <a:t>space?</a:t>
            </a:r>
            <a:r>
              <a:rPr sz="1800" spc="-10" dirty="0">
                <a:solidFill>
                  <a:srgbClr val="595959"/>
                </a:solidFill>
                <a:latin typeface="Arial MT"/>
                <a:cs typeface="Arial MT"/>
              </a:rPr>
              <a:t> </a:t>
            </a:r>
            <a:r>
              <a:rPr sz="1800" spc="-5" dirty="0">
                <a:solidFill>
                  <a:srgbClr val="595959"/>
                </a:solidFill>
                <a:latin typeface="Arial MT"/>
                <a:cs typeface="Arial MT"/>
              </a:rPr>
              <a:t>i.e.</a:t>
            </a:r>
            <a:r>
              <a:rPr sz="1800" spc="-10" dirty="0">
                <a:solidFill>
                  <a:srgbClr val="595959"/>
                </a:solidFill>
                <a:latin typeface="Arial MT"/>
                <a:cs typeface="Arial MT"/>
              </a:rPr>
              <a:t> </a:t>
            </a:r>
            <a:r>
              <a:rPr sz="1800" spc="-5" dirty="0">
                <a:solidFill>
                  <a:srgbClr val="595959"/>
                </a:solidFill>
                <a:latin typeface="Arial MT"/>
                <a:cs typeface="Arial MT"/>
              </a:rPr>
              <a:t>in-place</a:t>
            </a:r>
            <a:endParaRPr sz="1800">
              <a:latin typeface="Arial MT"/>
              <a:cs typeface="Arial MT"/>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00926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The</a:t>
            </a:r>
            <a:r>
              <a:rPr sz="2500" b="0" spc="-30" dirty="0">
                <a:solidFill>
                  <a:srgbClr val="000000"/>
                </a:solidFill>
                <a:latin typeface="Arial MT"/>
                <a:cs typeface="Arial MT"/>
              </a:rPr>
              <a:t> </a:t>
            </a:r>
            <a:r>
              <a:rPr sz="2500" b="0" spc="5" dirty="0">
                <a:solidFill>
                  <a:srgbClr val="000000"/>
                </a:solidFill>
                <a:latin typeface="Arial MT"/>
                <a:cs typeface="Arial MT"/>
              </a:rPr>
              <a:t>Missing</a:t>
            </a:r>
            <a:r>
              <a:rPr sz="2500" b="0" spc="-25" dirty="0">
                <a:solidFill>
                  <a:srgbClr val="000000"/>
                </a:solidFill>
                <a:latin typeface="Arial MT"/>
                <a:cs typeface="Arial MT"/>
              </a:rPr>
              <a:t> </a:t>
            </a:r>
            <a:r>
              <a:rPr sz="2500" b="0" spc="5" dirty="0">
                <a:solidFill>
                  <a:srgbClr val="000000"/>
                </a:solidFill>
                <a:latin typeface="Arial MT"/>
                <a:cs typeface="Arial MT"/>
              </a:rPr>
              <a:t>Element</a:t>
            </a:r>
            <a:endParaRPr sz="2500">
              <a:latin typeface="Arial MT"/>
              <a:cs typeface="Arial MT"/>
            </a:endParaRPr>
          </a:p>
        </p:txBody>
      </p:sp>
      <p:sp>
        <p:nvSpPr>
          <p:cNvPr id="3" name="object 3"/>
          <p:cNvSpPr txBox="1"/>
          <p:nvPr/>
        </p:nvSpPr>
        <p:spPr>
          <a:xfrm>
            <a:off x="475249" y="1075640"/>
            <a:ext cx="8112125" cy="2964180"/>
          </a:xfrm>
          <a:prstGeom prst="rect">
            <a:avLst/>
          </a:prstGeom>
        </p:spPr>
        <p:txBody>
          <a:bodyPr vert="horz" wrap="square" lIns="0" tIns="153035" rIns="0" bIns="0" rtlCol="0">
            <a:spAutoFit/>
          </a:bodyPr>
          <a:lstStyle/>
          <a:p>
            <a:pPr marL="379095" indent="-367030">
              <a:lnSpc>
                <a:spcPct val="100000"/>
              </a:lnSpc>
              <a:spcBef>
                <a:spcPts val="1205"/>
              </a:spcBef>
              <a:buChar char="●"/>
              <a:tabLst>
                <a:tab pos="379095" algn="l"/>
                <a:tab pos="379730" algn="l"/>
              </a:tabLst>
            </a:pPr>
            <a:r>
              <a:rPr sz="1800" spc="-5" dirty="0">
                <a:solidFill>
                  <a:srgbClr val="595959"/>
                </a:solidFill>
                <a:latin typeface="Arial MT"/>
                <a:cs typeface="Arial MT"/>
              </a:rPr>
              <a:t>No</a:t>
            </a:r>
            <a:r>
              <a:rPr sz="1800" spc="-10" dirty="0">
                <a:solidFill>
                  <a:srgbClr val="595959"/>
                </a:solidFill>
                <a:latin typeface="Arial MT"/>
                <a:cs typeface="Arial MT"/>
              </a:rPr>
              <a:t> </a:t>
            </a:r>
            <a:r>
              <a:rPr sz="1800" spc="-5" dirty="0">
                <a:solidFill>
                  <a:srgbClr val="595959"/>
                </a:solidFill>
                <a:latin typeface="Arial MT"/>
                <a:cs typeface="Arial MT"/>
              </a:rPr>
              <a:t>hash</a:t>
            </a:r>
            <a:r>
              <a:rPr sz="1800" spc="-10" dirty="0">
                <a:solidFill>
                  <a:srgbClr val="595959"/>
                </a:solidFill>
                <a:latin typeface="Arial MT"/>
                <a:cs typeface="Arial MT"/>
              </a:rPr>
              <a:t> </a:t>
            </a:r>
            <a:r>
              <a:rPr sz="1800" spc="-5" dirty="0">
                <a:solidFill>
                  <a:srgbClr val="595959"/>
                </a:solidFill>
                <a:latin typeface="Arial MT"/>
                <a:cs typeface="Arial MT"/>
              </a:rPr>
              <a:t>tables</a:t>
            </a:r>
            <a:r>
              <a:rPr sz="1800" spc="-10" dirty="0">
                <a:solidFill>
                  <a:srgbClr val="595959"/>
                </a:solidFill>
                <a:latin typeface="Arial MT"/>
                <a:cs typeface="Arial MT"/>
              </a:rPr>
              <a:t> </a:t>
            </a:r>
            <a:r>
              <a:rPr sz="1800" spc="-5" dirty="0">
                <a:solidFill>
                  <a:srgbClr val="595959"/>
                </a:solidFill>
                <a:latin typeface="Arial MT"/>
                <a:cs typeface="Arial MT"/>
              </a:rPr>
              <a:t>used,</a:t>
            </a:r>
            <a:r>
              <a:rPr sz="1800" spc="-10" dirty="0">
                <a:solidFill>
                  <a:srgbClr val="595959"/>
                </a:solidFill>
                <a:latin typeface="Arial MT"/>
                <a:cs typeface="Arial MT"/>
              </a:rPr>
              <a:t> </a:t>
            </a:r>
            <a:r>
              <a:rPr sz="1800" spc="-5" dirty="0">
                <a:solidFill>
                  <a:srgbClr val="595959"/>
                </a:solidFill>
                <a:latin typeface="Arial MT"/>
                <a:cs typeface="Arial MT"/>
              </a:rPr>
              <a:t>but</a:t>
            </a:r>
            <a:r>
              <a:rPr sz="1800" spc="-10" dirty="0">
                <a:solidFill>
                  <a:srgbClr val="595959"/>
                </a:solidFill>
                <a:latin typeface="Arial MT"/>
                <a:cs typeface="Arial MT"/>
              </a:rPr>
              <a:t> </a:t>
            </a:r>
            <a:r>
              <a:rPr sz="1800" spc="-5" dirty="0">
                <a:solidFill>
                  <a:srgbClr val="595959"/>
                </a:solidFill>
                <a:latin typeface="Arial MT"/>
                <a:cs typeface="Arial MT"/>
              </a:rPr>
              <a:t>is</a:t>
            </a:r>
            <a:r>
              <a:rPr sz="1800" spc="-10"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a:t>
            </a:r>
            <a:r>
              <a:rPr sz="1800" dirty="0">
                <a:solidFill>
                  <a:srgbClr val="595959"/>
                </a:solidFill>
                <a:latin typeface="Arial MT"/>
                <a:cs typeface="Arial MT"/>
              </a:rPr>
              <a:t>similar</a:t>
            </a:r>
            <a:r>
              <a:rPr sz="1800" spc="-10" dirty="0">
                <a:solidFill>
                  <a:srgbClr val="595959"/>
                </a:solidFill>
                <a:latin typeface="Arial MT"/>
                <a:cs typeface="Arial MT"/>
              </a:rPr>
              <a:t> </a:t>
            </a:r>
            <a:r>
              <a:rPr sz="1800" spc="-5" dirty="0">
                <a:solidFill>
                  <a:srgbClr val="595959"/>
                </a:solidFill>
                <a:latin typeface="Arial MT"/>
                <a:cs typeface="Arial MT"/>
              </a:rPr>
              <a:t>idea</a:t>
            </a:r>
            <a:r>
              <a:rPr sz="1800" spc="-10" dirty="0">
                <a:solidFill>
                  <a:srgbClr val="595959"/>
                </a:solidFill>
                <a:latin typeface="Arial MT"/>
                <a:cs typeface="Arial MT"/>
              </a:rPr>
              <a:t> </a:t>
            </a:r>
            <a:r>
              <a:rPr sz="1800" spc="-5" dirty="0">
                <a:solidFill>
                  <a:srgbClr val="595959"/>
                </a:solidFill>
                <a:latin typeface="Arial MT"/>
                <a:cs typeface="Arial MT"/>
              </a:rPr>
              <a:t>to</a:t>
            </a:r>
            <a:r>
              <a:rPr sz="1800" spc="-10" dirty="0">
                <a:solidFill>
                  <a:srgbClr val="595959"/>
                </a:solidFill>
                <a:latin typeface="Arial MT"/>
                <a:cs typeface="Arial MT"/>
              </a:rPr>
              <a:t> </a:t>
            </a:r>
            <a:r>
              <a:rPr sz="1800" dirty="0">
                <a:solidFill>
                  <a:srgbClr val="595959"/>
                </a:solidFill>
                <a:latin typeface="Arial MT"/>
                <a:cs typeface="Arial MT"/>
              </a:rPr>
              <a:t>cuckoo</a:t>
            </a:r>
            <a:r>
              <a:rPr sz="1800" spc="-10" dirty="0">
                <a:solidFill>
                  <a:srgbClr val="595959"/>
                </a:solidFill>
                <a:latin typeface="Arial MT"/>
                <a:cs typeface="Arial MT"/>
              </a:rPr>
              <a:t> </a:t>
            </a:r>
            <a:r>
              <a:rPr sz="1800" spc="-5" dirty="0">
                <a:solidFill>
                  <a:srgbClr val="595959"/>
                </a:solidFill>
                <a:latin typeface="Arial MT"/>
                <a:cs typeface="Arial MT"/>
              </a:rPr>
              <a:t>hashing</a:t>
            </a:r>
            <a:endParaRPr sz="1800">
              <a:latin typeface="Arial MT"/>
              <a:cs typeface="Arial MT"/>
            </a:endParaRPr>
          </a:p>
          <a:p>
            <a:pPr marL="379095" marR="186690" indent="-367030">
              <a:lnSpc>
                <a:spcPct val="105000"/>
              </a:lnSpc>
              <a:spcBef>
                <a:spcPts val="1000"/>
              </a:spcBef>
              <a:buChar char="●"/>
              <a:tabLst>
                <a:tab pos="379095" algn="l"/>
                <a:tab pos="379730" algn="l"/>
              </a:tabLst>
            </a:pPr>
            <a:r>
              <a:rPr sz="1800" spc="-5" dirty="0">
                <a:solidFill>
                  <a:srgbClr val="595959"/>
                </a:solidFill>
                <a:latin typeface="Arial MT"/>
                <a:cs typeface="Arial MT"/>
              </a:rPr>
              <a:t>Consider each element in the array once and try to place it in its own index </a:t>
            </a:r>
            <a:r>
              <a:rPr sz="1800" spc="-490" dirty="0">
                <a:solidFill>
                  <a:srgbClr val="595959"/>
                </a:solidFill>
                <a:latin typeface="Arial MT"/>
                <a:cs typeface="Arial MT"/>
              </a:rPr>
              <a:t> </a:t>
            </a:r>
            <a:r>
              <a:rPr sz="1800" spc="-5" dirty="0">
                <a:solidFill>
                  <a:srgbClr val="595959"/>
                </a:solidFill>
                <a:latin typeface="Arial MT"/>
                <a:cs typeface="Arial MT"/>
              </a:rPr>
              <a:t>given</a:t>
            </a:r>
            <a:r>
              <a:rPr sz="1800" spc="-10" dirty="0">
                <a:solidFill>
                  <a:srgbClr val="595959"/>
                </a:solidFill>
                <a:latin typeface="Arial MT"/>
                <a:cs typeface="Arial MT"/>
              </a:rPr>
              <a:t> </a:t>
            </a:r>
            <a:r>
              <a:rPr sz="1800" spc="-5" dirty="0">
                <a:solidFill>
                  <a:srgbClr val="595959"/>
                </a:solidFill>
                <a:latin typeface="Arial MT"/>
                <a:cs typeface="Arial MT"/>
              </a:rPr>
              <a:t>its </a:t>
            </a:r>
            <a:r>
              <a:rPr sz="1800" dirty="0">
                <a:solidFill>
                  <a:srgbClr val="595959"/>
                </a:solidFill>
                <a:latin typeface="Arial MT"/>
                <a:cs typeface="Arial MT"/>
              </a:rPr>
              <a:t>value</a:t>
            </a:r>
            <a:r>
              <a:rPr sz="1800" spc="-5" dirty="0">
                <a:solidFill>
                  <a:srgbClr val="595959"/>
                </a:solidFill>
                <a:latin typeface="Arial MT"/>
                <a:cs typeface="Arial MT"/>
              </a:rPr>
              <a:t> </a:t>
            </a:r>
            <a:r>
              <a:rPr sz="1800" dirty="0">
                <a:solidFill>
                  <a:srgbClr val="595959"/>
                </a:solidFill>
                <a:latin typeface="Arial MT"/>
                <a:cs typeface="Arial MT"/>
              </a:rPr>
              <a:t>–</a:t>
            </a:r>
            <a:r>
              <a:rPr sz="1800" spc="5" dirty="0">
                <a:solidFill>
                  <a:srgbClr val="595959"/>
                </a:solidFill>
                <a:latin typeface="Arial MT"/>
                <a:cs typeface="Arial MT"/>
              </a:rPr>
              <a:t> </a:t>
            </a:r>
            <a:r>
              <a:rPr sz="1800" spc="-130" dirty="0">
                <a:solidFill>
                  <a:srgbClr val="595959"/>
                </a:solidFill>
                <a:latin typeface="Lucida Sans Unicode"/>
                <a:cs typeface="Lucida Sans Unicode"/>
              </a:rPr>
              <a:t>𝑂</a:t>
            </a:r>
            <a:r>
              <a:rPr sz="1800" spc="-130" dirty="0">
                <a:solidFill>
                  <a:srgbClr val="595959"/>
                </a:solidFill>
                <a:latin typeface="Arial MT"/>
                <a:cs typeface="Arial MT"/>
              </a:rPr>
              <a:t>(</a:t>
            </a:r>
            <a:r>
              <a:rPr sz="1800" spc="-130" dirty="0">
                <a:solidFill>
                  <a:srgbClr val="595959"/>
                </a:solidFill>
                <a:latin typeface="Lucida Sans Unicode"/>
                <a:cs typeface="Lucida Sans Unicode"/>
              </a:rPr>
              <a:t>𝑛</a:t>
            </a:r>
            <a:r>
              <a:rPr sz="1800" spc="-130" dirty="0">
                <a:solidFill>
                  <a:srgbClr val="595959"/>
                </a:solidFill>
                <a:latin typeface="Arial MT"/>
                <a:cs typeface="Arial MT"/>
              </a:rPr>
              <a:t>)</a:t>
            </a:r>
            <a:endParaRPr sz="1800">
              <a:latin typeface="Arial MT"/>
              <a:cs typeface="Arial MT"/>
            </a:endParaRPr>
          </a:p>
          <a:p>
            <a:pPr marL="836294" lvl="1" indent="-336550">
              <a:lnSpc>
                <a:spcPct val="100000"/>
              </a:lnSpc>
              <a:spcBef>
                <a:spcPts val="1125"/>
              </a:spcBef>
              <a:buChar char="○"/>
              <a:tabLst>
                <a:tab pos="836294" algn="l"/>
                <a:tab pos="836930" algn="l"/>
              </a:tabLst>
            </a:pPr>
            <a:r>
              <a:rPr sz="1400" spc="-5" dirty="0">
                <a:solidFill>
                  <a:srgbClr val="595959"/>
                </a:solidFill>
                <a:latin typeface="Arial MT"/>
                <a:cs typeface="Arial MT"/>
              </a:rPr>
              <a:t>If there is an element larger than</a:t>
            </a:r>
            <a:r>
              <a:rPr sz="1400" spc="25" dirty="0">
                <a:solidFill>
                  <a:srgbClr val="595959"/>
                </a:solidFill>
                <a:latin typeface="Arial MT"/>
                <a:cs typeface="Arial MT"/>
              </a:rPr>
              <a:t> </a:t>
            </a:r>
            <a:r>
              <a:rPr sz="1400" spc="-180" dirty="0">
                <a:solidFill>
                  <a:srgbClr val="595959"/>
                </a:solidFill>
                <a:latin typeface="Lucida Sans Unicode"/>
                <a:cs typeface="Lucida Sans Unicode"/>
              </a:rPr>
              <a:t>𝑛</a:t>
            </a:r>
            <a:r>
              <a:rPr sz="1400" spc="-180" dirty="0">
                <a:solidFill>
                  <a:srgbClr val="595959"/>
                </a:solidFill>
                <a:latin typeface="Arial MT"/>
                <a:cs typeface="Arial MT"/>
              </a:rPr>
              <a:t>,</a:t>
            </a:r>
            <a:r>
              <a:rPr sz="1400" spc="-5" dirty="0">
                <a:solidFill>
                  <a:srgbClr val="595959"/>
                </a:solidFill>
                <a:latin typeface="Arial MT"/>
                <a:cs typeface="Arial MT"/>
              </a:rPr>
              <a:t> just ignore it as it will not </a:t>
            </a:r>
            <a:r>
              <a:rPr sz="1400" spc="-10" dirty="0">
                <a:solidFill>
                  <a:srgbClr val="595959"/>
                </a:solidFill>
                <a:latin typeface="Arial MT"/>
                <a:cs typeface="Arial MT"/>
              </a:rPr>
              <a:t>affect</a:t>
            </a:r>
            <a:r>
              <a:rPr sz="1400" spc="-5" dirty="0">
                <a:solidFill>
                  <a:srgbClr val="595959"/>
                </a:solidFill>
                <a:latin typeface="Arial MT"/>
                <a:cs typeface="Arial MT"/>
              </a:rPr>
              <a:t> the </a:t>
            </a:r>
            <a:r>
              <a:rPr sz="1400" dirty="0">
                <a:solidFill>
                  <a:srgbClr val="595959"/>
                </a:solidFill>
                <a:latin typeface="Arial MT"/>
                <a:cs typeface="Arial MT"/>
              </a:rPr>
              <a:t>result</a:t>
            </a:r>
            <a:r>
              <a:rPr sz="1400" spc="-5" dirty="0">
                <a:solidFill>
                  <a:srgbClr val="595959"/>
                </a:solidFill>
                <a:latin typeface="Arial MT"/>
                <a:cs typeface="Arial MT"/>
              </a:rPr>
              <a:t> of our algorithm</a:t>
            </a:r>
            <a:endParaRPr sz="1400">
              <a:latin typeface="Arial MT"/>
              <a:cs typeface="Arial MT"/>
            </a:endParaRPr>
          </a:p>
          <a:p>
            <a:pPr marL="379095" marR="356870" indent="-367030">
              <a:lnSpc>
                <a:spcPct val="105000"/>
              </a:lnSpc>
              <a:spcBef>
                <a:spcPts val="960"/>
              </a:spcBef>
              <a:buChar char="●"/>
              <a:tabLst>
                <a:tab pos="379095" algn="l"/>
                <a:tab pos="379730" algn="l"/>
              </a:tabLst>
            </a:pPr>
            <a:r>
              <a:rPr sz="1800" spc="-5" dirty="0">
                <a:solidFill>
                  <a:srgbClr val="595959"/>
                </a:solidFill>
                <a:latin typeface="Arial MT"/>
                <a:cs typeface="Arial MT"/>
              </a:rPr>
              <a:t>Once we have </a:t>
            </a:r>
            <a:r>
              <a:rPr sz="1800" dirty="0">
                <a:solidFill>
                  <a:srgbClr val="595959"/>
                </a:solidFill>
                <a:latin typeface="Arial MT"/>
                <a:cs typeface="Arial MT"/>
              </a:rPr>
              <a:t>considered </a:t>
            </a:r>
            <a:r>
              <a:rPr sz="1800" spc="-5" dirty="0">
                <a:solidFill>
                  <a:srgbClr val="595959"/>
                </a:solidFill>
                <a:latin typeface="Arial MT"/>
                <a:cs typeface="Arial MT"/>
              </a:rPr>
              <a:t>all elements in the </a:t>
            </a:r>
            <a:r>
              <a:rPr sz="1800" spc="-30" dirty="0">
                <a:solidFill>
                  <a:srgbClr val="595959"/>
                </a:solidFill>
                <a:latin typeface="Arial MT"/>
                <a:cs typeface="Arial MT"/>
              </a:rPr>
              <a:t>array, </a:t>
            </a:r>
            <a:r>
              <a:rPr sz="1800" dirty="0">
                <a:solidFill>
                  <a:srgbClr val="595959"/>
                </a:solidFill>
                <a:latin typeface="Arial MT"/>
                <a:cs typeface="Arial MT"/>
              </a:rPr>
              <a:t>run </a:t>
            </a:r>
            <a:r>
              <a:rPr sz="1800" spc="-5" dirty="0">
                <a:solidFill>
                  <a:srgbClr val="595959"/>
                </a:solidFill>
                <a:latin typeface="Arial MT"/>
                <a:cs typeface="Arial MT"/>
              </a:rPr>
              <a:t>through the array </a:t>
            </a:r>
            <a:r>
              <a:rPr sz="1800" spc="-490" dirty="0">
                <a:solidFill>
                  <a:srgbClr val="595959"/>
                </a:solidFill>
                <a:latin typeface="Arial MT"/>
                <a:cs typeface="Arial MT"/>
              </a:rPr>
              <a:t> </a:t>
            </a:r>
            <a:r>
              <a:rPr sz="1800" spc="-5" dirty="0">
                <a:solidFill>
                  <a:srgbClr val="595959"/>
                </a:solidFill>
                <a:latin typeface="Arial MT"/>
                <a:cs typeface="Arial MT"/>
              </a:rPr>
              <a:t>onc</a:t>
            </a:r>
            <a:r>
              <a:rPr sz="1800" dirty="0">
                <a:solidFill>
                  <a:srgbClr val="595959"/>
                </a:solidFill>
                <a:latin typeface="Arial MT"/>
                <a:cs typeface="Arial MT"/>
              </a:rPr>
              <a:t>e</a:t>
            </a:r>
            <a:r>
              <a:rPr sz="1800" spc="-5" dirty="0">
                <a:solidFill>
                  <a:srgbClr val="595959"/>
                </a:solidFill>
                <a:latin typeface="Arial MT"/>
                <a:cs typeface="Arial MT"/>
              </a:rPr>
              <a:t> </a:t>
            </a:r>
            <a:r>
              <a:rPr sz="1800" dirty="0">
                <a:solidFill>
                  <a:srgbClr val="595959"/>
                </a:solidFill>
                <a:latin typeface="Arial MT"/>
                <a:cs typeface="Arial MT"/>
              </a:rPr>
              <a:t>more</a:t>
            </a:r>
            <a:r>
              <a:rPr sz="1800" spc="-5" dirty="0">
                <a:solidFill>
                  <a:srgbClr val="595959"/>
                </a:solidFill>
                <a:latin typeface="Arial MT"/>
                <a:cs typeface="Arial MT"/>
              </a:rPr>
              <a:t> an</a:t>
            </a:r>
            <a:r>
              <a:rPr sz="1800" dirty="0">
                <a:solidFill>
                  <a:srgbClr val="595959"/>
                </a:solidFill>
                <a:latin typeface="Arial MT"/>
                <a:cs typeface="Arial MT"/>
              </a:rPr>
              <a:t>d</a:t>
            </a:r>
            <a:r>
              <a:rPr sz="1800" spc="-5" dirty="0">
                <a:solidFill>
                  <a:srgbClr val="595959"/>
                </a:solidFill>
                <a:latin typeface="Arial MT"/>
                <a:cs typeface="Arial MT"/>
              </a:rPr>
              <a:t> </a:t>
            </a:r>
            <a:r>
              <a:rPr sz="1800" dirty="0">
                <a:solidFill>
                  <a:srgbClr val="595959"/>
                </a:solidFill>
                <a:latin typeface="Arial MT"/>
                <a:cs typeface="Arial MT"/>
              </a:rPr>
              <a:t>check</a:t>
            </a:r>
            <a:r>
              <a:rPr sz="1800" spc="-5" dirty="0">
                <a:solidFill>
                  <a:srgbClr val="595959"/>
                </a:solidFill>
                <a:latin typeface="Arial MT"/>
                <a:cs typeface="Arial MT"/>
              </a:rPr>
              <a:t> i</a:t>
            </a:r>
            <a:r>
              <a:rPr sz="1800" dirty="0">
                <a:solidFill>
                  <a:srgbClr val="595959"/>
                </a:solidFill>
                <a:latin typeface="Arial MT"/>
                <a:cs typeface="Arial MT"/>
              </a:rPr>
              <a:t>f</a:t>
            </a:r>
            <a:r>
              <a:rPr sz="1800" spc="-5" dirty="0">
                <a:solidFill>
                  <a:srgbClr val="595959"/>
                </a:solidFill>
                <a:latin typeface="Arial MT"/>
                <a:cs typeface="Arial MT"/>
              </a:rPr>
              <a:t> a</a:t>
            </a:r>
            <a:r>
              <a:rPr sz="1800" dirty="0">
                <a:solidFill>
                  <a:srgbClr val="595959"/>
                </a:solidFill>
                <a:latin typeface="Arial MT"/>
                <a:cs typeface="Arial MT"/>
              </a:rPr>
              <a:t>t</a:t>
            </a:r>
            <a:r>
              <a:rPr sz="1800" spc="-5" dirty="0">
                <a:solidFill>
                  <a:srgbClr val="595959"/>
                </a:solidFill>
                <a:latin typeface="Arial MT"/>
                <a:cs typeface="Arial MT"/>
              </a:rPr>
              <a:t> inde</a:t>
            </a:r>
            <a:r>
              <a:rPr sz="1800" dirty="0">
                <a:solidFill>
                  <a:srgbClr val="595959"/>
                </a:solidFill>
                <a:latin typeface="Arial MT"/>
                <a:cs typeface="Arial MT"/>
              </a:rPr>
              <a:t>x</a:t>
            </a:r>
            <a:r>
              <a:rPr sz="1800" spc="15" dirty="0">
                <a:solidFill>
                  <a:srgbClr val="595959"/>
                </a:solidFill>
                <a:latin typeface="Arial MT"/>
                <a:cs typeface="Arial MT"/>
              </a:rPr>
              <a:t> </a:t>
            </a:r>
            <a:r>
              <a:rPr sz="1800" spc="-1135" dirty="0">
                <a:solidFill>
                  <a:srgbClr val="595959"/>
                </a:solidFill>
                <a:latin typeface="Lucida Sans Unicode"/>
                <a:cs typeface="Lucida Sans Unicode"/>
              </a:rPr>
              <a:t>𝑖</a:t>
            </a:r>
            <a:r>
              <a:rPr sz="1800" dirty="0">
                <a:solidFill>
                  <a:srgbClr val="595959"/>
                </a:solidFill>
                <a:latin typeface="Arial MT"/>
                <a:cs typeface="Arial MT"/>
              </a:rPr>
              <a:t>,</a:t>
            </a:r>
            <a:r>
              <a:rPr sz="1800" spc="-5" dirty="0">
                <a:solidFill>
                  <a:srgbClr val="595959"/>
                </a:solidFill>
                <a:latin typeface="Arial MT"/>
                <a:cs typeface="Arial MT"/>
              </a:rPr>
              <a:t> th</a:t>
            </a:r>
            <a:r>
              <a:rPr sz="1800" dirty="0">
                <a:solidFill>
                  <a:srgbClr val="595959"/>
                </a:solidFill>
                <a:latin typeface="Arial MT"/>
                <a:cs typeface="Arial MT"/>
              </a:rPr>
              <a:t>e</a:t>
            </a:r>
            <a:r>
              <a:rPr sz="1800" spc="-5" dirty="0">
                <a:solidFill>
                  <a:srgbClr val="595959"/>
                </a:solidFill>
                <a:latin typeface="Arial MT"/>
                <a:cs typeface="Arial MT"/>
              </a:rPr>
              <a:t> </a:t>
            </a:r>
            <a:r>
              <a:rPr sz="1800" dirty="0">
                <a:solidFill>
                  <a:srgbClr val="595959"/>
                </a:solidFill>
                <a:latin typeface="Arial MT"/>
                <a:cs typeface="Arial MT"/>
              </a:rPr>
              <a:t>value</a:t>
            </a:r>
            <a:r>
              <a:rPr sz="1800" spc="15" dirty="0">
                <a:solidFill>
                  <a:srgbClr val="595959"/>
                </a:solidFill>
                <a:latin typeface="Arial MT"/>
                <a:cs typeface="Arial MT"/>
              </a:rPr>
              <a:t> </a:t>
            </a:r>
            <a:r>
              <a:rPr sz="1800" spc="-1135" dirty="0">
                <a:solidFill>
                  <a:srgbClr val="595959"/>
                </a:solidFill>
                <a:latin typeface="Lucida Sans Unicode"/>
                <a:cs typeface="Lucida Sans Unicode"/>
              </a:rPr>
              <a:t>𝑖</a:t>
            </a:r>
            <a:r>
              <a:rPr sz="1800" spc="-75" dirty="0">
                <a:solidFill>
                  <a:srgbClr val="595959"/>
                </a:solidFill>
                <a:latin typeface="Lucida Sans Unicode"/>
                <a:cs typeface="Lucida Sans Unicode"/>
              </a:rPr>
              <a:t> </a:t>
            </a:r>
            <a:r>
              <a:rPr sz="1800" spc="-5" dirty="0">
                <a:solidFill>
                  <a:srgbClr val="595959"/>
                </a:solidFill>
                <a:latin typeface="Arial MT"/>
                <a:cs typeface="Arial MT"/>
              </a:rPr>
              <a:t>i</a:t>
            </a:r>
            <a:r>
              <a:rPr sz="1800" dirty="0">
                <a:solidFill>
                  <a:srgbClr val="595959"/>
                </a:solidFill>
                <a:latin typeface="Arial MT"/>
                <a:cs typeface="Arial MT"/>
              </a:rPr>
              <a:t>s</a:t>
            </a:r>
            <a:r>
              <a:rPr sz="1800" spc="-5" dirty="0">
                <a:solidFill>
                  <a:srgbClr val="595959"/>
                </a:solidFill>
                <a:latin typeface="Arial MT"/>
                <a:cs typeface="Arial MT"/>
              </a:rPr>
              <a:t> </a:t>
            </a:r>
            <a:r>
              <a:rPr sz="1800" dirty="0">
                <a:solidFill>
                  <a:srgbClr val="595959"/>
                </a:solidFill>
                <a:latin typeface="Arial MT"/>
                <a:cs typeface="Arial MT"/>
              </a:rPr>
              <a:t>stored</a:t>
            </a:r>
            <a:r>
              <a:rPr sz="1800" spc="-5" dirty="0">
                <a:solidFill>
                  <a:srgbClr val="595959"/>
                </a:solidFill>
                <a:latin typeface="Arial MT"/>
                <a:cs typeface="Arial MT"/>
              </a:rPr>
              <a:t> </a:t>
            </a:r>
            <a:r>
              <a:rPr sz="1800" dirty="0">
                <a:solidFill>
                  <a:srgbClr val="595959"/>
                </a:solidFill>
                <a:latin typeface="Arial MT"/>
                <a:cs typeface="Arial MT"/>
              </a:rPr>
              <a:t>–</a:t>
            </a:r>
            <a:r>
              <a:rPr sz="1800" spc="5" dirty="0">
                <a:solidFill>
                  <a:srgbClr val="595959"/>
                </a:solidFill>
                <a:latin typeface="Arial MT"/>
                <a:cs typeface="Arial MT"/>
              </a:rPr>
              <a:t> </a:t>
            </a:r>
            <a:r>
              <a:rPr sz="1800" spc="-70" dirty="0">
                <a:solidFill>
                  <a:srgbClr val="595959"/>
                </a:solidFill>
                <a:latin typeface="Lucida Sans Unicode"/>
                <a:cs typeface="Lucida Sans Unicode"/>
              </a:rPr>
              <a:t>𝑂</a:t>
            </a:r>
            <a:r>
              <a:rPr sz="1800" dirty="0">
                <a:solidFill>
                  <a:srgbClr val="595959"/>
                </a:solidFill>
                <a:latin typeface="Arial MT"/>
                <a:cs typeface="Arial MT"/>
              </a:rPr>
              <a:t>(</a:t>
            </a:r>
            <a:r>
              <a:rPr sz="1800" spc="-600" dirty="0">
                <a:solidFill>
                  <a:srgbClr val="595959"/>
                </a:solidFill>
                <a:latin typeface="Lucida Sans Unicode"/>
                <a:cs typeface="Lucida Sans Unicode"/>
              </a:rPr>
              <a:t>𝑛</a:t>
            </a:r>
            <a:r>
              <a:rPr sz="1800" dirty="0">
                <a:solidFill>
                  <a:srgbClr val="595959"/>
                </a:solidFill>
                <a:latin typeface="Arial MT"/>
                <a:cs typeface="Arial MT"/>
              </a:rPr>
              <a:t>)</a:t>
            </a:r>
            <a:endParaRPr sz="1800">
              <a:latin typeface="Arial MT"/>
              <a:cs typeface="Arial MT"/>
            </a:endParaRPr>
          </a:p>
          <a:p>
            <a:pPr marL="836294" lvl="1" indent="-336550">
              <a:lnSpc>
                <a:spcPct val="100000"/>
              </a:lnSpc>
              <a:spcBef>
                <a:spcPts val="1125"/>
              </a:spcBef>
              <a:buChar char="○"/>
              <a:tabLst>
                <a:tab pos="836294" algn="l"/>
                <a:tab pos="836930" algn="l"/>
              </a:tabLst>
            </a:pPr>
            <a:r>
              <a:rPr sz="1400" spc="-5" dirty="0">
                <a:solidFill>
                  <a:srgbClr val="595959"/>
                </a:solidFill>
                <a:latin typeface="Arial MT"/>
                <a:cs typeface="Arial MT"/>
              </a:rPr>
              <a:t>Output</a:t>
            </a:r>
            <a:r>
              <a:rPr sz="1400" spc="-15" dirty="0">
                <a:solidFill>
                  <a:srgbClr val="595959"/>
                </a:solidFill>
                <a:latin typeface="Arial MT"/>
                <a:cs typeface="Arial MT"/>
              </a:rPr>
              <a:t> </a:t>
            </a:r>
            <a:r>
              <a:rPr sz="1400" spc="-5" dirty="0">
                <a:solidFill>
                  <a:srgbClr val="595959"/>
                </a:solidFill>
                <a:latin typeface="Arial MT"/>
                <a:cs typeface="Arial MT"/>
              </a:rPr>
              <a:t>the</a:t>
            </a:r>
            <a:r>
              <a:rPr sz="1400" spc="-15" dirty="0">
                <a:solidFill>
                  <a:srgbClr val="595959"/>
                </a:solidFill>
                <a:latin typeface="Arial MT"/>
                <a:cs typeface="Arial MT"/>
              </a:rPr>
              <a:t> </a:t>
            </a:r>
            <a:r>
              <a:rPr sz="1400" spc="-5" dirty="0">
                <a:solidFill>
                  <a:srgbClr val="595959"/>
                </a:solidFill>
                <a:latin typeface="Arial MT"/>
                <a:cs typeface="Arial MT"/>
              </a:rPr>
              <a:t>first</a:t>
            </a:r>
            <a:r>
              <a:rPr sz="1400" spc="-15" dirty="0">
                <a:solidFill>
                  <a:srgbClr val="595959"/>
                </a:solidFill>
                <a:latin typeface="Arial MT"/>
                <a:cs typeface="Arial MT"/>
              </a:rPr>
              <a:t> </a:t>
            </a:r>
            <a:r>
              <a:rPr sz="1400" spc="-5" dirty="0">
                <a:solidFill>
                  <a:srgbClr val="595959"/>
                </a:solidFill>
                <a:latin typeface="Arial MT"/>
                <a:cs typeface="Arial MT"/>
              </a:rPr>
              <a:t>index</a:t>
            </a:r>
            <a:r>
              <a:rPr sz="1400" spc="-10" dirty="0">
                <a:solidFill>
                  <a:srgbClr val="595959"/>
                </a:solidFill>
                <a:latin typeface="Arial MT"/>
                <a:cs typeface="Arial MT"/>
              </a:rPr>
              <a:t> </a:t>
            </a:r>
            <a:r>
              <a:rPr sz="1400" spc="-5" dirty="0">
                <a:solidFill>
                  <a:srgbClr val="595959"/>
                </a:solidFill>
                <a:latin typeface="Arial MT"/>
                <a:cs typeface="Arial MT"/>
              </a:rPr>
              <a:t>where</a:t>
            </a:r>
            <a:r>
              <a:rPr sz="1400" spc="-15" dirty="0">
                <a:solidFill>
                  <a:srgbClr val="595959"/>
                </a:solidFill>
                <a:latin typeface="Arial MT"/>
                <a:cs typeface="Arial MT"/>
              </a:rPr>
              <a:t> </a:t>
            </a:r>
            <a:r>
              <a:rPr sz="1400" spc="-5" dirty="0">
                <a:solidFill>
                  <a:srgbClr val="595959"/>
                </a:solidFill>
                <a:latin typeface="Arial MT"/>
                <a:cs typeface="Arial MT"/>
              </a:rPr>
              <a:t>this</a:t>
            </a:r>
            <a:r>
              <a:rPr sz="1400" spc="-15" dirty="0">
                <a:solidFill>
                  <a:srgbClr val="595959"/>
                </a:solidFill>
                <a:latin typeface="Arial MT"/>
                <a:cs typeface="Arial MT"/>
              </a:rPr>
              <a:t> </a:t>
            </a:r>
            <a:r>
              <a:rPr sz="1400" dirty="0">
                <a:solidFill>
                  <a:srgbClr val="595959"/>
                </a:solidFill>
                <a:latin typeface="Arial MT"/>
                <a:cs typeface="Arial MT"/>
              </a:rPr>
              <a:t>check</a:t>
            </a:r>
            <a:r>
              <a:rPr sz="1400" spc="-10" dirty="0">
                <a:solidFill>
                  <a:srgbClr val="595959"/>
                </a:solidFill>
                <a:latin typeface="Arial MT"/>
                <a:cs typeface="Arial MT"/>
              </a:rPr>
              <a:t> </a:t>
            </a:r>
            <a:r>
              <a:rPr sz="1400" spc="-5" dirty="0">
                <a:solidFill>
                  <a:srgbClr val="595959"/>
                </a:solidFill>
                <a:latin typeface="Arial MT"/>
                <a:cs typeface="Arial MT"/>
              </a:rPr>
              <a:t>fails</a:t>
            </a:r>
            <a:endParaRPr sz="1400">
              <a:latin typeface="Arial MT"/>
              <a:cs typeface="Arial MT"/>
            </a:endParaRPr>
          </a:p>
          <a:p>
            <a:pPr marL="379095" indent="-367030">
              <a:lnSpc>
                <a:spcPct val="100000"/>
              </a:lnSpc>
              <a:spcBef>
                <a:spcPts val="1065"/>
              </a:spcBef>
              <a:buChar char="●"/>
              <a:tabLst>
                <a:tab pos="379095" algn="l"/>
                <a:tab pos="379730" algn="l"/>
              </a:tabLst>
            </a:pPr>
            <a:r>
              <a:rPr sz="1800" spc="-5" dirty="0">
                <a:solidFill>
                  <a:srgbClr val="595959"/>
                </a:solidFill>
                <a:latin typeface="Arial MT"/>
                <a:cs typeface="Arial MT"/>
              </a:rPr>
              <a:t>Overall</a:t>
            </a:r>
            <a:r>
              <a:rPr sz="1800" spc="-20" dirty="0">
                <a:solidFill>
                  <a:srgbClr val="595959"/>
                </a:solidFill>
                <a:latin typeface="Arial MT"/>
                <a:cs typeface="Arial MT"/>
              </a:rPr>
              <a:t> </a:t>
            </a:r>
            <a:r>
              <a:rPr sz="1800" spc="-5" dirty="0">
                <a:solidFill>
                  <a:srgbClr val="595959"/>
                </a:solidFill>
                <a:latin typeface="Arial MT"/>
                <a:cs typeface="Arial MT"/>
              </a:rPr>
              <a:t>time</a:t>
            </a:r>
            <a:r>
              <a:rPr sz="1800" spc="-15" dirty="0">
                <a:solidFill>
                  <a:srgbClr val="595959"/>
                </a:solidFill>
                <a:latin typeface="Arial MT"/>
                <a:cs typeface="Arial MT"/>
              </a:rPr>
              <a:t> </a:t>
            </a:r>
            <a:r>
              <a:rPr sz="1800" dirty="0">
                <a:solidFill>
                  <a:srgbClr val="595959"/>
                </a:solidFill>
                <a:latin typeface="Arial MT"/>
                <a:cs typeface="Arial MT"/>
              </a:rPr>
              <a:t>complexity</a:t>
            </a:r>
            <a:r>
              <a:rPr sz="1800" spc="-20" dirty="0">
                <a:solidFill>
                  <a:srgbClr val="595959"/>
                </a:solidFill>
                <a:latin typeface="Arial MT"/>
                <a:cs typeface="Arial MT"/>
              </a:rPr>
              <a:t> </a:t>
            </a:r>
            <a:r>
              <a:rPr sz="1800" spc="-5" dirty="0">
                <a:solidFill>
                  <a:srgbClr val="595959"/>
                </a:solidFill>
                <a:latin typeface="Arial MT"/>
                <a:cs typeface="Arial MT"/>
              </a:rPr>
              <a:t>of</a:t>
            </a:r>
            <a:r>
              <a:rPr sz="1800" spc="20" dirty="0">
                <a:solidFill>
                  <a:srgbClr val="595959"/>
                </a:solidFill>
                <a:latin typeface="Arial MT"/>
                <a:cs typeface="Arial MT"/>
              </a:rPr>
              <a:t> </a:t>
            </a:r>
            <a:r>
              <a:rPr sz="1800" spc="-130" dirty="0">
                <a:solidFill>
                  <a:srgbClr val="595959"/>
                </a:solidFill>
                <a:latin typeface="Lucida Sans Unicode"/>
                <a:cs typeface="Lucida Sans Unicode"/>
              </a:rPr>
              <a:t>𝑂</a:t>
            </a:r>
            <a:r>
              <a:rPr sz="1800" spc="-130" dirty="0">
                <a:solidFill>
                  <a:srgbClr val="595959"/>
                </a:solidFill>
                <a:latin typeface="Arial MT"/>
                <a:cs typeface="Arial MT"/>
              </a:rPr>
              <a:t>(</a:t>
            </a:r>
            <a:r>
              <a:rPr sz="1800" spc="-130" dirty="0">
                <a:solidFill>
                  <a:srgbClr val="595959"/>
                </a:solidFill>
                <a:latin typeface="Lucida Sans Unicode"/>
                <a:cs typeface="Lucida Sans Unicode"/>
              </a:rPr>
              <a:t>𝑛</a:t>
            </a:r>
            <a:r>
              <a:rPr sz="1800" spc="-130" dirty="0">
                <a:solidFill>
                  <a:srgbClr val="595959"/>
                </a:solidFill>
                <a:latin typeface="Arial MT"/>
                <a:cs typeface="Arial MT"/>
              </a:rPr>
              <a:t>)</a:t>
            </a:r>
            <a:endParaRPr sz="1800">
              <a:latin typeface="Arial MT"/>
              <a:cs typeface="Arial MT"/>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1428709" y="3253668"/>
            <a:ext cx="146050" cy="309880"/>
            <a:chOff x="1428709" y="3253668"/>
            <a:chExt cx="146050" cy="309880"/>
          </a:xfrm>
        </p:grpSpPr>
        <p:sp>
          <p:nvSpPr>
            <p:cNvPr id="6" name="object 6"/>
            <p:cNvSpPr/>
            <p:nvPr/>
          </p:nvSpPr>
          <p:spPr>
            <a:xfrm>
              <a:off x="1435059"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1435059"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1428709" y="3253668"/>
            <a:ext cx="146050" cy="309880"/>
            <a:chOff x="1428709" y="3253668"/>
            <a:chExt cx="146050" cy="309880"/>
          </a:xfrm>
        </p:grpSpPr>
        <p:sp>
          <p:nvSpPr>
            <p:cNvPr id="6" name="object 6"/>
            <p:cNvSpPr/>
            <p:nvPr/>
          </p:nvSpPr>
          <p:spPr>
            <a:xfrm>
              <a:off x="1435059"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1435059"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4639779" y="3253668"/>
            <a:ext cx="146050" cy="309880"/>
            <a:chOff x="4639779" y="3253668"/>
            <a:chExt cx="146050" cy="309880"/>
          </a:xfrm>
        </p:grpSpPr>
        <p:sp>
          <p:nvSpPr>
            <p:cNvPr id="9" name="object 9"/>
            <p:cNvSpPr/>
            <p:nvPr/>
          </p:nvSpPr>
          <p:spPr>
            <a:xfrm>
              <a:off x="4646129"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4646129"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4603379" y="3529979"/>
            <a:ext cx="21907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8</a:t>
            </a:r>
            <a:endParaRPr sz="3000">
              <a:latin typeface="Calibri"/>
              <a:cs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1428709" y="3253668"/>
            <a:ext cx="146050" cy="309880"/>
            <a:chOff x="1428709" y="3253668"/>
            <a:chExt cx="146050" cy="309880"/>
          </a:xfrm>
        </p:grpSpPr>
        <p:sp>
          <p:nvSpPr>
            <p:cNvPr id="6" name="object 6"/>
            <p:cNvSpPr/>
            <p:nvPr/>
          </p:nvSpPr>
          <p:spPr>
            <a:xfrm>
              <a:off x="1435059"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1435059"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4639779" y="3253668"/>
            <a:ext cx="146050" cy="309880"/>
            <a:chOff x="4639779" y="3253668"/>
            <a:chExt cx="146050" cy="309880"/>
          </a:xfrm>
        </p:grpSpPr>
        <p:sp>
          <p:nvSpPr>
            <p:cNvPr id="9" name="object 9"/>
            <p:cNvSpPr/>
            <p:nvPr/>
          </p:nvSpPr>
          <p:spPr>
            <a:xfrm>
              <a:off x="4646129"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4646129"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4603379" y="3529979"/>
            <a:ext cx="21907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4</a:t>
            </a:r>
            <a:endParaRPr sz="3000">
              <a:latin typeface="Calibri"/>
              <a:cs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1428709" y="3253668"/>
            <a:ext cx="146050" cy="309880"/>
            <a:chOff x="1428709" y="3253668"/>
            <a:chExt cx="146050" cy="309880"/>
          </a:xfrm>
        </p:grpSpPr>
        <p:sp>
          <p:nvSpPr>
            <p:cNvPr id="6" name="object 6"/>
            <p:cNvSpPr/>
            <p:nvPr/>
          </p:nvSpPr>
          <p:spPr>
            <a:xfrm>
              <a:off x="1435059"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1435059"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2815694" y="3253668"/>
            <a:ext cx="146050" cy="309880"/>
            <a:chOff x="2815694" y="3253668"/>
            <a:chExt cx="146050" cy="309880"/>
          </a:xfrm>
        </p:grpSpPr>
        <p:sp>
          <p:nvSpPr>
            <p:cNvPr id="9" name="object 9"/>
            <p:cNvSpPr/>
            <p:nvPr/>
          </p:nvSpPr>
          <p:spPr>
            <a:xfrm>
              <a:off x="2822044"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2822044"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2779294" y="3529979"/>
            <a:ext cx="21907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4</a:t>
            </a:r>
            <a:endParaRPr sz="3000">
              <a:latin typeface="Calibri"/>
              <a:cs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1428709" y="3253668"/>
            <a:ext cx="146050" cy="309880"/>
            <a:chOff x="1428709" y="3253668"/>
            <a:chExt cx="146050" cy="309880"/>
          </a:xfrm>
        </p:grpSpPr>
        <p:sp>
          <p:nvSpPr>
            <p:cNvPr id="6" name="object 6"/>
            <p:cNvSpPr/>
            <p:nvPr/>
          </p:nvSpPr>
          <p:spPr>
            <a:xfrm>
              <a:off x="1435059"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1435059"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2815694" y="3253668"/>
            <a:ext cx="146050" cy="309880"/>
            <a:chOff x="2815694" y="3253668"/>
            <a:chExt cx="146050" cy="309880"/>
          </a:xfrm>
        </p:grpSpPr>
        <p:sp>
          <p:nvSpPr>
            <p:cNvPr id="9" name="object 9"/>
            <p:cNvSpPr/>
            <p:nvPr/>
          </p:nvSpPr>
          <p:spPr>
            <a:xfrm>
              <a:off x="2822044"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2822044"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2779294" y="3529979"/>
            <a:ext cx="21907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3</a:t>
            </a:r>
            <a:endParaRPr sz="3000">
              <a:latin typeface="Calibri"/>
              <a:cs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1428709" y="3253668"/>
            <a:ext cx="146050" cy="309880"/>
            <a:chOff x="1428709" y="3253668"/>
            <a:chExt cx="146050" cy="309880"/>
          </a:xfrm>
        </p:grpSpPr>
        <p:sp>
          <p:nvSpPr>
            <p:cNvPr id="6" name="object 6"/>
            <p:cNvSpPr/>
            <p:nvPr/>
          </p:nvSpPr>
          <p:spPr>
            <a:xfrm>
              <a:off x="1435059"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1435059"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2349066" y="3253668"/>
            <a:ext cx="146050" cy="309880"/>
            <a:chOff x="2349066" y="3253668"/>
            <a:chExt cx="146050" cy="309880"/>
          </a:xfrm>
        </p:grpSpPr>
        <p:sp>
          <p:nvSpPr>
            <p:cNvPr id="9" name="object 9"/>
            <p:cNvSpPr/>
            <p:nvPr/>
          </p:nvSpPr>
          <p:spPr>
            <a:xfrm>
              <a:off x="2355416"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2355416"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2312666" y="3529979"/>
            <a:ext cx="21907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3</a:t>
            </a:r>
            <a:endParaRPr sz="30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1465580" cy="409575"/>
          </a:xfrm>
          <a:prstGeom prst="rect">
            <a:avLst/>
          </a:prstGeom>
        </p:spPr>
        <p:txBody>
          <a:bodyPr vert="horz" wrap="square" lIns="0" tIns="15240" rIns="0" bIns="0" rtlCol="0">
            <a:spAutoFit/>
          </a:bodyPr>
          <a:lstStyle/>
          <a:p>
            <a:pPr marL="12700">
              <a:lnSpc>
                <a:spcPct val="100000"/>
              </a:lnSpc>
              <a:spcBef>
                <a:spcPts val="120"/>
              </a:spcBef>
            </a:pPr>
            <a:r>
              <a:rPr sz="2500" b="0" spc="-10" dirty="0">
                <a:solidFill>
                  <a:srgbClr val="000000"/>
                </a:solidFill>
                <a:latin typeface="Arial MT"/>
                <a:cs typeface="Arial MT"/>
              </a:rPr>
              <a:t>Trade-offs</a:t>
            </a:r>
            <a:endParaRPr sz="2500">
              <a:latin typeface="Arial MT"/>
              <a:cs typeface="Arial MT"/>
            </a:endParaRPr>
          </a:p>
        </p:txBody>
      </p:sp>
      <p:sp>
        <p:nvSpPr>
          <p:cNvPr id="3" name="object 3"/>
          <p:cNvSpPr txBox="1"/>
          <p:nvPr/>
        </p:nvSpPr>
        <p:spPr>
          <a:xfrm>
            <a:off x="475249" y="1175208"/>
            <a:ext cx="8032115" cy="972185"/>
          </a:xfrm>
          <a:prstGeom prst="rect">
            <a:avLst/>
          </a:prstGeom>
        </p:spPr>
        <p:txBody>
          <a:bodyPr vert="horz" wrap="square" lIns="0" tIns="12700" rIns="0" bIns="0" rtlCol="0">
            <a:spAutoFit/>
          </a:bodyPr>
          <a:lstStyle/>
          <a:p>
            <a:pPr marL="379095" marR="5080" indent="-367030">
              <a:lnSpc>
                <a:spcPct val="114999"/>
              </a:lnSpc>
              <a:spcBef>
                <a:spcPts val="100"/>
              </a:spcBef>
              <a:buChar char="●"/>
              <a:tabLst>
                <a:tab pos="379095" algn="l"/>
                <a:tab pos="379730" algn="l"/>
              </a:tabLst>
            </a:pPr>
            <a:r>
              <a:rPr sz="1800" spc="-20" dirty="0">
                <a:solidFill>
                  <a:srgbClr val="595959"/>
                </a:solidFill>
                <a:latin typeface="Arial MT"/>
                <a:cs typeface="Arial MT"/>
              </a:rPr>
              <a:t>We</a:t>
            </a:r>
            <a:r>
              <a:rPr sz="1800" spc="-10" dirty="0">
                <a:solidFill>
                  <a:srgbClr val="595959"/>
                </a:solidFill>
                <a:latin typeface="Arial MT"/>
                <a:cs typeface="Arial MT"/>
              </a:rPr>
              <a:t> </a:t>
            </a:r>
            <a:r>
              <a:rPr sz="1800" dirty="0">
                <a:solidFill>
                  <a:srgbClr val="595959"/>
                </a:solidFill>
                <a:latin typeface="Arial MT"/>
                <a:cs typeface="Arial MT"/>
              </a:rPr>
              <a:t>know</a:t>
            </a:r>
            <a:r>
              <a:rPr sz="1800" spc="-10" dirty="0">
                <a:solidFill>
                  <a:srgbClr val="595959"/>
                </a:solidFill>
                <a:latin typeface="Arial MT"/>
                <a:cs typeface="Arial MT"/>
              </a:rPr>
              <a:t> </a:t>
            </a:r>
            <a:r>
              <a:rPr sz="1800" spc="-5" dirty="0">
                <a:solidFill>
                  <a:srgbClr val="595959"/>
                </a:solidFill>
                <a:latin typeface="Arial MT"/>
                <a:cs typeface="Arial MT"/>
              </a:rPr>
              <a:t>binary </a:t>
            </a:r>
            <a:r>
              <a:rPr sz="1800" dirty="0">
                <a:solidFill>
                  <a:srgbClr val="595959"/>
                </a:solidFill>
                <a:latin typeface="Arial MT"/>
                <a:cs typeface="Arial MT"/>
              </a:rPr>
              <a:t>search</a:t>
            </a:r>
            <a:r>
              <a:rPr sz="1800" spc="-10" dirty="0">
                <a:solidFill>
                  <a:srgbClr val="595959"/>
                </a:solidFill>
                <a:latin typeface="Arial MT"/>
                <a:cs typeface="Arial MT"/>
              </a:rPr>
              <a:t> </a:t>
            </a:r>
            <a:r>
              <a:rPr sz="1800" spc="-5" dirty="0">
                <a:solidFill>
                  <a:srgbClr val="595959"/>
                </a:solidFill>
                <a:latin typeface="Arial MT"/>
                <a:cs typeface="Arial MT"/>
              </a:rPr>
              <a:t>takes</a:t>
            </a:r>
            <a:r>
              <a:rPr sz="1800" spc="15" dirty="0">
                <a:solidFill>
                  <a:srgbClr val="595959"/>
                </a:solidFill>
                <a:latin typeface="Arial MT"/>
                <a:cs typeface="Arial MT"/>
              </a:rPr>
              <a:t> </a:t>
            </a:r>
            <a:r>
              <a:rPr sz="1800" i="1" spc="-25" dirty="0">
                <a:solidFill>
                  <a:srgbClr val="666666"/>
                </a:solidFill>
                <a:latin typeface="Roboto"/>
                <a:cs typeface="Roboto"/>
              </a:rPr>
              <a:t>Ω(logn)</a:t>
            </a:r>
            <a:r>
              <a:rPr sz="1800" i="1" spc="5" dirty="0">
                <a:solidFill>
                  <a:srgbClr val="666666"/>
                </a:solidFill>
                <a:latin typeface="Roboto"/>
                <a:cs typeface="Roboto"/>
              </a:rPr>
              <a:t> </a:t>
            </a:r>
            <a:r>
              <a:rPr sz="1800" spc="-15" dirty="0">
                <a:solidFill>
                  <a:srgbClr val="666666"/>
                </a:solidFill>
                <a:latin typeface="Roboto"/>
                <a:cs typeface="Roboto"/>
              </a:rPr>
              <a:t>comparison.</a:t>
            </a:r>
            <a:r>
              <a:rPr sz="1800" spc="10" dirty="0">
                <a:solidFill>
                  <a:srgbClr val="666666"/>
                </a:solidFill>
                <a:latin typeface="Roboto"/>
                <a:cs typeface="Roboto"/>
              </a:rPr>
              <a:t> </a:t>
            </a:r>
            <a:r>
              <a:rPr sz="1800" spc="-5" dirty="0">
                <a:solidFill>
                  <a:srgbClr val="666666"/>
                </a:solidFill>
                <a:latin typeface="Arial MT"/>
                <a:cs typeface="Arial MT"/>
              </a:rPr>
              <a:t>So</a:t>
            </a:r>
            <a:r>
              <a:rPr sz="1800" spc="-15" dirty="0">
                <a:solidFill>
                  <a:srgbClr val="666666"/>
                </a:solidFill>
                <a:latin typeface="Arial MT"/>
                <a:cs typeface="Arial MT"/>
              </a:rPr>
              <a:t> </a:t>
            </a:r>
            <a:r>
              <a:rPr sz="1800" spc="-5" dirty="0">
                <a:solidFill>
                  <a:srgbClr val="666666"/>
                </a:solidFill>
                <a:latin typeface="Arial MT"/>
                <a:cs typeface="Arial MT"/>
              </a:rPr>
              <a:t>how is</a:t>
            </a:r>
            <a:r>
              <a:rPr sz="1800" spc="-10" dirty="0">
                <a:solidFill>
                  <a:srgbClr val="666666"/>
                </a:solidFill>
                <a:latin typeface="Arial MT"/>
                <a:cs typeface="Arial MT"/>
              </a:rPr>
              <a:t> </a:t>
            </a:r>
            <a:r>
              <a:rPr sz="1800" dirty="0">
                <a:solidFill>
                  <a:srgbClr val="666666"/>
                </a:solidFill>
                <a:latin typeface="Arial MT"/>
                <a:cs typeface="Arial MT"/>
              </a:rPr>
              <a:t>searching</a:t>
            </a:r>
            <a:r>
              <a:rPr sz="1800" spc="-10" dirty="0">
                <a:solidFill>
                  <a:srgbClr val="666666"/>
                </a:solidFill>
                <a:latin typeface="Arial MT"/>
                <a:cs typeface="Arial MT"/>
              </a:rPr>
              <a:t> </a:t>
            </a:r>
            <a:r>
              <a:rPr sz="1800" spc="-5" dirty="0">
                <a:solidFill>
                  <a:srgbClr val="666666"/>
                </a:solidFill>
                <a:latin typeface="Arial MT"/>
                <a:cs typeface="Arial MT"/>
              </a:rPr>
              <a:t>in </a:t>
            </a:r>
            <a:r>
              <a:rPr sz="1800" dirty="0">
                <a:solidFill>
                  <a:srgbClr val="666666"/>
                </a:solidFill>
                <a:latin typeface="Arial MT"/>
                <a:cs typeface="Arial MT"/>
              </a:rPr>
              <a:t>a </a:t>
            </a:r>
            <a:r>
              <a:rPr sz="1800" spc="-484" dirty="0">
                <a:solidFill>
                  <a:srgbClr val="666666"/>
                </a:solidFill>
                <a:latin typeface="Arial MT"/>
                <a:cs typeface="Arial MT"/>
              </a:rPr>
              <a:t> </a:t>
            </a:r>
            <a:r>
              <a:rPr sz="1800" dirty="0">
                <a:solidFill>
                  <a:srgbClr val="666666"/>
                </a:solidFill>
                <a:latin typeface="Arial MT"/>
                <a:cs typeface="Arial MT"/>
              </a:rPr>
              <a:t>symbol</a:t>
            </a:r>
            <a:r>
              <a:rPr sz="1800" spc="-10" dirty="0">
                <a:solidFill>
                  <a:srgbClr val="666666"/>
                </a:solidFill>
                <a:latin typeface="Arial MT"/>
                <a:cs typeface="Arial MT"/>
              </a:rPr>
              <a:t> </a:t>
            </a:r>
            <a:r>
              <a:rPr sz="1800" spc="-5" dirty="0">
                <a:solidFill>
                  <a:srgbClr val="666666"/>
                </a:solidFill>
                <a:latin typeface="Arial MT"/>
                <a:cs typeface="Arial MT"/>
              </a:rPr>
              <a:t>table </a:t>
            </a:r>
            <a:r>
              <a:rPr sz="1800" dirty="0">
                <a:solidFill>
                  <a:srgbClr val="666666"/>
                </a:solidFill>
                <a:latin typeface="Arial MT"/>
                <a:cs typeface="Arial MT"/>
              </a:rPr>
              <a:t>so</a:t>
            </a:r>
            <a:r>
              <a:rPr sz="1800" spc="-5" dirty="0">
                <a:solidFill>
                  <a:srgbClr val="666666"/>
                </a:solidFill>
                <a:latin typeface="Arial MT"/>
                <a:cs typeface="Arial MT"/>
              </a:rPr>
              <a:t> fast??</a:t>
            </a:r>
            <a:endParaRPr sz="1800">
              <a:latin typeface="Arial MT"/>
              <a:cs typeface="Arial MT"/>
            </a:endParaRPr>
          </a:p>
          <a:p>
            <a:pPr marL="379095" indent="-367030">
              <a:lnSpc>
                <a:spcPct val="100000"/>
              </a:lnSpc>
              <a:spcBef>
                <a:spcPts val="325"/>
              </a:spcBef>
              <a:buChar char="●"/>
              <a:tabLst>
                <a:tab pos="379095" algn="l"/>
                <a:tab pos="379730" algn="l"/>
              </a:tabLst>
            </a:pPr>
            <a:r>
              <a:rPr sz="1800" spc="-5" dirty="0">
                <a:solidFill>
                  <a:srgbClr val="666666"/>
                </a:solidFill>
                <a:latin typeface="Arial MT"/>
                <a:cs typeface="Arial MT"/>
              </a:rPr>
              <a:t>Binary</a:t>
            </a:r>
            <a:r>
              <a:rPr sz="1800" spc="-20" dirty="0">
                <a:solidFill>
                  <a:srgbClr val="666666"/>
                </a:solidFill>
                <a:latin typeface="Arial MT"/>
                <a:cs typeface="Arial MT"/>
              </a:rPr>
              <a:t> </a:t>
            </a:r>
            <a:r>
              <a:rPr sz="1800" dirty="0">
                <a:solidFill>
                  <a:srgbClr val="666666"/>
                </a:solidFill>
                <a:latin typeface="Arial MT"/>
                <a:cs typeface="Arial MT"/>
              </a:rPr>
              <a:t>search</a:t>
            </a:r>
            <a:r>
              <a:rPr sz="1800" spc="-15" dirty="0">
                <a:solidFill>
                  <a:srgbClr val="666666"/>
                </a:solidFill>
                <a:latin typeface="Arial MT"/>
                <a:cs typeface="Arial MT"/>
              </a:rPr>
              <a:t> </a:t>
            </a:r>
            <a:r>
              <a:rPr sz="1800" spc="-5" dirty="0">
                <a:solidFill>
                  <a:srgbClr val="666666"/>
                </a:solidFill>
                <a:latin typeface="Arial MT"/>
                <a:cs typeface="Arial MT"/>
              </a:rPr>
              <a:t>is</a:t>
            </a:r>
            <a:r>
              <a:rPr sz="1800" spc="20" dirty="0">
                <a:solidFill>
                  <a:srgbClr val="666666"/>
                </a:solidFill>
                <a:latin typeface="Arial MT"/>
                <a:cs typeface="Arial MT"/>
              </a:rPr>
              <a:t> </a:t>
            </a:r>
            <a:r>
              <a:rPr sz="1800" b="1" spc="-5" dirty="0">
                <a:solidFill>
                  <a:srgbClr val="666666"/>
                </a:solidFill>
                <a:latin typeface="Arial"/>
                <a:cs typeface="Arial"/>
              </a:rPr>
              <a:t>comparison-based</a:t>
            </a:r>
            <a:r>
              <a:rPr sz="1800" spc="-5" dirty="0">
                <a:solidFill>
                  <a:srgbClr val="666666"/>
                </a:solidFill>
                <a:latin typeface="Arial MT"/>
                <a:cs typeface="Arial MT"/>
              </a:rPr>
              <a:t>!</a:t>
            </a:r>
            <a:r>
              <a:rPr sz="1800" spc="-15" dirty="0">
                <a:solidFill>
                  <a:srgbClr val="666666"/>
                </a:solidFill>
                <a:latin typeface="Arial MT"/>
                <a:cs typeface="Arial MT"/>
              </a:rPr>
              <a:t> </a:t>
            </a:r>
            <a:r>
              <a:rPr sz="1800" spc="-5" dirty="0">
                <a:solidFill>
                  <a:srgbClr val="666666"/>
                </a:solidFill>
                <a:latin typeface="Arial MT"/>
                <a:cs typeface="Arial MT"/>
              </a:rPr>
              <a:t>Symbol</a:t>
            </a:r>
            <a:r>
              <a:rPr sz="1800" spc="-15" dirty="0">
                <a:solidFill>
                  <a:srgbClr val="666666"/>
                </a:solidFill>
                <a:latin typeface="Arial MT"/>
                <a:cs typeface="Arial MT"/>
              </a:rPr>
              <a:t> </a:t>
            </a:r>
            <a:r>
              <a:rPr sz="1800" spc="-5" dirty="0">
                <a:solidFill>
                  <a:srgbClr val="666666"/>
                </a:solidFill>
                <a:latin typeface="Arial MT"/>
                <a:cs typeface="Arial MT"/>
              </a:rPr>
              <a:t>table</a:t>
            </a:r>
            <a:r>
              <a:rPr sz="1800" spc="25" dirty="0">
                <a:solidFill>
                  <a:srgbClr val="666666"/>
                </a:solidFill>
                <a:latin typeface="Arial MT"/>
                <a:cs typeface="Arial MT"/>
              </a:rPr>
              <a:t> </a:t>
            </a:r>
            <a:r>
              <a:rPr sz="1800" b="1" spc="-5" dirty="0">
                <a:solidFill>
                  <a:srgbClr val="666666"/>
                </a:solidFill>
                <a:latin typeface="Arial"/>
                <a:cs typeface="Arial"/>
              </a:rPr>
              <a:t>is</a:t>
            </a:r>
            <a:r>
              <a:rPr sz="1800" b="1" spc="-15" dirty="0">
                <a:solidFill>
                  <a:srgbClr val="666666"/>
                </a:solidFill>
                <a:latin typeface="Arial"/>
                <a:cs typeface="Arial"/>
              </a:rPr>
              <a:t> </a:t>
            </a:r>
            <a:r>
              <a:rPr sz="1800" b="1" spc="-5" dirty="0">
                <a:solidFill>
                  <a:srgbClr val="666666"/>
                </a:solidFill>
                <a:latin typeface="Arial"/>
                <a:cs typeface="Arial"/>
              </a:rPr>
              <a:t>not.</a:t>
            </a:r>
            <a:endParaRPr sz="1800">
              <a:latin typeface="Arial"/>
              <a:cs typeface="Arial"/>
            </a:endParaRPr>
          </a:p>
        </p:txBody>
      </p:sp>
      <p:sp>
        <p:nvSpPr>
          <p:cNvPr id="4" name="object 4"/>
          <p:cNvSpPr txBox="1"/>
          <p:nvPr/>
        </p:nvSpPr>
        <p:spPr>
          <a:xfrm>
            <a:off x="475249" y="2741879"/>
            <a:ext cx="5890260" cy="656590"/>
          </a:xfrm>
          <a:prstGeom prst="rect">
            <a:avLst/>
          </a:prstGeom>
        </p:spPr>
        <p:txBody>
          <a:bodyPr vert="horz" wrap="square" lIns="0" tIns="12700" rIns="0" bIns="0" rtlCol="0">
            <a:spAutoFit/>
          </a:bodyPr>
          <a:lstStyle/>
          <a:p>
            <a:pPr marL="379095" marR="5080" indent="-367030">
              <a:lnSpc>
                <a:spcPct val="114999"/>
              </a:lnSpc>
              <a:spcBef>
                <a:spcPts val="100"/>
              </a:spcBef>
              <a:buChar char="●"/>
              <a:tabLst>
                <a:tab pos="379095" algn="l"/>
                <a:tab pos="379730" algn="l"/>
              </a:tabLst>
            </a:pPr>
            <a:r>
              <a:rPr sz="1800" spc="-5" dirty="0">
                <a:solidFill>
                  <a:srgbClr val="666666"/>
                </a:solidFill>
                <a:latin typeface="Arial MT"/>
                <a:cs typeface="Arial MT"/>
              </a:rPr>
              <a:t>Consequence:</a:t>
            </a:r>
            <a:r>
              <a:rPr sz="1800" spc="-120" dirty="0">
                <a:solidFill>
                  <a:srgbClr val="666666"/>
                </a:solidFill>
                <a:latin typeface="Arial MT"/>
                <a:cs typeface="Arial MT"/>
              </a:rPr>
              <a:t> </a:t>
            </a:r>
            <a:r>
              <a:rPr sz="1800" spc="-5" dirty="0">
                <a:solidFill>
                  <a:srgbClr val="666666"/>
                </a:solidFill>
                <a:latin typeface="Arial MT"/>
                <a:cs typeface="Arial MT"/>
              </a:rPr>
              <a:t>Any</a:t>
            </a:r>
            <a:r>
              <a:rPr sz="1800" spc="-25" dirty="0">
                <a:solidFill>
                  <a:srgbClr val="666666"/>
                </a:solidFill>
                <a:latin typeface="Arial MT"/>
                <a:cs typeface="Arial MT"/>
              </a:rPr>
              <a:t> </a:t>
            </a:r>
            <a:r>
              <a:rPr sz="1800" spc="-5" dirty="0">
                <a:solidFill>
                  <a:srgbClr val="666666"/>
                </a:solidFill>
                <a:latin typeface="Arial MT"/>
                <a:cs typeface="Arial MT"/>
              </a:rPr>
              <a:t>ordering-based</a:t>
            </a:r>
            <a:r>
              <a:rPr sz="1800" spc="-20" dirty="0">
                <a:solidFill>
                  <a:srgbClr val="666666"/>
                </a:solidFill>
                <a:latin typeface="Arial MT"/>
                <a:cs typeface="Arial MT"/>
              </a:rPr>
              <a:t> </a:t>
            </a:r>
            <a:r>
              <a:rPr sz="1800" spc="-5" dirty="0">
                <a:solidFill>
                  <a:srgbClr val="666666"/>
                </a:solidFill>
                <a:latin typeface="Arial MT"/>
                <a:cs typeface="Arial MT"/>
              </a:rPr>
              <a:t>operations</a:t>
            </a:r>
            <a:r>
              <a:rPr sz="1800" spc="-20" dirty="0">
                <a:solidFill>
                  <a:srgbClr val="666666"/>
                </a:solidFill>
                <a:latin typeface="Arial MT"/>
                <a:cs typeface="Arial MT"/>
              </a:rPr>
              <a:t> </a:t>
            </a:r>
            <a:r>
              <a:rPr sz="1800" dirty="0">
                <a:solidFill>
                  <a:srgbClr val="666666"/>
                </a:solidFill>
                <a:latin typeface="Arial MT"/>
                <a:cs typeface="Arial MT"/>
              </a:rPr>
              <a:t>such</a:t>
            </a:r>
            <a:r>
              <a:rPr sz="1800" spc="-20" dirty="0">
                <a:solidFill>
                  <a:srgbClr val="666666"/>
                </a:solidFill>
                <a:latin typeface="Arial MT"/>
                <a:cs typeface="Arial MT"/>
              </a:rPr>
              <a:t> </a:t>
            </a:r>
            <a:r>
              <a:rPr sz="1800" spc="-5" dirty="0">
                <a:solidFill>
                  <a:srgbClr val="666666"/>
                </a:solidFill>
                <a:latin typeface="Arial MT"/>
                <a:cs typeface="Arial MT"/>
              </a:rPr>
              <a:t>as </a:t>
            </a:r>
            <a:r>
              <a:rPr sz="1800" spc="-484" dirty="0">
                <a:solidFill>
                  <a:srgbClr val="666666"/>
                </a:solidFill>
                <a:latin typeface="Arial MT"/>
                <a:cs typeface="Arial MT"/>
              </a:rPr>
              <a:t> </a:t>
            </a:r>
            <a:r>
              <a:rPr sz="1800" spc="-5" dirty="0">
                <a:solidFill>
                  <a:srgbClr val="666666"/>
                </a:solidFill>
                <a:latin typeface="Arial MT"/>
                <a:cs typeface="Arial MT"/>
              </a:rPr>
              <a:t>become</a:t>
            </a:r>
            <a:r>
              <a:rPr sz="1800" spc="-10" dirty="0">
                <a:solidFill>
                  <a:srgbClr val="666666"/>
                </a:solidFill>
                <a:latin typeface="Arial MT"/>
                <a:cs typeface="Arial MT"/>
              </a:rPr>
              <a:t> </a:t>
            </a:r>
            <a:r>
              <a:rPr sz="1800" spc="-20" dirty="0">
                <a:solidFill>
                  <a:srgbClr val="666666"/>
                </a:solidFill>
                <a:latin typeface="Arial MT"/>
                <a:cs typeface="Arial MT"/>
              </a:rPr>
              <a:t>slow.</a:t>
            </a:r>
            <a:endParaRPr sz="1800">
              <a:latin typeface="Arial MT"/>
              <a:cs typeface="Arial MT"/>
            </a:endParaRPr>
          </a:p>
        </p:txBody>
      </p:sp>
      <p:sp>
        <p:nvSpPr>
          <p:cNvPr id="5" name="object 5"/>
          <p:cNvSpPr txBox="1"/>
          <p:nvPr/>
        </p:nvSpPr>
        <p:spPr>
          <a:xfrm>
            <a:off x="6420834" y="2804872"/>
            <a:ext cx="377190" cy="274320"/>
          </a:xfrm>
          <a:prstGeom prst="rect">
            <a:avLst/>
          </a:prstGeom>
          <a:solidFill>
            <a:srgbClr val="EEEEEE"/>
          </a:solidFill>
        </p:spPr>
        <p:txBody>
          <a:bodyPr vert="horz" wrap="square" lIns="0" tIns="0" rIns="0" bIns="0" rtlCol="0">
            <a:spAutoFit/>
          </a:bodyPr>
          <a:lstStyle/>
          <a:p>
            <a:pPr>
              <a:lnSpc>
                <a:spcPts val="2090"/>
              </a:lnSpc>
            </a:pPr>
            <a:r>
              <a:rPr sz="1800" spc="-5" dirty="0">
                <a:solidFill>
                  <a:srgbClr val="666666"/>
                </a:solidFill>
                <a:latin typeface="Consolas"/>
                <a:cs typeface="Consolas"/>
              </a:rPr>
              <a:t>max</a:t>
            </a:r>
            <a:endParaRPr sz="1800">
              <a:latin typeface="Consolas"/>
              <a:cs typeface="Consolas"/>
            </a:endParaRPr>
          </a:p>
        </p:txBody>
      </p:sp>
      <p:sp>
        <p:nvSpPr>
          <p:cNvPr id="6" name="object 6"/>
          <p:cNvSpPr txBox="1"/>
          <p:nvPr/>
        </p:nvSpPr>
        <p:spPr>
          <a:xfrm>
            <a:off x="6848512" y="2783027"/>
            <a:ext cx="2286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666666"/>
                </a:solidFill>
                <a:latin typeface="Arial MT"/>
                <a:cs typeface="Arial MT"/>
              </a:rPr>
              <a:t>or</a:t>
            </a:r>
            <a:endParaRPr sz="1800">
              <a:latin typeface="Arial MT"/>
              <a:cs typeface="Arial MT"/>
            </a:endParaRPr>
          </a:p>
        </p:txBody>
      </p:sp>
      <p:sp>
        <p:nvSpPr>
          <p:cNvPr id="7" name="object 7"/>
          <p:cNvSpPr txBox="1"/>
          <p:nvPr/>
        </p:nvSpPr>
        <p:spPr>
          <a:xfrm>
            <a:off x="7128176" y="2804872"/>
            <a:ext cx="1131570" cy="274320"/>
          </a:xfrm>
          <a:prstGeom prst="rect">
            <a:avLst/>
          </a:prstGeom>
          <a:solidFill>
            <a:srgbClr val="EEEEEE"/>
          </a:solidFill>
        </p:spPr>
        <p:txBody>
          <a:bodyPr vert="horz" wrap="square" lIns="0" tIns="0" rIns="0" bIns="0" rtlCol="0">
            <a:spAutoFit/>
          </a:bodyPr>
          <a:lstStyle/>
          <a:p>
            <a:pPr>
              <a:lnSpc>
                <a:spcPts val="2090"/>
              </a:lnSpc>
            </a:pPr>
            <a:r>
              <a:rPr sz="1800" spc="-5" dirty="0">
                <a:solidFill>
                  <a:srgbClr val="666666"/>
                </a:solidFill>
                <a:latin typeface="Consolas"/>
                <a:cs typeface="Consolas"/>
              </a:rPr>
              <a:t>successor</a:t>
            </a:r>
            <a:endParaRPr sz="1800">
              <a:latin typeface="Consolas"/>
              <a:cs typeface="Consolas"/>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1428709" y="3253668"/>
            <a:ext cx="146050" cy="309880"/>
            <a:chOff x="1428709" y="3253668"/>
            <a:chExt cx="146050" cy="309880"/>
          </a:xfrm>
        </p:grpSpPr>
        <p:sp>
          <p:nvSpPr>
            <p:cNvPr id="6" name="object 6"/>
            <p:cNvSpPr/>
            <p:nvPr/>
          </p:nvSpPr>
          <p:spPr>
            <a:xfrm>
              <a:off x="1435059"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1435059"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2349066" y="3253668"/>
            <a:ext cx="146050" cy="309880"/>
            <a:chOff x="2349066" y="3253668"/>
            <a:chExt cx="146050" cy="309880"/>
          </a:xfrm>
        </p:grpSpPr>
        <p:sp>
          <p:nvSpPr>
            <p:cNvPr id="9" name="object 9"/>
            <p:cNvSpPr/>
            <p:nvPr/>
          </p:nvSpPr>
          <p:spPr>
            <a:xfrm>
              <a:off x="2355416"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2355416"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946755" y="3402110"/>
            <a:ext cx="2937510" cy="1236345"/>
          </a:xfrm>
          <a:prstGeom prst="rect">
            <a:avLst/>
          </a:prstGeom>
        </p:spPr>
        <p:txBody>
          <a:bodyPr vert="horz" wrap="square" lIns="0" tIns="140335" rIns="0" bIns="0" rtlCol="0">
            <a:spAutoFit/>
          </a:bodyPr>
          <a:lstStyle/>
          <a:p>
            <a:pPr marL="13335" algn="ctr">
              <a:lnSpc>
                <a:spcPct val="100000"/>
              </a:lnSpc>
              <a:spcBef>
                <a:spcPts val="1105"/>
              </a:spcBef>
            </a:pPr>
            <a:r>
              <a:rPr sz="3000" dirty="0">
                <a:latin typeface="Calibri"/>
                <a:cs typeface="Calibri"/>
              </a:rPr>
              <a:t>3</a:t>
            </a:r>
            <a:endParaRPr sz="3000">
              <a:latin typeface="Calibri"/>
              <a:cs typeface="Calibri"/>
            </a:endParaRPr>
          </a:p>
          <a:p>
            <a:pPr marL="12700" marR="5080" algn="ctr">
              <a:lnSpc>
                <a:spcPct val="100000"/>
              </a:lnSpc>
              <a:spcBef>
                <a:spcPts val="605"/>
              </a:spcBef>
            </a:pPr>
            <a:r>
              <a:rPr sz="1800" spc="-10" dirty="0">
                <a:solidFill>
                  <a:srgbClr val="FF0000"/>
                </a:solidFill>
                <a:latin typeface="Calibri"/>
                <a:cs typeface="Calibri"/>
              </a:rPr>
              <a:t>Index </a:t>
            </a:r>
            <a:r>
              <a:rPr sz="1800" dirty="0">
                <a:solidFill>
                  <a:srgbClr val="FF0000"/>
                </a:solidFill>
                <a:latin typeface="Calibri"/>
                <a:cs typeface="Calibri"/>
              </a:rPr>
              <a:t>3 </a:t>
            </a:r>
            <a:r>
              <a:rPr sz="1800" spc="-10" dirty="0">
                <a:solidFill>
                  <a:srgbClr val="FF0000"/>
                </a:solidFill>
                <a:latin typeface="Calibri"/>
                <a:cs typeface="Calibri"/>
              </a:rPr>
              <a:t>already </a:t>
            </a:r>
            <a:r>
              <a:rPr sz="1800" spc="-5" dirty="0">
                <a:solidFill>
                  <a:srgbClr val="FF0000"/>
                </a:solidFill>
                <a:latin typeface="Calibri"/>
                <a:cs typeface="Calibri"/>
              </a:rPr>
              <a:t>has the </a:t>
            </a:r>
            <a:r>
              <a:rPr sz="1800" spc="-10" dirty="0">
                <a:solidFill>
                  <a:srgbClr val="FF0000"/>
                </a:solidFill>
                <a:latin typeface="Calibri"/>
                <a:cs typeface="Calibri"/>
              </a:rPr>
              <a:t>value </a:t>
            </a:r>
            <a:r>
              <a:rPr sz="1800" spc="-5" dirty="0">
                <a:solidFill>
                  <a:srgbClr val="FF0000"/>
                </a:solidFill>
                <a:latin typeface="Calibri"/>
                <a:cs typeface="Calibri"/>
              </a:rPr>
              <a:t>3, </a:t>
            </a:r>
            <a:r>
              <a:rPr sz="1800" spc="-395" dirty="0">
                <a:solidFill>
                  <a:srgbClr val="FF0000"/>
                </a:solidFill>
                <a:latin typeface="Calibri"/>
                <a:cs typeface="Calibri"/>
              </a:rPr>
              <a:t> </a:t>
            </a:r>
            <a:r>
              <a:rPr sz="1800" spc="-5" dirty="0">
                <a:solidFill>
                  <a:srgbClr val="FF0000"/>
                </a:solidFill>
                <a:latin typeface="Calibri"/>
                <a:cs typeface="Calibri"/>
              </a:rPr>
              <a:t>so</a:t>
            </a:r>
            <a:r>
              <a:rPr sz="1800" spc="-10" dirty="0">
                <a:solidFill>
                  <a:srgbClr val="FF0000"/>
                </a:solidFill>
                <a:latin typeface="Calibri"/>
                <a:cs typeface="Calibri"/>
              </a:rPr>
              <a:t> we</a:t>
            </a:r>
            <a:r>
              <a:rPr sz="1800" spc="-5" dirty="0">
                <a:solidFill>
                  <a:srgbClr val="FF0000"/>
                </a:solidFill>
                <a:latin typeface="Calibri"/>
                <a:cs typeface="Calibri"/>
              </a:rPr>
              <a:t> </a:t>
            </a:r>
            <a:r>
              <a:rPr sz="1800" spc="-15" dirty="0">
                <a:solidFill>
                  <a:srgbClr val="FF0000"/>
                </a:solidFill>
                <a:latin typeface="Calibri"/>
                <a:cs typeface="Calibri"/>
              </a:rPr>
              <a:t>stop</a:t>
            </a:r>
            <a:r>
              <a:rPr sz="1800" spc="-10" dirty="0">
                <a:solidFill>
                  <a:srgbClr val="FF0000"/>
                </a:solidFill>
                <a:latin typeface="Calibri"/>
                <a:cs typeface="Calibri"/>
              </a:rPr>
              <a:t> cycling</a:t>
            </a:r>
            <a:endParaRPr sz="1800">
              <a:latin typeface="Calibri"/>
              <a:cs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1428709" y="3253668"/>
            <a:ext cx="146050" cy="309880"/>
            <a:chOff x="1428709" y="3253668"/>
            <a:chExt cx="146050" cy="309880"/>
          </a:xfrm>
        </p:grpSpPr>
        <p:sp>
          <p:nvSpPr>
            <p:cNvPr id="6" name="object 6"/>
            <p:cNvSpPr/>
            <p:nvPr/>
          </p:nvSpPr>
          <p:spPr>
            <a:xfrm>
              <a:off x="1435059"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1435059"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1902408" y="3253668"/>
            <a:ext cx="146050" cy="309880"/>
            <a:chOff x="1902408" y="3253668"/>
            <a:chExt cx="146050" cy="309880"/>
          </a:xfrm>
        </p:grpSpPr>
        <p:sp>
          <p:nvSpPr>
            <p:cNvPr id="6" name="object 6"/>
            <p:cNvSpPr/>
            <p:nvPr/>
          </p:nvSpPr>
          <p:spPr>
            <a:xfrm>
              <a:off x="1908758"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1908758"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1902408" y="3253668"/>
            <a:ext cx="146050" cy="309880"/>
            <a:chOff x="1902408" y="3253668"/>
            <a:chExt cx="146050" cy="309880"/>
          </a:xfrm>
        </p:grpSpPr>
        <p:sp>
          <p:nvSpPr>
            <p:cNvPr id="6" name="object 6"/>
            <p:cNvSpPr/>
            <p:nvPr/>
          </p:nvSpPr>
          <p:spPr>
            <a:xfrm>
              <a:off x="1908758"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1908758"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3275246" y="3253668"/>
            <a:ext cx="146050" cy="309880"/>
            <a:chOff x="3275246" y="3253668"/>
            <a:chExt cx="146050" cy="309880"/>
          </a:xfrm>
        </p:grpSpPr>
        <p:sp>
          <p:nvSpPr>
            <p:cNvPr id="9" name="object 9"/>
            <p:cNvSpPr/>
            <p:nvPr/>
          </p:nvSpPr>
          <p:spPr>
            <a:xfrm>
              <a:off x="3281596"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3281596"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3238846" y="3529979"/>
            <a:ext cx="21907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5</a:t>
            </a:r>
            <a:endParaRPr sz="3000">
              <a:latin typeface="Calibri"/>
              <a:cs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1902408" y="3253668"/>
            <a:ext cx="146050" cy="309880"/>
            <a:chOff x="1902408" y="3253668"/>
            <a:chExt cx="146050" cy="309880"/>
          </a:xfrm>
        </p:grpSpPr>
        <p:sp>
          <p:nvSpPr>
            <p:cNvPr id="6" name="object 6"/>
            <p:cNvSpPr/>
            <p:nvPr/>
          </p:nvSpPr>
          <p:spPr>
            <a:xfrm>
              <a:off x="1908758"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1908758"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3275246" y="3253668"/>
            <a:ext cx="146050" cy="309880"/>
            <a:chOff x="3275246" y="3253668"/>
            <a:chExt cx="146050" cy="309880"/>
          </a:xfrm>
        </p:grpSpPr>
        <p:sp>
          <p:nvSpPr>
            <p:cNvPr id="9" name="object 9"/>
            <p:cNvSpPr/>
            <p:nvPr/>
          </p:nvSpPr>
          <p:spPr>
            <a:xfrm>
              <a:off x="3281596"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3281596"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3238846" y="3529979"/>
            <a:ext cx="21907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2</a:t>
            </a:r>
            <a:endParaRPr sz="3000">
              <a:latin typeface="Calibri"/>
              <a:cs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1902408" y="3253668"/>
            <a:ext cx="146050" cy="309880"/>
            <a:chOff x="1902408" y="3253668"/>
            <a:chExt cx="146050" cy="309880"/>
          </a:xfrm>
        </p:grpSpPr>
        <p:sp>
          <p:nvSpPr>
            <p:cNvPr id="6" name="object 6"/>
            <p:cNvSpPr/>
            <p:nvPr/>
          </p:nvSpPr>
          <p:spPr>
            <a:xfrm>
              <a:off x="1908758"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1908758"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1903647" y="3635453"/>
            <a:ext cx="146050" cy="309880"/>
            <a:chOff x="1903647" y="3635453"/>
            <a:chExt cx="146050" cy="309880"/>
          </a:xfrm>
        </p:grpSpPr>
        <p:sp>
          <p:nvSpPr>
            <p:cNvPr id="9" name="object 9"/>
            <p:cNvSpPr/>
            <p:nvPr/>
          </p:nvSpPr>
          <p:spPr>
            <a:xfrm>
              <a:off x="1909997" y="3641803"/>
              <a:ext cx="133350" cy="297180"/>
            </a:xfrm>
            <a:custGeom>
              <a:avLst/>
              <a:gdLst/>
              <a:ahLst/>
              <a:cxnLst/>
              <a:rect l="l" t="t" r="r" b="b"/>
              <a:pathLst>
                <a:path w="133350" h="297179">
                  <a:moveTo>
                    <a:pt x="99674" y="296999"/>
                  </a:moveTo>
                  <a:lnTo>
                    <a:pt x="33224" y="296999"/>
                  </a:lnTo>
                  <a:lnTo>
                    <a:pt x="33224" y="66449"/>
                  </a:lnTo>
                  <a:lnTo>
                    <a:pt x="0" y="66449"/>
                  </a:lnTo>
                  <a:lnTo>
                    <a:pt x="66449" y="0"/>
                  </a:lnTo>
                  <a:lnTo>
                    <a:pt x="132899" y="66449"/>
                  </a:lnTo>
                  <a:lnTo>
                    <a:pt x="99674" y="66449"/>
                  </a:lnTo>
                  <a:lnTo>
                    <a:pt x="99674" y="296999"/>
                  </a:lnTo>
                  <a:close/>
                </a:path>
              </a:pathLst>
            </a:custGeom>
            <a:solidFill>
              <a:srgbClr val="FFAB40"/>
            </a:solidFill>
          </p:spPr>
          <p:txBody>
            <a:bodyPr wrap="square" lIns="0" tIns="0" rIns="0" bIns="0" rtlCol="0"/>
            <a:lstStyle/>
            <a:p>
              <a:endParaRPr/>
            </a:p>
          </p:txBody>
        </p:sp>
        <p:sp>
          <p:nvSpPr>
            <p:cNvPr id="10" name="object 10"/>
            <p:cNvSpPr/>
            <p:nvPr/>
          </p:nvSpPr>
          <p:spPr>
            <a:xfrm>
              <a:off x="1909997" y="3641803"/>
              <a:ext cx="133350" cy="297180"/>
            </a:xfrm>
            <a:custGeom>
              <a:avLst/>
              <a:gdLst/>
              <a:ahLst/>
              <a:cxnLst/>
              <a:rect l="l" t="t" r="r" b="b"/>
              <a:pathLst>
                <a:path w="133350" h="297179">
                  <a:moveTo>
                    <a:pt x="0" y="66449"/>
                  </a:moveTo>
                  <a:lnTo>
                    <a:pt x="33224" y="66449"/>
                  </a:lnTo>
                  <a:lnTo>
                    <a:pt x="33224" y="296999"/>
                  </a:lnTo>
                  <a:lnTo>
                    <a:pt x="99674" y="296999"/>
                  </a:lnTo>
                  <a:lnTo>
                    <a:pt x="99674" y="66449"/>
                  </a:lnTo>
                  <a:lnTo>
                    <a:pt x="132899" y="66449"/>
                  </a:lnTo>
                  <a:lnTo>
                    <a:pt x="66449" y="0"/>
                  </a:lnTo>
                  <a:lnTo>
                    <a:pt x="0" y="66449"/>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1867247" y="3911763"/>
            <a:ext cx="21907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2</a:t>
            </a:r>
            <a:endParaRPr sz="3000">
              <a:latin typeface="Calibri"/>
              <a:cs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1902408" y="3253668"/>
            <a:ext cx="146050" cy="309880"/>
            <a:chOff x="1902408" y="3253668"/>
            <a:chExt cx="146050" cy="309880"/>
          </a:xfrm>
        </p:grpSpPr>
        <p:sp>
          <p:nvSpPr>
            <p:cNvPr id="6" name="object 6"/>
            <p:cNvSpPr/>
            <p:nvPr/>
          </p:nvSpPr>
          <p:spPr>
            <a:xfrm>
              <a:off x="1908758"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1908758"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1903647" y="3635453"/>
            <a:ext cx="146050" cy="309880"/>
            <a:chOff x="1903647" y="3635453"/>
            <a:chExt cx="146050" cy="309880"/>
          </a:xfrm>
        </p:grpSpPr>
        <p:sp>
          <p:nvSpPr>
            <p:cNvPr id="9" name="object 9"/>
            <p:cNvSpPr/>
            <p:nvPr/>
          </p:nvSpPr>
          <p:spPr>
            <a:xfrm>
              <a:off x="1909997" y="3641803"/>
              <a:ext cx="133350" cy="297180"/>
            </a:xfrm>
            <a:custGeom>
              <a:avLst/>
              <a:gdLst/>
              <a:ahLst/>
              <a:cxnLst/>
              <a:rect l="l" t="t" r="r" b="b"/>
              <a:pathLst>
                <a:path w="133350" h="297179">
                  <a:moveTo>
                    <a:pt x="99674" y="296999"/>
                  </a:moveTo>
                  <a:lnTo>
                    <a:pt x="33224" y="296999"/>
                  </a:lnTo>
                  <a:lnTo>
                    <a:pt x="33224" y="66449"/>
                  </a:lnTo>
                  <a:lnTo>
                    <a:pt x="0" y="66449"/>
                  </a:lnTo>
                  <a:lnTo>
                    <a:pt x="66449" y="0"/>
                  </a:lnTo>
                  <a:lnTo>
                    <a:pt x="132899" y="66449"/>
                  </a:lnTo>
                  <a:lnTo>
                    <a:pt x="99674" y="66449"/>
                  </a:lnTo>
                  <a:lnTo>
                    <a:pt x="99674" y="296999"/>
                  </a:lnTo>
                  <a:close/>
                </a:path>
              </a:pathLst>
            </a:custGeom>
            <a:solidFill>
              <a:srgbClr val="FFAB40"/>
            </a:solidFill>
          </p:spPr>
          <p:txBody>
            <a:bodyPr wrap="square" lIns="0" tIns="0" rIns="0" bIns="0" rtlCol="0"/>
            <a:lstStyle/>
            <a:p>
              <a:endParaRPr/>
            </a:p>
          </p:txBody>
        </p:sp>
        <p:sp>
          <p:nvSpPr>
            <p:cNvPr id="10" name="object 10"/>
            <p:cNvSpPr/>
            <p:nvPr/>
          </p:nvSpPr>
          <p:spPr>
            <a:xfrm>
              <a:off x="1909997" y="3641803"/>
              <a:ext cx="133350" cy="297180"/>
            </a:xfrm>
            <a:custGeom>
              <a:avLst/>
              <a:gdLst/>
              <a:ahLst/>
              <a:cxnLst/>
              <a:rect l="l" t="t" r="r" b="b"/>
              <a:pathLst>
                <a:path w="133350" h="297179">
                  <a:moveTo>
                    <a:pt x="0" y="66449"/>
                  </a:moveTo>
                  <a:lnTo>
                    <a:pt x="33224" y="66449"/>
                  </a:lnTo>
                  <a:lnTo>
                    <a:pt x="33224" y="296999"/>
                  </a:lnTo>
                  <a:lnTo>
                    <a:pt x="99674" y="296999"/>
                  </a:lnTo>
                  <a:lnTo>
                    <a:pt x="99674" y="66449"/>
                  </a:lnTo>
                  <a:lnTo>
                    <a:pt x="132899" y="66449"/>
                  </a:lnTo>
                  <a:lnTo>
                    <a:pt x="66449" y="0"/>
                  </a:lnTo>
                  <a:lnTo>
                    <a:pt x="0" y="66449"/>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1867247" y="3911763"/>
            <a:ext cx="21907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2</a:t>
            </a:r>
            <a:endParaRPr sz="3000">
              <a:latin typeface="Calibri"/>
              <a:cs typeface="Calibri"/>
            </a:endParaRPr>
          </a:p>
        </p:txBody>
      </p:sp>
      <p:sp>
        <p:nvSpPr>
          <p:cNvPr id="12" name="object 12"/>
          <p:cNvSpPr txBox="1"/>
          <p:nvPr/>
        </p:nvSpPr>
        <p:spPr>
          <a:xfrm>
            <a:off x="2567419" y="3633909"/>
            <a:ext cx="2912110" cy="574040"/>
          </a:xfrm>
          <a:prstGeom prst="rect">
            <a:avLst/>
          </a:prstGeom>
        </p:spPr>
        <p:txBody>
          <a:bodyPr vert="horz" wrap="square" lIns="0" tIns="12700" rIns="0" bIns="0" rtlCol="0">
            <a:spAutoFit/>
          </a:bodyPr>
          <a:lstStyle/>
          <a:p>
            <a:pPr marL="735330" marR="5080" indent="-723265">
              <a:lnSpc>
                <a:spcPct val="100000"/>
              </a:lnSpc>
              <a:spcBef>
                <a:spcPts val="100"/>
              </a:spcBef>
            </a:pPr>
            <a:r>
              <a:rPr sz="1800" spc="-5" dirty="0">
                <a:solidFill>
                  <a:srgbClr val="FF0000"/>
                </a:solidFill>
                <a:latin typeface="Calibri"/>
                <a:cs typeface="Calibri"/>
              </a:rPr>
              <a:t>The </a:t>
            </a:r>
            <a:r>
              <a:rPr sz="1800" dirty="0">
                <a:solidFill>
                  <a:srgbClr val="FF0000"/>
                </a:solidFill>
                <a:latin typeface="Calibri"/>
                <a:cs typeface="Calibri"/>
              </a:rPr>
              <a:t>2 </a:t>
            </a:r>
            <a:r>
              <a:rPr sz="1800" spc="-15" dirty="0">
                <a:solidFill>
                  <a:srgbClr val="FF0000"/>
                </a:solidFill>
                <a:latin typeface="Calibri"/>
                <a:cs typeface="Calibri"/>
              </a:rPr>
              <a:t>pointers </a:t>
            </a:r>
            <a:r>
              <a:rPr sz="1800" spc="-10" dirty="0">
                <a:solidFill>
                  <a:srgbClr val="FF0000"/>
                </a:solidFill>
                <a:latin typeface="Calibri"/>
                <a:cs typeface="Calibri"/>
              </a:rPr>
              <a:t>met, </a:t>
            </a:r>
            <a:r>
              <a:rPr sz="1800" spc="-5" dirty="0">
                <a:solidFill>
                  <a:srgbClr val="FF0000"/>
                </a:solidFill>
                <a:latin typeface="Calibri"/>
                <a:cs typeface="Calibri"/>
              </a:rPr>
              <a:t>so </a:t>
            </a:r>
            <a:r>
              <a:rPr sz="1800" spc="-10" dirty="0">
                <a:solidFill>
                  <a:srgbClr val="FF0000"/>
                </a:solidFill>
                <a:latin typeface="Calibri"/>
                <a:cs typeface="Calibri"/>
              </a:rPr>
              <a:t>we </a:t>
            </a:r>
            <a:r>
              <a:rPr sz="1800" spc="-15" dirty="0">
                <a:solidFill>
                  <a:srgbClr val="FF0000"/>
                </a:solidFill>
                <a:latin typeface="Calibri"/>
                <a:cs typeface="Calibri"/>
              </a:rPr>
              <a:t>have </a:t>
            </a:r>
            <a:r>
              <a:rPr sz="1800" spc="-395" dirty="0">
                <a:solidFill>
                  <a:srgbClr val="FF0000"/>
                </a:solidFill>
                <a:latin typeface="Calibri"/>
                <a:cs typeface="Calibri"/>
              </a:rPr>
              <a:t> </a:t>
            </a:r>
            <a:r>
              <a:rPr sz="1800" spc="-5" dirty="0">
                <a:solidFill>
                  <a:srgbClr val="FF0000"/>
                </a:solidFill>
                <a:latin typeface="Calibri"/>
                <a:cs typeface="Calibri"/>
              </a:rPr>
              <a:t>made</a:t>
            </a:r>
            <a:r>
              <a:rPr sz="1800" spc="-15" dirty="0">
                <a:solidFill>
                  <a:srgbClr val="FF0000"/>
                </a:solidFill>
                <a:latin typeface="Calibri"/>
                <a:cs typeface="Calibri"/>
              </a:rPr>
              <a:t> </a:t>
            </a:r>
            <a:r>
              <a:rPr sz="1800" spc="-5" dirty="0">
                <a:solidFill>
                  <a:srgbClr val="FF0000"/>
                </a:solidFill>
                <a:latin typeface="Calibri"/>
                <a:cs typeface="Calibri"/>
              </a:rPr>
              <a:t>one</a:t>
            </a:r>
            <a:r>
              <a:rPr sz="1800" spc="-10" dirty="0">
                <a:solidFill>
                  <a:srgbClr val="FF0000"/>
                </a:solidFill>
                <a:latin typeface="Calibri"/>
                <a:cs typeface="Calibri"/>
              </a:rPr>
              <a:t> cycle</a:t>
            </a:r>
            <a:endParaRPr sz="1800">
              <a:latin typeface="Calibri"/>
              <a:cs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1902408" y="3253668"/>
            <a:ext cx="146050" cy="309880"/>
            <a:chOff x="1902408" y="3253668"/>
            <a:chExt cx="146050" cy="309880"/>
          </a:xfrm>
        </p:grpSpPr>
        <p:sp>
          <p:nvSpPr>
            <p:cNvPr id="6" name="object 6"/>
            <p:cNvSpPr/>
            <p:nvPr/>
          </p:nvSpPr>
          <p:spPr>
            <a:xfrm>
              <a:off x="1908758"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1908758"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2354895" y="3253668"/>
            <a:ext cx="146050" cy="309880"/>
            <a:chOff x="2354895" y="3253668"/>
            <a:chExt cx="146050" cy="309880"/>
          </a:xfrm>
        </p:grpSpPr>
        <p:sp>
          <p:nvSpPr>
            <p:cNvPr id="6" name="object 6"/>
            <p:cNvSpPr/>
            <p:nvPr/>
          </p:nvSpPr>
          <p:spPr>
            <a:xfrm>
              <a:off x="2361245"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2361245"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2828593" y="3253668"/>
            <a:ext cx="146050" cy="309880"/>
            <a:chOff x="2828593" y="3253668"/>
            <a:chExt cx="146050" cy="309880"/>
          </a:xfrm>
        </p:grpSpPr>
        <p:sp>
          <p:nvSpPr>
            <p:cNvPr id="6" name="object 6"/>
            <p:cNvSpPr/>
            <p:nvPr/>
          </p:nvSpPr>
          <p:spPr>
            <a:xfrm>
              <a:off x="2834943"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2834943"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47737" y="2224087"/>
          <a:ext cx="7239000" cy="1177197"/>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92399">
                <a:tc>
                  <a:txBody>
                    <a:bodyPr/>
                    <a:lstStyle/>
                    <a:p>
                      <a:pPr marL="85725">
                        <a:lnSpc>
                          <a:spcPct val="100000"/>
                        </a:lnSpc>
                        <a:spcBef>
                          <a:spcPts val="620"/>
                        </a:spcBef>
                      </a:pPr>
                      <a:r>
                        <a:rPr sz="1400" spc="-5" dirty="0">
                          <a:latin typeface="Arial MT"/>
                          <a:cs typeface="Arial MT"/>
                        </a:rPr>
                        <a:t>Data</a:t>
                      </a:r>
                      <a:r>
                        <a:rPr sz="1400" spc="-50" dirty="0">
                          <a:latin typeface="Arial MT"/>
                          <a:cs typeface="Arial MT"/>
                        </a:rPr>
                        <a:t> </a:t>
                      </a:r>
                      <a:r>
                        <a:rPr sz="1400" spc="-5" dirty="0">
                          <a:latin typeface="Arial MT"/>
                          <a:cs typeface="Arial MT"/>
                        </a:rPr>
                        <a:t>Structure</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EEEEEE"/>
                    </a:solidFill>
                  </a:tcPr>
                </a:tc>
                <a:tc>
                  <a:txBody>
                    <a:bodyPr/>
                    <a:lstStyle/>
                    <a:p>
                      <a:pPr marL="85725">
                        <a:lnSpc>
                          <a:spcPct val="100000"/>
                        </a:lnSpc>
                        <a:spcBef>
                          <a:spcPts val="620"/>
                        </a:spcBef>
                      </a:pPr>
                      <a:r>
                        <a:rPr sz="1400" spc="-10" dirty="0">
                          <a:latin typeface="Arial MT"/>
                          <a:cs typeface="Arial MT"/>
                        </a:rPr>
                        <a:t>Avg</a:t>
                      </a:r>
                      <a:r>
                        <a:rPr sz="1400" spc="-55" dirty="0">
                          <a:latin typeface="Arial MT"/>
                          <a:cs typeface="Arial MT"/>
                        </a:rPr>
                        <a:t> </a:t>
                      </a:r>
                      <a:r>
                        <a:rPr sz="1400" spc="-5" dirty="0">
                          <a:latin typeface="Arial MT"/>
                          <a:cs typeface="Arial MT"/>
                        </a:rPr>
                        <a:t>Insert</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EEEEEE"/>
                    </a:solidFill>
                  </a:tcPr>
                </a:tc>
                <a:tc>
                  <a:txBody>
                    <a:bodyPr/>
                    <a:lstStyle/>
                    <a:p>
                      <a:pPr marL="85725">
                        <a:lnSpc>
                          <a:spcPct val="100000"/>
                        </a:lnSpc>
                        <a:spcBef>
                          <a:spcPts val="620"/>
                        </a:spcBef>
                      </a:pPr>
                      <a:r>
                        <a:rPr sz="1400" spc="-10" dirty="0">
                          <a:latin typeface="Arial MT"/>
                          <a:cs typeface="Arial MT"/>
                        </a:rPr>
                        <a:t>Avg</a:t>
                      </a:r>
                      <a:r>
                        <a:rPr sz="1400" spc="-55" dirty="0">
                          <a:latin typeface="Arial MT"/>
                          <a:cs typeface="Arial MT"/>
                        </a:rPr>
                        <a:t> </a:t>
                      </a:r>
                      <a:r>
                        <a:rPr sz="1400" spc="-5" dirty="0">
                          <a:latin typeface="Arial MT"/>
                          <a:cs typeface="Arial MT"/>
                        </a:rPr>
                        <a:t>Search</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EEEEEE"/>
                    </a:solidFill>
                  </a:tcPr>
                </a:tc>
                <a:tc>
                  <a:txBody>
                    <a:bodyPr/>
                    <a:lstStyle/>
                    <a:p>
                      <a:pPr marL="85725">
                        <a:lnSpc>
                          <a:spcPct val="100000"/>
                        </a:lnSpc>
                        <a:spcBef>
                          <a:spcPts val="620"/>
                        </a:spcBef>
                      </a:pPr>
                      <a:r>
                        <a:rPr sz="1400" spc="-10" dirty="0">
                          <a:latin typeface="Arial MT"/>
                          <a:cs typeface="Arial MT"/>
                        </a:rPr>
                        <a:t>Avg</a:t>
                      </a:r>
                      <a:r>
                        <a:rPr sz="1400" spc="-55" dirty="0">
                          <a:latin typeface="Arial MT"/>
                          <a:cs typeface="Arial MT"/>
                        </a:rPr>
                        <a:t> </a:t>
                      </a:r>
                      <a:r>
                        <a:rPr sz="1400" dirty="0">
                          <a:latin typeface="Arial MT"/>
                          <a:cs typeface="Arial MT"/>
                        </a:rPr>
                        <a:t>Max/Min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EEEEEE"/>
                    </a:solidFill>
                  </a:tcPr>
                </a:tc>
                <a:tc>
                  <a:txBody>
                    <a:bodyPr/>
                    <a:lstStyle/>
                    <a:p>
                      <a:pPr marL="85725">
                        <a:lnSpc>
                          <a:spcPct val="100000"/>
                        </a:lnSpc>
                        <a:spcBef>
                          <a:spcPts val="620"/>
                        </a:spcBef>
                      </a:pPr>
                      <a:r>
                        <a:rPr sz="1400" spc="-10" dirty="0">
                          <a:latin typeface="Arial MT"/>
                          <a:cs typeface="Arial MT"/>
                        </a:rPr>
                        <a:t>Avg</a:t>
                      </a:r>
                      <a:r>
                        <a:rPr sz="1400" spc="-55" dirty="0">
                          <a:latin typeface="Arial MT"/>
                          <a:cs typeface="Arial MT"/>
                        </a:rPr>
                        <a:t> </a:t>
                      </a:r>
                      <a:r>
                        <a:rPr sz="1400" dirty="0">
                          <a:latin typeface="Arial MT"/>
                          <a:cs typeface="Arial MT"/>
                        </a:rPr>
                        <a:t>succ/pred</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EEEEEE"/>
                    </a:solidFill>
                  </a:tcPr>
                </a:tc>
                <a:extLst>
                  <a:ext uri="{0D108BD9-81ED-4DB2-BD59-A6C34878D82A}">
                    <a16:rowId xmlns:a16="http://schemas.microsoft.com/office/drawing/2014/main" val="10000"/>
                  </a:ext>
                </a:extLst>
              </a:tr>
              <a:tr h="392399">
                <a:tc>
                  <a:txBody>
                    <a:bodyPr/>
                    <a:lstStyle/>
                    <a:p>
                      <a:pPr marL="85725">
                        <a:lnSpc>
                          <a:spcPct val="100000"/>
                        </a:lnSpc>
                        <a:spcBef>
                          <a:spcPts val="615"/>
                        </a:spcBef>
                      </a:pPr>
                      <a:r>
                        <a:rPr sz="1400" spc="-105" dirty="0">
                          <a:latin typeface="Arial MT"/>
                          <a:cs typeface="Arial MT"/>
                        </a:rPr>
                        <a:t>A</a:t>
                      </a:r>
                      <a:r>
                        <a:rPr sz="1400" spc="-5" dirty="0">
                          <a:latin typeface="Arial MT"/>
                          <a:cs typeface="Arial MT"/>
                        </a:rPr>
                        <a:t>V</a:t>
                      </a:r>
                      <a:r>
                        <a:rPr sz="1400" dirty="0">
                          <a:latin typeface="Arial MT"/>
                          <a:cs typeface="Arial MT"/>
                        </a:rPr>
                        <a:t>L</a:t>
                      </a:r>
                      <a:r>
                        <a:rPr sz="1400" spc="-80" dirty="0">
                          <a:latin typeface="Arial MT"/>
                          <a:cs typeface="Arial MT"/>
                        </a:rPr>
                        <a:t> </a:t>
                      </a:r>
                      <a:r>
                        <a:rPr sz="1400" spc="-55" dirty="0">
                          <a:latin typeface="Arial MT"/>
                          <a:cs typeface="Arial MT"/>
                        </a:rPr>
                        <a:t>T</a:t>
                      </a:r>
                      <a:r>
                        <a:rPr sz="1400" dirty="0">
                          <a:latin typeface="Arial MT"/>
                          <a:cs typeface="Arial MT"/>
                        </a:rPr>
                        <a:t>ree</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400" i="1" spc="-20" dirty="0">
                          <a:latin typeface="Roboto"/>
                          <a:cs typeface="Roboto"/>
                        </a:rPr>
                        <a:t>O(logn)</a:t>
                      </a:r>
                      <a:endParaRPr sz="1400">
                        <a:latin typeface="Roboto"/>
                        <a:cs typeface="Roboto"/>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400" i="1" spc="-20" dirty="0">
                          <a:latin typeface="Roboto"/>
                          <a:cs typeface="Roboto"/>
                        </a:rPr>
                        <a:t>O(logn)</a:t>
                      </a:r>
                      <a:endParaRPr sz="1400">
                        <a:latin typeface="Roboto"/>
                        <a:cs typeface="Roboto"/>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400" i="1" spc="-20" dirty="0">
                          <a:latin typeface="Roboto"/>
                          <a:cs typeface="Roboto"/>
                        </a:rPr>
                        <a:t>O(logn)</a:t>
                      </a:r>
                      <a:endParaRPr sz="1400">
                        <a:latin typeface="Roboto"/>
                        <a:cs typeface="Roboto"/>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400" i="1" spc="-20" dirty="0">
                          <a:latin typeface="Roboto"/>
                          <a:cs typeface="Roboto"/>
                        </a:rPr>
                        <a:t>O(logn)</a:t>
                      </a:r>
                      <a:endParaRPr sz="1400">
                        <a:latin typeface="Roboto"/>
                        <a:cs typeface="Roboto"/>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392399">
                <a:tc>
                  <a:txBody>
                    <a:bodyPr/>
                    <a:lstStyle/>
                    <a:p>
                      <a:pPr marL="85725">
                        <a:lnSpc>
                          <a:spcPct val="100000"/>
                        </a:lnSpc>
                        <a:spcBef>
                          <a:spcPts val="620"/>
                        </a:spcBef>
                      </a:pPr>
                      <a:r>
                        <a:rPr sz="1400" spc="-5" dirty="0">
                          <a:latin typeface="Arial MT"/>
                          <a:cs typeface="Arial MT"/>
                        </a:rPr>
                        <a:t>Hash</a:t>
                      </a:r>
                      <a:r>
                        <a:rPr sz="1400" spc="-65" dirty="0">
                          <a:latin typeface="Arial MT"/>
                          <a:cs typeface="Arial MT"/>
                        </a:rPr>
                        <a:t> </a:t>
                      </a:r>
                      <a:r>
                        <a:rPr sz="1400" spc="-40" dirty="0">
                          <a:latin typeface="Arial MT"/>
                          <a:cs typeface="Arial MT"/>
                        </a:rPr>
                        <a:t>Table</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i="1" spc="-10" dirty="0">
                          <a:latin typeface="Roboto"/>
                          <a:cs typeface="Roboto"/>
                        </a:rPr>
                        <a:t>O(1)</a:t>
                      </a:r>
                      <a:endParaRPr sz="1400">
                        <a:latin typeface="Roboto"/>
                        <a:cs typeface="Roboto"/>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i="1" spc="-10" dirty="0">
                          <a:latin typeface="Roboto"/>
                          <a:cs typeface="Roboto"/>
                        </a:rPr>
                        <a:t>O(1)</a:t>
                      </a:r>
                      <a:endParaRPr sz="1400">
                        <a:latin typeface="Roboto"/>
                        <a:cs typeface="Roboto"/>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b="1" i="1" spc="65" dirty="0">
                          <a:solidFill>
                            <a:srgbClr val="FF0000"/>
                          </a:solidFill>
                          <a:latin typeface="Roboto Cn"/>
                          <a:cs typeface="Roboto Cn"/>
                        </a:rPr>
                        <a:t>O(n)</a:t>
                      </a:r>
                      <a:endParaRPr sz="1400">
                        <a:latin typeface="Roboto Cn"/>
                        <a:cs typeface="Roboto Cn"/>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b="1" i="1" spc="65" dirty="0">
                          <a:solidFill>
                            <a:srgbClr val="FF0000"/>
                          </a:solidFill>
                          <a:latin typeface="Roboto Cn"/>
                          <a:cs typeface="Roboto Cn"/>
                        </a:rPr>
                        <a:t>O(n)</a:t>
                      </a:r>
                      <a:endParaRPr sz="1400">
                        <a:latin typeface="Roboto Cn"/>
                        <a:cs typeface="Roboto Cn"/>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
        <p:nvSpPr>
          <p:cNvPr id="3" name="object 3"/>
          <p:cNvSpPr txBox="1"/>
          <p:nvPr/>
        </p:nvSpPr>
        <p:spPr>
          <a:xfrm>
            <a:off x="5944124" y="4506888"/>
            <a:ext cx="2973705" cy="448309"/>
          </a:xfrm>
          <a:prstGeom prst="rect">
            <a:avLst/>
          </a:prstGeom>
        </p:spPr>
        <p:txBody>
          <a:bodyPr vert="horz" wrap="square" lIns="0" tIns="22860" rIns="0" bIns="0" rtlCol="0">
            <a:spAutoFit/>
          </a:bodyPr>
          <a:lstStyle/>
          <a:p>
            <a:pPr marL="12700" marR="5080">
              <a:lnSpc>
                <a:spcPts val="1650"/>
              </a:lnSpc>
              <a:spcBef>
                <a:spcPts val="180"/>
              </a:spcBef>
            </a:pPr>
            <a:r>
              <a:rPr sz="1400" spc="-5" dirty="0">
                <a:latin typeface="Arial MT"/>
                <a:cs typeface="Arial MT"/>
              </a:rPr>
              <a:t>Where </a:t>
            </a:r>
            <a:r>
              <a:rPr sz="1400" i="1" spc="-40" dirty="0">
                <a:latin typeface="Roboto"/>
                <a:cs typeface="Roboto"/>
              </a:rPr>
              <a:t>n</a:t>
            </a:r>
            <a:r>
              <a:rPr sz="1400" i="1" spc="25" dirty="0">
                <a:latin typeface="Roboto"/>
                <a:cs typeface="Roboto"/>
              </a:rPr>
              <a:t> </a:t>
            </a:r>
            <a:r>
              <a:rPr sz="1400" spc="-5" dirty="0">
                <a:latin typeface="Arial MT"/>
                <a:cs typeface="Arial MT"/>
              </a:rPr>
              <a:t>is</a:t>
            </a:r>
            <a:r>
              <a:rPr sz="1400" spc="-10" dirty="0">
                <a:latin typeface="Arial MT"/>
                <a:cs typeface="Arial MT"/>
              </a:rPr>
              <a:t> </a:t>
            </a:r>
            <a:r>
              <a:rPr sz="1400" spc="-5" dirty="0">
                <a:latin typeface="Arial MT"/>
                <a:cs typeface="Arial MT"/>
              </a:rPr>
              <a:t>the</a:t>
            </a:r>
            <a:r>
              <a:rPr sz="1400" spc="-15" dirty="0">
                <a:latin typeface="Arial MT"/>
                <a:cs typeface="Arial MT"/>
              </a:rPr>
              <a:t> </a:t>
            </a:r>
            <a:r>
              <a:rPr sz="1400" spc="-5" dirty="0">
                <a:latin typeface="Arial MT"/>
                <a:cs typeface="Arial MT"/>
              </a:rPr>
              <a:t>number</a:t>
            </a:r>
            <a:r>
              <a:rPr sz="1400" spc="-10" dirty="0">
                <a:latin typeface="Arial MT"/>
                <a:cs typeface="Arial MT"/>
              </a:rPr>
              <a:t> </a:t>
            </a:r>
            <a:r>
              <a:rPr sz="1400" spc="-5" dirty="0">
                <a:latin typeface="Arial MT"/>
                <a:cs typeface="Arial MT"/>
              </a:rPr>
              <a:t>of</a:t>
            </a:r>
            <a:r>
              <a:rPr sz="1400" spc="-15" dirty="0">
                <a:latin typeface="Arial MT"/>
                <a:cs typeface="Arial MT"/>
              </a:rPr>
              <a:t> </a:t>
            </a:r>
            <a:r>
              <a:rPr sz="1400" spc="-5" dirty="0">
                <a:latin typeface="Arial MT"/>
                <a:cs typeface="Arial MT"/>
              </a:rPr>
              <a:t>items</a:t>
            </a:r>
            <a:r>
              <a:rPr sz="1400" spc="-10" dirty="0">
                <a:latin typeface="Arial MT"/>
                <a:cs typeface="Arial MT"/>
              </a:rPr>
              <a:t> </a:t>
            </a:r>
            <a:r>
              <a:rPr sz="1400" spc="-5" dirty="0">
                <a:latin typeface="Arial MT"/>
                <a:cs typeface="Arial MT"/>
              </a:rPr>
              <a:t>in</a:t>
            </a:r>
            <a:r>
              <a:rPr sz="1400" spc="-15" dirty="0">
                <a:latin typeface="Arial MT"/>
                <a:cs typeface="Arial MT"/>
              </a:rPr>
              <a:t> </a:t>
            </a:r>
            <a:r>
              <a:rPr sz="1400" spc="-5" dirty="0">
                <a:latin typeface="Arial MT"/>
                <a:cs typeface="Arial MT"/>
              </a:rPr>
              <a:t>the </a:t>
            </a:r>
            <a:r>
              <a:rPr sz="1400" spc="-375" dirty="0">
                <a:latin typeface="Arial MT"/>
                <a:cs typeface="Arial MT"/>
              </a:rPr>
              <a:t> </a:t>
            </a:r>
            <a:r>
              <a:rPr sz="1400" spc="-5" dirty="0">
                <a:latin typeface="Arial MT"/>
                <a:cs typeface="Arial MT"/>
              </a:rPr>
              <a:t>data</a:t>
            </a:r>
            <a:r>
              <a:rPr sz="1400" spc="-10" dirty="0">
                <a:latin typeface="Arial MT"/>
                <a:cs typeface="Arial MT"/>
              </a:rPr>
              <a:t> </a:t>
            </a:r>
            <a:r>
              <a:rPr sz="1400" dirty="0">
                <a:latin typeface="Arial MT"/>
                <a:cs typeface="Arial MT"/>
              </a:rPr>
              <a:t>structure.</a:t>
            </a:r>
            <a:endParaRPr sz="1400">
              <a:latin typeface="Arial MT"/>
              <a:cs typeface="Arial MT"/>
            </a:endParaRPr>
          </a:p>
        </p:txBody>
      </p:sp>
      <p:sp>
        <p:nvSpPr>
          <p:cNvPr id="4" name="object 4"/>
          <p:cNvSpPr txBox="1">
            <a:spLocks noGrp="1"/>
          </p:cNvSpPr>
          <p:nvPr>
            <p:ph type="title"/>
          </p:nvPr>
        </p:nvSpPr>
        <p:spPr>
          <a:xfrm>
            <a:off x="384725" y="505248"/>
            <a:ext cx="2014855" cy="409575"/>
          </a:xfrm>
          <a:prstGeom prst="rect">
            <a:avLst/>
          </a:prstGeom>
        </p:spPr>
        <p:txBody>
          <a:bodyPr vert="horz" wrap="square" lIns="0" tIns="15240" rIns="0" bIns="0" rtlCol="0">
            <a:spAutoFit/>
          </a:bodyPr>
          <a:lstStyle/>
          <a:p>
            <a:pPr marL="12700">
              <a:lnSpc>
                <a:spcPct val="100000"/>
              </a:lnSpc>
              <a:spcBef>
                <a:spcPts val="120"/>
              </a:spcBef>
            </a:pPr>
            <a:r>
              <a:rPr sz="2500" b="0" spc="10" dirty="0">
                <a:solidFill>
                  <a:srgbClr val="000000"/>
                </a:solidFill>
                <a:latin typeface="Arial MT"/>
                <a:cs typeface="Arial MT"/>
              </a:rPr>
              <a:t>No</a:t>
            </a:r>
            <a:r>
              <a:rPr sz="2500" b="0" spc="-30" dirty="0">
                <a:solidFill>
                  <a:srgbClr val="000000"/>
                </a:solidFill>
                <a:latin typeface="Arial MT"/>
                <a:cs typeface="Arial MT"/>
              </a:rPr>
              <a:t> </a:t>
            </a:r>
            <a:r>
              <a:rPr sz="2500" b="0" dirty="0">
                <a:solidFill>
                  <a:srgbClr val="000000"/>
                </a:solidFill>
                <a:latin typeface="Arial MT"/>
                <a:cs typeface="Arial MT"/>
              </a:rPr>
              <a:t>free</a:t>
            </a:r>
            <a:r>
              <a:rPr sz="2500" b="0" spc="-30" dirty="0">
                <a:solidFill>
                  <a:srgbClr val="000000"/>
                </a:solidFill>
                <a:latin typeface="Arial MT"/>
                <a:cs typeface="Arial MT"/>
              </a:rPr>
              <a:t> </a:t>
            </a:r>
            <a:r>
              <a:rPr sz="2500" b="0" dirty="0">
                <a:solidFill>
                  <a:srgbClr val="000000"/>
                </a:solidFill>
                <a:latin typeface="Arial MT"/>
                <a:cs typeface="Arial MT"/>
              </a:rPr>
              <a:t>lunch!</a:t>
            </a:r>
            <a:endParaRPr sz="2500">
              <a:latin typeface="Arial MT"/>
              <a:cs typeface="Arial MT"/>
            </a:endParaRPr>
          </a:p>
        </p:txBody>
      </p:sp>
      <p:pic>
        <p:nvPicPr>
          <p:cNvPr id="5" name="object 5"/>
          <p:cNvPicPr/>
          <p:nvPr/>
        </p:nvPicPr>
        <p:blipFill>
          <a:blip r:embed="rId2" cstate="print"/>
          <a:stretch>
            <a:fillRect/>
          </a:stretch>
        </p:blipFill>
        <p:spPr>
          <a:xfrm>
            <a:off x="5534350" y="114600"/>
            <a:ext cx="3297949" cy="1978749"/>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3281079" y="3253668"/>
            <a:ext cx="146050" cy="309880"/>
            <a:chOff x="3281079" y="3253668"/>
            <a:chExt cx="146050" cy="309880"/>
          </a:xfrm>
        </p:grpSpPr>
        <p:sp>
          <p:nvSpPr>
            <p:cNvPr id="6" name="object 6"/>
            <p:cNvSpPr/>
            <p:nvPr/>
          </p:nvSpPr>
          <p:spPr>
            <a:xfrm>
              <a:off x="3287429"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3287429"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3733567" y="3253668"/>
            <a:ext cx="146050" cy="309880"/>
            <a:chOff x="3733567" y="3253668"/>
            <a:chExt cx="146050" cy="309880"/>
          </a:xfrm>
        </p:grpSpPr>
        <p:sp>
          <p:nvSpPr>
            <p:cNvPr id="6" name="object 6"/>
            <p:cNvSpPr/>
            <p:nvPr/>
          </p:nvSpPr>
          <p:spPr>
            <a:xfrm>
              <a:off x="3739917"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3739917"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8</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3733567" y="3253668"/>
            <a:ext cx="146050" cy="309880"/>
            <a:chOff x="3733567" y="3253668"/>
            <a:chExt cx="146050" cy="309880"/>
          </a:xfrm>
        </p:grpSpPr>
        <p:sp>
          <p:nvSpPr>
            <p:cNvPr id="6" name="object 6"/>
            <p:cNvSpPr/>
            <p:nvPr/>
          </p:nvSpPr>
          <p:spPr>
            <a:xfrm>
              <a:off x="3739917"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3739917"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1437019" y="3253668"/>
            <a:ext cx="146050" cy="309880"/>
            <a:chOff x="1437019" y="3253668"/>
            <a:chExt cx="146050" cy="309880"/>
          </a:xfrm>
        </p:grpSpPr>
        <p:sp>
          <p:nvSpPr>
            <p:cNvPr id="9" name="object 9"/>
            <p:cNvSpPr/>
            <p:nvPr/>
          </p:nvSpPr>
          <p:spPr>
            <a:xfrm>
              <a:off x="1443369"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1443369"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1400620" y="3529979"/>
            <a:ext cx="21907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1</a:t>
            </a:r>
            <a:endParaRPr sz="3000">
              <a:latin typeface="Calibri"/>
              <a:cs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3733567" y="3253668"/>
            <a:ext cx="146050" cy="309880"/>
            <a:chOff x="3733567" y="3253668"/>
            <a:chExt cx="146050" cy="309880"/>
          </a:xfrm>
        </p:grpSpPr>
        <p:sp>
          <p:nvSpPr>
            <p:cNvPr id="6" name="object 6"/>
            <p:cNvSpPr/>
            <p:nvPr/>
          </p:nvSpPr>
          <p:spPr>
            <a:xfrm>
              <a:off x="3739917"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3739917"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1437019" y="3253668"/>
            <a:ext cx="146050" cy="309880"/>
            <a:chOff x="1437019" y="3253668"/>
            <a:chExt cx="146050" cy="309880"/>
          </a:xfrm>
        </p:grpSpPr>
        <p:sp>
          <p:nvSpPr>
            <p:cNvPr id="9" name="object 9"/>
            <p:cNvSpPr/>
            <p:nvPr/>
          </p:nvSpPr>
          <p:spPr>
            <a:xfrm>
              <a:off x="1443369"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1443369"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1400620" y="3529979"/>
            <a:ext cx="21907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8</a:t>
            </a:r>
            <a:endParaRPr sz="3000">
              <a:latin typeface="Calibri"/>
              <a:cs typeface="Calibri"/>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3733567" y="3253668"/>
            <a:ext cx="146050" cy="309880"/>
            <a:chOff x="3733567" y="3253668"/>
            <a:chExt cx="146050" cy="309880"/>
          </a:xfrm>
        </p:grpSpPr>
        <p:sp>
          <p:nvSpPr>
            <p:cNvPr id="6" name="object 6"/>
            <p:cNvSpPr/>
            <p:nvPr/>
          </p:nvSpPr>
          <p:spPr>
            <a:xfrm>
              <a:off x="3739917"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3739917"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4653915" y="3253668"/>
            <a:ext cx="146050" cy="309880"/>
            <a:chOff x="4653915" y="3253668"/>
            <a:chExt cx="146050" cy="309880"/>
          </a:xfrm>
        </p:grpSpPr>
        <p:sp>
          <p:nvSpPr>
            <p:cNvPr id="9" name="object 9"/>
            <p:cNvSpPr/>
            <p:nvPr/>
          </p:nvSpPr>
          <p:spPr>
            <a:xfrm>
              <a:off x="4660265"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4660265"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4617515" y="3529979"/>
            <a:ext cx="21907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8</a:t>
            </a:r>
            <a:endParaRPr sz="3000">
              <a:latin typeface="Calibri"/>
              <a:cs typeface="Calibri"/>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3733567" y="3253668"/>
            <a:ext cx="146050" cy="309880"/>
            <a:chOff x="3733567" y="3253668"/>
            <a:chExt cx="146050" cy="309880"/>
          </a:xfrm>
        </p:grpSpPr>
        <p:sp>
          <p:nvSpPr>
            <p:cNvPr id="6" name="object 6"/>
            <p:cNvSpPr/>
            <p:nvPr/>
          </p:nvSpPr>
          <p:spPr>
            <a:xfrm>
              <a:off x="3739917"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3739917"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4653915" y="3253668"/>
            <a:ext cx="146050" cy="309880"/>
            <a:chOff x="4653915" y="3253668"/>
            <a:chExt cx="146050" cy="309880"/>
          </a:xfrm>
        </p:grpSpPr>
        <p:sp>
          <p:nvSpPr>
            <p:cNvPr id="9" name="object 9"/>
            <p:cNvSpPr/>
            <p:nvPr/>
          </p:nvSpPr>
          <p:spPr>
            <a:xfrm>
              <a:off x="4660265"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4660265"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3265748" y="3402110"/>
            <a:ext cx="2937510" cy="1236345"/>
          </a:xfrm>
          <a:prstGeom prst="rect">
            <a:avLst/>
          </a:prstGeom>
        </p:spPr>
        <p:txBody>
          <a:bodyPr vert="horz" wrap="square" lIns="0" tIns="140335" rIns="0" bIns="0" rtlCol="0">
            <a:spAutoFit/>
          </a:bodyPr>
          <a:lstStyle/>
          <a:p>
            <a:pPr marR="6985" algn="ctr">
              <a:lnSpc>
                <a:spcPct val="100000"/>
              </a:lnSpc>
              <a:spcBef>
                <a:spcPts val="1105"/>
              </a:spcBef>
            </a:pPr>
            <a:r>
              <a:rPr sz="3000" dirty="0">
                <a:latin typeface="Calibri"/>
                <a:cs typeface="Calibri"/>
              </a:rPr>
              <a:t>8</a:t>
            </a:r>
            <a:endParaRPr sz="3000">
              <a:latin typeface="Calibri"/>
              <a:cs typeface="Calibri"/>
            </a:endParaRPr>
          </a:p>
          <a:p>
            <a:pPr marL="12065" marR="5080" algn="ctr">
              <a:lnSpc>
                <a:spcPct val="100000"/>
              </a:lnSpc>
              <a:spcBef>
                <a:spcPts val="605"/>
              </a:spcBef>
            </a:pPr>
            <a:r>
              <a:rPr sz="1800" spc="-10" dirty="0">
                <a:solidFill>
                  <a:srgbClr val="FF0000"/>
                </a:solidFill>
                <a:latin typeface="Calibri"/>
                <a:cs typeface="Calibri"/>
              </a:rPr>
              <a:t>Index </a:t>
            </a:r>
            <a:r>
              <a:rPr sz="1800" dirty="0">
                <a:solidFill>
                  <a:srgbClr val="FF0000"/>
                </a:solidFill>
                <a:latin typeface="Calibri"/>
                <a:cs typeface="Calibri"/>
              </a:rPr>
              <a:t>8 </a:t>
            </a:r>
            <a:r>
              <a:rPr sz="1800" spc="-10" dirty="0">
                <a:solidFill>
                  <a:srgbClr val="FF0000"/>
                </a:solidFill>
                <a:latin typeface="Calibri"/>
                <a:cs typeface="Calibri"/>
              </a:rPr>
              <a:t>already </a:t>
            </a:r>
            <a:r>
              <a:rPr sz="1800" spc="-5" dirty="0">
                <a:solidFill>
                  <a:srgbClr val="FF0000"/>
                </a:solidFill>
                <a:latin typeface="Calibri"/>
                <a:cs typeface="Calibri"/>
              </a:rPr>
              <a:t>has the </a:t>
            </a:r>
            <a:r>
              <a:rPr sz="1800" spc="-10" dirty="0">
                <a:solidFill>
                  <a:srgbClr val="FF0000"/>
                </a:solidFill>
                <a:latin typeface="Calibri"/>
                <a:cs typeface="Calibri"/>
              </a:rPr>
              <a:t>value </a:t>
            </a:r>
            <a:r>
              <a:rPr sz="1800" spc="-5" dirty="0">
                <a:solidFill>
                  <a:srgbClr val="FF0000"/>
                </a:solidFill>
                <a:latin typeface="Calibri"/>
                <a:cs typeface="Calibri"/>
              </a:rPr>
              <a:t>8, </a:t>
            </a:r>
            <a:r>
              <a:rPr sz="1800" spc="-395" dirty="0">
                <a:solidFill>
                  <a:srgbClr val="FF0000"/>
                </a:solidFill>
                <a:latin typeface="Calibri"/>
                <a:cs typeface="Calibri"/>
              </a:rPr>
              <a:t> </a:t>
            </a:r>
            <a:r>
              <a:rPr sz="1800" spc="-5" dirty="0">
                <a:solidFill>
                  <a:srgbClr val="FF0000"/>
                </a:solidFill>
                <a:latin typeface="Calibri"/>
                <a:cs typeface="Calibri"/>
              </a:rPr>
              <a:t>so</a:t>
            </a:r>
            <a:r>
              <a:rPr sz="1800" spc="-10" dirty="0">
                <a:solidFill>
                  <a:srgbClr val="FF0000"/>
                </a:solidFill>
                <a:latin typeface="Calibri"/>
                <a:cs typeface="Calibri"/>
              </a:rPr>
              <a:t> we</a:t>
            </a:r>
            <a:r>
              <a:rPr sz="1800" spc="-5" dirty="0">
                <a:solidFill>
                  <a:srgbClr val="FF0000"/>
                </a:solidFill>
                <a:latin typeface="Calibri"/>
                <a:cs typeface="Calibri"/>
              </a:rPr>
              <a:t> </a:t>
            </a:r>
            <a:r>
              <a:rPr sz="1800" spc="-15" dirty="0">
                <a:solidFill>
                  <a:srgbClr val="FF0000"/>
                </a:solidFill>
                <a:latin typeface="Calibri"/>
                <a:cs typeface="Calibri"/>
              </a:rPr>
              <a:t>stop</a:t>
            </a:r>
            <a:r>
              <a:rPr sz="1800" spc="-10" dirty="0">
                <a:solidFill>
                  <a:srgbClr val="FF0000"/>
                </a:solidFill>
                <a:latin typeface="Calibri"/>
                <a:cs typeface="Calibri"/>
              </a:rPr>
              <a:t> cycling</a:t>
            </a:r>
            <a:endParaRPr sz="1800">
              <a:latin typeface="Calibri"/>
              <a:cs typeface="Calibri"/>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3733567" y="3253668"/>
            <a:ext cx="146050" cy="309880"/>
            <a:chOff x="3733567" y="3253668"/>
            <a:chExt cx="146050" cy="309880"/>
          </a:xfrm>
        </p:grpSpPr>
        <p:sp>
          <p:nvSpPr>
            <p:cNvPr id="6" name="object 6"/>
            <p:cNvSpPr/>
            <p:nvPr/>
          </p:nvSpPr>
          <p:spPr>
            <a:xfrm>
              <a:off x="3739917"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3739917"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4193125" y="3253668"/>
            <a:ext cx="146050" cy="309880"/>
            <a:chOff x="4193125" y="3253668"/>
            <a:chExt cx="146050" cy="309880"/>
          </a:xfrm>
        </p:grpSpPr>
        <p:sp>
          <p:nvSpPr>
            <p:cNvPr id="6" name="object 6"/>
            <p:cNvSpPr/>
            <p:nvPr/>
          </p:nvSpPr>
          <p:spPr>
            <a:xfrm>
              <a:off x="4199475"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4199475"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4193125" y="3253668"/>
            <a:ext cx="146050" cy="309880"/>
            <a:chOff x="4193125" y="3253668"/>
            <a:chExt cx="146050" cy="309880"/>
          </a:xfrm>
        </p:grpSpPr>
        <p:sp>
          <p:nvSpPr>
            <p:cNvPr id="6" name="object 6"/>
            <p:cNvSpPr/>
            <p:nvPr/>
          </p:nvSpPr>
          <p:spPr>
            <a:xfrm>
              <a:off x="4199475"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4199475"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3268175" y="3253668"/>
            <a:ext cx="146050" cy="309880"/>
            <a:chOff x="3268175" y="3253668"/>
            <a:chExt cx="146050" cy="309880"/>
          </a:xfrm>
        </p:grpSpPr>
        <p:sp>
          <p:nvSpPr>
            <p:cNvPr id="9" name="object 9"/>
            <p:cNvSpPr/>
            <p:nvPr/>
          </p:nvSpPr>
          <p:spPr>
            <a:xfrm>
              <a:off x="3274525"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3274525"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3231775" y="3529979"/>
            <a:ext cx="21907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5</a:t>
            </a:r>
            <a:endParaRPr sz="3000">
              <a:latin typeface="Calibri"/>
              <a:cs typeface="Calibri"/>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4193125" y="3253668"/>
            <a:ext cx="146050" cy="309880"/>
            <a:chOff x="4193125" y="3253668"/>
            <a:chExt cx="146050" cy="309880"/>
          </a:xfrm>
        </p:grpSpPr>
        <p:sp>
          <p:nvSpPr>
            <p:cNvPr id="6" name="object 6"/>
            <p:cNvSpPr/>
            <p:nvPr/>
          </p:nvSpPr>
          <p:spPr>
            <a:xfrm>
              <a:off x="4199475"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4199475"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3268175" y="3253668"/>
            <a:ext cx="146050" cy="309880"/>
            <a:chOff x="3268175" y="3253668"/>
            <a:chExt cx="146050" cy="309880"/>
          </a:xfrm>
        </p:grpSpPr>
        <p:sp>
          <p:nvSpPr>
            <p:cNvPr id="9" name="object 9"/>
            <p:cNvSpPr/>
            <p:nvPr/>
          </p:nvSpPr>
          <p:spPr>
            <a:xfrm>
              <a:off x="3274525"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3274525"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1872938" y="3402110"/>
            <a:ext cx="2937510" cy="1236345"/>
          </a:xfrm>
          <a:prstGeom prst="rect">
            <a:avLst/>
          </a:prstGeom>
        </p:spPr>
        <p:txBody>
          <a:bodyPr vert="horz" wrap="square" lIns="0" tIns="140335" rIns="0" bIns="0" rtlCol="0">
            <a:spAutoFit/>
          </a:bodyPr>
          <a:lstStyle/>
          <a:p>
            <a:pPr algn="ctr">
              <a:lnSpc>
                <a:spcPct val="100000"/>
              </a:lnSpc>
              <a:spcBef>
                <a:spcPts val="1105"/>
              </a:spcBef>
            </a:pPr>
            <a:r>
              <a:rPr sz="3000" dirty="0">
                <a:latin typeface="Calibri"/>
                <a:cs typeface="Calibri"/>
              </a:rPr>
              <a:t>5</a:t>
            </a:r>
            <a:endParaRPr sz="3000">
              <a:latin typeface="Calibri"/>
              <a:cs typeface="Calibri"/>
            </a:endParaRPr>
          </a:p>
          <a:p>
            <a:pPr marL="12700" marR="5080" algn="ctr">
              <a:lnSpc>
                <a:spcPct val="100000"/>
              </a:lnSpc>
              <a:spcBef>
                <a:spcPts val="605"/>
              </a:spcBef>
            </a:pPr>
            <a:r>
              <a:rPr sz="1800" spc="-10" dirty="0">
                <a:solidFill>
                  <a:srgbClr val="FF0000"/>
                </a:solidFill>
                <a:latin typeface="Calibri"/>
                <a:cs typeface="Calibri"/>
              </a:rPr>
              <a:t>Index </a:t>
            </a:r>
            <a:r>
              <a:rPr sz="1800" dirty="0">
                <a:solidFill>
                  <a:srgbClr val="FF0000"/>
                </a:solidFill>
                <a:latin typeface="Calibri"/>
                <a:cs typeface="Calibri"/>
              </a:rPr>
              <a:t>5 </a:t>
            </a:r>
            <a:r>
              <a:rPr sz="1800" spc="-10" dirty="0">
                <a:solidFill>
                  <a:srgbClr val="FF0000"/>
                </a:solidFill>
                <a:latin typeface="Calibri"/>
                <a:cs typeface="Calibri"/>
              </a:rPr>
              <a:t>already </a:t>
            </a:r>
            <a:r>
              <a:rPr sz="1800" spc="-5" dirty="0">
                <a:solidFill>
                  <a:srgbClr val="FF0000"/>
                </a:solidFill>
                <a:latin typeface="Calibri"/>
                <a:cs typeface="Calibri"/>
              </a:rPr>
              <a:t>has the </a:t>
            </a:r>
            <a:r>
              <a:rPr sz="1800" spc="-10" dirty="0">
                <a:solidFill>
                  <a:srgbClr val="FF0000"/>
                </a:solidFill>
                <a:latin typeface="Calibri"/>
                <a:cs typeface="Calibri"/>
              </a:rPr>
              <a:t>value </a:t>
            </a:r>
            <a:r>
              <a:rPr sz="1800" spc="-5" dirty="0">
                <a:solidFill>
                  <a:srgbClr val="FF0000"/>
                </a:solidFill>
                <a:latin typeface="Calibri"/>
                <a:cs typeface="Calibri"/>
              </a:rPr>
              <a:t>5, </a:t>
            </a:r>
            <a:r>
              <a:rPr sz="1800" spc="-395" dirty="0">
                <a:solidFill>
                  <a:srgbClr val="FF0000"/>
                </a:solidFill>
                <a:latin typeface="Calibri"/>
                <a:cs typeface="Calibri"/>
              </a:rPr>
              <a:t> </a:t>
            </a:r>
            <a:r>
              <a:rPr sz="1800" spc="-5" dirty="0">
                <a:solidFill>
                  <a:srgbClr val="FF0000"/>
                </a:solidFill>
                <a:latin typeface="Calibri"/>
                <a:cs typeface="Calibri"/>
              </a:rPr>
              <a:t>so</a:t>
            </a:r>
            <a:r>
              <a:rPr sz="1800" spc="-10" dirty="0">
                <a:solidFill>
                  <a:srgbClr val="FF0000"/>
                </a:solidFill>
                <a:latin typeface="Calibri"/>
                <a:cs typeface="Calibri"/>
              </a:rPr>
              <a:t> we</a:t>
            </a:r>
            <a:r>
              <a:rPr sz="1800" spc="-5" dirty="0">
                <a:solidFill>
                  <a:srgbClr val="FF0000"/>
                </a:solidFill>
                <a:latin typeface="Calibri"/>
                <a:cs typeface="Calibri"/>
              </a:rPr>
              <a:t> </a:t>
            </a:r>
            <a:r>
              <a:rPr sz="1800" spc="-15" dirty="0">
                <a:solidFill>
                  <a:srgbClr val="FF0000"/>
                </a:solidFill>
                <a:latin typeface="Calibri"/>
                <a:cs typeface="Calibri"/>
              </a:rPr>
              <a:t>stop</a:t>
            </a:r>
            <a:r>
              <a:rPr sz="1800" spc="-10" dirty="0">
                <a:solidFill>
                  <a:srgbClr val="FF0000"/>
                </a:solidFill>
                <a:latin typeface="Calibri"/>
                <a:cs typeface="Calibri"/>
              </a:rPr>
              <a:t> cycling</a:t>
            </a:r>
            <a:endParaRPr sz="18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2216" y="2266442"/>
            <a:ext cx="4430395" cy="574040"/>
          </a:xfrm>
          <a:prstGeom prst="rect">
            <a:avLst/>
          </a:prstGeom>
        </p:spPr>
        <p:txBody>
          <a:bodyPr vert="horz" wrap="square" lIns="0" tIns="12700" rIns="0" bIns="0" rtlCol="0">
            <a:spAutoFit/>
          </a:bodyPr>
          <a:lstStyle/>
          <a:p>
            <a:pPr marL="12700">
              <a:lnSpc>
                <a:spcPct val="100000"/>
              </a:lnSpc>
              <a:spcBef>
                <a:spcPts val="100"/>
              </a:spcBef>
            </a:pPr>
            <a:r>
              <a:rPr sz="3600" b="0" spc="-10" dirty="0">
                <a:solidFill>
                  <a:srgbClr val="000000"/>
                </a:solidFill>
                <a:latin typeface="Arial MT"/>
                <a:cs typeface="Arial MT"/>
              </a:rPr>
              <a:t>Building</a:t>
            </a:r>
            <a:r>
              <a:rPr sz="3600" b="0" spc="-45" dirty="0">
                <a:solidFill>
                  <a:srgbClr val="000000"/>
                </a:solidFill>
                <a:latin typeface="Arial MT"/>
                <a:cs typeface="Arial MT"/>
              </a:rPr>
              <a:t> </a:t>
            </a:r>
            <a:r>
              <a:rPr sz="3600" b="0" dirty="0">
                <a:solidFill>
                  <a:srgbClr val="000000"/>
                </a:solidFill>
                <a:latin typeface="Arial MT"/>
                <a:cs typeface="Arial MT"/>
              </a:rPr>
              <a:t>a</a:t>
            </a:r>
            <a:r>
              <a:rPr sz="3600" b="0" spc="-30" dirty="0">
                <a:solidFill>
                  <a:srgbClr val="000000"/>
                </a:solidFill>
                <a:latin typeface="Arial MT"/>
                <a:cs typeface="Arial MT"/>
              </a:rPr>
              <a:t> </a:t>
            </a:r>
            <a:r>
              <a:rPr sz="3600" b="0" spc="-5" dirty="0">
                <a:solidFill>
                  <a:srgbClr val="000000"/>
                </a:solidFill>
                <a:latin typeface="Arial MT"/>
                <a:cs typeface="Arial MT"/>
              </a:rPr>
              <a:t>Hash</a:t>
            </a:r>
            <a:r>
              <a:rPr sz="3600" b="0" spc="-95" dirty="0">
                <a:solidFill>
                  <a:srgbClr val="000000"/>
                </a:solidFill>
                <a:latin typeface="Arial MT"/>
                <a:cs typeface="Arial MT"/>
              </a:rPr>
              <a:t> </a:t>
            </a:r>
            <a:r>
              <a:rPr sz="3600" b="0" spc="-85" dirty="0">
                <a:solidFill>
                  <a:srgbClr val="000000"/>
                </a:solidFill>
                <a:latin typeface="Arial MT"/>
                <a:cs typeface="Arial MT"/>
              </a:rPr>
              <a:t>Table</a:t>
            </a:r>
            <a:endParaRPr sz="3600">
              <a:latin typeface="Arial MT"/>
              <a:cs typeface="Arial MT"/>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4193125" y="3253668"/>
            <a:ext cx="146050" cy="309880"/>
            <a:chOff x="4193125" y="3253668"/>
            <a:chExt cx="146050" cy="309880"/>
          </a:xfrm>
        </p:grpSpPr>
        <p:sp>
          <p:nvSpPr>
            <p:cNvPr id="6" name="object 6"/>
            <p:cNvSpPr/>
            <p:nvPr/>
          </p:nvSpPr>
          <p:spPr>
            <a:xfrm>
              <a:off x="4199475"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4199475"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4645611" y="3253668"/>
            <a:ext cx="146050" cy="309880"/>
            <a:chOff x="4645611" y="3253668"/>
            <a:chExt cx="146050" cy="309880"/>
          </a:xfrm>
        </p:grpSpPr>
        <p:sp>
          <p:nvSpPr>
            <p:cNvPr id="6" name="object 6"/>
            <p:cNvSpPr/>
            <p:nvPr/>
          </p:nvSpPr>
          <p:spPr>
            <a:xfrm>
              <a:off x="4651961"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4651961"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5105167" y="3253668"/>
            <a:ext cx="146050" cy="309880"/>
            <a:chOff x="5105167" y="3253668"/>
            <a:chExt cx="146050" cy="309880"/>
          </a:xfrm>
        </p:grpSpPr>
        <p:sp>
          <p:nvSpPr>
            <p:cNvPr id="6" name="object 6"/>
            <p:cNvSpPr/>
            <p:nvPr/>
          </p:nvSpPr>
          <p:spPr>
            <a:xfrm>
              <a:off x="5111517"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5111517"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5105167" y="3253668"/>
            <a:ext cx="146050" cy="309880"/>
            <a:chOff x="5105167" y="3253668"/>
            <a:chExt cx="146050" cy="309880"/>
          </a:xfrm>
        </p:grpSpPr>
        <p:sp>
          <p:nvSpPr>
            <p:cNvPr id="6" name="object 6"/>
            <p:cNvSpPr/>
            <p:nvPr/>
          </p:nvSpPr>
          <p:spPr>
            <a:xfrm>
              <a:off x="5111517"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5111517"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1896574" y="3253668"/>
            <a:ext cx="146050" cy="309880"/>
            <a:chOff x="1896574" y="3253668"/>
            <a:chExt cx="146050" cy="309880"/>
          </a:xfrm>
        </p:grpSpPr>
        <p:sp>
          <p:nvSpPr>
            <p:cNvPr id="9" name="object 9"/>
            <p:cNvSpPr/>
            <p:nvPr/>
          </p:nvSpPr>
          <p:spPr>
            <a:xfrm>
              <a:off x="1902924"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1902924"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1860175" y="3529979"/>
            <a:ext cx="21907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2</a:t>
            </a:r>
            <a:endParaRPr sz="3000">
              <a:latin typeface="Calibri"/>
              <a:cs typeface="Calibri"/>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5105167" y="3253668"/>
            <a:ext cx="146050" cy="309880"/>
            <a:chOff x="5105167" y="3253668"/>
            <a:chExt cx="146050" cy="309880"/>
          </a:xfrm>
        </p:grpSpPr>
        <p:sp>
          <p:nvSpPr>
            <p:cNvPr id="6" name="object 6"/>
            <p:cNvSpPr/>
            <p:nvPr/>
          </p:nvSpPr>
          <p:spPr>
            <a:xfrm>
              <a:off x="5111517"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5111517"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1896574" y="3253668"/>
            <a:ext cx="146050" cy="309880"/>
            <a:chOff x="1896574" y="3253668"/>
            <a:chExt cx="146050" cy="309880"/>
          </a:xfrm>
        </p:grpSpPr>
        <p:sp>
          <p:nvSpPr>
            <p:cNvPr id="9" name="object 9"/>
            <p:cNvSpPr/>
            <p:nvPr/>
          </p:nvSpPr>
          <p:spPr>
            <a:xfrm>
              <a:off x="1902924"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1902924"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501338" y="3402110"/>
            <a:ext cx="2937510" cy="1236345"/>
          </a:xfrm>
          <a:prstGeom prst="rect">
            <a:avLst/>
          </a:prstGeom>
        </p:spPr>
        <p:txBody>
          <a:bodyPr vert="horz" wrap="square" lIns="0" tIns="140335" rIns="0" bIns="0" rtlCol="0">
            <a:spAutoFit/>
          </a:bodyPr>
          <a:lstStyle/>
          <a:p>
            <a:pPr algn="ctr">
              <a:lnSpc>
                <a:spcPct val="100000"/>
              </a:lnSpc>
              <a:spcBef>
                <a:spcPts val="1105"/>
              </a:spcBef>
            </a:pPr>
            <a:r>
              <a:rPr sz="3000" dirty="0">
                <a:latin typeface="Calibri"/>
                <a:cs typeface="Calibri"/>
              </a:rPr>
              <a:t>2</a:t>
            </a:r>
            <a:endParaRPr sz="3000">
              <a:latin typeface="Calibri"/>
              <a:cs typeface="Calibri"/>
            </a:endParaRPr>
          </a:p>
          <a:p>
            <a:pPr marL="12065" marR="5080" algn="ctr">
              <a:lnSpc>
                <a:spcPct val="100000"/>
              </a:lnSpc>
              <a:spcBef>
                <a:spcPts val="605"/>
              </a:spcBef>
            </a:pPr>
            <a:r>
              <a:rPr sz="1800" spc="-10" dirty="0">
                <a:solidFill>
                  <a:srgbClr val="FF0000"/>
                </a:solidFill>
                <a:latin typeface="Calibri"/>
                <a:cs typeface="Calibri"/>
              </a:rPr>
              <a:t>Index </a:t>
            </a:r>
            <a:r>
              <a:rPr sz="1800" dirty="0">
                <a:solidFill>
                  <a:srgbClr val="FF0000"/>
                </a:solidFill>
                <a:latin typeface="Calibri"/>
                <a:cs typeface="Calibri"/>
              </a:rPr>
              <a:t>2 </a:t>
            </a:r>
            <a:r>
              <a:rPr sz="1800" spc="-10" dirty="0">
                <a:solidFill>
                  <a:srgbClr val="FF0000"/>
                </a:solidFill>
                <a:latin typeface="Calibri"/>
                <a:cs typeface="Calibri"/>
              </a:rPr>
              <a:t>already </a:t>
            </a:r>
            <a:r>
              <a:rPr sz="1800" spc="-5" dirty="0">
                <a:solidFill>
                  <a:srgbClr val="FF0000"/>
                </a:solidFill>
                <a:latin typeface="Calibri"/>
                <a:cs typeface="Calibri"/>
              </a:rPr>
              <a:t>has the </a:t>
            </a:r>
            <a:r>
              <a:rPr sz="1800" spc="-10" dirty="0">
                <a:solidFill>
                  <a:srgbClr val="FF0000"/>
                </a:solidFill>
                <a:latin typeface="Calibri"/>
                <a:cs typeface="Calibri"/>
              </a:rPr>
              <a:t>value </a:t>
            </a:r>
            <a:r>
              <a:rPr sz="1800" spc="-5" dirty="0">
                <a:solidFill>
                  <a:srgbClr val="FF0000"/>
                </a:solidFill>
                <a:latin typeface="Calibri"/>
                <a:cs typeface="Calibri"/>
              </a:rPr>
              <a:t>2, </a:t>
            </a:r>
            <a:r>
              <a:rPr sz="1800" spc="-395" dirty="0">
                <a:solidFill>
                  <a:srgbClr val="FF0000"/>
                </a:solidFill>
                <a:latin typeface="Calibri"/>
                <a:cs typeface="Calibri"/>
              </a:rPr>
              <a:t> </a:t>
            </a:r>
            <a:r>
              <a:rPr sz="1800" spc="-5" dirty="0">
                <a:solidFill>
                  <a:srgbClr val="FF0000"/>
                </a:solidFill>
                <a:latin typeface="Calibri"/>
                <a:cs typeface="Calibri"/>
              </a:rPr>
              <a:t>so</a:t>
            </a:r>
            <a:r>
              <a:rPr sz="1800" spc="-10" dirty="0">
                <a:solidFill>
                  <a:srgbClr val="FF0000"/>
                </a:solidFill>
                <a:latin typeface="Calibri"/>
                <a:cs typeface="Calibri"/>
              </a:rPr>
              <a:t> we</a:t>
            </a:r>
            <a:r>
              <a:rPr sz="1800" spc="-5" dirty="0">
                <a:solidFill>
                  <a:srgbClr val="FF0000"/>
                </a:solidFill>
                <a:latin typeface="Calibri"/>
                <a:cs typeface="Calibri"/>
              </a:rPr>
              <a:t> </a:t>
            </a:r>
            <a:r>
              <a:rPr sz="1800" spc="-15" dirty="0">
                <a:solidFill>
                  <a:srgbClr val="FF0000"/>
                </a:solidFill>
                <a:latin typeface="Calibri"/>
                <a:cs typeface="Calibri"/>
              </a:rPr>
              <a:t>stop</a:t>
            </a:r>
            <a:r>
              <a:rPr sz="1800" spc="-10" dirty="0">
                <a:solidFill>
                  <a:srgbClr val="FF0000"/>
                </a:solidFill>
                <a:latin typeface="Calibri"/>
                <a:cs typeface="Calibri"/>
              </a:rPr>
              <a:t> cycling</a:t>
            </a:r>
            <a:endParaRPr sz="1800">
              <a:latin typeface="Calibri"/>
              <a:cs typeface="Calibri"/>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5105167" y="3253668"/>
            <a:ext cx="146050" cy="309880"/>
            <a:chOff x="5105167" y="3253668"/>
            <a:chExt cx="146050" cy="309880"/>
          </a:xfrm>
        </p:grpSpPr>
        <p:sp>
          <p:nvSpPr>
            <p:cNvPr id="6" name="object 6"/>
            <p:cNvSpPr/>
            <p:nvPr/>
          </p:nvSpPr>
          <p:spPr>
            <a:xfrm>
              <a:off x="5111517"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5111517"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5105167" y="3253668"/>
            <a:ext cx="146050" cy="309880"/>
            <a:chOff x="5105167" y="3253668"/>
            <a:chExt cx="146050" cy="309880"/>
          </a:xfrm>
        </p:grpSpPr>
        <p:sp>
          <p:nvSpPr>
            <p:cNvPr id="6" name="object 6"/>
            <p:cNvSpPr/>
            <p:nvPr/>
          </p:nvSpPr>
          <p:spPr>
            <a:xfrm>
              <a:off x="5111517"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5111517"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
        <p:nvSpPr>
          <p:cNvPr id="8" name="object 8"/>
          <p:cNvSpPr txBox="1"/>
          <p:nvPr/>
        </p:nvSpPr>
        <p:spPr>
          <a:xfrm>
            <a:off x="5322818" y="3669975"/>
            <a:ext cx="200342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Let</a:t>
            </a:r>
            <a:r>
              <a:rPr sz="1800" spc="-25" dirty="0">
                <a:solidFill>
                  <a:srgbClr val="FF0000"/>
                </a:solidFill>
                <a:latin typeface="Calibri"/>
                <a:cs typeface="Calibri"/>
              </a:rPr>
              <a:t> </a:t>
            </a:r>
            <a:r>
              <a:rPr sz="1800" spc="-5" dirty="0">
                <a:solidFill>
                  <a:srgbClr val="FF0000"/>
                </a:solidFill>
                <a:latin typeface="Calibri"/>
                <a:cs typeface="Calibri"/>
              </a:rPr>
              <a:t>us</a:t>
            </a:r>
            <a:r>
              <a:rPr sz="1800" spc="-20" dirty="0">
                <a:solidFill>
                  <a:srgbClr val="FF0000"/>
                </a:solidFill>
                <a:latin typeface="Calibri"/>
                <a:cs typeface="Calibri"/>
              </a:rPr>
              <a:t> </a:t>
            </a:r>
            <a:r>
              <a:rPr sz="1800" spc="-5" dirty="0">
                <a:solidFill>
                  <a:srgbClr val="FF0000"/>
                </a:solidFill>
                <a:latin typeface="Calibri"/>
                <a:cs typeface="Calibri"/>
              </a:rPr>
              <a:t>skip</a:t>
            </a:r>
            <a:r>
              <a:rPr sz="1800" spc="-20" dirty="0">
                <a:solidFill>
                  <a:srgbClr val="FF0000"/>
                </a:solidFill>
                <a:latin typeface="Calibri"/>
                <a:cs typeface="Calibri"/>
              </a:rPr>
              <a:t> </a:t>
            </a:r>
            <a:r>
              <a:rPr sz="1800" spc="-15" dirty="0">
                <a:solidFill>
                  <a:srgbClr val="FF0000"/>
                </a:solidFill>
                <a:latin typeface="Calibri"/>
                <a:cs typeface="Calibri"/>
              </a:rPr>
              <a:t>forward</a:t>
            </a:r>
            <a:r>
              <a:rPr sz="1800" spc="-15" dirty="0">
                <a:solidFill>
                  <a:srgbClr val="FF0000"/>
                </a:solidFill>
                <a:latin typeface="Arial MT"/>
                <a:cs typeface="Arial MT"/>
              </a:rPr>
              <a:t>…</a:t>
            </a:r>
            <a:endParaRPr sz="1800">
              <a:latin typeface="Arial MT"/>
              <a:cs typeface="Arial MT"/>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7410022" y="3253668"/>
            <a:ext cx="146050" cy="309880"/>
            <a:chOff x="7410022" y="3253668"/>
            <a:chExt cx="146050" cy="309880"/>
          </a:xfrm>
        </p:grpSpPr>
        <p:sp>
          <p:nvSpPr>
            <p:cNvPr id="6" name="object 6"/>
            <p:cNvSpPr/>
            <p:nvPr/>
          </p:nvSpPr>
          <p:spPr>
            <a:xfrm>
              <a:off x="7416372"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7416372"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7410022" y="3253668"/>
            <a:ext cx="146050" cy="309880"/>
            <a:chOff x="7410022" y="3253668"/>
            <a:chExt cx="146050" cy="309880"/>
          </a:xfrm>
        </p:grpSpPr>
        <p:sp>
          <p:nvSpPr>
            <p:cNvPr id="6" name="object 6"/>
            <p:cNvSpPr/>
            <p:nvPr/>
          </p:nvSpPr>
          <p:spPr>
            <a:xfrm>
              <a:off x="7416372"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7416372"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5113470" y="3253668"/>
            <a:ext cx="146050" cy="309880"/>
            <a:chOff x="5113470" y="3253668"/>
            <a:chExt cx="146050" cy="309880"/>
          </a:xfrm>
        </p:grpSpPr>
        <p:sp>
          <p:nvSpPr>
            <p:cNvPr id="9" name="object 9"/>
            <p:cNvSpPr/>
            <p:nvPr/>
          </p:nvSpPr>
          <p:spPr>
            <a:xfrm>
              <a:off x="5119820"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5119820"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5077071" y="3529979"/>
            <a:ext cx="21907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9</a:t>
            </a:r>
            <a:endParaRPr sz="3000">
              <a:latin typeface="Calibri"/>
              <a:cs typeface="Calibri"/>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7410022" y="3253668"/>
            <a:ext cx="146050" cy="309880"/>
            <a:chOff x="7410022" y="3253668"/>
            <a:chExt cx="146050" cy="309880"/>
          </a:xfrm>
        </p:grpSpPr>
        <p:sp>
          <p:nvSpPr>
            <p:cNvPr id="6" name="object 6"/>
            <p:cNvSpPr/>
            <p:nvPr/>
          </p:nvSpPr>
          <p:spPr>
            <a:xfrm>
              <a:off x="7416372"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7416372"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5113470" y="3253668"/>
            <a:ext cx="146050" cy="309880"/>
            <a:chOff x="5113470" y="3253668"/>
            <a:chExt cx="146050" cy="309880"/>
          </a:xfrm>
        </p:grpSpPr>
        <p:sp>
          <p:nvSpPr>
            <p:cNvPr id="9" name="object 9"/>
            <p:cNvSpPr/>
            <p:nvPr/>
          </p:nvSpPr>
          <p:spPr>
            <a:xfrm>
              <a:off x="5119820"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5119820"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5077071" y="3529979"/>
            <a:ext cx="21907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2</a:t>
            </a:r>
            <a:endParaRPr sz="30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046220" cy="409575"/>
          </a:xfrm>
          <a:prstGeom prst="rect">
            <a:avLst/>
          </a:prstGeom>
        </p:spPr>
        <p:txBody>
          <a:bodyPr vert="horz" wrap="square" lIns="0" tIns="15240" rIns="0" bIns="0" rtlCol="0">
            <a:spAutoFit/>
          </a:bodyPr>
          <a:lstStyle/>
          <a:p>
            <a:pPr marL="12700">
              <a:lnSpc>
                <a:spcPct val="100000"/>
              </a:lnSpc>
              <a:spcBef>
                <a:spcPts val="120"/>
              </a:spcBef>
            </a:pPr>
            <a:r>
              <a:rPr sz="2500" b="0" dirty="0">
                <a:solidFill>
                  <a:srgbClr val="000000"/>
                </a:solidFill>
                <a:latin typeface="Arial MT"/>
                <a:cs typeface="Arial MT"/>
              </a:rPr>
              <a:t>First</a:t>
            </a:r>
            <a:r>
              <a:rPr sz="2500" b="0" spc="-15" dirty="0">
                <a:solidFill>
                  <a:srgbClr val="000000"/>
                </a:solidFill>
                <a:latin typeface="Arial MT"/>
                <a:cs typeface="Arial MT"/>
              </a:rPr>
              <a:t> </a:t>
            </a:r>
            <a:r>
              <a:rPr sz="2500" b="0" dirty="0">
                <a:solidFill>
                  <a:srgbClr val="000000"/>
                </a:solidFill>
                <a:latin typeface="Arial MT"/>
                <a:cs typeface="Arial MT"/>
              </a:rPr>
              <a:t>try:</a:t>
            </a:r>
            <a:r>
              <a:rPr sz="2500" b="0" spc="-15" dirty="0">
                <a:solidFill>
                  <a:srgbClr val="000000"/>
                </a:solidFill>
                <a:latin typeface="Arial MT"/>
                <a:cs typeface="Arial MT"/>
              </a:rPr>
              <a:t> </a:t>
            </a:r>
            <a:r>
              <a:rPr sz="2500" b="0" dirty="0">
                <a:solidFill>
                  <a:srgbClr val="000000"/>
                </a:solidFill>
                <a:latin typeface="Arial MT"/>
                <a:cs typeface="Arial MT"/>
              </a:rPr>
              <a:t>Direct</a:t>
            </a:r>
            <a:r>
              <a:rPr sz="2500" b="0" spc="-145" dirty="0">
                <a:solidFill>
                  <a:srgbClr val="000000"/>
                </a:solidFill>
                <a:latin typeface="Arial MT"/>
                <a:cs typeface="Arial MT"/>
              </a:rPr>
              <a:t> </a:t>
            </a:r>
            <a:r>
              <a:rPr sz="2500" b="0" spc="5" dirty="0">
                <a:solidFill>
                  <a:srgbClr val="000000"/>
                </a:solidFill>
                <a:latin typeface="Arial MT"/>
                <a:cs typeface="Arial MT"/>
              </a:rPr>
              <a:t>Access</a:t>
            </a:r>
            <a:r>
              <a:rPr sz="2500" b="0" spc="-55" dirty="0">
                <a:solidFill>
                  <a:srgbClr val="000000"/>
                </a:solidFill>
                <a:latin typeface="Arial MT"/>
                <a:cs typeface="Arial MT"/>
              </a:rPr>
              <a:t> </a:t>
            </a:r>
            <a:r>
              <a:rPr sz="2500" b="0" spc="-50" dirty="0">
                <a:solidFill>
                  <a:srgbClr val="000000"/>
                </a:solidFill>
                <a:latin typeface="Arial MT"/>
                <a:cs typeface="Arial MT"/>
              </a:rPr>
              <a:t>Table</a:t>
            </a:r>
            <a:endParaRPr sz="2500">
              <a:latin typeface="Arial MT"/>
              <a:cs typeface="Arial MT"/>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7410022" y="3253668"/>
            <a:ext cx="146050" cy="309880"/>
            <a:chOff x="7410022" y="3253668"/>
            <a:chExt cx="146050" cy="309880"/>
          </a:xfrm>
        </p:grpSpPr>
        <p:sp>
          <p:nvSpPr>
            <p:cNvPr id="6" name="object 6"/>
            <p:cNvSpPr/>
            <p:nvPr/>
          </p:nvSpPr>
          <p:spPr>
            <a:xfrm>
              <a:off x="7416372"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7416372"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1882435" y="3253668"/>
            <a:ext cx="146050" cy="309880"/>
            <a:chOff x="1882435" y="3253668"/>
            <a:chExt cx="146050" cy="309880"/>
          </a:xfrm>
        </p:grpSpPr>
        <p:sp>
          <p:nvSpPr>
            <p:cNvPr id="9" name="object 9"/>
            <p:cNvSpPr/>
            <p:nvPr/>
          </p:nvSpPr>
          <p:spPr>
            <a:xfrm>
              <a:off x="1888785"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1888785"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1846036" y="3529979"/>
            <a:ext cx="21907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2</a:t>
            </a:r>
            <a:endParaRPr sz="3000">
              <a:latin typeface="Calibri"/>
              <a:cs typeface="Calibri"/>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7410022" y="3253668"/>
            <a:ext cx="146050" cy="309880"/>
            <a:chOff x="7410022" y="3253668"/>
            <a:chExt cx="146050" cy="309880"/>
          </a:xfrm>
        </p:grpSpPr>
        <p:sp>
          <p:nvSpPr>
            <p:cNvPr id="6" name="object 6"/>
            <p:cNvSpPr/>
            <p:nvPr/>
          </p:nvSpPr>
          <p:spPr>
            <a:xfrm>
              <a:off x="7416372"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7416372"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grpSp>
        <p:nvGrpSpPr>
          <p:cNvPr id="8" name="object 8"/>
          <p:cNvGrpSpPr/>
          <p:nvPr/>
        </p:nvGrpSpPr>
        <p:grpSpPr>
          <a:xfrm>
            <a:off x="1882435" y="3253668"/>
            <a:ext cx="146050" cy="309880"/>
            <a:chOff x="1882435" y="3253668"/>
            <a:chExt cx="146050" cy="309880"/>
          </a:xfrm>
        </p:grpSpPr>
        <p:sp>
          <p:nvSpPr>
            <p:cNvPr id="9" name="object 9"/>
            <p:cNvSpPr/>
            <p:nvPr/>
          </p:nvSpPr>
          <p:spPr>
            <a:xfrm>
              <a:off x="1888785"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FFAB40"/>
            </a:solidFill>
          </p:spPr>
          <p:txBody>
            <a:bodyPr wrap="square" lIns="0" tIns="0" rIns="0" bIns="0" rtlCol="0"/>
            <a:lstStyle/>
            <a:p>
              <a:endParaRPr/>
            </a:p>
          </p:txBody>
        </p:sp>
        <p:sp>
          <p:nvSpPr>
            <p:cNvPr id="10" name="object 10"/>
            <p:cNvSpPr/>
            <p:nvPr/>
          </p:nvSpPr>
          <p:spPr>
            <a:xfrm>
              <a:off x="1888785"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BA8C00"/>
              </a:solidFill>
            </a:ln>
          </p:spPr>
          <p:txBody>
            <a:bodyPr wrap="square" lIns="0" tIns="0" rIns="0" bIns="0" rtlCol="0"/>
            <a:lstStyle/>
            <a:p>
              <a:endParaRPr/>
            </a:p>
          </p:txBody>
        </p:sp>
      </p:grpSp>
      <p:sp>
        <p:nvSpPr>
          <p:cNvPr id="11" name="object 11"/>
          <p:cNvSpPr txBox="1"/>
          <p:nvPr/>
        </p:nvSpPr>
        <p:spPr>
          <a:xfrm>
            <a:off x="501338" y="3402110"/>
            <a:ext cx="2937510" cy="1236345"/>
          </a:xfrm>
          <a:prstGeom prst="rect">
            <a:avLst/>
          </a:prstGeom>
        </p:spPr>
        <p:txBody>
          <a:bodyPr vert="horz" wrap="square" lIns="0" tIns="140335" rIns="0" bIns="0" rtlCol="0">
            <a:spAutoFit/>
          </a:bodyPr>
          <a:lstStyle/>
          <a:p>
            <a:pPr marR="20955" algn="ctr">
              <a:lnSpc>
                <a:spcPct val="100000"/>
              </a:lnSpc>
              <a:spcBef>
                <a:spcPts val="1105"/>
              </a:spcBef>
            </a:pPr>
            <a:r>
              <a:rPr sz="3000" dirty="0">
                <a:latin typeface="Calibri"/>
                <a:cs typeface="Calibri"/>
              </a:rPr>
              <a:t>2</a:t>
            </a:r>
            <a:endParaRPr sz="3000">
              <a:latin typeface="Calibri"/>
              <a:cs typeface="Calibri"/>
            </a:endParaRPr>
          </a:p>
          <a:p>
            <a:pPr marL="12065" marR="5080" algn="ctr">
              <a:lnSpc>
                <a:spcPct val="100000"/>
              </a:lnSpc>
              <a:spcBef>
                <a:spcPts val="605"/>
              </a:spcBef>
            </a:pPr>
            <a:r>
              <a:rPr sz="1800" spc="-10" dirty="0">
                <a:solidFill>
                  <a:srgbClr val="FF0000"/>
                </a:solidFill>
                <a:latin typeface="Calibri"/>
                <a:cs typeface="Calibri"/>
              </a:rPr>
              <a:t>Index </a:t>
            </a:r>
            <a:r>
              <a:rPr sz="1800" dirty="0">
                <a:solidFill>
                  <a:srgbClr val="FF0000"/>
                </a:solidFill>
                <a:latin typeface="Calibri"/>
                <a:cs typeface="Calibri"/>
              </a:rPr>
              <a:t>2 </a:t>
            </a:r>
            <a:r>
              <a:rPr sz="1800" spc="-10" dirty="0">
                <a:solidFill>
                  <a:srgbClr val="FF0000"/>
                </a:solidFill>
                <a:latin typeface="Calibri"/>
                <a:cs typeface="Calibri"/>
              </a:rPr>
              <a:t>already </a:t>
            </a:r>
            <a:r>
              <a:rPr sz="1800" spc="-5" dirty="0">
                <a:solidFill>
                  <a:srgbClr val="FF0000"/>
                </a:solidFill>
                <a:latin typeface="Calibri"/>
                <a:cs typeface="Calibri"/>
              </a:rPr>
              <a:t>has the </a:t>
            </a:r>
            <a:r>
              <a:rPr sz="1800" spc="-10" dirty="0">
                <a:solidFill>
                  <a:srgbClr val="FF0000"/>
                </a:solidFill>
                <a:latin typeface="Calibri"/>
                <a:cs typeface="Calibri"/>
              </a:rPr>
              <a:t>value </a:t>
            </a:r>
            <a:r>
              <a:rPr sz="1800" spc="-5" dirty="0">
                <a:solidFill>
                  <a:srgbClr val="FF0000"/>
                </a:solidFill>
                <a:latin typeface="Calibri"/>
                <a:cs typeface="Calibri"/>
              </a:rPr>
              <a:t>2, </a:t>
            </a:r>
            <a:r>
              <a:rPr sz="1800" spc="-395" dirty="0">
                <a:solidFill>
                  <a:srgbClr val="FF0000"/>
                </a:solidFill>
                <a:latin typeface="Calibri"/>
                <a:cs typeface="Calibri"/>
              </a:rPr>
              <a:t> </a:t>
            </a:r>
            <a:r>
              <a:rPr sz="1800" spc="-5" dirty="0">
                <a:solidFill>
                  <a:srgbClr val="FF0000"/>
                </a:solidFill>
                <a:latin typeface="Calibri"/>
                <a:cs typeface="Calibri"/>
              </a:rPr>
              <a:t>so</a:t>
            </a:r>
            <a:r>
              <a:rPr sz="1800" spc="-10" dirty="0">
                <a:solidFill>
                  <a:srgbClr val="FF0000"/>
                </a:solidFill>
                <a:latin typeface="Calibri"/>
                <a:cs typeface="Calibri"/>
              </a:rPr>
              <a:t> we</a:t>
            </a:r>
            <a:r>
              <a:rPr sz="1800" spc="-5" dirty="0">
                <a:solidFill>
                  <a:srgbClr val="FF0000"/>
                </a:solidFill>
                <a:latin typeface="Calibri"/>
                <a:cs typeface="Calibri"/>
              </a:rPr>
              <a:t> </a:t>
            </a:r>
            <a:r>
              <a:rPr sz="1800" spc="-15" dirty="0">
                <a:solidFill>
                  <a:srgbClr val="FF0000"/>
                </a:solidFill>
                <a:latin typeface="Calibri"/>
                <a:cs typeface="Calibri"/>
              </a:rPr>
              <a:t>stop</a:t>
            </a:r>
            <a:r>
              <a:rPr sz="1800" spc="-10" dirty="0">
                <a:solidFill>
                  <a:srgbClr val="FF0000"/>
                </a:solidFill>
                <a:latin typeface="Calibri"/>
                <a:cs typeface="Calibri"/>
              </a:rPr>
              <a:t> cycling</a:t>
            </a:r>
            <a:endParaRPr sz="1800">
              <a:latin typeface="Calibri"/>
              <a:cs typeface="Calibri"/>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7410022" y="3253668"/>
            <a:ext cx="146050" cy="309880"/>
            <a:chOff x="7410022" y="3253668"/>
            <a:chExt cx="146050" cy="309880"/>
          </a:xfrm>
        </p:grpSpPr>
        <p:sp>
          <p:nvSpPr>
            <p:cNvPr id="6" name="object 6"/>
            <p:cNvSpPr/>
            <p:nvPr/>
          </p:nvSpPr>
          <p:spPr>
            <a:xfrm>
              <a:off x="7416372"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7416372"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sp>
        <p:nvSpPr>
          <p:cNvPr id="5" name="object 5"/>
          <p:cNvSpPr txBox="1"/>
          <p:nvPr/>
        </p:nvSpPr>
        <p:spPr>
          <a:xfrm>
            <a:off x="2224236" y="3528047"/>
            <a:ext cx="4690745" cy="574040"/>
          </a:xfrm>
          <a:prstGeom prst="rect">
            <a:avLst/>
          </a:prstGeom>
        </p:spPr>
        <p:txBody>
          <a:bodyPr vert="horz" wrap="square" lIns="0" tIns="12700" rIns="0" bIns="0" rtlCol="0">
            <a:spAutoFit/>
          </a:bodyPr>
          <a:lstStyle/>
          <a:p>
            <a:pPr marL="142240" marR="5080" indent="-130175">
              <a:lnSpc>
                <a:spcPct val="100000"/>
              </a:lnSpc>
              <a:spcBef>
                <a:spcPts val="100"/>
              </a:spcBef>
            </a:pPr>
            <a:r>
              <a:rPr sz="1800" spc="-45" dirty="0">
                <a:latin typeface="Calibri"/>
                <a:cs typeface="Calibri"/>
              </a:rPr>
              <a:t>Now,</a:t>
            </a:r>
            <a:r>
              <a:rPr sz="1800" spc="-15" dirty="0">
                <a:latin typeface="Calibri"/>
                <a:cs typeface="Calibri"/>
              </a:rPr>
              <a:t> </a:t>
            </a:r>
            <a:r>
              <a:rPr sz="1800" spc="-10" dirty="0">
                <a:latin typeface="Calibri"/>
                <a:cs typeface="Calibri"/>
              </a:rPr>
              <a:t>we just </a:t>
            </a:r>
            <a:r>
              <a:rPr sz="1800" spc="-20" dirty="0">
                <a:latin typeface="Calibri"/>
                <a:cs typeface="Calibri"/>
              </a:rPr>
              <a:t>make</a:t>
            </a:r>
            <a:r>
              <a:rPr sz="1800" spc="-15" dirty="0">
                <a:latin typeface="Calibri"/>
                <a:cs typeface="Calibri"/>
              </a:rPr>
              <a:t> </a:t>
            </a:r>
            <a:r>
              <a:rPr sz="1800" dirty="0">
                <a:latin typeface="Calibri"/>
                <a:cs typeface="Calibri"/>
              </a:rPr>
              <a:t>another</a:t>
            </a:r>
            <a:r>
              <a:rPr sz="1800" spc="-10" dirty="0">
                <a:latin typeface="Calibri"/>
                <a:cs typeface="Calibri"/>
              </a:rPr>
              <a:t> </a:t>
            </a:r>
            <a:r>
              <a:rPr sz="1800" spc="-5" dirty="0">
                <a:latin typeface="Calibri"/>
                <a:cs typeface="Calibri"/>
              </a:rPr>
              <a:t>pass</a:t>
            </a:r>
            <a:r>
              <a:rPr sz="1800" spc="-10" dirty="0">
                <a:latin typeface="Calibri"/>
                <a:cs typeface="Calibri"/>
              </a:rPr>
              <a:t> through</a:t>
            </a:r>
            <a:r>
              <a:rPr sz="1800" spc="-15" dirty="0">
                <a:latin typeface="Calibri"/>
                <a:cs typeface="Calibri"/>
              </a:rPr>
              <a:t> </a:t>
            </a:r>
            <a:r>
              <a:rPr sz="1800" spc="-5" dirty="0">
                <a:latin typeface="Calibri"/>
                <a:cs typeface="Calibri"/>
              </a:rPr>
              <a:t>the</a:t>
            </a:r>
            <a:r>
              <a:rPr sz="1800" spc="-10" dirty="0">
                <a:latin typeface="Calibri"/>
                <a:cs typeface="Calibri"/>
              </a:rPr>
              <a:t> </a:t>
            </a:r>
            <a:r>
              <a:rPr sz="1800" spc="-15" dirty="0">
                <a:latin typeface="Calibri"/>
                <a:cs typeface="Calibri"/>
              </a:rPr>
              <a:t>array </a:t>
            </a:r>
            <a:r>
              <a:rPr sz="1800" spc="-390"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see if </a:t>
            </a:r>
            <a:r>
              <a:rPr sz="1800" spc="-15" dirty="0">
                <a:latin typeface="Calibri"/>
                <a:cs typeface="Calibri"/>
              </a:rPr>
              <a:t>any</a:t>
            </a:r>
            <a:r>
              <a:rPr sz="1800" spc="-10" dirty="0">
                <a:latin typeface="Calibri"/>
                <a:cs typeface="Calibri"/>
              </a:rPr>
              <a:t> elements</a:t>
            </a:r>
            <a:r>
              <a:rPr sz="1800" spc="-5" dirty="0">
                <a:latin typeface="Calibri"/>
                <a:cs typeface="Calibri"/>
              </a:rPr>
              <a:t> don’t </a:t>
            </a:r>
            <a:r>
              <a:rPr sz="1800" spc="-15" dirty="0">
                <a:latin typeface="Calibri"/>
                <a:cs typeface="Calibri"/>
              </a:rPr>
              <a:t>match</a:t>
            </a:r>
            <a:r>
              <a:rPr sz="1800" spc="-5" dirty="0">
                <a:latin typeface="Calibri"/>
                <a:cs typeface="Calibri"/>
              </a:rPr>
              <a:t> their</a:t>
            </a:r>
            <a:r>
              <a:rPr sz="1800" spc="-10" dirty="0">
                <a:latin typeface="Calibri"/>
                <a:cs typeface="Calibri"/>
              </a:rPr>
              <a:t> index</a:t>
            </a:r>
            <a:endParaRPr sz="1800">
              <a:latin typeface="Calibri"/>
              <a:cs typeface="Calibri"/>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1442856" y="3253668"/>
            <a:ext cx="146050" cy="309880"/>
            <a:chOff x="1442856" y="3253668"/>
            <a:chExt cx="146050" cy="309880"/>
          </a:xfrm>
        </p:grpSpPr>
        <p:sp>
          <p:nvSpPr>
            <p:cNvPr id="6" name="object 6"/>
            <p:cNvSpPr/>
            <p:nvPr/>
          </p:nvSpPr>
          <p:spPr>
            <a:xfrm>
              <a:off x="1449206"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1449206"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1895344" y="3253668"/>
            <a:ext cx="146050" cy="309880"/>
            <a:chOff x="1895344" y="3253668"/>
            <a:chExt cx="146050" cy="309880"/>
          </a:xfrm>
        </p:grpSpPr>
        <p:sp>
          <p:nvSpPr>
            <p:cNvPr id="6" name="object 6"/>
            <p:cNvSpPr/>
            <p:nvPr/>
          </p:nvSpPr>
          <p:spPr>
            <a:xfrm>
              <a:off x="1901694"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1901694"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2354899" y="3253668"/>
            <a:ext cx="146050" cy="309880"/>
            <a:chOff x="2354899" y="3253668"/>
            <a:chExt cx="146050" cy="309880"/>
          </a:xfrm>
        </p:grpSpPr>
        <p:sp>
          <p:nvSpPr>
            <p:cNvPr id="6" name="object 6"/>
            <p:cNvSpPr/>
            <p:nvPr/>
          </p:nvSpPr>
          <p:spPr>
            <a:xfrm>
              <a:off x="2361249"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2361249"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2821526" y="3253668"/>
            <a:ext cx="146050" cy="309880"/>
            <a:chOff x="2821526" y="3253668"/>
            <a:chExt cx="146050" cy="309880"/>
          </a:xfrm>
        </p:grpSpPr>
        <p:sp>
          <p:nvSpPr>
            <p:cNvPr id="6" name="object 6"/>
            <p:cNvSpPr/>
            <p:nvPr/>
          </p:nvSpPr>
          <p:spPr>
            <a:xfrm>
              <a:off x="2827876"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2827876"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3281082" y="3253668"/>
            <a:ext cx="146050" cy="309880"/>
            <a:chOff x="3281082" y="3253668"/>
            <a:chExt cx="146050" cy="309880"/>
          </a:xfrm>
        </p:grpSpPr>
        <p:sp>
          <p:nvSpPr>
            <p:cNvPr id="6" name="object 6"/>
            <p:cNvSpPr/>
            <p:nvPr/>
          </p:nvSpPr>
          <p:spPr>
            <a:xfrm>
              <a:off x="3287432"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3287432"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12764"/>
            <a:ext cx="3340735" cy="452120"/>
          </a:xfrm>
          <a:prstGeom prst="rect">
            <a:avLst/>
          </a:prstGeom>
        </p:spPr>
        <p:txBody>
          <a:bodyPr vert="horz" wrap="square" lIns="0" tIns="12700" rIns="0" bIns="0" rtlCol="0">
            <a:spAutoFit/>
          </a:bodyPr>
          <a:lstStyle/>
          <a:p>
            <a:pPr marL="12700">
              <a:lnSpc>
                <a:spcPct val="100000"/>
              </a:lnSpc>
              <a:spcBef>
                <a:spcPts val="100"/>
              </a:spcBef>
            </a:pPr>
            <a:r>
              <a:rPr sz="2800" b="0" spc="-5" dirty="0">
                <a:solidFill>
                  <a:srgbClr val="000000"/>
                </a:solidFill>
                <a:latin typeface="Arial MT"/>
                <a:cs typeface="Arial MT"/>
              </a:rPr>
              <a:t>The</a:t>
            </a:r>
            <a:r>
              <a:rPr sz="2800" b="0" spc="-55" dirty="0">
                <a:solidFill>
                  <a:srgbClr val="000000"/>
                </a:solidFill>
                <a:latin typeface="Arial MT"/>
                <a:cs typeface="Arial MT"/>
              </a:rPr>
              <a:t> </a:t>
            </a:r>
            <a:r>
              <a:rPr sz="2800" b="0" dirty="0">
                <a:solidFill>
                  <a:srgbClr val="000000"/>
                </a:solidFill>
                <a:latin typeface="Arial MT"/>
                <a:cs typeface="Arial MT"/>
              </a:rPr>
              <a:t>Missing</a:t>
            </a:r>
            <a:r>
              <a:rPr sz="2800" b="0" spc="-50" dirty="0">
                <a:solidFill>
                  <a:srgbClr val="000000"/>
                </a:solidFill>
                <a:latin typeface="Arial MT"/>
                <a:cs typeface="Arial MT"/>
              </a:rPr>
              <a:t> </a:t>
            </a:r>
            <a:r>
              <a:rPr sz="2800" b="0" spc="-5" dirty="0">
                <a:solidFill>
                  <a:srgbClr val="000000"/>
                </a:solidFill>
                <a:latin typeface="Arial MT"/>
                <a:cs typeface="Arial MT"/>
              </a:rPr>
              <a:t>Element</a:t>
            </a:r>
            <a:endParaRPr sz="2800">
              <a:latin typeface="Arial MT"/>
              <a:cs typeface="Arial MT"/>
            </a:endParaRPr>
          </a:p>
        </p:txBody>
      </p:sp>
      <p:graphicFrame>
        <p:nvGraphicFramePr>
          <p:cNvPr id="3" name="object 3"/>
          <p:cNvGraphicFramePr>
            <a:graphicFrameLocks noGrp="1"/>
          </p:cNvGraphicFramePr>
          <p:nvPr/>
        </p:nvGraphicFramePr>
        <p:xfrm>
          <a:off x="1261245" y="2730956"/>
          <a:ext cx="6426831" cy="458999"/>
        </p:xfrm>
        <a:graphic>
          <a:graphicData uri="http://schemas.openxmlformats.org/drawingml/2006/table">
            <a:tbl>
              <a:tblPr firstRow="1" bandRow="1">
                <a:tableStyleId>{2D5ABB26-0587-4C30-8999-92F81FD0307C}</a:tableStyleId>
              </a:tblPr>
              <a:tblGrid>
                <a:gridCol w="458470">
                  <a:extLst>
                    <a:ext uri="{9D8B030D-6E8A-4147-A177-3AD203B41FA5}">
                      <a16:colId xmlns:a16="http://schemas.microsoft.com/office/drawing/2014/main" val="20000"/>
                    </a:ext>
                  </a:extLst>
                </a:gridCol>
                <a:gridCol w="457835">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9740">
                  <a:extLst>
                    <a:ext uri="{9D8B030D-6E8A-4147-A177-3AD203B41FA5}">
                      <a16:colId xmlns:a16="http://schemas.microsoft.com/office/drawing/2014/main" val="20003"/>
                    </a:ext>
                  </a:extLst>
                </a:gridCol>
                <a:gridCol w="459740">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8470">
                  <a:extLst>
                    <a:ext uri="{9D8B030D-6E8A-4147-A177-3AD203B41FA5}">
                      <a16:colId xmlns:a16="http://schemas.microsoft.com/office/drawing/2014/main" val="20007"/>
                    </a:ext>
                  </a:extLst>
                </a:gridCol>
                <a:gridCol w="462279">
                  <a:extLst>
                    <a:ext uri="{9D8B030D-6E8A-4147-A177-3AD203B41FA5}">
                      <a16:colId xmlns:a16="http://schemas.microsoft.com/office/drawing/2014/main" val="20008"/>
                    </a:ext>
                  </a:extLst>
                </a:gridCol>
                <a:gridCol w="461645">
                  <a:extLst>
                    <a:ext uri="{9D8B030D-6E8A-4147-A177-3AD203B41FA5}">
                      <a16:colId xmlns:a16="http://schemas.microsoft.com/office/drawing/2014/main" val="20009"/>
                    </a:ext>
                  </a:extLst>
                </a:gridCol>
                <a:gridCol w="457835">
                  <a:extLst>
                    <a:ext uri="{9D8B030D-6E8A-4147-A177-3AD203B41FA5}">
                      <a16:colId xmlns:a16="http://schemas.microsoft.com/office/drawing/2014/main" val="20010"/>
                    </a:ext>
                  </a:extLst>
                </a:gridCol>
                <a:gridCol w="459739">
                  <a:extLst>
                    <a:ext uri="{9D8B030D-6E8A-4147-A177-3AD203B41FA5}">
                      <a16:colId xmlns:a16="http://schemas.microsoft.com/office/drawing/2014/main" val="20011"/>
                    </a:ext>
                  </a:extLst>
                </a:gridCol>
                <a:gridCol w="459739">
                  <a:extLst>
                    <a:ext uri="{9D8B030D-6E8A-4147-A177-3AD203B41FA5}">
                      <a16:colId xmlns:a16="http://schemas.microsoft.com/office/drawing/2014/main" val="20012"/>
                    </a:ext>
                  </a:extLst>
                </a:gridCol>
                <a:gridCol w="457835">
                  <a:extLst>
                    <a:ext uri="{9D8B030D-6E8A-4147-A177-3AD203B41FA5}">
                      <a16:colId xmlns:a16="http://schemas.microsoft.com/office/drawing/2014/main" val="20013"/>
                    </a:ext>
                  </a:extLst>
                </a:gridCol>
              </a:tblGrid>
              <a:tr h="458999">
                <a:tc>
                  <a:txBody>
                    <a:bodyPr/>
                    <a:lstStyle/>
                    <a:p>
                      <a:pPr marL="132715">
                        <a:lnSpc>
                          <a:spcPts val="3485"/>
                        </a:lnSpc>
                      </a:pPr>
                      <a:r>
                        <a:rPr sz="3000" dirty="0">
                          <a:latin typeface="Calibri"/>
                          <a:cs typeface="Calibri"/>
                        </a:rPr>
                        <a:t>1</a:t>
                      </a:r>
                      <a:endParaRPr sz="3000">
                        <a:latin typeface="Calibri"/>
                        <a:cs typeface="Calibri"/>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4</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5</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8</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335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589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3</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2</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4620">
                        <a:lnSpc>
                          <a:spcPts val="3485"/>
                        </a:lnSpc>
                      </a:pPr>
                      <a:r>
                        <a:rPr sz="3000" dirty="0">
                          <a:latin typeface="Calibri"/>
                          <a:cs typeface="Calibri"/>
                        </a:rPr>
                        <a:t>1</a:t>
                      </a:r>
                      <a:endParaRPr sz="3000">
                        <a:latin typeface="Calibri"/>
                        <a:cs typeface="Calibri"/>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marL="132080">
                        <a:lnSpc>
                          <a:spcPts val="3485"/>
                        </a:lnSpc>
                      </a:pPr>
                      <a:r>
                        <a:rPr sz="3000" dirty="0">
                          <a:latin typeface="Calibri"/>
                          <a:cs typeface="Calibri"/>
                        </a:rPr>
                        <a:t>9</a:t>
                      </a:r>
                      <a:endParaRPr sz="3000">
                        <a:latin typeface="Calibri"/>
                        <a:cs typeface="Calibri"/>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1421275" y="2332356"/>
            <a:ext cx="6200775" cy="345440"/>
          </a:xfrm>
          <a:prstGeom prst="rect">
            <a:avLst/>
          </a:prstGeom>
        </p:spPr>
        <p:txBody>
          <a:bodyPr vert="horz" wrap="square" lIns="0" tIns="12700" rIns="0" bIns="0" rtlCol="0">
            <a:spAutoFit/>
          </a:bodyPr>
          <a:lstStyle/>
          <a:p>
            <a:pPr marL="12700">
              <a:lnSpc>
                <a:spcPct val="100000"/>
              </a:lnSpc>
              <a:spcBef>
                <a:spcPts val="100"/>
              </a:spcBef>
              <a:tabLst>
                <a:tab pos="470534" algn="l"/>
                <a:tab pos="928369" algn="l"/>
                <a:tab pos="1386840" algn="l"/>
                <a:tab pos="1849120" algn="l"/>
                <a:tab pos="2306955" algn="l"/>
                <a:tab pos="2765425" algn="l"/>
                <a:tab pos="3223260" algn="l"/>
                <a:tab pos="3683000" algn="l"/>
                <a:tab pos="4081145" algn="l"/>
                <a:tab pos="4538980" algn="l"/>
                <a:tab pos="4996815" algn="l"/>
                <a:tab pos="5459730" algn="l"/>
                <a:tab pos="5917565" algn="l"/>
              </a:tabLst>
            </a:pPr>
            <a:r>
              <a:rPr sz="2100" dirty="0">
                <a:solidFill>
                  <a:srgbClr val="FF0000"/>
                </a:solidFill>
                <a:latin typeface="Calibri"/>
                <a:cs typeface="Calibri"/>
              </a:rPr>
              <a:t>1	2	3	4	5	6	7	8	9	</a:t>
            </a:r>
            <a:r>
              <a:rPr sz="2100" spc="-5" dirty="0">
                <a:solidFill>
                  <a:srgbClr val="FF0000"/>
                </a:solidFill>
                <a:latin typeface="Calibri"/>
                <a:cs typeface="Calibri"/>
              </a:rPr>
              <a:t>1</a:t>
            </a:r>
            <a:r>
              <a:rPr sz="2100" dirty="0">
                <a:solidFill>
                  <a:srgbClr val="FF0000"/>
                </a:solidFill>
                <a:latin typeface="Calibri"/>
                <a:cs typeface="Calibri"/>
              </a:rPr>
              <a:t>0	</a:t>
            </a:r>
            <a:r>
              <a:rPr sz="2100" spc="-5" dirty="0">
                <a:solidFill>
                  <a:srgbClr val="FF0000"/>
                </a:solidFill>
                <a:latin typeface="Calibri"/>
                <a:cs typeface="Calibri"/>
              </a:rPr>
              <a:t>1</a:t>
            </a:r>
            <a:r>
              <a:rPr sz="2100" dirty="0">
                <a:solidFill>
                  <a:srgbClr val="FF0000"/>
                </a:solidFill>
                <a:latin typeface="Calibri"/>
                <a:cs typeface="Calibri"/>
              </a:rPr>
              <a:t>1	</a:t>
            </a:r>
            <a:r>
              <a:rPr sz="2100" spc="-5" dirty="0">
                <a:solidFill>
                  <a:srgbClr val="FF0000"/>
                </a:solidFill>
                <a:latin typeface="Calibri"/>
                <a:cs typeface="Calibri"/>
              </a:rPr>
              <a:t>1</a:t>
            </a:r>
            <a:r>
              <a:rPr sz="2100" dirty="0">
                <a:solidFill>
                  <a:srgbClr val="FF0000"/>
                </a:solidFill>
                <a:latin typeface="Calibri"/>
                <a:cs typeface="Calibri"/>
              </a:rPr>
              <a:t>2	</a:t>
            </a:r>
            <a:r>
              <a:rPr sz="2100" spc="-5" dirty="0">
                <a:solidFill>
                  <a:srgbClr val="FF0000"/>
                </a:solidFill>
                <a:latin typeface="Calibri"/>
                <a:cs typeface="Calibri"/>
              </a:rPr>
              <a:t>1</a:t>
            </a:r>
            <a:r>
              <a:rPr sz="2100" dirty="0">
                <a:solidFill>
                  <a:srgbClr val="FF0000"/>
                </a:solidFill>
                <a:latin typeface="Calibri"/>
                <a:cs typeface="Calibri"/>
              </a:rPr>
              <a:t>3	</a:t>
            </a:r>
            <a:r>
              <a:rPr sz="2100" spc="-5" dirty="0">
                <a:solidFill>
                  <a:srgbClr val="FF0000"/>
                </a:solidFill>
                <a:latin typeface="Calibri"/>
                <a:cs typeface="Calibri"/>
              </a:rPr>
              <a:t>14</a:t>
            </a:r>
            <a:endParaRPr sz="2100">
              <a:latin typeface="Calibri"/>
              <a:cs typeface="Calibri"/>
            </a:endParaRPr>
          </a:p>
        </p:txBody>
      </p:sp>
      <p:grpSp>
        <p:nvGrpSpPr>
          <p:cNvPr id="5" name="object 5"/>
          <p:cNvGrpSpPr/>
          <p:nvPr/>
        </p:nvGrpSpPr>
        <p:grpSpPr>
          <a:xfrm>
            <a:off x="3733570" y="3253668"/>
            <a:ext cx="146050" cy="309880"/>
            <a:chOff x="3733570" y="3253668"/>
            <a:chExt cx="146050" cy="309880"/>
          </a:xfrm>
        </p:grpSpPr>
        <p:sp>
          <p:nvSpPr>
            <p:cNvPr id="6" name="object 6"/>
            <p:cNvSpPr/>
            <p:nvPr/>
          </p:nvSpPr>
          <p:spPr>
            <a:xfrm>
              <a:off x="3739920" y="3260018"/>
              <a:ext cx="133350" cy="297180"/>
            </a:xfrm>
            <a:custGeom>
              <a:avLst/>
              <a:gdLst/>
              <a:ahLst/>
              <a:cxnLst/>
              <a:rect l="l" t="t" r="r" b="b"/>
              <a:pathLst>
                <a:path w="133350" h="297179">
                  <a:moveTo>
                    <a:pt x="99674" y="297000"/>
                  </a:moveTo>
                  <a:lnTo>
                    <a:pt x="33224" y="297000"/>
                  </a:lnTo>
                  <a:lnTo>
                    <a:pt x="33224" y="66450"/>
                  </a:lnTo>
                  <a:lnTo>
                    <a:pt x="0" y="66450"/>
                  </a:lnTo>
                  <a:lnTo>
                    <a:pt x="66449" y="0"/>
                  </a:lnTo>
                  <a:lnTo>
                    <a:pt x="132899" y="66450"/>
                  </a:lnTo>
                  <a:lnTo>
                    <a:pt x="99674" y="66450"/>
                  </a:lnTo>
                  <a:lnTo>
                    <a:pt x="99674" y="297000"/>
                  </a:lnTo>
                  <a:close/>
                </a:path>
              </a:pathLst>
            </a:custGeom>
            <a:solidFill>
              <a:srgbClr val="4285F4"/>
            </a:solidFill>
          </p:spPr>
          <p:txBody>
            <a:bodyPr wrap="square" lIns="0" tIns="0" rIns="0" bIns="0" rtlCol="0"/>
            <a:lstStyle/>
            <a:p>
              <a:endParaRPr/>
            </a:p>
          </p:txBody>
        </p:sp>
        <p:sp>
          <p:nvSpPr>
            <p:cNvPr id="7" name="object 7"/>
            <p:cNvSpPr/>
            <p:nvPr/>
          </p:nvSpPr>
          <p:spPr>
            <a:xfrm>
              <a:off x="3739920" y="3260018"/>
              <a:ext cx="133350" cy="297180"/>
            </a:xfrm>
            <a:custGeom>
              <a:avLst/>
              <a:gdLst/>
              <a:ahLst/>
              <a:cxnLst/>
              <a:rect l="l" t="t" r="r" b="b"/>
              <a:pathLst>
                <a:path w="133350" h="297179">
                  <a:moveTo>
                    <a:pt x="0" y="66450"/>
                  </a:moveTo>
                  <a:lnTo>
                    <a:pt x="33224" y="66450"/>
                  </a:lnTo>
                  <a:lnTo>
                    <a:pt x="33224" y="297000"/>
                  </a:lnTo>
                  <a:lnTo>
                    <a:pt x="99674" y="297000"/>
                  </a:lnTo>
                  <a:lnTo>
                    <a:pt x="99674" y="66450"/>
                  </a:lnTo>
                  <a:lnTo>
                    <a:pt x="132899" y="66450"/>
                  </a:lnTo>
                  <a:lnTo>
                    <a:pt x="66449" y="0"/>
                  </a:lnTo>
                  <a:lnTo>
                    <a:pt x="0" y="66450"/>
                  </a:lnTo>
                  <a:close/>
                </a:path>
              </a:pathLst>
            </a:custGeom>
            <a:ln w="12699">
              <a:solidFill>
                <a:srgbClr val="31538F"/>
              </a:solidFill>
            </a:ln>
          </p:spPr>
          <p:txBody>
            <a:bodyPr wrap="square" lIns="0" tIns="0" rIns="0" bIns="0" rtlCol="0"/>
            <a:lstStyle/>
            <a:p>
              <a:endParaRPr/>
            </a:p>
          </p:txBody>
        </p:sp>
      </p:grpSp>
      <p:sp>
        <p:nvSpPr>
          <p:cNvPr id="8" name="object 8"/>
          <p:cNvSpPr txBox="1"/>
          <p:nvPr/>
        </p:nvSpPr>
        <p:spPr>
          <a:xfrm>
            <a:off x="3582731" y="4022750"/>
            <a:ext cx="195135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Missing</a:t>
            </a:r>
            <a:r>
              <a:rPr sz="1800" spc="-35" dirty="0">
                <a:latin typeface="Calibri"/>
                <a:cs typeface="Calibri"/>
              </a:rPr>
              <a:t> </a:t>
            </a:r>
            <a:r>
              <a:rPr sz="1800" spc="-5" dirty="0">
                <a:latin typeface="Calibri"/>
                <a:cs typeface="Calibri"/>
              </a:rPr>
              <a:t>number</a:t>
            </a:r>
            <a:r>
              <a:rPr sz="1800" spc="-30" dirty="0">
                <a:latin typeface="Calibri"/>
                <a:cs typeface="Calibri"/>
              </a:rPr>
              <a:t> </a:t>
            </a:r>
            <a:r>
              <a:rPr sz="1800" spc="-5" dirty="0">
                <a:latin typeface="Calibri"/>
                <a:cs typeface="Calibri"/>
              </a:rPr>
              <a:t>is</a:t>
            </a:r>
            <a:r>
              <a:rPr sz="1800" spc="-30" dirty="0">
                <a:latin typeface="Calibri"/>
                <a:cs typeface="Calibri"/>
              </a:rPr>
              <a:t> </a:t>
            </a:r>
            <a:r>
              <a:rPr sz="1800" spc="-5" dirty="0">
                <a:latin typeface="Calibri"/>
                <a:cs typeface="Calibri"/>
              </a:rPr>
              <a:t>6!</a:t>
            </a:r>
            <a:endParaRPr sz="18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5" y="505248"/>
            <a:ext cx="4046220" cy="409575"/>
          </a:xfrm>
          <a:prstGeom prst="rect">
            <a:avLst/>
          </a:prstGeom>
        </p:spPr>
        <p:txBody>
          <a:bodyPr vert="horz" wrap="square" lIns="0" tIns="15240" rIns="0" bIns="0" rtlCol="0">
            <a:spAutoFit/>
          </a:bodyPr>
          <a:lstStyle/>
          <a:p>
            <a:pPr marL="12700">
              <a:lnSpc>
                <a:spcPct val="100000"/>
              </a:lnSpc>
              <a:spcBef>
                <a:spcPts val="120"/>
              </a:spcBef>
            </a:pPr>
            <a:r>
              <a:rPr sz="2500" dirty="0">
                <a:latin typeface="Arial MT"/>
                <a:cs typeface="Arial MT"/>
              </a:rPr>
              <a:t>First</a:t>
            </a:r>
            <a:r>
              <a:rPr sz="2500" spc="-15" dirty="0">
                <a:latin typeface="Arial MT"/>
                <a:cs typeface="Arial MT"/>
              </a:rPr>
              <a:t> </a:t>
            </a:r>
            <a:r>
              <a:rPr sz="2500" dirty="0">
                <a:latin typeface="Arial MT"/>
                <a:cs typeface="Arial MT"/>
              </a:rPr>
              <a:t>try:</a:t>
            </a:r>
            <a:r>
              <a:rPr sz="2500" spc="-15" dirty="0">
                <a:latin typeface="Arial MT"/>
                <a:cs typeface="Arial MT"/>
              </a:rPr>
              <a:t> </a:t>
            </a:r>
            <a:r>
              <a:rPr sz="2500" dirty="0">
                <a:latin typeface="Arial MT"/>
                <a:cs typeface="Arial MT"/>
              </a:rPr>
              <a:t>Direct</a:t>
            </a:r>
            <a:r>
              <a:rPr sz="2500" spc="-145" dirty="0">
                <a:latin typeface="Arial MT"/>
                <a:cs typeface="Arial MT"/>
              </a:rPr>
              <a:t> </a:t>
            </a:r>
            <a:r>
              <a:rPr sz="2500" spc="5" dirty="0">
                <a:latin typeface="Arial MT"/>
                <a:cs typeface="Arial MT"/>
              </a:rPr>
              <a:t>Access</a:t>
            </a:r>
            <a:r>
              <a:rPr sz="2500" spc="-55" dirty="0">
                <a:latin typeface="Arial MT"/>
                <a:cs typeface="Arial MT"/>
              </a:rPr>
              <a:t> </a:t>
            </a:r>
            <a:r>
              <a:rPr sz="2500" spc="-50" dirty="0">
                <a:latin typeface="Arial MT"/>
                <a:cs typeface="Arial MT"/>
              </a:rPr>
              <a:t>Table</a:t>
            </a:r>
            <a:endParaRPr sz="2500">
              <a:latin typeface="Arial MT"/>
              <a:cs typeface="Arial MT"/>
            </a:endParaRPr>
          </a:p>
        </p:txBody>
      </p:sp>
      <p:sp>
        <p:nvSpPr>
          <p:cNvPr id="3" name="object 3"/>
          <p:cNvSpPr txBox="1"/>
          <p:nvPr/>
        </p:nvSpPr>
        <p:spPr>
          <a:xfrm>
            <a:off x="384725" y="1216355"/>
            <a:ext cx="565086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Idea:</a:t>
            </a:r>
            <a:r>
              <a:rPr sz="1800" spc="-15" dirty="0">
                <a:solidFill>
                  <a:srgbClr val="595959"/>
                </a:solidFill>
                <a:latin typeface="Arial MT"/>
                <a:cs typeface="Arial MT"/>
              </a:rPr>
              <a:t> </a:t>
            </a:r>
            <a:r>
              <a:rPr sz="1800" dirty="0">
                <a:solidFill>
                  <a:srgbClr val="595959"/>
                </a:solidFill>
                <a:latin typeface="Arial MT"/>
                <a:cs typeface="Arial MT"/>
              </a:rPr>
              <a:t>Just</a:t>
            </a:r>
            <a:r>
              <a:rPr sz="1800" spc="-15" dirty="0">
                <a:solidFill>
                  <a:srgbClr val="595959"/>
                </a:solidFill>
                <a:latin typeface="Arial MT"/>
                <a:cs typeface="Arial MT"/>
              </a:rPr>
              <a:t> </a:t>
            </a:r>
            <a:r>
              <a:rPr sz="1800" spc="-5" dirty="0">
                <a:solidFill>
                  <a:srgbClr val="595959"/>
                </a:solidFill>
                <a:latin typeface="Arial MT"/>
                <a:cs typeface="Arial MT"/>
              </a:rPr>
              <a:t>use</a:t>
            </a:r>
            <a:r>
              <a:rPr sz="1800" spc="-15" dirty="0">
                <a:solidFill>
                  <a:srgbClr val="595959"/>
                </a:solidFill>
                <a:latin typeface="Arial MT"/>
                <a:cs typeface="Arial MT"/>
              </a:rPr>
              <a:t> </a:t>
            </a:r>
            <a:r>
              <a:rPr sz="1800" spc="-5" dirty="0">
                <a:solidFill>
                  <a:srgbClr val="595959"/>
                </a:solidFill>
                <a:latin typeface="Arial MT"/>
                <a:cs typeface="Arial MT"/>
              </a:rPr>
              <a:t>an</a:t>
            </a:r>
            <a:r>
              <a:rPr sz="1800" spc="-15" dirty="0">
                <a:solidFill>
                  <a:srgbClr val="595959"/>
                </a:solidFill>
                <a:latin typeface="Arial MT"/>
                <a:cs typeface="Arial MT"/>
              </a:rPr>
              <a:t> </a:t>
            </a:r>
            <a:r>
              <a:rPr sz="1800" spc="-5" dirty="0">
                <a:solidFill>
                  <a:srgbClr val="595959"/>
                </a:solidFill>
                <a:latin typeface="Arial MT"/>
                <a:cs typeface="Arial MT"/>
              </a:rPr>
              <a:t>array!</a:t>
            </a:r>
            <a:r>
              <a:rPr sz="1800" spc="-110" dirty="0">
                <a:solidFill>
                  <a:srgbClr val="595959"/>
                </a:solidFill>
                <a:latin typeface="Arial MT"/>
                <a:cs typeface="Arial MT"/>
              </a:rPr>
              <a:t> </a:t>
            </a:r>
            <a:r>
              <a:rPr sz="1800" dirty="0">
                <a:solidFill>
                  <a:srgbClr val="595959"/>
                </a:solidFill>
                <a:latin typeface="Arial MT"/>
                <a:cs typeface="Arial MT"/>
              </a:rPr>
              <a:t>A</a:t>
            </a:r>
            <a:r>
              <a:rPr sz="1800" spc="-114" dirty="0">
                <a:solidFill>
                  <a:srgbClr val="595959"/>
                </a:solidFill>
                <a:latin typeface="Arial MT"/>
                <a:cs typeface="Arial MT"/>
              </a:rPr>
              <a:t> </a:t>
            </a:r>
            <a:r>
              <a:rPr sz="1800" dirty="0">
                <a:solidFill>
                  <a:srgbClr val="595959"/>
                </a:solidFill>
                <a:latin typeface="Arial MT"/>
                <a:cs typeface="Arial MT"/>
              </a:rPr>
              <a:t>super</a:t>
            </a:r>
            <a:r>
              <a:rPr sz="1800" spc="-15" dirty="0">
                <a:solidFill>
                  <a:srgbClr val="595959"/>
                </a:solidFill>
                <a:latin typeface="Arial MT"/>
                <a:cs typeface="Arial MT"/>
              </a:rPr>
              <a:t> </a:t>
            </a:r>
            <a:r>
              <a:rPr sz="1800" spc="-5" dirty="0">
                <a:solidFill>
                  <a:srgbClr val="595959"/>
                </a:solidFill>
                <a:latin typeface="Arial MT"/>
                <a:cs typeface="Arial MT"/>
              </a:rPr>
              <a:t>hugeeeeeeeeeeee</a:t>
            </a:r>
            <a:r>
              <a:rPr sz="1800" spc="-15" dirty="0">
                <a:solidFill>
                  <a:srgbClr val="595959"/>
                </a:solidFill>
                <a:latin typeface="Arial MT"/>
                <a:cs typeface="Arial MT"/>
              </a:rPr>
              <a:t> </a:t>
            </a:r>
            <a:r>
              <a:rPr sz="1800" spc="-5" dirty="0">
                <a:solidFill>
                  <a:srgbClr val="595959"/>
                </a:solidFill>
                <a:latin typeface="Arial MT"/>
                <a:cs typeface="Arial MT"/>
              </a:rPr>
              <a:t>one</a:t>
            </a:r>
            <a:endParaRPr sz="1800">
              <a:latin typeface="Arial MT"/>
              <a:cs typeface="Arial MT"/>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7429" y="2266442"/>
            <a:ext cx="2102485" cy="574040"/>
          </a:xfrm>
          <a:prstGeom prst="rect">
            <a:avLst/>
          </a:prstGeom>
        </p:spPr>
        <p:txBody>
          <a:bodyPr vert="horz" wrap="square" lIns="0" tIns="12700" rIns="0" bIns="0" rtlCol="0">
            <a:spAutoFit/>
          </a:bodyPr>
          <a:lstStyle/>
          <a:p>
            <a:pPr marL="12700">
              <a:lnSpc>
                <a:spcPct val="100000"/>
              </a:lnSpc>
              <a:spcBef>
                <a:spcPts val="100"/>
              </a:spcBef>
            </a:pPr>
            <a:r>
              <a:rPr sz="3600" b="0" spc="-10" dirty="0">
                <a:solidFill>
                  <a:srgbClr val="000000"/>
                </a:solidFill>
                <a:latin typeface="Arial MT"/>
                <a:cs typeface="Arial MT"/>
              </a:rPr>
              <a:t>Problem</a:t>
            </a:r>
            <a:r>
              <a:rPr sz="3600" b="0" spc="-95" dirty="0">
                <a:solidFill>
                  <a:srgbClr val="000000"/>
                </a:solidFill>
                <a:latin typeface="Arial MT"/>
                <a:cs typeface="Arial MT"/>
              </a:rPr>
              <a:t> </a:t>
            </a:r>
            <a:r>
              <a:rPr lang="en-US" sz="3600" b="0" spc="-95" dirty="0">
                <a:solidFill>
                  <a:srgbClr val="000000"/>
                </a:solidFill>
                <a:latin typeface="Arial MT"/>
                <a:cs typeface="Arial MT"/>
              </a:rPr>
              <a:t>3</a:t>
            </a:r>
            <a:endParaRPr sz="3600" dirty="0">
              <a:latin typeface="Arial MT"/>
              <a:cs typeface="Arial MT"/>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105248-C283-308A-0F04-4C85B4E03531}"/>
              </a:ext>
            </a:extLst>
          </p:cNvPr>
          <p:cNvPicPr>
            <a:picLocks noChangeAspect="1"/>
          </p:cNvPicPr>
          <p:nvPr/>
        </p:nvPicPr>
        <p:blipFill>
          <a:blip r:embed="rId2"/>
          <a:stretch>
            <a:fillRect/>
          </a:stretch>
        </p:blipFill>
        <p:spPr>
          <a:xfrm>
            <a:off x="685800" y="971550"/>
            <a:ext cx="7475337" cy="2971403"/>
          </a:xfrm>
          <a:prstGeom prst="rect">
            <a:avLst/>
          </a:prstGeom>
        </p:spPr>
      </p:pic>
    </p:spTree>
    <p:extLst>
      <p:ext uri="{BB962C8B-B14F-4D97-AF65-F5344CB8AC3E}">
        <p14:creationId xmlns:p14="http://schemas.microsoft.com/office/powerpoint/2010/main" val="30691209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F2127756-901E-6DB8-A670-6DBFF5D5E733}"/>
              </a:ext>
            </a:extLst>
          </p:cNvPr>
          <p:cNvSpPr txBox="1"/>
          <p:nvPr/>
        </p:nvSpPr>
        <p:spPr>
          <a:xfrm>
            <a:off x="685800" y="2343150"/>
            <a:ext cx="7854950" cy="304314"/>
          </a:xfrm>
          <a:prstGeom prst="rect">
            <a:avLst/>
          </a:prstGeom>
        </p:spPr>
        <p:txBody>
          <a:bodyPr vert="horz" wrap="square" lIns="0" tIns="12700" rIns="0" bIns="0" rtlCol="0">
            <a:spAutoFit/>
          </a:bodyPr>
          <a:lstStyle/>
          <a:p>
            <a:pPr marL="12700" marR="5080">
              <a:lnSpc>
                <a:spcPct val="114999"/>
              </a:lnSpc>
              <a:spcBef>
                <a:spcPts val="100"/>
              </a:spcBef>
            </a:pPr>
            <a:r>
              <a:rPr lang="en-US" sz="1800" spc="-5" dirty="0">
                <a:solidFill>
                  <a:srgbClr val="595959"/>
                </a:solidFill>
                <a:latin typeface="Arial MT"/>
                <a:cs typeface="Arial MT"/>
              </a:rPr>
              <a:t>Requirements 1,2,3 can easily be solved using a hash table, how about 4?</a:t>
            </a:r>
            <a:endParaRPr sz="1800" dirty="0">
              <a:latin typeface="Arial MT"/>
              <a:cs typeface="Arial MT"/>
            </a:endParaRPr>
          </a:p>
        </p:txBody>
      </p:sp>
      <p:pic>
        <p:nvPicPr>
          <p:cNvPr id="4" name="Picture 3">
            <a:extLst>
              <a:ext uri="{FF2B5EF4-FFF2-40B4-BE49-F238E27FC236}">
                <a16:creationId xmlns:a16="http://schemas.microsoft.com/office/drawing/2014/main" id="{747CA5DF-9A62-F9FE-D0E9-1FB59989138A}"/>
              </a:ext>
            </a:extLst>
          </p:cNvPr>
          <p:cNvPicPr>
            <a:picLocks noChangeAspect="1"/>
          </p:cNvPicPr>
          <p:nvPr/>
        </p:nvPicPr>
        <p:blipFill>
          <a:blip r:embed="rId2"/>
          <a:stretch>
            <a:fillRect/>
          </a:stretch>
        </p:blipFill>
        <p:spPr>
          <a:xfrm>
            <a:off x="1447800" y="209550"/>
            <a:ext cx="4984224" cy="1981200"/>
          </a:xfrm>
          <a:prstGeom prst="rect">
            <a:avLst/>
          </a:prstGeom>
        </p:spPr>
      </p:pic>
    </p:spTree>
    <p:extLst>
      <p:ext uri="{BB962C8B-B14F-4D97-AF65-F5344CB8AC3E}">
        <p14:creationId xmlns:p14="http://schemas.microsoft.com/office/powerpoint/2010/main" val="235575760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F2127756-901E-6DB8-A670-6DBFF5D5E733}"/>
              </a:ext>
            </a:extLst>
          </p:cNvPr>
          <p:cNvSpPr txBox="1"/>
          <p:nvPr/>
        </p:nvSpPr>
        <p:spPr>
          <a:xfrm>
            <a:off x="685800" y="2343150"/>
            <a:ext cx="7854950" cy="941412"/>
          </a:xfrm>
          <a:prstGeom prst="rect">
            <a:avLst/>
          </a:prstGeom>
        </p:spPr>
        <p:txBody>
          <a:bodyPr vert="horz" wrap="square" lIns="0" tIns="12700" rIns="0" bIns="0" rtlCol="0">
            <a:spAutoFit/>
          </a:bodyPr>
          <a:lstStyle/>
          <a:p>
            <a:pPr marL="12700" marR="5080">
              <a:lnSpc>
                <a:spcPct val="114999"/>
              </a:lnSpc>
              <a:spcBef>
                <a:spcPts val="100"/>
              </a:spcBef>
            </a:pPr>
            <a:r>
              <a:rPr lang="en-US" sz="1800" spc="-5" dirty="0">
                <a:solidFill>
                  <a:srgbClr val="595959"/>
                </a:solidFill>
                <a:latin typeface="Arial MT"/>
                <a:cs typeface="Arial MT"/>
              </a:rPr>
              <a:t>New approach, we use an array to store our items, the hash table is used to check if an item is present in the array by mapping the item to its position in the array.</a:t>
            </a:r>
            <a:endParaRPr sz="1800" dirty="0">
              <a:latin typeface="Arial MT"/>
              <a:cs typeface="Arial MT"/>
            </a:endParaRPr>
          </a:p>
        </p:txBody>
      </p:sp>
      <p:pic>
        <p:nvPicPr>
          <p:cNvPr id="4" name="Picture 3">
            <a:extLst>
              <a:ext uri="{FF2B5EF4-FFF2-40B4-BE49-F238E27FC236}">
                <a16:creationId xmlns:a16="http://schemas.microsoft.com/office/drawing/2014/main" id="{747CA5DF-9A62-F9FE-D0E9-1FB59989138A}"/>
              </a:ext>
            </a:extLst>
          </p:cNvPr>
          <p:cNvPicPr>
            <a:picLocks noChangeAspect="1"/>
          </p:cNvPicPr>
          <p:nvPr/>
        </p:nvPicPr>
        <p:blipFill>
          <a:blip r:embed="rId2"/>
          <a:stretch>
            <a:fillRect/>
          </a:stretch>
        </p:blipFill>
        <p:spPr>
          <a:xfrm>
            <a:off x="1447800" y="209550"/>
            <a:ext cx="4984224" cy="1981200"/>
          </a:xfrm>
          <a:prstGeom prst="rect">
            <a:avLst/>
          </a:prstGeom>
        </p:spPr>
      </p:pic>
      <p:graphicFrame>
        <p:nvGraphicFramePr>
          <p:cNvPr id="2" name="object 5">
            <a:extLst>
              <a:ext uri="{FF2B5EF4-FFF2-40B4-BE49-F238E27FC236}">
                <a16:creationId xmlns:a16="http://schemas.microsoft.com/office/drawing/2014/main" id="{12591F7B-18A0-91C8-727D-BE3BBE6E2BF4}"/>
              </a:ext>
            </a:extLst>
          </p:cNvPr>
          <p:cNvGraphicFramePr>
            <a:graphicFrameLocks noGrp="1"/>
          </p:cNvGraphicFramePr>
          <p:nvPr>
            <p:extLst>
              <p:ext uri="{D42A27DB-BD31-4B8C-83A1-F6EECF244321}">
                <p14:modId xmlns:p14="http://schemas.microsoft.com/office/powerpoint/2010/main" val="2232583201"/>
              </p:ext>
            </p:extLst>
          </p:nvPr>
        </p:nvGraphicFramePr>
        <p:xfrm>
          <a:off x="5029200" y="3683028"/>
          <a:ext cx="1292859" cy="323399"/>
        </p:xfrm>
        <a:graphic>
          <a:graphicData uri="http://schemas.openxmlformats.org/drawingml/2006/table">
            <a:tbl>
              <a:tblPr firstRow="1" bandRow="1">
                <a:tableStyleId>{2D5ABB26-0587-4C30-8999-92F81FD0307C}</a:tableStyleId>
              </a:tblPr>
              <a:tblGrid>
                <a:gridCol w="323215">
                  <a:extLst>
                    <a:ext uri="{9D8B030D-6E8A-4147-A177-3AD203B41FA5}">
                      <a16:colId xmlns:a16="http://schemas.microsoft.com/office/drawing/2014/main" val="20000"/>
                    </a:ext>
                  </a:extLst>
                </a:gridCol>
                <a:gridCol w="323215">
                  <a:extLst>
                    <a:ext uri="{9D8B030D-6E8A-4147-A177-3AD203B41FA5}">
                      <a16:colId xmlns:a16="http://schemas.microsoft.com/office/drawing/2014/main" val="20001"/>
                    </a:ext>
                  </a:extLst>
                </a:gridCol>
                <a:gridCol w="323214">
                  <a:extLst>
                    <a:ext uri="{9D8B030D-6E8A-4147-A177-3AD203B41FA5}">
                      <a16:colId xmlns:a16="http://schemas.microsoft.com/office/drawing/2014/main" val="20002"/>
                    </a:ext>
                  </a:extLst>
                </a:gridCol>
                <a:gridCol w="323215">
                  <a:extLst>
                    <a:ext uri="{9D8B030D-6E8A-4147-A177-3AD203B41FA5}">
                      <a16:colId xmlns:a16="http://schemas.microsoft.com/office/drawing/2014/main" val="20003"/>
                    </a:ext>
                  </a:extLst>
                </a:gridCol>
              </a:tblGrid>
              <a:tr h="323399">
                <a:tc>
                  <a:txBody>
                    <a:bodyPr/>
                    <a:lstStyle/>
                    <a:p>
                      <a:pPr algn="ctr">
                        <a:lnSpc>
                          <a:spcPct val="100000"/>
                        </a:lnSpc>
                        <a:spcBef>
                          <a:spcPts val="390"/>
                        </a:spcBef>
                      </a:pPr>
                      <a:r>
                        <a:rPr sz="1400" dirty="0">
                          <a:solidFill>
                            <a:srgbClr val="595959"/>
                          </a:solidFill>
                          <a:latin typeface="Consolas"/>
                          <a:cs typeface="Consolas"/>
                        </a:rPr>
                        <a:t>5</a:t>
                      </a:r>
                      <a:endParaRPr sz="1400" dirty="0">
                        <a:latin typeface="Consolas"/>
                        <a:cs typeface="Consolas"/>
                      </a:endParaRPr>
                    </a:p>
                  </a:txBody>
                  <a:tcPr marL="0" marR="0" marT="49530" marB="0">
                    <a:lnL w="28575">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EEEEEE"/>
                    </a:solidFill>
                  </a:tcPr>
                </a:tc>
                <a:tc>
                  <a:txBody>
                    <a:bodyPr/>
                    <a:lstStyle/>
                    <a:p>
                      <a:pPr algn="ctr">
                        <a:lnSpc>
                          <a:spcPct val="100000"/>
                        </a:lnSpc>
                        <a:spcBef>
                          <a:spcPts val="390"/>
                        </a:spcBef>
                      </a:pPr>
                      <a:r>
                        <a:rPr sz="1400" dirty="0">
                          <a:solidFill>
                            <a:srgbClr val="595959"/>
                          </a:solidFill>
                          <a:latin typeface="Consolas"/>
                          <a:cs typeface="Consolas"/>
                        </a:rPr>
                        <a:t>1</a:t>
                      </a:r>
                      <a:endParaRPr sz="1400" dirty="0">
                        <a:latin typeface="Consolas"/>
                        <a:cs typeface="Consolas"/>
                      </a:endParaRPr>
                    </a:p>
                  </a:txBody>
                  <a:tcPr marL="0" marR="0" marT="49530" marB="0">
                    <a:lnL w="38100">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EEEEEE"/>
                    </a:solidFill>
                  </a:tcPr>
                </a:tc>
                <a:tc>
                  <a:txBody>
                    <a:bodyPr/>
                    <a:lstStyle/>
                    <a:p>
                      <a:pPr marL="63500">
                        <a:lnSpc>
                          <a:spcPct val="100000"/>
                        </a:lnSpc>
                        <a:spcBef>
                          <a:spcPts val="390"/>
                        </a:spcBef>
                      </a:pPr>
                      <a:r>
                        <a:rPr sz="1400" spc="-5" dirty="0">
                          <a:solidFill>
                            <a:srgbClr val="595959"/>
                          </a:solidFill>
                          <a:latin typeface="Consolas"/>
                          <a:cs typeface="Consolas"/>
                        </a:rPr>
                        <a:t>20</a:t>
                      </a:r>
                      <a:endParaRPr sz="1400" dirty="0">
                        <a:latin typeface="Consolas"/>
                        <a:cs typeface="Consolas"/>
                      </a:endParaRPr>
                    </a:p>
                  </a:txBody>
                  <a:tcPr marL="0" marR="0" marT="49530" marB="0">
                    <a:lnL w="38100">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EEEEEE"/>
                    </a:solidFill>
                  </a:tcPr>
                </a:tc>
                <a:tc>
                  <a:txBody>
                    <a:bodyPr/>
                    <a:lstStyle/>
                    <a:p>
                      <a:pPr algn="ctr">
                        <a:lnSpc>
                          <a:spcPct val="100000"/>
                        </a:lnSpc>
                        <a:spcBef>
                          <a:spcPts val="390"/>
                        </a:spcBef>
                      </a:pPr>
                      <a:r>
                        <a:rPr sz="1400" dirty="0">
                          <a:solidFill>
                            <a:srgbClr val="595959"/>
                          </a:solidFill>
                          <a:latin typeface="Consolas"/>
                          <a:cs typeface="Consolas"/>
                        </a:rPr>
                        <a:t>3</a:t>
                      </a:r>
                      <a:endParaRPr sz="1400" dirty="0">
                        <a:latin typeface="Consolas"/>
                        <a:cs typeface="Consolas"/>
                      </a:endParaRPr>
                    </a:p>
                  </a:txBody>
                  <a:tcPr marL="0" marR="0" marT="49530" marB="0">
                    <a:lnL w="38100">
                      <a:solidFill>
                        <a:srgbClr val="595959"/>
                      </a:solidFill>
                      <a:prstDash val="solid"/>
                    </a:lnL>
                    <a:lnR w="28575">
                      <a:solidFill>
                        <a:srgbClr val="595959"/>
                      </a:solidFill>
                      <a:prstDash val="solid"/>
                    </a:lnR>
                    <a:lnT w="28575">
                      <a:solidFill>
                        <a:srgbClr val="595959"/>
                      </a:solidFill>
                      <a:prstDash val="solid"/>
                    </a:lnT>
                    <a:lnB w="28575">
                      <a:solidFill>
                        <a:srgbClr val="595959"/>
                      </a:solidFill>
                      <a:prstDash val="solid"/>
                    </a:lnB>
                    <a:solidFill>
                      <a:srgbClr val="EEEEEE"/>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0F5D217A-9B4B-E667-F9C7-BC27392588AA}"/>
              </a:ext>
            </a:extLst>
          </p:cNvPr>
          <p:cNvGraphicFramePr>
            <a:graphicFrameLocks noGrp="1"/>
          </p:cNvGraphicFramePr>
          <p:nvPr>
            <p:extLst>
              <p:ext uri="{D42A27DB-BD31-4B8C-83A1-F6EECF244321}">
                <p14:modId xmlns:p14="http://schemas.microsoft.com/office/powerpoint/2010/main" val="2321669893"/>
              </p:ext>
            </p:extLst>
          </p:nvPr>
        </p:nvGraphicFramePr>
        <p:xfrm>
          <a:off x="2895600" y="3320930"/>
          <a:ext cx="1541780" cy="1370995"/>
        </p:xfrm>
        <a:graphic>
          <a:graphicData uri="http://schemas.openxmlformats.org/drawingml/2006/table">
            <a:tbl>
              <a:tblPr firstRow="1" bandRow="1">
                <a:tableStyleId>{2D5ABB26-0587-4C30-8999-92F81FD0307C}</a:tableStyleId>
              </a:tblPr>
              <a:tblGrid>
                <a:gridCol w="770890">
                  <a:extLst>
                    <a:ext uri="{9D8B030D-6E8A-4147-A177-3AD203B41FA5}">
                      <a16:colId xmlns:a16="http://schemas.microsoft.com/office/drawing/2014/main" val="20000"/>
                    </a:ext>
                  </a:extLst>
                </a:gridCol>
                <a:gridCol w="770890">
                  <a:extLst>
                    <a:ext uri="{9D8B030D-6E8A-4147-A177-3AD203B41FA5}">
                      <a16:colId xmlns:a16="http://schemas.microsoft.com/office/drawing/2014/main" val="20001"/>
                    </a:ext>
                  </a:extLst>
                </a:gridCol>
              </a:tblGrid>
              <a:tr h="274199">
                <a:tc>
                  <a:txBody>
                    <a:bodyPr/>
                    <a:lstStyle/>
                    <a:p>
                      <a:pPr algn="ctr">
                        <a:lnSpc>
                          <a:spcPct val="100000"/>
                        </a:lnSpc>
                        <a:spcBef>
                          <a:spcPts val="195"/>
                        </a:spcBef>
                      </a:pPr>
                      <a:r>
                        <a:rPr sz="1400" b="1" spc="-5" dirty="0">
                          <a:latin typeface="Consolas"/>
                          <a:cs typeface="Consolas"/>
                        </a:rPr>
                        <a:t>Key</a:t>
                      </a:r>
                      <a:endParaRPr sz="1400" dirty="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b="1" spc="-5" dirty="0">
                          <a:latin typeface="Consolas"/>
                          <a:cs typeface="Consolas"/>
                        </a:rPr>
                        <a:t>Value</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dirty="0">
                          <a:latin typeface="Consolas"/>
                          <a:cs typeface="Consolas"/>
                        </a:rPr>
                        <a:t>5</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lang="en-US" sz="1400" dirty="0">
                          <a:latin typeface="Consolas"/>
                          <a:cs typeface="Consolas"/>
                        </a:rPr>
                        <a:t>0</a:t>
                      </a:r>
                      <a:endParaRPr sz="1400" dirty="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dirty="0">
                          <a:latin typeface="Consolas"/>
                          <a:cs typeface="Consolas"/>
                        </a:rPr>
                        <a:t>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lang="en-US" sz="1400" dirty="0">
                          <a:latin typeface="Consolas"/>
                          <a:cs typeface="Consolas"/>
                        </a:rPr>
                        <a:t>1</a:t>
                      </a:r>
                      <a:endParaRPr sz="1400" dirty="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20</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lang="en-US" sz="1400" dirty="0">
                          <a:latin typeface="Consolas"/>
                          <a:cs typeface="Consolas"/>
                        </a:rPr>
                        <a:t>2</a:t>
                      </a:r>
                      <a:endParaRPr sz="1400" dirty="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dirty="0">
                          <a:latin typeface="Consolas"/>
                          <a:cs typeface="Consolas"/>
                        </a:rPr>
                        <a:t>3</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lang="en-US" sz="1400" dirty="0">
                          <a:latin typeface="Consolas"/>
                          <a:cs typeface="Consolas"/>
                        </a:rPr>
                        <a:t>3</a:t>
                      </a:r>
                      <a:endParaRPr sz="1400" dirty="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2286610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5">
            <a:extLst>
              <a:ext uri="{FF2B5EF4-FFF2-40B4-BE49-F238E27FC236}">
                <a16:creationId xmlns:a16="http://schemas.microsoft.com/office/drawing/2014/main" id="{12591F7B-18A0-91C8-727D-BE3BBE6E2BF4}"/>
              </a:ext>
            </a:extLst>
          </p:cNvPr>
          <p:cNvGraphicFramePr>
            <a:graphicFrameLocks noGrp="1"/>
          </p:cNvGraphicFramePr>
          <p:nvPr>
            <p:extLst>
              <p:ext uri="{D42A27DB-BD31-4B8C-83A1-F6EECF244321}">
                <p14:modId xmlns:p14="http://schemas.microsoft.com/office/powerpoint/2010/main" val="3529610813"/>
              </p:ext>
            </p:extLst>
          </p:nvPr>
        </p:nvGraphicFramePr>
        <p:xfrm>
          <a:off x="4800600" y="3181350"/>
          <a:ext cx="1292859" cy="323399"/>
        </p:xfrm>
        <a:graphic>
          <a:graphicData uri="http://schemas.openxmlformats.org/drawingml/2006/table">
            <a:tbl>
              <a:tblPr firstRow="1" bandRow="1">
                <a:tableStyleId>{2D5ABB26-0587-4C30-8999-92F81FD0307C}</a:tableStyleId>
              </a:tblPr>
              <a:tblGrid>
                <a:gridCol w="323215">
                  <a:extLst>
                    <a:ext uri="{9D8B030D-6E8A-4147-A177-3AD203B41FA5}">
                      <a16:colId xmlns:a16="http://schemas.microsoft.com/office/drawing/2014/main" val="20000"/>
                    </a:ext>
                  </a:extLst>
                </a:gridCol>
                <a:gridCol w="323215">
                  <a:extLst>
                    <a:ext uri="{9D8B030D-6E8A-4147-A177-3AD203B41FA5}">
                      <a16:colId xmlns:a16="http://schemas.microsoft.com/office/drawing/2014/main" val="20001"/>
                    </a:ext>
                  </a:extLst>
                </a:gridCol>
                <a:gridCol w="323214">
                  <a:extLst>
                    <a:ext uri="{9D8B030D-6E8A-4147-A177-3AD203B41FA5}">
                      <a16:colId xmlns:a16="http://schemas.microsoft.com/office/drawing/2014/main" val="20002"/>
                    </a:ext>
                  </a:extLst>
                </a:gridCol>
                <a:gridCol w="323215">
                  <a:extLst>
                    <a:ext uri="{9D8B030D-6E8A-4147-A177-3AD203B41FA5}">
                      <a16:colId xmlns:a16="http://schemas.microsoft.com/office/drawing/2014/main" val="20003"/>
                    </a:ext>
                  </a:extLst>
                </a:gridCol>
              </a:tblGrid>
              <a:tr h="323399">
                <a:tc>
                  <a:txBody>
                    <a:bodyPr/>
                    <a:lstStyle/>
                    <a:p>
                      <a:pPr algn="ctr">
                        <a:lnSpc>
                          <a:spcPct val="100000"/>
                        </a:lnSpc>
                        <a:spcBef>
                          <a:spcPts val="390"/>
                        </a:spcBef>
                      </a:pPr>
                      <a:r>
                        <a:rPr sz="1400" dirty="0">
                          <a:solidFill>
                            <a:srgbClr val="595959"/>
                          </a:solidFill>
                          <a:latin typeface="Consolas"/>
                          <a:cs typeface="Consolas"/>
                        </a:rPr>
                        <a:t>5</a:t>
                      </a:r>
                      <a:endParaRPr sz="1400" dirty="0">
                        <a:latin typeface="Consolas"/>
                        <a:cs typeface="Consolas"/>
                      </a:endParaRPr>
                    </a:p>
                  </a:txBody>
                  <a:tcPr marL="0" marR="0" marT="49530" marB="0">
                    <a:lnL w="28575">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EEEEEE"/>
                    </a:solidFill>
                  </a:tcPr>
                </a:tc>
                <a:tc>
                  <a:txBody>
                    <a:bodyPr/>
                    <a:lstStyle/>
                    <a:p>
                      <a:pPr algn="ctr">
                        <a:lnSpc>
                          <a:spcPct val="100000"/>
                        </a:lnSpc>
                        <a:spcBef>
                          <a:spcPts val="390"/>
                        </a:spcBef>
                      </a:pPr>
                      <a:r>
                        <a:rPr sz="1400" dirty="0">
                          <a:solidFill>
                            <a:srgbClr val="595959"/>
                          </a:solidFill>
                          <a:latin typeface="Consolas"/>
                          <a:cs typeface="Consolas"/>
                        </a:rPr>
                        <a:t>1</a:t>
                      </a:r>
                      <a:endParaRPr sz="1400" dirty="0">
                        <a:latin typeface="Consolas"/>
                        <a:cs typeface="Consolas"/>
                      </a:endParaRPr>
                    </a:p>
                  </a:txBody>
                  <a:tcPr marL="0" marR="0" marT="49530" marB="0">
                    <a:lnL w="38100">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EEEEEE"/>
                    </a:solidFill>
                  </a:tcPr>
                </a:tc>
                <a:tc>
                  <a:txBody>
                    <a:bodyPr/>
                    <a:lstStyle/>
                    <a:p>
                      <a:pPr marL="63500">
                        <a:lnSpc>
                          <a:spcPct val="100000"/>
                        </a:lnSpc>
                        <a:spcBef>
                          <a:spcPts val="390"/>
                        </a:spcBef>
                      </a:pPr>
                      <a:r>
                        <a:rPr sz="1400" spc="-5" dirty="0">
                          <a:solidFill>
                            <a:srgbClr val="595959"/>
                          </a:solidFill>
                          <a:latin typeface="Consolas"/>
                          <a:cs typeface="Consolas"/>
                        </a:rPr>
                        <a:t>20</a:t>
                      </a:r>
                      <a:endParaRPr sz="1400" dirty="0">
                        <a:latin typeface="Consolas"/>
                        <a:cs typeface="Consolas"/>
                      </a:endParaRPr>
                    </a:p>
                  </a:txBody>
                  <a:tcPr marL="0" marR="0" marT="49530" marB="0">
                    <a:lnL w="38100">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EEEEEE"/>
                    </a:solidFill>
                  </a:tcPr>
                </a:tc>
                <a:tc>
                  <a:txBody>
                    <a:bodyPr/>
                    <a:lstStyle/>
                    <a:p>
                      <a:pPr algn="ctr">
                        <a:lnSpc>
                          <a:spcPct val="100000"/>
                        </a:lnSpc>
                        <a:spcBef>
                          <a:spcPts val="390"/>
                        </a:spcBef>
                      </a:pPr>
                      <a:r>
                        <a:rPr sz="1400" dirty="0">
                          <a:solidFill>
                            <a:srgbClr val="595959"/>
                          </a:solidFill>
                          <a:latin typeface="Consolas"/>
                          <a:cs typeface="Consolas"/>
                        </a:rPr>
                        <a:t>3</a:t>
                      </a:r>
                      <a:endParaRPr sz="1400" dirty="0">
                        <a:latin typeface="Consolas"/>
                        <a:cs typeface="Consolas"/>
                      </a:endParaRPr>
                    </a:p>
                  </a:txBody>
                  <a:tcPr marL="0" marR="0" marT="49530" marB="0">
                    <a:lnL w="38100">
                      <a:solidFill>
                        <a:srgbClr val="595959"/>
                      </a:solidFill>
                      <a:prstDash val="solid"/>
                    </a:lnL>
                    <a:lnR w="28575">
                      <a:solidFill>
                        <a:srgbClr val="595959"/>
                      </a:solidFill>
                      <a:prstDash val="solid"/>
                    </a:lnR>
                    <a:lnT w="28575">
                      <a:solidFill>
                        <a:srgbClr val="595959"/>
                      </a:solidFill>
                      <a:prstDash val="solid"/>
                    </a:lnT>
                    <a:lnB w="28575">
                      <a:solidFill>
                        <a:srgbClr val="595959"/>
                      </a:solidFill>
                      <a:prstDash val="solid"/>
                    </a:lnB>
                    <a:solidFill>
                      <a:srgbClr val="EEEEEE"/>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0F5D217A-9B4B-E667-F9C7-BC27392588AA}"/>
              </a:ext>
            </a:extLst>
          </p:cNvPr>
          <p:cNvGraphicFramePr>
            <a:graphicFrameLocks noGrp="1"/>
          </p:cNvGraphicFramePr>
          <p:nvPr>
            <p:extLst>
              <p:ext uri="{D42A27DB-BD31-4B8C-83A1-F6EECF244321}">
                <p14:modId xmlns:p14="http://schemas.microsoft.com/office/powerpoint/2010/main" val="1374866211"/>
              </p:ext>
            </p:extLst>
          </p:nvPr>
        </p:nvGraphicFramePr>
        <p:xfrm>
          <a:off x="2667000" y="3085910"/>
          <a:ext cx="1541780" cy="1358175"/>
        </p:xfrm>
        <a:graphic>
          <a:graphicData uri="http://schemas.openxmlformats.org/drawingml/2006/table">
            <a:tbl>
              <a:tblPr firstRow="1" bandRow="1">
                <a:tableStyleId>{2D5ABB26-0587-4C30-8999-92F81FD0307C}</a:tableStyleId>
              </a:tblPr>
              <a:tblGrid>
                <a:gridCol w="770890">
                  <a:extLst>
                    <a:ext uri="{9D8B030D-6E8A-4147-A177-3AD203B41FA5}">
                      <a16:colId xmlns:a16="http://schemas.microsoft.com/office/drawing/2014/main" val="20000"/>
                    </a:ext>
                  </a:extLst>
                </a:gridCol>
                <a:gridCol w="770890">
                  <a:extLst>
                    <a:ext uri="{9D8B030D-6E8A-4147-A177-3AD203B41FA5}">
                      <a16:colId xmlns:a16="http://schemas.microsoft.com/office/drawing/2014/main" val="20001"/>
                    </a:ext>
                  </a:extLst>
                </a:gridCol>
              </a:tblGrid>
              <a:tr h="261379">
                <a:tc>
                  <a:txBody>
                    <a:bodyPr/>
                    <a:lstStyle/>
                    <a:p>
                      <a:pPr algn="ctr">
                        <a:lnSpc>
                          <a:spcPct val="100000"/>
                        </a:lnSpc>
                        <a:spcBef>
                          <a:spcPts val="195"/>
                        </a:spcBef>
                      </a:pPr>
                      <a:r>
                        <a:rPr sz="1400" b="1" spc="-5" dirty="0">
                          <a:latin typeface="Consolas"/>
                          <a:cs typeface="Consolas"/>
                        </a:rPr>
                        <a:t>Key</a:t>
                      </a:r>
                      <a:endParaRPr sz="1400" dirty="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b="1" spc="-5" dirty="0">
                          <a:latin typeface="Consolas"/>
                          <a:cs typeface="Consolas"/>
                        </a:rPr>
                        <a:t>Value</a:t>
                      </a:r>
                      <a:endParaRPr sz="1400" dirty="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dirty="0">
                          <a:latin typeface="Consolas"/>
                          <a:cs typeface="Consolas"/>
                        </a:rPr>
                        <a:t>5</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lang="en-US" sz="1400" dirty="0">
                          <a:latin typeface="Consolas"/>
                          <a:cs typeface="Consolas"/>
                        </a:rPr>
                        <a:t>0</a:t>
                      </a:r>
                      <a:endParaRPr sz="1400" dirty="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dirty="0">
                          <a:latin typeface="Consolas"/>
                          <a:cs typeface="Consolas"/>
                        </a:rPr>
                        <a:t>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lang="en-US" sz="1400" dirty="0">
                          <a:latin typeface="Consolas"/>
                          <a:cs typeface="Consolas"/>
                        </a:rPr>
                        <a:t>1</a:t>
                      </a:r>
                      <a:endParaRPr sz="1400" dirty="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20</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lang="en-US" sz="1400" dirty="0">
                          <a:latin typeface="Consolas"/>
                          <a:cs typeface="Consolas"/>
                        </a:rPr>
                        <a:t>2</a:t>
                      </a:r>
                      <a:endParaRPr sz="1400" dirty="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dirty="0">
                          <a:latin typeface="Consolas"/>
                          <a:cs typeface="Consolas"/>
                        </a:rPr>
                        <a:t>3</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lang="en-US" sz="1400" dirty="0">
                          <a:latin typeface="Consolas"/>
                          <a:cs typeface="Consolas"/>
                        </a:rPr>
                        <a:t>3</a:t>
                      </a:r>
                      <a:endParaRPr sz="1400" dirty="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bl>
          </a:graphicData>
        </a:graphic>
      </p:graphicFrame>
      <p:pic>
        <p:nvPicPr>
          <p:cNvPr id="6" name="Picture 5">
            <a:extLst>
              <a:ext uri="{FF2B5EF4-FFF2-40B4-BE49-F238E27FC236}">
                <a16:creationId xmlns:a16="http://schemas.microsoft.com/office/drawing/2014/main" id="{527CC26C-EEF1-8CEF-8B97-AB437CB10F7F}"/>
              </a:ext>
            </a:extLst>
          </p:cNvPr>
          <p:cNvPicPr>
            <a:picLocks noChangeAspect="1"/>
          </p:cNvPicPr>
          <p:nvPr/>
        </p:nvPicPr>
        <p:blipFill>
          <a:blip r:embed="rId2"/>
          <a:stretch>
            <a:fillRect/>
          </a:stretch>
        </p:blipFill>
        <p:spPr>
          <a:xfrm>
            <a:off x="1524000" y="285750"/>
            <a:ext cx="6172200" cy="2663398"/>
          </a:xfrm>
          <a:prstGeom prst="rect">
            <a:avLst/>
          </a:prstGeom>
        </p:spPr>
      </p:pic>
      <p:sp>
        <p:nvSpPr>
          <p:cNvPr id="8" name="TextBox 7">
            <a:extLst>
              <a:ext uri="{FF2B5EF4-FFF2-40B4-BE49-F238E27FC236}">
                <a16:creationId xmlns:a16="http://schemas.microsoft.com/office/drawing/2014/main" id="{FEFA98E5-A63A-404C-A18B-2040F18F5D5A}"/>
              </a:ext>
            </a:extLst>
          </p:cNvPr>
          <p:cNvSpPr txBox="1"/>
          <p:nvPr/>
        </p:nvSpPr>
        <p:spPr>
          <a:xfrm>
            <a:off x="762000" y="285750"/>
            <a:ext cx="635110" cy="369332"/>
          </a:xfrm>
          <a:prstGeom prst="rect">
            <a:avLst/>
          </a:prstGeom>
          <a:noFill/>
        </p:spPr>
        <p:txBody>
          <a:bodyPr wrap="none" rtlCol="0">
            <a:spAutoFit/>
          </a:bodyPr>
          <a:lstStyle/>
          <a:p>
            <a:r>
              <a:rPr lang="en-US" dirty="0"/>
              <a:t>ANS:</a:t>
            </a:r>
          </a:p>
        </p:txBody>
      </p:sp>
    </p:spTree>
    <p:extLst>
      <p:ext uri="{BB962C8B-B14F-4D97-AF65-F5344CB8AC3E}">
        <p14:creationId xmlns:p14="http://schemas.microsoft.com/office/powerpoint/2010/main" val="245437282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7429" y="2266442"/>
            <a:ext cx="2102485" cy="574040"/>
          </a:xfrm>
          <a:prstGeom prst="rect">
            <a:avLst/>
          </a:prstGeom>
        </p:spPr>
        <p:txBody>
          <a:bodyPr vert="horz" wrap="square" lIns="0" tIns="12700" rIns="0" bIns="0" rtlCol="0">
            <a:spAutoFit/>
          </a:bodyPr>
          <a:lstStyle/>
          <a:p>
            <a:pPr marL="12700">
              <a:lnSpc>
                <a:spcPct val="100000"/>
              </a:lnSpc>
              <a:spcBef>
                <a:spcPts val="100"/>
              </a:spcBef>
            </a:pPr>
            <a:r>
              <a:rPr sz="3600" b="0" spc="-10" dirty="0">
                <a:solidFill>
                  <a:srgbClr val="000000"/>
                </a:solidFill>
                <a:latin typeface="Arial MT"/>
                <a:cs typeface="Arial MT"/>
              </a:rPr>
              <a:t>Problem</a:t>
            </a:r>
            <a:r>
              <a:rPr sz="3600" b="0" spc="-95" dirty="0">
                <a:solidFill>
                  <a:srgbClr val="000000"/>
                </a:solidFill>
                <a:latin typeface="Arial MT"/>
                <a:cs typeface="Arial MT"/>
              </a:rPr>
              <a:t> </a:t>
            </a:r>
            <a:r>
              <a:rPr lang="en-US" sz="3600" b="0" spc="-95" dirty="0">
                <a:solidFill>
                  <a:srgbClr val="000000"/>
                </a:solidFill>
                <a:latin typeface="Arial MT"/>
                <a:cs typeface="Arial MT"/>
              </a:rPr>
              <a:t>4</a:t>
            </a:r>
            <a:endParaRPr sz="3600" dirty="0">
              <a:latin typeface="Arial MT"/>
              <a:cs typeface="Arial MT"/>
            </a:endParaRPr>
          </a:p>
        </p:txBody>
      </p:sp>
    </p:spTree>
    <p:extLst>
      <p:ext uri="{BB962C8B-B14F-4D97-AF65-F5344CB8AC3E}">
        <p14:creationId xmlns:p14="http://schemas.microsoft.com/office/powerpoint/2010/main" val="23607027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61620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Data</a:t>
            </a:r>
            <a:r>
              <a:rPr sz="2500" b="0" spc="-20" dirty="0">
                <a:solidFill>
                  <a:srgbClr val="000000"/>
                </a:solidFill>
                <a:latin typeface="Arial MT"/>
                <a:cs typeface="Arial MT"/>
              </a:rPr>
              <a:t> </a:t>
            </a:r>
            <a:r>
              <a:rPr sz="2500" b="0" dirty="0">
                <a:solidFill>
                  <a:srgbClr val="000000"/>
                </a:solidFill>
                <a:latin typeface="Arial MT"/>
                <a:cs typeface="Arial MT"/>
              </a:rPr>
              <a:t>Structure</a:t>
            </a:r>
            <a:r>
              <a:rPr sz="2500" b="0" spc="-25" dirty="0">
                <a:solidFill>
                  <a:srgbClr val="000000"/>
                </a:solidFill>
                <a:latin typeface="Arial MT"/>
                <a:cs typeface="Arial MT"/>
              </a:rPr>
              <a:t> </a:t>
            </a:r>
            <a:r>
              <a:rPr lang="en-US" sz="2500" b="0" spc="-25" dirty="0">
                <a:solidFill>
                  <a:srgbClr val="000000"/>
                </a:solidFill>
                <a:latin typeface="Arial MT"/>
                <a:cs typeface="Arial MT"/>
              </a:rPr>
              <a:t>3</a:t>
            </a:r>
            <a:r>
              <a:rPr sz="2500" b="0" dirty="0">
                <a:solidFill>
                  <a:srgbClr val="000000"/>
                </a:solidFill>
                <a:latin typeface="Arial MT"/>
                <a:cs typeface="Arial MT"/>
              </a:rPr>
              <a:t>.0</a:t>
            </a:r>
            <a:endParaRPr sz="2500" dirty="0">
              <a:latin typeface="Arial MT"/>
              <a:cs typeface="Arial MT"/>
            </a:endParaRPr>
          </a:p>
        </p:txBody>
      </p:sp>
      <p:sp>
        <p:nvSpPr>
          <p:cNvPr id="3" name="object 3"/>
          <p:cNvSpPr txBox="1"/>
          <p:nvPr/>
        </p:nvSpPr>
        <p:spPr>
          <a:xfrm>
            <a:off x="384725" y="1175208"/>
            <a:ext cx="7854950" cy="2070735"/>
          </a:xfrm>
          <a:prstGeom prst="rect">
            <a:avLst/>
          </a:prstGeom>
        </p:spPr>
        <p:txBody>
          <a:bodyPr vert="horz" wrap="square" lIns="0" tIns="12700" rIns="0" bIns="0" rtlCol="0">
            <a:spAutoFit/>
          </a:bodyPr>
          <a:lstStyle/>
          <a:p>
            <a:pPr marL="12700" marR="5080">
              <a:lnSpc>
                <a:spcPct val="114999"/>
              </a:lnSpc>
              <a:spcBef>
                <a:spcPts val="100"/>
              </a:spcBef>
            </a:pPr>
            <a:r>
              <a:rPr sz="1800" spc="-5" dirty="0">
                <a:solidFill>
                  <a:srgbClr val="595959"/>
                </a:solidFill>
                <a:latin typeface="Arial MT"/>
                <a:cs typeface="Arial MT"/>
              </a:rPr>
              <a:t>Let's try to improve upon the </a:t>
            </a:r>
            <a:r>
              <a:rPr sz="1800" dirty="0">
                <a:solidFill>
                  <a:srgbClr val="595959"/>
                </a:solidFill>
                <a:latin typeface="Arial MT"/>
                <a:cs typeface="Arial MT"/>
              </a:rPr>
              <a:t>kind </a:t>
            </a:r>
            <a:r>
              <a:rPr sz="1800" spc="-5" dirty="0">
                <a:solidFill>
                  <a:srgbClr val="595959"/>
                </a:solidFill>
                <a:latin typeface="Arial MT"/>
                <a:cs typeface="Arial MT"/>
              </a:rPr>
              <a:t>of data </a:t>
            </a:r>
            <a:r>
              <a:rPr sz="1800" dirty="0">
                <a:solidFill>
                  <a:srgbClr val="595959"/>
                </a:solidFill>
                <a:latin typeface="Arial MT"/>
                <a:cs typeface="Arial MT"/>
              </a:rPr>
              <a:t>structures </a:t>
            </a:r>
            <a:r>
              <a:rPr sz="1800" spc="-5" dirty="0">
                <a:solidFill>
                  <a:srgbClr val="595959"/>
                </a:solidFill>
                <a:latin typeface="Arial MT"/>
                <a:cs typeface="Arial MT"/>
              </a:rPr>
              <a:t>we've been using </a:t>
            </a:r>
            <a:r>
              <a:rPr sz="1800" dirty="0">
                <a:solidFill>
                  <a:srgbClr val="595959"/>
                </a:solidFill>
                <a:latin typeface="Arial MT"/>
                <a:cs typeface="Arial MT"/>
              </a:rPr>
              <a:t>so </a:t>
            </a:r>
            <a:r>
              <a:rPr sz="1800" spc="-5" dirty="0">
                <a:solidFill>
                  <a:srgbClr val="595959"/>
                </a:solidFill>
                <a:latin typeface="Arial MT"/>
                <a:cs typeface="Arial MT"/>
              </a:rPr>
              <a:t>far </a:t>
            </a:r>
            <a:r>
              <a:rPr sz="1800" dirty="0">
                <a:solidFill>
                  <a:srgbClr val="595959"/>
                </a:solidFill>
                <a:latin typeface="Arial MT"/>
                <a:cs typeface="Arial MT"/>
              </a:rPr>
              <a:t>a </a:t>
            </a:r>
            <a:r>
              <a:rPr sz="1800" spc="-490" dirty="0">
                <a:solidFill>
                  <a:srgbClr val="595959"/>
                </a:solidFill>
                <a:latin typeface="Arial MT"/>
                <a:cs typeface="Arial MT"/>
              </a:rPr>
              <a:t> </a:t>
            </a:r>
            <a:r>
              <a:rPr sz="1800" spc="-5" dirty="0">
                <a:solidFill>
                  <a:srgbClr val="595959"/>
                </a:solidFill>
                <a:latin typeface="Arial MT"/>
                <a:cs typeface="Arial MT"/>
              </a:rPr>
              <a:t>little.</a:t>
            </a:r>
            <a:r>
              <a:rPr sz="1800" spc="-10" dirty="0">
                <a:solidFill>
                  <a:srgbClr val="595959"/>
                </a:solidFill>
                <a:latin typeface="Arial MT"/>
                <a:cs typeface="Arial MT"/>
              </a:rPr>
              <a:t> </a:t>
            </a:r>
            <a:r>
              <a:rPr sz="1800" spc="-5" dirty="0">
                <a:solidFill>
                  <a:srgbClr val="595959"/>
                </a:solidFill>
                <a:latin typeface="Arial MT"/>
                <a:cs typeface="Arial MT"/>
              </a:rPr>
              <a:t>Implement </a:t>
            </a:r>
            <a:r>
              <a:rPr sz="1800" dirty="0">
                <a:solidFill>
                  <a:srgbClr val="595959"/>
                </a:solidFill>
                <a:latin typeface="Arial MT"/>
                <a:cs typeface="Arial MT"/>
              </a:rPr>
              <a:t>a</a:t>
            </a:r>
            <a:r>
              <a:rPr sz="1800" spc="-10" dirty="0">
                <a:solidFill>
                  <a:srgbClr val="595959"/>
                </a:solidFill>
                <a:latin typeface="Arial MT"/>
                <a:cs typeface="Arial MT"/>
              </a:rPr>
              <a:t> </a:t>
            </a:r>
            <a:r>
              <a:rPr sz="1800" spc="-5" dirty="0">
                <a:solidFill>
                  <a:srgbClr val="595959"/>
                </a:solidFill>
                <a:latin typeface="Arial MT"/>
                <a:cs typeface="Arial MT"/>
              </a:rPr>
              <a:t>data </a:t>
            </a:r>
            <a:r>
              <a:rPr sz="1800" dirty="0">
                <a:solidFill>
                  <a:srgbClr val="595959"/>
                </a:solidFill>
                <a:latin typeface="Arial MT"/>
                <a:cs typeface="Arial MT"/>
              </a:rPr>
              <a:t>structure</a:t>
            </a:r>
            <a:r>
              <a:rPr sz="1800" spc="-10" dirty="0">
                <a:solidFill>
                  <a:srgbClr val="595959"/>
                </a:solidFill>
                <a:latin typeface="Arial MT"/>
                <a:cs typeface="Arial MT"/>
              </a:rPr>
              <a:t> </a:t>
            </a:r>
            <a:r>
              <a:rPr sz="1800" spc="-5" dirty="0">
                <a:solidFill>
                  <a:srgbClr val="595959"/>
                </a:solidFill>
                <a:latin typeface="Arial MT"/>
                <a:cs typeface="Arial MT"/>
              </a:rPr>
              <a:t>with the following</a:t>
            </a:r>
            <a:r>
              <a:rPr sz="1800" spc="-10" dirty="0">
                <a:solidFill>
                  <a:srgbClr val="595959"/>
                </a:solidFill>
                <a:latin typeface="Arial MT"/>
                <a:cs typeface="Arial MT"/>
              </a:rPr>
              <a:t> </a:t>
            </a:r>
            <a:r>
              <a:rPr sz="1800" spc="-5" dirty="0">
                <a:solidFill>
                  <a:srgbClr val="595959"/>
                </a:solidFill>
                <a:latin typeface="Arial MT"/>
                <a:cs typeface="Arial MT"/>
              </a:rPr>
              <a:t>operations:</a:t>
            </a:r>
            <a:endParaRPr sz="1800" dirty="0">
              <a:latin typeface="Arial MT"/>
              <a:cs typeface="Arial MT"/>
            </a:endParaRPr>
          </a:p>
          <a:p>
            <a:pPr marL="469900" indent="-367030">
              <a:lnSpc>
                <a:spcPct val="100000"/>
              </a:lnSpc>
              <a:spcBef>
                <a:spcPts val="1525"/>
              </a:spcBef>
              <a:buChar char="●"/>
              <a:tabLst>
                <a:tab pos="469265" algn="l"/>
                <a:tab pos="469900" algn="l"/>
              </a:tabLst>
            </a:pPr>
            <a:r>
              <a:rPr sz="1800" spc="-5" dirty="0">
                <a:solidFill>
                  <a:srgbClr val="595959"/>
                </a:solidFill>
                <a:latin typeface="Arial MT"/>
                <a:cs typeface="Arial MT"/>
              </a:rPr>
              <a:t>Inser</a:t>
            </a:r>
            <a:r>
              <a:rPr sz="1800" dirty="0">
                <a:solidFill>
                  <a:srgbClr val="595959"/>
                </a:solidFill>
                <a:latin typeface="Arial MT"/>
                <a:cs typeface="Arial MT"/>
              </a:rPr>
              <a:t>t</a:t>
            </a:r>
            <a:r>
              <a:rPr sz="1800" spc="-5" dirty="0">
                <a:solidFill>
                  <a:srgbClr val="595959"/>
                </a:solidFill>
                <a:latin typeface="Arial MT"/>
                <a:cs typeface="Arial MT"/>
              </a:rPr>
              <a:t> i</a:t>
            </a:r>
            <a:r>
              <a:rPr sz="1800" dirty="0">
                <a:solidFill>
                  <a:srgbClr val="595959"/>
                </a:solidFill>
                <a:latin typeface="Arial MT"/>
                <a:cs typeface="Arial MT"/>
              </a:rPr>
              <a:t>n</a:t>
            </a:r>
            <a:r>
              <a:rPr sz="1800" spc="20" dirty="0">
                <a:solidFill>
                  <a:srgbClr val="595959"/>
                </a:solidFill>
                <a:latin typeface="Arial MT"/>
                <a:cs typeface="Arial MT"/>
              </a:rPr>
              <a:t> </a:t>
            </a:r>
            <a:r>
              <a:rPr sz="1800" spc="-70" dirty="0">
                <a:solidFill>
                  <a:srgbClr val="595959"/>
                </a:solidFill>
                <a:latin typeface="Lucida Sans Unicode"/>
                <a:cs typeface="Lucida Sans Unicode"/>
              </a:rPr>
              <a:t>𝑂</a:t>
            </a:r>
            <a:r>
              <a:rPr sz="1800" dirty="0">
                <a:solidFill>
                  <a:srgbClr val="595959"/>
                </a:solidFill>
                <a:latin typeface="Arial MT"/>
                <a:cs typeface="Arial MT"/>
              </a:rPr>
              <a:t>(log</a:t>
            </a:r>
            <a:r>
              <a:rPr sz="1800" spc="-600" dirty="0">
                <a:solidFill>
                  <a:srgbClr val="595959"/>
                </a:solidFill>
                <a:latin typeface="Lucida Sans Unicode"/>
                <a:cs typeface="Lucida Sans Unicode"/>
              </a:rPr>
              <a:t>𝑛</a:t>
            </a:r>
            <a:r>
              <a:rPr sz="1800" spc="-75" dirty="0">
                <a:solidFill>
                  <a:srgbClr val="595959"/>
                </a:solidFill>
                <a:latin typeface="Lucida Sans Unicode"/>
                <a:cs typeface="Lucida Sans Unicode"/>
              </a:rPr>
              <a:t> </a:t>
            </a:r>
            <a:r>
              <a:rPr sz="1800" dirty="0">
                <a:solidFill>
                  <a:srgbClr val="595959"/>
                </a:solidFill>
                <a:latin typeface="Arial MT"/>
                <a:cs typeface="Arial MT"/>
              </a:rPr>
              <a:t>)</a:t>
            </a:r>
            <a:r>
              <a:rPr sz="1800" spc="-5" dirty="0">
                <a:solidFill>
                  <a:srgbClr val="595959"/>
                </a:solidFill>
                <a:latin typeface="Arial MT"/>
                <a:cs typeface="Arial MT"/>
              </a:rPr>
              <a:t> time</a:t>
            </a:r>
            <a:endParaRPr sz="1800" dirty="0">
              <a:latin typeface="Arial MT"/>
              <a:cs typeface="Arial MT"/>
            </a:endParaRPr>
          </a:p>
          <a:p>
            <a:pPr marL="469900" indent="-367030">
              <a:lnSpc>
                <a:spcPct val="100000"/>
              </a:lnSpc>
              <a:spcBef>
                <a:spcPts val="320"/>
              </a:spcBef>
              <a:buChar char="●"/>
              <a:tabLst>
                <a:tab pos="469265" algn="l"/>
                <a:tab pos="469900" algn="l"/>
              </a:tabLst>
            </a:pPr>
            <a:r>
              <a:rPr sz="1800" spc="-5" dirty="0">
                <a:solidFill>
                  <a:srgbClr val="595959"/>
                </a:solidFill>
                <a:latin typeface="Arial MT"/>
                <a:cs typeface="Arial MT"/>
              </a:rPr>
              <a:t>Delete</a:t>
            </a:r>
            <a:r>
              <a:rPr sz="1800" spc="-30" dirty="0">
                <a:solidFill>
                  <a:srgbClr val="595959"/>
                </a:solidFill>
                <a:latin typeface="Arial MT"/>
                <a:cs typeface="Arial MT"/>
              </a:rPr>
              <a:t> </a:t>
            </a:r>
            <a:r>
              <a:rPr sz="1800" spc="-5" dirty="0">
                <a:solidFill>
                  <a:srgbClr val="595959"/>
                </a:solidFill>
                <a:latin typeface="Arial MT"/>
                <a:cs typeface="Arial MT"/>
              </a:rPr>
              <a:t>in</a:t>
            </a:r>
            <a:r>
              <a:rPr sz="1800" spc="-15" dirty="0">
                <a:solidFill>
                  <a:srgbClr val="595959"/>
                </a:solidFill>
                <a:latin typeface="Arial MT"/>
                <a:cs typeface="Arial MT"/>
              </a:rPr>
              <a:t> </a:t>
            </a:r>
            <a:r>
              <a:rPr sz="1800" spc="-75" dirty="0">
                <a:solidFill>
                  <a:srgbClr val="595959"/>
                </a:solidFill>
                <a:latin typeface="Lucida Sans Unicode"/>
                <a:cs typeface="Lucida Sans Unicode"/>
              </a:rPr>
              <a:t>𝑂</a:t>
            </a:r>
            <a:r>
              <a:rPr sz="1800" spc="-75" dirty="0">
                <a:solidFill>
                  <a:srgbClr val="595959"/>
                </a:solidFill>
                <a:latin typeface="Arial MT"/>
                <a:cs typeface="Arial MT"/>
              </a:rPr>
              <a:t>(log</a:t>
            </a:r>
            <a:r>
              <a:rPr sz="1800" spc="-75" dirty="0">
                <a:solidFill>
                  <a:srgbClr val="595959"/>
                </a:solidFill>
                <a:latin typeface="Lucida Sans Unicode"/>
                <a:cs typeface="Lucida Sans Unicode"/>
              </a:rPr>
              <a:t>𝑛</a:t>
            </a:r>
            <a:r>
              <a:rPr sz="1800" spc="-75" dirty="0">
                <a:solidFill>
                  <a:srgbClr val="595959"/>
                </a:solidFill>
                <a:latin typeface="Arial MT"/>
                <a:cs typeface="Arial MT"/>
              </a:rPr>
              <a:t>)</a:t>
            </a:r>
            <a:r>
              <a:rPr sz="1800" spc="-30" dirty="0">
                <a:solidFill>
                  <a:srgbClr val="595959"/>
                </a:solidFill>
                <a:latin typeface="Arial MT"/>
                <a:cs typeface="Arial MT"/>
              </a:rPr>
              <a:t> </a:t>
            </a:r>
            <a:r>
              <a:rPr sz="1800" spc="-5" dirty="0">
                <a:solidFill>
                  <a:srgbClr val="595959"/>
                </a:solidFill>
                <a:latin typeface="Arial MT"/>
                <a:cs typeface="Arial MT"/>
              </a:rPr>
              <a:t>time</a:t>
            </a:r>
            <a:endParaRPr sz="1800" dirty="0">
              <a:latin typeface="Arial MT"/>
              <a:cs typeface="Arial MT"/>
            </a:endParaRPr>
          </a:p>
          <a:p>
            <a:pPr marL="469900" indent="-367030">
              <a:lnSpc>
                <a:spcPct val="100000"/>
              </a:lnSpc>
              <a:spcBef>
                <a:spcPts val="325"/>
              </a:spcBef>
              <a:buChar char="●"/>
              <a:tabLst>
                <a:tab pos="469265" algn="l"/>
                <a:tab pos="469900" algn="l"/>
              </a:tabLst>
            </a:pPr>
            <a:r>
              <a:rPr sz="1800" spc="-5" dirty="0">
                <a:solidFill>
                  <a:srgbClr val="595959"/>
                </a:solidFill>
                <a:latin typeface="Arial MT"/>
                <a:cs typeface="Arial MT"/>
              </a:rPr>
              <a:t>Lookup</a:t>
            </a:r>
            <a:r>
              <a:rPr sz="1800" spc="-25" dirty="0">
                <a:solidFill>
                  <a:srgbClr val="595959"/>
                </a:solidFill>
                <a:latin typeface="Arial MT"/>
                <a:cs typeface="Arial MT"/>
              </a:rPr>
              <a:t> </a:t>
            </a:r>
            <a:r>
              <a:rPr sz="1800" spc="-5" dirty="0">
                <a:solidFill>
                  <a:srgbClr val="595959"/>
                </a:solidFill>
                <a:latin typeface="Arial MT"/>
                <a:cs typeface="Arial MT"/>
              </a:rPr>
              <a:t>in</a:t>
            </a:r>
            <a:r>
              <a:rPr sz="1800" spc="-15" dirty="0">
                <a:solidFill>
                  <a:srgbClr val="595959"/>
                </a:solidFill>
                <a:latin typeface="Arial MT"/>
                <a:cs typeface="Arial MT"/>
              </a:rPr>
              <a:t> </a:t>
            </a:r>
            <a:r>
              <a:rPr sz="1800" spc="-15" dirty="0">
                <a:solidFill>
                  <a:srgbClr val="595959"/>
                </a:solidFill>
                <a:latin typeface="Lucida Sans Unicode"/>
                <a:cs typeface="Lucida Sans Unicode"/>
              </a:rPr>
              <a:t>𝑂</a:t>
            </a:r>
            <a:r>
              <a:rPr sz="1800" spc="-15" dirty="0">
                <a:solidFill>
                  <a:srgbClr val="595959"/>
                </a:solidFill>
                <a:latin typeface="Arial MT"/>
                <a:cs typeface="Arial MT"/>
              </a:rPr>
              <a:t>(1)</a:t>
            </a:r>
            <a:r>
              <a:rPr sz="1800" spc="-25" dirty="0">
                <a:solidFill>
                  <a:srgbClr val="595959"/>
                </a:solidFill>
                <a:latin typeface="Arial MT"/>
                <a:cs typeface="Arial MT"/>
              </a:rPr>
              <a:t> </a:t>
            </a:r>
            <a:r>
              <a:rPr sz="1800" spc="-5" dirty="0">
                <a:solidFill>
                  <a:srgbClr val="595959"/>
                </a:solidFill>
                <a:latin typeface="Arial MT"/>
                <a:cs typeface="Arial MT"/>
              </a:rPr>
              <a:t>time</a:t>
            </a:r>
            <a:endParaRPr sz="1800" dirty="0">
              <a:latin typeface="Arial MT"/>
              <a:cs typeface="Arial MT"/>
            </a:endParaRPr>
          </a:p>
          <a:p>
            <a:pPr marL="469900" indent="-367030">
              <a:lnSpc>
                <a:spcPct val="100000"/>
              </a:lnSpc>
              <a:spcBef>
                <a:spcPts val="325"/>
              </a:spcBef>
              <a:buChar char="●"/>
              <a:tabLst>
                <a:tab pos="469265" algn="l"/>
                <a:tab pos="469900" algn="l"/>
              </a:tabLst>
            </a:pPr>
            <a:r>
              <a:rPr sz="1800" spc="-5" dirty="0">
                <a:solidFill>
                  <a:srgbClr val="595959"/>
                </a:solidFill>
                <a:latin typeface="Arial MT"/>
                <a:cs typeface="Arial MT"/>
              </a:rPr>
              <a:t>Find</a:t>
            </a:r>
            <a:r>
              <a:rPr sz="1800" spc="-15" dirty="0">
                <a:solidFill>
                  <a:srgbClr val="595959"/>
                </a:solidFill>
                <a:latin typeface="Arial MT"/>
                <a:cs typeface="Arial MT"/>
              </a:rPr>
              <a:t> </a:t>
            </a:r>
            <a:r>
              <a:rPr sz="1800" dirty="0">
                <a:solidFill>
                  <a:srgbClr val="595959"/>
                </a:solidFill>
                <a:latin typeface="Arial MT"/>
                <a:cs typeface="Arial MT"/>
              </a:rPr>
              <a:t>successor</a:t>
            </a:r>
            <a:r>
              <a:rPr sz="1800" spc="-15" dirty="0">
                <a:solidFill>
                  <a:srgbClr val="595959"/>
                </a:solidFill>
                <a:latin typeface="Arial MT"/>
                <a:cs typeface="Arial MT"/>
              </a:rPr>
              <a:t> </a:t>
            </a:r>
            <a:r>
              <a:rPr sz="1800" spc="-5" dirty="0">
                <a:solidFill>
                  <a:srgbClr val="595959"/>
                </a:solidFill>
                <a:latin typeface="Arial MT"/>
                <a:cs typeface="Arial MT"/>
              </a:rPr>
              <a:t>and</a:t>
            </a:r>
            <a:r>
              <a:rPr sz="1800" spc="-15" dirty="0">
                <a:solidFill>
                  <a:srgbClr val="595959"/>
                </a:solidFill>
                <a:latin typeface="Arial MT"/>
                <a:cs typeface="Arial MT"/>
              </a:rPr>
              <a:t> </a:t>
            </a:r>
            <a:r>
              <a:rPr sz="1800" spc="-5" dirty="0">
                <a:solidFill>
                  <a:srgbClr val="595959"/>
                </a:solidFill>
                <a:latin typeface="Arial MT"/>
                <a:cs typeface="Arial MT"/>
              </a:rPr>
              <a:t>predecessor</a:t>
            </a:r>
            <a:r>
              <a:rPr sz="1800" spc="-15" dirty="0">
                <a:solidFill>
                  <a:srgbClr val="595959"/>
                </a:solidFill>
                <a:latin typeface="Arial MT"/>
                <a:cs typeface="Arial MT"/>
              </a:rPr>
              <a:t> </a:t>
            </a:r>
            <a:r>
              <a:rPr sz="1800" spc="-5" dirty="0">
                <a:solidFill>
                  <a:srgbClr val="595959"/>
                </a:solidFill>
                <a:latin typeface="Arial MT"/>
                <a:cs typeface="Arial MT"/>
              </a:rPr>
              <a:t>in</a:t>
            </a:r>
            <a:r>
              <a:rPr sz="1800" spc="15" dirty="0">
                <a:solidFill>
                  <a:srgbClr val="595959"/>
                </a:solidFill>
                <a:latin typeface="Arial MT"/>
                <a:cs typeface="Arial MT"/>
              </a:rPr>
              <a:t> </a:t>
            </a:r>
            <a:r>
              <a:rPr sz="1800" spc="-15" dirty="0">
                <a:solidFill>
                  <a:srgbClr val="595959"/>
                </a:solidFill>
                <a:latin typeface="Lucida Sans Unicode"/>
                <a:cs typeface="Lucida Sans Unicode"/>
              </a:rPr>
              <a:t>𝑂</a:t>
            </a:r>
            <a:r>
              <a:rPr sz="1800" spc="-15" dirty="0">
                <a:solidFill>
                  <a:srgbClr val="595959"/>
                </a:solidFill>
                <a:latin typeface="Arial MT"/>
                <a:cs typeface="Arial MT"/>
              </a:rPr>
              <a:t>(1) </a:t>
            </a:r>
            <a:r>
              <a:rPr sz="1800" spc="-5" dirty="0">
                <a:solidFill>
                  <a:srgbClr val="595959"/>
                </a:solidFill>
                <a:latin typeface="Arial MT"/>
                <a:cs typeface="Arial MT"/>
              </a:rPr>
              <a:t>time</a:t>
            </a:r>
            <a:endParaRPr sz="1800" dirty="0">
              <a:latin typeface="Arial MT"/>
              <a:cs typeface="Arial MT"/>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61620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Data</a:t>
            </a:r>
            <a:r>
              <a:rPr sz="2500" b="0" spc="-20" dirty="0">
                <a:solidFill>
                  <a:srgbClr val="000000"/>
                </a:solidFill>
                <a:latin typeface="Arial MT"/>
                <a:cs typeface="Arial MT"/>
              </a:rPr>
              <a:t> </a:t>
            </a:r>
            <a:r>
              <a:rPr sz="2500" b="0" dirty="0">
                <a:solidFill>
                  <a:srgbClr val="000000"/>
                </a:solidFill>
                <a:latin typeface="Arial MT"/>
                <a:cs typeface="Arial MT"/>
              </a:rPr>
              <a:t>Structure</a:t>
            </a:r>
            <a:r>
              <a:rPr sz="2500" b="0" spc="-25" dirty="0">
                <a:solidFill>
                  <a:srgbClr val="000000"/>
                </a:solidFill>
                <a:latin typeface="Arial MT"/>
                <a:cs typeface="Arial MT"/>
              </a:rPr>
              <a:t> </a:t>
            </a:r>
            <a:r>
              <a:rPr lang="en-US" sz="2500" b="0" spc="-25" dirty="0">
                <a:solidFill>
                  <a:srgbClr val="000000"/>
                </a:solidFill>
                <a:latin typeface="Arial MT"/>
                <a:cs typeface="Arial MT"/>
              </a:rPr>
              <a:t>3</a:t>
            </a:r>
            <a:r>
              <a:rPr sz="2500" b="0" dirty="0">
                <a:solidFill>
                  <a:srgbClr val="000000"/>
                </a:solidFill>
                <a:latin typeface="Arial MT"/>
                <a:cs typeface="Arial MT"/>
              </a:rPr>
              <a:t>.0</a:t>
            </a:r>
            <a:endParaRPr sz="2500" dirty="0">
              <a:latin typeface="Arial MT"/>
              <a:cs typeface="Arial MT"/>
            </a:endParaRPr>
          </a:p>
        </p:txBody>
      </p:sp>
      <p:sp>
        <p:nvSpPr>
          <p:cNvPr id="3" name="object 3"/>
          <p:cNvSpPr txBox="1"/>
          <p:nvPr/>
        </p:nvSpPr>
        <p:spPr>
          <a:xfrm>
            <a:off x="475249" y="1216355"/>
            <a:ext cx="7940675" cy="1430020"/>
          </a:xfrm>
          <a:prstGeom prst="rect">
            <a:avLst/>
          </a:prstGeom>
        </p:spPr>
        <p:txBody>
          <a:bodyPr vert="horz" wrap="square" lIns="0" tIns="12700" rIns="0" bIns="0" rtlCol="0">
            <a:spAutoFit/>
          </a:bodyPr>
          <a:lstStyle/>
          <a:p>
            <a:pPr marL="379095" indent="-367030">
              <a:lnSpc>
                <a:spcPct val="100000"/>
              </a:lnSpc>
              <a:spcBef>
                <a:spcPts val="100"/>
              </a:spcBef>
              <a:buChar char="●"/>
              <a:tabLst>
                <a:tab pos="379095" algn="l"/>
                <a:tab pos="379730" algn="l"/>
              </a:tabLst>
            </a:pPr>
            <a:r>
              <a:rPr sz="1800" spc="-5" dirty="0">
                <a:solidFill>
                  <a:srgbClr val="595959"/>
                </a:solidFill>
                <a:latin typeface="Arial MT"/>
                <a:cs typeface="Arial MT"/>
              </a:rPr>
              <a:t>Use</a:t>
            </a:r>
            <a:r>
              <a:rPr sz="1800" spc="-15" dirty="0">
                <a:solidFill>
                  <a:srgbClr val="595959"/>
                </a:solidFill>
                <a:latin typeface="Arial MT"/>
                <a:cs typeface="Arial MT"/>
              </a:rPr>
              <a:t> </a:t>
            </a:r>
            <a:r>
              <a:rPr sz="1800" spc="-5" dirty="0">
                <a:solidFill>
                  <a:srgbClr val="595959"/>
                </a:solidFill>
                <a:latin typeface="Arial MT"/>
                <a:cs typeface="Arial MT"/>
              </a:rPr>
              <a:t>both</a:t>
            </a:r>
            <a:r>
              <a:rPr sz="1800" spc="-10"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a:t>
            </a:r>
            <a:r>
              <a:rPr sz="1800" spc="-5" dirty="0">
                <a:solidFill>
                  <a:srgbClr val="595959"/>
                </a:solidFill>
                <a:latin typeface="Arial MT"/>
                <a:cs typeface="Arial MT"/>
              </a:rPr>
              <a:t>balanced</a:t>
            </a:r>
            <a:r>
              <a:rPr sz="1800" spc="-10" dirty="0">
                <a:solidFill>
                  <a:srgbClr val="595959"/>
                </a:solidFill>
                <a:latin typeface="Arial MT"/>
                <a:cs typeface="Arial MT"/>
              </a:rPr>
              <a:t> </a:t>
            </a:r>
            <a:r>
              <a:rPr sz="1800" spc="-5" dirty="0">
                <a:solidFill>
                  <a:srgbClr val="595959"/>
                </a:solidFill>
                <a:latin typeface="Arial MT"/>
                <a:cs typeface="Arial MT"/>
              </a:rPr>
              <a:t>binary</a:t>
            </a:r>
            <a:r>
              <a:rPr sz="1800" spc="-10" dirty="0">
                <a:solidFill>
                  <a:srgbClr val="595959"/>
                </a:solidFill>
                <a:latin typeface="Arial MT"/>
                <a:cs typeface="Arial MT"/>
              </a:rPr>
              <a:t> </a:t>
            </a:r>
            <a:r>
              <a:rPr sz="1800" dirty="0">
                <a:solidFill>
                  <a:srgbClr val="595959"/>
                </a:solidFill>
                <a:latin typeface="Arial MT"/>
                <a:cs typeface="Arial MT"/>
              </a:rPr>
              <a:t>search</a:t>
            </a:r>
            <a:r>
              <a:rPr sz="1800" spc="-10" dirty="0">
                <a:solidFill>
                  <a:srgbClr val="595959"/>
                </a:solidFill>
                <a:latin typeface="Arial MT"/>
                <a:cs typeface="Arial MT"/>
              </a:rPr>
              <a:t> </a:t>
            </a:r>
            <a:r>
              <a:rPr sz="1800" spc="-5" dirty="0">
                <a:solidFill>
                  <a:srgbClr val="595959"/>
                </a:solidFill>
                <a:latin typeface="Arial MT"/>
                <a:cs typeface="Arial MT"/>
              </a:rPr>
              <a:t>tree</a:t>
            </a:r>
            <a:r>
              <a:rPr sz="1800" spc="-10" dirty="0">
                <a:solidFill>
                  <a:srgbClr val="595959"/>
                </a:solidFill>
                <a:latin typeface="Arial MT"/>
                <a:cs typeface="Arial MT"/>
              </a:rPr>
              <a:t> </a:t>
            </a:r>
            <a:r>
              <a:rPr sz="1800" dirty="0">
                <a:solidFill>
                  <a:srgbClr val="595959"/>
                </a:solidFill>
                <a:latin typeface="Arial MT"/>
                <a:cs typeface="Arial MT"/>
              </a:rPr>
              <a:t>(BBST)</a:t>
            </a:r>
            <a:r>
              <a:rPr sz="1800" spc="-10" dirty="0">
                <a:solidFill>
                  <a:srgbClr val="595959"/>
                </a:solidFill>
                <a:latin typeface="Arial MT"/>
                <a:cs typeface="Arial MT"/>
              </a:rPr>
              <a:t> </a:t>
            </a:r>
            <a:r>
              <a:rPr sz="1800" spc="-5" dirty="0">
                <a:solidFill>
                  <a:srgbClr val="595959"/>
                </a:solidFill>
                <a:latin typeface="Arial MT"/>
                <a:cs typeface="Arial MT"/>
              </a:rPr>
              <a:t>and</a:t>
            </a:r>
            <a:r>
              <a:rPr sz="1800" spc="-10"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a:t>
            </a:r>
            <a:r>
              <a:rPr sz="1800" spc="-5" dirty="0">
                <a:solidFill>
                  <a:srgbClr val="595959"/>
                </a:solidFill>
                <a:latin typeface="Arial MT"/>
                <a:cs typeface="Arial MT"/>
              </a:rPr>
              <a:t>hash</a:t>
            </a:r>
            <a:r>
              <a:rPr sz="1800" spc="-10" dirty="0">
                <a:solidFill>
                  <a:srgbClr val="595959"/>
                </a:solidFill>
                <a:latin typeface="Arial MT"/>
                <a:cs typeface="Arial MT"/>
              </a:rPr>
              <a:t> </a:t>
            </a:r>
            <a:r>
              <a:rPr sz="1800" spc="-5" dirty="0">
                <a:solidFill>
                  <a:srgbClr val="595959"/>
                </a:solidFill>
                <a:latin typeface="Arial MT"/>
                <a:cs typeface="Arial MT"/>
              </a:rPr>
              <a:t>table</a:t>
            </a:r>
            <a:endParaRPr sz="1800">
              <a:latin typeface="Arial MT"/>
              <a:cs typeface="Arial MT"/>
            </a:endParaRPr>
          </a:p>
          <a:p>
            <a:pPr marL="836294" lvl="1" indent="-336550">
              <a:lnSpc>
                <a:spcPct val="100000"/>
              </a:lnSpc>
              <a:spcBef>
                <a:spcPts val="1340"/>
              </a:spcBef>
              <a:buChar char="○"/>
              <a:tabLst>
                <a:tab pos="836294" algn="l"/>
                <a:tab pos="836930" algn="l"/>
              </a:tabLst>
            </a:pPr>
            <a:r>
              <a:rPr sz="1400" spc="-5" dirty="0">
                <a:solidFill>
                  <a:srgbClr val="595959"/>
                </a:solidFill>
                <a:latin typeface="Arial MT"/>
                <a:cs typeface="Arial MT"/>
              </a:rPr>
              <a:t>The</a:t>
            </a:r>
            <a:r>
              <a:rPr sz="1400" spc="-10" dirty="0">
                <a:solidFill>
                  <a:srgbClr val="595959"/>
                </a:solidFill>
                <a:latin typeface="Arial MT"/>
                <a:cs typeface="Arial MT"/>
              </a:rPr>
              <a:t> </a:t>
            </a:r>
            <a:r>
              <a:rPr sz="1400" spc="-5" dirty="0">
                <a:solidFill>
                  <a:srgbClr val="595959"/>
                </a:solidFill>
                <a:latin typeface="Arial MT"/>
                <a:cs typeface="Arial MT"/>
              </a:rPr>
              <a:t>hash</a:t>
            </a:r>
            <a:r>
              <a:rPr sz="1400" spc="-10" dirty="0">
                <a:solidFill>
                  <a:srgbClr val="595959"/>
                </a:solidFill>
                <a:latin typeface="Arial MT"/>
                <a:cs typeface="Arial MT"/>
              </a:rPr>
              <a:t> </a:t>
            </a:r>
            <a:r>
              <a:rPr sz="1400" spc="-5" dirty="0">
                <a:solidFill>
                  <a:srgbClr val="595959"/>
                </a:solidFill>
                <a:latin typeface="Arial MT"/>
                <a:cs typeface="Arial MT"/>
              </a:rPr>
              <a:t>table</a:t>
            </a:r>
            <a:r>
              <a:rPr sz="1400" spc="-10" dirty="0">
                <a:solidFill>
                  <a:srgbClr val="595959"/>
                </a:solidFill>
                <a:latin typeface="Arial MT"/>
                <a:cs typeface="Arial MT"/>
              </a:rPr>
              <a:t> </a:t>
            </a:r>
            <a:r>
              <a:rPr sz="1400" dirty="0">
                <a:solidFill>
                  <a:srgbClr val="595959"/>
                </a:solidFill>
                <a:latin typeface="Arial MT"/>
                <a:cs typeface="Arial MT"/>
              </a:rPr>
              <a:t>maps</a:t>
            </a:r>
            <a:r>
              <a:rPr sz="1400" spc="-10" dirty="0">
                <a:solidFill>
                  <a:srgbClr val="595959"/>
                </a:solidFill>
                <a:latin typeface="Arial MT"/>
                <a:cs typeface="Arial MT"/>
              </a:rPr>
              <a:t> </a:t>
            </a:r>
            <a:r>
              <a:rPr sz="1400" spc="-5" dirty="0">
                <a:solidFill>
                  <a:srgbClr val="595959"/>
                </a:solidFill>
                <a:latin typeface="Arial MT"/>
                <a:cs typeface="Arial MT"/>
              </a:rPr>
              <a:t>each</a:t>
            </a:r>
            <a:r>
              <a:rPr sz="1400" spc="-10" dirty="0">
                <a:solidFill>
                  <a:srgbClr val="595959"/>
                </a:solidFill>
                <a:latin typeface="Arial MT"/>
                <a:cs typeface="Arial MT"/>
              </a:rPr>
              <a:t> </a:t>
            </a:r>
            <a:r>
              <a:rPr sz="1400" dirty="0">
                <a:solidFill>
                  <a:srgbClr val="595959"/>
                </a:solidFill>
                <a:latin typeface="Arial MT"/>
                <a:cs typeface="Arial MT"/>
              </a:rPr>
              <a:t>key</a:t>
            </a:r>
            <a:r>
              <a:rPr sz="1400" spc="-10" dirty="0">
                <a:solidFill>
                  <a:srgbClr val="595959"/>
                </a:solidFill>
                <a:latin typeface="Arial MT"/>
                <a:cs typeface="Arial MT"/>
              </a:rPr>
              <a:t> </a:t>
            </a:r>
            <a:r>
              <a:rPr sz="1400" spc="-5" dirty="0">
                <a:solidFill>
                  <a:srgbClr val="595959"/>
                </a:solidFill>
                <a:latin typeface="Arial MT"/>
                <a:cs typeface="Arial MT"/>
              </a:rPr>
              <a:t>to</a:t>
            </a:r>
            <a:r>
              <a:rPr sz="1400" spc="-10" dirty="0">
                <a:solidFill>
                  <a:srgbClr val="595959"/>
                </a:solidFill>
                <a:latin typeface="Arial MT"/>
                <a:cs typeface="Arial MT"/>
              </a:rPr>
              <a:t> </a:t>
            </a:r>
            <a:r>
              <a:rPr sz="1400" spc="-5" dirty="0">
                <a:solidFill>
                  <a:srgbClr val="595959"/>
                </a:solidFill>
                <a:latin typeface="Arial MT"/>
                <a:cs typeface="Arial MT"/>
              </a:rPr>
              <a:t>the</a:t>
            </a:r>
            <a:r>
              <a:rPr sz="1400" spc="-10" dirty="0">
                <a:solidFill>
                  <a:srgbClr val="595959"/>
                </a:solidFill>
                <a:latin typeface="Arial MT"/>
                <a:cs typeface="Arial MT"/>
              </a:rPr>
              <a:t> </a:t>
            </a:r>
            <a:r>
              <a:rPr sz="1400" spc="-5" dirty="0">
                <a:solidFill>
                  <a:srgbClr val="595959"/>
                </a:solidFill>
                <a:latin typeface="Arial MT"/>
                <a:cs typeface="Arial MT"/>
              </a:rPr>
              <a:t>node</a:t>
            </a:r>
            <a:r>
              <a:rPr sz="1400" spc="-10" dirty="0">
                <a:solidFill>
                  <a:srgbClr val="595959"/>
                </a:solidFill>
                <a:latin typeface="Arial MT"/>
                <a:cs typeface="Arial MT"/>
              </a:rPr>
              <a:t> </a:t>
            </a:r>
            <a:r>
              <a:rPr sz="1400" spc="-5" dirty="0">
                <a:solidFill>
                  <a:srgbClr val="595959"/>
                </a:solidFill>
                <a:latin typeface="Arial MT"/>
                <a:cs typeface="Arial MT"/>
              </a:rPr>
              <a:t>it</a:t>
            </a:r>
            <a:r>
              <a:rPr sz="1400" spc="-10" dirty="0">
                <a:solidFill>
                  <a:srgbClr val="595959"/>
                </a:solidFill>
                <a:latin typeface="Arial MT"/>
                <a:cs typeface="Arial MT"/>
              </a:rPr>
              <a:t> </a:t>
            </a:r>
            <a:r>
              <a:rPr sz="1400" dirty="0">
                <a:solidFill>
                  <a:srgbClr val="595959"/>
                </a:solidFill>
                <a:latin typeface="Arial MT"/>
                <a:cs typeface="Arial MT"/>
              </a:rPr>
              <a:t>corresponds</a:t>
            </a:r>
            <a:r>
              <a:rPr sz="1400" spc="-10" dirty="0">
                <a:solidFill>
                  <a:srgbClr val="595959"/>
                </a:solidFill>
                <a:latin typeface="Arial MT"/>
                <a:cs typeface="Arial MT"/>
              </a:rPr>
              <a:t> </a:t>
            </a:r>
            <a:r>
              <a:rPr sz="1400" spc="-5" dirty="0">
                <a:solidFill>
                  <a:srgbClr val="595959"/>
                </a:solidFill>
                <a:latin typeface="Arial MT"/>
                <a:cs typeface="Arial MT"/>
              </a:rPr>
              <a:t>to</a:t>
            </a:r>
            <a:endParaRPr sz="1400">
              <a:latin typeface="Arial MT"/>
              <a:cs typeface="Arial MT"/>
            </a:endParaRPr>
          </a:p>
          <a:p>
            <a:pPr marL="379095" marR="5080" indent="-367030">
              <a:lnSpc>
                <a:spcPct val="114999"/>
              </a:lnSpc>
              <a:spcBef>
                <a:spcPts val="910"/>
              </a:spcBef>
              <a:buChar char="●"/>
              <a:tabLst>
                <a:tab pos="379095" algn="l"/>
                <a:tab pos="379730" algn="l"/>
              </a:tabLst>
            </a:pPr>
            <a:r>
              <a:rPr sz="1800" dirty="0">
                <a:solidFill>
                  <a:srgbClr val="595959"/>
                </a:solidFill>
                <a:latin typeface="Arial MT"/>
                <a:cs typeface="Arial MT"/>
              </a:rPr>
              <a:t>Modify </a:t>
            </a:r>
            <a:r>
              <a:rPr sz="1800" spc="-5" dirty="0">
                <a:solidFill>
                  <a:srgbClr val="595959"/>
                </a:solidFill>
                <a:latin typeface="Arial MT"/>
                <a:cs typeface="Arial MT"/>
              </a:rPr>
              <a:t>the BBST </a:t>
            </a:r>
            <a:r>
              <a:rPr sz="1800" dirty="0">
                <a:solidFill>
                  <a:srgbClr val="595959"/>
                </a:solidFill>
                <a:latin typeface="Arial MT"/>
                <a:cs typeface="Arial MT"/>
              </a:rPr>
              <a:t>such </a:t>
            </a:r>
            <a:r>
              <a:rPr sz="1800" spc="-5" dirty="0">
                <a:solidFill>
                  <a:srgbClr val="595959"/>
                </a:solidFill>
                <a:latin typeface="Arial MT"/>
                <a:cs typeface="Arial MT"/>
              </a:rPr>
              <a:t>that each node </a:t>
            </a:r>
            <a:r>
              <a:rPr sz="1800" dirty="0">
                <a:solidFill>
                  <a:srgbClr val="595959"/>
                </a:solidFill>
                <a:latin typeface="Arial MT"/>
                <a:cs typeface="Arial MT"/>
              </a:rPr>
              <a:t>stores a </a:t>
            </a:r>
            <a:r>
              <a:rPr sz="1800" spc="-5" dirty="0">
                <a:solidFill>
                  <a:srgbClr val="595959"/>
                </a:solidFill>
                <a:latin typeface="Arial MT"/>
                <a:cs typeface="Arial MT"/>
              </a:rPr>
              <a:t>pointer to its </a:t>
            </a:r>
            <a:r>
              <a:rPr sz="1800" dirty="0">
                <a:solidFill>
                  <a:srgbClr val="595959"/>
                </a:solidFill>
                <a:latin typeface="Arial MT"/>
                <a:cs typeface="Arial MT"/>
              </a:rPr>
              <a:t>successor </a:t>
            </a:r>
            <a:r>
              <a:rPr sz="1800" spc="-5" dirty="0">
                <a:solidFill>
                  <a:srgbClr val="595959"/>
                </a:solidFill>
                <a:latin typeface="Arial MT"/>
                <a:cs typeface="Arial MT"/>
              </a:rPr>
              <a:t>and </a:t>
            </a:r>
            <a:r>
              <a:rPr sz="1800" spc="-490" dirty="0">
                <a:solidFill>
                  <a:srgbClr val="595959"/>
                </a:solidFill>
                <a:latin typeface="Arial MT"/>
                <a:cs typeface="Arial MT"/>
              </a:rPr>
              <a:t> </a:t>
            </a:r>
            <a:r>
              <a:rPr sz="1800" spc="-5" dirty="0">
                <a:solidFill>
                  <a:srgbClr val="595959"/>
                </a:solidFill>
                <a:latin typeface="Arial MT"/>
                <a:cs typeface="Arial MT"/>
              </a:rPr>
              <a:t>predecessor</a:t>
            </a:r>
            <a:r>
              <a:rPr sz="1800" spc="-10" dirty="0">
                <a:solidFill>
                  <a:srgbClr val="595959"/>
                </a:solidFill>
                <a:latin typeface="Arial MT"/>
                <a:cs typeface="Arial MT"/>
              </a:rPr>
              <a:t> </a:t>
            </a:r>
            <a:r>
              <a:rPr sz="1800" spc="-5" dirty="0">
                <a:solidFill>
                  <a:srgbClr val="595959"/>
                </a:solidFill>
                <a:latin typeface="Arial MT"/>
                <a:cs typeface="Arial MT"/>
              </a:rPr>
              <a:t>nodes</a:t>
            </a:r>
            <a:endParaRPr sz="1800">
              <a:latin typeface="Arial MT"/>
              <a:cs typeface="Arial MT"/>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61620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Data</a:t>
            </a:r>
            <a:r>
              <a:rPr sz="2500" b="0" spc="-20" dirty="0">
                <a:solidFill>
                  <a:srgbClr val="000000"/>
                </a:solidFill>
                <a:latin typeface="Arial MT"/>
                <a:cs typeface="Arial MT"/>
              </a:rPr>
              <a:t> </a:t>
            </a:r>
            <a:r>
              <a:rPr sz="2500" b="0" dirty="0">
                <a:solidFill>
                  <a:srgbClr val="000000"/>
                </a:solidFill>
                <a:latin typeface="Arial MT"/>
                <a:cs typeface="Arial MT"/>
              </a:rPr>
              <a:t>Structure</a:t>
            </a:r>
            <a:r>
              <a:rPr sz="2500" b="0" spc="-25" dirty="0">
                <a:solidFill>
                  <a:srgbClr val="000000"/>
                </a:solidFill>
                <a:latin typeface="Arial MT"/>
                <a:cs typeface="Arial MT"/>
              </a:rPr>
              <a:t> </a:t>
            </a:r>
            <a:r>
              <a:rPr lang="en-US" sz="2500" b="0" spc="-25" dirty="0">
                <a:solidFill>
                  <a:srgbClr val="000000"/>
                </a:solidFill>
                <a:latin typeface="Arial MT"/>
                <a:cs typeface="Arial MT"/>
              </a:rPr>
              <a:t>3</a:t>
            </a:r>
            <a:r>
              <a:rPr sz="2500" b="0" dirty="0">
                <a:solidFill>
                  <a:srgbClr val="000000"/>
                </a:solidFill>
                <a:latin typeface="Arial MT"/>
                <a:cs typeface="Arial MT"/>
              </a:rPr>
              <a:t>.0</a:t>
            </a:r>
            <a:endParaRPr sz="2500" dirty="0">
              <a:latin typeface="Arial MT"/>
              <a:cs typeface="Arial MT"/>
            </a:endParaRPr>
          </a:p>
        </p:txBody>
      </p:sp>
      <p:sp>
        <p:nvSpPr>
          <p:cNvPr id="3" name="object 3"/>
          <p:cNvSpPr txBox="1"/>
          <p:nvPr/>
        </p:nvSpPr>
        <p:spPr>
          <a:xfrm>
            <a:off x="475249" y="1053985"/>
            <a:ext cx="8163559" cy="2633980"/>
          </a:xfrm>
          <a:prstGeom prst="rect">
            <a:avLst/>
          </a:prstGeom>
        </p:spPr>
        <p:txBody>
          <a:bodyPr vert="horz" wrap="square" lIns="0" tIns="163830" rIns="0" bIns="0" rtlCol="0">
            <a:spAutoFit/>
          </a:bodyPr>
          <a:lstStyle/>
          <a:p>
            <a:pPr marL="379095" indent="-367030">
              <a:lnSpc>
                <a:spcPct val="100000"/>
              </a:lnSpc>
              <a:spcBef>
                <a:spcPts val="1290"/>
              </a:spcBef>
              <a:buChar char="●"/>
              <a:tabLst>
                <a:tab pos="379095" algn="l"/>
                <a:tab pos="379730" algn="l"/>
              </a:tabLst>
            </a:pPr>
            <a:r>
              <a:rPr sz="1800" spc="-5" dirty="0">
                <a:solidFill>
                  <a:srgbClr val="595959"/>
                </a:solidFill>
                <a:latin typeface="Arial MT"/>
                <a:cs typeface="Arial MT"/>
              </a:rPr>
              <a:t>Insertion</a:t>
            </a:r>
            <a:r>
              <a:rPr sz="1800" spc="-30" dirty="0">
                <a:solidFill>
                  <a:srgbClr val="595959"/>
                </a:solidFill>
                <a:latin typeface="Arial MT"/>
                <a:cs typeface="Arial MT"/>
              </a:rPr>
              <a:t> </a:t>
            </a:r>
            <a:r>
              <a:rPr sz="1800" dirty="0">
                <a:solidFill>
                  <a:srgbClr val="595959"/>
                </a:solidFill>
                <a:latin typeface="Arial MT"/>
                <a:cs typeface="Arial MT"/>
              </a:rPr>
              <a:t>–</a:t>
            </a:r>
            <a:r>
              <a:rPr sz="1800" spc="5" dirty="0">
                <a:solidFill>
                  <a:srgbClr val="595959"/>
                </a:solidFill>
                <a:latin typeface="Arial MT"/>
                <a:cs typeface="Arial MT"/>
              </a:rPr>
              <a:t> </a:t>
            </a:r>
            <a:r>
              <a:rPr sz="1800" spc="-75" dirty="0">
                <a:solidFill>
                  <a:srgbClr val="595959"/>
                </a:solidFill>
                <a:latin typeface="Lucida Sans Unicode"/>
                <a:cs typeface="Lucida Sans Unicode"/>
              </a:rPr>
              <a:t>𝑂</a:t>
            </a:r>
            <a:r>
              <a:rPr sz="1800" spc="-75" dirty="0">
                <a:solidFill>
                  <a:srgbClr val="595959"/>
                </a:solidFill>
                <a:latin typeface="Arial MT"/>
                <a:cs typeface="Arial MT"/>
              </a:rPr>
              <a:t>(log</a:t>
            </a:r>
            <a:r>
              <a:rPr sz="1800" spc="-75" dirty="0">
                <a:solidFill>
                  <a:srgbClr val="595959"/>
                </a:solidFill>
                <a:latin typeface="Lucida Sans Unicode"/>
                <a:cs typeface="Lucida Sans Unicode"/>
              </a:rPr>
              <a:t>𝑛</a:t>
            </a:r>
            <a:r>
              <a:rPr sz="1800" spc="-75" dirty="0">
                <a:solidFill>
                  <a:srgbClr val="595959"/>
                </a:solidFill>
                <a:latin typeface="Arial MT"/>
                <a:cs typeface="Arial MT"/>
              </a:rPr>
              <a:t>)</a:t>
            </a:r>
            <a:endParaRPr sz="1800">
              <a:latin typeface="Arial MT"/>
              <a:cs typeface="Arial MT"/>
            </a:endParaRPr>
          </a:p>
          <a:p>
            <a:pPr marL="836294" lvl="1" indent="-336550">
              <a:lnSpc>
                <a:spcPct val="100000"/>
              </a:lnSpc>
              <a:spcBef>
                <a:spcPts val="930"/>
              </a:spcBef>
              <a:buChar char="○"/>
              <a:tabLst>
                <a:tab pos="836294" algn="l"/>
                <a:tab pos="836930" algn="l"/>
              </a:tabLst>
            </a:pPr>
            <a:r>
              <a:rPr sz="1400" spc="-5" dirty="0">
                <a:solidFill>
                  <a:srgbClr val="595959"/>
                </a:solidFill>
                <a:latin typeface="Arial MT"/>
                <a:cs typeface="Arial MT"/>
              </a:rPr>
              <a:t>Insert</a:t>
            </a:r>
            <a:r>
              <a:rPr sz="1400" spc="-15" dirty="0">
                <a:solidFill>
                  <a:srgbClr val="595959"/>
                </a:solidFill>
                <a:latin typeface="Arial MT"/>
                <a:cs typeface="Arial MT"/>
              </a:rPr>
              <a:t> </a:t>
            </a:r>
            <a:r>
              <a:rPr sz="1400" spc="-5" dirty="0">
                <a:solidFill>
                  <a:srgbClr val="595959"/>
                </a:solidFill>
                <a:latin typeface="Arial MT"/>
                <a:cs typeface="Arial MT"/>
              </a:rPr>
              <a:t>in</a:t>
            </a:r>
            <a:r>
              <a:rPr sz="1400" spc="-10" dirty="0">
                <a:solidFill>
                  <a:srgbClr val="595959"/>
                </a:solidFill>
                <a:latin typeface="Arial MT"/>
                <a:cs typeface="Arial MT"/>
              </a:rPr>
              <a:t> </a:t>
            </a:r>
            <a:r>
              <a:rPr sz="1400" spc="-5" dirty="0">
                <a:solidFill>
                  <a:srgbClr val="595959"/>
                </a:solidFill>
                <a:latin typeface="Arial MT"/>
                <a:cs typeface="Arial MT"/>
              </a:rPr>
              <a:t>the</a:t>
            </a:r>
            <a:r>
              <a:rPr sz="1400" spc="-10" dirty="0">
                <a:solidFill>
                  <a:srgbClr val="595959"/>
                </a:solidFill>
                <a:latin typeface="Arial MT"/>
                <a:cs typeface="Arial MT"/>
              </a:rPr>
              <a:t> </a:t>
            </a:r>
            <a:r>
              <a:rPr sz="1400" spc="-5" dirty="0">
                <a:solidFill>
                  <a:srgbClr val="595959"/>
                </a:solidFill>
                <a:latin typeface="Arial MT"/>
                <a:cs typeface="Arial MT"/>
              </a:rPr>
              <a:t>BBST</a:t>
            </a:r>
            <a:r>
              <a:rPr sz="1400" spc="-35" dirty="0">
                <a:solidFill>
                  <a:srgbClr val="595959"/>
                </a:solidFill>
                <a:latin typeface="Arial MT"/>
                <a:cs typeface="Arial MT"/>
              </a:rPr>
              <a:t> </a:t>
            </a:r>
            <a:r>
              <a:rPr sz="1400" spc="-5" dirty="0">
                <a:solidFill>
                  <a:srgbClr val="595959"/>
                </a:solidFill>
                <a:latin typeface="Arial MT"/>
                <a:cs typeface="Arial MT"/>
              </a:rPr>
              <a:t>as</a:t>
            </a:r>
            <a:r>
              <a:rPr sz="1400" spc="-10" dirty="0">
                <a:solidFill>
                  <a:srgbClr val="595959"/>
                </a:solidFill>
                <a:latin typeface="Arial MT"/>
                <a:cs typeface="Arial MT"/>
              </a:rPr>
              <a:t> </a:t>
            </a:r>
            <a:r>
              <a:rPr sz="1400" spc="-5" dirty="0">
                <a:solidFill>
                  <a:srgbClr val="595959"/>
                </a:solidFill>
                <a:latin typeface="Arial MT"/>
                <a:cs typeface="Arial MT"/>
              </a:rPr>
              <a:t>per</a:t>
            </a:r>
            <a:r>
              <a:rPr sz="1400" spc="-10" dirty="0">
                <a:solidFill>
                  <a:srgbClr val="595959"/>
                </a:solidFill>
                <a:latin typeface="Arial MT"/>
                <a:cs typeface="Arial MT"/>
              </a:rPr>
              <a:t> </a:t>
            </a:r>
            <a:r>
              <a:rPr sz="1400" spc="-5" dirty="0">
                <a:solidFill>
                  <a:srgbClr val="595959"/>
                </a:solidFill>
                <a:latin typeface="Arial MT"/>
                <a:cs typeface="Arial MT"/>
              </a:rPr>
              <a:t>normal</a:t>
            </a:r>
            <a:r>
              <a:rPr sz="1400" spc="-10" dirty="0">
                <a:solidFill>
                  <a:srgbClr val="595959"/>
                </a:solidFill>
                <a:latin typeface="Arial MT"/>
                <a:cs typeface="Arial MT"/>
              </a:rPr>
              <a:t> </a:t>
            </a:r>
            <a:r>
              <a:rPr sz="1400" dirty="0">
                <a:solidFill>
                  <a:srgbClr val="595959"/>
                </a:solidFill>
                <a:latin typeface="Arial MT"/>
                <a:cs typeface="Arial MT"/>
              </a:rPr>
              <a:t>–</a:t>
            </a:r>
            <a:r>
              <a:rPr sz="1400" spc="20" dirty="0">
                <a:solidFill>
                  <a:srgbClr val="595959"/>
                </a:solidFill>
                <a:latin typeface="Arial MT"/>
                <a:cs typeface="Arial MT"/>
              </a:rPr>
              <a:t> </a:t>
            </a:r>
            <a:r>
              <a:rPr sz="1400" spc="-60" dirty="0">
                <a:solidFill>
                  <a:srgbClr val="595959"/>
                </a:solidFill>
                <a:latin typeface="Lucida Sans Unicode"/>
                <a:cs typeface="Lucida Sans Unicode"/>
              </a:rPr>
              <a:t>𝑂</a:t>
            </a:r>
            <a:r>
              <a:rPr sz="1400" spc="-60" dirty="0">
                <a:solidFill>
                  <a:srgbClr val="595959"/>
                </a:solidFill>
                <a:latin typeface="Arial MT"/>
                <a:cs typeface="Arial MT"/>
              </a:rPr>
              <a:t>(log</a:t>
            </a:r>
            <a:r>
              <a:rPr sz="1400" spc="-60" dirty="0">
                <a:solidFill>
                  <a:srgbClr val="595959"/>
                </a:solidFill>
                <a:latin typeface="Lucida Sans Unicode"/>
                <a:cs typeface="Lucida Sans Unicode"/>
              </a:rPr>
              <a:t>𝑛</a:t>
            </a:r>
            <a:r>
              <a:rPr sz="1400" spc="-60" dirty="0">
                <a:solidFill>
                  <a:srgbClr val="595959"/>
                </a:solidFill>
                <a:latin typeface="Arial MT"/>
                <a:cs typeface="Arial MT"/>
              </a:rPr>
              <a:t>)</a:t>
            </a:r>
            <a:endParaRPr sz="1400">
              <a:latin typeface="Arial MT"/>
              <a:cs typeface="Arial MT"/>
            </a:endParaRPr>
          </a:p>
          <a:p>
            <a:pPr marL="836294" lvl="1" indent="-336550">
              <a:lnSpc>
                <a:spcPct val="100000"/>
              </a:lnSpc>
              <a:spcBef>
                <a:spcPts val="915"/>
              </a:spcBef>
              <a:buChar char="○"/>
              <a:tabLst>
                <a:tab pos="836294" algn="l"/>
                <a:tab pos="836930" algn="l"/>
              </a:tabLst>
            </a:pPr>
            <a:r>
              <a:rPr sz="1400" spc="-5" dirty="0">
                <a:solidFill>
                  <a:srgbClr val="595959"/>
                </a:solidFill>
                <a:latin typeface="Arial MT"/>
                <a:cs typeface="Arial MT"/>
              </a:rPr>
              <a:t>Add</a:t>
            </a:r>
            <a:r>
              <a:rPr sz="1400" spc="-10" dirty="0">
                <a:solidFill>
                  <a:srgbClr val="595959"/>
                </a:solidFill>
                <a:latin typeface="Arial MT"/>
                <a:cs typeface="Arial MT"/>
              </a:rPr>
              <a:t> </a:t>
            </a:r>
            <a:r>
              <a:rPr sz="1400" spc="-5" dirty="0">
                <a:solidFill>
                  <a:srgbClr val="595959"/>
                </a:solidFill>
                <a:latin typeface="Arial MT"/>
                <a:cs typeface="Arial MT"/>
              </a:rPr>
              <a:t>the</a:t>
            </a:r>
            <a:r>
              <a:rPr sz="1400" spc="-10" dirty="0">
                <a:solidFill>
                  <a:srgbClr val="595959"/>
                </a:solidFill>
                <a:latin typeface="Arial MT"/>
                <a:cs typeface="Arial MT"/>
              </a:rPr>
              <a:t> </a:t>
            </a:r>
            <a:r>
              <a:rPr sz="1400" dirty="0">
                <a:solidFill>
                  <a:srgbClr val="595959"/>
                </a:solidFill>
                <a:latin typeface="Arial MT"/>
                <a:cs typeface="Arial MT"/>
              </a:rPr>
              <a:t>corresponding</a:t>
            </a:r>
            <a:r>
              <a:rPr sz="1400" spc="-10" dirty="0">
                <a:solidFill>
                  <a:srgbClr val="595959"/>
                </a:solidFill>
                <a:latin typeface="Arial MT"/>
                <a:cs typeface="Arial MT"/>
              </a:rPr>
              <a:t> </a:t>
            </a:r>
            <a:r>
              <a:rPr sz="1400" spc="-5" dirty="0">
                <a:solidFill>
                  <a:srgbClr val="595959"/>
                </a:solidFill>
                <a:latin typeface="Arial MT"/>
                <a:cs typeface="Arial MT"/>
              </a:rPr>
              <a:t>entry</a:t>
            </a:r>
            <a:r>
              <a:rPr sz="1400" spc="-10" dirty="0">
                <a:solidFill>
                  <a:srgbClr val="595959"/>
                </a:solidFill>
                <a:latin typeface="Arial MT"/>
                <a:cs typeface="Arial MT"/>
              </a:rPr>
              <a:t> </a:t>
            </a:r>
            <a:r>
              <a:rPr sz="1400" spc="-5" dirty="0">
                <a:solidFill>
                  <a:srgbClr val="595959"/>
                </a:solidFill>
                <a:latin typeface="Arial MT"/>
                <a:cs typeface="Arial MT"/>
              </a:rPr>
              <a:t>to</a:t>
            </a:r>
            <a:r>
              <a:rPr sz="1400" spc="-10" dirty="0">
                <a:solidFill>
                  <a:srgbClr val="595959"/>
                </a:solidFill>
                <a:latin typeface="Arial MT"/>
                <a:cs typeface="Arial MT"/>
              </a:rPr>
              <a:t> </a:t>
            </a:r>
            <a:r>
              <a:rPr sz="1400" spc="-5" dirty="0">
                <a:solidFill>
                  <a:srgbClr val="595959"/>
                </a:solidFill>
                <a:latin typeface="Arial MT"/>
                <a:cs typeface="Arial MT"/>
              </a:rPr>
              <a:t>the</a:t>
            </a:r>
            <a:r>
              <a:rPr sz="1400" spc="-10" dirty="0">
                <a:solidFill>
                  <a:srgbClr val="595959"/>
                </a:solidFill>
                <a:latin typeface="Arial MT"/>
                <a:cs typeface="Arial MT"/>
              </a:rPr>
              <a:t> </a:t>
            </a:r>
            <a:r>
              <a:rPr sz="1400" spc="-5" dirty="0">
                <a:solidFill>
                  <a:srgbClr val="595959"/>
                </a:solidFill>
                <a:latin typeface="Arial MT"/>
                <a:cs typeface="Arial MT"/>
              </a:rPr>
              <a:t>hash</a:t>
            </a:r>
            <a:r>
              <a:rPr sz="1400" spc="-10" dirty="0">
                <a:solidFill>
                  <a:srgbClr val="595959"/>
                </a:solidFill>
                <a:latin typeface="Arial MT"/>
                <a:cs typeface="Arial MT"/>
              </a:rPr>
              <a:t> </a:t>
            </a:r>
            <a:r>
              <a:rPr sz="1400" spc="-5" dirty="0">
                <a:solidFill>
                  <a:srgbClr val="595959"/>
                </a:solidFill>
                <a:latin typeface="Arial MT"/>
                <a:cs typeface="Arial MT"/>
              </a:rPr>
              <a:t>table</a:t>
            </a:r>
            <a:r>
              <a:rPr sz="1400" spc="-10" dirty="0">
                <a:solidFill>
                  <a:srgbClr val="595959"/>
                </a:solidFill>
                <a:latin typeface="Arial MT"/>
                <a:cs typeface="Arial MT"/>
              </a:rPr>
              <a:t> </a:t>
            </a:r>
            <a:r>
              <a:rPr sz="1400" dirty="0">
                <a:solidFill>
                  <a:srgbClr val="595959"/>
                </a:solidFill>
                <a:latin typeface="Arial MT"/>
                <a:cs typeface="Arial MT"/>
              </a:rPr>
              <a:t>–</a:t>
            </a:r>
            <a:r>
              <a:rPr sz="1400" spc="30" dirty="0">
                <a:solidFill>
                  <a:srgbClr val="595959"/>
                </a:solidFill>
                <a:latin typeface="Arial MT"/>
                <a:cs typeface="Arial MT"/>
              </a:rPr>
              <a:t> </a:t>
            </a:r>
            <a:r>
              <a:rPr sz="1400" spc="-15" dirty="0">
                <a:solidFill>
                  <a:srgbClr val="595959"/>
                </a:solidFill>
                <a:latin typeface="Lucida Sans Unicode"/>
                <a:cs typeface="Lucida Sans Unicode"/>
              </a:rPr>
              <a:t>𝑂</a:t>
            </a:r>
            <a:r>
              <a:rPr sz="1400" spc="-15" dirty="0">
                <a:solidFill>
                  <a:srgbClr val="595959"/>
                </a:solidFill>
                <a:latin typeface="Arial MT"/>
                <a:cs typeface="Arial MT"/>
              </a:rPr>
              <a:t>(1)</a:t>
            </a:r>
            <a:endParaRPr sz="1400">
              <a:latin typeface="Arial MT"/>
              <a:cs typeface="Arial MT"/>
            </a:endParaRPr>
          </a:p>
          <a:p>
            <a:pPr marL="836294" marR="5080" lvl="1" indent="-336550">
              <a:lnSpc>
                <a:spcPts val="1600"/>
              </a:lnSpc>
              <a:spcBef>
                <a:spcPts val="1035"/>
              </a:spcBef>
              <a:buChar char="○"/>
              <a:tabLst>
                <a:tab pos="836294" algn="l"/>
                <a:tab pos="836930" algn="l"/>
              </a:tabLst>
            </a:pPr>
            <a:r>
              <a:rPr sz="1400" spc="-5" dirty="0">
                <a:solidFill>
                  <a:srgbClr val="595959"/>
                </a:solidFill>
                <a:latin typeface="Arial MT"/>
                <a:cs typeface="Arial MT"/>
              </a:rPr>
              <a:t>On top of that </a:t>
            </a:r>
            <a:r>
              <a:rPr sz="1400" spc="-15" dirty="0">
                <a:solidFill>
                  <a:srgbClr val="595959"/>
                </a:solidFill>
                <a:latin typeface="Arial MT"/>
                <a:cs typeface="Arial MT"/>
              </a:rPr>
              <a:t>however, </a:t>
            </a:r>
            <a:r>
              <a:rPr sz="1400" spc="-5" dirty="0">
                <a:solidFill>
                  <a:srgbClr val="595959"/>
                </a:solidFill>
                <a:latin typeface="Arial MT"/>
                <a:cs typeface="Arial MT"/>
              </a:rPr>
              <a:t>we also </a:t>
            </a:r>
            <a:r>
              <a:rPr sz="1400" dirty="0">
                <a:solidFill>
                  <a:srgbClr val="595959"/>
                </a:solidFill>
                <a:latin typeface="Arial MT"/>
                <a:cs typeface="Arial MT"/>
              </a:rPr>
              <a:t>run </a:t>
            </a:r>
            <a:r>
              <a:rPr sz="1400" spc="-5" dirty="0">
                <a:solidFill>
                  <a:srgbClr val="595959"/>
                </a:solidFill>
                <a:latin typeface="Arial MT"/>
                <a:cs typeface="Arial MT"/>
              </a:rPr>
              <a:t>the </a:t>
            </a:r>
            <a:r>
              <a:rPr sz="1400" dirty="0">
                <a:solidFill>
                  <a:srgbClr val="595959"/>
                </a:solidFill>
                <a:latin typeface="Arial MT"/>
                <a:cs typeface="Arial MT"/>
              </a:rPr>
              <a:t>successor </a:t>
            </a:r>
            <a:r>
              <a:rPr sz="1400" spc="-5" dirty="0">
                <a:solidFill>
                  <a:srgbClr val="595959"/>
                </a:solidFill>
                <a:latin typeface="Arial MT"/>
                <a:cs typeface="Arial MT"/>
              </a:rPr>
              <a:t>and predecessor algorithm on the inserted </a:t>
            </a:r>
            <a:r>
              <a:rPr sz="1400" spc="-375" dirty="0">
                <a:solidFill>
                  <a:srgbClr val="595959"/>
                </a:solidFill>
                <a:latin typeface="Arial MT"/>
                <a:cs typeface="Arial MT"/>
              </a:rPr>
              <a:t> </a:t>
            </a:r>
            <a:r>
              <a:rPr sz="1400" spc="-5" dirty="0">
                <a:solidFill>
                  <a:srgbClr val="595959"/>
                </a:solidFill>
                <a:latin typeface="Arial MT"/>
                <a:cs typeface="Arial MT"/>
              </a:rPr>
              <a:t>node</a:t>
            </a:r>
            <a:r>
              <a:rPr sz="1400" spc="-10" dirty="0">
                <a:solidFill>
                  <a:srgbClr val="595959"/>
                </a:solidFill>
                <a:latin typeface="Arial MT"/>
                <a:cs typeface="Arial MT"/>
              </a:rPr>
              <a:t> </a:t>
            </a:r>
            <a:r>
              <a:rPr sz="1400" dirty="0">
                <a:solidFill>
                  <a:srgbClr val="595959"/>
                </a:solidFill>
                <a:latin typeface="Arial MT"/>
                <a:cs typeface="Arial MT"/>
              </a:rPr>
              <a:t>– </a:t>
            </a:r>
            <a:r>
              <a:rPr sz="1400" spc="-60" dirty="0">
                <a:solidFill>
                  <a:srgbClr val="595959"/>
                </a:solidFill>
                <a:latin typeface="Lucida Sans Unicode"/>
                <a:cs typeface="Lucida Sans Unicode"/>
              </a:rPr>
              <a:t>𝑂</a:t>
            </a:r>
            <a:r>
              <a:rPr sz="1400" spc="-60" dirty="0">
                <a:solidFill>
                  <a:srgbClr val="595959"/>
                </a:solidFill>
                <a:latin typeface="Arial MT"/>
                <a:cs typeface="Arial MT"/>
              </a:rPr>
              <a:t>(log</a:t>
            </a:r>
            <a:r>
              <a:rPr sz="1400" spc="-60" dirty="0">
                <a:solidFill>
                  <a:srgbClr val="595959"/>
                </a:solidFill>
                <a:latin typeface="Lucida Sans Unicode"/>
                <a:cs typeface="Lucida Sans Unicode"/>
              </a:rPr>
              <a:t>𝑛</a:t>
            </a:r>
            <a:r>
              <a:rPr sz="1400" spc="-60" dirty="0">
                <a:solidFill>
                  <a:srgbClr val="595959"/>
                </a:solidFill>
                <a:latin typeface="Arial MT"/>
                <a:cs typeface="Arial MT"/>
              </a:rPr>
              <a:t>)</a:t>
            </a:r>
            <a:endParaRPr sz="1400">
              <a:latin typeface="Arial MT"/>
              <a:cs typeface="Arial MT"/>
            </a:endParaRPr>
          </a:p>
          <a:p>
            <a:pPr marL="836294" lvl="1" indent="-336550">
              <a:lnSpc>
                <a:spcPct val="100000"/>
              </a:lnSpc>
              <a:spcBef>
                <a:spcPts val="869"/>
              </a:spcBef>
              <a:buChar char="○"/>
              <a:tabLst>
                <a:tab pos="836294" algn="l"/>
                <a:tab pos="836930" algn="l"/>
              </a:tabLst>
            </a:pPr>
            <a:r>
              <a:rPr sz="1400" spc="-5" dirty="0">
                <a:solidFill>
                  <a:srgbClr val="595959"/>
                </a:solidFill>
                <a:latin typeface="Arial MT"/>
                <a:cs typeface="Arial MT"/>
              </a:rPr>
              <a:t>Set</a:t>
            </a:r>
            <a:r>
              <a:rPr sz="1400" spc="-10" dirty="0">
                <a:solidFill>
                  <a:srgbClr val="595959"/>
                </a:solidFill>
                <a:latin typeface="Arial MT"/>
                <a:cs typeface="Arial MT"/>
              </a:rPr>
              <a:t> </a:t>
            </a:r>
            <a:r>
              <a:rPr sz="1400" spc="-5" dirty="0">
                <a:solidFill>
                  <a:srgbClr val="595959"/>
                </a:solidFill>
                <a:latin typeface="Arial MT"/>
                <a:cs typeface="Arial MT"/>
              </a:rPr>
              <a:t>the predecessor’s </a:t>
            </a:r>
            <a:r>
              <a:rPr sz="1400" dirty="0">
                <a:solidFill>
                  <a:srgbClr val="595959"/>
                </a:solidFill>
                <a:latin typeface="Arial MT"/>
                <a:cs typeface="Arial MT"/>
              </a:rPr>
              <a:t>successor</a:t>
            </a:r>
            <a:r>
              <a:rPr sz="1400" spc="-10" dirty="0">
                <a:solidFill>
                  <a:srgbClr val="595959"/>
                </a:solidFill>
                <a:latin typeface="Arial MT"/>
                <a:cs typeface="Arial MT"/>
              </a:rPr>
              <a:t> </a:t>
            </a:r>
            <a:r>
              <a:rPr sz="1400" spc="-5" dirty="0">
                <a:solidFill>
                  <a:srgbClr val="595959"/>
                </a:solidFill>
                <a:latin typeface="Arial MT"/>
                <a:cs typeface="Arial MT"/>
              </a:rPr>
              <a:t>to the newly inserted</a:t>
            </a:r>
            <a:r>
              <a:rPr sz="1400" spc="-10" dirty="0">
                <a:solidFill>
                  <a:srgbClr val="595959"/>
                </a:solidFill>
                <a:latin typeface="Arial MT"/>
                <a:cs typeface="Arial MT"/>
              </a:rPr>
              <a:t> </a:t>
            </a:r>
            <a:r>
              <a:rPr sz="1400" spc="-5" dirty="0">
                <a:solidFill>
                  <a:srgbClr val="595959"/>
                </a:solidFill>
                <a:latin typeface="Arial MT"/>
                <a:cs typeface="Arial MT"/>
              </a:rPr>
              <a:t>node </a:t>
            </a:r>
            <a:r>
              <a:rPr sz="1400" dirty="0">
                <a:solidFill>
                  <a:srgbClr val="595959"/>
                </a:solidFill>
                <a:latin typeface="Arial MT"/>
                <a:cs typeface="Arial MT"/>
              </a:rPr>
              <a:t>–</a:t>
            </a:r>
            <a:r>
              <a:rPr sz="1400" spc="25" dirty="0">
                <a:solidFill>
                  <a:srgbClr val="595959"/>
                </a:solidFill>
                <a:latin typeface="Arial MT"/>
                <a:cs typeface="Arial MT"/>
              </a:rPr>
              <a:t> </a:t>
            </a:r>
            <a:r>
              <a:rPr sz="1400" spc="-15" dirty="0">
                <a:solidFill>
                  <a:srgbClr val="595959"/>
                </a:solidFill>
                <a:latin typeface="Lucida Sans Unicode"/>
                <a:cs typeface="Lucida Sans Unicode"/>
              </a:rPr>
              <a:t>𝑂</a:t>
            </a:r>
            <a:r>
              <a:rPr sz="1400" spc="-15" dirty="0">
                <a:solidFill>
                  <a:srgbClr val="595959"/>
                </a:solidFill>
                <a:latin typeface="Arial MT"/>
                <a:cs typeface="Arial MT"/>
              </a:rPr>
              <a:t>(1)</a:t>
            </a:r>
            <a:endParaRPr sz="1400">
              <a:latin typeface="Arial MT"/>
              <a:cs typeface="Arial MT"/>
            </a:endParaRPr>
          </a:p>
          <a:p>
            <a:pPr marL="836294" lvl="1" indent="-336550">
              <a:lnSpc>
                <a:spcPct val="100000"/>
              </a:lnSpc>
              <a:spcBef>
                <a:spcPts val="920"/>
              </a:spcBef>
              <a:buChar char="○"/>
              <a:tabLst>
                <a:tab pos="836294" algn="l"/>
                <a:tab pos="836930" algn="l"/>
              </a:tabLst>
            </a:pPr>
            <a:r>
              <a:rPr sz="1400" spc="-5" dirty="0">
                <a:solidFill>
                  <a:srgbClr val="595959"/>
                </a:solidFill>
                <a:latin typeface="Arial MT"/>
                <a:cs typeface="Arial MT"/>
              </a:rPr>
              <a:t>Set</a:t>
            </a:r>
            <a:r>
              <a:rPr sz="1400" spc="-10" dirty="0">
                <a:solidFill>
                  <a:srgbClr val="595959"/>
                </a:solidFill>
                <a:latin typeface="Arial MT"/>
                <a:cs typeface="Arial MT"/>
              </a:rPr>
              <a:t> </a:t>
            </a:r>
            <a:r>
              <a:rPr sz="1400" spc="-5" dirty="0">
                <a:solidFill>
                  <a:srgbClr val="595959"/>
                </a:solidFill>
                <a:latin typeface="Arial MT"/>
                <a:cs typeface="Arial MT"/>
              </a:rPr>
              <a:t>the </a:t>
            </a:r>
            <a:r>
              <a:rPr sz="1400" dirty="0">
                <a:solidFill>
                  <a:srgbClr val="595959"/>
                </a:solidFill>
                <a:latin typeface="Arial MT"/>
                <a:cs typeface="Arial MT"/>
              </a:rPr>
              <a:t>successor’s</a:t>
            </a:r>
            <a:r>
              <a:rPr sz="1400" spc="-10" dirty="0">
                <a:solidFill>
                  <a:srgbClr val="595959"/>
                </a:solidFill>
                <a:latin typeface="Arial MT"/>
                <a:cs typeface="Arial MT"/>
              </a:rPr>
              <a:t> </a:t>
            </a:r>
            <a:r>
              <a:rPr sz="1400" spc="-5" dirty="0">
                <a:solidFill>
                  <a:srgbClr val="595959"/>
                </a:solidFill>
                <a:latin typeface="Arial MT"/>
                <a:cs typeface="Arial MT"/>
              </a:rPr>
              <a:t>predecessor to</a:t>
            </a:r>
            <a:r>
              <a:rPr sz="1400" spc="-10" dirty="0">
                <a:solidFill>
                  <a:srgbClr val="595959"/>
                </a:solidFill>
                <a:latin typeface="Arial MT"/>
                <a:cs typeface="Arial MT"/>
              </a:rPr>
              <a:t> </a:t>
            </a:r>
            <a:r>
              <a:rPr sz="1400" spc="-5" dirty="0">
                <a:solidFill>
                  <a:srgbClr val="595959"/>
                </a:solidFill>
                <a:latin typeface="Arial MT"/>
                <a:cs typeface="Arial MT"/>
              </a:rPr>
              <a:t>the newly</a:t>
            </a:r>
            <a:r>
              <a:rPr sz="1400" spc="-10" dirty="0">
                <a:solidFill>
                  <a:srgbClr val="595959"/>
                </a:solidFill>
                <a:latin typeface="Arial MT"/>
                <a:cs typeface="Arial MT"/>
              </a:rPr>
              <a:t> </a:t>
            </a:r>
            <a:r>
              <a:rPr sz="1400" spc="-5" dirty="0">
                <a:solidFill>
                  <a:srgbClr val="595959"/>
                </a:solidFill>
                <a:latin typeface="Arial MT"/>
                <a:cs typeface="Arial MT"/>
              </a:rPr>
              <a:t>inserted node</a:t>
            </a:r>
            <a:r>
              <a:rPr sz="1400" spc="-10" dirty="0">
                <a:solidFill>
                  <a:srgbClr val="595959"/>
                </a:solidFill>
                <a:latin typeface="Arial MT"/>
                <a:cs typeface="Arial MT"/>
              </a:rPr>
              <a:t> </a:t>
            </a:r>
            <a:r>
              <a:rPr sz="1400" dirty="0">
                <a:solidFill>
                  <a:srgbClr val="595959"/>
                </a:solidFill>
                <a:latin typeface="Arial MT"/>
                <a:cs typeface="Arial MT"/>
              </a:rPr>
              <a:t>–</a:t>
            </a:r>
            <a:r>
              <a:rPr sz="1400" spc="25" dirty="0">
                <a:solidFill>
                  <a:srgbClr val="595959"/>
                </a:solidFill>
                <a:latin typeface="Arial MT"/>
                <a:cs typeface="Arial MT"/>
              </a:rPr>
              <a:t> </a:t>
            </a:r>
            <a:r>
              <a:rPr sz="1400" spc="-15" dirty="0">
                <a:solidFill>
                  <a:srgbClr val="595959"/>
                </a:solidFill>
                <a:latin typeface="Lucida Sans Unicode"/>
                <a:cs typeface="Lucida Sans Unicode"/>
              </a:rPr>
              <a:t>𝑂</a:t>
            </a:r>
            <a:r>
              <a:rPr sz="1400" spc="-15" dirty="0">
                <a:solidFill>
                  <a:srgbClr val="595959"/>
                </a:solidFill>
                <a:latin typeface="Arial MT"/>
                <a:cs typeface="Arial MT"/>
              </a:rPr>
              <a:t>(1)</a:t>
            </a:r>
            <a:endParaRPr sz="1400">
              <a:latin typeface="Arial MT"/>
              <a:cs typeface="Arial MT"/>
            </a:endParaRPr>
          </a:p>
          <a:p>
            <a:pPr marL="836294" lvl="1" indent="-336550">
              <a:lnSpc>
                <a:spcPct val="100000"/>
              </a:lnSpc>
              <a:spcBef>
                <a:spcPts val="915"/>
              </a:spcBef>
              <a:buChar char="○"/>
              <a:tabLst>
                <a:tab pos="836294" algn="l"/>
                <a:tab pos="836930" algn="l"/>
              </a:tabLst>
            </a:pPr>
            <a:r>
              <a:rPr sz="1400" spc="-5" dirty="0">
                <a:solidFill>
                  <a:srgbClr val="595959"/>
                </a:solidFill>
                <a:latin typeface="Arial MT"/>
                <a:cs typeface="Arial MT"/>
              </a:rPr>
              <a:t>Set</a:t>
            </a:r>
            <a:r>
              <a:rPr sz="1400" spc="-10" dirty="0">
                <a:solidFill>
                  <a:srgbClr val="595959"/>
                </a:solidFill>
                <a:latin typeface="Arial MT"/>
                <a:cs typeface="Arial MT"/>
              </a:rPr>
              <a:t> </a:t>
            </a:r>
            <a:r>
              <a:rPr sz="1400" spc="-5" dirty="0">
                <a:solidFill>
                  <a:srgbClr val="595959"/>
                </a:solidFill>
                <a:latin typeface="Arial MT"/>
                <a:cs typeface="Arial MT"/>
              </a:rPr>
              <a:t>the</a:t>
            </a:r>
            <a:r>
              <a:rPr sz="1400" spc="-10" dirty="0">
                <a:solidFill>
                  <a:srgbClr val="595959"/>
                </a:solidFill>
                <a:latin typeface="Arial MT"/>
                <a:cs typeface="Arial MT"/>
              </a:rPr>
              <a:t> </a:t>
            </a:r>
            <a:r>
              <a:rPr sz="1400" spc="-5" dirty="0">
                <a:solidFill>
                  <a:srgbClr val="595959"/>
                </a:solidFill>
                <a:latin typeface="Arial MT"/>
                <a:cs typeface="Arial MT"/>
              </a:rPr>
              <a:t>newly</a:t>
            </a:r>
            <a:r>
              <a:rPr sz="1400" spc="-10" dirty="0">
                <a:solidFill>
                  <a:srgbClr val="595959"/>
                </a:solidFill>
                <a:latin typeface="Arial MT"/>
                <a:cs typeface="Arial MT"/>
              </a:rPr>
              <a:t> </a:t>
            </a:r>
            <a:r>
              <a:rPr sz="1400" spc="-5" dirty="0">
                <a:solidFill>
                  <a:srgbClr val="595959"/>
                </a:solidFill>
                <a:latin typeface="Arial MT"/>
                <a:cs typeface="Arial MT"/>
              </a:rPr>
              <a:t>inserted</a:t>
            </a:r>
            <a:r>
              <a:rPr sz="1400" spc="-10" dirty="0">
                <a:solidFill>
                  <a:srgbClr val="595959"/>
                </a:solidFill>
                <a:latin typeface="Arial MT"/>
                <a:cs typeface="Arial MT"/>
              </a:rPr>
              <a:t> node’s </a:t>
            </a:r>
            <a:r>
              <a:rPr sz="1400" dirty="0">
                <a:solidFill>
                  <a:srgbClr val="595959"/>
                </a:solidFill>
                <a:latin typeface="Arial MT"/>
                <a:cs typeface="Arial MT"/>
              </a:rPr>
              <a:t>successor</a:t>
            </a:r>
            <a:r>
              <a:rPr sz="1400" spc="-10" dirty="0">
                <a:solidFill>
                  <a:srgbClr val="595959"/>
                </a:solidFill>
                <a:latin typeface="Arial MT"/>
                <a:cs typeface="Arial MT"/>
              </a:rPr>
              <a:t> </a:t>
            </a:r>
            <a:r>
              <a:rPr sz="1400" spc="-5" dirty="0">
                <a:solidFill>
                  <a:srgbClr val="595959"/>
                </a:solidFill>
                <a:latin typeface="Arial MT"/>
                <a:cs typeface="Arial MT"/>
              </a:rPr>
              <a:t>and</a:t>
            </a:r>
            <a:r>
              <a:rPr sz="1400" spc="-10" dirty="0">
                <a:solidFill>
                  <a:srgbClr val="595959"/>
                </a:solidFill>
                <a:latin typeface="Arial MT"/>
                <a:cs typeface="Arial MT"/>
              </a:rPr>
              <a:t> </a:t>
            </a:r>
            <a:r>
              <a:rPr sz="1400" spc="-5" dirty="0">
                <a:solidFill>
                  <a:srgbClr val="595959"/>
                </a:solidFill>
                <a:latin typeface="Arial MT"/>
                <a:cs typeface="Arial MT"/>
              </a:rPr>
              <a:t>predecessor </a:t>
            </a:r>
            <a:r>
              <a:rPr sz="1400" dirty="0">
                <a:solidFill>
                  <a:srgbClr val="595959"/>
                </a:solidFill>
                <a:latin typeface="Arial MT"/>
                <a:cs typeface="Arial MT"/>
              </a:rPr>
              <a:t>–</a:t>
            </a:r>
            <a:r>
              <a:rPr sz="1400" spc="10" dirty="0">
                <a:solidFill>
                  <a:srgbClr val="595959"/>
                </a:solidFill>
                <a:latin typeface="Arial MT"/>
                <a:cs typeface="Arial MT"/>
              </a:rPr>
              <a:t> </a:t>
            </a:r>
            <a:r>
              <a:rPr sz="1400" spc="-15" dirty="0">
                <a:solidFill>
                  <a:srgbClr val="595959"/>
                </a:solidFill>
                <a:latin typeface="Lucida Sans Unicode"/>
                <a:cs typeface="Lucida Sans Unicode"/>
              </a:rPr>
              <a:t>𝑂</a:t>
            </a:r>
            <a:r>
              <a:rPr sz="1400" spc="-15" dirty="0">
                <a:solidFill>
                  <a:srgbClr val="595959"/>
                </a:solidFill>
                <a:latin typeface="Arial MT"/>
                <a:cs typeface="Arial MT"/>
              </a:rPr>
              <a:t>(1)</a:t>
            </a:r>
            <a:endParaRPr sz="1400">
              <a:latin typeface="Arial MT"/>
              <a:cs typeface="Arial MT"/>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07212" y="251175"/>
            <a:ext cx="799465" cy="302895"/>
            <a:chOff x="1107212" y="251175"/>
            <a:chExt cx="799465" cy="302895"/>
          </a:xfrm>
        </p:grpSpPr>
        <p:sp>
          <p:nvSpPr>
            <p:cNvPr id="3" name="object 3"/>
            <p:cNvSpPr/>
            <p:nvPr/>
          </p:nvSpPr>
          <p:spPr>
            <a:xfrm>
              <a:off x="1121499" y="2654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4" name="object 4"/>
            <p:cNvSpPr/>
            <p:nvPr/>
          </p:nvSpPr>
          <p:spPr>
            <a:xfrm>
              <a:off x="1121499" y="2654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5" name="object 5"/>
          <p:cNvSpPr txBox="1"/>
          <p:nvPr/>
        </p:nvSpPr>
        <p:spPr>
          <a:xfrm>
            <a:off x="1347598" y="277975"/>
            <a:ext cx="31877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Key</a:t>
            </a:r>
            <a:endParaRPr sz="1400">
              <a:latin typeface="Consolas"/>
              <a:cs typeface="Consolas"/>
            </a:endParaRPr>
          </a:p>
        </p:txBody>
      </p:sp>
      <p:grpSp>
        <p:nvGrpSpPr>
          <p:cNvPr id="6" name="object 6"/>
          <p:cNvGrpSpPr/>
          <p:nvPr/>
        </p:nvGrpSpPr>
        <p:grpSpPr>
          <a:xfrm>
            <a:off x="1107212" y="525375"/>
            <a:ext cx="799465" cy="302895"/>
            <a:chOff x="1107212" y="525375"/>
            <a:chExt cx="799465" cy="302895"/>
          </a:xfrm>
        </p:grpSpPr>
        <p:sp>
          <p:nvSpPr>
            <p:cNvPr id="7" name="object 7"/>
            <p:cNvSpPr/>
            <p:nvPr/>
          </p:nvSpPr>
          <p:spPr>
            <a:xfrm>
              <a:off x="1121499"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 name="object 8"/>
            <p:cNvSpPr/>
            <p:nvPr/>
          </p:nvSpPr>
          <p:spPr>
            <a:xfrm>
              <a:off x="1121499"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9" name="object 9"/>
          <p:cNvSpPr txBox="1"/>
          <p:nvPr/>
        </p:nvSpPr>
        <p:spPr>
          <a:xfrm>
            <a:off x="1445299" y="5521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5</a:t>
            </a:r>
            <a:endParaRPr sz="1400">
              <a:latin typeface="Consolas"/>
              <a:cs typeface="Consolas"/>
            </a:endParaRPr>
          </a:p>
        </p:txBody>
      </p:sp>
      <p:grpSp>
        <p:nvGrpSpPr>
          <p:cNvPr id="10" name="object 10"/>
          <p:cNvGrpSpPr/>
          <p:nvPr/>
        </p:nvGrpSpPr>
        <p:grpSpPr>
          <a:xfrm>
            <a:off x="1107212" y="799574"/>
            <a:ext cx="799465" cy="302895"/>
            <a:chOff x="1107212" y="799574"/>
            <a:chExt cx="799465" cy="302895"/>
          </a:xfrm>
        </p:grpSpPr>
        <p:sp>
          <p:nvSpPr>
            <p:cNvPr id="11" name="object 11"/>
            <p:cNvSpPr/>
            <p:nvPr/>
          </p:nvSpPr>
          <p:spPr>
            <a:xfrm>
              <a:off x="1121499"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2" name="object 12"/>
            <p:cNvSpPr/>
            <p:nvPr/>
          </p:nvSpPr>
          <p:spPr>
            <a:xfrm>
              <a:off x="1121499"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3" name="object 13"/>
          <p:cNvSpPr txBox="1"/>
          <p:nvPr/>
        </p:nvSpPr>
        <p:spPr>
          <a:xfrm>
            <a:off x="1445299" y="8263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grpSp>
        <p:nvGrpSpPr>
          <p:cNvPr id="14" name="object 14"/>
          <p:cNvGrpSpPr/>
          <p:nvPr/>
        </p:nvGrpSpPr>
        <p:grpSpPr>
          <a:xfrm>
            <a:off x="1107212" y="1073774"/>
            <a:ext cx="799465" cy="302895"/>
            <a:chOff x="1107212" y="1073774"/>
            <a:chExt cx="799465" cy="302895"/>
          </a:xfrm>
        </p:grpSpPr>
        <p:sp>
          <p:nvSpPr>
            <p:cNvPr id="15" name="object 15"/>
            <p:cNvSpPr/>
            <p:nvPr/>
          </p:nvSpPr>
          <p:spPr>
            <a:xfrm>
              <a:off x="1121499"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6" name="object 16"/>
            <p:cNvSpPr/>
            <p:nvPr/>
          </p:nvSpPr>
          <p:spPr>
            <a:xfrm>
              <a:off x="1121499"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7" name="object 17"/>
          <p:cNvSpPr txBox="1"/>
          <p:nvPr/>
        </p:nvSpPr>
        <p:spPr>
          <a:xfrm>
            <a:off x="1396449" y="1100575"/>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20</a:t>
            </a:r>
            <a:endParaRPr sz="1400">
              <a:latin typeface="Consolas"/>
              <a:cs typeface="Consolas"/>
            </a:endParaRPr>
          </a:p>
        </p:txBody>
      </p:sp>
      <p:grpSp>
        <p:nvGrpSpPr>
          <p:cNvPr id="18" name="object 18"/>
          <p:cNvGrpSpPr/>
          <p:nvPr/>
        </p:nvGrpSpPr>
        <p:grpSpPr>
          <a:xfrm>
            <a:off x="1107212" y="251175"/>
            <a:ext cx="1570355" cy="1400175"/>
            <a:chOff x="1107212" y="251175"/>
            <a:chExt cx="1570355" cy="1400175"/>
          </a:xfrm>
        </p:grpSpPr>
        <p:sp>
          <p:nvSpPr>
            <p:cNvPr id="19" name="object 19"/>
            <p:cNvSpPr/>
            <p:nvPr/>
          </p:nvSpPr>
          <p:spPr>
            <a:xfrm>
              <a:off x="1121499"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0" name="object 20"/>
            <p:cNvSpPr/>
            <p:nvPr/>
          </p:nvSpPr>
          <p:spPr>
            <a:xfrm>
              <a:off x="1121499"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21" name="object 21"/>
            <p:cNvSpPr/>
            <p:nvPr/>
          </p:nvSpPr>
          <p:spPr>
            <a:xfrm>
              <a:off x="1892199" y="2654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2" name="object 22"/>
            <p:cNvSpPr/>
            <p:nvPr/>
          </p:nvSpPr>
          <p:spPr>
            <a:xfrm>
              <a:off x="1892199" y="2654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23" name="object 23"/>
          <p:cNvSpPr txBox="1"/>
          <p:nvPr/>
        </p:nvSpPr>
        <p:spPr>
          <a:xfrm>
            <a:off x="2020598" y="277975"/>
            <a:ext cx="51371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Value</a:t>
            </a:r>
            <a:endParaRPr sz="1400">
              <a:latin typeface="Consolas"/>
              <a:cs typeface="Consolas"/>
            </a:endParaRPr>
          </a:p>
        </p:txBody>
      </p:sp>
      <p:grpSp>
        <p:nvGrpSpPr>
          <p:cNvPr id="24" name="object 24"/>
          <p:cNvGrpSpPr/>
          <p:nvPr/>
        </p:nvGrpSpPr>
        <p:grpSpPr>
          <a:xfrm>
            <a:off x="1877912" y="525375"/>
            <a:ext cx="3594100" cy="2387600"/>
            <a:chOff x="1877912" y="525375"/>
            <a:chExt cx="3594100" cy="2387600"/>
          </a:xfrm>
        </p:grpSpPr>
        <p:sp>
          <p:nvSpPr>
            <p:cNvPr id="25" name="object 25"/>
            <p:cNvSpPr/>
            <p:nvPr/>
          </p:nvSpPr>
          <p:spPr>
            <a:xfrm>
              <a:off x="1892200"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6" name="object 26"/>
            <p:cNvSpPr/>
            <p:nvPr/>
          </p:nvSpPr>
          <p:spPr>
            <a:xfrm>
              <a:off x="1892200"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27" name="object 27"/>
            <p:cNvSpPr/>
            <p:nvPr/>
          </p:nvSpPr>
          <p:spPr>
            <a:xfrm>
              <a:off x="1892200"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8" name="object 28"/>
            <p:cNvSpPr/>
            <p:nvPr/>
          </p:nvSpPr>
          <p:spPr>
            <a:xfrm>
              <a:off x="1892200"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29" name="object 29"/>
            <p:cNvSpPr/>
            <p:nvPr/>
          </p:nvSpPr>
          <p:spPr>
            <a:xfrm>
              <a:off x="5019397" y="24604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30" name="object 30"/>
            <p:cNvSpPr/>
            <p:nvPr/>
          </p:nvSpPr>
          <p:spPr>
            <a:xfrm>
              <a:off x="5019397" y="24604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31" name="object 31"/>
          <p:cNvSpPr txBox="1"/>
          <p:nvPr/>
        </p:nvSpPr>
        <p:spPr>
          <a:xfrm>
            <a:off x="5176283" y="25548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grpSp>
        <p:nvGrpSpPr>
          <p:cNvPr id="32" name="object 32"/>
          <p:cNvGrpSpPr/>
          <p:nvPr/>
        </p:nvGrpSpPr>
        <p:grpSpPr>
          <a:xfrm>
            <a:off x="6376709" y="2446194"/>
            <a:ext cx="466725" cy="466725"/>
            <a:chOff x="6376709" y="2446194"/>
            <a:chExt cx="466725" cy="466725"/>
          </a:xfrm>
        </p:grpSpPr>
        <p:sp>
          <p:nvSpPr>
            <p:cNvPr id="33" name="object 33"/>
            <p:cNvSpPr/>
            <p:nvPr/>
          </p:nvSpPr>
          <p:spPr>
            <a:xfrm>
              <a:off x="6390997" y="24604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34" name="object 34"/>
            <p:cNvSpPr/>
            <p:nvPr/>
          </p:nvSpPr>
          <p:spPr>
            <a:xfrm>
              <a:off x="6390997" y="2460481"/>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35" name="object 35"/>
          <p:cNvSpPr txBox="1"/>
          <p:nvPr/>
        </p:nvSpPr>
        <p:spPr>
          <a:xfrm>
            <a:off x="6498469" y="2554895"/>
            <a:ext cx="22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20</a:t>
            </a:r>
            <a:endParaRPr sz="1400">
              <a:latin typeface="Arial MT"/>
              <a:cs typeface="Arial MT"/>
            </a:endParaRPr>
          </a:p>
        </p:txBody>
      </p:sp>
      <p:grpSp>
        <p:nvGrpSpPr>
          <p:cNvPr id="36" name="object 36"/>
          <p:cNvGrpSpPr/>
          <p:nvPr/>
        </p:nvGrpSpPr>
        <p:grpSpPr>
          <a:xfrm>
            <a:off x="5684737" y="1585494"/>
            <a:ext cx="466725" cy="466725"/>
            <a:chOff x="5684737" y="1585494"/>
            <a:chExt cx="466725" cy="466725"/>
          </a:xfrm>
        </p:grpSpPr>
        <p:sp>
          <p:nvSpPr>
            <p:cNvPr id="37" name="object 37"/>
            <p:cNvSpPr/>
            <p:nvPr/>
          </p:nvSpPr>
          <p:spPr>
            <a:xfrm>
              <a:off x="5699024" y="15997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38" name="object 38"/>
            <p:cNvSpPr/>
            <p:nvPr/>
          </p:nvSpPr>
          <p:spPr>
            <a:xfrm>
              <a:off x="5699025" y="15997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39" name="object 39"/>
          <p:cNvSpPr txBox="1"/>
          <p:nvPr/>
        </p:nvSpPr>
        <p:spPr>
          <a:xfrm>
            <a:off x="5855910" y="16941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5</a:t>
            </a:r>
            <a:endParaRPr sz="1400">
              <a:latin typeface="Arial MT"/>
              <a:cs typeface="Arial MT"/>
            </a:endParaRPr>
          </a:p>
        </p:txBody>
      </p:sp>
      <p:grpSp>
        <p:nvGrpSpPr>
          <p:cNvPr id="40" name="object 40"/>
          <p:cNvGrpSpPr/>
          <p:nvPr/>
        </p:nvGrpSpPr>
        <p:grpSpPr>
          <a:xfrm>
            <a:off x="1107212" y="633674"/>
            <a:ext cx="5481955" cy="1819910"/>
            <a:chOff x="1107212" y="633674"/>
            <a:chExt cx="5481955" cy="1819910"/>
          </a:xfrm>
        </p:grpSpPr>
        <p:sp>
          <p:nvSpPr>
            <p:cNvPr id="41" name="object 41"/>
            <p:cNvSpPr/>
            <p:nvPr/>
          </p:nvSpPr>
          <p:spPr>
            <a:xfrm>
              <a:off x="2258299" y="6479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42" name="object 42"/>
            <p:cNvSpPr/>
            <p:nvPr/>
          </p:nvSpPr>
          <p:spPr>
            <a:xfrm>
              <a:off x="2258299" y="6479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43" name="object 43"/>
            <p:cNvSpPr/>
            <p:nvPr/>
          </p:nvSpPr>
          <p:spPr>
            <a:xfrm>
              <a:off x="2258299" y="9293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44" name="object 44"/>
            <p:cNvSpPr/>
            <p:nvPr/>
          </p:nvSpPr>
          <p:spPr>
            <a:xfrm>
              <a:off x="2258299" y="9293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45" name="object 45"/>
            <p:cNvSpPr/>
            <p:nvPr/>
          </p:nvSpPr>
          <p:spPr>
            <a:xfrm>
              <a:off x="1892199"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46" name="object 46"/>
            <p:cNvSpPr/>
            <p:nvPr/>
          </p:nvSpPr>
          <p:spPr>
            <a:xfrm>
              <a:off x="1892199"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47" name="object 47"/>
            <p:cNvSpPr/>
            <p:nvPr/>
          </p:nvSpPr>
          <p:spPr>
            <a:xfrm>
              <a:off x="1892199"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48" name="object 48"/>
            <p:cNvSpPr/>
            <p:nvPr/>
          </p:nvSpPr>
          <p:spPr>
            <a:xfrm>
              <a:off x="1892199"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49" name="object 49"/>
            <p:cNvSpPr/>
            <p:nvPr/>
          </p:nvSpPr>
          <p:spPr>
            <a:xfrm>
              <a:off x="2258299" y="11963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0" name="object 50"/>
            <p:cNvSpPr/>
            <p:nvPr/>
          </p:nvSpPr>
          <p:spPr>
            <a:xfrm>
              <a:off x="2258299" y="11963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1" name="object 51"/>
            <p:cNvSpPr/>
            <p:nvPr/>
          </p:nvSpPr>
          <p:spPr>
            <a:xfrm>
              <a:off x="2258299" y="14777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2" name="object 52"/>
            <p:cNvSpPr/>
            <p:nvPr/>
          </p:nvSpPr>
          <p:spPr>
            <a:xfrm>
              <a:off x="2258299" y="14777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3" name="object 53"/>
            <p:cNvSpPr/>
            <p:nvPr/>
          </p:nvSpPr>
          <p:spPr>
            <a:xfrm>
              <a:off x="5384105" y="2037782"/>
              <a:ext cx="534035" cy="332740"/>
            </a:xfrm>
            <a:custGeom>
              <a:avLst/>
              <a:gdLst/>
              <a:ahLst/>
              <a:cxnLst/>
              <a:rect l="l" t="t" r="r" b="b"/>
              <a:pathLst>
                <a:path w="534035" h="332739">
                  <a:moveTo>
                    <a:pt x="533919" y="0"/>
                  </a:moveTo>
                  <a:lnTo>
                    <a:pt x="0" y="332138"/>
                  </a:lnTo>
                </a:path>
              </a:pathLst>
            </a:custGeom>
            <a:ln w="28574">
              <a:solidFill>
                <a:srgbClr val="6AA84F"/>
              </a:solidFill>
            </a:ln>
          </p:spPr>
          <p:txBody>
            <a:bodyPr wrap="square" lIns="0" tIns="0" rIns="0" bIns="0" rtlCol="0"/>
            <a:lstStyle/>
            <a:p>
              <a:endParaRPr/>
            </a:p>
          </p:txBody>
        </p:sp>
        <p:pic>
          <p:nvPicPr>
            <p:cNvPr id="54" name="object 54"/>
            <p:cNvPicPr/>
            <p:nvPr/>
          </p:nvPicPr>
          <p:blipFill>
            <a:blip r:embed="rId2" cstate="print"/>
            <a:stretch>
              <a:fillRect/>
            </a:stretch>
          </p:blipFill>
          <p:spPr>
            <a:xfrm>
              <a:off x="5259708" y="2315556"/>
              <a:ext cx="163615" cy="137148"/>
            </a:xfrm>
            <a:prstGeom prst="rect">
              <a:avLst/>
            </a:prstGeom>
          </p:spPr>
        </p:pic>
        <p:sp>
          <p:nvSpPr>
            <p:cNvPr id="55" name="object 55"/>
            <p:cNvSpPr/>
            <p:nvPr/>
          </p:nvSpPr>
          <p:spPr>
            <a:xfrm>
              <a:off x="5918025" y="2037782"/>
              <a:ext cx="546100" cy="333375"/>
            </a:xfrm>
            <a:custGeom>
              <a:avLst/>
              <a:gdLst/>
              <a:ahLst/>
              <a:cxnLst/>
              <a:rect l="l" t="t" r="r" b="b"/>
              <a:pathLst>
                <a:path w="546100" h="333375">
                  <a:moveTo>
                    <a:pt x="0" y="0"/>
                  </a:moveTo>
                  <a:lnTo>
                    <a:pt x="545781" y="333335"/>
                  </a:lnTo>
                </a:path>
              </a:pathLst>
            </a:custGeom>
            <a:ln w="28574">
              <a:solidFill>
                <a:srgbClr val="980000"/>
              </a:solidFill>
            </a:ln>
          </p:spPr>
          <p:txBody>
            <a:bodyPr wrap="square" lIns="0" tIns="0" rIns="0" bIns="0" rtlCol="0"/>
            <a:lstStyle/>
            <a:p>
              <a:endParaRPr/>
            </a:p>
          </p:txBody>
        </p:sp>
        <p:pic>
          <p:nvPicPr>
            <p:cNvPr id="56" name="object 56"/>
            <p:cNvPicPr/>
            <p:nvPr/>
          </p:nvPicPr>
          <p:blipFill>
            <a:blip r:embed="rId3" cstate="print"/>
            <a:stretch>
              <a:fillRect/>
            </a:stretch>
          </p:blipFill>
          <p:spPr>
            <a:xfrm>
              <a:off x="6424918" y="2316550"/>
              <a:ext cx="163843" cy="136445"/>
            </a:xfrm>
            <a:prstGeom prst="rect">
              <a:avLst/>
            </a:prstGeom>
          </p:spPr>
        </p:pic>
        <p:sp>
          <p:nvSpPr>
            <p:cNvPr id="57" name="object 57"/>
            <p:cNvSpPr/>
            <p:nvPr/>
          </p:nvSpPr>
          <p:spPr>
            <a:xfrm>
              <a:off x="1121499"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8" name="object 58"/>
            <p:cNvSpPr/>
            <p:nvPr/>
          </p:nvSpPr>
          <p:spPr>
            <a:xfrm>
              <a:off x="1121499" y="20176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59" name="object 59"/>
          <p:cNvSpPr txBox="1"/>
          <p:nvPr/>
        </p:nvSpPr>
        <p:spPr>
          <a:xfrm>
            <a:off x="346085" y="880803"/>
            <a:ext cx="5676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Lookup:</a:t>
            </a:r>
            <a:endParaRPr sz="1200">
              <a:latin typeface="Arial MT"/>
              <a:cs typeface="Arial MT"/>
            </a:endParaRPr>
          </a:p>
        </p:txBody>
      </p:sp>
      <p:sp>
        <p:nvSpPr>
          <p:cNvPr id="60" name="object 60"/>
          <p:cNvSpPr txBox="1"/>
          <p:nvPr/>
        </p:nvSpPr>
        <p:spPr>
          <a:xfrm>
            <a:off x="240342" y="2557204"/>
            <a:ext cx="77787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Successor:</a:t>
            </a:r>
            <a:endParaRPr sz="1200">
              <a:latin typeface="Arial MT"/>
              <a:cs typeface="Arial MT"/>
            </a:endParaRPr>
          </a:p>
        </p:txBody>
      </p:sp>
      <p:sp>
        <p:nvSpPr>
          <p:cNvPr id="61" name="object 61"/>
          <p:cNvSpPr txBox="1"/>
          <p:nvPr/>
        </p:nvSpPr>
        <p:spPr>
          <a:xfrm>
            <a:off x="243279" y="4234620"/>
            <a:ext cx="772160"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Predecessor:</a:t>
            </a:r>
            <a:endParaRPr sz="1000">
              <a:latin typeface="Arial MT"/>
              <a:cs typeface="Arial MT"/>
            </a:endParaRPr>
          </a:p>
        </p:txBody>
      </p:sp>
      <p:sp>
        <p:nvSpPr>
          <p:cNvPr id="62" name="object 62"/>
          <p:cNvSpPr txBox="1"/>
          <p:nvPr/>
        </p:nvSpPr>
        <p:spPr>
          <a:xfrm>
            <a:off x="1347598" y="2030125"/>
            <a:ext cx="31877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Key</a:t>
            </a:r>
            <a:endParaRPr sz="1400">
              <a:latin typeface="Consolas"/>
              <a:cs typeface="Consolas"/>
            </a:endParaRPr>
          </a:p>
        </p:txBody>
      </p:sp>
      <p:grpSp>
        <p:nvGrpSpPr>
          <p:cNvPr id="63" name="object 63"/>
          <p:cNvGrpSpPr/>
          <p:nvPr/>
        </p:nvGrpSpPr>
        <p:grpSpPr>
          <a:xfrm>
            <a:off x="1107212" y="2277524"/>
            <a:ext cx="799465" cy="302895"/>
            <a:chOff x="1107212" y="2277524"/>
            <a:chExt cx="799465" cy="302895"/>
          </a:xfrm>
        </p:grpSpPr>
        <p:sp>
          <p:nvSpPr>
            <p:cNvPr id="64" name="object 64"/>
            <p:cNvSpPr/>
            <p:nvPr/>
          </p:nvSpPr>
          <p:spPr>
            <a:xfrm>
              <a:off x="1121499"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5" name="object 65"/>
            <p:cNvSpPr/>
            <p:nvPr/>
          </p:nvSpPr>
          <p:spPr>
            <a:xfrm>
              <a:off x="1121499"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66" name="object 66"/>
          <p:cNvSpPr txBox="1"/>
          <p:nvPr/>
        </p:nvSpPr>
        <p:spPr>
          <a:xfrm>
            <a:off x="1445299" y="230432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5</a:t>
            </a:r>
            <a:endParaRPr sz="1400">
              <a:latin typeface="Consolas"/>
              <a:cs typeface="Consolas"/>
            </a:endParaRPr>
          </a:p>
        </p:txBody>
      </p:sp>
      <p:grpSp>
        <p:nvGrpSpPr>
          <p:cNvPr id="67" name="object 67"/>
          <p:cNvGrpSpPr/>
          <p:nvPr/>
        </p:nvGrpSpPr>
        <p:grpSpPr>
          <a:xfrm>
            <a:off x="1107212" y="2551725"/>
            <a:ext cx="799465" cy="302895"/>
            <a:chOff x="1107212" y="2551725"/>
            <a:chExt cx="799465" cy="302895"/>
          </a:xfrm>
        </p:grpSpPr>
        <p:sp>
          <p:nvSpPr>
            <p:cNvPr id="68" name="object 68"/>
            <p:cNvSpPr/>
            <p:nvPr/>
          </p:nvSpPr>
          <p:spPr>
            <a:xfrm>
              <a:off x="1121499"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9" name="object 69"/>
            <p:cNvSpPr/>
            <p:nvPr/>
          </p:nvSpPr>
          <p:spPr>
            <a:xfrm>
              <a:off x="1121499"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70" name="object 70"/>
          <p:cNvSpPr txBox="1"/>
          <p:nvPr/>
        </p:nvSpPr>
        <p:spPr>
          <a:xfrm>
            <a:off x="1445299" y="257852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grpSp>
        <p:nvGrpSpPr>
          <p:cNvPr id="71" name="object 71"/>
          <p:cNvGrpSpPr/>
          <p:nvPr/>
        </p:nvGrpSpPr>
        <p:grpSpPr>
          <a:xfrm>
            <a:off x="1107212" y="2825924"/>
            <a:ext cx="799465" cy="302895"/>
            <a:chOff x="1107212" y="2825924"/>
            <a:chExt cx="799465" cy="302895"/>
          </a:xfrm>
        </p:grpSpPr>
        <p:sp>
          <p:nvSpPr>
            <p:cNvPr id="72" name="object 72"/>
            <p:cNvSpPr/>
            <p:nvPr/>
          </p:nvSpPr>
          <p:spPr>
            <a:xfrm>
              <a:off x="1121499"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3" name="object 73"/>
            <p:cNvSpPr/>
            <p:nvPr/>
          </p:nvSpPr>
          <p:spPr>
            <a:xfrm>
              <a:off x="1121499"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74" name="object 74"/>
          <p:cNvSpPr txBox="1"/>
          <p:nvPr/>
        </p:nvSpPr>
        <p:spPr>
          <a:xfrm>
            <a:off x="1396449" y="2852725"/>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20</a:t>
            </a:r>
            <a:endParaRPr sz="1400">
              <a:latin typeface="Consolas"/>
              <a:cs typeface="Consolas"/>
            </a:endParaRPr>
          </a:p>
        </p:txBody>
      </p:sp>
      <p:grpSp>
        <p:nvGrpSpPr>
          <p:cNvPr id="75" name="object 75"/>
          <p:cNvGrpSpPr/>
          <p:nvPr/>
        </p:nvGrpSpPr>
        <p:grpSpPr>
          <a:xfrm>
            <a:off x="1107212" y="2003325"/>
            <a:ext cx="1570355" cy="1400175"/>
            <a:chOff x="1107212" y="2003325"/>
            <a:chExt cx="1570355" cy="1400175"/>
          </a:xfrm>
        </p:grpSpPr>
        <p:sp>
          <p:nvSpPr>
            <p:cNvPr id="76" name="object 76"/>
            <p:cNvSpPr/>
            <p:nvPr/>
          </p:nvSpPr>
          <p:spPr>
            <a:xfrm>
              <a:off x="1121499"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7" name="object 77"/>
            <p:cNvSpPr/>
            <p:nvPr/>
          </p:nvSpPr>
          <p:spPr>
            <a:xfrm>
              <a:off x="1121499"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78" name="object 78"/>
            <p:cNvSpPr/>
            <p:nvPr/>
          </p:nvSpPr>
          <p:spPr>
            <a:xfrm>
              <a:off x="1892199"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9" name="object 79"/>
            <p:cNvSpPr/>
            <p:nvPr/>
          </p:nvSpPr>
          <p:spPr>
            <a:xfrm>
              <a:off x="1892199" y="20176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80" name="object 80"/>
          <p:cNvSpPr txBox="1"/>
          <p:nvPr/>
        </p:nvSpPr>
        <p:spPr>
          <a:xfrm>
            <a:off x="2020598" y="2030125"/>
            <a:ext cx="51371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Value</a:t>
            </a:r>
            <a:endParaRPr sz="1400">
              <a:latin typeface="Consolas"/>
              <a:cs typeface="Consolas"/>
            </a:endParaRPr>
          </a:p>
        </p:txBody>
      </p:sp>
      <p:grpSp>
        <p:nvGrpSpPr>
          <p:cNvPr id="81" name="object 81"/>
          <p:cNvGrpSpPr/>
          <p:nvPr/>
        </p:nvGrpSpPr>
        <p:grpSpPr>
          <a:xfrm>
            <a:off x="1877912" y="649419"/>
            <a:ext cx="4723765" cy="2753995"/>
            <a:chOff x="1877912" y="649419"/>
            <a:chExt cx="4723765" cy="2753995"/>
          </a:xfrm>
        </p:grpSpPr>
        <p:sp>
          <p:nvSpPr>
            <p:cNvPr id="82" name="object 82"/>
            <p:cNvSpPr/>
            <p:nvPr/>
          </p:nvSpPr>
          <p:spPr>
            <a:xfrm>
              <a:off x="2282625" y="654182"/>
              <a:ext cx="3580129" cy="931544"/>
            </a:xfrm>
            <a:custGeom>
              <a:avLst/>
              <a:gdLst/>
              <a:ahLst/>
              <a:cxnLst/>
              <a:rect l="l" t="t" r="r" b="b"/>
              <a:pathLst>
                <a:path w="3580129" h="931544">
                  <a:moveTo>
                    <a:pt x="0" y="0"/>
                  </a:moveTo>
                  <a:lnTo>
                    <a:pt x="3580090" y="931213"/>
                  </a:lnTo>
                </a:path>
              </a:pathLst>
            </a:custGeom>
            <a:ln w="9524">
              <a:solidFill>
                <a:srgbClr val="595959"/>
              </a:solidFill>
            </a:ln>
          </p:spPr>
          <p:txBody>
            <a:bodyPr wrap="square" lIns="0" tIns="0" rIns="0" bIns="0" rtlCol="0"/>
            <a:lstStyle/>
            <a:p>
              <a:endParaRPr/>
            </a:p>
          </p:txBody>
        </p:sp>
        <p:sp>
          <p:nvSpPr>
            <p:cNvPr id="83" name="object 83"/>
            <p:cNvSpPr/>
            <p:nvPr/>
          </p:nvSpPr>
          <p:spPr>
            <a:xfrm>
              <a:off x="5858755" y="1570169"/>
              <a:ext cx="46355" cy="30480"/>
            </a:xfrm>
            <a:custGeom>
              <a:avLst/>
              <a:gdLst/>
              <a:ahLst/>
              <a:cxnLst/>
              <a:rect l="l" t="t" r="r" b="b"/>
              <a:pathLst>
                <a:path w="46354" h="30480">
                  <a:moveTo>
                    <a:pt x="0" y="30452"/>
                  </a:moveTo>
                  <a:lnTo>
                    <a:pt x="7920" y="0"/>
                  </a:lnTo>
                  <a:lnTo>
                    <a:pt x="45793" y="26107"/>
                  </a:lnTo>
                  <a:lnTo>
                    <a:pt x="0" y="30452"/>
                  </a:lnTo>
                  <a:close/>
                </a:path>
              </a:pathLst>
            </a:custGeom>
            <a:solidFill>
              <a:srgbClr val="595959"/>
            </a:solidFill>
          </p:spPr>
          <p:txBody>
            <a:bodyPr wrap="square" lIns="0" tIns="0" rIns="0" bIns="0" rtlCol="0"/>
            <a:lstStyle/>
            <a:p>
              <a:endParaRPr/>
            </a:p>
          </p:txBody>
        </p:sp>
        <p:sp>
          <p:nvSpPr>
            <p:cNvPr id="84" name="object 84"/>
            <p:cNvSpPr/>
            <p:nvPr/>
          </p:nvSpPr>
          <p:spPr>
            <a:xfrm>
              <a:off x="5858755" y="1570169"/>
              <a:ext cx="46355" cy="30480"/>
            </a:xfrm>
            <a:custGeom>
              <a:avLst/>
              <a:gdLst/>
              <a:ahLst/>
              <a:cxnLst/>
              <a:rect l="l" t="t" r="r" b="b"/>
              <a:pathLst>
                <a:path w="46354" h="30480">
                  <a:moveTo>
                    <a:pt x="0" y="30452"/>
                  </a:moveTo>
                  <a:lnTo>
                    <a:pt x="45793" y="26107"/>
                  </a:lnTo>
                  <a:lnTo>
                    <a:pt x="7920" y="0"/>
                  </a:lnTo>
                  <a:lnTo>
                    <a:pt x="0" y="30452"/>
                  </a:lnTo>
                  <a:close/>
                </a:path>
              </a:pathLst>
            </a:custGeom>
            <a:ln w="9524">
              <a:solidFill>
                <a:srgbClr val="595959"/>
              </a:solidFill>
            </a:ln>
          </p:spPr>
          <p:txBody>
            <a:bodyPr wrap="square" lIns="0" tIns="0" rIns="0" bIns="0" rtlCol="0"/>
            <a:lstStyle/>
            <a:p>
              <a:endParaRPr/>
            </a:p>
          </p:txBody>
        </p:sp>
        <p:sp>
          <p:nvSpPr>
            <p:cNvPr id="85" name="object 85"/>
            <p:cNvSpPr/>
            <p:nvPr/>
          </p:nvSpPr>
          <p:spPr>
            <a:xfrm>
              <a:off x="1892200"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6" name="object 86"/>
            <p:cNvSpPr/>
            <p:nvPr/>
          </p:nvSpPr>
          <p:spPr>
            <a:xfrm>
              <a:off x="1892200"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87" name="object 87"/>
            <p:cNvSpPr/>
            <p:nvPr/>
          </p:nvSpPr>
          <p:spPr>
            <a:xfrm>
              <a:off x="1892200"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8" name="object 88"/>
            <p:cNvSpPr/>
            <p:nvPr/>
          </p:nvSpPr>
          <p:spPr>
            <a:xfrm>
              <a:off x="1892200"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89" name="object 89"/>
            <p:cNvSpPr/>
            <p:nvPr/>
          </p:nvSpPr>
          <p:spPr>
            <a:xfrm>
              <a:off x="2258299" y="24001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0" name="object 90"/>
            <p:cNvSpPr/>
            <p:nvPr/>
          </p:nvSpPr>
          <p:spPr>
            <a:xfrm>
              <a:off x="2258299" y="24001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1" name="object 91"/>
            <p:cNvSpPr/>
            <p:nvPr/>
          </p:nvSpPr>
          <p:spPr>
            <a:xfrm>
              <a:off x="2258299" y="26815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2" name="object 92"/>
            <p:cNvSpPr/>
            <p:nvPr/>
          </p:nvSpPr>
          <p:spPr>
            <a:xfrm>
              <a:off x="2258299" y="26815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3" name="object 93"/>
            <p:cNvSpPr/>
            <p:nvPr/>
          </p:nvSpPr>
          <p:spPr>
            <a:xfrm>
              <a:off x="1892200"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4" name="object 94"/>
            <p:cNvSpPr/>
            <p:nvPr/>
          </p:nvSpPr>
          <p:spPr>
            <a:xfrm>
              <a:off x="1892200"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5" name="object 95"/>
            <p:cNvSpPr/>
            <p:nvPr/>
          </p:nvSpPr>
          <p:spPr>
            <a:xfrm>
              <a:off x="1892200"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6" name="object 96"/>
            <p:cNvSpPr/>
            <p:nvPr/>
          </p:nvSpPr>
          <p:spPr>
            <a:xfrm>
              <a:off x="1892200"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7" name="object 97"/>
            <p:cNvSpPr/>
            <p:nvPr/>
          </p:nvSpPr>
          <p:spPr>
            <a:xfrm>
              <a:off x="2258299" y="29485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8" name="object 98"/>
            <p:cNvSpPr/>
            <p:nvPr/>
          </p:nvSpPr>
          <p:spPr>
            <a:xfrm>
              <a:off x="2258299" y="29485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9" name="object 99"/>
            <p:cNvSpPr/>
            <p:nvPr/>
          </p:nvSpPr>
          <p:spPr>
            <a:xfrm>
              <a:off x="2258299" y="32299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00" name="object 100"/>
            <p:cNvSpPr/>
            <p:nvPr/>
          </p:nvSpPr>
          <p:spPr>
            <a:xfrm>
              <a:off x="2258299" y="32299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01" name="object 101"/>
            <p:cNvSpPr/>
            <p:nvPr/>
          </p:nvSpPr>
          <p:spPr>
            <a:xfrm>
              <a:off x="2282497" y="966181"/>
              <a:ext cx="2905125" cy="1468755"/>
            </a:xfrm>
            <a:custGeom>
              <a:avLst/>
              <a:gdLst/>
              <a:ahLst/>
              <a:cxnLst/>
              <a:rect l="l" t="t" r="r" b="b"/>
              <a:pathLst>
                <a:path w="2905125" h="1468755">
                  <a:moveTo>
                    <a:pt x="0" y="0"/>
                  </a:moveTo>
                  <a:lnTo>
                    <a:pt x="2904896" y="1468516"/>
                  </a:lnTo>
                </a:path>
              </a:pathLst>
            </a:custGeom>
            <a:ln w="9524">
              <a:solidFill>
                <a:srgbClr val="595959"/>
              </a:solidFill>
            </a:ln>
          </p:spPr>
          <p:txBody>
            <a:bodyPr wrap="square" lIns="0" tIns="0" rIns="0" bIns="0" rtlCol="0"/>
            <a:lstStyle/>
            <a:p>
              <a:endParaRPr/>
            </a:p>
          </p:txBody>
        </p:sp>
        <p:sp>
          <p:nvSpPr>
            <p:cNvPr id="102" name="object 102"/>
            <p:cNvSpPr/>
            <p:nvPr/>
          </p:nvSpPr>
          <p:spPr>
            <a:xfrm>
              <a:off x="5180296" y="2420657"/>
              <a:ext cx="45720" cy="33655"/>
            </a:xfrm>
            <a:custGeom>
              <a:avLst/>
              <a:gdLst/>
              <a:ahLst/>
              <a:cxnLst/>
              <a:rect l="l" t="t" r="r" b="b"/>
              <a:pathLst>
                <a:path w="45720" h="33655">
                  <a:moveTo>
                    <a:pt x="45674" y="33541"/>
                  </a:moveTo>
                  <a:lnTo>
                    <a:pt x="0" y="28081"/>
                  </a:lnTo>
                  <a:lnTo>
                    <a:pt x="14195" y="0"/>
                  </a:lnTo>
                  <a:lnTo>
                    <a:pt x="45674" y="33541"/>
                  </a:lnTo>
                  <a:close/>
                </a:path>
              </a:pathLst>
            </a:custGeom>
            <a:solidFill>
              <a:srgbClr val="595959"/>
            </a:solidFill>
          </p:spPr>
          <p:txBody>
            <a:bodyPr wrap="square" lIns="0" tIns="0" rIns="0" bIns="0" rtlCol="0"/>
            <a:lstStyle/>
            <a:p>
              <a:endParaRPr/>
            </a:p>
          </p:txBody>
        </p:sp>
        <p:sp>
          <p:nvSpPr>
            <p:cNvPr id="103" name="object 103"/>
            <p:cNvSpPr/>
            <p:nvPr/>
          </p:nvSpPr>
          <p:spPr>
            <a:xfrm>
              <a:off x="5180296" y="2420657"/>
              <a:ext cx="45720" cy="33655"/>
            </a:xfrm>
            <a:custGeom>
              <a:avLst/>
              <a:gdLst/>
              <a:ahLst/>
              <a:cxnLst/>
              <a:rect l="l" t="t" r="r" b="b"/>
              <a:pathLst>
                <a:path w="45720" h="33655">
                  <a:moveTo>
                    <a:pt x="0" y="28081"/>
                  </a:moveTo>
                  <a:lnTo>
                    <a:pt x="45674" y="33541"/>
                  </a:lnTo>
                  <a:lnTo>
                    <a:pt x="14195" y="0"/>
                  </a:lnTo>
                  <a:lnTo>
                    <a:pt x="0" y="28081"/>
                  </a:lnTo>
                  <a:close/>
                </a:path>
              </a:pathLst>
            </a:custGeom>
            <a:ln w="9524">
              <a:solidFill>
                <a:srgbClr val="595959"/>
              </a:solidFill>
            </a:ln>
          </p:spPr>
          <p:txBody>
            <a:bodyPr wrap="square" lIns="0" tIns="0" rIns="0" bIns="0" rtlCol="0"/>
            <a:lstStyle/>
            <a:p>
              <a:endParaRPr/>
            </a:p>
          </p:txBody>
        </p:sp>
        <p:sp>
          <p:nvSpPr>
            <p:cNvPr id="104" name="object 104"/>
            <p:cNvSpPr/>
            <p:nvPr/>
          </p:nvSpPr>
          <p:spPr>
            <a:xfrm>
              <a:off x="2286799" y="1217962"/>
              <a:ext cx="4268470" cy="1226820"/>
            </a:xfrm>
            <a:custGeom>
              <a:avLst/>
              <a:gdLst/>
              <a:ahLst/>
              <a:cxnLst/>
              <a:rect l="l" t="t" r="r" b="b"/>
              <a:pathLst>
                <a:path w="4268470" h="1226820">
                  <a:moveTo>
                    <a:pt x="0" y="0"/>
                  </a:moveTo>
                  <a:lnTo>
                    <a:pt x="4268373" y="1226812"/>
                  </a:lnTo>
                </a:path>
              </a:pathLst>
            </a:custGeom>
            <a:ln w="9524">
              <a:solidFill>
                <a:srgbClr val="595959"/>
              </a:solidFill>
            </a:ln>
          </p:spPr>
          <p:txBody>
            <a:bodyPr wrap="square" lIns="0" tIns="0" rIns="0" bIns="0" rtlCol="0"/>
            <a:lstStyle/>
            <a:p>
              <a:endParaRPr/>
            </a:p>
          </p:txBody>
        </p:sp>
        <p:sp>
          <p:nvSpPr>
            <p:cNvPr id="105" name="object 105"/>
            <p:cNvSpPr/>
            <p:nvPr/>
          </p:nvSpPr>
          <p:spPr>
            <a:xfrm>
              <a:off x="6550827" y="2429655"/>
              <a:ext cx="46355" cy="30480"/>
            </a:xfrm>
            <a:custGeom>
              <a:avLst/>
              <a:gdLst/>
              <a:ahLst/>
              <a:cxnLst/>
              <a:rect l="l" t="t" r="r" b="b"/>
              <a:pathLst>
                <a:path w="46354" h="30480">
                  <a:moveTo>
                    <a:pt x="0" y="30241"/>
                  </a:moveTo>
                  <a:lnTo>
                    <a:pt x="8691" y="0"/>
                  </a:lnTo>
                  <a:lnTo>
                    <a:pt x="45889" y="27060"/>
                  </a:lnTo>
                  <a:lnTo>
                    <a:pt x="0" y="30241"/>
                  </a:lnTo>
                  <a:close/>
                </a:path>
              </a:pathLst>
            </a:custGeom>
            <a:solidFill>
              <a:srgbClr val="595959"/>
            </a:solidFill>
          </p:spPr>
          <p:txBody>
            <a:bodyPr wrap="square" lIns="0" tIns="0" rIns="0" bIns="0" rtlCol="0"/>
            <a:lstStyle/>
            <a:p>
              <a:endParaRPr/>
            </a:p>
          </p:txBody>
        </p:sp>
        <p:sp>
          <p:nvSpPr>
            <p:cNvPr id="106" name="object 106"/>
            <p:cNvSpPr/>
            <p:nvPr/>
          </p:nvSpPr>
          <p:spPr>
            <a:xfrm>
              <a:off x="6550827" y="2429655"/>
              <a:ext cx="46355" cy="30480"/>
            </a:xfrm>
            <a:custGeom>
              <a:avLst/>
              <a:gdLst/>
              <a:ahLst/>
              <a:cxnLst/>
              <a:rect l="l" t="t" r="r" b="b"/>
              <a:pathLst>
                <a:path w="46354" h="30480">
                  <a:moveTo>
                    <a:pt x="0" y="30241"/>
                  </a:moveTo>
                  <a:lnTo>
                    <a:pt x="45889" y="27060"/>
                  </a:lnTo>
                  <a:lnTo>
                    <a:pt x="8691" y="0"/>
                  </a:lnTo>
                  <a:lnTo>
                    <a:pt x="0" y="30241"/>
                  </a:lnTo>
                  <a:close/>
                </a:path>
              </a:pathLst>
            </a:custGeom>
            <a:ln w="9524">
              <a:solidFill>
                <a:srgbClr val="595959"/>
              </a:solidFill>
            </a:ln>
          </p:spPr>
          <p:txBody>
            <a:bodyPr wrap="square" lIns="0" tIns="0" rIns="0" bIns="0" rtlCol="0"/>
            <a:lstStyle/>
            <a:p>
              <a:endParaRPr/>
            </a:p>
          </p:txBody>
        </p:sp>
      </p:grpSp>
      <p:grpSp>
        <p:nvGrpSpPr>
          <p:cNvPr id="107" name="object 107"/>
          <p:cNvGrpSpPr/>
          <p:nvPr/>
        </p:nvGrpSpPr>
        <p:grpSpPr>
          <a:xfrm>
            <a:off x="2244012" y="4089975"/>
            <a:ext cx="57150" cy="72390"/>
            <a:chOff x="2244012" y="4089975"/>
            <a:chExt cx="57150" cy="72390"/>
          </a:xfrm>
        </p:grpSpPr>
        <p:sp>
          <p:nvSpPr>
            <p:cNvPr id="108" name="object 108"/>
            <p:cNvSpPr/>
            <p:nvPr/>
          </p:nvSpPr>
          <p:spPr>
            <a:xfrm>
              <a:off x="2258299" y="41042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09" name="object 109"/>
            <p:cNvSpPr/>
            <p:nvPr/>
          </p:nvSpPr>
          <p:spPr>
            <a:xfrm>
              <a:off x="2258299" y="41042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grpSp>
        <p:nvGrpSpPr>
          <p:cNvPr id="110" name="object 110"/>
          <p:cNvGrpSpPr/>
          <p:nvPr/>
        </p:nvGrpSpPr>
        <p:grpSpPr>
          <a:xfrm>
            <a:off x="2244012" y="4371394"/>
            <a:ext cx="57150" cy="72390"/>
            <a:chOff x="2244012" y="4371394"/>
            <a:chExt cx="57150" cy="72390"/>
          </a:xfrm>
        </p:grpSpPr>
        <p:sp>
          <p:nvSpPr>
            <p:cNvPr id="111" name="object 111"/>
            <p:cNvSpPr/>
            <p:nvPr/>
          </p:nvSpPr>
          <p:spPr>
            <a:xfrm>
              <a:off x="2258299" y="43856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12" name="object 112"/>
            <p:cNvSpPr/>
            <p:nvPr/>
          </p:nvSpPr>
          <p:spPr>
            <a:xfrm>
              <a:off x="2258299" y="43856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graphicFrame>
        <p:nvGraphicFramePr>
          <p:cNvPr id="113" name="object 113"/>
          <p:cNvGraphicFramePr>
            <a:graphicFrameLocks noGrp="1"/>
          </p:cNvGraphicFramePr>
          <p:nvPr/>
        </p:nvGraphicFramePr>
        <p:xfrm>
          <a:off x="1107212" y="3707474"/>
          <a:ext cx="1541780" cy="1370995"/>
        </p:xfrm>
        <a:graphic>
          <a:graphicData uri="http://schemas.openxmlformats.org/drawingml/2006/table">
            <a:tbl>
              <a:tblPr firstRow="1" bandRow="1">
                <a:tableStyleId>{2D5ABB26-0587-4C30-8999-92F81FD0307C}</a:tableStyleId>
              </a:tblPr>
              <a:tblGrid>
                <a:gridCol w="770890">
                  <a:extLst>
                    <a:ext uri="{9D8B030D-6E8A-4147-A177-3AD203B41FA5}">
                      <a16:colId xmlns:a16="http://schemas.microsoft.com/office/drawing/2014/main" val="20000"/>
                    </a:ext>
                  </a:extLst>
                </a:gridCol>
                <a:gridCol w="770890">
                  <a:extLst>
                    <a:ext uri="{9D8B030D-6E8A-4147-A177-3AD203B41FA5}">
                      <a16:colId xmlns:a16="http://schemas.microsoft.com/office/drawing/2014/main" val="20001"/>
                    </a:ext>
                  </a:extLst>
                </a:gridCol>
              </a:tblGrid>
              <a:tr h="274199">
                <a:tc>
                  <a:txBody>
                    <a:bodyPr/>
                    <a:lstStyle/>
                    <a:p>
                      <a:pPr algn="ctr">
                        <a:lnSpc>
                          <a:spcPct val="100000"/>
                        </a:lnSpc>
                        <a:spcBef>
                          <a:spcPts val="195"/>
                        </a:spcBef>
                      </a:pPr>
                      <a:r>
                        <a:rPr sz="1400" b="1" spc="-5" dirty="0">
                          <a:latin typeface="Consolas"/>
                          <a:cs typeface="Consolas"/>
                        </a:rPr>
                        <a:t>Key</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marL="140970">
                        <a:lnSpc>
                          <a:spcPct val="100000"/>
                        </a:lnSpc>
                        <a:spcBef>
                          <a:spcPts val="195"/>
                        </a:spcBef>
                      </a:pPr>
                      <a:r>
                        <a:rPr sz="1400" b="1" spc="-5" dirty="0">
                          <a:latin typeface="Consolas"/>
                          <a:cs typeface="Consolas"/>
                        </a:rPr>
                        <a:t>Value</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dirty="0">
                          <a:latin typeface="Consolas"/>
                          <a:cs typeface="Consolas"/>
                        </a:rPr>
                        <a:t>5</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nSpc>
                          <a:spcPct val="100000"/>
                        </a:lnSpc>
                      </a:pPr>
                      <a:endParaRPr sz="12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dirty="0">
                          <a:latin typeface="Consolas"/>
                          <a:cs typeface="Consolas"/>
                        </a:rPr>
                        <a:t>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nSpc>
                          <a:spcPct val="100000"/>
                        </a:lnSpc>
                      </a:pPr>
                      <a:endParaRPr sz="12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20</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nSpc>
                          <a:spcPct val="100000"/>
                        </a:lnSpc>
                      </a:pPr>
                      <a:endParaRPr sz="12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nSpc>
                          <a:spcPct val="100000"/>
                        </a:lnSpc>
                      </a:pPr>
                      <a:endParaRPr sz="12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nSpc>
                          <a:spcPct val="100000"/>
                        </a:lnSpc>
                      </a:pPr>
                      <a:endParaRPr sz="12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bl>
          </a:graphicData>
        </a:graphic>
      </p:graphicFrame>
      <p:sp>
        <p:nvSpPr>
          <p:cNvPr id="114" name="object 114"/>
          <p:cNvSpPr/>
          <p:nvPr/>
        </p:nvSpPr>
        <p:spPr>
          <a:xfrm>
            <a:off x="2258299" y="46526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15" name="object 115"/>
          <p:cNvSpPr/>
          <p:nvPr/>
        </p:nvSpPr>
        <p:spPr>
          <a:xfrm>
            <a:off x="2258299" y="46526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16" name="object 116"/>
          <p:cNvSpPr/>
          <p:nvPr/>
        </p:nvSpPr>
        <p:spPr>
          <a:xfrm>
            <a:off x="2258299" y="49340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17" name="object 117"/>
          <p:cNvSpPr/>
          <p:nvPr/>
        </p:nvSpPr>
        <p:spPr>
          <a:xfrm>
            <a:off x="2258299" y="49340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046220" cy="409575"/>
          </a:xfrm>
          <a:prstGeom prst="rect">
            <a:avLst/>
          </a:prstGeom>
        </p:spPr>
        <p:txBody>
          <a:bodyPr vert="horz" wrap="square" lIns="0" tIns="15240" rIns="0" bIns="0" rtlCol="0">
            <a:spAutoFit/>
          </a:bodyPr>
          <a:lstStyle/>
          <a:p>
            <a:pPr marL="12700">
              <a:lnSpc>
                <a:spcPct val="100000"/>
              </a:lnSpc>
              <a:spcBef>
                <a:spcPts val="120"/>
              </a:spcBef>
            </a:pPr>
            <a:r>
              <a:rPr sz="2500" b="0" dirty="0">
                <a:solidFill>
                  <a:srgbClr val="000000"/>
                </a:solidFill>
                <a:latin typeface="Arial MT"/>
                <a:cs typeface="Arial MT"/>
              </a:rPr>
              <a:t>First</a:t>
            </a:r>
            <a:r>
              <a:rPr sz="2500" b="0" spc="-15" dirty="0">
                <a:solidFill>
                  <a:srgbClr val="000000"/>
                </a:solidFill>
                <a:latin typeface="Arial MT"/>
                <a:cs typeface="Arial MT"/>
              </a:rPr>
              <a:t> </a:t>
            </a:r>
            <a:r>
              <a:rPr sz="2500" b="0" dirty="0">
                <a:solidFill>
                  <a:srgbClr val="000000"/>
                </a:solidFill>
                <a:latin typeface="Arial MT"/>
                <a:cs typeface="Arial MT"/>
              </a:rPr>
              <a:t>try:</a:t>
            </a:r>
            <a:r>
              <a:rPr sz="2500" b="0" spc="-15" dirty="0">
                <a:solidFill>
                  <a:srgbClr val="000000"/>
                </a:solidFill>
                <a:latin typeface="Arial MT"/>
                <a:cs typeface="Arial MT"/>
              </a:rPr>
              <a:t> </a:t>
            </a:r>
            <a:r>
              <a:rPr sz="2500" b="0" dirty="0">
                <a:solidFill>
                  <a:srgbClr val="000000"/>
                </a:solidFill>
                <a:latin typeface="Arial MT"/>
                <a:cs typeface="Arial MT"/>
              </a:rPr>
              <a:t>Direct</a:t>
            </a:r>
            <a:r>
              <a:rPr sz="2500" b="0" spc="-145" dirty="0">
                <a:solidFill>
                  <a:srgbClr val="000000"/>
                </a:solidFill>
                <a:latin typeface="Arial MT"/>
                <a:cs typeface="Arial MT"/>
              </a:rPr>
              <a:t> </a:t>
            </a:r>
            <a:r>
              <a:rPr sz="2500" b="0" spc="5" dirty="0">
                <a:solidFill>
                  <a:srgbClr val="000000"/>
                </a:solidFill>
                <a:latin typeface="Arial MT"/>
                <a:cs typeface="Arial MT"/>
              </a:rPr>
              <a:t>Access</a:t>
            </a:r>
            <a:r>
              <a:rPr sz="2500" b="0" spc="-55" dirty="0">
                <a:solidFill>
                  <a:srgbClr val="000000"/>
                </a:solidFill>
                <a:latin typeface="Arial MT"/>
                <a:cs typeface="Arial MT"/>
              </a:rPr>
              <a:t> </a:t>
            </a:r>
            <a:r>
              <a:rPr sz="2500" b="0" spc="-50" dirty="0">
                <a:solidFill>
                  <a:srgbClr val="000000"/>
                </a:solidFill>
                <a:latin typeface="Arial MT"/>
                <a:cs typeface="Arial MT"/>
              </a:rPr>
              <a:t>Table</a:t>
            </a:r>
            <a:endParaRPr sz="2500">
              <a:latin typeface="Arial MT"/>
              <a:cs typeface="Arial MT"/>
            </a:endParaRPr>
          </a:p>
        </p:txBody>
      </p:sp>
      <p:sp>
        <p:nvSpPr>
          <p:cNvPr id="3" name="object 3"/>
          <p:cNvSpPr txBox="1"/>
          <p:nvPr/>
        </p:nvSpPr>
        <p:spPr>
          <a:xfrm>
            <a:off x="384725" y="1206892"/>
            <a:ext cx="5228590" cy="1590040"/>
          </a:xfrm>
          <a:prstGeom prst="rect">
            <a:avLst/>
          </a:prstGeom>
        </p:spPr>
        <p:txBody>
          <a:bodyPr vert="horz" wrap="square" lIns="0" tIns="14605" rIns="0" bIns="0" rtlCol="0">
            <a:spAutoFit/>
          </a:bodyPr>
          <a:lstStyle/>
          <a:p>
            <a:pPr marL="12700">
              <a:lnSpc>
                <a:spcPct val="100000"/>
              </a:lnSpc>
              <a:spcBef>
                <a:spcPts val="115"/>
              </a:spcBef>
            </a:pPr>
            <a:r>
              <a:rPr sz="1650" dirty="0">
                <a:solidFill>
                  <a:srgbClr val="595959"/>
                </a:solidFill>
                <a:latin typeface="Arial MT"/>
                <a:cs typeface="Arial MT"/>
              </a:rPr>
              <a:t>Idea: </a:t>
            </a:r>
            <a:r>
              <a:rPr sz="1650" spc="5" dirty="0">
                <a:solidFill>
                  <a:srgbClr val="595959"/>
                </a:solidFill>
                <a:latin typeface="Arial MT"/>
                <a:cs typeface="Arial MT"/>
              </a:rPr>
              <a:t>Just </a:t>
            </a:r>
            <a:r>
              <a:rPr sz="1650" dirty="0">
                <a:solidFill>
                  <a:srgbClr val="595959"/>
                </a:solidFill>
                <a:latin typeface="Arial MT"/>
                <a:cs typeface="Arial MT"/>
              </a:rPr>
              <a:t>use</a:t>
            </a:r>
            <a:r>
              <a:rPr sz="1650" spc="5" dirty="0">
                <a:solidFill>
                  <a:srgbClr val="595959"/>
                </a:solidFill>
                <a:latin typeface="Arial MT"/>
                <a:cs typeface="Arial MT"/>
              </a:rPr>
              <a:t> an</a:t>
            </a:r>
            <a:r>
              <a:rPr sz="1650" dirty="0">
                <a:solidFill>
                  <a:srgbClr val="595959"/>
                </a:solidFill>
                <a:latin typeface="Arial MT"/>
                <a:cs typeface="Arial MT"/>
              </a:rPr>
              <a:t> array!</a:t>
            </a:r>
            <a:r>
              <a:rPr sz="1650" spc="-85" dirty="0">
                <a:solidFill>
                  <a:srgbClr val="595959"/>
                </a:solidFill>
                <a:latin typeface="Arial MT"/>
                <a:cs typeface="Arial MT"/>
              </a:rPr>
              <a:t> </a:t>
            </a:r>
            <a:r>
              <a:rPr sz="1650" spc="10" dirty="0">
                <a:solidFill>
                  <a:srgbClr val="595959"/>
                </a:solidFill>
                <a:latin typeface="Arial MT"/>
                <a:cs typeface="Arial MT"/>
              </a:rPr>
              <a:t>A</a:t>
            </a:r>
            <a:r>
              <a:rPr sz="1650" spc="-95" dirty="0">
                <a:solidFill>
                  <a:srgbClr val="595959"/>
                </a:solidFill>
                <a:latin typeface="Arial MT"/>
                <a:cs typeface="Arial MT"/>
              </a:rPr>
              <a:t> </a:t>
            </a:r>
            <a:r>
              <a:rPr sz="1650" spc="5" dirty="0">
                <a:solidFill>
                  <a:srgbClr val="595959"/>
                </a:solidFill>
                <a:latin typeface="Arial MT"/>
                <a:cs typeface="Arial MT"/>
              </a:rPr>
              <a:t>super </a:t>
            </a:r>
            <a:r>
              <a:rPr sz="1650" dirty="0">
                <a:solidFill>
                  <a:srgbClr val="595959"/>
                </a:solidFill>
                <a:latin typeface="Arial MT"/>
                <a:cs typeface="Arial MT"/>
              </a:rPr>
              <a:t>hugeeeeeeeeeeee</a:t>
            </a:r>
            <a:r>
              <a:rPr sz="1650" spc="5" dirty="0">
                <a:solidFill>
                  <a:srgbClr val="595959"/>
                </a:solidFill>
                <a:latin typeface="Arial MT"/>
                <a:cs typeface="Arial MT"/>
              </a:rPr>
              <a:t> </a:t>
            </a:r>
            <a:r>
              <a:rPr sz="1650" dirty="0">
                <a:solidFill>
                  <a:srgbClr val="595959"/>
                </a:solidFill>
                <a:latin typeface="Arial MT"/>
                <a:cs typeface="Arial MT"/>
              </a:rPr>
              <a:t>one</a:t>
            </a:r>
            <a:endParaRPr sz="1650">
              <a:latin typeface="Arial MT"/>
              <a:cs typeface="Arial MT"/>
            </a:endParaRPr>
          </a:p>
          <a:p>
            <a:pPr>
              <a:lnSpc>
                <a:spcPct val="100000"/>
              </a:lnSpc>
              <a:spcBef>
                <a:spcPts val="35"/>
              </a:spcBef>
            </a:pPr>
            <a:endParaRPr sz="1850">
              <a:latin typeface="Arial MT"/>
              <a:cs typeface="Arial MT"/>
            </a:endParaRPr>
          </a:p>
          <a:p>
            <a:pPr marL="448309" algn="ctr">
              <a:lnSpc>
                <a:spcPct val="100000"/>
              </a:lnSpc>
            </a:pPr>
            <a:r>
              <a:rPr sz="1400" dirty="0">
                <a:latin typeface="Consolas"/>
                <a:cs typeface="Consolas"/>
              </a:rPr>
              <a:t>0</a:t>
            </a:r>
            <a:endParaRPr sz="1400">
              <a:latin typeface="Consolas"/>
              <a:cs typeface="Consolas"/>
            </a:endParaRPr>
          </a:p>
          <a:p>
            <a:pPr marL="448309" algn="ctr">
              <a:lnSpc>
                <a:spcPct val="100000"/>
              </a:lnSpc>
              <a:spcBef>
                <a:spcPts val="480"/>
              </a:spcBef>
            </a:pPr>
            <a:r>
              <a:rPr sz="1400" dirty="0">
                <a:latin typeface="Consolas"/>
                <a:cs typeface="Consolas"/>
              </a:rPr>
              <a:t>1</a:t>
            </a:r>
            <a:endParaRPr sz="1400">
              <a:latin typeface="Consolas"/>
              <a:cs typeface="Consolas"/>
            </a:endParaRPr>
          </a:p>
          <a:p>
            <a:pPr marL="448309" algn="ctr">
              <a:lnSpc>
                <a:spcPct val="100000"/>
              </a:lnSpc>
              <a:spcBef>
                <a:spcPts val="480"/>
              </a:spcBef>
            </a:pPr>
            <a:r>
              <a:rPr sz="1400" dirty="0">
                <a:latin typeface="Consolas"/>
                <a:cs typeface="Consolas"/>
              </a:rPr>
              <a:t>2</a:t>
            </a:r>
            <a:endParaRPr sz="1400">
              <a:latin typeface="Consolas"/>
              <a:cs typeface="Consolas"/>
            </a:endParaRPr>
          </a:p>
          <a:p>
            <a:pPr marL="448309" algn="ctr">
              <a:lnSpc>
                <a:spcPct val="100000"/>
              </a:lnSpc>
              <a:spcBef>
                <a:spcPts val="475"/>
              </a:spcBef>
            </a:pPr>
            <a:r>
              <a:rPr sz="1400" dirty="0">
                <a:latin typeface="Consolas"/>
                <a:cs typeface="Consolas"/>
              </a:rPr>
              <a:t>3</a:t>
            </a:r>
            <a:endParaRPr sz="1400">
              <a:latin typeface="Consolas"/>
              <a:cs typeface="Consolas"/>
            </a:endParaRPr>
          </a:p>
        </p:txBody>
      </p:sp>
      <p:graphicFrame>
        <p:nvGraphicFramePr>
          <p:cNvPr id="4" name="object 4"/>
          <p:cNvGraphicFramePr>
            <a:graphicFrameLocks noGrp="1"/>
          </p:cNvGraphicFramePr>
          <p:nvPr/>
        </p:nvGraphicFramePr>
        <p:xfrm>
          <a:off x="3432786" y="1708237"/>
          <a:ext cx="2696845" cy="2741990"/>
        </p:xfrm>
        <a:graphic>
          <a:graphicData uri="http://schemas.openxmlformats.org/drawingml/2006/table">
            <a:tbl>
              <a:tblPr firstRow="1" bandRow="1">
                <a:tableStyleId>{2D5ABB26-0587-4C30-8999-92F81FD0307C}</a:tableStyleId>
              </a:tblPr>
              <a:tblGrid>
                <a:gridCol w="2696845">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sp>
        <p:nvSpPr>
          <p:cNvPr id="5" name="object 5"/>
          <p:cNvSpPr txBox="1"/>
          <p:nvPr/>
        </p:nvSpPr>
        <p:spPr>
          <a:xfrm>
            <a:off x="3064174" y="3319398"/>
            <a:ext cx="318770" cy="1122680"/>
          </a:xfrm>
          <a:prstGeom prst="rect">
            <a:avLst/>
          </a:prstGeom>
        </p:spPr>
        <p:txBody>
          <a:bodyPr vert="horz" wrap="square" lIns="0" tIns="73660" rIns="0" bIns="0" rtlCol="0">
            <a:spAutoFit/>
          </a:bodyPr>
          <a:lstStyle/>
          <a:p>
            <a:pPr marL="12700">
              <a:lnSpc>
                <a:spcPct val="100000"/>
              </a:lnSpc>
              <a:spcBef>
                <a:spcPts val="580"/>
              </a:spcBef>
            </a:pPr>
            <a:r>
              <a:rPr sz="1400" spc="-5" dirty="0">
                <a:latin typeface="Consolas"/>
                <a:cs typeface="Consolas"/>
              </a:rPr>
              <a:t>n-4</a:t>
            </a:r>
            <a:endParaRPr sz="1400">
              <a:latin typeface="Consolas"/>
              <a:cs typeface="Consolas"/>
            </a:endParaRPr>
          </a:p>
          <a:p>
            <a:pPr marL="12700">
              <a:lnSpc>
                <a:spcPct val="100000"/>
              </a:lnSpc>
              <a:spcBef>
                <a:spcPts val="475"/>
              </a:spcBef>
            </a:pPr>
            <a:r>
              <a:rPr sz="1400" spc="-5" dirty="0">
                <a:latin typeface="Consolas"/>
                <a:cs typeface="Consolas"/>
              </a:rPr>
              <a:t>n-3</a:t>
            </a:r>
            <a:endParaRPr sz="1400">
              <a:latin typeface="Consolas"/>
              <a:cs typeface="Consolas"/>
            </a:endParaRPr>
          </a:p>
          <a:p>
            <a:pPr marL="12700">
              <a:lnSpc>
                <a:spcPct val="100000"/>
              </a:lnSpc>
              <a:spcBef>
                <a:spcPts val="480"/>
              </a:spcBef>
            </a:pPr>
            <a:r>
              <a:rPr sz="1400" spc="-5" dirty="0">
                <a:latin typeface="Consolas"/>
                <a:cs typeface="Consolas"/>
              </a:rPr>
              <a:t>n-2</a:t>
            </a:r>
            <a:endParaRPr sz="1400">
              <a:latin typeface="Consolas"/>
              <a:cs typeface="Consolas"/>
            </a:endParaRPr>
          </a:p>
          <a:p>
            <a:pPr marL="12700">
              <a:lnSpc>
                <a:spcPct val="100000"/>
              </a:lnSpc>
              <a:spcBef>
                <a:spcPts val="480"/>
              </a:spcBef>
            </a:pPr>
            <a:r>
              <a:rPr sz="1400" spc="-5" dirty="0">
                <a:latin typeface="Consolas"/>
                <a:cs typeface="Consolas"/>
              </a:rPr>
              <a:t>n-1</a:t>
            </a:r>
            <a:endParaRPr sz="1400">
              <a:latin typeface="Consolas"/>
              <a:cs typeface="Consolas"/>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07212" y="251175"/>
            <a:ext cx="799465" cy="302895"/>
            <a:chOff x="1107212" y="251175"/>
            <a:chExt cx="799465" cy="302895"/>
          </a:xfrm>
        </p:grpSpPr>
        <p:sp>
          <p:nvSpPr>
            <p:cNvPr id="3" name="object 3"/>
            <p:cNvSpPr/>
            <p:nvPr/>
          </p:nvSpPr>
          <p:spPr>
            <a:xfrm>
              <a:off x="1121499" y="2654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4" name="object 4"/>
            <p:cNvSpPr/>
            <p:nvPr/>
          </p:nvSpPr>
          <p:spPr>
            <a:xfrm>
              <a:off x="1121499" y="2654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5" name="object 5"/>
          <p:cNvSpPr txBox="1"/>
          <p:nvPr/>
        </p:nvSpPr>
        <p:spPr>
          <a:xfrm>
            <a:off x="1347598" y="277975"/>
            <a:ext cx="31877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Key</a:t>
            </a:r>
            <a:endParaRPr sz="1400">
              <a:latin typeface="Consolas"/>
              <a:cs typeface="Consolas"/>
            </a:endParaRPr>
          </a:p>
        </p:txBody>
      </p:sp>
      <p:grpSp>
        <p:nvGrpSpPr>
          <p:cNvPr id="6" name="object 6"/>
          <p:cNvGrpSpPr/>
          <p:nvPr/>
        </p:nvGrpSpPr>
        <p:grpSpPr>
          <a:xfrm>
            <a:off x="1107212" y="525375"/>
            <a:ext cx="799465" cy="302895"/>
            <a:chOff x="1107212" y="525375"/>
            <a:chExt cx="799465" cy="302895"/>
          </a:xfrm>
        </p:grpSpPr>
        <p:sp>
          <p:nvSpPr>
            <p:cNvPr id="7" name="object 7"/>
            <p:cNvSpPr/>
            <p:nvPr/>
          </p:nvSpPr>
          <p:spPr>
            <a:xfrm>
              <a:off x="1121499"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 name="object 8"/>
            <p:cNvSpPr/>
            <p:nvPr/>
          </p:nvSpPr>
          <p:spPr>
            <a:xfrm>
              <a:off x="1121499"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9" name="object 9"/>
          <p:cNvSpPr txBox="1"/>
          <p:nvPr/>
        </p:nvSpPr>
        <p:spPr>
          <a:xfrm>
            <a:off x="1445299" y="5521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5</a:t>
            </a:r>
            <a:endParaRPr sz="1400">
              <a:latin typeface="Consolas"/>
              <a:cs typeface="Consolas"/>
            </a:endParaRPr>
          </a:p>
        </p:txBody>
      </p:sp>
      <p:grpSp>
        <p:nvGrpSpPr>
          <p:cNvPr id="10" name="object 10"/>
          <p:cNvGrpSpPr/>
          <p:nvPr/>
        </p:nvGrpSpPr>
        <p:grpSpPr>
          <a:xfrm>
            <a:off x="1107212" y="799574"/>
            <a:ext cx="799465" cy="302895"/>
            <a:chOff x="1107212" y="799574"/>
            <a:chExt cx="799465" cy="302895"/>
          </a:xfrm>
        </p:grpSpPr>
        <p:sp>
          <p:nvSpPr>
            <p:cNvPr id="11" name="object 11"/>
            <p:cNvSpPr/>
            <p:nvPr/>
          </p:nvSpPr>
          <p:spPr>
            <a:xfrm>
              <a:off x="1121499"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2" name="object 12"/>
            <p:cNvSpPr/>
            <p:nvPr/>
          </p:nvSpPr>
          <p:spPr>
            <a:xfrm>
              <a:off x="1121499"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3" name="object 13"/>
          <p:cNvSpPr txBox="1"/>
          <p:nvPr/>
        </p:nvSpPr>
        <p:spPr>
          <a:xfrm>
            <a:off x="1445299" y="8263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grpSp>
        <p:nvGrpSpPr>
          <p:cNvPr id="14" name="object 14"/>
          <p:cNvGrpSpPr/>
          <p:nvPr/>
        </p:nvGrpSpPr>
        <p:grpSpPr>
          <a:xfrm>
            <a:off x="1107212" y="1073774"/>
            <a:ext cx="799465" cy="302895"/>
            <a:chOff x="1107212" y="1073774"/>
            <a:chExt cx="799465" cy="302895"/>
          </a:xfrm>
        </p:grpSpPr>
        <p:sp>
          <p:nvSpPr>
            <p:cNvPr id="15" name="object 15"/>
            <p:cNvSpPr/>
            <p:nvPr/>
          </p:nvSpPr>
          <p:spPr>
            <a:xfrm>
              <a:off x="1121499"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6" name="object 16"/>
            <p:cNvSpPr/>
            <p:nvPr/>
          </p:nvSpPr>
          <p:spPr>
            <a:xfrm>
              <a:off x="1121499"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7" name="object 17"/>
          <p:cNvSpPr txBox="1"/>
          <p:nvPr/>
        </p:nvSpPr>
        <p:spPr>
          <a:xfrm>
            <a:off x="1396449" y="1100575"/>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20</a:t>
            </a:r>
            <a:endParaRPr sz="1400">
              <a:latin typeface="Consolas"/>
              <a:cs typeface="Consolas"/>
            </a:endParaRPr>
          </a:p>
        </p:txBody>
      </p:sp>
      <p:grpSp>
        <p:nvGrpSpPr>
          <p:cNvPr id="18" name="object 18"/>
          <p:cNvGrpSpPr/>
          <p:nvPr/>
        </p:nvGrpSpPr>
        <p:grpSpPr>
          <a:xfrm>
            <a:off x="1107212" y="251175"/>
            <a:ext cx="1570355" cy="1400175"/>
            <a:chOff x="1107212" y="251175"/>
            <a:chExt cx="1570355" cy="1400175"/>
          </a:xfrm>
        </p:grpSpPr>
        <p:sp>
          <p:nvSpPr>
            <p:cNvPr id="19" name="object 19"/>
            <p:cNvSpPr/>
            <p:nvPr/>
          </p:nvSpPr>
          <p:spPr>
            <a:xfrm>
              <a:off x="1121499"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0" name="object 20"/>
            <p:cNvSpPr/>
            <p:nvPr/>
          </p:nvSpPr>
          <p:spPr>
            <a:xfrm>
              <a:off x="1121499"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21" name="object 21"/>
            <p:cNvSpPr/>
            <p:nvPr/>
          </p:nvSpPr>
          <p:spPr>
            <a:xfrm>
              <a:off x="1892199" y="2654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2" name="object 22"/>
            <p:cNvSpPr/>
            <p:nvPr/>
          </p:nvSpPr>
          <p:spPr>
            <a:xfrm>
              <a:off x="1892199" y="2654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23" name="object 23"/>
          <p:cNvSpPr txBox="1"/>
          <p:nvPr/>
        </p:nvSpPr>
        <p:spPr>
          <a:xfrm>
            <a:off x="2020598" y="277975"/>
            <a:ext cx="51371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Value</a:t>
            </a:r>
            <a:endParaRPr sz="1400">
              <a:latin typeface="Consolas"/>
              <a:cs typeface="Consolas"/>
            </a:endParaRPr>
          </a:p>
        </p:txBody>
      </p:sp>
      <p:grpSp>
        <p:nvGrpSpPr>
          <p:cNvPr id="24" name="object 24"/>
          <p:cNvGrpSpPr/>
          <p:nvPr/>
        </p:nvGrpSpPr>
        <p:grpSpPr>
          <a:xfrm>
            <a:off x="1877912" y="525375"/>
            <a:ext cx="3594100" cy="2387600"/>
            <a:chOff x="1877912" y="525375"/>
            <a:chExt cx="3594100" cy="2387600"/>
          </a:xfrm>
        </p:grpSpPr>
        <p:sp>
          <p:nvSpPr>
            <p:cNvPr id="25" name="object 25"/>
            <p:cNvSpPr/>
            <p:nvPr/>
          </p:nvSpPr>
          <p:spPr>
            <a:xfrm>
              <a:off x="1892200"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6" name="object 26"/>
            <p:cNvSpPr/>
            <p:nvPr/>
          </p:nvSpPr>
          <p:spPr>
            <a:xfrm>
              <a:off x="1892200"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27" name="object 27"/>
            <p:cNvSpPr/>
            <p:nvPr/>
          </p:nvSpPr>
          <p:spPr>
            <a:xfrm>
              <a:off x="1892200"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8" name="object 28"/>
            <p:cNvSpPr/>
            <p:nvPr/>
          </p:nvSpPr>
          <p:spPr>
            <a:xfrm>
              <a:off x="1892200"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29" name="object 29"/>
            <p:cNvSpPr/>
            <p:nvPr/>
          </p:nvSpPr>
          <p:spPr>
            <a:xfrm>
              <a:off x="5019397" y="24604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30" name="object 30"/>
            <p:cNvSpPr/>
            <p:nvPr/>
          </p:nvSpPr>
          <p:spPr>
            <a:xfrm>
              <a:off x="5019397" y="24604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31" name="object 31"/>
          <p:cNvSpPr txBox="1"/>
          <p:nvPr/>
        </p:nvSpPr>
        <p:spPr>
          <a:xfrm>
            <a:off x="5176283" y="25548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grpSp>
        <p:nvGrpSpPr>
          <p:cNvPr id="32" name="object 32"/>
          <p:cNvGrpSpPr/>
          <p:nvPr/>
        </p:nvGrpSpPr>
        <p:grpSpPr>
          <a:xfrm>
            <a:off x="6376709" y="2446194"/>
            <a:ext cx="466725" cy="466725"/>
            <a:chOff x="6376709" y="2446194"/>
            <a:chExt cx="466725" cy="466725"/>
          </a:xfrm>
        </p:grpSpPr>
        <p:sp>
          <p:nvSpPr>
            <p:cNvPr id="33" name="object 33"/>
            <p:cNvSpPr/>
            <p:nvPr/>
          </p:nvSpPr>
          <p:spPr>
            <a:xfrm>
              <a:off x="6390997" y="24604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34" name="object 34"/>
            <p:cNvSpPr/>
            <p:nvPr/>
          </p:nvSpPr>
          <p:spPr>
            <a:xfrm>
              <a:off x="6390997" y="2460481"/>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35" name="object 35"/>
          <p:cNvSpPr txBox="1"/>
          <p:nvPr/>
        </p:nvSpPr>
        <p:spPr>
          <a:xfrm>
            <a:off x="6498469" y="2554895"/>
            <a:ext cx="22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20</a:t>
            </a:r>
            <a:endParaRPr sz="1400">
              <a:latin typeface="Arial MT"/>
              <a:cs typeface="Arial MT"/>
            </a:endParaRPr>
          </a:p>
        </p:txBody>
      </p:sp>
      <p:grpSp>
        <p:nvGrpSpPr>
          <p:cNvPr id="36" name="object 36"/>
          <p:cNvGrpSpPr/>
          <p:nvPr/>
        </p:nvGrpSpPr>
        <p:grpSpPr>
          <a:xfrm>
            <a:off x="5684737" y="1585494"/>
            <a:ext cx="466725" cy="466725"/>
            <a:chOff x="5684737" y="1585494"/>
            <a:chExt cx="466725" cy="466725"/>
          </a:xfrm>
        </p:grpSpPr>
        <p:sp>
          <p:nvSpPr>
            <p:cNvPr id="37" name="object 37"/>
            <p:cNvSpPr/>
            <p:nvPr/>
          </p:nvSpPr>
          <p:spPr>
            <a:xfrm>
              <a:off x="5699024" y="15997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38" name="object 38"/>
            <p:cNvSpPr/>
            <p:nvPr/>
          </p:nvSpPr>
          <p:spPr>
            <a:xfrm>
              <a:off x="5699025" y="15997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39" name="object 39"/>
          <p:cNvSpPr txBox="1"/>
          <p:nvPr/>
        </p:nvSpPr>
        <p:spPr>
          <a:xfrm>
            <a:off x="5855910" y="16941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5</a:t>
            </a:r>
            <a:endParaRPr sz="1400">
              <a:latin typeface="Arial MT"/>
              <a:cs typeface="Arial MT"/>
            </a:endParaRPr>
          </a:p>
        </p:txBody>
      </p:sp>
      <p:grpSp>
        <p:nvGrpSpPr>
          <p:cNvPr id="40" name="object 40"/>
          <p:cNvGrpSpPr/>
          <p:nvPr/>
        </p:nvGrpSpPr>
        <p:grpSpPr>
          <a:xfrm>
            <a:off x="1107212" y="633674"/>
            <a:ext cx="5481955" cy="1819910"/>
            <a:chOff x="1107212" y="633674"/>
            <a:chExt cx="5481955" cy="1819910"/>
          </a:xfrm>
        </p:grpSpPr>
        <p:sp>
          <p:nvSpPr>
            <p:cNvPr id="41" name="object 41"/>
            <p:cNvSpPr/>
            <p:nvPr/>
          </p:nvSpPr>
          <p:spPr>
            <a:xfrm>
              <a:off x="2258299" y="6479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42" name="object 42"/>
            <p:cNvSpPr/>
            <p:nvPr/>
          </p:nvSpPr>
          <p:spPr>
            <a:xfrm>
              <a:off x="2258299" y="6479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43" name="object 43"/>
            <p:cNvSpPr/>
            <p:nvPr/>
          </p:nvSpPr>
          <p:spPr>
            <a:xfrm>
              <a:off x="2258299" y="9293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44" name="object 44"/>
            <p:cNvSpPr/>
            <p:nvPr/>
          </p:nvSpPr>
          <p:spPr>
            <a:xfrm>
              <a:off x="2258299" y="9293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45" name="object 45"/>
            <p:cNvSpPr/>
            <p:nvPr/>
          </p:nvSpPr>
          <p:spPr>
            <a:xfrm>
              <a:off x="1892199"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46" name="object 46"/>
            <p:cNvSpPr/>
            <p:nvPr/>
          </p:nvSpPr>
          <p:spPr>
            <a:xfrm>
              <a:off x="1892199"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47" name="object 47"/>
            <p:cNvSpPr/>
            <p:nvPr/>
          </p:nvSpPr>
          <p:spPr>
            <a:xfrm>
              <a:off x="1892199"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48" name="object 48"/>
            <p:cNvSpPr/>
            <p:nvPr/>
          </p:nvSpPr>
          <p:spPr>
            <a:xfrm>
              <a:off x="1892199"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49" name="object 49"/>
            <p:cNvSpPr/>
            <p:nvPr/>
          </p:nvSpPr>
          <p:spPr>
            <a:xfrm>
              <a:off x="2258299" y="11963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0" name="object 50"/>
            <p:cNvSpPr/>
            <p:nvPr/>
          </p:nvSpPr>
          <p:spPr>
            <a:xfrm>
              <a:off x="2258299" y="11963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1" name="object 51"/>
            <p:cNvSpPr/>
            <p:nvPr/>
          </p:nvSpPr>
          <p:spPr>
            <a:xfrm>
              <a:off x="2258299" y="14777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2" name="object 52"/>
            <p:cNvSpPr/>
            <p:nvPr/>
          </p:nvSpPr>
          <p:spPr>
            <a:xfrm>
              <a:off x="2258299" y="14777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3" name="object 53"/>
            <p:cNvSpPr/>
            <p:nvPr/>
          </p:nvSpPr>
          <p:spPr>
            <a:xfrm>
              <a:off x="5384105" y="2037782"/>
              <a:ext cx="534035" cy="332740"/>
            </a:xfrm>
            <a:custGeom>
              <a:avLst/>
              <a:gdLst/>
              <a:ahLst/>
              <a:cxnLst/>
              <a:rect l="l" t="t" r="r" b="b"/>
              <a:pathLst>
                <a:path w="534035" h="332739">
                  <a:moveTo>
                    <a:pt x="533919" y="0"/>
                  </a:moveTo>
                  <a:lnTo>
                    <a:pt x="0" y="332138"/>
                  </a:lnTo>
                </a:path>
              </a:pathLst>
            </a:custGeom>
            <a:ln w="28574">
              <a:solidFill>
                <a:srgbClr val="6AA84F"/>
              </a:solidFill>
            </a:ln>
          </p:spPr>
          <p:txBody>
            <a:bodyPr wrap="square" lIns="0" tIns="0" rIns="0" bIns="0" rtlCol="0"/>
            <a:lstStyle/>
            <a:p>
              <a:endParaRPr/>
            </a:p>
          </p:txBody>
        </p:sp>
        <p:pic>
          <p:nvPicPr>
            <p:cNvPr id="54" name="object 54"/>
            <p:cNvPicPr/>
            <p:nvPr/>
          </p:nvPicPr>
          <p:blipFill>
            <a:blip r:embed="rId2" cstate="print"/>
            <a:stretch>
              <a:fillRect/>
            </a:stretch>
          </p:blipFill>
          <p:spPr>
            <a:xfrm>
              <a:off x="5259708" y="2315556"/>
              <a:ext cx="163615" cy="137148"/>
            </a:xfrm>
            <a:prstGeom prst="rect">
              <a:avLst/>
            </a:prstGeom>
          </p:spPr>
        </p:pic>
        <p:sp>
          <p:nvSpPr>
            <p:cNvPr id="55" name="object 55"/>
            <p:cNvSpPr/>
            <p:nvPr/>
          </p:nvSpPr>
          <p:spPr>
            <a:xfrm>
              <a:off x="5918025" y="2037782"/>
              <a:ext cx="546100" cy="333375"/>
            </a:xfrm>
            <a:custGeom>
              <a:avLst/>
              <a:gdLst/>
              <a:ahLst/>
              <a:cxnLst/>
              <a:rect l="l" t="t" r="r" b="b"/>
              <a:pathLst>
                <a:path w="546100" h="333375">
                  <a:moveTo>
                    <a:pt x="0" y="0"/>
                  </a:moveTo>
                  <a:lnTo>
                    <a:pt x="545781" y="333335"/>
                  </a:lnTo>
                </a:path>
              </a:pathLst>
            </a:custGeom>
            <a:ln w="28574">
              <a:solidFill>
                <a:srgbClr val="980000"/>
              </a:solidFill>
            </a:ln>
          </p:spPr>
          <p:txBody>
            <a:bodyPr wrap="square" lIns="0" tIns="0" rIns="0" bIns="0" rtlCol="0"/>
            <a:lstStyle/>
            <a:p>
              <a:endParaRPr/>
            </a:p>
          </p:txBody>
        </p:sp>
        <p:pic>
          <p:nvPicPr>
            <p:cNvPr id="56" name="object 56"/>
            <p:cNvPicPr/>
            <p:nvPr/>
          </p:nvPicPr>
          <p:blipFill>
            <a:blip r:embed="rId3" cstate="print"/>
            <a:stretch>
              <a:fillRect/>
            </a:stretch>
          </p:blipFill>
          <p:spPr>
            <a:xfrm>
              <a:off x="6424918" y="2316550"/>
              <a:ext cx="163843" cy="136445"/>
            </a:xfrm>
            <a:prstGeom prst="rect">
              <a:avLst/>
            </a:prstGeom>
          </p:spPr>
        </p:pic>
        <p:sp>
          <p:nvSpPr>
            <p:cNvPr id="57" name="object 57"/>
            <p:cNvSpPr/>
            <p:nvPr/>
          </p:nvSpPr>
          <p:spPr>
            <a:xfrm>
              <a:off x="1121499"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8" name="object 58"/>
            <p:cNvSpPr/>
            <p:nvPr/>
          </p:nvSpPr>
          <p:spPr>
            <a:xfrm>
              <a:off x="1121499" y="20176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59" name="object 59"/>
          <p:cNvSpPr txBox="1"/>
          <p:nvPr/>
        </p:nvSpPr>
        <p:spPr>
          <a:xfrm>
            <a:off x="346085" y="880803"/>
            <a:ext cx="5676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Lookup:</a:t>
            </a:r>
            <a:endParaRPr sz="1200">
              <a:latin typeface="Arial MT"/>
              <a:cs typeface="Arial MT"/>
            </a:endParaRPr>
          </a:p>
        </p:txBody>
      </p:sp>
      <p:sp>
        <p:nvSpPr>
          <p:cNvPr id="60" name="object 60"/>
          <p:cNvSpPr txBox="1"/>
          <p:nvPr/>
        </p:nvSpPr>
        <p:spPr>
          <a:xfrm>
            <a:off x="240342" y="2557204"/>
            <a:ext cx="77787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Successor:</a:t>
            </a:r>
            <a:endParaRPr sz="1200">
              <a:latin typeface="Arial MT"/>
              <a:cs typeface="Arial MT"/>
            </a:endParaRPr>
          </a:p>
        </p:txBody>
      </p:sp>
      <p:sp>
        <p:nvSpPr>
          <p:cNvPr id="61" name="object 61"/>
          <p:cNvSpPr txBox="1"/>
          <p:nvPr/>
        </p:nvSpPr>
        <p:spPr>
          <a:xfrm>
            <a:off x="243279" y="4234620"/>
            <a:ext cx="772160"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Predecessor:</a:t>
            </a:r>
            <a:endParaRPr sz="1000">
              <a:latin typeface="Arial MT"/>
              <a:cs typeface="Arial MT"/>
            </a:endParaRPr>
          </a:p>
        </p:txBody>
      </p:sp>
      <p:sp>
        <p:nvSpPr>
          <p:cNvPr id="62" name="object 62"/>
          <p:cNvSpPr txBox="1"/>
          <p:nvPr/>
        </p:nvSpPr>
        <p:spPr>
          <a:xfrm>
            <a:off x="1347598" y="2030125"/>
            <a:ext cx="31877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Key</a:t>
            </a:r>
            <a:endParaRPr sz="1400">
              <a:latin typeface="Consolas"/>
              <a:cs typeface="Consolas"/>
            </a:endParaRPr>
          </a:p>
        </p:txBody>
      </p:sp>
      <p:grpSp>
        <p:nvGrpSpPr>
          <p:cNvPr id="63" name="object 63"/>
          <p:cNvGrpSpPr/>
          <p:nvPr/>
        </p:nvGrpSpPr>
        <p:grpSpPr>
          <a:xfrm>
            <a:off x="1107212" y="2277524"/>
            <a:ext cx="799465" cy="302895"/>
            <a:chOff x="1107212" y="2277524"/>
            <a:chExt cx="799465" cy="302895"/>
          </a:xfrm>
        </p:grpSpPr>
        <p:sp>
          <p:nvSpPr>
            <p:cNvPr id="64" name="object 64"/>
            <p:cNvSpPr/>
            <p:nvPr/>
          </p:nvSpPr>
          <p:spPr>
            <a:xfrm>
              <a:off x="1121499"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5" name="object 65"/>
            <p:cNvSpPr/>
            <p:nvPr/>
          </p:nvSpPr>
          <p:spPr>
            <a:xfrm>
              <a:off x="1121499"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66" name="object 66"/>
          <p:cNvSpPr txBox="1"/>
          <p:nvPr/>
        </p:nvSpPr>
        <p:spPr>
          <a:xfrm>
            <a:off x="1445299" y="230432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5</a:t>
            </a:r>
            <a:endParaRPr sz="1400">
              <a:latin typeface="Consolas"/>
              <a:cs typeface="Consolas"/>
            </a:endParaRPr>
          </a:p>
        </p:txBody>
      </p:sp>
      <p:grpSp>
        <p:nvGrpSpPr>
          <p:cNvPr id="67" name="object 67"/>
          <p:cNvGrpSpPr/>
          <p:nvPr/>
        </p:nvGrpSpPr>
        <p:grpSpPr>
          <a:xfrm>
            <a:off x="1107212" y="2551725"/>
            <a:ext cx="799465" cy="302895"/>
            <a:chOff x="1107212" y="2551725"/>
            <a:chExt cx="799465" cy="302895"/>
          </a:xfrm>
        </p:grpSpPr>
        <p:sp>
          <p:nvSpPr>
            <p:cNvPr id="68" name="object 68"/>
            <p:cNvSpPr/>
            <p:nvPr/>
          </p:nvSpPr>
          <p:spPr>
            <a:xfrm>
              <a:off x="1121499"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9" name="object 69"/>
            <p:cNvSpPr/>
            <p:nvPr/>
          </p:nvSpPr>
          <p:spPr>
            <a:xfrm>
              <a:off x="1121499"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70" name="object 70"/>
          <p:cNvSpPr txBox="1"/>
          <p:nvPr/>
        </p:nvSpPr>
        <p:spPr>
          <a:xfrm>
            <a:off x="1445299" y="257852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grpSp>
        <p:nvGrpSpPr>
          <p:cNvPr id="71" name="object 71"/>
          <p:cNvGrpSpPr/>
          <p:nvPr/>
        </p:nvGrpSpPr>
        <p:grpSpPr>
          <a:xfrm>
            <a:off x="1107212" y="2825924"/>
            <a:ext cx="799465" cy="302895"/>
            <a:chOff x="1107212" y="2825924"/>
            <a:chExt cx="799465" cy="302895"/>
          </a:xfrm>
        </p:grpSpPr>
        <p:sp>
          <p:nvSpPr>
            <p:cNvPr id="72" name="object 72"/>
            <p:cNvSpPr/>
            <p:nvPr/>
          </p:nvSpPr>
          <p:spPr>
            <a:xfrm>
              <a:off x="1121499"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3" name="object 73"/>
            <p:cNvSpPr/>
            <p:nvPr/>
          </p:nvSpPr>
          <p:spPr>
            <a:xfrm>
              <a:off x="1121499"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74" name="object 74"/>
          <p:cNvSpPr txBox="1"/>
          <p:nvPr/>
        </p:nvSpPr>
        <p:spPr>
          <a:xfrm>
            <a:off x="1396449" y="2852725"/>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20</a:t>
            </a:r>
            <a:endParaRPr sz="1400">
              <a:latin typeface="Consolas"/>
              <a:cs typeface="Consolas"/>
            </a:endParaRPr>
          </a:p>
        </p:txBody>
      </p:sp>
      <p:grpSp>
        <p:nvGrpSpPr>
          <p:cNvPr id="75" name="object 75"/>
          <p:cNvGrpSpPr/>
          <p:nvPr/>
        </p:nvGrpSpPr>
        <p:grpSpPr>
          <a:xfrm>
            <a:off x="1107212" y="2003325"/>
            <a:ext cx="1570355" cy="1400175"/>
            <a:chOff x="1107212" y="2003325"/>
            <a:chExt cx="1570355" cy="1400175"/>
          </a:xfrm>
        </p:grpSpPr>
        <p:sp>
          <p:nvSpPr>
            <p:cNvPr id="76" name="object 76"/>
            <p:cNvSpPr/>
            <p:nvPr/>
          </p:nvSpPr>
          <p:spPr>
            <a:xfrm>
              <a:off x="1121499"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7" name="object 77"/>
            <p:cNvSpPr/>
            <p:nvPr/>
          </p:nvSpPr>
          <p:spPr>
            <a:xfrm>
              <a:off x="1121499"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78" name="object 78"/>
            <p:cNvSpPr/>
            <p:nvPr/>
          </p:nvSpPr>
          <p:spPr>
            <a:xfrm>
              <a:off x="1892199"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9" name="object 79"/>
            <p:cNvSpPr/>
            <p:nvPr/>
          </p:nvSpPr>
          <p:spPr>
            <a:xfrm>
              <a:off x="1892199" y="20176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80" name="object 80"/>
          <p:cNvSpPr txBox="1"/>
          <p:nvPr/>
        </p:nvSpPr>
        <p:spPr>
          <a:xfrm>
            <a:off x="2020598" y="2030125"/>
            <a:ext cx="51371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Value</a:t>
            </a:r>
            <a:endParaRPr sz="1400">
              <a:latin typeface="Consolas"/>
              <a:cs typeface="Consolas"/>
            </a:endParaRPr>
          </a:p>
        </p:txBody>
      </p:sp>
      <p:grpSp>
        <p:nvGrpSpPr>
          <p:cNvPr id="81" name="object 81"/>
          <p:cNvGrpSpPr/>
          <p:nvPr/>
        </p:nvGrpSpPr>
        <p:grpSpPr>
          <a:xfrm>
            <a:off x="1877912" y="649419"/>
            <a:ext cx="4723765" cy="2753995"/>
            <a:chOff x="1877912" y="649419"/>
            <a:chExt cx="4723765" cy="2753995"/>
          </a:xfrm>
        </p:grpSpPr>
        <p:sp>
          <p:nvSpPr>
            <p:cNvPr id="82" name="object 82"/>
            <p:cNvSpPr/>
            <p:nvPr/>
          </p:nvSpPr>
          <p:spPr>
            <a:xfrm>
              <a:off x="2282625" y="654182"/>
              <a:ext cx="3580129" cy="931544"/>
            </a:xfrm>
            <a:custGeom>
              <a:avLst/>
              <a:gdLst/>
              <a:ahLst/>
              <a:cxnLst/>
              <a:rect l="l" t="t" r="r" b="b"/>
              <a:pathLst>
                <a:path w="3580129" h="931544">
                  <a:moveTo>
                    <a:pt x="0" y="0"/>
                  </a:moveTo>
                  <a:lnTo>
                    <a:pt x="3580090" y="931213"/>
                  </a:lnTo>
                </a:path>
              </a:pathLst>
            </a:custGeom>
            <a:ln w="9524">
              <a:solidFill>
                <a:srgbClr val="CCCCCC"/>
              </a:solidFill>
            </a:ln>
          </p:spPr>
          <p:txBody>
            <a:bodyPr wrap="square" lIns="0" tIns="0" rIns="0" bIns="0" rtlCol="0"/>
            <a:lstStyle/>
            <a:p>
              <a:endParaRPr/>
            </a:p>
          </p:txBody>
        </p:sp>
        <p:sp>
          <p:nvSpPr>
            <p:cNvPr id="83" name="object 83"/>
            <p:cNvSpPr/>
            <p:nvPr/>
          </p:nvSpPr>
          <p:spPr>
            <a:xfrm>
              <a:off x="5858755" y="1570169"/>
              <a:ext cx="46355" cy="30480"/>
            </a:xfrm>
            <a:custGeom>
              <a:avLst/>
              <a:gdLst/>
              <a:ahLst/>
              <a:cxnLst/>
              <a:rect l="l" t="t" r="r" b="b"/>
              <a:pathLst>
                <a:path w="46354" h="30480">
                  <a:moveTo>
                    <a:pt x="0" y="30452"/>
                  </a:moveTo>
                  <a:lnTo>
                    <a:pt x="7920" y="0"/>
                  </a:lnTo>
                  <a:lnTo>
                    <a:pt x="45793" y="26107"/>
                  </a:lnTo>
                  <a:lnTo>
                    <a:pt x="0" y="30452"/>
                  </a:lnTo>
                  <a:close/>
                </a:path>
              </a:pathLst>
            </a:custGeom>
            <a:solidFill>
              <a:srgbClr val="CCCCCC"/>
            </a:solidFill>
          </p:spPr>
          <p:txBody>
            <a:bodyPr wrap="square" lIns="0" tIns="0" rIns="0" bIns="0" rtlCol="0"/>
            <a:lstStyle/>
            <a:p>
              <a:endParaRPr/>
            </a:p>
          </p:txBody>
        </p:sp>
        <p:sp>
          <p:nvSpPr>
            <p:cNvPr id="84" name="object 84"/>
            <p:cNvSpPr/>
            <p:nvPr/>
          </p:nvSpPr>
          <p:spPr>
            <a:xfrm>
              <a:off x="5858755" y="1570169"/>
              <a:ext cx="46355" cy="30480"/>
            </a:xfrm>
            <a:custGeom>
              <a:avLst/>
              <a:gdLst/>
              <a:ahLst/>
              <a:cxnLst/>
              <a:rect l="l" t="t" r="r" b="b"/>
              <a:pathLst>
                <a:path w="46354" h="30480">
                  <a:moveTo>
                    <a:pt x="0" y="30452"/>
                  </a:moveTo>
                  <a:lnTo>
                    <a:pt x="45793" y="26107"/>
                  </a:lnTo>
                  <a:lnTo>
                    <a:pt x="7920" y="0"/>
                  </a:lnTo>
                  <a:lnTo>
                    <a:pt x="0" y="30452"/>
                  </a:lnTo>
                  <a:close/>
                </a:path>
              </a:pathLst>
            </a:custGeom>
            <a:ln w="9524">
              <a:solidFill>
                <a:srgbClr val="CCCCCC"/>
              </a:solidFill>
            </a:ln>
          </p:spPr>
          <p:txBody>
            <a:bodyPr wrap="square" lIns="0" tIns="0" rIns="0" bIns="0" rtlCol="0"/>
            <a:lstStyle/>
            <a:p>
              <a:endParaRPr/>
            </a:p>
          </p:txBody>
        </p:sp>
        <p:sp>
          <p:nvSpPr>
            <p:cNvPr id="85" name="object 85"/>
            <p:cNvSpPr/>
            <p:nvPr/>
          </p:nvSpPr>
          <p:spPr>
            <a:xfrm>
              <a:off x="1892200"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6" name="object 86"/>
            <p:cNvSpPr/>
            <p:nvPr/>
          </p:nvSpPr>
          <p:spPr>
            <a:xfrm>
              <a:off x="1892200"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87" name="object 87"/>
            <p:cNvSpPr/>
            <p:nvPr/>
          </p:nvSpPr>
          <p:spPr>
            <a:xfrm>
              <a:off x="1892200"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8" name="object 88"/>
            <p:cNvSpPr/>
            <p:nvPr/>
          </p:nvSpPr>
          <p:spPr>
            <a:xfrm>
              <a:off x="1892200"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89" name="object 89"/>
            <p:cNvSpPr/>
            <p:nvPr/>
          </p:nvSpPr>
          <p:spPr>
            <a:xfrm>
              <a:off x="2258299" y="24001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0" name="object 90"/>
            <p:cNvSpPr/>
            <p:nvPr/>
          </p:nvSpPr>
          <p:spPr>
            <a:xfrm>
              <a:off x="2258299" y="24001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1" name="object 91"/>
            <p:cNvSpPr/>
            <p:nvPr/>
          </p:nvSpPr>
          <p:spPr>
            <a:xfrm>
              <a:off x="2258299" y="26815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2" name="object 92"/>
            <p:cNvSpPr/>
            <p:nvPr/>
          </p:nvSpPr>
          <p:spPr>
            <a:xfrm>
              <a:off x="2258299" y="26815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3" name="object 93"/>
            <p:cNvSpPr/>
            <p:nvPr/>
          </p:nvSpPr>
          <p:spPr>
            <a:xfrm>
              <a:off x="1892200"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4" name="object 94"/>
            <p:cNvSpPr/>
            <p:nvPr/>
          </p:nvSpPr>
          <p:spPr>
            <a:xfrm>
              <a:off x="1892200"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5" name="object 95"/>
            <p:cNvSpPr/>
            <p:nvPr/>
          </p:nvSpPr>
          <p:spPr>
            <a:xfrm>
              <a:off x="1892200"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6" name="object 96"/>
            <p:cNvSpPr/>
            <p:nvPr/>
          </p:nvSpPr>
          <p:spPr>
            <a:xfrm>
              <a:off x="1892200"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7" name="object 97"/>
            <p:cNvSpPr/>
            <p:nvPr/>
          </p:nvSpPr>
          <p:spPr>
            <a:xfrm>
              <a:off x="2258299" y="29485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8" name="object 98"/>
            <p:cNvSpPr/>
            <p:nvPr/>
          </p:nvSpPr>
          <p:spPr>
            <a:xfrm>
              <a:off x="2258299" y="29485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9" name="object 99"/>
            <p:cNvSpPr/>
            <p:nvPr/>
          </p:nvSpPr>
          <p:spPr>
            <a:xfrm>
              <a:off x="2258299" y="32299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00" name="object 100"/>
            <p:cNvSpPr/>
            <p:nvPr/>
          </p:nvSpPr>
          <p:spPr>
            <a:xfrm>
              <a:off x="2258299" y="32299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01" name="object 101"/>
            <p:cNvSpPr/>
            <p:nvPr/>
          </p:nvSpPr>
          <p:spPr>
            <a:xfrm>
              <a:off x="2282497" y="966181"/>
              <a:ext cx="2905125" cy="1468755"/>
            </a:xfrm>
            <a:custGeom>
              <a:avLst/>
              <a:gdLst/>
              <a:ahLst/>
              <a:cxnLst/>
              <a:rect l="l" t="t" r="r" b="b"/>
              <a:pathLst>
                <a:path w="2905125" h="1468755">
                  <a:moveTo>
                    <a:pt x="0" y="0"/>
                  </a:moveTo>
                  <a:lnTo>
                    <a:pt x="2904896" y="1468516"/>
                  </a:lnTo>
                </a:path>
              </a:pathLst>
            </a:custGeom>
            <a:ln w="9524">
              <a:solidFill>
                <a:srgbClr val="CCCCCC"/>
              </a:solidFill>
            </a:ln>
          </p:spPr>
          <p:txBody>
            <a:bodyPr wrap="square" lIns="0" tIns="0" rIns="0" bIns="0" rtlCol="0"/>
            <a:lstStyle/>
            <a:p>
              <a:endParaRPr/>
            </a:p>
          </p:txBody>
        </p:sp>
        <p:sp>
          <p:nvSpPr>
            <p:cNvPr id="102" name="object 102"/>
            <p:cNvSpPr/>
            <p:nvPr/>
          </p:nvSpPr>
          <p:spPr>
            <a:xfrm>
              <a:off x="5180296" y="2420657"/>
              <a:ext cx="45720" cy="33655"/>
            </a:xfrm>
            <a:custGeom>
              <a:avLst/>
              <a:gdLst/>
              <a:ahLst/>
              <a:cxnLst/>
              <a:rect l="l" t="t" r="r" b="b"/>
              <a:pathLst>
                <a:path w="45720" h="33655">
                  <a:moveTo>
                    <a:pt x="45674" y="33541"/>
                  </a:moveTo>
                  <a:lnTo>
                    <a:pt x="0" y="28081"/>
                  </a:lnTo>
                  <a:lnTo>
                    <a:pt x="14195" y="0"/>
                  </a:lnTo>
                  <a:lnTo>
                    <a:pt x="45674" y="33541"/>
                  </a:lnTo>
                  <a:close/>
                </a:path>
              </a:pathLst>
            </a:custGeom>
            <a:solidFill>
              <a:srgbClr val="CCCCCC"/>
            </a:solidFill>
          </p:spPr>
          <p:txBody>
            <a:bodyPr wrap="square" lIns="0" tIns="0" rIns="0" bIns="0" rtlCol="0"/>
            <a:lstStyle/>
            <a:p>
              <a:endParaRPr/>
            </a:p>
          </p:txBody>
        </p:sp>
        <p:sp>
          <p:nvSpPr>
            <p:cNvPr id="103" name="object 103"/>
            <p:cNvSpPr/>
            <p:nvPr/>
          </p:nvSpPr>
          <p:spPr>
            <a:xfrm>
              <a:off x="5180296" y="2420657"/>
              <a:ext cx="45720" cy="33655"/>
            </a:xfrm>
            <a:custGeom>
              <a:avLst/>
              <a:gdLst/>
              <a:ahLst/>
              <a:cxnLst/>
              <a:rect l="l" t="t" r="r" b="b"/>
              <a:pathLst>
                <a:path w="45720" h="33655">
                  <a:moveTo>
                    <a:pt x="0" y="28081"/>
                  </a:moveTo>
                  <a:lnTo>
                    <a:pt x="45674" y="33541"/>
                  </a:lnTo>
                  <a:lnTo>
                    <a:pt x="14195" y="0"/>
                  </a:lnTo>
                  <a:lnTo>
                    <a:pt x="0" y="28081"/>
                  </a:lnTo>
                  <a:close/>
                </a:path>
              </a:pathLst>
            </a:custGeom>
            <a:ln w="9524">
              <a:solidFill>
                <a:srgbClr val="CCCCCC"/>
              </a:solidFill>
            </a:ln>
          </p:spPr>
          <p:txBody>
            <a:bodyPr wrap="square" lIns="0" tIns="0" rIns="0" bIns="0" rtlCol="0"/>
            <a:lstStyle/>
            <a:p>
              <a:endParaRPr/>
            </a:p>
          </p:txBody>
        </p:sp>
        <p:sp>
          <p:nvSpPr>
            <p:cNvPr id="104" name="object 104"/>
            <p:cNvSpPr/>
            <p:nvPr/>
          </p:nvSpPr>
          <p:spPr>
            <a:xfrm>
              <a:off x="2286799" y="1217962"/>
              <a:ext cx="4268470" cy="1226820"/>
            </a:xfrm>
            <a:custGeom>
              <a:avLst/>
              <a:gdLst/>
              <a:ahLst/>
              <a:cxnLst/>
              <a:rect l="l" t="t" r="r" b="b"/>
              <a:pathLst>
                <a:path w="4268470" h="1226820">
                  <a:moveTo>
                    <a:pt x="0" y="0"/>
                  </a:moveTo>
                  <a:lnTo>
                    <a:pt x="4268373" y="1226812"/>
                  </a:lnTo>
                </a:path>
              </a:pathLst>
            </a:custGeom>
            <a:ln w="9524">
              <a:solidFill>
                <a:srgbClr val="CCCCCC"/>
              </a:solidFill>
            </a:ln>
          </p:spPr>
          <p:txBody>
            <a:bodyPr wrap="square" lIns="0" tIns="0" rIns="0" bIns="0" rtlCol="0"/>
            <a:lstStyle/>
            <a:p>
              <a:endParaRPr/>
            </a:p>
          </p:txBody>
        </p:sp>
        <p:sp>
          <p:nvSpPr>
            <p:cNvPr id="105" name="object 105"/>
            <p:cNvSpPr/>
            <p:nvPr/>
          </p:nvSpPr>
          <p:spPr>
            <a:xfrm>
              <a:off x="6550827" y="2429655"/>
              <a:ext cx="46355" cy="30480"/>
            </a:xfrm>
            <a:custGeom>
              <a:avLst/>
              <a:gdLst/>
              <a:ahLst/>
              <a:cxnLst/>
              <a:rect l="l" t="t" r="r" b="b"/>
              <a:pathLst>
                <a:path w="46354" h="30480">
                  <a:moveTo>
                    <a:pt x="0" y="30241"/>
                  </a:moveTo>
                  <a:lnTo>
                    <a:pt x="8691" y="0"/>
                  </a:lnTo>
                  <a:lnTo>
                    <a:pt x="45889" y="27060"/>
                  </a:lnTo>
                  <a:lnTo>
                    <a:pt x="0" y="30241"/>
                  </a:lnTo>
                  <a:close/>
                </a:path>
              </a:pathLst>
            </a:custGeom>
            <a:solidFill>
              <a:srgbClr val="CCCCCC"/>
            </a:solidFill>
          </p:spPr>
          <p:txBody>
            <a:bodyPr wrap="square" lIns="0" tIns="0" rIns="0" bIns="0" rtlCol="0"/>
            <a:lstStyle/>
            <a:p>
              <a:endParaRPr/>
            </a:p>
          </p:txBody>
        </p:sp>
        <p:sp>
          <p:nvSpPr>
            <p:cNvPr id="106" name="object 106"/>
            <p:cNvSpPr/>
            <p:nvPr/>
          </p:nvSpPr>
          <p:spPr>
            <a:xfrm>
              <a:off x="6550827" y="2429655"/>
              <a:ext cx="46355" cy="30480"/>
            </a:xfrm>
            <a:custGeom>
              <a:avLst/>
              <a:gdLst/>
              <a:ahLst/>
              <a:cxnLst/>
              <a:rect l="l" t="t" r="r" b="b"/>
              <a:pathLst>
                <a:path w="46354" h="30480">
                  <a:moveTo>
                    <a:pt x="0" y="30241"/>
                  </a:moveTo>
                  <a:lnTo>
                    <a:pt x="45889" y="27060"/>
                  </a:lnTo>
                  <a:lnTo>
                    <a:pt x="8691" y="0"/>
                  </a:lnTo>
                  <a:lnTo>
                    <a:pt x="0" y="30241"/>
                  </a:lnTo>
                  <a:close/>
                </a:path>
              </a:pathLst>
            </a:custGeom>
            <a:ln w="9524">
              <a:solidFill>
                <a:srgbClr val="CCCCCC"/>
              </a:solidFill>
            </a:ln>
          </p:spPr>
          <p:txBody>
            <a:bodyPr wrap="square" lIns="0" tIns="0" rIns="0" bIns="0" rtlCol="0"/>
            <a:lstStyle/>
            <a:p>
              <a:endParaRPr/>
            </a:p>
          </p:txBody>
        </p:sp>
        <p:sp>
          <p:nvSpPr>
            <p:cNvPr id="107" name="object 107"/>
            <p:cNvSpPr/>
            <p:nvPr/>
          </p:nvSpPr>
          <p:spPr>
            <a:xfrm>
              <a:off x="2282626" y="2436985"/>
              <a:ext cx="4051935" cy="239395"/>
            </a:xfrm>
            <a:custGeom>
              <a:avLst/>
              <a:gdLst/>
              <a:ahLst/>
              <a:cxnLst/>
              <a:rect l="l" t="t" r="r" b="b"/>
              <a:pathLst>
                <a:path w="4051935" h="239394">
                  <a:moveTo>
                    <a:pt x="0" y="0"/>
                  </a:moveTo>
                  <a:lnTo>
                    <a:pt x="4051449" y="239033"/>
                  </a:lnTo>
                </a:path>
              </a:pathLst>
            </a:custGeom>
            <a:ln w="9524">
              <a:solidFill>
                <a:srgbClr val="595959"/>
              </a:solidFill>
            </a:ln>
          </p:spPr>
          <p:txBody>
            <a:bodyPr wrap="square" lIns="0" tIns="0" rIns="0" bIns="0" rtlCol="0"/>
            <a:lstStyle/>
            <a:p>
              <a:endParaRPr/>
            </a:p>
          </p:txBody>
        </p:sp>
        <p:sp>
          <p:nvSpPr>
            <p:cNvPr id="108" name="object 108"/>
            <p:cNvSpPr/>
            <p:nvPr/>
          </p:nvSpPr>
          <p:spPr>
            <a:xfrm>
              <a:off x="6333148" y="2660314"/>
              <a:ext cx="44450" cy="31750"/>
            </a:xfrm>
            <a:custGeom>
              <a:avLst/>
              <a:gdLst/>
              <a:ahLst/>
              <a:cxnLst/>
              <a:rect l="l" t="t" r="r" b="b"/>
              <a:pathLst>
                <a:path w="44450" h="31750">
                  <a:moveTo>
                    <a:pt x="0" y="31410"/>
                  </a:moveTo>
                  <a:lnTo>
                    <a:pt x="1853" y="0"/>
                  </a:lnTo>
                  <a:lnTo>
                    <a:pt x="44076" y="18251"/>
                  </a:lnTo>
                  <a:lnTo>
                    <a:pt x="0" y="31410"/>
                  </a:lnTo>
                  <a:close/>
                </a:path>
              </a:pathLst>
            </a:custGeom>
            <a:solidFill>
              <a:srgbClr val="595959"/>
            </a:solidFill>
          </p:spPr>
          <p:txBody>
            <a:bodyPr wrap="square" lIns="0" tIns="0" rIns="0" bIns="0" rtlCol="0"/>
            <a:lstStyle/>
            <a:p>
              <a:endParaRPr/>
            </a:p>
          </p:txBody>
        </p:sp>
        <p:sp>
          <p:nvSpPr>
            <p:cNvPr id="109" name="object 109"/>
            <p:cNvSpPr/>
            <p:nvPr/>
          </p:nvSpPr>
          <p:spPr>
            <a:xfrm>
              <a:off x="6333148" y="2660314"/>
              <a:ext cx="44450" cy="31750"/>
            </a:xfrm>
            <a:custGeom>
              <a:avLst/>
              <a:gdLst/>
              <a:ahLst/>
              <a:cxnLst/>
              <a:rect l="l" t="t" r="r" b="b"/>
              <a:pathLst>
                <a:path w="44450" h="31750">
                  <a:moveTo>
                    <a:pt x="0" y="31410"/>
                  </a:moveTo>
                  <a:lnTo>
                    <a:pt x="44076" y="18251"/>
                  </a:lnTo>
                  <a:lnTo>
                    <a:pt x="1853" y="0"/>
                  </a:lnTo>
                  <a:lnTo>
                    <a:pt x="0" y="31410"/>
                  </a:lnTo>
                  <a:close/>
                </a:path>
              </a:pathLst>
            </a:custGeom>
            <a:ln w="9524">
              <a:solidFill>
                <a:srgbClr val="595959"/>
              </a:solidFill>
            </a:ln>
          </p:spPr>
          <p:txBody>
            <a:bodyPr wrap="square" lIns="0" tIns="0" rIns="0" bIns="0" rtlCol="0"/>
            <a:lstStyle/>
            <a:p>
              <a:endParaRPr/>
            </a:p>
          </p:txBody>
        </p:sp>
        <p:sp>
          <p:nvSpPr>
            <p:cNvPr id="110" name="object 110"/>
            <p:cNvSpPr/>
            <p:nvPr/>
          </p:nvSpPr>
          <p:spPr>
            <a:xfrm>
              <a:off x="2282626" y="1832848"/>
              <a:ext cx="3361054" cy="855344"/>
            </a:xfrm>
            <a:custGeom>
              <a:avLst/>
              <a:gdLst/>
              <a:ahLst/>
              <a:cxnLst/>
              <a:rect l="l" t="t" r="r" b="b"/>
              <a:pathLst>
                <a:path w="3361054" h="855344">
                  <a:moveTo>
                    <a:pt x="0" y="855010"/>
                  </a:moveTo>
                  <a:lnTo>
                    <a:pt x="3361013" y="0"/>
                  </a:lnTo>
                </a:path>
              </a:pathLst>
            </a:custGeom>
            <a:ln w="9524">
              <a:solidFill>
                <a:srgbClr val="595959"/>
              </a:solidFill>
            </a:ln>
          </p:spPr>
          <p:txBody>
            <a:bodyPr wrap="square" lIns="0" tIns="0" rIns="0" bIns="0" rtlCol="0"/>
            <a:lstStyle/>
            <a:p>
              <a:endParaRPr/>
            </a:p>
          </p:txBody>
        </p:sp>
        <p:sp>
          <p:nvSpPr>
            <p:cNvPr id="111" name="object 111"/>
            <p:cNvSpPr/>
            <p:nvPr/>
          </p:nvSpPr>
          <p:spPr>
            <a:xfrm>
              <a:off x="5639761" y="1817601"/>
              <a:ext cx="46355" cy="31115"/>
            </a:xfrm>
            <a:custGeom>
              <a:avLst/>
              <a:gdLst/>
              <a:ahLst/>
              <a:cxnLst/>
              <a:rect l="l" t="t" r="r" b="b"/>
              <a:pathLst>
                <a:path w="46354" h="31114">
                  <a:moveTo>
                    <a:pt x="7757" y="30494"/>
                  </a:moveTo>
                  <a:lnTo>
                    <a:pt x="0" y="0"/>
                  </a:lnTo>
                  <a:lnTo>
                    <a:pt x="45769" y="4590"/>
                  </a:lnTo>
                  <a:lnTo>
                    <a:pt x="7757" y="30494"/>
                  </a:lnTo>
                  <a:close/>
                </a:path>
              </a:pathLst>
            </a:custGeom>
            <a:solidFill>
              <a:srgbClr val="595959"/>
            </a:solidFill>
          </p:spPr>
          <p:txBody>
            <a:bodyPr wrap="square" lIns="0" tIns="0" rIns="0" bIns="0" rtlCol="0"/>
            <a:lstStyle/>
            <a:p>
              <a:endParaRPr/>
            </a:p>
          </p:txBody>
        </p:sp>
        <p:sp>
          <p:nvSpPr>
            <p:cNvPr id="112" name="object 112"/>
            <p:cNvSpPr/>
            <p:nvPr/>
          </p:nvSpPr>
          <p:spPr>
            <a:xfrm>
              <a:off x="5639761" y="1817601"/>
              <a:ext cx="46355" cy="31115"/>
            </a:xfrm>
            <a:custGeom>
              <a:avLst/>
              <a:gdLst/>
              <a:ahLst/>
              <a:cxnLst/>
              <a:rect l="l" t="t" r="r" b="b"/>
              <a:pathLst>
                <a:path w="46354" h="31114">
                  <a:moveTo>
                    <a:pt x="7757" y="30494"/>
                  </a:moveTo>
                  <a:lnTo>
                    <a:pt x="45769" y="4590"/>
                  </a:lnTo>
                  <a:lnTo>
                    <a:pt x="0" y="0"/>
                  </a:lnTo>
                  <a:lnTo>
                    <a:pt x="7757" y="30494"/>
                  </a:lnTo>
                  <a:close/>
                </a:path>
              </a:pathLst>
            </a:custGeom>
            <a:ln w="9524">
              <a:solidFill>
                <a:srgbClr val="595959"/>
              </a:solidFill>
            </a:ln>
          </p:spPr>
          <p:txBody>
            <a:bodyPr wrap="square" lIns="0" tIns="0" rIns="0" bIns="0" rtlCol="0"/>
            <a:lstStyle/>
            <a:p>
              <a:endParaRPr/>
            </a:p>
          </p:txBody>
        </p:sp>
      </p:grpSp>
      <p:grpSp>
        <p:nvGrpSpPr>
          <p:cNvPr id="113" name="object 113"/>
          <p:cNvGrpSpPr/>
          <p:nvPr/>
        </p:nvGrpSpPr>
        <p:grpSpPr>
          <a:xfrm>
            <a:off x="2244012" y="4089975"/>
            <a:ext cx="57150" cy="72390"/>
            <a:chOff x="2244012" y="4089975"/>
            <a:chExt cx="57150" cy="72390"/>
          </a:xfrm>
        </p:grpSpPr>
        <p:sp>
          <p:nvSpPr>
            <p:cNvPr id="114" name="object 114"/>
            <p:cNvSpPr/>
            <p:nvPr/>
          </p:nvSpPr>
          <p:spPr>
            <a:xfrm>
              <a:off x="2258299" y="41042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15" name="object 115"/>
            <p:cNvSpPr/>
            <p:nvPr/>
          </p:nvSpPr>
          <p:spPr>
            <a:xfrm>
              <a:off x="2258299" y="41042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grpSp>
        <p:nvGrpSpPr>
          <p:cNvPr id="116" name="object 116"/>
          <p:cNvGrpSpPr/>
          <p:nvPr/>
        </p:nvGrpSpPr>
        <p:grpSpPr>
          <a:xfrm>
            <a:off x="2244012" y="4371394"/>
            <a:ext cx="57150" cy="72390"/>
            <a:chOff x="2244012" y="4371394"/>
            <a:chExt cx="57150" cy="72390"/>
          </a:xfrm>
        </p:grpSpPr>
        <p:sp>
          <p:nvSpPr>
            <p:cNvPr id="117" name="object 117"/>
            <p:cNvSpPr/>
            <p:nvPr/>
          </p:nvSpPr>
          <p:spPr>
            <a:xfrm>
              <a:off x="2258299" y="43856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18" name="object 118"/>
            <p:cNvSpPr/>
            <p:nvPr/>
          </p:nvSpPr>
          <p:spPr>
            <a:xfrm>
              <a:off x="2258299" y="43856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graphicFrame>
        <p:nvGraphicFramePr>
          <p:cNvPr id="119" name="object 119"/>
          <p:cNvGraphicFramePr>
            <a:graphicFrameLocks noGrp="1"/>
          </p:cNvGraphicFramePr>
          <p:nvPr/>
        </p:nvGraphicFramePr>
        <p:xfrm>
          <a:off x="1107212" y="3707474"/>
          <a:ext cx="1541780" cy="1370995"/>
        </p:xfrm>
        <a:graphic>
          <a:graphicData uri="http://schemas.openxmlformats.org/drawingml/2006/table">
            <a:tbl>
              <a:tblPr firstRow="1" bandRow="1">
                <a:tableStyleId>{2D5ABB26-0587-4C30-8999-92F81FD0307C}</a:tableStyleId>
              </a:tblPr>
              <a:tblGrid>
                <a:gridCol w="770890">
                  <a:extLst>
                    <a:ext uri="{9D8B030D-6E8A-4147-A177-3AD203B41FA5}">
                      <a16:colId xmlns:a16="http://schemas.microsoft.com/office/drawing/2014/main" val="20000"/>
                    </a:ext>
                  </a:extLst>
                </a:gridCol>
                <a:gridCol w="770890">
                  <a:extLst>
                    <a:ext uri="{9D8B030D-6E8A-4147-A177-3AD203B41FA5}">
                      <a16:colId xmlns:a16="http://schemas.microsoft.com/office/drawing/2014/main" val="20001"/>
                    </a:ext>
                  </a:extLst>
                </a:gridCol>
              </a:tblGrid>
              <a:tr h="274199">
                <a:tc>
                  <a:txBody>
                    <a:bodyPr/>
                    <a:lstStyle/>
                    <a:p>
                      <a:pPr algn="ctr">
                        <a:lnSpc>
                          <a:spcPct val="100000"/>
                        </a:lnSpc>
                        <a:spcBef>
                          <a:spcPts val="195"/>
                        </a:spcBef>
                      </a:pPr>
                      <a:r>
                        <a:rPr sz="1400" b="1" spc="-5" dirty="0">
                          <a:latin typeface="Consolas"/>
                          <a:cs typeface="Consolas"/>
                        </a:rPr>
                        <a:t>Key</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marL="140970">
                        <a:lnSpc>
                          <a:spcPct val="100000"/>
                        </a:lnSpc>
                        <a:spcBef>
                          <a:spcPts val="195"/>
                        </a:spcBef>
                      </a:pPr>
                      <a:r>
                        <a:rPr sz="1400" b="1" spc="-5" dirty="0">
                          <a:latin typeface="Consolas"/>
                          <a:cs typeface="Consolas"/>
                        </a:rPr>
                        <a:t>Value</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dirty="0">
                          <a:latin typeface="Consolas"/>
                          <a:cs typeface="Consolas"/>
                        </a:rPr>
                        <a:t>5</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nSpc>
                          <a:spcPct val="100000"/>
                        </a:lnSpc>
                      </a:pPr>
                      <a:endParaRPr sz="11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dirty="0">
                          <a:latin typeface="Consolas"/>
                          <a:cs typeface="Consolas"/>
                        </a:rPr>
                        <a:t>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nSpc>
                          <a:spcPct val="100000"/>
                        </a:lnSpc>
                      </a:pPr>
                      <a:endParaRPr sz="11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20</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nSpc>
                          <a:spcPct val="100000"/>
                        </a:lnSpc>
                      </a:pPr>
                      <a:endParaRPr sz="11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nSpc>
                          <a:spcPct val="100000"/>
                        </a:lnSpc>
                      </a:pPr>
                      <a:endParaRPr sz="11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nSpc>
                          <a:spcPct val="100000"/>
                        </a:lnSpc>
                      </a:pPr>
                      <a:endParaRPr sz="11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bl>
          </a:graphicData>
        </a:graphic>
      </p:graphicFrame>
      <p:sp>
        <p:nvSpPr>
          <p:cNvPr id="120" name="object 120"/>
          <p:cNvSpPr/>
          <p:nvPr/>
        </p:nvSpPr>
        <p:spPr>
          <a:xfrm>
            <a:off x="2258299" y="46526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21" name="object 121"/>
          <p:cNvSpPr/>
          <p:nvPr/>
        </p:nvSpPr>
        <p:spPr>
          <a:xfrm>
            <a:off x="2258299" y="46526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22" name="object 122"/>
          <p:cNvSpPr/>
          <p:nvPr/>
        </p:nvSpPr>
        <p:spPr>
          <a:xfrm>
            <a:off x="2258299" y="49340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23" name="object 123"/>
          <p:cNvSpPr/>
          <p:nvPr/>
        </p:nvSpPr>
        <p:spPr>
          <a:xfrm>
            <a:off x="2258299" y="49340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24" name="object 124"/>
          <p:cNvSpPr txBox="1"/>
          <p:nvPr/>
        </p:nvSpPr>
        <p:spPr>
          <a:xfrm>
            <a:off x="2794374" y="2917886"/>
            <a:ext cx="985519"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Arial MT"/>
                <a:cs typeface="Arial MT"/>
              </a:rPr>
              <a:t>20</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30" dirty="0">
                <a:latin typeface="Arial MT"/>
                <a:cs typeface="Arial MT"/>
              </a:rPr>
              <a:t> </a:t>
            </a:r>
            <a:r>
              <a:rPr sz="800" dirty="0">
                <a:latin typeface="Arial MT"/>
                <a:cs typeface="Arial MT"/>
              </a:rPr>
              <a:t>successor!</a:t>
            </a:r>
            <a:endParaRPr sz="800">
              <a:latin typeface="Arial MT"/>
              <a:cs typeface="Arial MT"/>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07212" y="251175"/>
            <a:ext cx="799465" cy="302895"/>
            <a:chOff x="1107212" y="251175"/>
            <a:chExt cx="799465" cy="302895"/>
          </a:xfrm>
        </p:grpSpPr>
        <p:sp>
          <p:nvSpPr>
            <p:cNvPr id="3" name="object 3"/>
            <p:cNvSpPr/>
            <p:nvPr/>
          </p:nvSpPr>
          <p:spPr>
            <a:xfrm>
              <a:off x="1121499" y="2654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4" name="object 4"/>
            <p:cNvSpPr/>
            <p:nvPr/>
          </p:nvSpPr>
          <p:spPr>
            <a:xfrm>
              <a:off x="1121499" y="2654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5" name="object 5"/>
          <p:cNvSpPr txBox="1"/>
          <p:nvPr/>
        </p:nvSpPr>
        <p:spPr>
          <a:xfrm>
            <a:off x="1347598" y="277975"/>
            <a:ext cx="31877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Key</a:t>
            </a:r>
            <a:endParaRPr sz="1400">
              <a:latin typeface="Consolas"/>
              <a:cs typeface="Consolas"/>
            </a:endParaRPr>
          </a:p>
        </p:txBody>
      </p:sp>
      <p:grpSp>
        <p:nvGrpSpPr>
          <p:cNvPr id="6" name="object 6"/>
          <p:cNvGrpSpPr/>
          <p:nvPr/>
        </p:nvGrpSpPr>
        <p:grpSpPr>
          <a:xfrm>
            <a:off x="1107212" y="525375"/>
            <a:ext cx="799465" cy="302895"/>
            <a:chOff x="1107212" y="525375"/>
            <a:chExt cx="799465" cy="302895"/>
          </a:xfrm>
        </p:grpSpPr>
        <p:sp>
          <p:nvSpPr>
            <p:cNvPr id="7" name="object 7"/>
            <p:cNvSpPr/>
            <p:nvPr/>
          </p:nvSpPr>
          <p:spPr>
            <a:xfrm>
              <a:off x="1121499"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 name="object 8"/>
            <p:cNvSpPr/>
            <p:nvPr/>
          </p:nvSpPr>
          <p:spPr>
            <a:xfrm>
              <a:off x="1121499"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9" name="object 9"/>
          <p:cNvSpPr txBox="1"/>
          <p:nvPr/>
        </p:nvSpPr>
        <p:spPr>
          <a:xfrm>
            <a:off x="1445299" y="5521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5</a:t>
            </a:r>
            <a:endParaRPr sz="1400">
              <a:latin typeface="Consolas"/>
              <a:cs typeface="Consolas"/>
            </a:endParaRPr>
          </a:p>
        </p:txBody>
      </p:sp>
      <p:grpSp>
        <p:nvGrpSpPr>
          <p:cNvPr id="10" name="object 10"/>
          <p:cNvGrpSpPr/>
          <p:nvPr/>
        </p:nvGrpSpPr>
        <p:grpSpPr>
          <a:xfrm>
            <a:off x="1107212" y="799574"/>
            <a:ext cx="799465" cy="302895"/>
            <a:chOff x="1107212" y="799574"/>
            <a:chExt cx="799465" cy="302895"/>
          </a:xfrm>
        </p:grpSpPr>
        <p:sp>
          <p:nvSpPr>
            <p:cNvPr id="11" name="object 11"/>
            <p:cNvSpPr/>
            <p:nvPr/>
          </p:nvSpPr>
          <p:spPr>
            <a:xfrm>
              <a:off x="1121499"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2" name="object 12"/>
            <p:cNvSpPr/>
            <p:nvPr/>
          </p:nvSpPr>
          <p:spPr>
            <a:xfrm>
              <a:off x="1121499"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3" name="object 13"/>
          <p:cNvSpPr txBox="1"/>
          <p:nvPr/>
        </p:nvSpPr>
        <p:spPr>
          <a:xfrm>
            <a:off x="1445299" y="8263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grpSp>
        <p:nvGrpSpPr>
          <p:cNvPr id="14" name="object 14"/>
          <p:cNvGrpSpPr/>
          <p:nvPr/>
        </p:nvGrpSpPr>
        <p:grpSpPr>
          <a:xfrm>
            <a:off x="1107212" y="1073774"/>
            <a:ext cx="799465" cy="302895"/>
            <a:chOff x="1107212" y="1073774"/>
            <a:chExt cx="799465" cy="302895"/>
          </a:xfrm>
        </p:grpSpPr>
        <p:sp>
          <p:nvSpPr>
            <p:cNvPr id="15" name="object 15"/>
            <p:cNvSpPr/>
            <p:nvPr/>
          </p:nvSpPr>
          <p:spPr>
            <a:xfrm>
              <a:off x="1121499"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6" name="object 16"/>
            <p:cNvSpPr/>
            <p:nvPr/>
          </p:nvSpPr>
          <p:spPr>
            <a:xfrm>
              <a:off x="1121499"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7" name="object 17"/>
          <p:cNvSpPr txBox="1"/>
          <p:nvPr/>
        </p:nvSpPr>
        <p:spPr>
          <a:xfrm>
            <a:off x="1396449" y="1100575"/>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20</a:t>
            </a:r>
            <a:endParaRPr sz="1400">
              <a:latin typeface="Consolas"/>
              <a:cs typeface="Consolas"/>
            </a:endParaRPr>
          </a:p>
        </p:txBody>
      </p:sp>
      <p:grpSp>
        <p:nvGrpSpPr>
          <p:cNvPr id="18" name="object 18"/>
          <p:cNvGrpSpPr/>
          <p:nvPr/>
        </p:nvGrpSpPr>
        <p:grpSpPr>
          <a:xfrm>
            <a:off x="1107212" y="251175"/>
            <a:ext cx="1570355" cy="1400175"/>
            <a:chOff x="1107212" y="251175"/>
            <a:chExt cx="1570355" cy="1400175"/>
          </a:xfrm>
        </p:grpSpPr>
        <p:sp>
          <p:nvSpPr>
            <p:cNvPr id="19" name="object 19"/>
            <p:cNvSpPr/>
            <p:nvPr/>
          </p:nvSpPr>
          <p:spPr>
            <a:xfrm>
              <a:off x="1121499"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0" name="object 20"/>
            <p:cNvSpPr/>
            <p:nvPr/>
          </p:nvSpPr>
          <p:spPr>
            <a:xfrm>
              <a:off x="1121499"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21" name="object 21"/>
            <p:cNvSpPr/>
            <p:nvPr/>
          </p:nvSpPr>
          <p:spPr>
            <a:xfrm>
              <a:off x="1892199" y="2654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2" name="object 22"/>
            <p:cNvSpPr/>
            <p:nvPr/>
          </p:nvSpPr>
          <p:spPr>
            <a:xfrm>
              <a:off x="1892199" y="2654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23" name="object 23"/>
          <p:cNvSpPr txBox="1">
            <a:spLocks noGrp="1"/>
          </p:cNvSpPr>
          <p:nvPr>
            <p:ph type="title"/>
          </p:nvPr>
        </p:nvSpPr>
        <p:spPr>
          <a:xfrm>
            <a:off x="2020598" y="277975"/>
            <a:ext cx="51371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00"/>
                </a:solidFill>
                <a:latin typeface="Consolas"/>
                <a:cs typeface="Consolas"/>
              </a:rPr>
              <a:t>Value</a:t>
            </a:r>
            <a:endParaRPr sz="1400">
              <a:latin typeface="Consolas"/>
              <a:cs typeface="Consolas"/>
            </a:endParaRPr>
          </a:p>
        </p:txBody>
      </p:sp>
      <p:grpSp>
        <p:nvGrpSpPr>
          <p:cNvPr id="24" name="object 24"/>
          <p:cNvGrpSpPr/>
          <p:nvPr/>
        </p:nvGrpSpPr>
        <p:grpSpPr>
          <a:xfrm>
            <a:off x="1877912" y="525375"/>
            <a:ext cx="3594100" cy="2387600"/>
            <a:chOff x="1877912" y="525375"/>
            <a:chExt cx="3594100" cy="2387600"/>
          </a:xfrm>
        </p:grpSpPr>
        <p:sp>
          <p:nvSpPr>
            <p:cNvPr id="25" name="object 25"/>
            <p:cNvSpPr/>
            <p:nvPr/>
          </p:nvSpPr>
          <p:spPr>
            <a:xfrm>
              <a:off x="1892200"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6" name="object 26"/>
            <p:cNvSpPr/>
            <p:nvPr/>
          </p:nvSpPr>
          <p:spPr>
            <a:xfrm>
              <a:off x="1892200"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27" name="object 27"/>
            <p:cNvSpPr/>
            <p:nvPr/>
          </p:nvSpPr>
          <p:spPr>
            <a:xfrm>
              <a:off x="1892200"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8" name="object 28"/>
            <p:cNvSpPr/>
            <p:nvPr/>
          </p:nvSpPr>
          <p:spPr>
            <a:xfrm>
              <a:off x="1892200"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29" name="object 29"/>
            <p:cNvSpPr/>
            <p:nvPr/>
          </p:nvSpPr>
          <p:spPr>
            <a:xfrm>
              <a:off x="5019397" y="24604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30" name="object 30"/>
            <p:cNvSpPr/>
            <p:nvPr/>
          </p:nvSpPr>
          <p:spPr>
            <a:xfrm>
              <a:off x="5019397" y="24604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31" name="object 31"/>
          <p:cNvSpPr txBox="1"/>
          <p:nvPr/>
        </p:nvSpPr>
        <p:spPr>
          <a:xfrm>
            <a:off x="5176283" y="25548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grpSp>
        <p:nvGrpSpPr>
          <p:cNvPr id="32" name="object 32"/>
          <p:cNvGrpSpPr/>
          <p:nvPr/>
        </p:nvGrpSpPr>
        <p:grpSpPr>
          <a:xfrm>
            <a:off x="6376709" y="2446194"/>
            <a:ext cx="466725" cy="466725"/>
            <a:chOff x="6376709" y="2446194"/>
            <a:chExt cx="466725" cy="466725"/>
          </a:xfrm>
        </p:grpSpPr>
        <p:sp>
          <p:nvSpPr>
            <p:cNvPr id="33" name="object 33"/>
            <p:cNvSpPr/>
            <p:nvPr/>
          </p:nvSpPr>
          <p:spPr>
            <a:xfrm>
              <a:off x="6390997" y="24604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34" name="object 34"/>
            <p:cNvSpPr/>
            <p:nvPr/>
          </p:nvSpPr>
          <p:spPr>
            <a:xfrm>
              <a:off x="6390997" y="2460481"/>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35" name="object 35"/>
          <p:cNvSpPr txBox="1"/>
          <p:nvPr/>
        </p:nvSpPr>
        <p:spPr>
          <a:xfrm>
            <a:off x="6498469" y="2554895"/>
            <a:ext cx="22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20</a:t>
            </a:r>
            <a:endParaRPr sz="1400">
              <a:latin typeface="Arial MT"/>
              <a:cs typeface="Arial MT"/>
            </a:endParaRPr>
          </a:p>
        </p:txBody>
      </p:sp>
      <p:grpSp>
        <p:nvGrpSpPr>
          <p:cNvPr id="36" name="object 36"/>
          <p:cNvGrpSpPr/>
          <p:nvPr/>
        </p:nvGrpSpPr>
        <p:grpSpPr>
          <a:xfrm>
            <a:off x="5684737" y="1585494"/>
            <a:ext cx="466725" cy="466725"/>
            <a:chOff x="5684737" y="1585494"/>
            <a:chExt cx="466725" cy="466725"/>
          </a:xfrm>
        </p:grpSpPr>
        <p:sp>
          <p:nvSpPr>
            <p:cNvPr id="37" name="object 37"/>
            <p:cNvSpPr/>
            <p:nvPr/>
          </p:nvSpPr>
          <p:spPr>
            <a:xfrm>
              <a:off x="5699024" y="15997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38" name="object 38"/>
            <p:cNvSpPr/>
            <p:nvPr/>
          </p:nvSpPr>
          <p:spPr>
            <a:xfrm>
              <a:off x="5699025" y="15997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39" name="object 39"/>
          <p:cNvSpPr txBox="1"/>
          <p:nvPr/>
        </p:nvSpPr>
        <p:spPr>
          <a:xfrm>
            <a:off x="5855910" y="16941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5</a:t>
            </a:r>
            <a:endParaRPr sz="1400">
              <a:latin typeface="Arial MT"/>
              <a:cs typeface="Arial MT"/>
            </a:endParaRPr>
          </a:p>
        </p:txBody>
      </p:sp>
      <p:grpSp>
        <p:nvGrpSpPr>
          <p:cNvPr id="40" name="object 40"/>
          <p:cNvGrpSpPr/>
          <p:nvPr/>
        </p:nvGrpSpPr>
        <p:grpSpPr>
          <a:xfrm>
            <a:off x="1107212" y="633674"/>
            <a:ext cx="5481955" cy="1819910"/>
            <a:chOff x="1107212" y="633674"/>
            <a:chExt cx="5481955" cy="1819910"/>
          </a:xfrm>
        </p:grpSpPr>
        <p:sp>
          <p:nvSpPr>
            <p:cNvPr id="41" name="object 41"/>
            <p:cNvSpPr/>
            <p:nvPr/>
          </p:nvSpPr>
          <p:spPr>
            <a:xfrm>
              <a:off x="2258299" y="6479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42" name="object 42"/>
            <p:cNvSpPr/>
            <p:nvPr/>
          </p:nvSpPr>
          <p:spPr>
            <a:xfrm>
              <a:off x="2258299" y="6479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43" name="object 43"/>
            <p:cNvSpPr/>
            <p:nvPr/>
          </p:nvSpPr>
          <p:spPr>
            <a:xfrm>
              <a:off x="2258299" y="9293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44" name="object 44"/>
            <p:cNvSpPr/>
            <p:nvPr/>
          </p:nvSpPr>
          <p:spPr>
            <a:xfrm>
              <a:off x="2258299" y="9293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45" name="object 45"/>
            <p:cNvSpPr/>
            <p:nvPr/>
          </p:nvSpPr>
          <p:spPr>
            <a:xfrm>
              <a:off x="1892199"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46" name="object 46"/>
            <p:cNvSpPr/>
            <p:nvPr/>
          </p:nvSpPr>
          <p:spPr>
            <a:xfrm>
              <a:off x="1892199"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47" name="object 47"/>
            <p:cNvSpPr/>
            <p:nvPr/>
          </p:nvSpPr>
          <p:spPr>
            <a:xfrm>
              <a:off x="1892199"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48" name="object 48"/>
            <p:cNvSpPr/>
            <p:nvPr/>
          </p:nvSpPr>
          <p:spPr>
            <a:xfrm>
              <a:off x="1892199"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49" name="object 49"/>
            <p:cNvSpPr/>
            <p:nvPr/>
          </p:nvSpPr>
          <p:spPr>
            <a:xfrm>
              <a:off x="2258299" y="11963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0" name="object 50"/>
            <p:cNvSpPr/>
            <p:nvPr/>
          </p:nvSpPr>
          <p:spPr>
            <a:xfrm>
              <a:off x="2258299" y="11963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1" name="object 51"/>
            <p:cNvSpPr/>
            <p:nvPr/>
          </p:nvSpPr>
          <p:spPr>
            <a:xfrm>
              <a:off x="2258299" y="14777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2" name="object 52"/>
            <p:cNvSpPr/>
            <p:nvPr/>
          </p:nvSpPr>
          <p:spPr>
            <a:xfrm>
              <a:off x="2258299" y="14777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3" name="object 53"/>
            <p:cNvSpPr/>
            <p:nvPr/>
          </p:nvSpPr>
          <p:spPr>
            <a:xfrm>
              <a:off x="5384105" y="2037782"/>
              <a:ext cx="534035" cy="332740"/>
            </a:xfrm>
            <a:custGeom>
              <a:avLst/>
              <a:gdLst/>
              <a:ahLst/>
              <a:cxnLst/>
              <a:rect l="l" t="t" r="r" b="b"/>
              <a:pathLst>
                <a:path w="534035" h="332739">
                  <a:moveTo>
                    <a:pt x="533919" y="0"/>
                  </a:moveTo>
                  <a:lnTo>
                    <a:pt x="0" y="332138"/>
                  </a:lnTo>
                </a:path>
              </a:pathLst>
            </a:custGeom>
            <a:ln w="28574">
              <a:solidFill>
                <a:srgbClr val="6AA84F"/>
              </a:solidFill>
            </a:ln>
          </p:spPr>
          <p:txBody>
            <a:bodyPr wrap="square" lIns="0" tIns="0" rIns="0" bIns="0" rtlCol="0"/>
            <a:lstStyle/>
            <a:p>
              <a:endParaRPr/>
            </a:p>
          </p:txBody>
        </p:sp>
        <p:pic>
          <p:nvPicPr>
            <p:cNvPr id="54" name="object 54"/>
            <p:cNvPicPr/>
            <p:nvPr/>
          </p:nvPicPr>
          <p:blipFill>
            <a:blip r:embed="rId2" cstate="print"/>
            <a:stretch>
              <a:fillRect/>
            </a:stretch>
          </p:blipFill>
          <p:spPr>
            <a:xfrm>
              <a:off x="5259708" y="2315556"/>
              <a:ext cx="163615" cy="137148"/>
            </a:xfrm>
            <a:prstGeom prst="rect">
              <a:avLst/>
            </a:prstGeom>
          </p:spPr>
        </p:pic>
        <p:sp>
          <p:nvSpPr>
            <p:cNvPr id="55" name="object 55"/>
            <p:cNvSpPr/>
            <p:nvPr/>
          </p:nvSpPr>
          <p:spPr>
            <a:xfrm>
              <a:off x="5918025" y="2037782"/>
              <a:ext cx="546100" cy="333375"/>
            </a:xfrm>
            <a:custGeom>
              <a:avLst/>
              <a:gdLst/>
              <a:ahLst/>
              <a:cxnLst/>
              <a:rect l="l" t="t" r="r" b="b"/>
              <a:pathLst>
                <a:path w="546100" h="333375">
                  <a:moveTo>
                    <a:pt x="0" y="0"/>
                  </a:moveTo>
                  <a:lnTo>
                    <a:pt x="545781" y="333335"/>
                  </a:lnTo>
                </a:path>
              </a:pathLst>
            </a:custGeom>
            <a:ln w="28574">
              <a:solidFill>
                <a:srgbClr val="980000"/>
              </a:solidFill>
            </a:ln>
          </p:spPr>
          <p:txBody>
            <a:bodyPr wrap="square" lIns="0" tIns="0" rIns="0" bIns="0" rtlCol="0"/>
            <a:lstStyle/>
            <a:p>
              <a:endParaRPr/>
            </a:p>
          </p:txBody>
        </p:sp>
        <p:pic>
          <p:nvPicPr>
            <p:cNvPr id="56" name="object 56"/>
            <p:cNvPicPr/>
            <p:nvPr/>
          </p:nvPicPr>
          <p:blipFill>
            <a:blip r:embed="rId3" cstate="print"/>
            <a:stretch>
              <a:fillRect/>
            </a:stretch>
          </p:blipFill>
          <p:spPr>
            <a:xfrm>
              <a:off x="6424918" y="2316550"/>
              <a:ext cx="163843" cy="136445"/>
            </a:xfrm>
            <a:prstGeom prst="rect">
              <a:avLst/>
            </a:prstGeom>
          </p:spPr>
        </p:pic>
        <p:sp>
          <p:nvSpPr>
            <p:cNvPr id="57" name="object 57"/>
            <p:cNvSpPr/>
            <p:nvPr/>
          </p:nvSpPr>
          <p:spPr>
            <a:xfrm>
              <a:off x="1121499"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8" name="object 58"/>
            <p:cNvSpPr/>
            <p:nvPr/>
          </p:nvSpPr>
          <p:spPr>
            <a:xfrm>
              <a:off x="1121499" y="20176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59" name="object 59"/>
          <p:cNvSpPr txBox="1"/>
          <p:nvPr/>
        </p:nvSpPr>
        <p:spPr>
          <a:xfrm>
            <a:off x="346085" y="880803"/>
            <a:ext cx="5676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Lookup:</a:t>
            </a:r>
            <a:endParaRPr sz="1200">
              <a:latin typeface="Arial MT"/>
              <a:cs typeface="Arial MT"/>
            </a:endParaRPr>
          </a:p>
        </p:txBody>
      </p:sp>
      <p:sp>
        <p:nvSpPr>
          <p:cNvPr id="60" name="object 60"/>
          <p:cNvSpPr txBox="1"/>
          <p:nvPr/>
        </p:nvSpPr>
        <p:spPr>
          <a:xfrm>
            <a:off x="240342" y="2557204"/>
            <a:ext cx="77787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Successor:</a:t>
            </a:r>
            <a:endParaRPr sz="1200">
              <a:latin typeface="Arial MT"/>
              <a:cs typeface="Arial MT"/>
            </a:endParaRPr>
          </a:p>
        </p:txBody>
      </p:sp>
      <p:sp>
        <p:nvSpPr>
          <p:cNvPr id="61" name="object 61"/>
          <p:cNvSpPr txBox="1"/>
          <p:nvPr/>
        </p:nvSpPr>
        <p:spPr>
          <a:xfrm>
            <a:off x="243279" y="4234620"/>
            <a:ext cx="772160"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Predecessor:</a:t>
            </a:r>
            <a:endParaRPr sz="1000">
              <a:latin typeface="Arial MT"/>
              <a:cs typeface="Arial MT"/>
            </a:endParaRPr>
          </a:p>
        </p:txBody>
      </p:sp>
      <p:sp>
        <p:nvSpPr>
          <p:cNvPr id="62" name="object 62"/>
          <p:cNvSpPr txBox="1"/>
          <p:nvPr/>
        </p:nvSpPr>
        <p:spPr>
          <a:xfrm>
            <a:off x="1347598" y="2030125"/>
            <a:ext cx="31877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Key</a:t>
            </a:r>
            <a:endParaRPr sz="1400">
              <a:latin typeface="Consolas"/>
              <a:cs typeface="Consolas"/>
            </a:endParaRPr>
          </a:p>
        </p:txBody>
      </p:sp>
      <p:grpSp>
        <p:nvGrpSpPr>
          <p:cNvPr id="63" name="object 63"/>
          <p:cNvGrpSpPr/>
          <p:nvPr/>
        </p:nvGrpSpPr>
        <p:grpSpPr>
          <a:xfrm>
            <a:off x="1107212" y="2277524"/>
            <a:ext cx="799465" cy="302895"/>
            <a:chOff x="1107212" y="2277524"/>
            <a:chExt cx="799465" cy="302895"/>
          </a:xfrm>
        </p:grpSpPr>
        <p:sp>
          <p:nvSpPr>
            <p:cNvPr id="64" name="object 64"/>
            <p:cNvSpPr/>
            <p:nvPr/>
          </p:nvSpPr>
          <p:spPr>
            <a:xfrm>
              <a:off x="1121499"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5" name="object 65"/>
            <p:cNvSpPr/>
            <p:nvPr/>
          </p:nvSpPr>
          <p:spPr>
            <a:xfrm>
              <a:off x="1121499"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66" name="object 66"/>
          <p:cNvSpPr txBox="1"/>
          <p:nvPr/>
        </p:nvSpPr>
        <p:spPr>
          <a:xfrm>
            <a:off x="1445299" y="230432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5</a:t>
            </a:r>
            <a:endParaRPr sz="1400">
              <a:latin typeface="Consolas"/>
              <a:cs typeface="Consolas"/>
            </a:endParaRPr>
          </a:p>
        </p:txBody>
      </p:sp>
      <p:grpSp>
        <p:nvGrpSpPr>
          <p:cNvPr id="67" name="object 67"/>
          <p:cNvGrpSpPr/>
          <p:nvPr/>
        </p:nvGrpSpPr>
        <p:grpSpPr>
          <a:xfrm>
            <a:off x="1107212" y="2551725"/>
            <a:ext cx="799465" cy="302895"/>
            <a:chOff x="1107212" y="2551725"/>
            <a:chExt cx="799465" cy="302895"/>
          </a:xfrm>
        </p:grpSpPr>
        <p:sp>
          <p:nvSpPr>
            <p:cNvPr id="68" name="object 68"/>
            <p:cNvSpPr/>
            <p:nvPr/>
          </p:nvSpPr>
          <p:spPr>
            <a:xfrm>
              <a:off x="1121499"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9" name="object 69"/>
            <p:cNvSpPr/>
            <p:nvPr/>
          </p:nvSpPr>
          <p:spPr>
            <a:xfrm>
              <a:off x="1121499"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70" name="object 70"/>
          <p:cNvSpPr txBox="1"/>
          <p:nvPr/>
        </p:nvSpPr>
        <p:spPr>
          <a:xfrm>
            <a:off x="1445299" y="257852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grpSp>
        <p:nvGrpSpPr>
          <p:cNvPr id="71" name="object 71"/>
          <p:cNvGrpSpPr/>
          <p:nvPr/>
        </p:nvGrpSpPr>
        <p:grpSpPr>
          <a:xfrm>
            <a:off x="1107212" y="2825924"/>
            <a:ext cx="799465" cy="302895"/>
            <a:chOff x="1107212" y="2825924"/>
            <a:chExt cx="799465" cy="302895"/>
          </a:xfrm>
        </p:grpSpPr>
        <p:sp>
          <p:nvSpPr>
            <p:cNvPr id="72" name="object 72"/>
            <p:cNvSpPr/>
            <p:nvPr/>
          </p:nvSpPr>
          <p:spPr>
            <a:xfrm>
              <a:off x="1121499"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3" name="object 73"/>
            <p:cNvSpPr/>
            <p:nvPr/>
          </p:nvSpPr>
          <p:spPr>
            <a:xfrm>
              <a:off x="1121499"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74" name="object 74"/>
          <p:cNvSpPr txBox="1"/>
          <p:nvPr/>
        </p:nvSpPr>
        <p:spPr>
          <a:xfrm>
            <a:off x="1396449" y="2852725"/>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20</a:t>
            </a:r>
            <a:endParaRPr sz="1400">
              <a:latin typeface="Consolas"/>
              <a:cs typeface="Consolas"/>
            </a:endParaRPr>
          </a:p>
        </p:txBody>
      </p:sp>
      <p:grpSp>
        <p:nvGrpSpPr>
          <p:cNvPr id="75" name="object 75"/>
          <p:cNvGrpSpPr/>
          <p:nvPr/>
        </p:nvGrpSpPr>
        <p:grpSpPr>
          <a:xfrm>
            <a:off x="1107212" y="2003325"/>
            <a:ext cx="1570355" cy="1400175"/>
            <a:chOff x="1107212" y="2003325"/>
            <a:chExt cx="1570355" cy="1400175"/>
          </a:xfrm>
        </p:grpSpPr>
        <p:sp>
          <p:nvSpPr>
            <p:cNvPr id="76" name="object 76"/>
            <p:cNvSpPr/>
            <p:nvPr/>
          </p:nvSpPr>
          <p:spPr>
            <a:xfrm>
              <a:off x="1121499"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7" name="object 77"/>
            <p:cNvSpPr/>
            <p:nvPr/>
          </p:nvSpPr>
          <p:spPr>
            <a:xfrm>
              <a:off x="1121499"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78" name="object 78"/>
            <p:cNvSpPr/>
            <p:nvPr/>
          </p:nvSpPr>
          <p:spPr>
            <a:xfrm>
              <a:off x="1892199"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9" name="object 79"/>
            <p:cNvSpPr/>
            <p:nvPr/>
          </p:nvSpPr>
          <p:spPr>
            <a:xfrm>
              <a:off x="1892199" y="20176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80" name="object 80"/>
          <p:cNvSpPr txBox="1"/>
          <p:nvPr/>
        </p:nvSpPr>
        <p:spPr>
          <a:xfrm>
            <a:off x="2020598" y="2030125"/>
            <a:ext cx="51371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Value</a:t>
            </a:r>
            <a:endParaRPr sz="1400">
              <a:latin typeface="Consolas"/>
              <a:cs typeface="Consolas"/>
            </a:endParaRPr>
          </a:p>
        </p:txBody>
      </p:sp>
      <p:grpSp>
        <p:nvGrpSpPr>
          <p:cNvPr id="81" name="object 81"/>
          <p:cNvGrpSpPr/>
          <p:nvPr/>
        </p:nvGrpSpPr>
        <p:grpSpPr>
          <a:xfrm>
            <a:off x="1107212" y="2277524"/>
            <a:ext cx="1570355" cy="1732914"/>
            <a:chOff x="1107212" y="2277524"/>
            <a:chExt cx="1570355" cy="1732914"/>
          </a:xfrm>
        </p:grpSpPr>
        <p:sp>
          <p:nvSpPr>
            <p:cNvPr id="82" name="object 82"/>
            <p:cNvSpPr/>
            <p:nvPr/>
          </p:nvSpPr>
          <p:spPr>
            <a:xfrm>
              <a:off x="1892199"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3" name="object 83"/>
            <p:cNvSpPr/>
            <p:nvPr/>
          </p:nvSpPr>
          <p:spPr>
            <a:xfrm>
              <a:off x="1892199"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84" name="object 84"/>
            <p:cNvSpPr/>
            <p:nvPr/>
          </p:nvSpPr>
          <p:spPr>
            <a:xfrm>
              <a:off x="1892199"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5" name="object 85"/>
            <p:cNvSpPr/>
            <p:nvPr/>
          </p:nvSpPr>
          <p:spPr>
            <a:xfrm>
              <a:off x="1892199"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86" name="object 86"/>
            <p:cNvSpPr/>
            <p:nvPr/>
          </p:nvSpPr>
          <p:spPr>
            <a:xfrm>
              <a:off x="2258299" y="24001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87" name="object 87"/>
            <p:cNvSpPr/>
            <p:nvPr/>
          </p:nvSpPr>
          <p:spPr>
            <a:xfrm>
              <a:off x="2258299" y="24001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88" name="object 88"/>
            <p:cNvSpPr/>
            <p:nvPr/>
          </p:nvSpPr>
          <p:spPr>
            <a:xfrm>
              <a:off x="2258299" y="26815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89" name="object 89"/>
            <p:cNvSpPr/>
            <p:nvPr/>
          </p:nvSpPr>
          <p:spPr>
            <a:xfrm>
              <a:off x="2258299" y="26815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0" name="object 90"/>
            <p:cNvSpPr/>
            <p:nvPr/>
          </p:nvSpPr>
          <p:spPr>
            <a:xfrm>
              <a:off x="1892199"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1" name="object 91"/>
            <p:cNvSpPr/>
            <p:nvPr/>
          </p:nvSpPr>
          <p:spPr>
            <a:xfrm>
              <a:off x="1892199"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2" name="object 92"/>
            <p:cNvSpPr/>
            <p:nvPr/>
          </p:nvSpPr>
          <p:spPr>
            <a:xfrm>
              <a:off x="1892199"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3" name="object 93"/>
            <p:cNvSpPr/>
            <p:nvPr/>
          </p:nvSpPr>
          <p:spPr>
            <a:xfrm>
              <a:off x="1892199"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4" name="object 94"/>
            <p:cNvSpPr/>
            <p:nvPr/>
          </p:nvSpPr>
          <p:spPr>
            <a:xfrm>
              <a:off x="2258299" y="29485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5" name="object 95"/>
            <p:cNvSpPr/>
            <p:nvPr/>
          </p:nvSpPr>
          <p:spPr>
            <a:xfrm>
              <a:off x="2258299" y="29485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6" name="object 96"/>
            <p:cNvSpPr/>
            <p:nvPr/>
          </p:nvSpPr>
          <p:spPr>
            <a:xfrm>
              <a:off x="2258299" y="32299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7" name="object 97"/>
            <p:cNvSpPr/>
            <p:nvPr/>
          </p:nvSpPr>
          <p:spPr>
            <a:xfrm>
              <a:off x="2258299" y="32299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8" name="object 98"/>
            <p:cNvSpPr/>
            <p:nvPr/>
          </p:nvSpPr>
          <p:spPr>
            <a:xfrm>
              <a:off x="1121499" y="37217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9" name="object 99"/>
            <p:cNvSpPr/>
            <p:nvPr/>
          </p:nvSpPr>
          <p:spPr>
            <a:xfrm>
              <a:off x="1121499" y="37217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00" name="object 100"/>
          <p:cNvSpPr txBox="1"/>
          <p:nvPr/>
        </p:nvSpPr>
        <p:spPr>
          <a:xfrm>
            <a:off x="1347598" y="3734275"/>
            <a:ext cx="31877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Key</a:t>
            </a:r>
            <a:endParaRPr sz="1400">
              <a:latin typeface="Consolas"/>
              <a:cs typeface="Consolas"/>
            </a:endParaRPr>
          </a:p>
        </p:txBody>
      </p:sp>
      <p:grpSp>
        <p:nvGrpSpPr>
          <p:cNvPr id="101" name="object 101"/>
          <p:cNvGrpSpPr/>
          <p:nvPr/>
        </p:nvGrpSpPr>
        <p:grpSpPr>
          <a:xfrm>
            <a:off x="1107212" y="3981674"/>
            <a:ext cx="799465" cy="302895"/>
            <a:chOff x="1107212" y="3981674"/>
            <a:chExt cx="799465" cy="302895"/>
          </a:xfrm>
        </p:grpSpPr>
        <p:sp>
          <p:nvSpPr>
            <p:cNvPr id="102" name="object 102"/>
            <p:cNvSpPr/>
            <p:nvPr/>
          </p:nvSpPr>
          <p:spPr>
            <a:xfrm>
              <a:off x="1121499" y="39959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3" name="object 103"/>
            <p:cNvSpPr/>
            <p:nvPr/>
          </p:nvSpPr>
          <p:spPr>
            <a:xfrm>
              <a:off x="1121499" y="39959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04" name="object 104"/>
          <p:cNvSpPr txBox="1"/>
          <p:nvPr/>
        </p:nvSpPr>
        <p:spPr>
          <a:xfrm>
            <a:off x="1445299" y="40084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5</a:t>
            </a:r>
            <a:endParaRPr sz="1400">
              <a:latin typeface="Consolas"/>
              <a:cs typeface="Consolas"/>
            </a:endParaRPr>
          </a:p>
        </p:txBody>
      </p:sp>
      <p:grpSp>
        <p:nvGrpSpPr>
          <p:cNvPr id="105" name="object 105"/>
          <p:cNvGrpSpPr/>
          <p:nvPr/>
        </p:nvGrpSpPr>
        <p:grpSpPr>
          <a:xfrm>
            <a:off x="1107212" y="4255875"/>
            <a:ext cx="799465" cy="302895"/>
            <a:chOff x="1107212" y="4255875"/>
            <a:chExt cx="799465" cy="302895"/>
          </a:xfrm>
        </p:grpSpPr>
        <p:sp>
          <p:nvSpPr>
            <p:cNvPr id="106" name="object 106"/>
            <p:cNvSpPr/>
            <p:nvPr/>
          </p:nvSpPr>
          <p:spPr>
            <a:xfrm>
              <a:off x="1121499" y="42701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7" name="object 107"/>
            <p:cNvSpPr/>
            <p:nvPr/>
          </p:nvSpPr>
          <p:spPr>
            <a:xfrm>
              <a:off x="1121499" y="42701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08" name="object 108"/>
          <p:cNvSpPr txBox="1"/>
          <p:nvPr/>
        </p:nvSpPr>
        <p:spPr>
          <a:xfrm>
            <a:off x="1445299" y="42826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grpSp>
        <p:nvGrpSpPr>
          <p:cNvPr id="109" name="object 109"/>
          <p:cNvGrpSpPr/>
          <p:nvPr/>
        </p:nvGrpSpPr>
        <p:grpSpPr>
          <a:xfrm>
            <a:off x="1107212" y="4530075"/>
            <a:ext cx="799465" cy="302895"/>
            <a:chOff x="1107212" y="4530075"/>
            <a:chExt cx="799465" cy="302895"/>
          </a:xfrm>
        </p:grpSpPr>
        <p:sp>
          <p:nvSpPr>
            <p:cNvPr id="110" name="object 110"/>
            <p:cNvSpPr/>
            <p:nvPr/>
          </p:nvSpPr>
          <p:spPr>
            <a:xfrm>
              <a:off x="1121499" y="45443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11" name="object 111"/>
            <p:cNvSpPr/>
            <p:nvPr/>
          </p:nvSpPr>
          <p:spPr>
            <a:xfrm>
              <a:off x="1121499" y="45443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12" name="object 112"/>
          <p:cNvSpPr txBox="1"/>
          <p:nvPr/>
        </p:nvSpPr>
        <p:spPr>
          <a:xfrm>
            <a:off x="1396449" y="4556875"/>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20</a:t>
            </a:r>
            <a:endParaRPr sz="1400">
              <a:latin typeface="Consolas"/>
              <a:cs typeface="Consolas"/>
            </a:endParaRPr>
          </a:p>
        </p:txBody>
      </p:sp>
      <p:grpSp>
        <p:nvGrpSpPr>
          <p:cNvPr id="113" name="object 113"/>
          <p:cNvGrpSpPr/>
          <p:nvPr/>
        </p:nvGrpSpPr>
        <p:grpSpPr>
          <a:xfrm>
            <a:off x="1107212" y="3707474"/>
            <a:ext cx="1570355" cy="1400175"/>
            <a:chOff x="1107212" y="3707474"/>
            <a:chExt cx="1570355" cy="1400175"/>
          </a:xfrm>
        </p:grpSpPr>
        <p:sp>
          <p:nvSpPr>
            <p:cNvPr id="114" name="object 114"/>
            <p:cNvSpPr/>
            <p:nvPr/>
          </p:nvSpPr>
          <p:spPr>
            <a:xfrm>
              <a:off x="1121499" y="48185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15" name="object 115"/>
            <p:cNvSpPr/>
            <p:nvPr/>
          </p:nvSpPr>
          <p:spPr>
            <a:xfrm>
              <a:off x="1121499" y="48185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16" name="object 116"/>
            <p:cNvSpPr/>
            <p:nvPr/>
          </p:nvSpPr>
          <p:spPr>
            <a:xfrm>
              <a:off x="1892199" y="37217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17" name="object 117"/>
            <p:cNvSpPr/>
            <p:nvPr/>
          </p:nvSpPr>
          <p:spPr>
            <a:xfrm>
              <a:off x="1892199" y="37217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18" name="object 118"/>
          <p:cNvSpPr txBox="1"/>
          <p:nvPr/>
        </p:nvSpPr>
        <p:spPr>
          <a:xfrm>
            <a:off x="2020598" y="3734275"/>
            <a:ext cx="51371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Value</a:t>
            </a:r>
            <a:endParaRPr sz="1400">
              <a:latin typeface="Consolas"/>
              <a:cs typeface="Consolas"/>
            </a:endParaRPr>
          </a:p>
        </p:txBody>
      </p:sp>
      <p:grpSp>
        <p:nvGrpSpPr>
          <p:cNvPr id="119" name="object 119"/>
          <p:cNvGrpSpPr/>
          <p:nvPr/>
        </p:nvGrpSpPr>
        <p:grpSpPr>
          <a:xfrm>
            <a:off x="1877912" y="649419"/>
            <a:ext cx="4723765" cy="4457700"/>
            <a:chOff x="1877912" y="649419"/>
            <a:chExt cx="4723765" cy="4457700"/>
          </a:xfrm>
        </p:grpSpPr>
        <p:sp>
          <p:nvSpPr>
            <p:cNvPr id="120" name="object 120"/>
            <p:cNvSpPr/>
            <p:nvPr/>
          </p:nvSpPr>
          <p:spPr>
            <a:xfrm>
              <a:off x="2282625" y="654182"/>
              <a:ext cx="3580129" cy="931544"/>
            </a:xfrm>
            <a:custGeom>
              <a:avLst/>
              <a:gdLst/>
              <a:ahLst/>
              <a:cxnLst/>
              <a:rect l="l" t="t" r="r" b="b"/>
              <a:pathLst>
                <a:path w="3580129" h="931544">
                  <a:moveTo>
                    <a:pt x="0" y="0"/>
                  </a:moveTo>
                  <a:lnTo>
                    <a:pt x="3580090" y="931213"/>
                  </a:lnTo>
                </a:path>
              </a:pathLst>
            </a:custGeom>
            <a:ln w="9524">
              <a:solidFill>
                <a:srgbClr val="CCCCCC"/>
              </a:solidFill>
            </a:ln>
          </p:spPr>
          <p:txBody>
            <a:bodyPr wrap="square" lIns="0" tIns="0" rIns="0" bIns="0" rtlCol="0"/>
            <a:lstStyle/>
            <a:p>
              <a:endParaRPr/>
            </a:p>
          </p:txBody>
        </p:sp>
        <p:sp>
          <p:nvSpPr>
            <p:cNvPr id="121" name="object 121"/>
            <p:cNvSpPr/>
            <p:nvPr/>
          </p:nvSpPr>
          <p:spPr>
            <a:xfrm>
              <a:off x="5858755" y="1570169"/>
              <a:ext cx="46355" cy="30480"/>
            </a:xfrm>
            <a:custGeom>
              <a:avLst/>
              <a:gdLst/>
              <a:ahLst/>
              <a:cxnLst/>
              <a:rect l="l" t="t" r="r" b="b"/>
              <a:pathLst>
                <a:path w="46354" h="30480">
                  <a:moveTo>
                    <a:pt x="0" y="30452"/>
                  </a:moveTo>
                  <a:lnTo>
                    <a:pt x="7920" y="0"/>
                  </a:lnTo>
                  <a:lnTo>
                    <a:pt x="45793" y="26107"/>
                  </a:lnTo>
                  <a:lnTo>
                    <a:pt x="0" y="30452"/>
                  </a:lnTo>
                  <a:close/>
                </a:path>
              </a:pathLst>
            </a:custGeom>
            <a:solidFill>
              <a:srgbClr val="CCCCCC"/>
            </a:solidFill>
          </p:spPr>
          <p:txBody>
            <a:bodyPr wrap="square" lIns="0" tIns="0" rIns="0" bIns="0" rtlCol="0"/>
            <a:lstStyle/>
            <a:p>
              <a:endParaRPr/>
            </a:p>
          </p:txBody>
        </p:sp>
        <p:sp>
          <p:nvSpPr>
            <p:cNvPr id="122" name="object 122"/>
            <p:cNvSpPr/>
            <p:nvPr/>
          </p:nvSpPr>
          <p:spPr>
            <a:xfrm>
              <a:off x="5858755" y="1570169"/>
              <a:ext cx="46355" cy="30480"/>
            </a:xfrm>
            <a:custGeom>
              <a:avLst/>
              <a:gdLst/>
              <a:ahLst/>
              <a:cxnLst/>
              <a:rect l="l" t="t" r="r" b="b"/>
              <a:pathLst>
                <a:path w="46354" h="30480">
                  <a:moveTo>
                    <a:pt x="0" y="30452"/>
                  </a:moveTo>
                  <a:lnTo>
                    <a:pt x="45793" y="26107"/>
                  </a:lnTo>
                  <a:lnTo>
                    <a:pt x="7920" y="0"/>
                  </a:lnTo>
                  <a:lnTo>
                    <a:pt x="0" y="30452"/>
                  </a:lnTo>
                  <a:close/>
                </a:path>
              </a:pathLst>
            </a:custGeom>
            <a:ln w="9524">
              <a:solidFill>
                <a:srgbClr val="CCCCCC"/>
              </a:solidFill>
            </a:ln>
          </p:spPr>
          <p:txBody>
            <a:bodyPr wrap="square" lIns="0" tIns="0" rIns="0" bIns="0" rtlCol="0"/>
            <a:lstStyle/>
            <a:p>
              <a:endParaRPr/>
            </a:p>
          </p:txBody>
        </p:sp>
        <p:sp>
          <p:nvSpPr>
            <p:cNvPr id="123" name="object 123"/>
            <p:cNvSpPr/>
            <p:nvPr/>
          </p:nvSpPr>
          <p:spPr>
            <a:xfrm>
              <a:off x="2282497" y="966181"/>
              <a:ext cx="2905125" cy="1468755"/>
            </a:xfrm>
            <a:custGeom>
              <a:avLst/>
              <a:gdLst/>
              <a:ahLst/>
              <a:cxnLst/>
              <a:rect l="l" t="t" r="r" b="b"/>
              <a:pathLst>
                <a:path w="2905125" h="1468755">
                  <a:moveTo>
                    <a:pt x="0" y="0"/>
                  </a:moveTo>
                  <a:lnTo>
                    <a:pt x="2904896" y="1468516"/>
                  </a:lnTo>
                </a:path>
              </a:pathLst>
            </a:custGeom>
            <a:ln w="9524">
              <a:solidFill>
                <a:srgbClr val="CCCCCC"/>
              </a:solidFill>
            </a:ln>
          </p:spPr>
          <p:txBody>
            <a:bodyPr wrap="square" lIns="0" tIns="0" rIns="0" bIns="0" rtlCol="0"/>
            <a:lstStyle/>
            <a:p>
              <a:endParaRPr/>
            </a:p>
          </p:txBody>
        </p:sp>
        <p:sp>
          <p:nvSpPr>
            <p:cNvPr id="124" name="object 124"/>
            <p:cNvSpPr/>
            <p:nvPr/>
          </p:nvSpPr>
          <p:spPr>
            <a:xfrm>
              <a:off x="5180296" y="2420657"/>
              <a:ext cx="45720" cy="33655"/>
            </a:xfrm>
            <a:custGeom>
              <a:avLst/>
              <a:gdLst/>
              <a:ahLst/>
              <a:cxnLst/>
              <a:rect l="l" t="t" r="r" b="b"/>
              <a:pathLst>
                <a:path w="45720" h="33655">
                  <a:moveTo>
                    <a:pt x="45674" y="33541"/>
                  </a:moveTo>
                  <a:lnTo>
                    <a:pt x="0" y="28081"/>
                  </a:lnTo>
                  <a:lnTo>
                    <a:pt x="14195" y="0"/>
                  </a:lnTo>
                  <a:lnTo>
                    <a:pt x="45674" y="33541"/>
                  </a:lnTo>
                  <a:close/>
                </a:path>
              </a:pathLst>
            </a:custGeom>
            <a:solidFill>
              <a:srgbClr val="CCCCCC"/>
            </a:solidFill>
          </p:spPr>
          <p:txBody>
            <a:bodyPr wrap="square" lIns="0" tIns="0" rIns="0" bIns="0" rtlCol="0"/>
            <a:lstStyle/>
            <a:p>
              <a:endParaRPr/>
            </a:p>
          </p:txBody>
        </p:sp>
        <p:sp>
          <p:nvSpPr>
            <p:cNvPr id="125" name="object 125"/>
            <p:cNvSpPr/>
            <p:nvPr/>
          </p:nvSpPr>
          <p:spPr>
            <a:xfrm>
              <a:off x="5180296" y="2420657"/>
              <a:ext cx="45720" cy="33655"/>
            </a:xfrm>
            <a:custGeom>
              <a:avLst/>
              <a:gdLst/>
              <a:ahLst/>
              <a:cxnLst/>
              <a:rect l="l" t="t" r="r" b="b"/>
              <a:pathLst>
                <a:path w="45720" h="33655">
                  <a:moveTo>
                    <a:pt x="0" y="28081"/>
                  </a:moveTo>
                  <a:lnTo>
                    <a:pt x="45674" y="33541"/>
                  </a:lnTo>
                  <a:lnTo>
                    <a:pt x="14195" y="0"/>
                  </a:lnTo>
                  <a:lnTo>
                    <a:pt x="0" y="28081"/>
                  </a:lnTo>
                  <a:close/>
                </a:path>
              </a:pathLst>
            </a:custGeom>
            <a:ln w="9524">
              <a:solidFill>
                <a:srgbClr val="CCCCCC"/>
              </a:solidFill>
            </a:ln>
          </p:spPr>
          <p:txBody>
            <a:bodyPr wrap="square" lIns="0" tIns="0" rIns="0" bIns="0" rtlCol="0"/>
            <a:lstStyle/>
            <a:p>
              <a:endParaRPr/>
            </a:p>
          </p:txBody>
        </p:sp>
        <p:sp>
          <p:nvSpPr>
            <p:cNvPr id="126" name="object 126"/>
            <p:cNvSpPr/>
            <p:nvPr/>
          </p:nvSpPr>
          <p:spPr>
            <a:xfrm>
              <a:off x="2286799" y="1217962"/>
              <a:ext cx="4268470" cy="1226820"/>
            </a:xfrm>
            <a:custGeom>
              <a:avLst/>
              <a:gdLst/>
              <a:ahLst/>
              <a:cxnLst/>
              <a:rect l="l" t="t" r="r" b="b"/>
              <a:pathLst>
                <a:path w="4268470" h="1226820">
                  <a:moveTo>
                    <a:pt x="0" y="0"/>
                  </a:moveTo>
                  <a:lnTo>
                    <a:pt x="4268373" y="1226812"/>
                  </a:lnTo>
                </a:path>
              </a:pathLst>
            </a:custGeom>
            <a:ln w="9524">
              <a:solidFill>
                <a:srgbClr val="CCCCCC"/>
              </a:solidFill>
            </a:ln>
          </p:spPr>
          <p:txBody>
            <a:bodyPr wrap="square" lIns="0" tIns="0" rIns="0" bIns="0" rtlCol="0"/>
            <a:lstStyle/>
            <a:p>
              <a:endParaRPr/>
            </a:p>
          </p:txBody>
        </p:sp>
        <p:sp>
          <p:nvSpPr>
            <p:cNvPr id="127" name="object 127"/>
            <p:cNvSpPr/>
            <p:nvPr/>
          </p:nvSpPr>
          <p:spPr>
            <a:xfrm>
              <a:off x="6550827" y="2429655"/>
              <a:ext cx="46355" cy="30480"/>
            </a:xfrm>
            <a:custGeom>
              <a:avLst/>
              <a:gdLst/>
              <a:ahLst/>
              <a:cxnLst/>
              <a:rect l="l" t="t" r="r" b="b"/>
              <a:pathLst>
                <a:path w="46354" h="30480">
                  <a:moveTo>
                    <a:pt x="0" y="30241"/>
                  </a:moveTo>
                  <a:lnTo>
                    <a:pt x="8691" y="0"/>
                  </a:lnTo>
                  <a:lnTo>
                    <a:pt x="45889" y="27060"/>
                  </a:lnTo>
                  <a:lnTo>
                    <a:pt x="0" y="30241"/>
                  </a:lnTo>
                  <a:close/>
                </a:path>
              </a:pathLst>
            </a:custGeom>
            <a:solidFill>
              <a:srgbClr val="CCCCCC"/>
            </a:solidFill>
          </p:spPr>
          <p:txBody>
            <a:bodyPr wrap="square" lIns="0" tIns="0" rIns="0" bIns="0" rtlCol="0"/>
            <a:lstStyle/>
            <a:p>
              <a:endParaRPr/>
            </a:p>
          </p:txBody>
        </p:sp>
        <p:sp>
          <p:nvSpPr>
            <p:cNvPr id="128" name="object 128"/>
            <p:cNvSpPr/>
            <p:nvPr/>
          </p:nvSpPr>
          <p:spPr>
            <a:xfrm>
              <a:off x="6550827" y="2429655"/>
              <a:ext cx="46355" cy="30480"/>
            </a:xfrm>
            <a:custGeom>
              <a:avLst/>
              <a:gdLst/>
              <a:ahLst/>
              <a:cxnLst/>
              <a:rect l="l" t="t" r="r" b="b"/>
              <a:pathLst>
                <a:path w="46354" h="30480">
                  <a:moveTo>
                    <a:pt x="0" y="30241"/>
                  </a:moveTo>
                  <a:lnTo>
                    <a:pt x="45889" y="27060"/>
                  </a:lnTo>
                  <a:lnTo>
                    <a:pt x="8691" y="0"/>
                  </a:lnTo>
                  <a:lnTo>
                    <a:pt x="0" y="30241"/>
                  </a:lnTo>
                  <a:close/>
                </a:path>
              </a:pathLst>
            </a:custGeom>
            <a:ln w="9524">
              <a:solidFill>
                <a:srgbClr val="CCCCCC"/>
              </a:solidFill>
            </a:ln>
          </p:spPr>
          <p:txBody>
            <a:bodyPr wrap="square" lIns="0" tIns="0" rIns="0" bIns="0" rtlCol="0"/>
            <a:lstStyle/>
            <a:p>
              <a:endParaRPr/>
            </a:p>
          </p:txBody>
        </p:sp>
        <p:sp>
          <p:nvSpPr>
            <p:cNvPr id="129" name="object 129"/>
            <p:cNvSpPr/>
            <p:nvPr/>
          </p:nvSpPr>
          <p:spPr>
            <a:xfrm>
              <a:off x="2282626" y="2436985"/>
              <a:ext cx="4051935" cy="239395"/>
            </a:xfrm>
            <a:custGeom>
              <a:avLst/>
              <a:gdLst/>
              <a:ahLst/>
              <a:cxnLst/>
              <a:rect l="l" t="t" r="r" b="b"/>
              <a:pathLst>
                <a:path w="4051935" h="239394">
                  <a:moveTo>
                    <a:pt x="0" y="0"/>
                  </a:moveTo>
                  <a:lnTo>
                    <a:pt x="4051449" y="239033"/>
                  </a:lnTo>
                </a:path>
              </a:pathLst>
            </a:custGeom>
            <a:ln w="9524">
              <a:solidFill>
                <a:srgbClr val="CCCCCC"/>
              </a:solidFill>
            </a:ln>
          </p:spPr>
          <p:txBody>
            <a:bodyPr wrap="square" lIns="0" tIns="0" rIns="0" bIns="0" rtlCol="0"/>
            <a:lstStyle/>
            <a:p>
              <a:endParaRPr/>
            </a:p>
          </p:txBody>
        </p:sp>
        <p:sp>
          <p:nvSpPr>
            <p:cNvPr id="130" name="object 130"/>
            <p:cNvSpPr/>
            <p:nvPr/>
          </p:nvSpPr>
          <p:spPr>
            <a:xfrm>
              <a:off x="6333148" y="2660314"/>
              <a:ext cx="44450" cy="31750"/>
            </a:xfrm>
            <a:custGeom>
              <a:avLst/>
              <a:gdLst/>
              <a:ahLst/>
              <a:cxnLst/>
              <a:rect l="l" t="t" r="r" b="b"/>
              <a:pathLst>
                <a:path w="44450" h="31750">
                  <a:moveTo>
                    <a:pt x="0" y="31410"/>
                  </a:moveTo>
                  <a:lnTo>
                    <a:pt x="1853" y="0"/>
                  </a:lnTo>
                  <a:lnTo>
                    <a:pt x="44076" y="18251"/>
                  </a:lnTo>
                  <a:lnTo>
                    <a:pt x="0" y="31410"/>
                  </a:lnTo>
                  <a:close/>
                </a:path>
              </a:pathLst>
            </a:custGeom>
            <a:solidFill>
              <a:srgbClr val="CCCCCC"/>
            </a:solidFill>
          </p:spPr>
          <p:txBody>
            <a:bodyPr wrap="square" lIns="0" tIns="0" rIns="0" bIns="0" rtlCol="0"/>
            <a:lstStyle/>
            <a:p>
              <a:endParaRPr/>
            </a:p>
          </p:txBody>
        </p:sp>
        <p:sp>
          <p:nvSpPr>
            <p:cNvPr id="131" name="object 131"/>
            <p:cNvSpPr/>
            <p:nvPr/>
          </p:nvSpPr>
          <p:spPr>
            <a:xfrm>
              <a:off x="6333148" y="2660314"/>
              <a:ext cx="44450" cy="31750"/>
            </a:xfrm>
            <a:custGeom>
              <a:avLst/>
              <a:gdLst/>
              <a:ahLst/>
              <a:cxnLst/>
              <a:rect l="l" t="t" r="r" b="b"/>
              <a:pathLst>
                <a:path w="44450" h="31750">
                  <a:moveTo>
                    <a:pt x="0" y="31410"/>
                  </a:moveTo>
                  <a:lnTo>
                    <a:pt x="44076" y="18251"/>
                  </a:lnTo>
                  <a:lnTo>
                    <a:pt x="1853" y="0"/>
                  </a:lnTo>
                  <a:lnTo>
                    <a:pt x="0" y="31410"/>
                  </a:lnTo>
                  <a:close/>
                </a:path>
              </a:pathLst>
            </a:custGeom>
            <a:ln w="9524">
              <a:solidFill>
                <a:srgbClr val="CCCCCC"/>
              </a:solidFill>
            </a:ln>
          </p:spPr>
          <p:txBody>
            <a:bodyPr wrap="square" lIns="0" tIns="0" rIns="0" bIns="0" rtlCol="0"/>
            <a:lstStyle/>
            <a:p>
              <a:endParaRPr/>
            </a:p>
          </p:txBody>
        </p:sp>
        <p:sp>
          <p:nvSpPr>
            <p:cNvPr id="132" name="object 132"/>
            <p:cNvSpPr/>
            <p:nvPr/>
          </p:nvSpPr>
          <p:spPr>
            <a:xfrm>
              <a:off x="2282626" y="1832848"/>
              <a:ext cx="3361054" cy="855344"/>
            </a:xfrm>
            <a:custGeom>
              <a:avLst/>
              <a:gdLst/>
              <a:ahLst/>
              <a:cxnLst/>
              <a:rect l="l" t="t" r="r" b="b"/>
              <a:pathLst>
                <a:path w="3361054" h="855344">
                  <a:moveTo>
                    <a:pt x="0" y="855010"/>
                  </a:moveTo>
                  <a:lnTo>
                    <a:pt x="3361013" y="0"/>
                  </a:lnTo>
                </a:path>
              </a:pathLst>
            </a:custGeom>
            <a:ln w="9524">
              <a:solidFill>
                <a:srgbClr val="CCCCCC"/>
              </a:solidFill>
            </a:ln>
          </p:spPr>
          <p:txBody>
            <a:bodyPr wrap="square" lIns="0" tIns="0" rIns="0" bIns="0" rtlCol="0"/>
            <a:lstStyle/>
            <a:p>
              <a:endParaRPr/>
            </a:p>
          </p:txBody>
        </p:sp>
        <p:sp>
          <p:nvSpPr>
            <p:cNvPr id="133" name="object 133"/>
            <p:cNvSpPr/>
            <p:nvPr/>
          </p:nvSpPr>
          <p:spPr>
            <a:xfrm>
              <a:off x="5639761" y="1817601"/>
              <a:ext cx="46355" cy="31115"/>
            </a:xfrm>
            <a:custGeom>
              <a:avLst/>
              <a:gdLst/>
              <a:ahLst/>
              <a:cxnLst/>
              <a:rect l="l" t="t" r="r" b="b"/>
              <a:pathLst>
                <a:path w="46354" h="31114">
                  <a:moveTo>
                    <a:pt x="7757" y="30494"/>
                  </a:moveTo>
                  <a:lnTo>
                    <a:pt x="0" y="0"/>
                  </a:lnTo>
                  <a:lnTo>
                    <a:pt x="45769" y="4590"/>
                  </a:lnTo>
                  <a:lnTo>
                    <a:pt x="7757" y="30494"/>
                  </a:lnTo>
                  <a:close/>
                </a:path>
              </a:pathLst>
            </a:custGeom>
            <a:solidFill>
              <a:srgbClr val="CCCCCC"/>
            </a:solidFill>
          </p:spPr>
          <p:txBody>
            <a:bodyPr wrap="square" lIns="0" tIns="0" rIns="0" bIns="0" rtlCol="0"/>
            <a:lstStyle/>
            <a:p>
              <a:endParaRPr/>
            </a:p>
          </p:txBody>
        </p:sp>
        <p:sp>
          <p:nvSpPr>
            <p:cNvPr id="134" name="object 134"/>
            <p:cNvSpPr/>
            <p:nvPr/>
          </p:nvSpPr>
          <p:spPr>
            <a:xfrm>
              <a:off x="5639761" y="1817601"/>
              <a:ext cx="46355" cy="31115"/>
            </a:xfrm>
            <a:custGeom>
              <a:avLst/>
              <a:gdLst/>
              <a:ahLst/>
              <a:cxnLst/>
              <a:rect l="l" t="t" r="r" b="b"/>
              <a:pathLst>
                <a:path w="46354" h="31114">
                  <a:moveTo>
                    <a:pt x="7757" y="30494"/>
                  </a:moveTo>
                  <a:lnTo>
                    <a:pt x="45769" y="4590"/>
                  </a:lnTo>
                  <a:lnTo>
                    <a:pt x="0" y="0"/>
                  </a:lnTo>
                  <a:lnTo>
                    <a:pt x="7757" y="30494"/>
                  </a:lnTo>
                  <a:close/>
                </a:path>
              </a:pathLst>
            </a:custGeom>
            <a:ln w="9524">
              <a:solidFill>
                <a:srgbClr val="CCCCCC"/>
              </a:solidFill>
            </a:ln>
          </p:spPr>
          <p:txBody>
            <a:bodyPr wrap="square" lIns="0" tIns="0" rIns="0" bIns="0" rtlCol="0"/>
            <a:lstStyle/>
            <a:p>
              <a:endParaRPr/>
            </a:p>
          </p:txBody>
        </p:sp>
        <p:sp>
          <p:nvSpPr>
            <p:cNvPr id="135" name="object 135"/>
            <p:cNvSpPr/>
            <p:nvPr/>
          </p:nvSpPr>
          <p:spPr>
            <a:xfrm>
              <a:off x="1892200" y="39959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36" name="object 136"/>
            <p:cNvSpPr/>
            <p:nvPr/>
          </p:nvSpPr>
          <p:spPr>
            <a:xfrm>
              <a:off x="1892200" y="39959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37" name="object 137"/>
            <p:cNvSpPr/>
            <p:nvPr/>
          </p:nvSpPr>
          <p:spPr>
            <a:xfrm>
              <a:off x="1892200" y="42701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38" name="object 138"/>
            <p:cNvSpPr/>
            <p:nvPr/>
          </p:nvSpPr>
          <p:spPr>
            <a:xfrm>
              <a:off x="1892200" y="42701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39" name="object 139"/>
            <p:cNvSpPr/>
            <p:nvPr/>
          </p:nvSpPr>
          <p:spPr>
            <a:xfrm>
              <a:off x="2258299" y="41042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40" name="object 140"/>
            <p:cNvSpPr/>
            <p:nvPr/>
          </p:nvSpPr>
          <p:spPr>
            <a:xfrm>
              <a:off x="2258299" y="41042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41" name="object 141"/>
            <p:cNvSpPr/>
            <p:nvPr/>
          </p:nvSpPr>
          <p:spPr>
            <a:xfrm>
              <a:off x="2258299" y="43856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42" name="object 142"/>
            <p:cNvSpPr/>
            <p:nvPr/>
          </p:nvSpPr>
          <p:spPr>
            <a:xfrm>
              <a:off x="2258299" y="43856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43" name="object 143"/>
            <p:cNvSpPr/>
            <p:nvPr/>
          </p:nvSpPr>
          <p:spPr>
            <a:xfrm>
              <a:off x="1892200" y="45443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44" name="object 144"/>
            <p:cNvSpPr/>
            <p:nvPr/>
          </p:nvSpPr>
          <p:spPr>
            <a:xfrm>
              <a:off x="1892200" y="45443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45" name="object 145"/>
            <p:cNvSpPr/>
            <p:nvPr/>
          </p:nvSpPr>
          <p:spPr>
            <a:xfrm>
              <a:off x="1892200" y="48185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46" name="object 146"/>
            <p:cNvSpPr/>
            <p:nvPr/>
          </p:nvSpPr>
          <p:spPr>
            <a:xfrm>
              <a:off x="1892200" y="48185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47" name="object 147"/>
            <p:cNvSpPr/>
            <p:nvPr/>
          </p:nvSpPr>
          <p:spPr>
            <a:xfrm>
              <a:off x="2258299" y="46526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48" name="object 148"/>
            <p:cNvSpPr/>
            <p:nvPr/>
          </p:nvSpPr>
          <p:spPr>
            <a:xfrm>
              <a:off x="2258299" y="46526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49" name="object 149"/>
            <p:cNvSpPr/>
            <p:nvPr/>
          </p:nvSpPr>
          <p:spPr>
            <a:xfrm>
              <a:off x="2258299" y="49340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50" name="object 150"/>
            <p:cNvSpPr/>
            <p:nvPr/>
          </p:nvSpPr>
          <p:spPr>
            <a:xfrm>
              <a:off x="2258299" y="49340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sp>
        <p:nvSpPr>
          <p:cNvPr id="151" name="object 151"/>
          <p:cNvSpPr txBox="1"/>
          <p:nvPr/>
        </p:nvSpPr>
        <p:spPr>
          <a:xfrm>
            <a:off x="2794374" y="2917886"/>
            <a:ext cx="985519"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Arial MT"/>
                <a:cs typeface="Arial MT"/>
              </a:rPr>
              <a:t>20</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30" dirty="0">
                <a:latin typeface="Arial MT"/>
                <a:cs typeface="Arial MT"/>
              </a:rPr>
              <a:t> </a:t>
            </a:r>
            <a:r>
              <a:rPr sz="800" dirty="0">
                <a:latin typeface="Arial MT"/>
                <a:cs typeface="Arial MT"/>
              </a:rPr>
              <a:t>successor!</a:t>
            </a:r>
            <a:endParaRPr sz="800">
              <a:latin typeface="Arial MT"/>
              <a:cs typeface="Arial MT"/>
            </a:endParaRPr>
          </a:p>
        </p:txBody>
      </p:sp>
      <p:grpSp>
        <p:nvGrpSpPr>
          <p:cNvPr id="152" name="object 152"/>
          <p:cNvGrpSpPr/>
          <p:nvPr/>
        </p:nvGrpSpPr>
        <p:grpSpPr>
          <a:xfrm>
            <a:off x="2257711" y="1823031"/>
            <a:ext cx="3435985" cy="2871470"/>
            <a:chOff x="2257711" y="1823031"/>
            <a:chExt cx="3435985" cy="2871470"/>
          </a:xfrm>
        </p:grpSpPr>
        <p:sp>
          <p:nvSpPr>
            <p:cNvPr id="153" name="object 153"/>
            <p:cNvSpPr/>
            <p:nvPr/>
          </p:nvSpPr>
          <p:spPr>
            <a:xfrm>
              <a:off x="2262473" y="2706304"/>
              <a:ext cx="2707005" cy="1435100"/>
            </a:xfrm>
            <a:custGeom>
              <a:avLst/>
              <a:gdLst/>
              <a:ahLst/>
              <a:cxnLst/>
              <a:rect l="l" t="t" r="r" b="b"/>
              <a:pathLst>
                <a:path w="2707004" h="1435100">
                  <a:moveTo>
                    <a:pt x="0" y="1434831"/>
                  </a:moveTo>
                  <a:lnTo>
                    <a:pt x="2706506" y="0"/>
                  </a:lnTo>
                </a:path>
              </a:pathLst>
            </a:custGeom>
            <a:ln w="9524">
              <a:solidFill>
                <a:srgbClr val="595959"/>
              </a:solidFill>
            </a:ln>
          </p:spPr>
          <p:txBody>
            <a:bodyPr wrap="square" lIns="0" tIns="0" rIns="0" bIns="0" rtlCol="0"/>
            <a:lstStyle/>
            <a:p>
              <a:endParaRPr/>
            </a:p>
          </p:txBody>
        </p:sp>
        <p:sp>
          <p:nvSpPr>
            <p:cNvPr id="154" name="object 154"/>
            <p:cNvSpPr/>
            <p:nvPr/>
          </p:nvSpPr>
          <p:spPr>
            <a:xfrm>
              <a:off x="4961611" y="2686058"/>
              <a:ext cx="45720" cy="34290"/>
            </a:xfrm>
            <a:custGeom>
              <a:avLst/>
              <a:gdLst/>
              <a:ahLst/>
              <a:cxnLst/>
              <a:rect l="l" t="t" r="r" b="b"/>
              <a:pathLst>
                <a:path w="45720" h="34289">
                  <a:moveTo>
                    <a:pt x="14738" y="34146"/>
                  </a:moveTo>
                  <a:lnTo>
                    <a:pt x="0" y="6345"/>
                  </a:lnTo>
                  <a:lnTo>
                    <a:pt x="45559" y="0"/>
                  </a:lnTo>
                  <a:lnTo>
                    <a:pt x="14738" y="34146"/>
                  </a:lnTo>
                  <a:close/>
                </a:path>
              </a:pathLst>
            </a:custGeom>
            <a:solidFill>
              <a:srgbClr val="595959"/>
            </a:solidFill>
          </p:spPr>
          <p:txBody>
            <a:bodyPr wrap="square" lIns="0" tIns="0" rIns="0" bIns="0" rtlCol="0"/>
            <a:lstStyle/>
            <a:p>
              <a:endParaRPr/>
            </a:p>
          </p:txBody>
        </p:sp>
        <p:sp>
          <p:nvSpPr>
            <p:cNvPr id="155" name="object 155"/>
            <p:cNvSpPr/>
            <p:nvPr/>
          </p:nvSpPr>
          <p:spPr>
            <a:xfrm>
              <a:off x="4961611" y="2686058"/>
              <a:ext cx="45720" cy="34290"/>
            </a:xfrm>
            <a:custGeom>
              <a:avLst/>
              <a:gdLst/>
              <a:ahLst/>
              <a:cxnLst/>
              <a:rect l="l" t="t" r="r" b="b"/>
              <a:pathLst>
                <a:path w="45720" h="34289">
                  <a:moveTo>
                    <a:pt x="14738" y="34146"/>
                  </a:moveTo>
                  <a:lnTo>
                    <a:pt x="45559" y="0"/>
                  </a:lnTo>
                  <a:lnTo>
                    <a:pt x="0" y="6345"/>
                  </a:lnTo>
                  <a:lnTo>
                    <a:pt x="14738" y="34146"/>
                  </a:lnTo>
                  <a:close/>
                </a:path>
              </a:pathLst>
            </a:custGeom>
            <a:ln w="9524">
              <a:solidFill>
                <a:srgbClr val="595959"/>
              </a:solidFill>
            </a:ln>
          </p:spPr>
          <p:txBody>
            <a:bodyPr wrap="square" lIns="0" tIns="0" rIns="0" bIns="0" rtlCol="0"/>
            <a:lstStyle/>
            <a:p>
              <a:endParaRPr/>
            </a:p>
          </p:txBody>
        </p:sp>
        <p:sp>
          <p:nvSpPr>
            <p:cNvPr id="156" name="object 156"/>
            <p:cNvSpPr/>
            <p:nvPr/>
          </p:nvSpPr>
          <p:spPr>
            <a:xfrm>
              <a:off x="2282626" y="1855601"/>
              <a:ext cx="3373120" cy="2834005"/>
            </a:xfrm>
            <a:custGeom>
              <a:avLst/>
              <a:gdLst/>
              <a:ahLst/>
              <a:cxnLst/>
              <a:rect l="l" t="t" r="r" b="b"/>
              <a:pathLst>
                <a:path w="3373120" h="2834004">
                  <a:moveTo>
                    <a:pt x="0" y="2833934"/>
                  </a:moveTo>
                  <a:lnTo>
                    <a:pt x="3372645" y="0"/>
                  </a:lnTo>
                </a:path>
              </a:pathLst>
            </a:custGeom>
            <a:ln w="9524">
              <a:solidFill>
                <a:srgbClr val="595959"/>
              </a:solidFill>
            </a:ln>
          </p:spPr>
          <p:txBody>
            <a:bodyPr wrap="square" lIns="0" tIns="0" rIns="0" bIns="0" rtlCol="0"/>
            <a:lstStyle/>
            <a:p>
              <a:endParaRPr/>
            </a:p>
          </p:txBody>
        </p:sp>
        <p:sp>
          <p:nvSpPr>
            <p:cNvPr id="157" name="object 157"/>
            <p:cNvSpPr/>
            <p:nvPr/>
          </p:nvSpPr>
          <p:spPr>
            <a:xfrm>
              <a:off x="5645150" y="1827793"/>
              <a:ext cx="43815" cy="40005"/>
            </a:xfrm>
            <a:custGeom>
              <a:avLst/>
              <a:gdLst/>
              <a:ahLst/>
              <a:cxnLst/>
              <a:rect l="l" t="t" r="r" b="b"/>
              <a:pathLst>
                <a:path w="43814" h="40005">
                  <a:moveTo>
                    <a:pt x="20242" y="39852"/>
                  </a:moveTo>
                  <a:lnTo>
                    <a:pt x="0" y="15762"/>
                  </a:lnTo>
                  <a:lnTo>
                    <a:pt x="43214" y="0"/>
                  </a:lnTo>
                  <a:lnTo>
                    <a:pt x="20242" y="39852"/>
                  </a:lnTo>
                  <a:close/>
                </a:path>
              </a:pathLst>
            </a:custGeom>
            <a:solidFill>
              <a:srgbClr val="595959"/>
            </a:solidFill>
          </p:spPr>
          <p:txBody>
            <a:bodyPr wrap="square" lIns="0" tIns="0" rIns="0" bIns="0" rtlCol="0"/>
            <a:lstStyle/>
            <a:p>
              <a:endParaRPr/>
            </a:p>
          </p:txBody>
        </p:sp>
        <p:sp>
          <p:nvSpPr>
            <p:cNvPr id="158" name="object 158"/>
            <p:cNvSpPr/>
            <p:nvPr/>
          </p:nvSpPr>
          <p:spPr>
            <a:xfrm>
              <a:off x="5645150" y="1827793"/>
              <a:ext cx="43815" cy="40005"/>
            </a:xfrm>
            <a:custGeom>
              <a:avLst/>
              <a:gdLst/>
              <a:ahLst/>
              <a:cxnLst/>
              <a:rect l="l" t="t" r="r" b="b"/>
              <a:pathLst>
                <a:path w="43814" h="40005">
                  <a:moveTo>
                    <a:pt x="20242" y="39852"/>
                  </a:moveTo>
                  <a:lnTo>
                    <a:pt x="43214" y="0"/>
                  </a:lnTo>
                  <a:lnTo>
                    <a:pt x="0" y="15762"/>
                  </a:lnTo>
                  <a:lnTo>
                    <a:pt x="20242" y="39852"/>
                  </a:lnTo>
                  <a:close/>
                </a:path>
              </a:pathLst>
            </a:custGeom>
            <a:ln w="9524">
              <a:solidFill>
                <a:srgbClr val="595959"/>
              </a:solidFill>
            </a:ln>
          </p:spPr>
          <p:txBody>
            <a:bodyPr wrap="square" lIns="0" tIns="0" rIns="0" bIns="0" rtlCol="0"/>
            <a:lstStyle/>
            <a:p>
              <a:endParaRPr/>
            </a:p>
          </p:txBody>
        </p:sp>
      </p:grpSp>
      <p:sp>
        <p:nvSpPr>
          <p:cNvPr id="159" name="object 159"/>
          <p:cNvSpPr txBox="1"/>
          <p:nvPr/>
        </p:nvSpPr>
        <p:spPr>
          <a:xfrm>
            <a:off x="2794374" y="4355036"/>
            <a:ext cx="103060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MT"/>
                <a:cs typeface="Arial MT"/>
              </a:rPr>
              <a:t>1</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25" dirty="0">
                <a:latin typeface="Arial MT"/>
                <a:cs typeface="Arial MT"/>
              </a:rPr>
              <a:t> </a:t>
            </a:r>
            <a:r>
              <a:rPr sz="800" spc="-5" dirty="0">
                <a:latin typeface="Arial MT"/>
                <a:cs typeface="Arial MT"/>
              </a:rPr>
              <a:t>predecessor!</a:t>
            </a:r>
            <a:endParaRPr sz="800">
              <a:latin typeface="Arial MT"/>
              <a:cs typeface="Arial MT"/>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07212" y="251175"/>
            <a:ext cx="799465" cy="302895"/>
            <a:chOff x="1107212" y="251175"/>
            <a:chExt cx="799465" cy="302895"/>
          </a:xfrm>
        </p:grpSpPr>
        <p:sp>
          <p:nvSpPr>
            <p:cNvPr id="3" name="object 3"/>
            <p:cNvSpPr/>
            <p:nvPr/>
          </p:nvSpPr>
          <p:spPr>
            <a:xfrm>
              <a:off x="1121499" y="2654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4" name="object 4"/>
            <p:cNvSpPr/>
            <p:nvPr/>
          </p:nvSpPr>
          <p:spPr>
            <a:xfrm>
              <a:off x="1121499" y="2654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5" name="object 5"/>
          <p:cNvSpPr txBox="1"/>
          <p:nvPr/>
        </p:nvSpPr>
        <p:spPr>
          <a:xfrm>
            <a:off x="1347598" y="277975"/>
            <a:ext cx="31877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Key</a:t>
            </a:r>
            <a:endParaRPr sz="1400">
              <a:latin typeface="Consolas"/>
              <a:cs typeface="Consolas"/>
            </a:endParaRPr>
          </a:p>
        </p:txBody>
      </p:sp>
      <p:grpSp>
        <p:nvGrpSpPr>
          <p:cNvPr id="6" name="object 6"/>
          <p:cNvGrpSpPr/>
          <p:nvPr/>
        </p:nvGrpSpPr>
        <p:grpSpPr>
          <a:xfrm>
            <a:off x="1107212" y="525375"/>
            <a:ext cx="799465" cy="302895"/>
            <a:chOff x="1107212" y="525375"/>
            <a:chExt cx="799465" cy="302895"/>
          </a:xfrm>
        </p:grpSpPr>
        <p:sp>
          <p:nvSpPr>
            <p:cNvPr id="7" name="object 7"/>
            <p:cNvSpPr/>
            <p:nvPr/>
          </p:nvSpPr>
          <p:spPr>
            <a:xfrm>
              <a:off x="1121499"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 name="object 8"/>
            <p:cNvSpPr/>
            <p:nvPr/>
          </p:nvSpPr>
          <p:spPr>
            <a:xfrm>
              <a:off x="1121499"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9" name="object 9"/>
          <p:cNvSpPr txBox="1"/>
          <p:nvPr/>
        </p:nvSpPr>
        <p:spPr>
          <a:xfrm>
            <a:off x="1445299" y="5521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5</a:t>
            </a:r>
            <a:endParaRPr sz="1400">
              <a:latin typeface="Consolas"/>
              <a:cs typeface="Consolas"/>
            </a:endParaRPr>
          </a:p>
        </p:txBody>
      </p:sp>
      <p:grpSp>
        <p:nvGrpSpPr>
          <p:cNvPr id="10" name="object 10"/>
          <p:cNvGrpSpPr/>
          <p:nvPr/>
        </p:nvGrpSpPr>
        <p:grpSpPr>
          <a:xfrm>
            <a:off x="1107212" y="799574"/>
            <a:ext cx="799465" cy="302895"/>
            <a:chOff x="1107212" y="799574"/>
            <a:chExt cx="799465" cy="302895"/>
          </a:xfrm>
        </p:grpSpPr>
        <p:sp>
          <p:nvSpPr>
            <p:cNvPr id="11" name="object 11"/>
            <p:cNvSpPr/>
            <p:nvPr/>
          </p:nvSpPr>
          <p:spPr>
            <a:xfrm>
              <a:off x="1121499"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2" name="object 12"/>
            <p:cNvSpPr/>
            <p:nvPr/>
          </p:nvSpPr>
          <p:spPr>
            <a:xfrm>
              <a:off x="1121499"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3" name="object 13"/>
          <p:cNvSpPr txBox="1"/>
          <p:nvPr/>
        </p:nvSpPr>
        <p:spPr>
          <a:xfrm>
            <a:off x="1445299" y="8263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grpSp>
        <p:nvGrpSpPr>
          <p:cNvPr id="14" name="object 14"/>
          <p:cNvGrpSpPr/>
          <p:nvPr/>
        </p:nvGrpSpPr>
        <p:grpSpPr>
          <a:xfrm>
            <a:off x="1107212" y="1073774"/>
            <a:ext cx="799465" cy="302895"/>
            <a:chOff x="1107212" y="1073774"/>
            <a:chExt cx="799465" cy="302895"/>
          </a:xfrm>
        </p:grpSpPr>
        <p:sp>
          <p:nvSpPr>
            <p:cNvPr id="15" name="object 15"/>
            <p:cNvSpPr/>
            <p:nvPr/>
          </p:nvSpPr>
          <p:spPr>
            <a:xfrm>
              <a:off x="1121499"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6" name="object 16"/>
            <p:cNvSpPr/>
            <p:nvPr/>
          </p:nvSpPr>
          <p:spPr>
            <a:xfrm>
              <a:off x="1121499"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7" name="object 17"/>
          <p:cNvSpPr txBox="1"/>
          <p:nvPr/>
        </p:nvSpPr>
        <p:spPr>
          <a:xfrm>
            <a:off x="1396449" y="1100575"/>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20</a:t>
            </a:r>
            <a:endParaRPr sz="1400">
              <a:latin typeface="Consolas"/>
              <a:cs typeface="Consolas"/>
            </a:endParaRPr>
          </a:p>
        </p:txBody>
      </p:sp>
      <p:grpSp>
        <p:nvGrpSpPr>
          <p:cNvPr id="18" name="object 18"/>
          <p:cNvGrpSpPr/>
          <p:nvPr/>
        </p:nvGrpSpPr>
        <p:grpSpPr>
          <a:xfrm>
            <a:off x="1107212" y="251175"/>
            <a:ext cx="1570355" cy="1400175"/>
            <a:chOff x="1107212" y="251175"/>
            <a:chExt cx="1570355" cy="1400175"/>
          </a:xfrm>
        </p:grpSpPr>
        <p:sp>
          <p:nvSpPr>
            <p:cNvPr id="19" name="object 19"/>
            <p:cNvSpPr/>
            <p:nvPr/>
          </p:nvSpPr>
          <p:spPr>
            <a:xfrm>
              <a:off x="1121499"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0" name="object 20"/>
            <p:cNvSpPr/>
            <p:nvPr/>
          </p:nvSpPr>
          <p:spPr>
            <a:xfrm>
              <a:off x="1121499"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21" name="object 21"/>
            <p:cNvSpPr/>
            <p:nvPr/>
          </p:nvSpPr>
          <p:spPr>
            <a:xfrm>
              <a:off x="1892199" y="2654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2" name="object 22"/>
            <p:cNvSpPr/>
            <p:nvPr/>
          </p:nvSpPr>
          <p:spPr>
            <a:xfrm>
              <a:off x="1892199" y="2654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23" name="object 23"/>
          <p:cNvSpPr txBox="1">
            <a:spLocks noGrp="1"/>
          </p:cNvSpPr>
          <p:nvPr>
            <p:ph type="title"/>
          </p:nvPr>
        </p:nvSpPr>
        <p:spPr>
          <a:xfrm>
            <a:off x="2020598" y="277975"/>
            <a:ext cx="51371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00"/>
                </a:solidFill>
                <a:latin typeface="Consolas"/>
                <a:cs typeface="Consolas"/>
              </a:rPr>
              <a:t>Value</a:t>
            </a:r>
            <a:endParaRPr sz="1400">
              <a:latin typeface="Consolas"/>
              <a:cs typeface="Consolas"/>
            </a:endParaRPr>
          </a:p>
        </p:txBody>
      </p:sp>
      <p:grpSp>
        <p:nvGrpSpPr>
          <p:cNvPr id="24" name="object 24"/>
          <p:cNvGrpSpPr/>
          <p:nvPr/>
        </p:nvGrpSpPr>
        <p:grpSpPr>
          <a:xfrm>
            <a:off x="1877912" y="525375"/>
            <a:ext cx="3594100" cy="2387600"/>
            <a:chOff x="1877912" y="525375"/>
            <a:chExt cx="3594100" cy="2387600"/>
          </a:xfrm>
        </p:grpSpPr>
        <p:sp>
          <p:nvSpPr>
            <p:cNvPr id="25" name="object 25"/>
            <p:cNvSpPr/>
            <p:nvPr/>
          </p:nvSpPr>
          <p:spPr>
            <a:xfrm>
              <a:off x="1892200"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6" name="object 26"/>
            <p:cNvSpPr/>
            <p:nvPr/>
          </p:nvSpPr>
          <p:spPr>
            <a:xfrm>
              <a:off x="1892200"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27" name="object 27"/>
            <p:cNvSpPr/>
            <p:nvPr/>
          </p:nvSpPr>
          <p:spPr>
            <a:xfrm>
              <a:off x="1892200"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8" name="object 28"/>
            <p:cNvSpPr/>
            <p:nvPr/>
          </p:nvSpPr>
          <p:spPr>
            <a:xfrm>
              <a:off x="1892200"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29" name="object 29"/>
            <p:cNvSpPr/>
            <p:nvPr/>
          </p:nvSpPr>
          <p:spPr>
            <a:xfrm>
              <a:off x="5019397" y="24604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30" name="object 30"/>
            <p:cNvSpPr/>
            <p:nvPr/>
          </p:nvSpPr>
          <p:spPr>
            <a:xfrm>
              <a:off x="5019397" y="24604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31" name="object 31"/>
          <p:cNvSpPr txBox="1"/>
          <p:nvPr/>
        </p:nvSpPr>
        <p:spPr>
          <a:xfrm>
            <a:off x="5176283" y="25548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grpSp>
        <p:nvGrpSpPr>
          <p:cNvPr id="32" name="object 32"/>
          <p:cNvGrpSpPr/>
          <p:nvPr/>
        </p:nvGrpSpPr>
        <p:grpSpPr>
          <a:xfrm>
            <a:off x="6376709" y="2446194"/>
            <a:ext cx="466725" cy="466725"/>
            <a:chOff x="6376709" y="2446194"/>
            <a:chExt cx="466725" cy="466725"/>
          </a:xfrm>
        </p:grpSpPr>
        <p:sp>
          <p:nvSpPr>
            <p:cNvPr id="33" name="object 33"/>
            <p:cNvSpPr/>
            <p:nvPr/>
          </p:nvSpPr>
          <p:spPr>
            <a:xfrm>
              <a:off x="6390997" y="24604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34" name="object 34"/>
            <p:cNvSpPr/>
            <p:nvPr/>
          </p:nvSpPr>
          <p:spPr>
            <a:xfrm>
              <a:off x="6390997" y="2460481"/>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35" name="object 35"/>
          <p:cNvSpPr txBox="1"/>
          <p:nvPr/>
        </p:nvSpPr>
        <p:spPr>
          <a:xfrm>
            <a:off x="6498469" y="2554895"/>
            <a:ext cx="22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20</a:t>
            </a:r>
            <a:endParaRPr sz="1400">
              <a:latin typeface="Arial MT"/>
              <a:cs typeface="Arial MT"/>
            </a:endParaRPr>
          </a:p>
        </p:txBody>
      </p:sp>
      <p:grpSp>
        <p:nvGrpSpPr>
          <p:cNvPr id="36" name="object 36"/>
          <p:cNvGrpSpPr/>
          <p:nvPr/>
        </p:nvGrpSpPr>
        <p:grpSpPr>
          <a:xfrm>
            <a:off x="5684737" y="1585494"/>
            <a:ext cx="466725" cy="466725"/>
            <a:chOff x="5684737" y="1585494"/>
            <a:chExt cx="466725" cy="466725"/>
          </a:xfrm>
        </p:grpSpPr>
        <p:sp>
          <p:nvSpPr>
            <p:cNvPr id="37" name="object 37"/>
            <p:cNvSpPr/>
            <p:nvPr/>
          </p:nvSpPr>
          <p:spPr>
            <a:xfrm>
              <a:off x="5699024" y="15997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38" name="object 38"/>
            <p:cNvSpPr/>
            <p:nvPr/>
          </p:nvSpPr>
          <p:spPr>
            <a:xfrm>
              <a:off x="5699025" y="15997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39" name="object 39"/>
          <p:cNvSpPr txBox="1"/>
          <p:nvPr/>
        </p:nvSpPr>
        <p:spPr>
          <a:xfrm>
            <a:off x="5855910" y="16941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5</a:t>
            </a:r>
            <a:endParaRPr sz="1400">
              <a:latin typeface="Arial MT"/>
              <a:cs typeface="Arial MT"/>
            </a:endParaRPr>
          </a:p>
        </p:txBody>
      </p:sp>
      <p:grpSp>
        <p:nvGrpSpPr>
          <p:cNvPr id="40" name="object 40"/>
          <p:cNvGrpSpPr/>
          <p:nvPr/>
        </p:nvGrpSpPr>
        <p:grpSpPr>
          <a:xfrm>
            <a:off x="1107212" y="633674"/>
            <a:ext cx="5481955" cy="1819910"/>
            <a:chOff x="1107212" y="633674"/>
            <a:chExt cx="5481955" cy="1819910"/>
          </a:xfrm>
        </p:grpSpPr>
        <p:sp>
          <p:nvSpPr>
            <p:cNvPr id="41" name="object 41"/>
            <p:cNvSpPr/>
            <p:nvPr/>
          </p:nvSpPr>
          <p:spPr>
            <a:xfrm>
              <a:off x="2258299" y="6479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42" name="object 42"/>
            <p:cNvSpPr/>
            <p:nvPr/>
          </p:nvSpPr>
          <p:spPr>
            <a:xfrm>
              <a:off x="2258299" y="6479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43" name="object 43"/>
            <p:cNvSpPr/>
            <p:nvPr/>
          </p:nvSpPr>
          <p:spPr>
            <a:xfrm>
              <a:off x="2258299" y="9293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44" name="object 44"/>
            <p:cNvSpPr/>
            <p:nvPr/>
          </p:nvSpPr>
          <p:spPr>
            <a:xfrm>
              <a:off x="2258299" y="9293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45" name="object 45"/>
            <p:cNvSpPr/>
            <p:nvPr/>
          </p:nvSpPr>
          <p:spPr>
            <a:xfrm>
              <a:off x="1892199"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46" name="object 46"/>
            <p:cNvSpPr/>
            <p:nvPr/>
          </p:nvSpPr>
          <p:spPr>
            <a:xfrm>
              <a:off x="1892199"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47" name="object 47"/>
            <p:cNvSpPr/>
            <p:nvPr/>
          </p:nvSpPr>
          <p:spPr>
            <a:xfrm>
              <a:off x="1892199"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48" name="object 48"/>
            <p:cNvSpPr/>
            <p:nvPr/>
          </p:nvSpPr>
          <p:spPr>
            <a:xfrm>
              <a:off x="1892199"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49" name="object 49"/>
            <p:cNvSpPr/>
            <p:nvPr/>
          </p:nvSpPr>
          <p:spPr>
            <a:xfrm>
              <a:off x="2258299" y="11963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0" name="object 50"/>
            <p:cNvSpPr/>
            <p:nvPr/>
          </p:nvSpPr>
          <p:spPr>
            <a:xfrm>
              <a:off x="2258299" y="11963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1" name="object 51"/>
            <p:cNvSpPr/>
            <p:nvPr/>
          </p:nvSpPr>
          <p:spPr>
            <a:xfrm>
              <a:off x="2258299" y="14777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2" name="object 52"/>
            <p:cNvSpPr/>
            <p:nvPr/>
          </p:nvSpPr>
          <p:spPr>
            <a:xfrm>
              <a:off x="2258299" y="14777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3" name="object 53"/>
            <p:cNvSpPr/>
            <p:nvPr/>
          </p:nvSpPr>
          <p:spPr>
            <a:xfrm>
              <a:off x="5384105" y="2037782"/>
              <a:ext cx="534035" cy="332740"/>
            </a:xfrm>
            <a:custGeom>
              <a:avLst/>
              <a:gdLst/>
              <a:ahLst/>
              <a:cxnLst/>
              <a:rect l="l" t="t" r="r" b="b"/>
              <a:pathLst>
                <a:path w="534035" h="332739">
                  <a:moveTo>
                    <a:pt x="533919" y="0"/>
                  </a:moveTo>
                  <a:lnTo>
                    <a:pt x="0" y="332138"/>
                  </a:lnTo>
                </a:path>
              </a:pathLst>
            </a:custGeom>
            <a:ln w="28574">
              <a:solidFill>
                <a:srgbClr val="6AA84F"/>
              </a:solidFill>
            </a:ln>
          </p:spPr>
          <p:txBody>
            <a:bodyPr wrap="square" lIns="0" tIns="0" rIns="0" bIns="0" rtlCol="0"/>
            <a:lstStyle/>
            <a:p>
              <a:endParaRPr/>
            </a:p>
          </p:txBody>
        </p:sp>
        <p:pic>
          <p:nvPicPr>
            <p:cNvPr id="54" name="object 54"/>
            <p:cNvPicPr/>
            <p:nvPr/>
          </p:nvPicPr>
          <p:blipFill>
            <a:blip r:embed="rId2" cstate="print"/>
            <a:stretch>
              <a:fillRect/>
            </a:stretch>
          </p:blipFill>
          <p:spPr>
            <a:xfrm>
              <a:off x="5259708" y="2315556"/>
              <a:ext cx="163615" cy="137148"/>
            </a:xfrm>
            <a:prstGeom prst="rect">
              <a:avLst/>
            </a:prstGeom>
          </p:spPr>
        </p:pic>
        <p:sp>
          <p:nvSpPr>
            <p:cNvPr id="55" name="object 55"/>
            <p:cNvSpPr/>
            <p:nvPr/>
          </p:nvSpPr>
          <p:spPr>
            <a:xfrm>
              <a:off x="5918025" y="2037782"/>
              <a:ext cx="546100" cy="333375"/>
            </a:xfrm>
            <a:custGeom>
              <a:avLst/>
              <a:gdLst/>
              <a:ahLst/>
              <a:cxnLst/>
              <a:rect l="l" t="t" r="r" b="b"/>
              <a:pathLst>
                <a:path w="546100" h="333375">
                  <a:moveTo>
                    <a:pt x="0" y="0"/>
                  </a:moveTo>
                  <a:lnTo>
                    <a:pt x="545781" y="333335"/>
                  </a:lnTo>
                </a:path>
              </a:pathLst>
            </a:custGeom>
            <a:ln w="28574">
              <a:solidFill>
                <a:srgbClr val="980000"/>
              </a:solidFill>
            </a:ln>
          </p:spPr>
          <p:txBody>
            <a:bodyPr wrap="square" lIns="0" tIns="0" rIns="0" bIns="0" rtlCol="0"/>
            <a:lstStyle/>
            <a:p>
              <a:endParaRPr/>
            </a:p>
          </p:txBody>
        </p:sp>
        <p:pic>
          <p:nvPicPr>
            <p:cNvPr id="56" name="object 56"/>
            <p:cNvPicPr/>
            <p:nvPr/>
          </p:nvPicPr>
          <p:blipFill>
            <a:blip r:embed="rId3" cstate="print"/>
            <a:stretch>
              <a:fillRect/>
            </a:stretch>
          </p:blipFill>
          <p:spPr>
            <a:xfrm>
              <a:off x="6424918" y="2316550"/>
              <a:ext cx="163843" cy="136445"/>
            </a:xfrm>
            <a:prstGeom prst="rect">
              <a:avLst/>
            </a:prstGeom>
          </p:spPr>
        </p:pic>
        <p:sp>
          <p:nvSpPr>
            <p:cNvPr id="57" name="object 57"/>
            <p:cNvSpPr/>
            <p:nvPr/>
          </p:nvSpPr>
          <p:spPr>
            <a:xfrm>
              <a:off x="1121499"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8" name="object 58"/>
            <p:cNvSpPr/>
            <p:nvPr/>
          </p:nvSpPr>
          <p:spPr>
            <a:xfrm>
              <a:off x="1121499" y="20176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59" name="object 59"/>
          <p:cNvSpPr txBox="1"/>
          <p:nvPr/>
        </p:nvSpPr>
        <p:spPr>
          <a:xfrm>
            <a:off x="358785" y="899600"/>
            <a:ext cx="542925" cy="182880"/>
          </a:xfrm>
          <a:prstGeom prst="rect">
            <a:avLst/>
          </a:prstGeom>
          <a:solidFill>
            <a:srgbClr val="FFFF00"/>
          </a:solidFill>
        </p:spPr>
        <p:txBody>
          <a:bodyPr vert="horz" wrap="square" lIns="0" tIns="0" rIns="0" bIns="0" rtlCol="0">
            <a:spAutoFit/>
          </a:bodyPr>
          <a:lstStyle/>
          <a:p>
            <a:pPr>
              <a:lnSpc>
                <a:spcPts val="1390"/>
              </a:lnSpc>
            </a:pPr>
            <a:r>
              <a:rPr sz="1200" spc="-5" dirty="0">
                <a:latin typeface="Arial MT"/>
                <a:cs typeface="Arial MT"/>
              </a:rPr>
              <a:t>Lookup:</a:t>
            </a:r>
            <a:endParaRPr sz="1200">
              <a:latin typeface="Arial MT"/>
              <a:cs typeface="Arial MT"/>
            </a:endParaRPr>
          </a:p>
        </p:txBody>
      </p:sp>
      <p:sp>
        <p:nvSpPr>
          <p:cNvPr id="60" name="object 60"/>
          <p:cNvSpPr txBox="1"/>
          <p:nvPr/>
        </p:nvSpPr>
        <p:spPr>
          <a:xfrm>
            <a:off x="240342" y="2557204"/>
            <a:ext cx="77787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Successor:</a:t>
            </a:r>
            <a:endParaRPr sz="1200">
              <a:latin typeface="Arial MT"/>
              <a:cs typeface="Arial MT"/>
            </a:endParaRPr>
          </a:p>
        </p:txBody>
      </p:sp>
      <p:sp>
        <p:nvSpPr>
          <p:cNvPr id="61" name="object 61"/>
          <p:cNvSpPr txBox="1"/>
          <p:nvPr/>
        </p:nvSpPr>
        <p:spPr>
          <a:xfrm>
            <a:off x="243279" y="4234620"/>
            <a:ext cx="772160"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Predecessor:</a:t>
            </a:r>
            <a:endParaRPr sz="1000">
              <a:latin typeface="Arial MT"/>
              <a:cs typeface="Arial MT"/>
            </a:endParaRPr>
          </a:p>
        </p:txBody>
      </p:sp>
      <p:sp>
        <p:nvSpPr>
          <p:cNvPr id="62" name="object 62"/>
          <p:cNvSpPr txBox="1"/>
          <p:nvPr/>
        </p:nvSpPr>
        <p:spPr>
          <a:xfrm>
            <a:off x="1347598" y="2030125"/>
            <a:ext cx="31877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Key</a:t>
            </a:r>
            <a:endParaRPr sz="1400">
              <a:latin typeface="Consolas"/>
              <a:cs typeface="Consolas"/>
            </a:endParaRPr>
          </a:p>
        </p:txBody>
      </p:sp>
      <p:grpSp>
        <p:nvGrpSpPr>
          <p:cNvPr id="63" name="object 63"/>
          <p:cNvGrpSpPr/>
          <p:nvPr/>
        </p:nvGrpSpPr>
        <p:grpSpPr>
          <a:xfrm>
            <a:off x="1107212" y="2277524"/>
            <a:ext cx="799465" cy="302895"/>
            <a:chOff x="1107212" y="2277524"/>
            <a:chExt cx="799465" cy="302895"/>
          </a:xfrm>
        </p:grpSpPr>
        <p:sp>
          <p:nvSpPr>
            <p:cNvPr id="64" name="object 64"/>
            <p:cNvSpPr/>
            <p:nvPr/>
          </p:nvSpPr>
          <p:spPr>
            <a:xfrm>
              <a:off x="1121499"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5" name="object 65"/>
            <p:cNvSpPr/>
            <p:nvPr/>
          </p:nvSpPr>
          <p:spPr>
            <a:xfrm>
              <a:off x="1121499"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66" name="object 66"/>
          <p:cNvSpPr txBox="1"/>
          <p:nvPr/>
        </p:nvSpPr>
        <p:spPr>
          <a:xfrm>
            <a:off x="1445299" y="230432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5</a:t>
            </a:r>
            <a:endParaRPr sz="1400">
              <a:latin typeface="Consolas"/>
              <a:cs typeface="Consolas"/>
            </a:endParaRPr>
          </a:p>
        </p:txBody>
      </p:sp>
      <p:grpSp>
        <p:nvGrpSpPr>
          <p:cNvPr id="67" name="object 67"/>
          <p:cNvGrpSpPr/>
          <p:nvPr/>
        </p:nvGrpSpPr>
        <p:grpSpPr>
          <a:xfrm>
            <a:off x="1107212" y="2551725"/>
            <a:ext cx="799465" cy="302895"/>
            <a:chOff x="1107212" y="2551725"/>
            <a:chExt cx="799465" cy="302895"/>
          </a:xfrm>
        </p:grpSpPr>
        <p:sp>
          <p:nvSpPr>
            <p:cNvPr id="68" name="object 68"/>
            <p:cNvSpPr/>
            <p:nvPr/>
          </p:nvSpPr>
          <p:spPr>
            <a:xfrm>
              <a:off x="1121499"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9" name="object 69"/>
            <p:cNvSpPr/>
            <p:nvPr/>
          </p:nvSpPr>
          <p:spPr>
            <a:xfrm>
              <a:off x="1121499"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70" name="object 70"/>
          <p:cNvSpPr txBox="1"/>
          <p:nvPr/>
        </p:nvSpPr>
        <p:spPr>
          <a:xfrm>
            <a:off x="1445299" y="257852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grpSp>
        <p:nvGrpSpPr>
          <p:cNvPr id="71" name="object 71"/>
          <p:cNvGrpSpPr/>
          <p:nvPr/>
        </p:nvGrpSpPr>
        <p:grpSpPr>
          <a:xfrm>
            <a:off x="1107212" y="2825924"/>
            <a:ext cx="799465" cy="302895"/>
            <a:chOff x="1107212" y="2825924"/>
            <a:chExt cx="799465" cy="302895"/>
          </a:xfrm>
        </p:grpSpPr>
        <p:sp>
          <p:nvSpPr>
            <p:cNvPr id="72" name="object 72"/>
            <p:cNvSpPr/>
            <p:nvPr/>
          </p:nvSpPr>
          <p:spPr>
            <a:xfrm>
              <a:off x="1121499"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3" name="object 73"/>
            <p:cNvSpPr/>
            <p:nvPr/>
          </p:nvSpPr>
          <p:spPr>
            <a:xfrm>
              <a:off x="1121499"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74" name="object 74"/>
          <p:cNvSpPr txBox="1"/>
          <p:nvPr/>
        </p:nvSpPr>
        <p:spPr>
          <a:xfrm>
            <a:off x="1396449" y="2852725"/>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20</a:t>
            </a:r>
            <a:endParaRPr sz="1400">
              <a:latin typeface="Consolas"/>
              <a:cs typeface="Consolas"/>
            </a:endParaRPr>
          </a:p>
        </p:txBody>
      </p:sp>
      <p:grpSp>
        <p:nvGrpSpPr>
          <p:cNvPr id="75" name="object 75"/>
          <p:cNvGrpSpPr/>
          <p:nvPr/>
        </p:nvGrpSpPr>
        <p:grpSpPr>
          <a:xfrm>
            <a:off x="1107212" y="2003325"/>
            <a:ext cx="1570355" cy="1400175"/>
            <a:chOff x="1107212" y="2003325"/>
            <a:chExt cx="1570355" cy="1400175"/>
          </a:xfrm>
        </p:grpSpPr>
        <p:sp>
          <p:nvSpPr>
            <p:cNvPr id="76" name="object 76"/>
            <p:cNvSpPr/>
            <p:nvPr/>
          </p:nvSpPr>
          <p:spPr>
            <a:xfrm>
              <a:off x="1121499"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7" name="object 77"/>
            <p:cNvSpPr/>
            <p:nvPr/>
          </p:nvSpPr>
          <p:spPr>
            <a:xfrm>
              <a:off x="1121499"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78" name="object 78"/>
            <p:cNvSpPr/>
            <p:nvPr/>
          </p:nvSpPr>
          <p:spPr>
            <a:xfrm>
              <a:off x="1892199"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9" name="object 79"/>
            <p:cNvSpPr/>
            <p:nvPr/>
          </p:nvSpPr>
          <p:spPr>
            <a:xfrm>
              <a:off x="1892199" y="20176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80" name="object 80"/>
          <p:cNvSpPr txBox="1"/>
          <p:nvPr/>
        </p:nvSpPr>
        <p:spPr>
          <a:xfrm>
            <a:off x="2020598" y="2030125"/>
            <a:ext cx="51371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Value</a:t>
            </a:r>
            <a:endParaRPr sz="1400">
              <a:latin typeface="Consolas"/>
              <a:cs typeface="Consolas"/>
            </a:endParaRPr>
          </a:p>
        </p:txBody>
      </p:sp>
      <p:grpSp>
        <p:nvGrpSpPr>
          <p:cNvPr id="81" name="object 81"/>
          <p:cNvGrpSpPr/>
          <p:nvPr/>
        </p:nvGrpSpPr>
        <p:grpSpPr>
          <a:xfrm>
            <a:off x="1107212" y="2277524"/>
            <a:ext cx="1570355" cy="1732914"/>
            <a:chOff x="1107212" y="2277524"/>
            <a:chExt cx="1570355" cy="1732914"/>
          </a:xfrm>
        </p:grpSpPr>
        <p:sp>
          <p:nvSpPr>
            <p:cNvPr id="82" name="object 82"/>
            <p:cNvSpPr/>
            <p:nvPr/>
          </p:nvSpPr>
          <p:spPr>
            <a:xfrm>
              <a:off x="1892199"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3" name="object 83"/>
            <p:cNvSpPr/>
            <p:nvPr/>
          </p:nvSpPr>
          <p:spPr>
            <a:xfrm>
              <a:off x="1892199"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84" name="object 84"/>
            <p:cNvSpPr/>
            <p:nvPr/>
          </p:nvSpPr>
          <p:spPr>
            <a:xfrm>
              <a:off x="1892199"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5" name="object 85"/>
            <p:cNvSpPr/>
            <p:nvPr/>
          </p:nvSpPr>
          <p:spPr>
            <a:xfrm>
              <a:off x="1892199"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86" name="object 86"/>
            <p:cNvSpPr/>
            <p:nvPr/>
          </p:nvSpPr>
          <p:spPr>
            <a:xfrm>
              <a:off x="2258299" y="24001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87" name="object 87"/>
            <p:cNvSpPr/>
            <p:nvPr/>
          </p:nvSpPr>
          <p:spPr>
            <a:xfrm>
              <a:off x="2258299" y="24001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88" name="object 88"/>
            <p:cNvSpPr/>
            <p:nvPr/>
          </p:nvSpPr>
          <p:spPr>
            <a:xfrm>
              <a:off x="2258299" y="26815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89" name="object 89"/>
            <p:cNvSpPr/>
            <p:nvPr/>
          </p:nvSpPr>
          <p:spPr>
            <a:xfrm>
              <a:off x="2258299" y="26815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0" name="object 90"/>
            <p:cNvSpPr/>
            <p:nvPr/>
          </p:nvSpPr>
          <p:spPr>
            <a:xfrm>
              <a:off x="1892199"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1" name="object 91"/>
            <p:cNvSpPr/>
            <p:nvPr/>
          </p:nvSpPr>
          <p:spPr>
            <a:xfrm>
              <a:off x="1892199"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2" name="object 92"/>
            <p:cNvSpPr/>
            <p:nvPr/>
          </p:nvSpPr>
          <p:spPr>
            <a:xfrm>
              <a:off x="1892199"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3" name="object 93"/>
            <p:cNvSpPr/>
            <p:nvPr/>
          </p:nvSpPr>
          <p:spPr>
            <a:xfrm>
              <a:off x="1892199"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4" name="object 94"/>
            <p:cNvSpPr/>
            <p:nvPr/>
          </p:nvSpPr>
          <p:spPr>
            <a:xfrm>
              <a:off x="2258299" y="29485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5" name="object 95"/>
            <p:cNvSpPr/>
            <p:nvPr/>
          </p:nvSpPr>
          <p:spPr>
            <a:xfrm>
              <a:off x="2258299" y="29485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6" name="object 96"/>
            <p:cNvSpPr/>
            <p:nvPr/>
          </p:nvSpPr>
          <p:spPr>
            <a:xfrm>
              <a:off x="2258299" y="32299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7" name="object 97"/>
            <p:cNvSpPr/>
            <p:nvPr/>
          </p:nvSpPr>
          <p:spPr>
            <a:xfrm>
              <a:off x="2258299" y="32299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8" name="object 98"/>
            <p:cNvSpPr/>
            <p:nvPr/>
          </p:nvSpPr>
          <p:spPr>
            <a:xfrm>
              <a:off x="1121499" y="37217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9" name="object 99"/>
            <p:cNvSpPr/>
            <p:nvPr/>
          </p:nvSpPr>
          <p:spPr>
            <a:xfrm>
              <a:off x="1121499" y="37217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00" name="object 100"/>
          <p:cNvSpPr txBox="1"/>
          <p:nvPr/>
        </p:nvSpPr>
        <p:spPr>
          <a:xfrm>
            <a:off x="1347598" y="3734275"/>
            <a:ext cx="31877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Key</a:t>
            </a:r>
            <a:endParaRPr sz="1400">
              <a:latin typeface="Consolas"/>
              <a:cs typeface="Consolas"/>
            </a:endParaRPr>
          </a:p>
        </p:txBody>
      </p:sp>
      <p:grpSp>
        <p:nvGrpSpPr>
          <p:cNvPr id="101" name="object 101"/>
          <p:cNvGrpSpPr/>
          <p:nvPr/>
        </p:nvGrpSpPr>
        <p:grpSpPr>
          <a:xfrm>
            <a:off x="1107212" y="3981674"/>
            <a:ext cx="799465" cy="302895"/>
            <a:chOff x="1107212" y="3981674"/>
            <a:chExt cx="799465" cy="302895"/>
          </a:xfrm>
        </p:grpSpPr>
        <p:sp>
          <p:nvSpPr>
            <p:cNvPr id="102" name="object 102"/>
            <p:cNvSpPr/>
            <p:nvPr/>
          </p:nvSpPr>
          <p:spPr>
            <a:xfrm>
              <a:off x="1121499" y="39959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3" name="object 103"/>
            <p:cNvSpPr/>
            <p:nvPr/>
          </p:nvSpPr>
          <p:spPr>
            <a:xfrm>
              <a:off x="1121499" y="39959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04" name="object 104"/>
          <p:cNvSpPr txBox="1"/>
          <p:nvPr/>
        </p:nvSpPr>
        <p:spPr>
          <a:xfrm>
            <a:off x="1445299" y="40084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5</a:t>
            </a:r>
            <a:endParaRPr sz="1400">
              <a:latin typeface="Consolas"/>
              <a:cs typeface="Consolas"/>
            </a:endParaRPr>
          </a:p>
        </p:txBody>
      </p:sp>
      <p:grpSp>
        <p:nvGrpSpPr>
          <p:cNvPr id="105" name="object 105"/>
          <p:cNvGrpSpPr/>
          <p:nvPr/>
        </p:nvGrpSpPr>
        <p:grpSpPr>
          <a:xfrm>
            <a:off x="1107212" y="4255875"/>
            <a:ext cx="799465" cy="302895"/>
            <a:chOff x="1107212" y="4255875"/>
            <a:chExt cx="799465" cy="302895"/>
          </a:xfrm>
        </p:grpSpPr>
        <p:sp>
          <p:nvSpPr>
            <p:cNvPr id="106" name="object 106"/>
            <p:cNvSpPr/>
            <p:nvPr/>
          </p:nvSpPr>
          <p:spPr>
            <a:xfrm>
              <a:off x="1121499" y="42701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7" name="object 107"/>
            <p:cNvSpPr/>
            <p:nvPr/>
          </p:nvSpPr>
          <p:spPr>
            <a:xfrm>
              <a:off x="1121499" y="42701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08" name="object 108"/>
          <p:cNvSpPr txBox="1"/>
          <p:nvPr/>
        </p:nvSpPr>
        <p:spPr>
          <a:xfrm>
            <a:off x="1445299" y="42826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grpSp>
        <p:nvGrpSpPr>
          <p:cNvPr id="109" name="object 109"/>
          <p:cNvGrpSpPr/>
          <p:nvPr/>
        </p:nvGrpSpPr>
        <p:grpSpPr>
          <a:xfrm>
            <a:off x="1107212" y="4530075"/>
            <a:ext cx="799465" cy="302895"/>
            <a:chOff x="1107212" y="4530075"/>
            <a:chExt cx="799465" cy="302895"/>
          </a:xfrm>
        </p:grpSpPr>
        <p:sp>
          <p:nvSpPr>
            <p:cNvPr id="110" name="object 110"/>
            <p:cNvSpPr/>
            <p:nvPr/>
          </p:nvSpPr>
          <p:spPr>
            <a:xfrm>
              <a:off x="1121499" y="45443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11" name="object 111"/>
            <p:cNvSpPr/>
            <p:nvPr/>
          </p:nvSpPr>
          <p:spPr>
            <a:xfrm>
              <a:off x="1121499" y="45443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12" name="object 112"/>
          <p:cNvSpPr txBox="1"/>
          <p:nvPr/>
        </p:nvSpPr>
        <p:spPr>
          <a:xfrm>
            <a:off x="1396449" y="4556875"/>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20</a:t>
            </a:r>
            <a:endParaRPr sz="1400">
              <a:latin typeface="Consolas"/>
              <a:cs typeface="Consolas"/>
            </a:endParaRPr>
          </a:p>
        </p:txBody>
      </p:sp>
      <p:grpSp>
        <p:nvGrpSpPr>
          <p:cNvPr id="113" name="object 113"/>
          <p:cNvGrpSpPr/>
          <p:nvPr/>
        </p:nvGrpSpPr>
        <p:grpSpPr>
          <a:xfrm>
            <a:off x="1107212" y="3707474"/>
            <a:ext cx="1570355" cy="1400175"/>
            <a:chOff x="1107212" y="3707474"/>
            <a:chExt cx="1570355" cy="1400175"/>
          </a:xfrm>
        </p:grpSpPr>
        <p:sp>
          <p:nvSpPr>
            <p:cNvPr id="114" name="object 114"/>
            <p:cNvSpPr/>
            <p:nvPr/>
          </p:nvSpPr>
          <p:spPr>
            <a:xfrm>
              <a:off x="1121499" y="48185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15" name="object 115"/>
            <p:cNvSpPr/>
            <p:nvPr/>
          </p:nvSpPr>
          <p:spPr>
            <a:xfrm>
              <a:off x="1121499" y="48185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16" name="object 116"/>
            <p:cNvSpPr/>
            <p:nvPr/>
          </p:nvSpPr>
          <p:spPr>
            <a:xfrm>
              <a:off x="1892199" y="37217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17" name="object 117"/>
            <p:cNvSpPr/>
            <p:nvPr/>
          </p:nvSpPr>
          <p:spPr>
            <a:xfrm>
              <a:off x="1892199" y="37217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18" name="object 118"/>
          <p:cNvSpPr txBox="1"/>
          <p:nvPr/>
        </p:nvSpPr>
        <p:spPr>
          <a:xfrm>
            <a:off x="2020598" y="3734275"/>
            <a:ext cx="51371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Value</a:t>
            </a:r>
            <a:endParaRPr sz="1400">
              <a:latin typeface="Consolas"/>
              <a:cs typeface="Consolas"/>
            </a:endParaRPr>
          </a:p>
        </p:txBody>
      </p:sp>
      <p:grpSp>
        <p:nvGrpSpPr>
          <p:cNvPr id="119" name="object 119"/>
          <p:cNvGrpSpPr/>
          <p:nvPr/>
        </p:nvGrpSpPr>
        <p:grpSpPr>
          <a:xfrm>
            <a:off x="1877912" y="649419"/>
            <a:ext cx="4723765" cy="4457700"/>
            <a:chOff x="1877912" y="649419"/>
            <a:chExt cx="4723765" cy="4457700"/>
          </a:xfrm>
        </p:grpSpPr>
        <p:sp>
          <p:nvSpPr>
            <p:cNvPr id="120" name="object 120"/>
            <p:cNvSpPr/>
            <p:nvPr/>
          </p:nvSpPr>
          <p:spPr>
            <a:xfrm>
              <a:off x="2282625" y="654182"/>
              <a:ext cx="3580129" cy="931544"/>
            </a:xfrm>
            <a:custGeom>
              <a:avLst/>
              <a:gdLst/>
              <a:ahLst/>
              <a:cxnLst/>
              <a:rect l="l" t="t" r="r" b="b"/>
              <a:pathLst>
                <a:path w="3580129" h="931544">
                  <a:moveTo>
                    <a:pt x="0" y="0"/>
                  </a:moveTo>
                  <a:lnTo>
                    <a:pt x="3580090" y="931213"/>
                  </a:lnTo>
                </a:path>
              </a:pathLst>
            </a:custGeom>
            <a:ln w="9524">
              <a:solidFill>
                <a:srgbClr val="CCCCCC"/>
              </a:solidFill>
            </a:ln>
          </p:spPr>
          <p:txBody>
            <a:bodyPr wrap="square" lIns="0" tIns="0" rIns="0" bIns="0" rtlCol="0"/>
            <a:lstStyle/>
            <a:p>
              <a:endParaRPr/>
            </a:p>
          </p:txBody>
        </p:sp>
        <p:sp>
          <p:nvSpPr>
            <p:cNvPr id="121" name="object 121"/>
            <p:cNvSpPr/>
            <p:nvPr/>
          </p:nvSpPr>
          <p:spPr>
            <a:xfrm>
              <a:off x="5858755" y="1570169"/>
              <a:ext cx="46355" cy="30480"/>
            </a:xfrm>
            <a:custGeom>
              <a:avLst/>
              <a:gdLst/>
              <a:ahLst/>
              <a:cxnLst/>
              <a:rect l="l" t="t" r="r" b="b"/>
              <a:pathLst>
                <a:path w="46354" h="30480">
                  <a:moveTo>
                    <a:pt x="0" y="30452"/>
                  </a:moveTo>
                  <a:lnTo>
                    <a:pt x="7920" y="0"/>
                  </a:lnTo>
                  <a:lnTo>
                    <a:pt x="45793" y="26107"/>
                  </a:lnTo>
                  <a:lnTo>
                    <a:pt x="0" y="30452"/>
                  </a:lnTo>
                  <a:close/>
                </a:path>
              </a:pathLst>
            </a:custGeom>
            <a:solidFill>
              <a:srgbClr val="CCCCCC"/>
            </a:solidFill>
          </p:spPr>
          <p:txBody>
            <a:bodyPr wrap="square" lIns="0" tIns="0" rIns="0" bIns="0" rtlCol="0"/>
            <a:lstStyle/>
            <a:p>
              <a:endParaRPr/>
            </a:p>
          </p:txBody>
        </p:sp>
        <p:sp>
          <p:nvSpPr>
            <p:cNvPr id="122" name="object 122"/>
            <p:cNvSpPr/>
            <p:nvPr/>
          </p:nvSpPr>
          <p:spPr>
            <a:xfrm>
              <a:off x="5858755" y="1570169"/>
              <a:ext cx="46355" cy="30480"/>
            </a:xfrm>
            <a:custGeom>
              <a:avLst/>
              <a:gdLst/>
              <a:ahLst/>
              <a:cxnLst/>
              <a:rect l="l" t="t" r="r" b="b"/>
              <a:pathLst>
                <a:path w="46354" h="30480">
                  <a:moveTo>
                    <a:pt x="0" y="30452"/>
                  </a:moveTo>
                  <a:lnTo>
                    <a:pt x="45793" y="26107"/>
                  </a:lnTo>
                  <a:lnTo>
                    <a:pt x="7920" y="0"/>
                  </a:lnTo>
                  <a:lnTo>
                    <a:pt x="0" y="30452"/>
                  </a:lnTo>
                  <a:close/>
                </a:path>
              </a:pathLst>
            </a:custGeom>
            <a:ln w="9524">
              <a:solidFill>
                <a:srgbClr val="CCCCCC"/>
              </a:solidFill>
            </a:ln>
          </p:spPr>
          <p:txBody>
            <a:bodyPr wrap="square" lIns="0" tIns="0" rIns="0" bIns="0" rtlCol="0"/>
            <a:lstStyle/>
            <a:p>
              <a:endParaRPr/>
            </a:p>
          </p:txBody>
        </p:sp>
        <p:sp>
          <p:nvSpPr>
            <p:cNvPr id="123" name="object 123"/>
            <p:cNvSpPr/>
            <p:nvPr/>
          </p:nvSpPr>
          <p:spPr>
            <a:xfrm>
              <a:off x="2282497" y="966181"/>
              <a:ext cx="2905125" cy="1468755"/>
            </a:xfrm>
            <a:custGeom>
              <a:avLst/>
              <a:gdLst/>
              <a:ahLst/>
              <a:cxnLst/>
              <a:rect l="l" t="t" r="r" b="b"/>
              <a:pathLst>
                <a:path w="2905125" h="1468755">
                  <a:moveTo>
                    <a:pt x="0" y="0"/>
                  </a:moveTo>
                  <a:lnTo>
                    <a:pt x="2904896" y="1468516"/>
                  </a:lnTo>
                </a:path>
              </a:pathLst>
            </a:custGeom>
            <a:ln w="9524">
              <a:solidFill>
                <a:srgbClr val="CCCCCC"/>
              </a:solidFill>
            </a:ln>
          </p:spPr>
          <p:txBody>
            <a:bodyPr wrap="square" lIns="0" tIns="0" rIns="0" bIns="0" rtlCol="0"/>
            <a:lstStyle/>
            <a:p>
              <a:endParaRPr/>
            </a:p>
          </p:txBody>
        </p:sp>
        <p:sp>
          <p:nvSpPr>
            <p:cNvPr id="124" name="object 124"/>
            <p:cNvSpPr/>
            <p:nvPr/>
          </p:nvSpPr>
          <p:spPr>
            <a:xfrm>
              <a:off x="5180296" y="2420657"/>
              <a:ext cx="45720" cy="33655"/>
            </a:xfrm>
            <a:custGeom>
              <a:avLst/>
              <a:gdLst/>
              <a:ahLst/>
              <a:cxnLst/>
              <a:rect l="l" t="t" r="r" b="b"/>
              <a:pathLst>
                <a:path w="45720" h="33655">
                  <a:moveTo>
                    <a:pt x="45674" y="33541"/>
                  </a:moveTo>
                  <a:lnTo>
                    <a:pt x="0" y="28081"/>
                  </a:lnTo>
                  <a:lnTo>
                    <a:pt x="14195" y="0"/>
                  </a:lnTo>
                  <a:lnTo>
                    <a:pt x="45674" y="33541"/>
                  </a:lnTo>
                  <a:close/>
                </a:path>
              </a:pathLst>
            </a:custGeom>
            <a:solidFill>
              <a:srgbClr val="CCCCCC"/>
            </a:solidFill>
          </p:spPr>
          <p:txBody>
            <a:bodyPr wrap="square" lIns="0" tIns="0" rIns="0" bIns="0" rtlCol="0"/>
            <a:lstStyle/>
            <a:p>
              <a:endParaRPr/>
            </a:p>
          </p:txBody>
        </p:sp>
        <p:sp>
          <p:nvSpPr>
            <p:cNvPr id="125" name="object 125"/>
            <p:cNvSpPr/>
            <p:nvPr/>
          </p:nvSpPr>
          <p:spPr>
            <a:xfrm>
              <a:off x="5180296" y="2420657"/>
              <a:ext cx="45720" cy="33655"/>
            </a:xfrm>
            <a:custGeom>
              <a:avLst/>
              <a:gdLst/>
              <a:ahLst/>
              <a:cxnLst/>
              <a:rect l="l" t="t" r="r" b="b"/>
              <a:pathLst>
                <a:path w="45720" h="33655">
                  <a:moveTo>
                    <a:pt x="0" y="28081"/>
                  </a:moveTo>
                  <a:lnTo>
                    <a:pt x="45674" y="33541"/>
                  </a:lnTo>
                  <a:lnTo>
                    <a:pt x="14195" y="0"/>
                  </a:lnTo>
                  <a:lnTo>
                    <a:pt x="0" y="28081"/>
                  </a:lnTo>
                  <a:close/>
                </a:path>
              </a:pathLst>
            </a:custGeom>
            <a:ln w="9524">
              <a:solidFill>
                <a:srgbClr val="CCCCCC"/>
              </a:solidFill>
            </a:ln>
          </p:spPr>
          <p:txBody>
            <a:bodyPr wrap="square" lIns="0" tIns="0" rIns="0" bIns="0" rtlCol="0"/>
            <a:lstStyle/>
            <a:p>
              <a:endParaRPr/>
            </a:p>
          </p:txBody>
        </p:sp>
        <p:sp>
          <p:nvSpPr>
            <p:cNvPr id="126" name="object 126"/>
            <p:cNvSpPr/>
            <p:nvPr/>
          </p:nvSpPr>
          <p:spPr>
            <a:xfrm>
              <a:off x="2286799" y="1217962"/>
              <a:ext cx="4268470" cy="1226820"/>
            </a:xfrm>
            <a:custGeom>
              <a:avLst/>
              <a:gdLst/>
              <a:ahLst/>
              <a:cxnLst/>
              <a:rect l="l" t="t" r="r" b="b"/>
              <a:pathLst>
                <a:path w="4268470" h="1226820">
                  <a:moveTo>
                    <a:pt x="0" y="0"/>
                  </a:moveTo>
                  <a:lnTo>
                    <a:pt x="4268373" y="1226812"/>
                  </a:lnTo>
                </a:path>
              </a:pathLst>
            </a:custGeom>
            <a:ln w="9524">
              <a:solidFill>
                <a:srgbClr val="CCCCCC"/>
              </a:solidFill>
            </a:ln>
          </p:spPr>
          <p:txBody>
            <a:bodyPr wrap="square" lIns="0" tIns="0" rIns="0" bIns="0" rtlCol="0"/>
            <a:lstStyle/>
            <a:p>
              <a:endParaRPr/>
            </a:p>
          </p:txBody>
        </p:sp>
        <p:sp>
          <p:nvSpPr>
            <p:cNvPr id="127" name="object 127"/>
            <p:cNvSpPr/>
            <p:nvPr/>
          </p:nvSpPr>
          <p:spPr>
            <a:xfrm>
              <a:off x="6550827" y="2429655"/>
              <a:ext cx="46355" cy="30480"/>
            </a:xfrm>
            <a:custGeom>
              <a:avLst/>
              <a:gdLst/>
              <a:ahLst/>
              <a:cxnLst/>
              <a:rect l="l" t="t" r="r" b="b"/>
              <a:pathLst>
                <a:path w="46354" h="30480">
                  <a:moveTo>
                    <a:pt x="0" y="30241"/>
                  </a:moveTo>
                  <a:lnTo>
                    <a:pt x="8691" y="0"/>
                  </a:lnTo>
                  <a:lnTo>
                    <a:pt x="45889" y="27060"/>
                  </a:lnTo>
                  <a:lnTo>
                    <a:pt x="0" y="30241"/>
                  </a:lnTo>
                  <a:close/>
                </a:path>
              </a:pathLst>
            </a:custGeom>
            <a:solidFill>
              <a:srgbClr val="CCCCCC"/>
            </a:solidFill>
          </p:spPr>
          <p:txBody>
            <a:bodyPr wrap="square" lIns="0" tIns="0" rIns="0" bIns="0" rtlCol="0"/>
            <a:lstStyle/>
            <a:p>
              <a:endParaRPr/>
            </a:p>
          </p:txBody>
        </p:sp>
        <p:sp>
          <p:nvSpPr>
            <p:cNvPr id="128" name="object 128"/>
            <p:cNvSpPr/>
            <p:nvPr/>
          </p:nvSpPr>
          <p:spPr>
            <a:xfrm>
              <a:off x="6550827" y="2429655"/>
              <a:ext cx="46355" cy="30480"/>
            </a:xfrm>
            <a:custGeom>
              <a:avLst/>
              <a:gdLst/>
              <a:ahLst/>
              <a:cxnLst/>
              <a:rect l="l" t="t" r="r" b="b"/>
              <a:pathLst>
                <a:path w="46354" h="30480">
                  <a:moveTo>
                    <a:pt x="0" y="30241"/>
                  </a:moveTo>
                  <a:lnTo>
                    <a:pt x="45889" y="27060"/>
                  </a:lnTo>
                  <a:lnTo>
                    <a:pt x="8691" y="0"/>
                  </a:lnTo>
                  <a:lnTo>
                    <a:pt x="0" y="30241"/>
                  </a:lnTo>
                  <a:close/>
                </a:path>
              </a:pathLst>
            </a:custGeom>
            <a:ln w="9524">
              <a:solidFill>
                <a:srgbClr val="CCCCCC"/>
              </a:solidFill>
            </a:ln>
          </p:spPr>
          <p:txBody>
            <a:bodyPr wrap="square" lIns="0" tIns="0" rIns="0" bIns="0" rtlCol="0"/>
            <a:lstStyle/>
            <a:p>
              <a:endParaRPr/>
            </a:p>
          </p:txBody>
        </p:sp>
        <p:sp>
          <p:nvSpPr>
            <p:cNvPr id="129" name="object 129"/>
            <p:cNvSpPr/>
            <p:nvPr/>
          </p:nvSpPr>
          <p:spPr>
            <a:xfrm>
              <a:off x="2282626" y="2436985"/>
              <a:ext cx="4051935" cy="239395"/>
            </a:xfrm>
            <a:custGeom>
              <a:avLst/>
              <a:gdLst/>
              <a:ahLst/>
              <a:cxnLst/>
              <a:rect l="l" t="t" r="r" b="b"/>
              <a:pathLst>
                <a:path w="4051935" h="239394">
                  <a:moveTo>
                    <a:pt x="0" y="0"/>
                  </a:moveTo>
                  <a:lnTo>
                    <a:pt x="4051449" y="239033"/>
                  </a:lnTo>
                </a:path>
              </a:pathLst>
            </a:custGeom>
            <a:ln w="9524">
              <a:solidFill>
                <a:srgbClr val="CCCCCC"/>
              </a:solidFill>
            </a:ln>
          </p:spPr>
          <p:txBody>
            <a:bodyPr wrap="square" lIns="0" tIns="0" rIns="0" bIns="0" rtlCol="0"/>
            <a:lstStyle/>
            <a:p>
              <a:endParaRPr/>
            </a:p>
          </p:txBody>
        </p:sp>
        <p:sp>
          <p:nvSpPr>
            <p:cNvPr id="130" name="object 130"/>
            <p:cNvSpPr/>
            <p:nvPr/>
          </p:nvSpPr>
          <p:spPr>
            <a:xfrm>
              <a:off x="6333148" y="2660314"/>
              <a:ext cx="44450" cy="31750"/>
            </a:xfrm>
            <a:custGeom>
              <a:avLst/>
              <a:gdLst/>
              <a:ahLst/>
              <a:cxnLst/>
              <a:rect l="l" t="t" r="r" b="b"/>
              <a:pathLst>
                <a:path w="44450" h="31750">
                  <a:moveTo>
                    <a:pt x="0" y="31410"/>
                  </a:moveTo>
                  <a:lnTo>
                    <a:pt x="1853" y="0"/>
                  </a:lnTo>
                  <a:lnTo>
                    <a:pt x="44076" y="18251"/>
                  </a:lnTo>
                  <a:lnTo>
                    <a:pt x="0" y="31410"/>
                  </a:lnTo>
                  <a:close/>
                </a:path>
              </a:pathLst>
            </a:custGeom>
            <a:solidFill>
              <a:srgbClr val="CCCCCC"/>
            </a:solidFill>
          </p:spPr>
          <p:txBody>
            <a:bodyPr wrap="square" lIns="0" tIns="0" rIns="0" bIns="0" rtlCol="0"/>
            <a:lstStyle/>
            <a:p>
              <a:endParaRPr/>
            </a:p>
          </p:txBody>
        </p:sp>
        <p:sp>
          <p:nvSpPr>
            <p:cNvPr id="131" name="object 131"/>
            <p:cNvSpPr/>
            <p:nvPr/>
          </p:nvSpPr>
          <p:spPr>
            <a:xfrm>
              <a:off x="6333148" y="2660314"/>
              <a:ext cx="44450" cy="31750"/>
            </a:xfrm>
            <a:custGeom>
              <a:avLst/>
              <a:gdLst/>
              <a:ahLst/>
              <a:cxnLst/>
              <a:rect l="l" t="t" r="r" b="b"/>
              <a:pathLst>
                <a:path w="44450" h="31750">
                  <a:moveTo>
                    <a:pt x="0" y="31410"/>
                  </a:moveTo>
                  <a:lnTo>
                    <a:pt x="44076" y="18251"/>
                  </a:lnTo>
                  <a:lnTo>
                    <a:pt x="1853" y="0"/>
                  </a:lnTo>
                  <a:lnTo>
                    <a:pt x="0" y="31410"/>
                  </a:lnTo>
                  <a:close/>
                </a:path>
              </a:pathLst>
            </a:custGeom>
            <a:ln w="9524">
              <a:solidFill>
                <a:srgbClr val="CCCCCC"/>
              </a:solidFill>
            </a:ln>
          </p:spPr>
          <p:txBody>
            <a:bodyPr wrap="square" lIns="0" tIns="0" rIns="0" bIns="0" rtlCol="0"/>
            <a:lstStyle/>
            <a:p>
              <a:endParaRPr/>
            </a:p>
          </p:txBody>
        </p:sp>
        <p:sp>
          <p:nvSpPr>
            <p:cNvPr id="132" name="object 132"/>
            <p:cNvSpPr/>
            <p:nvPr/>
          </p:nvSpPr>
          <p:spPr>
            <a:xfrm>
              <a:off x="2282626" y="1832848"/>
              <a:ext cx="3361054" cy="855344"/>
            </a:xfrm>
            <a:custGeom>
              <a:avLst/>
              <a:gdLst/>
              <a:ahLst/>
              <a:cxnLst/>
              <a:rect l="l" t="t" r="r" b="b"/>
              <a:pathLst>
                <a:path w="3361054" h="855344">
                  <a:moveTo>
                    <a:pt x="0" y="855010"/>
                  </a:moveTo>
                  <a:lnTo>
                    <a:pt x="3361013" y="0"/>
                  </a:lnTo>
                </a:path>
              </a:pathLst>
            </a:custGeom>
            <a:ln w="9524">
              <a:solidFill>
                <a:srgbClr val="CCCCCC"/>
              </a:solidFill>
            </a:ln>
          </p:spPr>
          <p:txBody>
            <a:bodyPr wrap="square" lIns="0" tIns="0" rIns="0" bIns="0" rtlCol="0"/>
            <a:lstStyle/>
            <a:p>
              <a:endParaRPr/>
            </a:p>
          </p:txBody>
        </p:sp>
        <p:sp>
          <p:nvSpPr>
            <p:cNvPr id="133" name="object 133"/>
            <p:cNvSpPr/>
            <p:nvPr/>
          </p:nvSpPr>
          <p:spPr>
            <a:xfrm>
              <a:off x="5639761" y="1817601"/>
              <a:ext cx="46355" cy="31115"/>
            </a:xfrm>
            <a:custGeom>
              <a:avLst/>
              <a:gdLst/>
              <a:ahLst/>
              <a:cxnLst/>
              <a:rect l="l" t="t" r="r" b="b"/>
              <a:pathLst>
                <a:path w="46354" h="31114">
                  <a:moveTo>
                    <a:pt x="7757" y="30494"/>
                  </a:moveTo>
                  <a:lnTo>
                    <a:pt x="0" y="0"/>
                  </a:lnTo>
                  <a:lnTo>
                    <a:pt x="45769" y="4590"/>
                  </a:lnTo>
                  <a:lnTo>
                    <a:pt x="7757" y="30494"/>
                  </a:lnTo>
                  <a:close/>
                </a:path>
              </a:pathLst>
            </a:custGeom>
            <a:solidFill>
              <a:srgbClr val="CCCCCC"/>
            </a:solidFill>
          </p:spPr>
          <p:txBody>
            <a:bodyPr wrap="square" lIns="0" tIns="0" rIns="0" bIns="0" rtlCol="0"/>
            <a:lstStyle/>
            <a:p>
              <a:endParaRPr/>
            </a:p>
          </p:txBody>
        </p:sp>
        <p:sp>
          <p:nvSpPr>
            <p:cNvPr id="134" name="object 134"/>
            <p:cNvSpPr/>
            <p:nvPr/>
          </p:nvSpPr>
          <p:spPr>
            <a:xfrm>
              <a:off x="5639761" y="1817601"/>
              <a:ext cx="46355" cy="31115"/>
            </a:xfrm>
            <a:custGeom>
              <a:avLst/>
              <a:gdLst/>
              <a:ahLst/>
              <a:cxnLst/>
              <a:rect l="l" t="t" r="r" b="b"/>
              <a:pathLst>
                <a:path w="46354" h="31114">
                  <a:moveTo>
                    <a:pt x="7757" y="30494"/>
                  </a:moveTo>
                  <a:lnTo>
                    <a:pt x="45769" y="4590"/>
                  </a:lnTo>
                  <a:lnTo>
                    <a:pt x="0" y="0"/>
                  </a:lnTo>
                  <a:lnTo>
                    <a:pt x="7757" y="30494"/>
                  </a:lnTo>
                  <a:close/>
                </a:path>
              </a:pathLst>
            </a:custGeom>
            <a:ln w="9524">
              <a:solidFill>
                <a:srgbClr val="CCCCCC"/>
              </a:solidFill>
            </a:ln>
          </p:spPr>
          <p:txBody>
            <a:bodyPr wrap="square" lIns="0" tIns="0" rIns="0" bIns="0" rtlCol="0"/>
            <a:lstStyle/>
            <a:p>
              <a:endParaRPr/>
            </a:p>
          </p:txBody>
        </p:sp>
        <p:sp>
          <p:nvSpPr>
            <p:cNvPr id="135" name="object 135"/>
            <p:cNvSpPr/>
            <p:nvPr/>
          </p:nvSpPr>
          <p:spPr>
            <a:xfrm>
              <a:off x="1892200" y="39959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36" name="object 136"/>
            <p:cNvSpPr/>
            <p:nvPr/>
          </p:nvSpPr>
          <p:spPr>
            <a:xfrm>
              <a:off x="1892200" y="39959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37" name="object 137"/>
            <p:cNvSpPr/>
            <p:nvPr/>
          </p:nvSpPr>
          <p:spPr>
            <a:xfrm>
              <a:off x="1892200" y="42701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38" name="object 138"/>
            <p:cNvSpPr/>
            <p:nvPr/>
          </p:nvSpPr>
          <p:spPr>
            <a:xfrm>
              <a:off x="1892200" y="42701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39" name="object 139"/>
            <p:cNvSpPr/>
            <p:nvPr/>
          </p:nvSpPr>
          <p:spPr>
            <a:xfrm>
              <a:off x="2258299" y="41042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40" name="object 140"/>
            <p:cNvSpPr/>
            <p:nvPr/>
          </p:nvSpPr>
          <p:spPr>
            <a:xfrm>
              <a:off x="2258299" y="41042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41" name="object 141"/>
            <p:cNvSpPr/>
            <p:nvPr/>
          </p:nvSpPr>
          <p:spPr>
            <a:xfrm>
              <a:off x="2258299" y="43856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42" name="object 142"/>
            <p:cNvSpPr/>
            <p:nvPr/>
          </p:nvSpPr>
          <p:spPr>
            <a:xfrm>
              <a:off x="2258299" y="43856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43" name="object 143"/>
            <p:cNvSpPr/>
            <p:nvPr/>
          </p:nvSpPr>
          <p:spPr>
            <a:xfrm>
              <a:off x="1892200" y="45443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44" name="object 144"/>
            <p:cNvSpPr/>
            <p:nvPr/>
          </p:nvSpPr>
          <p:spPr>
            <a:xfrm>
              <a:off x="1892200" y="45443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45" name="object 145"/>
            <p:cNvSpPr/>
            <p:nvPr/>
          </p:nvSpPr>
          <p:spPr>
            <a:xfrm>
              <a:off x="1892200" y="48185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46" name="object 146"/>
            <p:cNvSpPr/>
            <p:nvPr/>
          </p:nvSpPr>
          <p:spPr>
            <a:xfrm>
              <a:off x="1892200" y="48185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47" name="object 147"/>
            <p:cNvSpPr/>
            <p:nvPr/>
          </p:nvSpPr>
          <p:spPr>
            <a:xfrm>
              <a:off x="2258299" y="46526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48" name="object 148"/>
            <p:cNvSpPr/>
            <p:nvPr/>
          </p:nvSpPr>
          <p:spPr>
            <a:xfrm>
              <a:off x="2258299" y="46526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49" name="object 149"/>
            <p:cNvSpPr/>
            <p:nvPr/>
          </p:nvSpPr>
          <p:spPr>
            <a:xfrm>
              <a:off x="2258299" y="49340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50" name="object 150"/>
            <p:cNvSpPr/>
            <p:nvPr/>
          </p:nvSpPr>
          <p:spPr>
            <a:xfrm>
              <a:off x="2258299" y="49340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sp>
        <p:nvSpPr>
          <p:cNvPr id="151" name="object 151"/>
          <p:cNvSpPr txBox="1"/>
          <p:nvPr/>
        </p:nvSpPr>
        <p:spPr>
          <a:xfrm>
            <a:off x="2794374" y="2917886"/>
            <a:ext cx="985519"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Arial MT"/>
                <a:cs typeface="Arial MT"/>
              </a:rPr>
              <a:t>20</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30" dirty="0">
                <a:latin typeface="Arial MT"/>
                <a:cs typeface="Arial MT"/>
              </a:rPr>
              <a:t> </a:t>
            </a:r>
            <a:r>
              <a:rPr sz="800" dirty="0">
                <a:latin typeface="Arial MT"/>
                <a:cs typeface="Arial MT"/>
              </a:rPr>
              <a:t>successor!</a:t>
            </a:r>
            <a:endParaRPr sz="800">
              <a:latin typeface="Arial MT"/>
              <a:cs typeface="Arial MT"/>
            </a:endParaRPr>
          </a:p>
        </p:txBody>
      </p:sp>
      <p:grpSp>
        <p:nvGrpSpPr>
          <p:cNvPr id="152" name="object 152"/>
          <p:cNvGrpSpPr/>
          <p:nvPr/>
        </p:nvGrpSpPr>
        <p:grpSpPr>
          <a:xfrm>
            <a:off x="2257711" y="1823031"/>
            <a:ext cx="3435985" cy="2871470"/>
            <a:chOff x="2257711" y="1823031"/>
            <a:chExt cx="3435985" cy="2871470"/>
          </a:xfrm>
        </p:grpSpPr>
        <p:sp>
          <p:nvSpPr>
            <p:cNvPr id="153" name="object 153"/>
            <p:cNvSpPr/>
            <p:nvPr/>
          </p:nvSpPr>
          <p:spPr>
            <a:xfrm>
              <a:off x="2262473" y="2706304"/>
              <a:ext cx="2707005" cy="1435100"/>
            </a:xfrm>
            <a:custGeom>
              <a:avLst/>
              <a:gdLst/>
              <a:ahLst/>
              <a:cxnLst/>
              <a:rect l="l" t="t" r="r" b="b"/>
              <a:pathLst>
                <a:path w="2707004" h="1435100">
                  <a:moveTo>
                    <a:pt x="0" y="1434831"/>
                  </a:moveTo>
                  <a:lnTo>
                    <a:pt x="2706506" y="0"/>
                  </a:lnTo>
                </a:path>
              </a:pathLst>
            </a:custGeom>
            <a:ln w="9524">
              <a:solidFill>
                <a:srgbClr val="CCCCCC"/>
              </a:solidFill>
            </a:ln>
          </p:spPr>
          <p:txBody>
            <a:bodyPr wrap="square" lIns="0" tIns="0" rIns="0" bIns="0" rtlCol="0"/>
            <a:lstStyle/>
            <a:p>
              <a:endParaRPr/>
            </a:p>
          </p:txBody>
        </p:sp>
        <p:sp>
          <p:nvSpPr>
            <p:cNvPr id="154" name="object 154"/>
            <p:cNvSpPr/>
            <p:nvPr/>
          </p:nvSpPr>
          <p:spPr>
            <a:xfrm>
              <a:off x="4961611" y="2686058"/>
              <a:ext cx="45720" cy="34290"/>
            </a:xfrm>
            <a:custGeom>
              <a:avLst/>
              <a:gdLst/>
              <a:ahLst/>
              <a:cxnLst/>
              <a:rect l="l" t="t" r="r" b="b"/>
              <a:pathLst>
                <a:path w="45720" h="34289">
                  <a:moveTo>
                    <a:pt x="14738" y="34146"/>
                  </a:moveTo>
                  <a:lnTo>
                    <a:pt x="0" y="6345"/>
                  </a:lnTo>
                  <a:lnTo>
                    <a:pt x="45559" y="0"/>
                  </a:lnTo>
                  <a:lnTo>
                    <a:pt x="14738" y="34146"/>
                  </a:lnTo>
                  <a:close/>
                </a:path>
              </a:pathLst>
            </a:custGeom>
            <a:solidFill>
              <a:srgbClr val="CCCCCC"/>
            </a:solidFill>
          </p:spPr>
          <p:txBody>
            <a:bodyPr wrap="square" lIns="0" tIns="0" rIns="0" bIns="0" rtlCol="0"/>
            <a:lstStyle/>
            <a:p>
              <a:endParaRPr/>
            </a:p>
          </p:txBody>
        </p:sp>
        <p:sp>
          <p:nvSpPr>
            <p:cNvPr id="155" name="object 155"/>
            <p:cNvSpPr/>
            <p:nvPr/>
          </p:nvSpPr>
          <p:spPr>
            <a:xfrm>
              <a:off x="4961611" y="2686058"/>
              <a:ext cx="45720" cy="34290"/>
            </a:xfrm>
            <a:custGeom>
              <a:avLst/>
              <a:gdLst/>
              <a:ahLst/>
              <a:cxnLst/>
              <a:rect l="l" t="t" r="r" b="b"/>
              <a:pathLst>
                <a:path w="45720" h="34289">
                  <a:moveTo>
                    <a:pt x="14738" y="34146"/>
                  </a:moveTo>
                  <a:lnTo>
                    <a:pt x="45559" y="0"/>
                  </a:lnTo>
                  <a:lnTo>
                    <a:pt x="0" y="6345"/>
                  </a:lnTo>
                  <a:lnTo>
                    <a:pt x="14738" y="34146"/>
                  </a:lnTo>
                  <a:close/>
                </a:path>
              </a:pathLst>
            </a:custGeom>
            <a:ln w="9524">
              <a:solidFill>
                <a:srgbClr val="CCCCCC"/>
              </a:solidFill>
            </a:ln>
          </p:spPr>
          <p:txBody>
            <a:bodyPr wrap="square" lIns="0" tIns="0" rIns="0" bIns="0" rtlCol="0"/>
            <a:lstStyle/>
            <a:p>
              <a:endParaRPr/>
            </a:p>
          </p:txBody>
        </p:sp>
        <p:sp>
          <p:nvSpPr>
            <p:cNvPr id="156" name="object 156"/>
            <p:cNvSpPr/>
            <p:nvPr/>
          </p:nvSpPr>
          <p:spPr>
            <a:xfrm>
              <a:off x="2282626" y="1855601"/>
              <a:ext cx="3373120" cy="2834005"/>
            </a:xfrm>
            <a:custGeom>
              <a:avLst/>
              <a:gdLst/>
              <a:ahLst/>
              <a:cxnLst/>
              <a:rect l="l" t="t" r="r" b="b"/>
              <a:pathLst>
                <a:path w="3373120" h="2834004">
                  <a:moveTo>
                    <a:pt x="0" y="2833934"/>
                  </a:moveTo>
                  <a:lnTo>
                    <a:pt x="3372645" y="0"/>
                  </a:lnTo>
                </a:path>
              </a:pathLst>
            </a:custGeom>
            <a:ln w="9524">
              <a:solidFill>
                <a:srgbClr val="CCCCCC"/>
              </a:solidFill>
            </a:ln>
          </p:spPr>
          <p:txBody>
            <a:bodyPr wrap="square" lIns="0" tIns="0" rIns="0" bIns="0" rtlCol="0"/>
            <a:lstStyle/>
            <a:p>
              <a:endParaRPr/>
            </a:p>
          </p:txBody>
        </p:sp>
        <p:sp>
          <p:nvSpPr>
            <p:cNvPr id="157" name="object 157"/>
            <p:cNvSpPr/>
            <p:nvPr/>
          </p:nvSpPr>
          <p:spPr>
            <a:xfrm>
              <a:off x="5645150" y="1827793"/>
              <a:ext cx="43815" cy="40005"/>
            </a:xfrm>
            <a:custGeom>
              <a:avLst/>
              <a:gdLst/>
              <a:ahLst/>
              <a:cxnLst/>
              <a:rect l="l" t="t" r="r" b="b"/>
              <a:pathLst>
                <a:path w="43814" h="40005">
                  <a:moveTo>
                    <a:pt x="20242" y="39852"/>
                  </a:moveTo>
                  <a:lnTo>
                    <a:pt x="0" y="15762"/>
                  </a:lnTo>
                  <a:lnTo>
                    <a:pt x="43214" y="0"/>
                  </a:lnTo>
                  <a:lnTo>
                    <a:pt x="20242" y="39852"/>
                  </a:lnTo>
                  <a:close/>
                </a:path>
              </a:pathLst>
            </a:custGeom>
            <a:solidFill>
              <a:srgbClr val="CCCCCC"/>
            </a:solidFill>
          </p:spPr>
          <p:txBody>
            <a:bodyPr wrap="square" lIns="0" tIns="0" rIns="0" bIns="0" rtlCol="0"/>
            <a:lstStyle/>
            <a:p>
              <a:endParaRPr/>
            </a:p>
          </p:txBody>
        </p:sp>
        <p:sp>
          <p:nvSpPr>
            <p:cNvPr id="158" name="object 158"/>
            <p:cNvSpPr/>
            <p:nvPr/>
          </p:nvSpPr>
          <p:spPr>
            <a:xfrm>
              <a:off x="5645150" y="1827793"/>
              <a:ext cx="43815" cy="40005"/>
            </a:xfrm>
            <a:custGeom>
              <a:avLst/>
              <a:gdLst/>
              <a:ahLst/>
              <a:cxnLst/>
              <a:rect l="l" t="t" r="r" b="b"/>
              <a:pathLst>
                <a:path w="43814" h="40005">
                  <a:moveTo>
                    <a:pt x="20242" y="39852"/>
                  </a:moveTo>
                  <a:lnTo>
                    <a:pt x="43214" y="0"/>
                  </a:lnTo>
                  <a:lnTo>
                    <a:pt x="0" y="15762"/>
                  </a:lnTo>
                  <a:lnTo>
                    <a:pt x="20242" y="39852"/>
                  </a:lnTo>
                  <a:close/>
                </a:path>
              </a:pathLst>
            </a:custGeom>
            <a:ln w="9524">
              <a:solidFill>
                <a:srgbClr val="CCCCCC"/>
              </a:solidFill>
            </a:ln>
          </p:spPr>
          <p:txBody>
            <a:bodyPr wrap="square" lIns="0" tIns="0" rIns="0" bIns="0" rtlCol="0"/>
            <a:lstStyle/>
            <a:p>
              <a:endParaRPr/>
            </a:p>
          </p:txBody>
        </p:sp>
      </p:grpSp>
      <p:sp>
        <p:nvSpPr>
          <p:cNvPr id="159" name="object 159"/>
          <p:cNvSpPr txBox="1"/>
          <p:nvPr/>
        </p:nvSpPr>
        <p:spPr>
          <a:xfrm>
            <a:off x="2794374" y="4355036"/>
            <a:ext cx="103060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MT"/>
                <a:cs typeface="Arial MT"/>
              </a:rPr>
              <a:t>1</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25" dirty="0">
                <a:latin typeface="Arial MT"/>
                <a:cs typeface="Arial MT"/>
              </a:rPr>
              <a:t> </a:t>
            </a:r>
            <a:r>
              <a:rPr sz="800" spc="-5" dirty="0">
                <a:latin typeface="Arial MT"/>
                <a:cs typeface="Arial MT"/>
              </a:rPr>
              <a:t>predecessor!</a:t>
            </a:r>
            <a:endParaRPr sz="800">
              <a:latin typeface="Arial MT"/>
              <a:cs typeface="Arial MT"/>
            </a:endParaRPr>
          </a:p>
        </p:txBody>
      </p:sp>
      <p:sp>
        <p:nvSpPr>
          <p:cNvPr id="160" name="object 160"/>
          <p:cNvSpPr txBox="1"/>
          <p:nvPr/>
        </p:nvSpPr>
        <p:spPr>
          <a:xfrm>
            <a:off x="7154250" y="992037"/>
            <a:ext cx="71564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0000"/>
                </a:solidFill>
                <a:latin typeface="Arial MT"/>
                <a:cs typeface="Arial MT"/>
              </a:rPr>
              <a:t>Insert</a:t>
            </a:r>
            <a:r>
              <a:rPr sz="1400" spc="-80" dirty="0">
                <a:solidFill>
                  <a:srgbClr val="FF0000"/>
                </a:solidFill>
                <a:latin typeface="Arial MT"/>
                <a:cs typeface="Arial MT"/>
              </a:rPr>
              <a:t> </a:t>
            </a:r>
            <a:r>
              <a:rPr sz="1400" spc="-5" dirty="0">
                <a:solidFill>
                  <a:srgbClr val="FF0000"/>
                </a:solidFill>
                <a:latin typeface="Arial MT"/>
                <a:cs typeface="Arial MT"/>
              </a:rPr>
              <a:t>3?</a:t>
            </a:r>
            <a:endParaRPr sz="1400">
              <a:latin typeface="Arial MT"/>
              <a:cs typeface="Arial MT"/>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07212" y="251175"/>
            <a:ext cx="799465" cy="302895"/>
            <a:chOff x="1107212" y="251175"/>
            <a:chExt cx="799465" cy="302895"/>
          </a:xfrm>
        </p:grpSpPr>
        <p:sp>
          <p:nvSpPr>
            <p:cNvPr id="3" name="object 3"/>
            <p:cNvSpPr/>
            <p:nvPr/>
          </p:nvSpPr>
          <p:spPr>
            <a:xfrm>
              <a:off x="1121499" y="2654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4" name="object 4"/>
            <p:cNvSpPr/>
            <p:nvPr/>
          </p:nvSpPr>
          <p:spPr>
            <a:xfrm>
              <a:off x="1121499" y="2654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5" name="object 5"/>
          <p:cNvSpPr txBox="1"/>
          <p:nvPr/>
        </p:nvSpPr>
        <p:spPr>
          <a:xfrm>
            <a:off x="1347598" y="277975"/>
            <a:ext cx="31877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Key</a:t>
            </a:r>
            <a:endParaRPr sz="1400">
              <a:latin typeface="Consolas"/>
              <a:cs typeface="Consolas"/>
            </a:endParaRPr>
          </a:p>
        </p:txBody>
      </p:sp>
      <p:grpSp>
        <p:nvGrpSpPr>
          <p:cNvPr id="6" name="object 6"/>
          <p:cNvGrpSpPr/>
          <p:nvPr/>
        </p:nvGrpSpPr>
        <p:grpSpPr>
          <a:xfrm>
            <a:off x="1107212" y="525375"/>
            <a:ext cx="799465" cy="302895"/>
            <a:chOff x="1107212" y="525375"/>
            <a:chExt cx="799465" cy="302895"/>
          </a:xfrm>
        </p:grpSpPr>
        <p:sp>
          <p:nvSpPr>
            <p:cNvPr id="7" name="object 7"/>
            <p:cNvSpPr/>
            <p:nvPr/>
          </p:nvSpPr>
          <p:spPr>
            <a:xfrm>
              <a:off x="1121499"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 name="object 8"/>
            <p:cNvSpPr/>
            <p:nvPr/>
          </p:nvSpPr>
          <p:spPr>
            <a:xfrm>
              <a:off x="1121499"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9" name="object 9"/>
          <p:cNvSpPr txBox="1"/>
          <p:nvPr/>
        </p:nvSpPr>
        <p:spPr>
          <a:xfrm>
            <a:off x="1445299" y="5521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5</a:t>
            </a:r>
            <a:endParaRPr sz="1400">
              <a:latin typeface="Consolas"/>
              <a:cs typeface="Consolas"/>
            </a:endParaRPr>
          </a:p>
        </p:txBody>
      </p:sp>
      <p:grpSp>
        <p:nvGrpSpPr>
          <p:cNvPr id="10" name="object 10"/>
          <p:cNvGrpSpPr/>
          <p:nvPr/>
        </p:nvGrpSpPr>
        <p:grpSpPr>
          <a:xfrm>
            <a:off x="1107212" y="799574"/>
            <a:ext cx="799465" cy="302895"/>
            <a:chOff x="1107212" y="799574"/>
            <a:chExt cx="799465" cy="302895"/>
          </a:xfrm>
        </p:grpSpPr>
        <p:sp>
          <p:nvSpPr>
            <p:cNvPr id="11" name="object 11"/>
            <p:cNvSpPr/>
            <p:nvPr/>
          </p:nvSpPr>
          <p:spPr>
            <a:xfrm>
              <a:off x="1121499"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2" name="object 12"/>
            <p:cNvSpPr/>
            <p:nvPr/>
          </p:nvSpPr>
          <p:spPr>
            <a:xfrm>
              <a:off x="1121499"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3" name="object 13"/>
          <p:cNvSpPr txBox="1"/>
          <p:nvPr/>
        </p:nvSpPr>
        <p:spPr>
          <a:xfrm>
            <a:off x="1445299" y="8263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grpSp>
        <p:nvGrpSpPr>
          <p:cNvPr id="14" name="object 14"/>
          <p:cNvGrpSpPr/>
          <p:nvPr/>
        </p:nvGrpSpPr>
        <p:grpSpPr>
          <a:xfrm>
            <a:off x="1107212" y="1073774"/>
            <a:ext cx="799465" cy="302895"/>
            <a:chOff x="1107212" y="1073774"/>
            <a:chExt cx="799465" cy="302895"/>
          </a:xfrm>
        </p:grpSpPr>
        <p:sp>
          <p:nvSpPr>
            <p:cNvPr id="15" name="object 15"/>
            <p:cNvSpPr/>
            <p:nvPr/>
          </p:nvSpPr>
          <p:spPr>
            <a:xfrm>
              <a:off x="1121499"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6" name="object 16"/>
            <p:cNvSpPr/>
            <p:nvPr/>
          </p:nvSpPr>
          <p:spPr>
            <a:xfrm>
              <a:off x="1121499"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7" name="object 17"/>
          <p:cNvSpPr txBox="1"/>
          <p:nvPr/>
        </p:nvSpPr>
        <p:spPr>
          <a:xfrm>
            <a:off x="1396449" y="1100575"/>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20</a:t>
            </a:r>
            <a:endParaRPr sz="1400">
              <a:latin typeface="Consolas"/>
              <a:cs typeface="Consolas"/>
            </a:endParaRPr>
          </a:p>
        </p:txBody>
      </p:sp>
      <p:grpSp>
        <p:nvGrpSpPr>
          <p:cNvPr id="18" name="object 18"/>
          <p:cNvGrpSpPr/>
          <p:nvPr/>
        </p:nvGrpSpPr>
        <p:grpSpPr>
          <a:xfrm>
            <a:off x="1107212" y="1347974"/>
            <a:ext cx="799465" cy="302895"/>
            <a:chOff x="1107212" y="1347974"/>
            <a:chExt cx="799465" cy="302895"/>
          </a:xfrm>
        </p:grpSpPr>
        <p:sp>
          <p:nvSpPr>
            <p:cNvPr id="19" name="object 19"/>
            <p:cNvSpPr/>
            <p:nvPr/>
          </p:nvSpPr>
          <p:spPr>
            <a:xfrm>
              <a:off x="1121499"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0" name="object 20"/>
            <p:cNvSpPr/>
            <p:nvPr/>
          </p:nvSpPr>
          <p:spPr>
            <a:xfrm>
              <a:off x="1121499"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21" name="object 21"/>
          <p:cNvSpPr txBox="1"/>
          <p:nvPr/>
        </p:nvSpPr>
        <p:spPr>
          <a:xfrm>
            <a:off x="1445299" y="13747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3</a:t>
            </a:r>
            <a:endParaRPr sz="1400">
              <a:latin typeface="Consolas"/>
              <a:cs typeface="Consolas"/>
            </a:endParaRPr>
          </a:p>
        </p:txBody>
      </p:sp>
      <p:grpSp>
        <p:nvGrpSpPr>
          <p:cNvPr id="22" name="object 22"/>
          <p:cNvGrpSpPr/>
          <p:nvPr/>
        </p:nvGrpSpPr>
        <p:grpSpPr>
          <a:xfrm>
            <a:off x="1877912" y="251175"/>
            <a:ext cx="799465" cy="302895"/>
            <a:chOff x="1877912" y="251175"/>
            <a:chExt cx="799465" cy="302895"/>
          </a:xfrm>
        </p:grpSpPr>
        <p:sp>
          <p:nvSpPr>
            <p:cNvPr id="23" name="object 23"/>
            <p:cNvSpPr/>
            <p:nvPr/>
          </p:nvSpPr>
          <p:spPr>
            <a:xfrm>
              <a:off x="1892200" y="2654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4" name="object 24"/>
            <p:cNvSpPr/>
            <p:nvPr/>
          </p:nvSpPr>
          <p:spPr>
            <a:xfrm>
              <a:off x="1892200" y="2654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25" name="object 25"/>
          <p:cNvSpPr txBox="1">
            <a:spLocks noGrp="1"/>
          </p:cNvSpPr>
          <p:nvPr>
            <p:ph type="title"/>
          </p:nvPr>
        </p:nvSpPr>
        <p:spPr>
          <a:xfrm>
            <a:off x="2020598" y="277975"/>
            <a:ext cx="51371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00"/>
                </a:solidFill>
                <a:latin typeface="Consolas"/>
                <a:cs typeface="Consolas"/>
              </a:rPr>
              <a:t>Value</a:t>
            </a:r>
            <a:endParaRPr sz="1400">
              <a:latin typeface="Consolas"/>
              <a:cs typeface="Consolas"/>
            </a:endParaRPr>
          </a:p>
        </p:txBody>
      </p:sp>
      <p:grpSp>
        <p:nvGrpSpPr>
          <p:cNvPr id="26" name="object 26"/>
          <p:cNvGrpSpPr/>
          <p:nvPr/>
        </p:nvGrpSpPr>
        <p:grpSpPr>
          <a:xfrm>
            <a:off x="1877912" y="525375"/>
            <a:ext cx="3594100" cy="2387600"/>
            <a:chOff x="1877912" y="525375"/>
            <a:chExt cx="3594100" cy="2387600"/>
          </a:xfrm>
        </p:grpSpPr>
        <p:sp>
          <p:nvSpPr>
            <p:cNvPr id="27" name="object 27"/>
            <p:cNvSpPr/>
            <p:nvPr/>
          </p:nvSpPr>
          <p:spPr>
            <a:xfrm>
              <a:off x="1892200"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8" name="object 28"/>
            <p:cNvSpPr/>
            <p:nvPr/>
          </p:nvSpPr>
          <p:spPr>
            <a:xfrm>
              <a:off x="1892200"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29" name="object 29"/>
            <p:cNvSpPr/>
            <p:nvPr/>
          </p:nvSpPr>
          <p:spPr>
            <a:xfrm>
              <a:off x="1892200"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30" name="object 30"/>
            <p:cNvSpPr/>
            <p:nvPr/>
          </p:nvSpPr>
          <p:spPr>
            <a:xfrm>
              <a:off x="1892200"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31" name="object 31"/>
            <p:cNvSpPr/>
            <p:nvPr/>
          </p:nvSpPr>
          <p:spPr>
            <a:xfrm>
              <a:off x="5019397" y="24604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32" name="object 32"/>
            <p:cNvSpPr/>
            <p:nvPr/>
          </p:nvSpPr>
          <p:spPr>
            <a:xfrm>
              <a:off x="5019397" y="24604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33" name="object 33"/>
          <p:cNvSpPr txBox="1"/>
          <p:nvPr/>
        </p:nvSpPr>
        <p:spPr>
          <a:xfrm>
            <a:off x="5176283" y="25548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grpSp>
        <p:nvGrpSpPr>
          <p:cNvPr id="34" name="object 34"/>
          <p:cNvGrpSpPr/>
          <p:nvPr/>
        </p:nvGrpSpPr>
        <p:grpSpPr>
          <a:xfrm>
            <a:off x="6376709" y="2446194"/>
            <a:ext cx="466725" cy="466725"/>
            <a:chOff x="6376709" y="2446194"/>
            <a:chExt cx="466725" cy="466725"/>
          </a:xfrm>
        </p:grpSpPr>
        <p:sp>
          <p:nvSpPr>
            <p:cNvPr id="35" name="object 35"/>
            <p:cNvSpPr/>
            <p:nvPr/>
          </p:nvSpPr>
          <p:spPr>
            <a:xfrm>
              <a:off x="6390997" y="24604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36" name="object 36"/>
            <p:cNvSpPr/>
            <p:nvPr/>
          </p:nvSpPr>
          <p:spPr>
            <a:xfrm>
              <a:off x="6390997" y="2460481"/>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37" name="object 37"/>
          <p:cNvSpPr txBox="1"/>
          <p:nvPr/>
        </p:nvSpPr>
        <p:spPr>
          <a:xfrm>
            <a:off x="6498469" y="2554895"/>
            <a:ext cx="22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20</a:t>
            </a:r>
            <a:endParaRPr sz="1400">
              <a:latin typeface="Arial MT"/>
              <a:cs typeface="Arial MT"/>
            </a:endParaRPr>
          </a:p>
        </p:txBody>
      </p:sp>
      <p:grpSp>
        <p:nvGrpSpPr>
          <p:cNvPr id="38" name="object 38"/>
          <p:cNvGrpSpPr/>
          <p:nvPr/>
        </p:nvGrpSpPr>
        <p:grpSpPr>
          <a:xfrm>
            <a:off x="5684737" y="1585494"/>
            <a:ext cx="466725" cy="466725"/>
            <a:chOff x="5684737" y="1585494"/>
            <a:chExt cx="466725" cy="466725"/>
          </a:xfrm>
        </p:grpSpPr>
        <p:sp>
          <p:nvSpPr>
            <p:cNvPr id="39" name="object 39"/>
            <p:cNvSpPr/>
            <p:nvPr/>
          </p:nvSpPr>
          <p:spPr>
            <a:xfrm>
              <a:off x="5699024" y="15997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40" name="object 40"/>
            <p:cNvSpPr/>
            <p:nvPr/>
          </p:nvSpPr>
          <p:spPr>
            <a:xfrm>
              <a:off x="5699025" y="15997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41" name="object 41"/>
          <p:cNvSpPr txBox="1"/>
          <p:nvPr/>
        </p:nvSpPr>
        <p:spPr>
          <a:xfrm>
            <a:off x="5855910" y="16941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5</a:t>
            </a:r>
            <a:endParaRPr sz="1400">
              <a:latin typeface="Arial MT"/>
              <a:cs typeface="Arial MT"/>
            </a:endParaRPr>
          </a:p>
        </p:txBody>
      </p:sp>
      <p:grpSp>
        <p:nvGrpSpPr>
          <p:cNvPr id="42" name="object 42"/>
          <p:cNvGrpSpPr/>
          <p:nvPr/>
        </p:nvGrpSpPr>
        <p:grpSpPr>
          <a:xfrm>
            <a:off x="1107212" y="633674"/>
            <a:ext cx="5481955" cy="1819910"/>
            <a:chOff x="1107212" y="633674"/>
            <a:chExt cx="5481955" cy="1819910"/>
          </a:xfrm>
        </p:grpSpPr>
        <p:sp>
          <p:nvSpPr>
            <p:cNvPr id="43" name="object 43"/>
            <p:cNvSpPr/>
            <p:nvPr/>
          </p:nvSpPr>
          <p:spPr>
            <a:xfrm>
              <a:off x="2258299" y="6479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44" name="object 44"/>
            <p:cNvSpPr/>
            <p:nvPr/>
          </p:nvSpPr>
          <p:spPr>
            <a:xfrm>
              <a:off x="2258299" y="6479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45" name="object 45"/>
            <p:cNvSpPr/>
            <p:nvPr/>
          </p:nvSpPr>
          <p:spPr>
            <a:xfrm>
              <a:off x="2258299" y="9293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46" name="object 46"/>
            <p:cNvSpPr/>
            <p:nvPr/>
          </p:nvSpPr>
          <p:spPr>
            <a:xfrm>
              <a:off x="2258299" y="9293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47" name="object 47"/>
            <p:cNvSpPr/>
            <p:nvPr/>
          </p:nvSpPr>
          <p:spPr>
            <a:xfrm>
              <a:off x="1892199"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48" name="object 48"/>
            <p:cNvSpPr/>
            <p:nvPr/>
          </p:nvSpPr>
          <p:spPr>
            <a:xfrm>
              <a:off x="1892199"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49" name="object 49"/>
            <p:cNvSpPr/>
            <p:nvPr/>
          </p:nvSpPr>
          <p:spPr>
            <a:xfrm>
              <a:off x="1892199"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0" name="object 50"/>
            <p:cNvSpPr/>
            <p:nvPr/>
          </p:nvSpPr>
          <p:spPr>
            <a:xfrm>
              <a:off x="1892199"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51" name="object 51"/>
            <p:cNvSpPr/>
            <p:nvPr/>
          </p:nvSpPr>
          <p:spPr>
            <a:xfrm>
              <a:off x="2258299" y="11963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2" name="object 52"/>
            <p:cNvSpPr/>
            <p:nvPr/>
          </p:nvSpPr>
          <p:spPr>
            <a:xfrm>
              <a:off x="2258299" y="11963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3" name="object 53"/>
            <p:cNvSpPr/>
            <p:nvPr/>
          </p:nvSpPr>
          <p:spPr>
            <a:xfrm>
              <a:off x="2258299" y="14777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4" name="object 54"/>
            <p:cNvSpPr/>
            <p:nvPr/>
          </p:nvSpPr>
          <p:spPr>
            <a:xfrm>
              <a:off x="2258299" y="14777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5" name="object 55"/>
            <p:cNvSpPr/>
            <p:nvPr/>
          </p:nvSpPr>
          <p:spPr>
            <a:xfrm>
              <a:off x="5384105" y="2037782"/>
              <a:ext cx="534035" cy="332740"/>
            </a:xfrm>
            <a:custGeom>
              <a:avLst/>
              <a:gdLst/>
              <a:ahLst/>
              <a:cxnLst/>
              <a:rect l="l" t="t" r="r" b="b"/>
              <a:pathLst>
                <a:path w="534035" h="332739">
                  <a:moveTo>
                    <a:pt x="533919" y="0"/>
                  </a:moveTo>
                  <a:lnTo>
                    <a:pt x="0" y="332138"/>
                  </a:lnTo>
                </a:path>
              </a:pathLst>
            </a:custGeom>
            <a:ln w="28574">
              <a:solidFill>
                <a:srgbClr val="6AA84F"/>
              </a:solidFill>
            </a:ln>
          </p:spPr>
          <p:txBody>
            <a:bodyPr wrap="square" lIns="0" tIns="0" rIns="0" bIns="0" rtlCol="0"/>
            <a:lstStyle/>
            <a:p>
              <a:endParaRPr/>
            </a:p>
          </p:txBody>
        </p:sp>
        <p:pic>
          <p:nvPicPr>
            <p:cNvPr id="56" name="object 56"/>
            <p:cNvPicPr/>
            <p:nvPr/>
          </p:nvPicPr>
          <p:blipFill>
            <a:blip r:embed="rId2" cstate="print"/>
            <a:stretch>
              <a:fillRect/>
            </a:stretch>
          </p:blipFill>
          <p:spPr>
            <a:xfrm>
              <a:off x="5259708" y="2315556"/>
              <a:ext cx="163615" cy="137148"/>
            </a:xfrm>
            <a:prstGeom prst="rect">
              <a:avLst/>
            </a:prstGeom>
          </p:spPr>
        </p:pic>
        <p:sp>
          <p:nvSpPr>
            <p:cNvPr id="57" name="object 57"/>
            <p:cNvSpPr/>
            <p:nvPr/>
          </p:nvSpPr>
          <p:spPr>
            <a:xfrm>
              <a:off x="5918025" y="2037782"/>
              <a:ext cx="546100" cy="333375"/>
            </a:xfrm>
            <a:custGeom>
              <a:avLst/>
              <a:gdLst/>
              <a:ahLst/>
              <a:cxnLst/>
              <a:rect l="l" t="t" r="r" b="b"/>
              <a:pathLst>
                <a:path w="546100" h="333375">
                  <a:moveTo>
                    <a:pt x="0" y="0"/>
                  </a:moveTo>
                  <a:lnTo>
                    <a:pt x="545781" y="333335"/>
                  </a:lnTo>
                </a:path>
              </a:pathLst>
            </a:custGeom>
            <a:ln w="28574">
              <a:solidFill>
                <a:srgbClr val="980000"/>
              </a:solidFill>
            </a:ln>
          </p:spPr>
          <p:txBody>
            <a:bodyPr wrap="square" lIns="0" tIns="0" rIns="0" bIns="0" rtlCol="0"/>
            <a:lstStyle/>
            <a:p>
              <a:endParaRPr/>
            </a:p>
          </p:txBody>
        </p:sp>
        <p:pic>
          <p:nvPicPr>
            <p:cNvPr id="58" name="object 58"/>
            <p:cNvPicPr/>
            <p:nvPr/>
          </p:nvPicPr>
          <p:blipFill>
            <a:blip r:embed="rId3" cstate="print"/>
            <a:stretch>
              <a:fillRect/>
            </a:stretch>
          </p:blipFill>
          <p:spPr>
            <a:xfrm>
              <a:off x="6424918" y="2316550"/>
              <a:ext cx="163843" cy="136445"/>
            </a:xfrm>
            <a:prstGeom prst="rect">
              <a:avLst/>
            </a:prstGeom>
          </p:spPr>
        </p:pic>
        <p:sp>
          <p:nvSpPr>
            <p:cNvPr id="59" name="object 59"/>
            <p:cNvSpPr/>
            <p:nvPr/>
          </p:nvSpPr>
          <p:spPr>
            <a:xfrm>
              <a:off x="1121499"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0" name="object 60"/>
            <p:cNvSpPr/>
            <p:nvPr/>
          </p:nvSpPr>
          <p:spPr>
            <a:xfrm>
              <a:off x="1121499" y="20176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61" name="object 61"/>
          <p:cNvSpPr txBox="1"/>
          <p:nvPr/>
        </p:nvSpPr>
        <p:spPr>
          <a:xfrm>
            <a:off x="358785" y="899600"/>
            <a:ext cx="542925" cy="182880"/>
          </a:xfrm>
          <a:prstGeom prst="rect">
            <a:avLst/>
          </a:prstGeom>
          <a:solidFill>
            <a:srgbClr val="FFFF00"/>
          </a:solidFill>
        </p:spPr>
        <p:txBody>
          <a:bodyPr vert="horz" wrap="square" lIns="0" tIns="0" rIns="0" bIns="0" rtlCol="0">
            <a:spAutoFit/>
          </a:bodyPr>
          <a:lstStyle/>
          <a:p>
            <a:pPr>
              <a:lnSpc>
                <a:spcPts val="1390"/>
              </a:lnSpc>
            </a:pPr>
            <a:r>
              <a:rPr sz="1200" spc="-5" dirty="0">
                <a:latin typeface="Arial MT"/>
                <a:cs typeface="Arial MT"/>
              </a:rPr>
              <a:t>Lookup:</a:t>
            </a:r>
            <a:endParaRPr sz="1200">
              <a:latin typeface="Arial MT"/>
              <a:cs typeface="Arial MT"/>
            </a:endParaRPr>
          </a:p>
        </p:txBody>
      </p:sp>
      <p:sp>
        <p:nvSpPr>
          <p:cNvPr id="62" name="object 62"/>
          <p:cNvSpPr txBox="1"/>
          <p:nvPr/>
        </p:nvSpPr>
        <p:spPr>
          <a:xfrm>
            <a:off x="240342" y="2557204"/>
            <a:ext cx="77787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Successor:</a:t>
            </a:r>
            <a:endParaRPr sz="1200">
              <a:latin typeface="Arial MT"/>
              <a:cs typeface="Arial MT"/>
            </a:endParaRPr>
          </a:p>
        </p:txBody>
      </p:sp>
      <p:sp>
        <p:nvSpPr>
          <p:cNvPr id="63" name="object 63"/>
          <p:cNvSpPr txBox="1"/>
          <p:nvPr/>
        </p:nvSpPr>
        <p:spPr>
          <a:xfrm>
            <a:off x="243279" y="4234620"/>
            <a:ext cx="772160"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Predecessor:</a:t>
            </a:r>
            <a:endParaRPr sz="1000">
              <a:latin typeface="Arial MT"/>
              <a:cs typeface="Arial MT"/>
            </a:endParaRPr>
          </a:p>
        </p:txBody>
      </p:sp>
      <p:sp>
        <p:nvSpPr>
          <p:cNvPr id="64" name="object 64"/>
          <p:cNvSpPr txBox="1"/>
          <p:nvPr/>
        </p:nvSpPr>
        <p:spPr>
          <a:xfrm>
            <a:off x="1347598" y="2030125"/>
            <a:ext cx="31877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Key</a:t>
            </a:r>
            <a:endParaRPr sz="1400">
              <a:latin typeface="Consolas"/>
              <a:cs typeface="Consolas"/>
            </a:endParaRPr>
          </a:p>
        </p:txBody>
      </p:sp>
      <p:grpSp>
        <p:nvGrpSpPr>
          <p:cNvPr id="65" name="object 65"/>
          <p:cNvGrpSpPr/>
          <p:nvPr/>
        </p:nvGrpSpPr>
        <p:grpSpPr>
          <a:xfrm>
            <a:off x="1107212" y="2277524"/>
            <a:ext cx="799465" cy="302895"/>
            <a:chOff x="1107212" y="2277524"/>
            <a:chExt cx="799465" cy="302895"/>
          </a:xfrm>
        </p:grpSpPr>
        <p:sp>
          <p:nvSpPr>
            <p:cNvPr id="66" name="object 66"/>
            <p:cNvSpPr/>
            <p:nvPr/>
          </p:nvSpPr>
          <p:spPr>
            <a:xfrm>
              <a:off x="1121499"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7" name="object 67"/>
            <p:cNvSpPr/>
            <p:nvPr/>
          </p:nvSpPr>
          <p:spPr>
            <a:xfrm>
              <a:off x="1121499"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68" name="object 68"/>
          <p:cNvSpPr txBox="1"/>
          <p:nvPr/>
        </p:nvSpPr>
        <p:spPr>
          <a:xfrm>
            <a:off x="1445299" y="230432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5</a:t>
            </a:r>
            <a:endParaRPr sz="1400">
              <a:latin typeface="Consolas"/>
              <a:cs typeface="Consolas"/>
            </a:endParaRPr>
          </a:p>
        </p:txBody>
      </p:sp>
      <p:grpSp>
        <p:nvGrpSpPr>
          <p:cNvPr id="69" name="object 69"/>
          <p:cNvGrpSpPr/>
          <p:nvPr/>
        </p:nvGrpSpPr>
        <p:grpSpPr>
          <a:xfrm>
            <a:off x="1107212" y="2551725"/>
            <a:ext cx="799465" cy="302895"/>
            <a:chOff x="1107212" y="2551725"/>
            <a:chExt cx="799465" cy="302895"/>
          </a:xfrm>
        </p:grpSpPr>
        <p:sp>
          <p:nvSpPr>
            <p:cNvPr id="70" name="object 70"/>
            <p:cNvSpPr/>
            <p:nvPr/>
          </p:nvSpPr>
          <p:spPr>
            <a:xfrm>
              <a:off x="1121499"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1" name="object 71"/>
            <p:cNvSpPr/>
            <p:nvPr/>
          </p:nvSpPr>
          <p:spPr>
            <a:xfrm>
              <a:off x="1121499"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72" name="object 72"/>
          <p:cNvSpPr txBox="1"/>
          <p:nvPr/>
        </p:nvSpPr>
        <p:spPr>
          <a:xfrm>
            <a:off x="1445299" y="257852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grpSp>
        <p:nvGrpSpPr>
          <p:cNvPr id="73" name="object 73"/>
          <p:cNvGrpSpPr/>
          <p:nvPr/>
        </p:nvGrpSpPr>
        <p:grpSpPr>
          <a:xfrm>
            <a:off x="1107212" y="2825924"/>
            <a:ext cx="799465" cy="302895"/>
            <a:chOff x="1107212" y="2825924"/>
            <a:chExt cx="799465" cy="302895"/>
          </a:xfrm>
        </p:grpSpPr>
        <p:sp>
          <p:nvSpPr>
            <p:cNvPr id="74" name="object 74"/>
            <p:cNvSpPr/>
            <p:nvPr/>
          </p:nvSpPr>
          <p:spPr>
            <a:xfrm>
              <a:off x="1121499"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5" name="object 75"/>
            <p:cNvSpPr/>
            <p:nvPr/>
          </p:nvSpPr>
          <p:spPr>
            <a:xfrm>
              <a:off x="1121499"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76" name="object 76"/>
          <p:cNvSpPr txBox="1"/>
          <p:nvPr/>
        </p:nvSpPr>
        <p:spPr>
          <a:xfrm>
            <a:off x="1396449" y="2852725"/>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20</a:t>
            </a:r>
            <a:endParaRPr sz="1400">
              <a:latin typeface="Consolas"/>
              <a:cs typeface="Consolas"/>
            </a:endParaRPr>
          </a:p>
        </p:txBody>
      </p:sp>
      <p:grpSp>
        <p:nvGrpSpPr>
          <p:cNvPr id="77" name="object 77"/>
          <p:cNvGrpSpPr/>
          <p:nvPr/>
        </p:nvGrpSpPr>
        <p:grpSpPr>
          <a:xfrm>
            <a:off x="1107212" y="2003325"/>
            <a:ext cx="1570355" cy="1400175"/>
            <a:chOff x="1107212" y="2003325"/>
            <a:chExt cx="1570355" cy="1400175"/>
          </a:xfrm>
        </p:grpSpPr>
        <p:sp>
          <p:nvSpPr>
            <p:cNvPr id="78" name="object 78"/>
            <p:cNvSpPr/>
            <p:nvPr/>
          </p:nvSpPr>
          <p:spPr>
            <a:xfrm>
              <a:off x="1121499"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9" name="object 79"/>
            <p:cNvSpPr/>
            <p:nvPr/>
          </p:nvSpPr>
          <p:spPr>
            <a:xfrm>
              <a:off x="1121499"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80" name="object 80"/>
            <p:cNvSpPr/>
            <p:nvPr/>
          </p:nvSpPr>
          <p:spPr>
            <a:xfrm>
              <a:off x="1892199"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1" name="object 81"/>
            <p:cNvSpPr/>
            <p:nvPr/>
          </p:nvSpPr>
          <p:spPr>
            <a:xfrm>
              <a:off x="1892199" y="20176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82" name="object 82"/>
          <p:cNvSpPr txBox="1"/>
          <p:nvPr/>
        </p:nvSpPr>
        <p:spPr>
          <a:xfrm>
            <a:off x="2020598" y="2030125"/>
            <a:ext cx="51371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Value</a:t>
            </a:r>
            <a:endParaRPr sz="1400">
              <a:latin typeface="Consolas"/>
              <a:cs typeface="Consolas"/>
            </a:endParaRPr>
          </a:p>
        </p:txBody>
      </p:sp>
      <p:grpSp>
        <p:nvGrpSpPr>
          <p:cNvPr id="83" name="object 83"/>
          <p:cNvGrpSpPr/>
          <p:nvPr/>
        </p:nvGrpSpPr>
        <p:grpSpPr>
          <a:xfrm>
            <a:off x="1107212" y="2277524"/>
            <a:ext cx="1570355" cy="1732914"/>
            <a:chOff x="1107212" y="2277524"/>
            <a:chExt cx="1570355" cy="1732914"/>
          </a:xfrm>
        </p:grpSpPr>
        <p:sp>
          <p:nvSpPr>
            <p:cNvPr id="84" name="object 84"/>
            <p:cNvSpPr/>
            <p:nvPr/>
          </p:nvSpPr>
          <p:spPr>
            <a:xfrm>
              <a:off x="1892199"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5" name="object 85"/>
            <p:cNvSpPr/>
            <p:nvPr/>
          </p:nvSpPr>
          <p:spPr>
            <a:xfrm>
              <a:off x="1892199"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86" name="object 86"/>
            <p:cNvSpPr/>
            <p:nvPr/>
          </p:nvSpPr>
          <p:spPr>
            <a:xfrm>
              <a:off x="1892199"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7" name="object 87"/>
            <p:cNvSpPr/>
            <p:nvPr/>
          </p:nvSpPr>
          <p:spPr>
            <a:xfrm>
              <a:off x="1892199"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88" name="object 88"/>
            <p:cNvSpPr/>
            <p:nvPr/>
          </p:nvSpPr>
          <p:spPr>
            <a:xfrm>
              <a:off x="2258299" y="24001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89" name="object 89"/>
            <p:cNvSpPr/>
            <p:nvPr/>
          </p:nvSpPr>
          <p:spPr>
            <a:xfrm>
              <a:off x="2258299" y="24001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0" name="object 90"/>
            <p:cNvSpPr/>
            <p:nvPr/>
          </p:nvSpPr>
          <p:spPr>
            <a:xfrm>
              <a:off x="2258299" y="26815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1" name="object 91"/>
            <p:cNvSpPr/>
            <p:nvPr/>
          </p:nvSpPr>
          <p:spPr>
            <a:xfrm>
              <a:off x="2258299" y="26815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2" name="object 92"/>
            <p:cNvSpPr/>
            <p:nvPr/>
          </p:nvSpPr>
          <p:spPr>
            <a:xfrm>
              <a:off x="1892199"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3" name="object 93"/>
            <p:cNvSpPr/>
            <p:nvPr/>
          </p:nvSpPr>
          <p:spPr>
            <a:xfrm>
              <a:off x="1892199"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4" name="object 94"/>
            <p:cNvSpPr/>
            <p:nvPr/>
          </p:nvSpPr>
          <p:spPr>
            <a:xfrm>
              <a:off x="1892199"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5" name="object 95"/>
            <p:cNvSpPr/>
            <p:nvPr/>
          </p:nvSpPr>
          <p:spPr>
            <a:xfrm>
              <a:off x="1892199"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6" name="object 96"/>
            <p:cNvSpPr/>
            <p:nvPr/>
          </p:nvSpPr>
          <p:spPr>
            <a:xfrm>
              <a:off x="2258299" y="29485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7" name="object 97"/>
            <p:cNvSpPr/>
            <p:nvPr/>
          </p:nvSpPr>
          <p:spPr>
            <a:xfrm>
              <a:off x="2258299" y="29485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8" name="object 98"/>
            <p:cNvSpPr/>
            <p:nvPr/>
          </p:nvSpPr>
          <p:spPr>
            <a:xfrm>
              <a:off x="2258299" y="32299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9" name="object 99"/>
            <p:cNvSpPr/>
            <p:nvPr/>
          </p:nvSpPr>
          <p:spPr>
            <a:xfrm>
              <a:off x="2258299" y="32299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00" name="object 100"/>
            <p:cNvSpPr/>
            <p:nvPr/>
          </p:nvSpPr>
          <p:spPr>
            <a:xfrm>
              <a:off x="1121499" y="37217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1" name="object 101"/>
            <p:cNvSpPr/>
            <p:nvPr/>
          </p:nvSpPr>
          <p:spPr>
            <a:xfrm>
              <a:off x="1121499" y="37217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02" name="object 102"/>
          <p:cNvSpPr txBox="1"/>
          <p:nvPr/>
        </p:nvSpPr>
        <p:spPr>
          <a:xfrm>
            <a:off x="1347598" y="3734275"/>
            <a:ext cx="31877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Key</a:t>
            </a:r>
            <a:endParaRPr sz="1400">
              <a:latin typeface="Consolas"/>
              <a:cs typeface="Consolas"/>
            </a:endParaRPr>
          </a:p>
        </p:txBody>
      </p:sp>
      <p:grpSp>
        <p:nvGrpSpPr>
          <p:cNvPr id="103" name="object 103"/>
          <p:cNvGrpSpPr/>
          <p:nvPr/>
        </p:nvGrpSpPr>
        <p:grpSpPr>
          <a:xfrm>
            <a:off x="1107212" y="3981674"/>
            <a:ext cx="799465" cy="302895"/>
            <a:chOff x="1107212" y="3981674"/>
            <a:chExt cx="799465" cy="302895"/>
          </a:xfrm>
        </p:grpSpPr>
        <p:sp>
          <p:nvSpPr>
            <p:cNvPr id="104" name="object 104"/>
            <p:cNvSpPr/>
            <p:nvPr/>
          </p:nvSpPr>
          <p:spPr>
            <a:xfrm>
              <a:off x="1121499" y="39959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5" name="object 105"/>
            <p:cNvSpPr/>
            <p:nvPr/>
          </p:nvSpPr>
          <p:spPr>
            <a:xfrm>
              <a:off x="1121499" y="39959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06" name="object 106"/>
          <p:cNvSpPr txBox="1"/>
          <p:nvPr/>
        </p:nvSpPr>
        <p:spPr>
          <a:xfrm>
            <a:off x="1445299" y="40084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5</a:t>
            </a:r>
            <a:endParaRPr sz="1400">
              <a:latin typeface="Consolas"/>
              <a:cs typeface="Consolas"/>
            </a:endParaRPr>
          </a:p>
        </p:txBody>
      </p:sp>
      <p:grpSp>
        <p:nvGrpSpPr>
          <p:cNvPr id="107" name="object 107"/>
          <p:cNvGrpSpPr/>
          <p:nvPr/>
        </p:nvGrpSpPr>
        <p:grpSpPr>
          <a:xfrm>
            <a:off x="1107212" y="4255875"/>
            <a:ext cx="799465" cy="302895"/>
            <a:chOff x="1107212" y="4255875"/>
            <a:chExt cx="799465" cy="302895"/>
          </a:xfrm>
        </p:grpSpPr>
        <p:sp>
          <p:nvSpPr>
            <p:cNvPr id="108" name="object 108"/>
            <p:cNvSpPr/>
            <p:nvPr/>
          </p:nvSpPr>
          <p:spPr>
            <a:xfrm>
              <a:off x="1121499" y="42701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9" name="object 109"/>
            <p:cNvSpPr/>
            <p:nvPr/>
          </p:nvSpPr>
          <p:spPr>
            <a:xfrm>
              <a:off x="1121499" y="42701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10" name="object 110"/>
          <p:cNvSpPr txBox="1"/>
          <p:nvPr/>
        </p:nvSpPr>
        <p:spPr>
          <a:xfrm>
            <a:off x="1445299" y="42826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grpSp>
        <p:nvGrpSpPr>
          <p:cNvPr id="111" name="object 111"/>
          <p:cNvGrpSpPr/>
          <p:nvPr/>
        </p:nvGrpSpPr>
        <p:grpSpPr>
          <a:xfrm>
            <a:off x="1107212" y="4530075"/>
            <a:ext cx="799465" cy="302895"/>
            <a:chOff x="1107212" y="4530075"/>
            <a:chExt cx="799465" cy="302895"/>
          </a:xfrm>
        </p:grpSpPr>
        <p:sp>
          <p:nvSpPr>
            <p:cNvPr id="112" name="object 112"/>
            <p:cNvSpPr/>
            <p:nvPr/>
          </p:nvSpPr>
          <p:spPr>
            <a:xfrm>
              <a:off x="1121499" y="45443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13" name="object 113"/>
            <p:cNvSpPr/>
            <p:nvPr/>
          </p:nvSpPr>
          <p:spPr>
            <a:xfrm>
              <a:off x="1121499" y="45443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14" name="object 114"/>
          <p:cNvSpPr txBox="1"/>
          <p:nvPr/>
        </p:nvSpPr>
        <p:spPr>
          <a:xfrm>
            <a:off x="1396449" y="4556875"/>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20</a:t>
            </a:r>
            <a:endParaRPr sz="1400">
              <a:latin typeface="Consolas"/>
              <a:cs typeface="Consolas"/>
            </a:endParaRPr>
          </a:p>
        </p:txBody>
      </p:sp>
      <p:grpSp>
        <p:nvGrpSpPr>
          <p:cNvPr id="115" name="object 115"/>
          <p:cNvGrpSpPr/>
          <p:nvPr/>
        </p:nvGrpSpPr>
        <p:grpSpPr>
          <a:xfrm>
            <a:off x="1107212" y="3707474"/>
            <a:ext cx="1570355" cy="1400175"/>
            <a:chOff x="1107212" y="3707474"/>
            <a:chExt cx="1570355" cy="1400175"/>
          </a:xfrm>
        </p:grpSpPr>
        <p:sp>
          <p:nvSpPr>
            <p:cNvPr id="116" name="object 116"/>
            <p:cNvSpPr/>
            <p:nvPr/>
          </p:nvSpPr>
          <p:spPr>
            <a:xfrm>
              <a:off x="1121499" y="48185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17" name="object 117"/>
            <p:cNvSpPr/>
            <p:nvPr/>
          </p:nvSpPr>
          <p:spPr>
            <a:xfrm>
              <a:off x="1121499" y="48185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18" name="object 118"/>
            <p:cNvSpPr/>
            <p:nvPr/>
          </p:nvSpPr>
          <p:spPr>
            <a:xfrm>
              <a:off x="1892199" y="37217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19" name="object 119"/>
            <p:cNvSpPr/>
            <p:nvPr/>
          </p:nvSpPr>
          <p:spPr>
            <a:xfrm>
              <a:off x="1892199" y="37217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20" name="object 120"/>
          <p:cNvSpPr txBox="1"/>
          <p:nvPr/>
        </p:nvSpPr>
        <p:spPr>
          <a:xfrm>
            <a:off x="2020598" y="3734275"/>
            <a:ext cx="51371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Value</a:t>
            </a:r>
            <a:endParaRPr sz="1400">
              <a:latin typeface="Consolas"/>
              <a:cs typeface="Consolas"/>
            </a:endParaRPr>
          </a:p>
        </p:txBody>
      </p:sp>
      <p:grpSp>
        <p:nvGrpSpPr>
          <p:cNvPr id="121" name="object 121"/>
          <p:cNvGrpSpPr/>
          <p:nvPr/>
        </p:nvGrpSpPr>
        <p:grpSpPr>
          <a:xfrm>
            <a:off x="1877912" y="649419"/>
            <a:ext cx="4723765" cy="4457700"/>
            <a:chOff x="1877912" y="649419"/>
            <a:chExt cx="4723765" cy="4457700"/>
          </a:xfrm>
        </p:grpSpPr>
        <p:sp>
          <p:nvSpPr>
            <p:cNvPr id="122" name="object 122"/>
            <p:cNvSpPr/>
            <p:nvPr/>
          </p:nvSpPr>
          <p:spPr>
            <a:xfrm>
              <a:off x="2282625" y="654182"/>
              <a:ext cx="3580129" cy="931544"/>
            </a:xfrm>
            <a:custGeom>
              <a:avLst/>
              <a:gdLst/>
              <a:ahLst/>
              <a:cxnLst/>
              <a:rect l="l" t="t" r="r" b="b"/>
              <a:pathLst>
                <a:path w="3580129" h="931544">
                  <a:moveTo>
                    <a:pt x="0" y="0"/>
                  </a:moveTo>
                  <a:lnTo>
                    <a:pt x="3580090" y="931213"/>
                  </a:lnTo>
                </a:path>
              </a:pathLst>
            </a:custGeom>
            <a:ln w="9524">
              <a:solidFill>
                <a:srgbClr val="CCCCCC"/>
              </a:solidFill>
            </a:ln>
          </p:spPr>
          <p:txBody>
            <a:bodyPr wrap="square" lIns="0" tIns="0" rIns="0" bIns="0" rtlCol="0"/>
            <a:lstStyle/>
            <a:p>
              <a:endParaRPr/>
            </a:p>
          </p:txBody>
        </p:sp>
        <p:sp>
          <p:nvSpPr>
            <p:cNvPr id="123" name="object 123"/>
            <p:cNvSpPr/>
            <p:nvPr/>
          </p:nvSpPr>
          <p:spPr>
            <a:xfrm>
              <a:off x="5858755" y="1570169"/>
              <a:ext cx="46355" cy="30480"/>
            </a:xfrm>
            <a:custGeom>
              <a:avLst/>
              <a:gdLst/>
              <a:ahLst/>
              <a:cxnLst/>
              <a:rect l="l" t="t" r="r" b="b"/>
              <a:pathLst>
                <a:path w="46354" h="30480">
                  <a:moveTo>
                    <a:pt x="0" y="30452"/>
                  </a:moveTo>
                  <a:lnTo>
                    <a:pt x="7920" y="0"/>
                  </a:lnTo>
                  <a:lnTo>
                    <a:pt x="45793" y="26107"/>
                  </a:lnTo>
                  <a:lnTo>
                    <a:pt x="0" y="30452"/>
                  </a:lnTo>
                  <a:close/>
                </a:path>
              </a:pathLst>
            </a:custGeom>
            <a:solidFill>
              <a:srgbClr val="CCCCCC"/>
            </a:solidFill>
          </p:spPr>
          <p:txBody>
            <a:bodyPr wrap="square" lIns="0" tIns="0" rIns="0" bIns="0" rtlCol="0"/>
            <a:lstStyle/>
            <a:p>
              <a:endParaRPr/>
            </a:p>
          </p:txBody>
        </p:sp>
        <p:sp>
          <p:nvSpPr>
            <p:cNvPr id="124" name="object 124"/>
            <p:cNvSpPr/>
            <p:nvPr/>
          </p:nvSpPr>
          <p:spPr>
            <a:xfrm>
              <a:off x="5858755" y="1570169"/>
              <a:ext cx="46355" cy="30480"/>
            </a:xfrm>
            <a:custGeom>
              <a:avLst/>
              <a:gdLst/>
              <a:ahLst/>
              <a:cxnLst/>
              <a:rect l="l" t="t" r="r" b="b"/>
              <a:pathLst>
                <a:path w="46354" h="30480">
                  <a:moveTo>
                    <a:pt x="0" y="30452"/>
                  </a:moveTo>
                  <a:lnTo>
                    <a:pt x="45793" y="26107"/>
                  </a:lnTo>
                  <a:lnTo>
                    <a:pt x="7920" y="0"/>
                  </a:lnTo>
                  <a:lnTo>
                    <a:pt x="0" y="30452"/>
                  </a:lnTo>
                  <a:close/>
                </a:path>
              </a:pathLst>
            </a:custGeom>
            <a:ln w="9524">
              <a:solidFill>
                <a:srgbClr val="CCCCCC"/>
              </a:solidFill>
            </a:ln>
          </p:spPr>
          <p:txBody>
            <a:bodyPr wrap="square" lIns="0" tIns="0" rIns="0" bIns="0" rtlCol="0"/>
            <a:lstStyle/>
            <a:p>
              <a:endParaRPr/>
            </a:p>
          </p:txBody>
        </p:sp>
        <p:sp>
          <p:nvSpPr>
            <p:cNvPr id="125" name="object 125"/>
            <p:cNvSpPr/>
            <p:nvPr/>
          </p:nvSpPr>
          <p:spPr>
            <a:xfrm>
              <a:off x="2282497" y="966181"/>
              <a:ext cx="2905125" cy="1468755"/>
            </a:xfrm>
            <a:custGeom>
              <a:avLst/>
              <a:gdLst/>
              <a:ahLst/>
              <a:cxnLst/>
              <a:rect l="l" t="t" r="r" b="b"/>
              <a:pathLst>
                <a:path w="2905125" h="1468755">
                  <a:moveTo>
                    <a:pt x="0" y="0"/>
                  </a:moveTo>
                  <a:lnTo>
                    <a:pt x="2904896" y="1468516"/>
                  </a:lnTo>
                </a:path>
              </a:pathLst>
            </a:custGeom>
            <a:ln w="9524">
              <a:solidFill>
                <a:srgbClr val="CCCCCC"/>
              </a:solidFill>
            </a:ln>
          </p:spPr>
          <p:txBody>
            <a:bodyPr wrap="square" lIns="0" tIns="0" rIns="0" bIns="0" rtlCol="0"/>
            <a:lstStyle/>
            <a:p>
              <a:endParaRPr/>
            </a:p>
          </p:txBody>
        </p:sp>
        <p:sp>
          <p:nvSpPr>
            <p:cNvPr id="126" name="object 126"/>
            <p:cNvSpPr/>
            <p:nvPr/>
          </p:nvSpPr>
          <p:spPr>
            <a:xfrm>
              <a:off x="5180296" y="2420657"/>
              <a:ext cx="45720" cy="33655"/>
            </a:xfrm>
            <a:custGeom>
              <a:avLst/>
              <a:gdLst/>
              <a:ahLst/>
              <a:cxnLst/>
              <a:rect l="l" t="t" r="r" b="b"/>
              <a:pathLst>
                <a:path w="45720" h="33655">
                  <a:moveTo>
                    <a:pt x="45674" y="33541"/>
                  </a:moveTo>
                  <a:lnTo>
                    <a:pt x="0" y="28081"/>
                  </a:lnTo>
                  <a:lnTo>
                    <a:pt x="14195" y="0"/>
                  </a:lnTo>
                  <a:lnTo>
                    <a:pt x="45674" y="33541"/>
                  </a:lnTo>
                  <a:close/>
                </a:path>
              </a:pathLst>
            </a:custGeom>
            <a:solidFill>
              <a:srgbClr val="CCCCCC"/>
            </a:solidFill>
          </p:spPr>
          <p:txBody>
            <a:bodyPr wrap="square" lIns="0" tIns="0" rIns="0" bIns="0" rtlCol="0"/>
            <a:lstStyle/>
            <a:p>
              <a:endParaRPr/>
            </a:p>
          </p:txBody>
        </p:sp>
        <p:sp>
          <p:nvSpPr>
            <p:cNvPr id="127" name="object 127"/>
            <p:cNvSpPr/>
            <p:nvPr/>
          </p:nvSpPr>
          <p:spPr>
            <a:xfrm>
              <a:off x="5180296" y="2420657"/>
              <a:ext cx="45720" cy="33655"/>
            </a:xfrm>
            <a:custGeom>
              <a:avLst/>
              <a:gdLst/>
              <a:ahLst/>
              <a:cxnLst/>
              <a:rect l="l" t="t" r="r" b="b"/>
              <a:pathLst>
                <a:path w="45720" h="33655">
                  <a:moveTo>
                    <a:pt x="0" y="28081"/>
                  </a:moveTo>
                  <a:lnTo>
                    <a:pt x="45674" y="33541"/>
                  </a:lnTo>
                  <a:lnTo>
                    <a:pt x="14195" y="0"/>
                  </a:lnTo>
                  <a:lnTo>
                    <a:pt x="0" y="28081"/>
                  </a:lnTo>
                  <a:close/>
                </a:path>
              </a:pathLst>
            </a:custGeom>
            <a:ln w="9524">
              <a:solidFill>
                <a:srgbClr val="CCCCCC"/>
              </a:solidFill>
            </a:ln>
          </p:spPr>
          <p:txBody>
            <a:bodyPr wrap="square" lIns="0" tIns="0" rIns="0" bIns="0" rtlCol="0"/>
            <a:lstStyle/>
            <a:p>
              <a:endParaRPr/>
            </a:p>
          </p:txBody>
        </p:sp>
        <p:sp>
          <p:nvSpPr>
            <p:cNvPr id="128" name="object 128"/>
            <p:cNvSpPr/>
            <p:nvPr/>
          </p:nvSpPr>
          <p:spPr>
            <a:xfrm>
              <a:off x="2286799" y="1217962"/>
              <a:ext cx="4268470" cy="1226820"/>
            </a:xfrm>
            <a:custGeom>
              <a:avLst/>
              <a:gdLst/>
              <a:ahLst/>
              <a:cxnLst/>
              <a:rect l="l" t="t" r="r" b="b"/>
              <a:pathLst>
                <a:path w="4268470" h="1226820">
                  <a:moveTo>
                    <a:pt x="0" y="0"/>
                  </a:moveTo>
                  <a:lnTo>
                    <a:pt x="4268373" y="1226812"/>
                  </a:lnTo>
                </a:path>
              </a:pathLst>
            </a:custGeom>
            <a:ln w="9524">
              <a:solidFill>
                <a:srgbClr val="CCCCCC"/>
              </a:solidFill>
            </a:ln>
          </p:spPr>
          <p:txBody>
            <a:bodyPr wrap="square" lIns="0" tIns="0" rIns="0" bIns="0" rtlCol="0"/>
            <a:lstStyle/>
            <a:p>
              <a:endParaRPr/>
            </a:p>
          </p:txBody>
        </p:sp>
        <p:sp>
          <p:nvSpPr>
            <p:cNvPr id="129" name="object 129"/>
            <p:cNvSpPr/>
            <p:nvPr/>
          </p:nvSpPr>
          <p:spPr>
            <a:xfrm>
              <a:off x="6550827" y="2429655"/>
              <a:ext cx="46355" cy="30480"/>
            </a:xfrm>
            <a:custGeom>
              <a:avLst/>
              <a:gdLst/>
              <a:ahLst/>
              <a:cxnLst/>
              <a:rect l="l" t="t" r="r" b="b"/>
              <a:pathLst>
                <a:path w="46354" h="30480">
                  <a:moveTo>
                    <a:pt x="0" y="30241"/>
                  </a:moveTo>
                  <a:lnTo>
                    <a:pt x="8691" y="0"/>
                  </a:lnTo>
                  <a:lnTo>
                    <a:pt x="45889" y="27060"/>
                  </a:lnTo>
                  <a:lnTo>
                    <a:pt x="0" y="30241"/>
                  </a:lnTo>
                  <a:close/>
                </a:path>
              </a:pathLst>
            </a:custGeom>
            <a:solidFill>
              <a:srgbClr val="CCCCCC"/>
            </a:solidFill>
          </p:spPr>
          <p:txBody>
            <a:bodyPr wrap="square" lIns="0" tIns="0" rIns="0" bIns="0" rtlCol="0"/>
            <a:lstStyle/>
            <a:p>
              <a:endParaRPr/>
            </a:p>
          </p:txBody>
        </p:sp>
        <p:sp>
          <p:nvSpPr>
            <p:cNvPr id="130" name="object 130"/>
            <p:cNvSpPr/>
            <p:nvPr/>
          </p:nvSpPr>
          <p:spPr>
            <a:xfrm>
              <a:off x="6550827" y="2429655"/>
              <a:ext cx="46355" cy="30480"/>
            </a:xfrm>
            <a:custGeom>
              <a:avLst/>
              <a:gdLst/>
              <a:ahLst/>
              <a:cxnLst/>
              <a:rect l="l" t="t" r="r" b="b"/>
              <a:pathLst>
                <a:path w="46354" h="30480">
                  <a:moveTo>
                    <a:pt x="0" y="30241"/>
                  </a:moveTo>
                  <a:lnTo>
                    <a:pt x="45889" y="27060"/>
                  </a:lnTo>
                  <a:lnTo>
                    <a:pt x="8691" y="0"/>
                  </a:lnTo>
                  <a:lnTo>
                    <a:pt x="0" y="30241"/>
                  </a:lnTo>
                  <a:close/>
                </a:path>
              </a:pathLst>
            </a:custGeom>
            <a:ln w="9524">
              <a:solidFill>
                <a:srgbClr val="CCCCCC"/>
              </a:solidFill>
            </a:ln>
          </p:spPr>
          <p:txBody>
            <a:bodyPr wrap="square" lIns="0" tIns="0" rIns="0" bIns="0" rtlCol="0"/>
            <a:lstStyle/>
            <a:p>
              <a:endParaRPr/>
            </a:p>
          </p:txBody>
        </p:sp>
        <p:sp>
          <p:nvSpPr>
            <p:cNvPr id="131" name="object 131"/>
            <p:cNvSpPr/>
            <p:nvPr/>
          </p:nvSpPr>
          <p:spPr>
            <a:xfrm>
              <a:off x="2282626" y="2436985"/>
              <a:ext cx="4051935" cy="239395"/>
            </a:xfrm>
            <a:custGeom>
              <a:avLst/>
              <a:gdLst/>
              <a:ahLst/>
              <a:cxnLst/>
              <a:rect l="l" t="t" r="r" b="b"/>
              <a:pathLst>
                <a:path w="4051935" h="239394">
                  <a:moveTo>
                    <a:pt x="0" y="0"/>
                  </a:moveTo>
                  <a:lnTo>
                    <a:pt x="4051449" y="239033"/>
                  </a:lnTo>
                </a:path>
              </a:pathLst>
            </a:custGeom>
            <a:ln w="9524">
              <a:solidFill>
                <a:srgbClr val="CCCCCC"/>
              </a:solidFill>
            </a:ln>
          </p:spPr>
          <p:txBody>
            <a:bodyPr wrap="square" lIns="0" tIns="0" rIns="0" bIns="0" rtlCol="0"/>
            <a:lstStyle/>
            <a:p>
              <a:endParaRPr/>
            </a:p>
          </p:txBody>
        </p:sp>
        <p:sp>
          <p:nvSpPr>
            <p:cNvPr id="132" name="object 132"/>
            <p:cNvSpPr/>
            <p:nvPr/>
          </p:nvSpPr>
          <p:spPr>
            <a:xfrm>
              <a:off x="6333148" y="2660314"/>
              <a:ext cx="44450" cy="31750"/>
            </a:xfrm>
            <a:custGeom>
              <a:avLst/>
              <a:gdLst/>
              <a:ahLst/>
              <a:cxnLst/>
              <a:rect l="l" t="t" r="r" b="b"/>
              <a:pathLst>
                <a:path w="44450" h="31750">
                  <a:moveTo>
                    <a:pt x="0" y="31410"/>
                  </a:moveTo>
                  <a:lnTo>
                    <a:pt x="1853" y="0"/>
                  </a:lnTo>
                  <a:lnTo>
                    <a:pt x="44076" y="18251"/>
                  </a:lnTo>
                  <a:lnTo>
                    <a:pt x="0" y="31410"/>
                  </a:lnTo>
                  <a:close/>
                </a:path>
              </a:pathLst>
            </a:custGeom>
            <a:solidFill>
              <a:srgbClr val="CCCCCC"/>
            </a:solidFill>
          </p:spPr>
          <p:txBody>
            <a:bodyPr wrap="square" lIns="0" tIns="0" rIns="0" bIns="0" rtlCol="0"/>
            <a:lstStyle/>
            <a:p>
              <a:endParaRPr/>
            </a:p>
          </p:txBody>
        </p:sp>
        <p:sp>
          <p:nvSpPr>
            <p:cNvPr id="133" name="object 133"/>
            <p:cNvSpPr/>
            <p:nvPr/>
          </p:nvSpPr>
          <p:spPr>
            <a:xfrm>
              <a:off x="6333148" y="2660314"/>
              <a:ext cx="44450" cy="31750"/>
            </a:xfrm>
            <a:custGeom>
              <a:avLst/>
              <a:gdLst/>
              <a:ahLst/>
              <a:cxnLst/>
              <a:rect l="l" t="t" r="r" b="b"/>
              <a:pathLst>
                <a:path w="44450" h="31750">
                  <a:moveTo>
                    <a:pt x="0" y="31410"/>
                  </a:moveTo>
                  <a:lnTo>
                    <a:pt x="44076" y="18251"/>
                  </a:lnTo>
                  <a:lnTo>
                    <a:pt x="1853" y="0"/>
                  </a:lnTo>
                  <a:lnTo>
                    <a:pt x="0" y="31410"/>
                  </a:lnTo>
                  <a:close/>
                </a:path>
              </a:pathLst>
            </a:custGeom>
            <a:ln w="9524">
              <a:solidFill>
                <a:srgbClr val="CCCCCC"/>
              </a:solidFill>
            </a:ln>
          </p:spPr>
          <p:txBody>
            <a:bodyPr wrap="square" lIns="0" tIns="0" rIns="0" bIns="0" rtlCol="0"/>
            <a:lstStyle/>
            <a:p>
              <a:endParaRPr/>
            </a:p>
          </p:txBody>
        </p:sp>
        <p:sp>
          <p:nvSpPr>
            <p:cNvPr id="134" name="object 134"/>
            <p:cNvSpPr/>
            <p:nvPr/>
          </p:nvSpPr>
          <p:spPr>
            <a:xfrm>
              <a:off x="2282626" y="1832848"/>
              <a:ext cx="3361054" cy="855344"/>
            </a:xfrm>
            <a:custGeom>
              <a:avLst/>
              <a:gdLst/>
              <a:ahLst/>
              <a:cxnLst/>
              <a:rect l="l" t="t" r="r" b="b"/>
              <a:pathLst>
                <a:path w="3361054" h="855344">
                  <a:moveTo>
                    <a:pt x="0" y="855010"/>
                  </a:moveTo>
                  <a:lnTo>
                    <a:pt x="3361013" y="0"/>
                  </a:lnTo>
                </a:path>
              </a:pathLst>
            </a:custGeom>
            <a:ln w="9524">
              <a:solidFill>
                <a:srgbClr val="CCCCCC"/>
              </a:solidFill>
            </a:ln>
          </p:spPr>
          <p:txBody>
            <a:bodyPr wrap="square" lIns="0" tIns="0" rIns="0" bIns="0" rtlCol="0"/>
            <a:lstStyle/>
            <a:p>
              <a:endParaRPr/>
            </a:p>
          </p:txBody>
        </p:sp>
        <p:sp>
          <p:nvSpPr>
            <p:cNvPr id="135" name="object 135"/>
            <p:cNvSpPr/>
            <p:nvPr/>
          </p:nvSpPr>
          <p:spPr>
            <a:xfrm>
              <a:off x="5639761" y="1817601"/>
              <a:ext cx="46355" cy="31115"/>
            </a:xfrm>
            <a:custGeom>
              <a:avLst/>
              <a:gdLst/>
              <a:ahLst/>
              <a:cxnLst/>
              <a:rect l="l" t="t" r="r" b="b"/>
              <a:pathLst>
                <a:path w="46354" h="31114">
                  <a:moveTo>
                    <a:pt x="7757" y="30494"/>
                  </a:moveTo>
                  <a:lnTo>
                    <a:pt x="0" y="0"/>
                  </a:lnTo>
                  <a:lnTo>
                    <a:pt x="45769" y="4590"/>
                  </a:lnTo>
                  <a:lnTo>
                    <a:pt x="7757" y="30494"/>
                  </a:lnTo>
                  <a:close/>
                </a:path>
              </a:pathLst>
            </a:custGeom>
            <a:solidFill>
              <a:srgbClr val="CCCCCC"/>
            </a:solidFill>
          </p:spPr>
          <p:txBody>
            <a:bodyPr wrap="square" lIns="0" tIns="0" rIns="0" bIns="0" rtlCol="0"/>
            <a:lstStyle/>
            <a:p>
              <a:endParaRPr/>
            </a:p>
          </p:txBody>
        </p:sp>
        <p:sp>
          <p:nvSpPr>
            <p:cNvPr id="136" name="object 136"/>
            <p:cNvSpPr/>
            <p:nvPr/>
          </p:nvSpPr>
          <p:spPr>
            <a:xfrm>
              <a:off x="5639761" y="1817601"/>
              <a:ext cx="46355" cy="31115"/>
            </a:xfrm>
            <a:custGeom>
              <a:avLst/>
              <a:gdLst/>
              <a:ahLst/>
              <a:cxnLst/>
              <a:rect l="l" t="t" r="r" b="b"/>
              <a:pathLst>
                <a:path w="46354" h="31114">
                  <a:moveTo>
                    <a:pt x="7757" y="30494"/>
                  </a:moveTo>
                  <a:lnTo>
                    <a:pt x="45769" y="4590"/>
                  </a:lnTo>
                  <a:lnTo>
                    <a:pt x="0" y="0"/>
                  </a:lnTo>
                  <a:lnTo>
                    <a:pt x="7757" y="30494"/>
                  </a:lnTo>
                  <a:close/>
                </a:path>
              </a:pathLst>
            </a:custGeom>
            <a:ln w="9524">
              <a:solidFill>
                <a:srgbClr val="CCCCCC"/>
              </a:solidFill>
            </a:ln>
          </p:spPr>
          <p:txBody>
            <a:bodyPr wrap="square" lIns="0" tIns="0" rIns="0" bIns="0" rtlCol="0"/>
            <a:lstStyle/>
            <a:p>
              <a:endParaRPr/>
            </a:p>
          </p:txBody>
        </p:sp>
        <p:sp>
          <p:nvSpPr>
            <p:cNvPr id="137" name="object 137"/>
            <p:cNvSpPr/>
            <p:nvPr/>
          </p:nvSpPr>
          <p:spPr>
            <a:xfrm>
              <a:off x="1892200" y="39959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38" name="object 138"/>
            <p:cNvSpPr/>
            <p:nvPr/>
          </p:nvSpPr>
          <p:spPr>
            <a:xfrm>
              <a:off x="1892200" y="39959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39" name="object 139"/>
            <p:cNvSpPr/>
            <p:nvPr/>
          </p:nvSpPr>
          <p:spPr>
            <a:xfrm>
              <a:off x="1892200" y="42701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40" name="object 140"/>
            <p:cNvSpPr/>
            <p:nvPr/>
          </p:nvSpPr>
          <p:spPr>
            <a:xfrm>
              <a:off x="1892200" y="42701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41" name="object 141"/>
            <p:cNvSpPr/>
            <p:nvPr/>
          </p:nvSpPr>
          <p:spPr>
            <a:xfrm>
              <a:off x="2258299" y="41042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42" name="object 142"/>
            <p:cNvSpPr/>
            <p:nvPr/>
          </p:nvSpPr>
          <p:spPr>
            <a:xfrm>
              <a:off x="2258299" y="41042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43" name="object 143"/>
            <p:cNvSpPr/>
            <p:nvPr/>
          </p:nvSpPr>
          <p:spPr>
            <a:xfrm>
              <a:off x="2258299" y="43856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44" name="object 144"/>
            <p:cNvSpPr/>
            <p:nvPr/>
          </p:nvSpPr>
          <p:spPr>
            <a:xfrm>
              <a:off x="2258299" y="43856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45" name="object 145"/>
            <p:cNvSpPr/>
            <p:nvPr/>
          </p:nvSpPr>
          <p:spPr>
            <a:xfrm>
              <a:off x="1892200" y="45443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46" name="object 146"/>
            <p:cNvSpPr/>
            <p:nvPr/>
          </p:nvSpPr>
          <p:spPr>
            <a:xfrm>
              <a:off x="1892200" y="45443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47" name="object 147"/>
            <p:cNvSpPr/>
            <p:nvPr/>
          </p:nvSpPr>
          <p:spPr>
            <a:xfrm>
              <a:off x="1892200" y="48185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48" name="object 148"/>
            <p:cNvSpPr/>
            <p:nvPr/>
          </p:nvSpPr>
          <p:spPr>
            <a:xfrm>
              <a:off x="1892200" y="48185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49" name="object 149"/>
            <p:cNvSpPr/>
            <p:nvPr/>
          </p:nvSpPr>
          <p:spPr>
            <a:xfrm>
              <a:off x="2258299" y="46526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50" name="object 150"/>
            <p:cNvSpPr/>
            <p:nvPr/>
          </p:nvSpPr>
          <p:spPr>
            <a:xfrm>
              <a:off x="2258299" y="46526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51" name="object 151"/>
            <p:cNvSpPr/>
            <p:nvPr/>
          </p:nvSpPr>
          <p:spPr>
            <a:xfrm>
              <a:off x="2258299" y="49340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52" name="object 152"/>
            <p:cNvSpPr/>
            <p:nvPr/>
          </p:nvSpPr>
          <p:spPr>
            <a:xfrm>
              <a:off x="2258299" y="49340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sp>
        <p:nvSpPr>
          <p:cNvPr id="153" name="object 153"/>
          <p:cNvSpPr txBox="1"/>
          <p:nvPr/>
        </p:nvSpPr>
        <p:spPr>
          <a:xfrm>
            <a:off x="2794374" y="2917886"/>
            <a:ext cx="985519"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Arial MT"/>
                <a:cs typeface="Arial MT"/>
              </a:rPr>
              <a:t>20</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30" dirty="0">
                <a:latin typeface="Arial MT"/>
                <a:cs typeface="Arial MT"/>
              </a:rPr>
              <a:t> </a:t>
            </a:r>
            <a:r>
              <a:rPr sz="800" dirty="0">
                <a:latin typeface="Arial MT"/>
                <a:cs typeface="Arial MT"/>
              </a:rPr>
              <a:t>successor!</a:t>
            </a:r>
            <a:endParaRPr sz="800">
              <a:latin typeface="Arial MT"/>
              <a:cs typeface="Arial MT"/>
            </a:endParaRPr>
          </a:p>
        </p:txBody>
      </p:sp>
      <p:grpSp>
        <p:nvGrpSpPr>
          <p:cNvPr id="154" name="object 154"/>
          <p:cNvGrpSpPr/>
          <p:nvPr/>
        </p:nvGrpSpPr>
        <p:grpSpPr>
          <a:xfrm>
            <a:off x="2257711" y="1823031"/>
            <a:ext cx="3435985" cy="2871470"/>
            <a:chOff x="2257711" y="1823031"/>
            <a:chExt cx="3435985" cy="2871470"/>
          </a:xfrm>
        </p:grpSpPr>
        <p:sp>
          <p:nvSpPr>
            <p:cNvPr id="155" name="object 155"/>
            <p:cNvSpPr/>
            <p:nvPr/>
          </p:nvSpPr>
          <p:spPr>
            <a:xfrm>
              <a:off x="2262473" y="2706304"/>
              <a:ext cx="2707005" cy="1435100"/>
            </a:xfrm>
            <a:custGeom>
              <a:avLst/>
              <a:gdLst/>
              <a:ahLst/>
              <a:cxnLst/>
              <a:rect l="l" t="t" r="r" b="b"/>
              <a:pathLst>
                <a:path w="2707004" h="1435100">
                  <a:moveTo>
                    <a:pt x="0" y="1434831"/>
                  </a:moveTo>
                  <a:lnTo>
                    <a:pt x="2706506" y="0"/>
                  </a:lnTo>
                </a:path>
              </a:pathLst>
            </a:custGeom>
            <a:ln w="9524">
              <a:solidFill>
                <a:srgbClr val="CCCCCC"/>
              </a:solidFill>
            </a:ln>
          </p:spPr>
          <p:txBody>
            <a:bodyPr wrap="square" lIns="0" tIns="0" rIns="0" bIns="0" rtlCol="0"/>
            <a:lstStyle/>
            <a:p>
              <a:endParaRPr/>
            </a:p>
          </p:txBody>
        </p:sp>
        <p:sp>
          <p:nvSpPr>
            <p:cNvPr id="156" name="object 156"/>
            <p:cNvSpPr/>
            <p:nvPr/>
          </p:nvSpPr>
          <p:spPr>
            <a:xfrm>
              <a:off x="4961611" y="2686058"/>
              <a:ext cx="45720" cy="34290"/>
            </a:xfrm>
            <a:custGeom>
              <a:avLst/>
              <a:gdLst/>
              <a:ahLst/>
              <a:cxnLst/>
              <a:rect l="l" t="t" r="r" b="b"/>
              <a:pathLst>
                <a:path w="45720" h="34289">
                  <a:moveTo>
                    <a:pt x="14738" y="34146"/>
                  </a:moveTo>
                  <a:lnTo>
                    <a:pt x="0" y="6345"/>
                  </a:lnTo>
                  <a:lnTo>
                    <a:pt x="45559" y="0"/>
                  </a:lnTo>
                  <a:lnTo>
                    <a:pt x="14738" y="34146"/>
                  </a:lnTo>
                  <a:close/>
                </a:path>
              </a:pathLst>
            </a:custGeom>
            <a:solidFill>
              <a:srgbClr val="CCCCCC"/>
            </a:solidFill>
          </p:spPr>
          <p:txBody>
            <a:bodyPr wrap="square" lIns="0" tIns="0" rIns="0" bIns="0" rtlCol="0"/>
            <a:lstStyle/>
            <a:p>
              <a:endParaRPr/>
            </a:p>
          </p:txBody>
        </p:sp>
        <p:sp>
          <p:nvSpPr>
            <p:cNvPr id="157" name="object 157"/>
            <p:cNvSpPr/>
            <p:nvPr/>
          </p:nvSpPr>
          <p:spPr>
            <a:xfrm>
              <a:off x="4961611" y="2686058"/>
              <a:ext cx="45720" cy="34290"/>
            </a:xfrm>
            <a:custGeom>
              <a:avLst/>
              <a:gdLst/>
              <a:ahLst/>
              <a:cxnLst/>
              <a:rect l="l" t="t" r="r" b="b"/>
              <a:pathLst>
                <a:path w="45720" h="34289">
                  <a:moveTo>
                    <a:pt x="14738" y="34146"/>
                  </a:moveTo>
                  <a:lnTo>
                    <a:pt x="45559" y="0"/>
                  </a:lnTo>
                  <a:lnTo>
                    <a:pt x="0" y="6345"/>
                  </a:lnTo>
                  <a:lnTo>
                    <a:pt x="14738" y="34146"/>
                  </a:lnTo>
                  <a:close/>
                </a:path>
              </a:pathLst>
            </a:custGeom>
            <a:ln w="9524">
              <a:solidFill>
                <a:srgbClr val="CCCCCC"/>
              </a:solidFill>
            </a:ln>
          </p:spPr>
          <p:txBody>
            <a:bodyPr wrap="square" lIns="0" tIns="0" rIns="0" bIns="0" rtlCol="0"/>
            <a:lstStyle/>
            <a:p>
              <a:endParaRPr/>
            </a:p>
          </p:txBody>
        </p:sp>
        <p:sp>
          <p:nvSpPr>
            <p:cNvPr id="158" name="object 158"/>
            <p:cNvSpPr/>
            <p:nvPr/>
          </p:nvSpPr>
          <p:spPr>
            <a:xfrm>
              <a:off x="2282626" y="1855601"/>
              <a:ext cx="3373120" cy="2834005"/>
            </a:xfrm>
            <a:custGeom>
              <a:avLst/>
              <a:gdLst/>
              <a:ahLst/>
              <a:cxnLst/>
              <a:rect l="l" t="t" r="r" b="b"/>
              <a:pathLst>
                <a:path w="3373120" h="2834004">
                  <a:moveTo>
                    <a:pt x="0" y="2833934"/>
                  </a:moveTo>
                  <a:lnTo>
                    <a:pt x="3372645" y="0"/>
                  </a:lnTo>
                </a:path>
              </a:pathLst>
            </a:custGeom>
            <a:ln w="9524">
              <a:solidFill>
                <a:srgbClr val="CCCCCC"/>
              </a:solidFill>
            </a:ln>
          </p:spPr>
          <p:txBody>
            <a:bodyPr wrap="square" lIns="0" tIns="0" rIns="0" bIns="0" rtlCol="0"/>
            <a:lstStyle/>
            <a:p>
              <a:endParaRPr/>
            </a:p>
          </p:txBody>
        </p:sp>
        <p:sp>
          <p:nvSpPr>
            <p:cNvPr id="159" name="object 159"/>
            <p:cNvSpPr/>
            <p:nvPr/>
          </p:nvSpPr>
          <p:spPr>
            <a:xfrm>
              <a:off x="5645150" y="1827793"/>
              <a:ext cx="43815" cy="40005"/>
            </a:xfrm>
            <a:custGeom>
              <a:avLst/>
              <a:gdLst/>
              <a:ahLst/>
              <a:cxnLst/>
              <a:rect l="l" t="t" r="r" b="b"/>
              <a:pathLst>
                <a:path w="43814" h="40005">
                  <a:moveTo>
                    <a:pt x="20242" y="39852"/>
                  </a:moveTo>
                  <a:lnTo>
                    <a:pt x="0" y="15762"/>
                  </a:lnTo>
                  <a:lnTo>
                    <a:pt x="43214" y="0"/>
                  </a:lnTo>
                  <a:lnTo>
                    <a:pt x="20242" y="39852"/>
                  </a:lnTo>
                  <a:close/>
                </a:path>
              </a:pathLst>
            </a:custGeom>
            <a:solidFill>
              <a:srgbClr val="CCCCCC"/>
            </a:solidFill>
          </p:spPr>
          <p:txBody>
            <a:bodyPr wrap="square" lIns="0" tIns="0" rIns="0" bIns="0" rtlCol="0"/>
            <a:lstStyle/>
            <a:p>
              <a:endParaRPr/>
            </a:p>
          </p:txBody>
        </p:sp>
        <p:sp>
          <p:nvSpPr>
            <p:cNvPr id="160" name="object 160"/>
            <p:cNvSpPr/>
            <p:nvPr/>
          </p:nvSpPr>
          <p:spPr>
            <a:xfrm>
              <a:off x="5645150" y="1827793"/>
              <a:ext cx="43815" cy="40005"/>
            </a:xfrm>
            <a:custGeom>
              <a:avLst/>
              <a:gdLst/>
              <a:ahLst/>
              <a:cxnLst/>
              <a:rect l="l" t="t" r="r" b="b"/>
              <a:pathLst>
                <a:path w="43814" h="40005">
                  <a:moveTo>
                    <a:pt x="20242" y="39852"/>
                  </a:moveTo>
                  <a:lnTo>
                    <a:pt x="43214" y="0"/>
                  </a:lnTo>
                  <a:lnTo>
                    <a:pt x="0" y="15762"/>
                  </a:lnTo>
                  <a:lnTo>
                    <a:pt x="20242" y="39852"/>
                  </a:lnTo>
                  <a:close/>
                </a:path>
              </a:pathLst>
            </a:custGeom>
            <a:ln w="9524">
              <a:solidFill>
                <a:srgbClr val="CCCCCC"/>
              </a:solidFill>
            </a:ln>
          </p:spPr>
          <p:txBody>
            <a:bodyPr wrap="square" lIns="0" tIns="0" rIns="0" bIns="0" rtlCol="0"/>
            <a:lstStyle/>
            <a:p>
              <a:endParaRPr/>
            </a:p>
          </p:txBody>
        </p:sp>
      </p:grpSp>
      <p:sp>
        <p:nvSpPr>
          <p:cNvPr id="161" name="object 161"/>
          <p:cNvSpPr txBox="1"/>
          <p:nvPr/>
        </p:nvSpPr>
        <p:spPr>
          <a:xfrm>
            <a:off x="2794374" y="4355036"/>
            <a:ext cx="103060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MT"/>
                <a:cs typeface="Arial MT"/>
              </a:rPr>
              <a:t>1</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25" dirty="0">
                <a:latin typeface="Arial MT"/>
                <a:cs typeface="Arial MT"/>
              </a:rPr>
              <a:t> </a:t>
            </a:r>
            <a:r>
              <a:rPr sz="800" spc="-5" dirty="0">
                <a:latin typeface="Arial MT"/>
                <a:cs typeface="Arial MT"/>
              </a:rPr>
              <a:t>predecessor!</a:t>
            </a:r>
            <a:endParaRPr sz="800">
              <a:latin typeface="Arial MT"/>
              <a:cs typeface="Arial MT"/>
            </a:endParaRPr>
          </a:p>
        </p:txBody>
      </p:sp>
      <p:sp>
        <p:nvSpPr>
          <p:cNvPr id="162" name="object 162"/>
          <p:cNvSpPr txBox="1"/>
          <p:nvPr/>
        </p:nvSpPr>
        <p:spPr>
          <a:xfrm>
            <a:off x="7154250" y="992037"/>
            <a:ext cx="1516380" cy="867410"/>
          </a:xfrm>
          <a:prstGeom prst="rect">
            <a:avLst/>
          </a:prstGeom>
        </p:spPr>
        <p:txBody>
          <a:bodyPr vert="horz" wrap="square" lIns="0" tIns="12700" rIns="0" bIns="0" rtlCol="0">
            <a:spAutoFit/>
          </a:bodyPr>
          <a:lstStyle/>
          <a:p>
            <a:pPr marL="12700" algn="just">
              <a:lnSpc>
                <a:spcPts val="1664"/>
              </a:lnSpc>
              <a:spcBef>
                <a:spcPts val="100"/>
              </a:spcBef>
            </a:pPr>
            <a:r>
              <a:rPr sz="1400" spc="-5" dirty="0">
                <a:solidFill>
                  <a:srgbClr val="FF0000"/>
                </a:solidFill>
                <a:latin typeface="Arial MT"/>
                <a:cs typeface="Arial MT"/>
              </a:rPr>
              <a:t>Insert</a:t>
            </a:r>
            <a:r>
              <a:rPr sz="1400" spc="-50" dirty="0">
                <a:solidFill>
                  <a:srgbClr val="FF0000"/>
                </a:solidFill>
                <a:latin typeface="Arial MT"/>
                <a:cs typeface="Arial MT"/>
              </a:rPr>
              <a:t> </a:t>
            </a:r>
            <a:r>
              <a:rPr sz="1400" spc="-5" dirty="0">
                <a:solidFill>
                  <a:srgbClr val="FF0000"/>
                </a:solidFill>
                <a:latin typeface="Arial MT"/>
                <a:cs typeface="Arial MT"/>
              </a:rPr>
              <a:t>3?</a:t>
            </a:r>
            <a:endParaRPr sz="1400">
              <a:latin typeface="Arial MT"/>
              <a:cs typeface="Arial MT"/>
            </a:endParaRPr>
          </a:p>
          <a:p>
            <a:pPr marL="12700" marR="5080" algn="just">
              <a:lnSpc>
                <a:spcPts val="1650"/>
              </a:lnSpc>
              <a:spcBef>
                <a:spcPts val="65"/>
              </a:spcBef>
            </a:pPr>
            <a:r>
              <a:rPr sz="1400" spc="-5" dirty="0">
                <a:solidFill>
                  <a:srgbClr val="FF0000"/>
                </a:solidFill>
                <a:latin typeface="Arial MT"/>
                <a:cs typeface="Arial MT"/>
              </a:rPr>
              <a:t>Update</a:t>
            </a:r>
            <a:r>
              <a:rPr sz="1400" spc="-50" dirty="0">
                <a:solidFill>
                  <a:srgbClr val="FF0000"/>
                </a:solidFill>
                <a:latin typeface="Arial MT"/>
                <a:cs typeface="Arial MT"/>
              </a:rPr>
              <a:t> </a:t>
            </a:r>
            <a:r>
              <a:rPr sz="1400" spc="-5" dirty="0">
                <a:solidFill>
                  <a:srgbClr val="FF0000"/>
                </a:solidFill>
                <a:latin typeface="Arial MT"/>
                <a:cs typeface="Arial MT"/>
              </a:rPr>
              <a:t>hash</a:t>
            </a:r>
            <a:r>
              <a:rPr sz="1400" spc="-45" dirty="0">
                <a:solidFill>
                  <a:srgbClr val="FF0000"/>
                </a:solidFill>
                <a:latin typeface="Arial MT"/>
                <a:cs typeface="Arial MT"/>
              </a:rPr>
              <a:t> </a:t>
            </a:r>
            <a:r>
              <a:rPr sz="1400" spc="-5" dirty="0">
                <a:solidFill>
                  <a:srgbClr val="FF0000"/>
                </a:solidFill>
                <a:latin typeface="Arial MT"/>
                <a:cs typeface="Arial MT"/>
              </a:rPr>
              <a:t>table! </a:t>
            </a:r>
            <a:r>
              <a:rPr sz="1400" spc="-375" dirty="0">
                <a:solidFill>
                  <a:srgbClr val="FF0000"/>
                </a:solidFill>
                <a:latin typeface="Arial MT"/>
                <a:cs typeface="Arial MT"/>
              </a:rPr>
              <a:t> </a:t>
            </a:r>
            <a:r>
              <a:rPr sz="1400" spc="-10" dirty="0">
                <a:solidFill>
                  <a:srgbClr val="FF0000"/>
                </a:solidFill>
                <a:latin typeface="Arial MT"/>
                <a:cs typeface="Arial MT"/>
              </a:rPr>
              <a:t>Let’s </a:t>
            </a:r>
            <a:r>
              <a:rPr sz="1400" dirty="0">
                <a:solidFill>
                  <a:srgbClr val="FF0000"/>
                </a:solidFill>
                <a:latin typeface="Arial MT"/>
                <a:cs typeface="Arial MT"/>
              </a:rPr>
              <a:t>start </a:t>
            </a:r>
            <a:r>
              <a:rPr sz="1400" spc="-5" dirty="0">
                <a:solidFill>
                  <a:srgbClr val="FF0000"/>
                </a:solidFill>
                <a:latin typeface="Arial MT"/>
                <a:cs typeface="Arial MT"/>
              </a:rPr>
              <a:t>from the </a:t>
            </a:r>
            <a:r>
              <a:rPr sz="1400" spc="-375" dirty="0">
                <a:solidFill>
                  <a:srgbClr val="FF0000"/>
                </a:solidFill>
                <a:latin typeface="Arial MT"/>
                <a:cs typeface="Arial MT"/>
              </a:rPr>
              <a:t> </a:t>
            </a:r>
            <a:r>
              <a:rPr sz="1400" spc="-5" dirty="0">
                <a:solidFill>
                  <a:srgbClr val="FF0000"/>
                </a:solidFill>
                <a:latin typeface="Arial MT"/>
                <a:cs typeface="Arial MT"/>
              </a:rPr>
              <a:t>lookup!</a:t>
            </a:r>
            <a:endParaRPr sz="1400">
              <a:latin typeface="Arial MT"/>
              <a:cs typeface="Arial MT"/>
            </a:endParaRPr>
          </a:p>
        </p:txBody>
      </p:sp>
      <p:grpSp>
        <p:nvGrpSpPr>
          <p:cNvPr id="163" name="object 163"/>
          <p:cNvGrpSpPr/>
          <p:nvPr/>
        </p:nvGrpSpPr>
        <p:grpSpPr>
          <a:xfrm>
            <a:off x="5353187" y="3306894"/>
            <a:ext cx="466725" cy="466725"/>
            <a:chOff x="5353187" y="3306894"/>
            <a:chExt cx="466725" cy="466725"/>
          </a:xfrm>
        </p:grpSpPr>
        <p:sp>
          <p:nvSpPr>
            <p:cNvPr id="164" name="object 164"/>
            <p:cNvSpPr/>
            <p:nvPr/>
          </p:nvSpPr>
          <p:spPr>
            <a:xfrm>
              <a:off x="5367475" y="33211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FFFF00"/>
            </a:solidFill>
          </p:spPr>
          <p:txBody>
            <a:bodyPr wrap="square" lIns="0" tIns="0" rIns="0" bIns="0" rtlCol="0"/>
            <a:lstStyle/>
            <a:p>
              <a:endParaRPr/>
            </a:p>
          </p:txBody>
        </p:sp>
        <p:sp>
          <p:nvSpPr>
            <p:cNvPr id="165" name="object 165"/>
            <p:cNvSpPr/>
            <p:nvPr/>
          </p:nvSpPr>
          <p:spPr>
            <a:xfrm>
              <a:off x="5367475" y="33211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66" name="object 166"/>
          <p:cNvSpPr txBox="1"/>
          <p:nvPr/>
        </p:nvSpPr>
        <p:spPr>
          <a:xfrm>
            <a:off x="5524360" y="34155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3</a:t>
            </a:r>
            <a:endParaRPr sz="1400">
              <a:latin typeface="Arial MT"/>
              <a:cs typeface="Arial MT"/>
            </a:endParaRPr>
          </a:p>
        </p:txBody>
      </p:sp>
      <p:grpSp>
        <p:nvGrpSpPr>
          <p:cNvPr id="167" name="object 167"/>
          <p:cNvGrpSpPr/>
          <p:nvPr/>
        </p:nvGrpSpPr>
        <p:grpSpPr>
          <a:xfrm>
            <a:off x="2282012" y="1494519"/>
            <a:ext cx="3292475" cy="2042795"/>
            <a:chOff x="2282012" y="1494519"/>
            <a:chExt cx="3292475" cy="2042795"/>
          </a:xfrm>
        </p:grpSpPr>
        <p:sp>
          <p:nvSpPr>
            <p:cNvPr id="168" name="object 168"/>
            <p:cNvSpPr/>
            <p:nvPr/>
          </p:nvSpPr>
          <p:spPr>
            <a:xfrm>
              <a:off x="5238397" y="2898481"/>
              <a:ext cx="239395" cy="290830"/>
            </a:xfrm>
            <a:custGeom>
              <a:avLst/>
              <a:gdLst/>
              <a:ahLst/>
              <a:cxnLst/>
              <a:rect l="l" t="t" r="r" b="b"/>
              <a:pathLst>
                <a:path w="239395" h="290830">
                  <a:moveTo>
                    <a:pt x="0" y="0"/>
                  </a:moveTo>
                  <a:lnTo>
                    <a:pt x="239027" y="290336"/>
                  </a:lnTo>
                </a:path>
              </a:pathLst>
            </a:custGeom>
            <a:ln w="28574">
              <a:solidFill>
                <a:srgbClr val="980000"/>
              </a:solidFill>
            </a:ln>
          </p:spPr>
          <p:txBody>
            <a:bodyPr wrap="square" lIns="0" tIns="0" rIns="0" bIns="0" rtlCol="0"/>
            <a:lstStyle/>
            <a:p>
              <a:endParaRPr/>
            </a:p>
          </p:txBody>
        </p:sp>
        <p:pic>
          <p:nvPicPr>
            <p:cNvPr id="169" name="object 169"/>
            <p:cNvPicPr/>
            <p:nvPr/>
          </p:nvPicPr>
          <p:blipFill>
            <a:blip r:embed="rId4" cstate="print"/>
            <a:stretch>
              <a:fillRect/>
            </a:stretch>
          </p:blipFill>
          <p:spPr>
            <a:xfrm>
              <a:off x="5426699" y="3144531"/>
              <a:ext cx="147434" cy="158687"/>
            </a:xfrm>
            <a:prstGeom prst="rect">
              <a:avLst/>
            </a:prstGeom>
          </p:spPr>
        </p:pic>
        <p:sp>
          <p:nvSpPr>
            <p:cNvPr id="170" name="object 170"/>
            <p:cNvSpPr/>
            <p:nvPr/>
          </p:nvSpPr>
          <p:spPr>
            <a:xfrm>
              <a:off x="2286774" y="1499282"/>
              <a:ext cx="3033395" cy="2009775"/>
            </a:xfrm>
            <a:custGeom>
              <a:avLst/>
              <a:gdLst/>
              <a:ahLst/>
              <a:cxnLst/>
              <a:rect l="l" t="t" r="r" b="b"/>
              <a:pathLst>
                <a:path w="3033395" h="2009775">
                  <a:moveTo>
                    <a:pt x="0" y="0"/>
                  </a:moveTo>
                  <a:lnTo>
                    <a:pt x="3033056" y="2009337"/>
                  </a:lnTo>
                </a:path>
              </a:pathLst>
            </a:custGeom>
            <a:ln w="9524">
              <a:solidFill>
                <a:srgbClr val="FF0000"/>
              </a:solidFill>
            </a:ln>
          </p:spPr>
          <p:txBody>
            <a:bodyPr wrap="square" lIns="0" tIns="0" rIns="0" bIns="0" rtlCol="0"/>
            <a:lstStyle/>
            <a:p>
              <a:endParaRPr/>
            </a:p>
          </p:txBody>
        </p:sp>
        <p:sp>
          <p:nvSpPr>
            <p:cNvPr id="171" name="object 171"/>
            <p:cNvSpPr/>
            <p:nvPr/>
          </p:nvSpPr>
          <p:spPr>
            <a:xfrm>
              <a:off x="5311142" y="3495503"/>
              <a:ext cx="45085" cy="37465"/>
            </a:xfrm>
            <a:custGeom>
              <a:avLst/>
              <a:gdLst/>
              <a:ahLst/>
              <a:cxnLst/>
              <a:rect l="l" t="t" r="r" b="b"/>
              <a:pathLst>
                <a:path w="45085" h="37464">
                  <a:moveTo>
                    <a:pt x="44724" y="36988"/>
                  </a:moveTo>
                  <a:lnTo>
                    <a:pt x="0" y="26231"/>
                  </a:lnTo>
                  <a:lnTo>
                    <a:pt x="17377" y="0"/>
                  </a:lnTo>
                  <a:lnTo>
                    <a:pt x="44724" y="36988"/>
                  </a:lnTo>
                  <a:close/>
                </a:path>
              </a:pathLst>
            </a:custGeom>
            <a:solidFill>
              <a:srgbClr val="FF0000"/>
            </a:solidFill>
          </p:spPr>
          <p:txBody>
            <a:bodyPr wrap="square" lIns="0" tIns="0" rIns="0" bIns="0" rtlCol="0"/>
            <a:lstStyle/>
            <a:p>
              <a:endParaRPr/>
            </a:p>
          </p:txBody>
        </p:sp>
        <p:sp>
          <p:nvSpPr>
            <p:cNvPr id="172" name="object 172"/>
            <p:cNvSpPr/>
            <p:nvPr/>
          </p:nvSpPr>
          <p:spPr>
            <a:xfrm>
              <a:off x="5311142" y="3495503"/>
              <a:ext cx="45085" cy="37465"/>
            </a:xfrm>
            <a:custGeom>
              <a:avLst/>
              <a:gdLst/>
              <a:ahLst/>
              <a:cxnLst/>
              <a:rect l="l" t="t" r="r" b="b"/>
              <a:pathLst>
                <a:path w="45085" h="37464">
                  <a:moveTo>
                    <a:pt x="0" y="26231"/>
                  </a:moveTo>
                  <a:lnTo>
                    <a:pt x="44724" y="36988"/>
                  </a:lnTo>
                  <a:lnTo>
                    <a:pt x="17377" y="0"/>
                  </a:lnTo>
                  <a:lnTo>
                    <a:pt x="0" y="26231"/>
                  </a:lnTo>
                  <a:close/>
                </a:path>
              </a:pathLst>
            </a:custGeom>
            <a:ln w="9524">
              <a:solidFill>
                <a:srgbClr val="FF0000"/>
              </a:solidFill>
            </a:ln>
          </p:spPr>
          <p:txBody>
            <a:bodyPr wrap="square" lIns="0" tIns="0" rIns="0" bIns="0" rtlCol="0"/>
            <a:lstStyle/>
            <a:p>
              <a:endParaRPr/>
            </a:p>
          </p:txBody>
        </p:sp>
      </p:gr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21499" y="2654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3" name="object 3"/>
          <p:cNvSpPr txBox="1"/>
          <p:nvPr/>
        </p:nvSpPr>
        <p:spPr>
          <a:xfrm>
            <a:off x="1121499" y="5396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4" name="object 4"/>
          <p:cNvSpPr txBox="1"/>
          <p:nvPr/>
        </p:nvSpPr>
        <p:spPr>
          <a:xfrm>
            <a:off x="1121499" y="8138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5" name="object 5"/>
          <p:cNvSpPr txBox="1"/>
          <p:nvPr/>
        </p:nvSpPr>
        <p:spPr>
          <a:xfrm>
            <a:off x="1121499" y="10880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sp>
        <p:nvSpPr>
          <p:cNvPr id="6" name="object 6"/>
          <p:cNvSpPr txBox="1"/>
          <p:nvPr/>
        </p:nvSpPr>
        <p:spPr>
          <a:xfrm>
            <a:off x="1121499" y="13622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3</a:t>
            </a:r>
            <a:endParaRPr sz="1400">
              <a:latin typeface="Consolas"/>
              <a:cs typeface="Consolas"/>
            </a:endParaRPr>
          </a:p>
        </p:txBody>
      </p:sp>
      <p:sp>
        <p:nvSpPr>
          <p:cNvPr id="7" name="object 7"/>
          <p:cNvSpPr txBox="1">
            <a:spLocks noGrp="1"/>
          </p:cNvSpPr>
          <p:nvPr>
            <p:ph type="title"/>
          </p:nvPr>
        </p:nvSpPr>
        <p:spPr>
          <a:xfrm>
            <a:off x="1892200" y="2654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140970">
              <a:lnSpc>
                <a:spcPct val="100000"/>
              </a:lnSpc>
              <a:spcBef>
                <a:spcPts val="195"/>
              </a:spcBef>
            </a:pPr>
            <a:r>
              <a:rPr sz="1400" spc="-5" dirty="0">
                <a:solidFill>
                  <a:srgbClr val="000000"/>
                </a:solidFill>
                <a:latin typeface="Consolas"/>
                <a:cs typeface="Consolas"/>
              </a:rPr>
              <a:t>Value</a:t>
            </a:r>
            <a:endParaRPr sz="1400">
              <a:latin typeface="Consolas"/>
              <a:cs typeface="Consolas"/>
            </a:endParaRPr>
          </a:p>
        </p:txBody>
      </p:sp>
      <p:grpSp>
        <p:nvGrpSpPr>
          <p:cNvPr id="8" name="object 8"/>
          <p:cNvGrpSpPr/>
          <p:nvPr/>
        </p:nvGrpSpPr>
        <p:grpSpPr>
          <a:xfrm>
            <a:off x="1877912" y="525375"/>
            <a:ext cx="3594100" cy="2387600"/>
            <a:chOff x="1877912" y="525375"/>
            <a:chExt cx="3594100" cy="2387600"/>
          </a:xfrm>
        </p:grpSpPr>
        <p:sp>
          <p:nvSpPr>
            <p:cNvPr id="9" name="object 9"/>
            <p:cNvSpPr/>
            <p:nvPr/>
          </p:nvSpPr>
          <p:spPr>
            <a:xfrm>
              <a:off x="1892200"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 name="object 10"/>
            <p:cNvSpPr/>
            <p:nvPr/>
          </p:nvSpPr>
          <p:spPr>
            <a:xfrm>
              <a:off x="1892200"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1" name="object 11"/>
            <p:cNvSpPr/>
            <p:nvPr/>
          </p:nvSpPr>
          <p:spPr>
            <a:xfrm>
              <a:off x="1892200"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2" name="object 12"/>
            <p:cNvSpPr/>
            <p:nvPr/>
          </p:nvSpPr>
          <p:spPr>
            <a:xfrm>
              <a:off x="1892200"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3" name="object 13"/>
            <p:cNvSpPr/>
            <p:nvPr/>
          </p:nvSpPr>
          <p:spPr>
            <a:xfrm>
              <a:off x="5019397" y="24604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D9EAD3"/>
            </a:solidFill>
          </p:spPr>
          <p:txBody>
            <a:bodyPr wrap="square" lIns="0" tIns="0" rIns="0" bIns="0" rtlCol="0"/>
            <a:lstStyle/>
            <a:p>
              <a:endParaRPr/>
            </a:p>
          </p:txBody>
        </p:sp>
        <p:sp>
          <p:nvSpPr>
            <p:cNvPr id="14" name="object 14"/>
            <p:cNvSpPr/>
            <p:nvPr/>
          </p:nvSpPr>
          <p:spPr>
            <a:xfrm>
              <a:off x="5019397" y="24604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5" name="object 15"/>
          <p:cNvSpPr txBox="1"/>
          <p:nvPr/>
        </p:nvSpPr>
        <p:spPr>
          <a:xfrm>
            <a:off x="5176283" y="25548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grpSp>
        <p:nvGrpSpPr>
          <p:cNvPr id="16" name="object 16"/>
          <p:cNvGrpSpPr/>
          <p:nvPr/>
        </p:nvGrpSpPr>
        <p:grpSpPr>
          <a:xfrm>
            <a:off x="6376709" y="2446194"/>
            <a:ext cx="466725" cy="466725"/>
            <a:chOff x="6376709" y="2446194"/>
            <a:chExt cx="466725" cy="466725"/>
          </a:xfrm>
        </p:grpSpPr>
        <p:sp>
          <p:nvSpPr>
            <p:cNvPr id="17" name="object 17"/>
            <p:cNvSpPr/>
            <p:nvPr/>
          </p:nvSpPr>
          <p:spPr>
            <a:xfrm>
              <a:off x="6390997" y="24604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18" name="object 18"/>
            <p:cNvSpPr/>
            <p:nvPr/>
          </p:nvSpPr>
          <p:spPr>
            <a:xfrm>
              <a:off x="6390997" y="2460481"/>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9" name="object 19"/>
          <p:cNvSpPr txBox="1"/>
          <p:nvPr/>
        </p:nvSpPr>
        <p:spPr>
          <a:xfrm>
            <a:off x="6498469" y="2554895"/>
            <a:ext cx="22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20</a:t>
            </a:r>
            <a:endParaRPr sz="1400">
              <a:latin typeface="Arial MT"/>
              <a:cs typeface="Arial MT"/>
            </a:endParaRPr>
          </a:p>
        </p:txBody>
      </p:sp>
      <p:grpSp>
        <p:nvGrpSpPr>
          <p:cNvPr id="20" name="object 20"/>
          <p:cNvGrpSpPr/>
          <p:nvPr/>
        </p:nvGrpSpPr>
        <p:grpSpPr>
          <a:xfrm>
            <a:off x="5684737" y="1585494"/>
            <a:ext cx="466725" cy="466725"/>
            <a:chOff x="5684737" y="1585494"/>
            <a:chExt cx="466725" cy="466725"/>
          </a:xfrm>
        </p:grpSpPr>
        <p:sp>
          <p:nvSpPr>
            <p:cNvPr id="21" name="object 21"/>
            <p:cNvSpPr/>
            <p:nvPr/>
          </p:nvSpPr>
          <p:spPr>
            <a:xfrm>
              <a:off x="5699024" y="15997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22" name="object 22"/>
            <p:cNvSpPr/>
            <p:nvPr/>
          </p:nvSpPr>
          <p:spPr>
            <a:xfrm>
              <a:off x="5699025" y="15997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23" name="object 23"/>
          <p:cNvSpPr txBox="1"/>
          <p:nvPr/>
        </p:nvSpPr>
        <p:spPr>
          <a:xfrm>
            <a:off x="5855910" y="16941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5</a:t>
            </a:r>
            <a:endParaRPr sz="1400">
              <a:latin typeface="Arial MT"/>
              <a:cs typeface="Arial MT"/>
            </a:endParaRPr>
          </a:p>
        </p:txBody>
      </p:sp>
      <p:grpSp>
        <p:nvGrpSpPr>
          <p:cNvPr id="24" name="object 24"/>
          <p:cNvGrpSpPr/>
          <p:nvPr/>
        </p:nvGrpSpPr>
        <p:grpSpPr>
          <a:xfrm>
            <a:off x="1877912" y="633674"/>
            <a:ext cx="4711065" cy="1819910"/>
            <a:chOff x="1877912" y="633674"/>
            <a:chExt cx="4711065" cy="1819910"/>
          </a:xfrm>
        </p:grpSpPr>
        <p:sp>
          <p:nvSpPr>
            <p:cNvPr id="25" name="object 25"/>
            <p:cNvSpPr/>
            <p:nvPr/>
          </p:nvSpPr>
          <p:spPr>
            <a:xfrm>
              <a:off x="2258299" y="6479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26" name="object 26"/>
            <p:cNvSpPr/>
            <p:nvPr/>
          </p:nvSpPr>
          <p:spPr>
            <a:xfrm>
              <a:off x="2258299" y="6479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27" name="object 27"/>
            <p:cNvSpPr/>
            <p:nvPr/>
          </p:nvSpPr>
          <p:spPr>
            <a:xfrm>
              <a:off x="2258299" y="9293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28" name="object 28"/>
            <p:cNvSpPr/>
            <p:nvPr/>
          </p:nvSpPr>
          <p:spPr>
            <a:xfrm>
              <a:off x="2258299" y="9293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29" name="object 29"/>
            <p:cNvSpPr/>
            <p:nvPr/>
          </p:nvSpPr>
          <p:spPr>
            <a:xfrm>
              <a:off x="1892200"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30" name="object 30"/>
            <p:cNvSpPr/>
            <p:nvPr/>
          </p:nvSpPr>
          <p:spPr>
            <a:xfrm>
              <a:off x="1892200"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31" name="object 31"/>
            <p:cNvSpPr/>
            <p:nvPr/>
          </p:nvSpPr>
          <p:spPr>
            <a:xfrm>
              <a:off x="1892200"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32" name="object 32"/>
            <p:cNvSpPr/>
            <p:nvPr/>
          </p:nvSpPr>
          <p:spPr>
            <a:xfrm>
              <a:off x="1892200"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33" name="object 33"/>
            <p:cNvSpPr/>
            <p:nvPr/>
          </p:nvSpPr>
          <p:spPr>
            <a:xfrm>
              <a:off x="2258299" y="11963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34" name="object 34"/>
            <p:cNvSpPr/>
            <p:nvPr/>
          </p:nvSpPr>
          <p:spPr>
            <a:xfrm>
              <a:off x="2258299" y="11963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35" name="object 35"/>
            <p:cNvSpPr/>
            <p:nvPr/>
          </p:nvSpPr>
          <p:spPr>
            <a:xfrm>
              <a:off x="2258299" y="14777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36" name="object 36"/>
            <p:cNvSpPr/>
            <p:nvPr/>
          </p:nvSpPr>
          <p:spPr>
            <a:xfrm>
              <a:off x="2258299" y="14777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37" name="object 37"/>
            <p:cNvSpPr/>
            <p:nvPr/>
          </p:nvSpPr>
          <p:spPr>
            <a:xfrm>
              <a:off x="5384105" y="2037782"/>
              <a:ext cx="534035" cy="332740"/>
            </a:xfrm>
            <a:custGeom>
              <a:avLst/>
              <a:gdLst/>
              <a:ahLst/>
              <a:cxnLst/>
              <a:rect l="l" t="t" r="r" b="b"/>
              <a:pathLst>
                <a:path w="534035" h="332739">
                  <a:moveTo>
                    <a:pt x="533919" y="0"/>
                  </a:moveTo>
                  <a:lnTo>
                    <a:pt x="0" y="332138"/>
                  </a:lnTo>
                </a:path>
              </a:pathLst>
            </a:custGeom>
            <a:ln w="28574">
              <a:solidFill>
                <a:srgbClr val="6AA84F"/>
              </a:solidFill>
            </a:ln>
          </p:spPr>
          <p:txBody>
            <a:bodyPr wrap="square" lIns="0" tIns="0" rIns="0" bIns="0" rtlCol="0"/>
            <a:lstStyle/>
            <a:p>
              <a:endParaRPr/>
            </a:p>
          </p:txBody>
        </p:sp>
        <p:pic>
          <p:nvPicPr>
            <p:cNvPr id="38" name="object 38"/>
            <p:cNvPicPr/>
            <p:nvPr/>
          </p:nvPicPr>
          <p:blipFill>
            <a:blip r:embed="rId2" cstate="print"/>
            <a:stretch>
              <a:fillRect/>
            </a:stretch>
          </p:blipFill>
          <p:spPr>
            <a:xfrm>
              <a:off x="5259708" y="2315556"/>
              <a:ext cx="163615" cy="137148"/>
            </a:xfrm>
            <a:prstGeom prst="rect">
              <a:avLst/>
            </a:prstGeom>
          </p:spPr>
        </p:pic>
        <p:sp>
          <p:nvSpPr>
            <p:cNvPr id="39" name="object 39"/>
            <p:cNvSpPr/>
            <p:nvPr/>
          </p:nvSpPr>
          <p:spPr>
            <a:xfrm>
              <a:off x="5918024" y="2037782"/>
              <a:ext cx="546100" cy="333375"/>
            </a:xfrm>
            <a:custGeom>
              <a:avLst/>
              <a:gdLst/>
              <a:ahLst/>
              <a:cxnLst/>
              <a:rect l="l" t="t" r="r" b="b"/>
              <a:pathLst>
                <a:path w="546100" h="333375">
                  <a:moveTo>
                    <a:pt x="0" y="0"/>
                  </a:moveTo>
                  <a:lnTo>
                    <a:pt x="545781" y="333335"/>
                  </a:lnTo>
                </a:path>
              </a:pathLst>
            </a:custGeom>
            <a:ln w="28574">
              <a:solidFill>
                <a:srgbClr val="980000"/>
              </a:solidFill>
            </a:ln>
          </p:spPr>
          <p:txBody>
            <a:bodyPr wrap="square" lIns="0" tIns="0" rIns="0" bIns="0" rtlCol="0"/>
            <a:lstStyle/>
            <a:p>
              <a:endParaRPr/>
            </a:p>
          </p:txBody>
        </p:sp>
        <p:pic>
          <p:nvPicPr>
            <p:cNvPr id="40" name="object 40"/>
            <p:cNvPicPr/>
            <p:nvPr/>
          </p:nvPicPr>
          <p:blipFill>
            <a:blip r:embed="rId3" cstate="print"/>
            <a:stretch>
              <a:fillRect/>
            </a:stretch>
          </p:blipFill>
          <p:spPr>
            <a:xfrm>
              <a:off x="6424917" y="2316550"/>
              <a:ext cx="163843" cy="136445"/>
            </a:xfrm>
            <a:prstGeom prst="rect">
              <a:avLst/>
            </a:prstGeom>
          </p:spPr>
        </p:pic>
      </p:grpSp>
      <p:sp>
        <p:nvSpPr>
          <p:cNvPr id="41" name="object 41"/>
          <p:cNvSpPr txBox="1"/>
          <p:nvPr/>
        </p:nvSpPr>
        <p:spPr>
          <a:xfrm>
            <a:off x="346085" y="880803"/>
            <a:ext cx="5676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Lookup:</a:t>
            </a:r>
            <a:endParaRPr sz="1200">
              <a:latin typeface="Arial MT"/>
              <a:cs typeface="Arial MT"/>
            </a:endParaRPr>
          </a:p>
        </p:txBody>
      </p:sp>
      <p:sp>
        <p:nvSpPr>
          <p:cNvPr id="42" name="object 42"/>
          <p:cNvSpPr txBox="1"/>
          <p:nvPr/>
        </p:nvSpPr>
        <p:spPr>
          <a:xfrm>
            <a:off x="253042" y="2576000"/>
            <a:ext cx="754380" cy="182880"/>
          </a:xfrm>
          <a:prstGeom prst="rect">
            <a:avLst/>
          </a:prstGeom>
          <a:solidFill>
            <a:srgbClr val="FFFF00"/>
          </a:solidFill>
        </p:spPr>
        <p:txBody>
          <a:bodyPr vert="horz" wrap="square" lIns="0" tIns="0" rIns="0" bIns="0" rtlCol="0">
            <a:spAutoFit/>
          </a:bodyPr>
          <a:lstStyle/>
          <a:p>
            <a:pPr>
              <a:lnSpc>
                <a:spcPts val="1390"/>
              </a:lnSpc>
            </a:pPr>
            <a:r>
              <a:rPr sz="1200" spc="-5" dirty="0">
                <a:latin typeface="Arial MT"/>
                <a:cs typeface="Arial MT"/>
              </a:rPr>
              <a:t>Successor:</a:t>
            </a:r>
            <a:endParaRPr sz="1200">
              <a:latin typeface="Arial MT"/>
              <a:cs typeface="Arial MT"/>
            </a:endParaRPr>
          </a:p>
        </p:txBody>
      </p:sp>
      <p:sp>
        <p:nvSpPr>
          <p:cNvPr id="43" name="object 43"/>
          <p:cNvSpPr txBox="1"/>
          <p:nvPr/>
        </p:nvSpPr>
        <p:spPr>
          <a:xfrm>
            <a:off x="243279" y="4234620"/>
            <a:ext cx="772160"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Predecessor:</a:t>
            </a:r>
            <a:endParaRPr sz="1000">
              <a:latin typeface="Arial MT"/>
              <a:cs typeface="Arial MT"/>
            </a:endParaRPr>
          </a:p>
        </p:txBody>
      </p:sp>
      <p:sp>
        <p:nvSpPr>
          <p:cNvPr id="44" name="object 44"/>
          <p:cNvSpPr txBox="1"/>
          <p:nvPr/>
        </p:nvSpPr>
        <p:spPr>
          <a:xfrm>
            <a:off x="1121499" y="20176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45" name="object 45"/>
          <p:cNvSpPr txBox="1"/>
          <p:nvPr/>
        </p:nvSpPr>
        <p:spPr>
          <a:xfrm>
            <a:off x="1121499" y="22918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46" name="object 46"/>
          <p:cNvSpPr txBox="1"/>
          <p:nvPr/>
        </p:nvSpPr>
        <p:spPr>
          <a:xfrm>
            <a:off x="1121499" y="25660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47" name="object 47"/>
          <p:cNvSpPr txBox="1"/>
          <p:nvPr/>
        </p:nvSpPr>
        <p:spPr>
          <a:xfrm>
            <a:off x="1121499" y="28402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sp>
        <p:nvSpPr>
          <p:cNvPr id="48" name="object 48"/>
          <p:cNvSpPr txBox="1"/>
          <p:nvPr/>
        </p:nvSpPr>
        <p:spPr>
          <a:xfrm>
            <a:off x="1121499" y="31144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3</a:t>
            </a:r>
            <a:endParaRPr sz="1400">
              <a:latin typeface="Consolas"/>
              <a:cs typeface="Consolas"/>
            </a:endParaRPr>
          </a:p>
        </p:txBody>
      </p:sp>
      <p:sp>
        <p:nvSpPr>
          <p:cNvPr id="49" name="object 49"/>
          <p:cNvSpPr/>
          <p:nvPr/>
        </p:nvSpPr>
        <p:spPr>
          <a:xfrm>
            <a:off x="1892200"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0" name="object 50"/>
          <p:cNvSpPr txBox="1"/>
          <p:nvPr/>
        </p:nvSpPr>
        <p:spPr>
          <a:xfrm>
            <a:off x="1892200" y="2017612"/>
            <a:ext cx="770890" cy="274320"/>
          </a:xfrm>
          <a:prstGeom prst="rect">
            <a:avLst/>
          </a:prstGeom>
          <a:ln w="28574">
            <a:solidFill>
              <a:srgbClr val="666666"/>
            </a:solidFill>
          </a:ln>
        </p:spPr>
        <p:txBody>
          <a:bodyPr vert="horz" wrap="square" lIns="0" tIns="24765" rIns="0" bIns="0" rtlCol="0">
            <a:spAutoFit/>
          </a:bodyPr>
          <a:lstStyle/>
          <a:p>
            <a:pPr marL="140970">
              <a:lnSpc>
                <a:spcPct val="100000"/>
              </a:lnSpc>
              <a:spcBef>
                <a:spcPts val="195"/>
              </a:spcBef>
            </a:pPr>
            <a:r>
              <a:rPr sz="1400" b="1" spc="-5" dirty="0">
                <a:latin typeface="Consolas"/>
                <a:cs typeface="Consolas"/>
              </a:rPr>
              <a:t>Value</a:t>
            </a:r>
            <a:endParaRPr sz="1400">
              <a:latin typeface="Consolas"/>
              <a:cs typeface="Consolas"/>
            </a:endParaRPr>
          </a:p>
        </p:txBody>
      </p:sp>
      <p:grpSp>
        <p:nvGrpSpPr>
          <p:cNvPr id="51" name="object 51"/>
          <p:cNvGrpSpPr/>
          <p:nvPr/>
        </p:nvGrpSpPr>
        <p:grpSpPr>
          <a:xfrm>
            <a:off x="1877912" y="2277524"/>
            <a:ext cx="799465" cy="1125855"/>
            <a:chOff x="1877912" y="2277524"/>
            <a:chExt cx="799465" cy="1125855"/>
          </a:xfrm>
        </p:grpSpPr>
        <p:sp>
          <p:nvSpPr>
            <p:cNvPr id="52" name="object 52"/>
            <p:cNvSpPr/>
            <p:nvPr/>
          </p:nvSpPr>
          <p:spPr>
            <a:xfrm>
              <a:off x="1892200"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3" name="object 53"/>
            <p:cNvSpPr/>
            <p:nvPr/>
          </p:nvSpPr>
          <p:spPr>
            <a:xfrm>
              <a:off x="1892200"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54" name="object 54"/>
            <p:cNvSpPr/>
            <p:nvPr/>
          </p:nvSpPr>
          <p:spPr>
            <a:xfrm>
              <a:off x="1892200"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5" name="object 55"/>
            <p:cNvSpPr/>
            <p:nvPr/>
          </p:nvSpPr>
          <p:spPr>
            <a:xfrm>
              <a:off x="1892200"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56" name="object 56"/>
            <p:cNvSpPr/>
            <p:nvPr/>
          </p:nvSpPr>
          <p:spPr>
            <a:xfrm>
              <a:off x="2258299" y="24001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7" name="object 57"/>
            <p:cNvSpPr/>
            <p:nvPr/>
          </p:nvSpPr>
          <p:spPr>
            <a:xfrm>
              <a:off x="2258299" y="24001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8" name="object 58"/>
            <p:cNvSpPr/>
            <p:nvPr/>
          </p:nvSpPr>
          <p:spPr>
            <a:xfrm>
              <a:off x="2258299" y="26815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9" name="object 59"/>
            <p:cNvSpPr/>
            <p:nvPr/>
          </p:nvSpPr>
          <p:spPr>
            <a:xfrm>
              <a:off x="2258299" y="26815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60" name="object 60"/>
            <p:cNvSpPr/>
            <p:nvPr/>
          </p:nvSpPr>
          <p:spPr>
            <a:xfrm>
              <a:off x="1892200"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1" name="object 61"/>
            <p:cNvSpPr/>
            <p:nvPr/>
          </p:nvSpPr>
          <p:spPr>
            <a:xfrm>
              <a:off x="1892200"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62" name="object 62"/>
            <p:cNvSpPr/>
            <p:nvPr/>
          </p:nvSpPr>
          <p:spPr>
            <a:xfrm>
              <a:off x="1892200"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3" name="object 63"/>
            <p:cNvSpPr/>
            <p:nvPr/>
          </p:nvSpPr>
          <p:spPr>
            <a:xfrm>
              <a:off x="1892200"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64" name="object 64"/>
            <p:cNvSpPr/>
            <p:nvPr/>
          </p:nvSpPr>
          <p:spPr>
            <a:xfrm>
              <a:off x="2258299" y="29485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65" name="object 65"/>
            <p:cNvSpPr/>
            <p:nvPr/>
          </p:nvSpPr>
          <p:spPr>
            <a:xfrm>
              <a:off x="2258299" y="29485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66" name="object 66"/>
            <p:cNvSpPr/>
            <p:nvPr/>
          </p:nvSpPr>
          <p:spPr>
            <a:xfrm>
              <a:off x="2258299" y="32299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67" name="object 67"/>
            <p:cNvSpPr/>
            <p:nvPr/>
          </p:nvSpPr>
          <p:spPr>
            <a:xfrm>
              <a:off x="2258299" y="32299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sp>
        <p:nvSpPr>
          <p:cNvPr id="68" name="object 68"/>
          <p:cNvSpPr txBox="1"/>
          <p:nvPr/>
        </p:nvSpPr>
        <p:spPr>
          <a:xfrm>
            <a:off x="1121499" y="37217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69" name="object 69"/>
          <p:cNvSpPr txBox="1"/>
          <p:nvPr/>
        </p:nvSpPr>
        <p:spPr>
          <a:xfrm>
            <a:off x="1121499" y="39959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70" name="object 70"/>
          <p:cNvSpPr txBox="1"/>
          <p:nvPr/>
        </p:nvSpPr>
        <p:spPr>
          <a:xfrm>
            <a:off x="1121499" y="42701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71" name="object 71"/>
          <p:cNvSpPr txBox="1"/>
          <p:nvPr/>
        </p:nvSpPr>
        <p:spPr>
          <a:xfrm>
            <a:off x="1121499" y="45443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grpSp>
        <p:nvGrpSpPr>
          <p:cNvPr id="72" name="object 72"/>
          <p:cNvGrpSpPr/>
          <p:nvPr/>
        </p:nvGrpSpPr>
        <p:grpSpPr>
          <a:xfrm>
            <a:off x="1107212" y="3721762"/>
            <a:ext cx="1555750" cy="1385570"/>
            <a:chOff x="1107212" y="3721762"/>
            <a:chExt cx="1555750" cy="1385570"/>
          </a:xfrm>
        </p:grpSpPr>
        <p:sp>
          <p:nvSpPr>
            <p:cNvPr id="73" name="object 73"/>
            <p:cNvSpPr/>
            <p:nvPr/>
          </p:nvSpPr>
          <p:spPr>
            <a:xfrm>
              <a:off x="1121499" y="48185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4" name="object 74"/>
            <p:cNvSpPr/>
            <p:nvPr/>
          </p:nvSpPr>
          <p:spPr>
            <a:xfrm>
              <a:off x="1121499" y="48185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75" name="object 75"/>
            <p:cNvSpPr/>
            <p:nvPr/>
          </p:nvSpPr>
          <p:spPr>
            <a:xfrm>
              <a:off x="1892199" y="37217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grpSp>
      <p:sp>
        <p:nvSpPr>
          <p:cNvPr id="76" name="object 76"/>
          <p:cNvSpPr txBox="1"/>
          <p:nvPr/>
        </p:nvSpPr>
        <p:spPr>
          <a:xfrm>
            <a:off x="1892200" y="3721762"/>
            <a:ext cx="770890" cy="274320"/>
          </a:xfrm>
          <a:prstGeom prst="rect">
            <a:avLst/>
          </a:prstGeom>
          <a:ln w="28574">
            <a:solidFill>
              <a:srgbClr val="666666"/>
            </a:solidFill>
          </a:ln>
        </p:spPr>
        <p:txBody>
          <a:bodyPr vert="horz" wrap="square" lIns="0" tIns="24765" rIns="0" bIns="0" rtlCol="0">
            <a:spAutoFit/>
          </a:bodyPr>
          <a:lstStyle/>
          <a:p>
            <a:pPr marL="140970">
              <a:lnSpc>
                <a:spcPct val="100000"/>
              </a:lnSpc>
              <a:spcBef>
                <a:spcPts val="195"/>
              </a:spcBef>
            </a:pPr>
            <a:r>
              <a:rPr sz="1400" b="1" spc="-5" dirty="0">
                <a:latin typeface="Consolas"/>
                <a:cs typeface="Consolas"/>
              </a:rPr>
              <a:t>Value</a:t>
            </a:r>
            <a:endParaRPr sz="1400">
              <a:latin typeface="Consolas"/>
              <a:cs typeface="Consolas"/>
            </a:endParaRPr>
          </a:p>
        </p:txBody>
      </p:sp>
      <p:grpSp>
        <p:nvGrpSpPr>
          <p:cNvPr id="77" name="object 77"/>
          <p:cNvGrpSpPr/>
          <p:nvPr/>
        </p:nvGrpSpPr>
        <p:grpSpPr>
          <a:xfrm>
            <a:off x="1877912" y="649419"/>
            <a:ext cx="4723765" cy="4457700"/>
            <a:chOff x="1877912" y="649419"/>
            <a:chExt cx="4723765" cy="4457700"/>
          </a:xfrm>
        </p:grpSpPr>
        <p:sp>
          <p:nvSpPr>
            <p:cNvPr id="78" name="object 78"/>
            <p:cNvSpPr/>
            <p:nvPr/>
          </p:nvSpPr>
          <p:spPr>
            <a:xfrm>
              <a:off x="2282625" y="654182"/>
              <a:ext cx="3580129" cy="931544"/>
            </a:xfrm>
            <a:custGeom>
              <a:avLst/>
              <a:gdLst/>
              <a:ahLst/>
              <a:cxnLst/>
              <a:rect l="l" t="t" r="r" b="b"/>
              <a:pathLst>
                <a:path w="3580129" h="931544">
                  <a:moveTo>
                    <a:pt x="0" y="0"/>
                  </a:moveTo>
                  <a:lnTo>
                    <a:pt x="3580090" y="931213"/>
                  </a:lnTo>
                </a:path>
              </a:pathLst>
            </a:custGeom>
            <a:ln w="9524">
              <a:solidFill>
                <a:srgbClr val="CCCCCC"/>
              </a:solidFill>
            </a:ln>
          </p:spPr>
          <p:txBody>
            <a:bodyPr wrap="square" lIns="0" tIns="0" rIns="0" bIns="0" rtlCol="0"/>
            <a:lstStyle/>
            <a:p>
              <a:endParaRPr/>
            </a:p>
          </p:txBody>
        </p:sp>
        <p:sp>
          <p:nvSpPr>
            <p:cNvPr id="79" name="object 79"/>
            <p:cNvSpPr/>
            <p:nvPr/>
          </p:nvSpPr>
          <p:spPr>
            <a:xfrm>
              <a:off x="5858755" y="1570169"/>
              <a:ext cx="46355" cy="30480"/>
            </a:xfrm>
            <a:custGeom>
              <a:avLst/>
              <a:gdLst/>
              <a:ahLst/>
              <a:cxnLst/>
              <a:rect l="l" t="t" r="r" b="b"/>
              <a:pathLst>
                <a:path w="46354" h="30480">
                  <a:moveTo>
                    <a:pt x="0" y="30452"/>
                  </a:moveTo>
                  <a:lnTo>
                    <a:pt x="7920" y="0"/>
                  </a:lnTo>
                  <a:lnTo>
                    <a:pt x="45793" y="26107"/>
                  </a:lnTo>
                  <a:lnTo>
                    <a:pt x="0" y="30452"/>
                  </a:lnTo>
                  <a:close/>
                </a:path>
              </a:pathLst>
            </a:custGeom>
            <a:solidFill>
              <a:srgbClr val="CCCCCC"/>
            </a:solidFill>
          </p:spPr>
          <p:txBody>
            <a:bodyPr wrap="square" lIns="0" tIns="0" rIns="0" bIns="0" rtlCol="0"/>
            <a:lstStyle/>
            <a:p>
              <a:endParaRPr/>
            </a:p>
          </p:txBody>
        </p:sp>
        <p:sp>
          <p:nvSpPr>
            <p:cNvPr id="80" name="object 80"/>
            <p:cNvSpPr/>
            <p:nvPr/>
          </p:nvSpPr>
          <p:spPr>
            <a:xfrm>
              <a:off x="5858755" y="1570169"/>
              <a:ext cx="46355" cy="30480"/>
            </a:xfrm>
            <a:custGeom>
              <a:avLst/>
              <a:gdLst/>
              <a:ahLst/>
              <a:cxnLst/>
              <a:rect l="l" t="t" r="r" b="b"/>
              <a:pathLst>
                <a:path w="46354" h="30480">
                  <a:moveTo>
                    <a:pt x="0" y="30452"/>
                  </a:moveTo>
                  <a:lnTo>
                    <a:pt x="45793" y="26107"/>
                  </a:lnTo>
                  <a:lnTo>
                    <a:pt x="7920" y="0"/>
                  </a:lnTo>
                  <a:lnTo>
                    <a:pt x="0" y="30452"/>
                  </a:lnTo>
                  <a:close/>
                </a:path>
              </a:pathLst>
            </a:custGeom>
            <a:ln w="9524">
              <a:solidFill>
                <a:srgbClr val="CCCCCC"/>
              </a:solidFill>
            </a:ln>
          </p:spPr>
          <p:txBody>
            <a:bodyPr wrap="square" lIns="0" tIns="0" rIns="0" bIns="0" rtlCol="0"/>
            <a:lstStyle/>
            <a:p>
              <a:endParaRPr/>
            </a:p>
          </p:txBody>
        </p:sp>
        <p:sp>
          <p:nvSpPr>
            <p:cNvPr id="81" name="object 81"/>
            <p:cNvSpPr/>
            <p:nvPr/>
          </p:nvSpPr>
          <p:spPr>
            <a:xfrm>
              <a:off x="2282497" y="966181"/>
              <a:ext cx="2905125" cy="1468755"/>
            </a:xfrm>
            <a:custGeom>
              <a:avLst/>
              <a:gdLst/>
              <a:ahLst/>
              <a:cxnLst/>
              <a:rect l="l" t="t" r="r" b="b"/>
              <a:pathLst>
                <a:path w="2905125" h="1468755">
                  <a:moveTo>
                    <a:pt x="0" y="0"/>
                  </a:moveTo>
                  <a:lnTo>
                    <a:pt x="2904896" y="1468516"/>
                  </a:lnTo>
                </a:path>
              </a:pathLst>
            </a:custGeom>
            <a:ln w="9524">
              <a:solidFill>
                <a:srgbClr val="CCCCCC"/>
              </a:solidFill>
            </a:ln>
          </p:spPr>
          <p:txBody>
            <a:bodyPr wrap="square" lIns="0" tIns="0" rIns="0" bIns="0" rtlCol="0"/>
            <a:lstStyle/>
            <a:p>
              <a:endParaRPr/>
            </a:p>
          </p:txBody>
        </p:sp>
        <p:sp>
          <p:nvSpPr>
            <p:cNvPr id="82" name="object 82"/>
            <p:cNvSpPr/>
            <p:nvPr/>
          </p:nvSpPr>
          <p:spPr>
            <a:xfrm>
              <a:off x="5180296" y="2420657"/>
              <a:ext cx="45720" cy="33655"/>
            </a:xfrm>
            <a:custGeom>
              <a:avLst/>
              <a:gdLst/>
              <a:ahLst/>
              <a:cxnLst/>
              <a:rect l="l" t="t" r="r" b="b"/>
              <a:pathLst>
                <a:path w="45720" h="33655">
                  <a:moveTo>
                    <a:pt x="45674" y="33541"/>
                  </a:moveTo>
                  <a:lnTo>
                    <a:pt x="0" y="28081"/>
                  </a:lnTo>
                  <a:lnTo>
                    <a:pt x="14195" y="0"/>
                  </a:lnTo>
                  <a:lnTo>
                    <a:pt x="45674" y="33541"/>
                  </a:lnTo>
                  <a:close/>
                </a:path>
              </a:pathLst>
            </a:custGeom>
            <a:solidFill>
              <a:srgbClr val="CCCCCC"/>
            </a:solidFill>
          </p:spPr>
          <p:txBody>
            <a:bodyPr wrap="square" lIns="0" tIns="0" rIns="0" bIns="0" rtlCol="0"/>
            <a:lstStyle/>
            <a:p>
              <a:endParaRPr/>
            </a:p>
          </p:txBody>
        </p:sp>
        <p:sp>
          <p:nvSpPr>
            <p:cNvPr id="83" name="object 83"/>
            <p:cNvSpPr/>
            <p:nvPr/>
          </p:nvSpPr>
          <p:spPr>
            <a:xfrm>
              <a:off x="5180296" y="2420657"/>
              <a:ext cx="45720" cy="33655"/>
            </a:xfrm>
            <a:custGeom>
              <a:avLst/>
              <a:gdLst/>
              <a:ahLst/>
              <a:cxnLst/>
              <a:rect l="l" t="t" r="r" b="b"/>
              <a:pathLst>
                <a:path w="45720" h="33655">
                  <a:moveTo>
                    <a:pt x="0" y="28081"/>
                  </a:moveTo>
                  <a:lnTo>
                    <a:pt x="45674" y="33541"/>
                  </a:lnTo>
                  <a:lnTo>
                    <a:pt x="14195" y="0"/>
                  </a:lnTo>
                  <a:lnTo>
                    <a:pt x="0" y="28081"/>
                  </a:lnTo>
                  <a:close/>
                </a:path>
              </a:pathLst>
            </a:custGeom>
            <a:ln w="9524">
              <a:solidFill>
                <a:srgbClr val="CCCCCC"/>
              </a:solidFill>
            </a:ln>
          </p:spPr>
          <p:txBody>
            <a:bodyPr wrap="square" lIns="0" tIns="0" rIns="0" bIns="0" rtlCol="0"/>
            <a:lstStyle/>
            <a:p>
              <a:endParaRPr/>
            </a:p>
          </p:txBody>
        </p:sp>
        <p:sp>
          <p:nvSpPr>
            <p:cNvPr id="84" name="object 84"/>
            <p:cNvSpPr/>
            <p:nvPr/>
          </p:nvSpPr>
          <p:spPr>
            <a:xfrm>
              <a:off x="2286799" y="1217962"/>
              <a:ext cx="4268470" cy="1226820"/>
            </a:xfrm>
            <a:custGeom>
              <a:avLst/>
              <a:gdLst/>
              <a:ahLst/>
              <a:cxnLst/>
              <a:rect l="l" t="t" r="r" b="b"/>
              <a:pathLst>
                <a:path w="4268470" h="1226820">
                  <a:moveTo>
                    <a:pt x="0" y="0"/>
                  </a:moveTo>
                  <a:lnTo>
                    <a:pt x="4268373" y="1226812"/>
                  </a:lnTo>
                </a:path>
              </a:pathLst>
            </a:custGeom>
            <a:ln w="9524">
              <a:solidFill>
                <a:srgbClr val="CCCCCC"/>
              </a:solidFill>
            </a:ln>
          </p:spPr>
          <p:txBody>
            <a:bodyPr wrap="square" lIns="0" tIns="0" rIns="0" bIns="0" rtlCol="0"/>
            <a:lstStyle/>
            <a:p>
              <a:endParaRPr/>
            </a:p>
          </p:txBody>
        </p:sp>
        <p:sp>
          <p:nvSpPr>
            <p:cNvPr id="85" name="object 85"/>
            <p:cNvSpPr/>
            <p:nvPr/>
          </p:nvSpPr>
          <p:spPr>
            <a:xfrm>
              <a:off x="6550827" y="2429655"/>
              <a:ext cx="46355" cy="30480"/>
            </a:xfrm>
            <a:custGeom>
              <a:avLst/>
              <a:gdLst/>
              <a:ahLst/>
              <a:cxnLst/>
              <a:rect l="l" t="t" r="r" b="b"/>
              <a:pathLst>
                <a:path w="46354" h="30480">
                  <a:moveTo>
                    <a:pt x="0" y="30241"/>
                  </a:moveTo>
                  <a:lnTo>
                    <a:pt x="8691" y="0"/>
                  </a:lnTo>
                  <a:lnTo>
                    <a:pt x="45889" y="27060"/>
                  </a:lnTo>
                  <a:lnTo>
                    <a:pt x="0" y="30241"/>
                  </a:lnTo>
                  <a:close/>
                </a:path>
              </a:pathLst>
            </a:custGeom>
            <a:solidFill>
              <a:srgbClr val="CCCCCC"/>
            </a:solidFill>
          </p:spPr>
          <p:txBody>
            <a:bodyPr wrap="square" lIns="0" tIns="0" rIns="0" bIns="0" rtlCol="0"/>
            <a:lstStyle/>
            <a:p>
              <a:endParaRPr/>
            </a:p>
          </p:txBody>
        </p:sp>
        <p:sp>
          <p:nvSpPr>
            <p:cNvPr id="86" name="object 86"/>
            <p:cNvSpPr/>
            <p:nvPr/>
          </p:nvSpPr>
          <p:spPr>
            <a:xfrm>
              <a:off x="6550827" y="2429655"/>
              <a:ext cx="46355" cy="30480"/>
            </a:xfrm>
            <a:custGeom>
              <a:avLst/>
              <a:gdLst/>
              <a:ahLst/>
              <a:cxnLst/>
              <a:rect l="l" t="t" r="r" b="b"/>
              <a:pathLst>
                <a:path w="46354" h="30480">
                  <a:moveTo>
                    <a:pt x="0" y="30241"/>
                  </a:moveTo>
                  <a:lnTo>
                    <a:pt x="45889" y="27060"/>
                  </a:lnTo>
                  <a:lnTo>
                    <a:pt x="8691" y="0"/>
                  </a:lnTo>
                  <a:lnTo>
                    <a:pt x="0" y="30241"/>
                  </a:lnTo>
                  <a:close/>
                </a:path>
              </a:pathLst>
            </a:custGeom>
            <a:ln w="9524">
              <a:solidFill>
                <a:srgbClr val="CCCCCC"/>
              </a:solidFill>
            </a:ln>
          </p:spPr>
          <p:txBody>
            <a:bodyPr wrap="square" lIns="0" tIns="0" rIns="0" bIns="0" rtlCol="0"/>
            <a:lstStyle/>
            <a:p>
              <a:endParaRPr/>
            </a:p>
          </p:txBody>
        </p:sp>
        <p:sp>
          <p:nvSpPr>
            <p:cNvPr id="87" name="object 87"/>
            <p:cNvSpPr/>
            <p:nvPr/>
          </p:nvSpPr>
          <p:spPr>
            <a:xfrm>
              <a:off x="2282626" y="2436985"/>
              <a:ext cx="4051935" cy="239395"/>
            </a:xfrm>
            <a:custGeom>
              <a:avLst/>
              <a:gdLst/>
              <a:ahLst/>
              <a:cxnLst/>
              <a:rect l="l" t="t" r="r" b="b"/>
              <a:pathLst>
                <a:path w="4051935" h="239394">
                  <a:moveTo>
                    <a:pt x="0" y="0"/>
                  </a:moveTo>
                  <a:lnTo>
                    <a:pt x="4051449" y="239033"/>
                  </a:lnTo>
                </a:path>
              </a:pathLst>
            </a:custGeom>
            <a:ln w="9524">
              <a:solidFill>
                <a:srgbClr val="CCCCCC"/>
              </a:solidFill>
            </a:ln>
          </p:spPr>
          <p:txBody>
            <a:bodyPr wrap="square" lIns="0" tIns="0" rIns="0" bIns="0" rtlCol="0"/>
            <a:lstStyle/>
            <a:p>
              <a:endParaRPr/>
            </a:p>
          </p:txBody>
        </p:sp>
        <p:sp>
          <p:nvSpPr>
            <p:cNvPr id="88" name="object 88"/>
            <p:cNvSpPr/>
            <p:nvPr/>
          </p:nvSpPr>
          <p:spPr>
            <a:xfrm>
              <a:off x="6333148" y="2660314"/>
              <a:ext cx="44450" cy="31750"/>
            </a:xfrm>
            <a:custGeom>
              <a:avLst/>
              <a:gdLst/>
              <a:ahLst/>
              <a:cxnLst/>
              <a:rect l="l" t="t" r="r" b="b"/>
              <a:pathLst>
                <a:path w="44450" h="31750">
                  <a:moveTo>
                    <a:pt x="0" y="31410"/>
                  </a:moveTo>
                  <a:lnTo>
                    <a:pt x="1853" y="0"/>
                  </a:lnTo>
                  <a:lnTo>
                    <a:pt x="44076" y="18251"/>
                  </a:lnTo>
                  <a:lnTo>
                    <a:pt x="0" y="31410"/>
                  </a:lnTo>
                  <a:close/>
                </a:path>
              </a:pathLst>
            </a:custGeom>
            <a:solidFill>
              <a:srgbClr val="CCCCCC"/>
            </a:solidFill>
          </p:spPr>
          <p:txBody>
            <a:bodyPr wrap="square" lIns="0" tIns="0" rIns="0" bIns="0" rtlCol="0"/>
            <a:lstStyle/>
            <a:p>
              <a:endParaRPr/>
            </a:p>
          </p:txBody>
        </p:sp>
        <p:sp>
          <p:nvSpPr>
            <p:cNvPr id="89" name="object 89"/>
            <p:cNvSpPr/>
            <p:nvPr/>
          </p:nvSpPr>
          <p:spPr>
            <a:xfrm>
              <a:off x="6333148" y="2660314"/>
              <a:ext cx="44450" cy="31750"/>
            </a:xfrm>
            <a:custGeom>
              <a:avLst/>
              <a:gdLst/>
              <a:ahLst/>
              <a:cxnLst/>
              <a:rect l="l" t="t" r="r" b="b"/>
              <a:pathLst>
                <a:path w="44450" h="31750">
                  <a:moveTo>
                    <a:pt x="0" y="31410"/>
                  </a:moveTo>
                  <a:lnTo>
                    <a:pt x="44076" y="18251"/>
                  </a:lnTo>
                  <a:lnTo>
                    <a:pt x="1853" y="0"/>
                  </a:lnTo>
                  <a:lnTo>
                    <a:pt x="0" y="31410"/>
                  </a:lnTo>
                  <a:close/>
                </a:path>
              </a:pathLst>
            </a:custGeom>
            <a:ln w="9524">
              <a:solidFill>
                <a:srgbClr val="CCCCCC"/>
              </a:solidFill>
            </a:ln>
          </p:spPr>
          <p:txBody>
            <a:bodyPr wrap="square" lIns="0" tIns="0" rIns="0" bIns="0" rtlCol="0"/>
            <a:lstStyle/>
            <a:p>
              <a:endParaRPr/>
            </a:p>
          </p:txBody>
        </p:sp>
        <p:sp>
          <p:nvSpPr>
            <p:cNvPr id="90" name="object 90"/>
            <p:cNvSpPr/>
            <p:nvPr/>
          </p:nvSpPr>
          <p:spPr>
            <a:xfrm>
              <a:off x="2282626" y="2687858"/>
              <a:ext cx="3030220" cy="837565"/>
            </a:xfrm>
            <a:custGeom>
              <a:avLst/>
              <a:gdLst/>
              <a:ahLst/>
              <a:cxnLst/>
              <a:rect l="l" t="t" r="r" b="b"/>
              <a:pathLst>
                <a:path w="3030220" h="837564">
                  <a:moveTo>
                    <a:pt x="0" y="0"/>
                  </a:moveTo>
                  <a:lnTo>
                    <a:pt x="3029813" y="837081"/>
                  </a:lnTo>
                </a:path>
              </a:pathLst>
            </a:custGeom>
            <a:ln w="9524">
              <a:solidFill>
                <a:srgbClr val="FF0000"/>
              </a:solidFill>
            </a:ln>
          </p:spPr>
          <p:txBody>
            <a:bodyPr wrap="square" lIns="0" tIns="0" rIns="0" bIns="0" rtlCol="0"/>
            <a:lstStyle/>
            <a:p>
              <a:endParaRPr/>
            </a:p>
          </p:txBody>
        </p:sp>
        <p:sp>
          <p:nvSpPr>
            <p:cNvPr id="91" name="object 91"/>
            <p:cNvSpPr/>
            <p:nvPr/>
          </p:nvSpPr>
          <p:spPr>
            <a:xfrm>
              <a:off x="5308250" y="3509774"/>
              <a:ext cx="46355" cy="30480"/>
            </a:xfrm>
            <a:custGeom>
              <a:avLst/>
              <a:gdLst/>
              <a:ahLst/>
              <a:cxnLst/>
              <a:rect l="l" t="t" r="r" b="b"/>
              <a:pathLst>
                <a:path w="46354" h="30479">
                  <a:moveTo>
                    <a:pt x="0" y="30329"/>
                  </a:moveTo>
                  <a:lnTo>
                    <a:pt x="8379" y="0"/>
                  </a:lnTo>
                  <a:lnTo>
                    <a:pt x="45853" y="26675"/>
                  </a:lnTo>
                  <a:lnTo>
                    <a:pt x="0" y="30329"/>
                  </a:lnTo>
                  <a:close/>
                </a:path>
              </a:pathLst>
            </a:custGeom>
            <a:solidFill>
              <a:srgbClr val="FF0000"/>
            </a:solidFill>
          </p:spPr>
          <p:txBody>
            <a:bodyPr wrap="square" lIns="0" tIns="0" rIns="0" bIns="0" rtlCol="0"/>
            <a:lstStyle/>
            <a:p>
              <a:endParaRPr/>
            </a:p>
          </p:txBody>
        </p:sp>
        <p:sp>
          <p:nvSpPr>
            <p:cNvPr id="92" name="object 92"/>
            <p:cNvSpPr/>
            <p:nvPr/>
          </p:nvSpPr>
          <p:spPr>
            <a:xfrm>
              <a:off x="5308250" y="3509774"/>
              <a:ext cx="46355" cy="30480"/>
            </a:xfrm>
            <a:custGeom>
              <a:avLst/>
              <a:gdLst/>
              <a:ahLst/>
              <a:cxnLst/>
              <a:rect l="l" t="t" r="r" b="b"/>
              <a:pathLst>
                <a:path w="46354" h="30479">
                  <a:moveTo>
                    <a:pt x="0" y="30329"/>
                  </a:moveTo>
                  <a:lnTo>
                    <a:pt x="45853" y="26675"/>
                  </a:lnTo>
                  <a:lnTo>
                    <a:pt x="8379" y="0"/>
                  </a:lnTo>
                  <a:lnTo>
                    <a:pt x="0" y="30329"/>
                  </a:lnTo>
                  <a:close/>
                </a:path>
              </a:pathLst>
            </a:custGeom>
            <a:ln w="9524">
              <a:solidFill>
                <a:srgbClr val="FF0000"/>
              </a:solidFill>
            </a:ln>
          </p:spPr>
          <p:txBody>
            <a:bodyPr wrap="square" lIns="0" tIns="0" rIns="0" bIns="0" rtlCol="0"/>
            <a:lstStyle/>
            <a:p>
              <a:endParaRPr/>
            </a:p>
          </p:txBody>
        </p:sp>
        <p:sp>
          <p:nvSpPr>
            <p:cNvPr id="93" name="object 93"/>
            <p:cNvSpPr/>
            <p:nvPr/>
          </p:nvSpPr>
          <p:spPr>
            <a:xfrm>
              <a:off x="1892200" y="39959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4" name="object 94"/>
            <p:cNvSpPr/>
            <p:nvPr/>
          </p:nvSpPr>
          <p:spPr>
            <a:xfrm>
              <a:off x="1892200" y="39959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5" name="object 95"/>
            <p:cNvSpPr/>
            <p:nvPr/>
          </p:nvSpPr>
          <p:spPr>
            <a:xfrm>
              <a:off x="1892200" y="42701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6" name="object 96"/>
            <p:cNvSpPr/>
            <p:nvPr/>
          </p:nvSpPr>
          <p:spPr>
            <a:xfrm>
              <a:off x="1892200" y="42701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7" name="object 97"/>
            <p:cNvSpPr/>
            <p:nvPr/>
          </p:nvSpPr>
          <p:spPr>
            <a:xfrm>
              <a:off x="2258299" y="41042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8" name="object 98"/>
            <p:cNvSpPr/>
            <p:nvPr/>
          </p:nvSpPr>
          <p:spPr>
            <a:xfrm>
              <a:off x="2258299" y="41042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9" name="object 99"/>
            <p:cNvSpPr/>
            <p:nvPr/>
          </p:nvSpPr>
          <p:spPr>
            <a:xfrm>
              <a:off x="2258299" y="43856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00" name="object 100"/>
            <p:cNvSpPr/>
            <p:nvPr/>
          </p:nvSpPr>
          <p:spPr>
            <a:xfrm>
              <a:off x="2258299" y="43856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01" name="object 101"/>
            <p:cNvSpPr/>
            <p:nvPr/>
          </p:nvSpPr>
          <p:spPr>
            <a:xfrm>
              <a:off x="1892200" y="45443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2" name="object 102"/>
            <p:cNvSpPr/>
            <p:nvPr/>
          </p:nvSpPr>
          <p:spPr>
            <a:xfrm>
              <a:off x="1892200" y="45443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03" name="object 103"/>
            <p:cNvSpPr/>
            <p:nvPr/>
          </p:nvSpPr>
          <p:spPr>
            <a:xfrm>
              <a:off x="1892200" y="48185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4" name="object 104"/>
            <p:cNvSpPr/>
            <p:nvPr/>
          </p:nvSpPr>
          <p:spPr>
            <a:xfrm>
              <a:off x="1892200" y="48185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05" name="object 105"/>
            <p:cNvSpPr/>
            <p:nvPr/>
          </p:nvSpPr>
          <p:spPr>
            <a:xfrm>
              <a:off x="2258299" y="46526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06" name="object 106"/>
            <p:cNvSpPr/>
            <p:nvPr/>
          </p:nvSpPr>
          <p:spPr>
            <a:xfrm>
              <a:off x="2258299" y="46526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07" name="object 107"/>
            <p:cNvSpPr/>
            <p:nvPr/>
          </p:nvSpPr>
          <p:spPr>
            <a:xfrm>
              <a:off x="2258299" y="49340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08" name="object 108"/>
            <p:cNvSpPr/>
            <p:nvPr/>
          </p:nvSpPr>
          <p:spPr>
            <a:xfrm>
              <a:off x="2258299" y="49340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sp>
        <p:nvSpPr>
          <p:cNvPr id="109" name="object 109"/>
          <p:cNvSpPr txBox="1"/>
          <p:nvPr/>
        </p:nvSpPr>
        <p:spPr>
          <a:xfrm>
            <a:off x="2794374" y="2917886"/>
            <a:ext cx="985519"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Arial MT"/>
                <a:cs typeface="Arial MT"/>
              </a:rPr>
              <a:t>20</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30" dirty="0">
                <a:latin typeface="Arial MT"/>
                <a:cs typeface="Arial MT"/>
              </a:rPr>
              <a:t> </a:t>
            </a:r>
            <a:r>
              <a:rPr sz="800" dirty="0">
                <a:latin typeface="Arial MT"/>
                <a:cs typeface="Arial MT"/>
              </a:rPr>
              <a:t>successor!</a:t>
            </a:r>
            <a:endParaRPr sz="800">
              <a:latin typeface="Arial MT"/>
              <a:cs typeface="Arial MT"/>
            </a:endParaRPr>
          </a:p>
        </p:txBody>
      </p:sp>
      <p:grpSp>
        <p:nvGrpSpPr>
          <p:cNvPr id="110" name="object 110"/>
          <p:cNvGrpSpPr/>
          <p:nvPr/>
        </p:nvGrpSpPr>
        <p:grpSpPr>
          <a:xfrm>
            <a:off x="2257711" y="1823031"/>
            <a:ext cx="3435985" cy="2871470"/>
            <a:chOff x="2257711" y="1823031"/>
            <a:chExt cx="3435985" cy="2871470"/>
          </a:xfrm>
        </p:grpSpPr>
        <p:sp>
          <p:nvSpPr>
            <p:cNvPr id="111" name="object 111"/>
            <p:cNvSpPr/>
            <p:nvPr/>
          </p:nvSpPr>
          <p:spPr>
            <a:xfrm>
              <a:off x="2262473" y="2706304"/>
              <a:ext cx="2707005" cy="1435100"/>
            </a:xfrm>
            <a:custGeom>
              <a:avLst/>
              <a:gdLst/>
              <a:ahLst/>
              <a:cxnLst/>
              <a:rect l="l" t="t" r="r" b="b"/>
              <a:pathLst>
                <a:path w="2707004" h="1435100">
                  <a:moveTo>
                    <a:pt x="0" y="1434831"/>
                  </a:moveTo>
                  <a:lnTo>
                    <a:pt x="2706506" y="0"/>
                  </a:lnTo>
                </a:path>
              </a:pathLst>
            </a:custGeom>
            <a:ln w="9524">
              <a:solidFill>
                <a:srgbClr val="CCCCCC"/>
              </a:solidFill>
            </a:ln>
          </p:spPr>
          <p:txBody>
            <a:bodyPr wrap="square" lIns="0" tIns="0" rIns="0" bIns="0" rtlCol="0"/>
            <a:lstStyle/>
            <a:p>
              <a:endParaRPr/>
            </a:p>
          </p:txBody>
        </p:sp>
        <p:sp>
          <p:nvSpPr>
            <p:cNvPr id="112" name="object 112"/>
            <p:cNvSpPr/>
            <p:nvPr/>
          </p:nvSpPr>
          <p:spPr>
            <a:xfrm>
              <a:off x="4961611" y="2686058"/>
              <a:ext cx="45720" cy="34290"/>
            </a:xfrm>
            <a:custGeom>
              <a:avLst/>
              <a:gdLst/>
              <a:ahLst/>
              <a:cxnLst/>
              <a:rect l="l" t="t" r="r" b="b"/>
              <a:pathLst>
                <a:path w="45720" h="34289">
                  <a:moveTo>
                    <a:pt x="14738" y="34146"/>
                  </a:moveTo>
                  <a:lnTo>
                    <a:pt x="0" y="6345"/>
                  </a:lnTo>
                  <a:lnTo>
                    <a:pt x="45559" y="0"/>
                  </a:lnTo>
                  <a:lnTo>
                    <a:pt x="14738" y="34146"/>
                  </a:lnTo>
                  <a:close/>
                </a:path>
              </a:pathLst>
            </a:custGeom>
            <a:solidFill>
              <a:srgbClr val="CCCCCC"/>
            </a:solidFill>
          </p:spPr>
          <p:txBody>
            <a:bodyPr wrap="square" lIns="0" tIns="0" rIns="0" bIns="0" rtlCol="0"/>
            <a:lstStyle/>
            <a:p>
              <a:endParaRPr/>
            </a:p>
          </p:txBody>
        </p:sp>
        <p:sp>
          <p:nvSpPr>
            <p:cNvPr id="113" name="object 113"/>
            <p:cNvSpPr/>
            <p:nvPr/>
          </p:nvSpPr>
          <p:spPr>
            <a:xfrm>
              <a:off x="4961611" y="2686058"/>
              <a:ext cx="45720" cy="34290"/>
            </a:xfrm>
            <a:custGeom>
              <a:avLst/>
              <a:gdLst/>
              <a:ahLst/>
              <a:cxnLst/>
              <a:rect l="l" t="t" r="r" b="b"/>
              <a:pathLst>
                <a:path w="45720" h="34289">
                  <a:moveTo>
                    <a:pt x="14738" y="34146"/>
                  </a:moveTo>
                  <a:lnTo>
                    <a:pt x="45559" y="0"/>
                  </a:lnTo>
                  <a:lnTo>
                    <a:pt x="0" y="6345"/>
                  </a:lnTo>
                  <a:lnTo>
                    <a:pt x="14738" y="34146"/>
                  </a:lnTo>
                  <a:close/>
                </a:path>
              </a:pathLst>
            </a:custGeom>
            <a:ln w="9524">
              <a:solidFill>
                <a:srgbClr val="CCCCCC"/>
              </a:solidFill>
            </a:ln>
          </p:spPr>
          <p:txBody>
            <a:bodyPr wrap="square" lIns="0" tIns="0" rIns="0" bIns="0" rtlCol="0"/>
            <a:lstStyle/>
            <a:p>
              <a:endParaRPr/>
            </a:p>
          </p:txBody>
        </p:sp>
        <p:sp>
          <p:nvSpPr>
            <p:cNvPr id="114" name="object 114"/>
            <p:cNvSpPr/>
            <p:nvPr/>
          </p:nvSpPr>
          <p:spPr>
            <a:xfrm>
              <a:off x="2282626" y="1855601"/>
              <a:ext cx="3373120" cy="2834005"/>
            </a:xfrm>
            <a:custGeom>
              <a:avLst/>
              <a:gdLst/>
              <a:ahLst/>
              <a:cxnLst/>
              <a:rect l="l" t="t" r="r" b="b"/>
              <a:pathLst>
                <a:path w="3373120" h="2834004">
                  <a:moveTo>
                    <a:pt x="0" y="2833934"/>
                  </a:moveTo>
                  <a:lnTo>
                    <a:pt x="3372645" y="0"/>
                  </a:lnTo>
                </a:path>
              </a:pathLst>
            </a:custGeom>
            <a:ln w="9524">
              <a:solidFill>
                <a:srgbClr val="CCCCCC"/>
              </a:solidFill>
            </a:ln>
          </p:spPr>
          <p:txBody>
            <a:bodyPr wrap="square" lIns="0" tIns="0" rIns="0" bIns="0" rtlCol="0"/>
            <a:lstStyle/>
            <a:p>
              <a:endParaRPr/>
            </a:p>
          </p:txBody>
        </p:sp>
        <p:sp>
          <p:nvSpPr>
            <p:cNvPr id="115" name="object 115"/>
            <p:cNvSpPr/>
            <p:nvPr/>
          </p:nvSpPr>
          <p:spPr>
            <a:xfrm>
              <a:off x="5645150" y="1827793"/>
              <a:ext cx="43815" cy="40005"/>
            </a:xfrm>
            <a:custGeom>
              <a:avLst/>
              <a:gdLst/>
              <a:ahLst/>
              <a:cxnLst/>
              <a:rect l="l" t="t" r="r" b="b"/>
              <a:pathLst>
                <a:path w="43814" h="40005">
                  <a:moveTo>
                    <a:pt x="20242" y="39852"/>
                  </a:moveTo>
                  <a:lnTo>
                    <a:pt x="0" y="15762"/>
                  </a:lnTo>
                  <a:lnTo>
                    <a:pt x="43214" y="0"/>
                  </a:lnTo>
                  <a:lnTo>
                    <a:pt x="20242" y="39852"/>
                  </a:lnTo>
                  <a:close/>
                </a:path>
              </a:pathLst>
            </a:custGeom>
            <a:solidFill>
              <a:srgbClr val="CCCCCC"/>
            </a:solidFill>
          </p:spPr>
          <p:txBody>
            <a:bodyPr wrap="square" lIns="0" tIns="0" rIns="0" bIns="0" rtlCol="0"/>
            <a:lstStyle/>
            <a:p>
              <a:endParaRPr/>
            </a:p>
          </p:txBody>
        </p:sp>
        <p:sp>
          <p:nvSpPr>
            <p:cNvPr id="116" name="object 116"/>
            <p:cNvSpPr/>
            <p:nvPr/>
          </p:nvSpPr>
          <p:spPr>
            <a:xfrm>
              <a:off x="5645150" y="1827793"/>
              <a:ext cx="43815" cy="40005"/>
            </a:xfrm>
            <a:custGeom>
              <a:avLst/>
              <a:gdLst/>
              <a:ahLst/>
              <a:cxnLst/>
              <a:rect l="l" t="t" r="r" b="b"/>
              <a:pathLst>
                <a:path w="43814" h="40005">
                  <a:moveTo>
                    <a:pt x="20242" y="39852"/>
                  </a:moveTo>
                  <a:lnTo>
                    <a:pt x="43214" y="0"/>
                  </a:lnTo>
                  <a:lnTo>
                    <a:pt x="0" y="15762"/>
                  </a:lnTo>
                  <a:lnTo>
                    <a:pt x="20242" y="39852"/>
                  </a:lnTo>
                  <a:close/>
                </a:path>
              </a:pathLst>
            </a:custGeom>
            <a:ln w="9524">
              <a:solidFill>
                <a:srgbClr val="CCCCCC"/>
              </a:solidFill>
            </a:ln>
          </p:spPr>
          <p:txBody>
            <a:bodyPr wrap="square" lIns="0" tIns="0" rIns="0" bIns="0" rtlCol="0"/>
            <a:lstStyle/>
            <a:p>
              <a:endParaRPr/>
            </a:p>
          </p:txBody>
        </p:sp>
      </p:grpSp>
      <p:sp>
        <p:nvSpPr>
          <p:cNvPr id="117" name="object 117"/>
          <p:cNvSpPr txBox="1"/>
          <p:nvPr/>
        </p:nvSpPr>
        <p:spPr>
          <a:xfrm>
            <a:off x="2794374" y="4355036"/>
            <a:ext cx="103060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MT"/>
                <a:cs typeface="Arial MT"/>
              </a:rPr>
              <a:t>1</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25" dirty="0">
                <a:latin typeface="Arial MT"/>
                <a:cs typeface="Arial MT"/>
              </a:rPr>
              <a:t> </a:t>
            </a:r>
            <a:r>
              <a:rPr sz="800" spc="-5" dirty="0">
                <a:latin typeface="Arial MT"/>
                <a:cs typeface="Arial MT"/>
              </a:rPr>
              <a:t>predecessor!</a:t>
            </a:r>
            <a:endParaRPr sz="800">
              <a:latin typeface="Arial MT"/>
              <a:cs typeface="Arial MT"/>
            </a:endParaRPr>
          </a:p>
        </p:txBody>
      </p:sp>
      <p:sp>
        <p:nvSpPr>
          <p:cNvPr id="118" name="object 118"/>
          <p:cNvSpPr txBox="1"/>
          <p:nvPr/>
        </p:nvSpPr>
        <p:spPr>
          <a:xfrm>
            <a:off x="7154250" y="992037"/>
            <a:ext cx="1516380" cy="448309"/>
          </a:xfrm>
          <a:prstGeom prst="rect">
            <a:avLst/>
          </a:prstGeom>
        </p:spPr>
        <p:txBody>
          <a:bodyPr vert="horz" wrap="square" lIns="0" tIns="12700" rIns="0" bIns="0" rtlCol="0">
            <a:spAutoFit/>
          </a:bodyPr>
          <a:lstStyle/>
          <a:p>
            <a:pPr marL="12700">
              <a:lnSpc>
                <a:spcPts val="1664"/>
              </a:lnSpc>
              <a:spcBef>
                <a:spcPts val="100"/>
              </a:spcBef>
            </a:pPr>
            <a:r>
              <a:rPr sz="1400" spc="-5" dirty="0">
                <a:solidFill>
                  <a:srgbClr val="FF0000"/>
                </a:solidFill>
                <a:latin typeface="Arial MT"/>
                <a:cs typeface="Arial MT"/>
              </a:rPr>
              <a:t>Insert</a:t>
            </a:r>
            <a:r>
              <a:rPr sz="1400" spc="-50" dirty="0">
                <a:solidFill>
                  <a:srgbClr val="FF0000"/>
                </a:solidFill>
                <a:latin typeface="Arial MT"/>
                <a:cs typeface="Arial MT"/>
              </a:rPr>
              <a:t> </a:t>
            </a:r>
            <a:r>
              <a:rPr sz="1400" spc="-5" dirty="0">
                <a:solidFill>
                  <a:srgbClr val="FF0000"/>
                </a:solidFill>
                <a:latin typeface="Arial MT"/>
                <a:cs typeface="Arial MT"/>
              </a:rPr>
              <a:t>3?</a:t>
            </a:r>
            <a:endParaRPr sz="1400">
              <a:latin typeface="Arial MT"/>
              <a:cs typeface="Arial MT"/>
            </a:endParaRPr>
          </a:p>
          <a:p>
            <a:pPr marL="12700">
              <a:lnSpc>
                <a:spcPts val="1664"/>
              </a:lnSpc>
            </a:pPr>
            <a:r>
              <a:rPr sz="1400" spc="-5" dirty="0">
                <a:solidFill>
                  <a:srgbClr val="FF0000"/>
                </a:solidFill>
                <a:latin typeface="Arial MT"/>
                <a:cs typeface="Arial MT"/>
              </a:rPr>
              <a:t>Update</a:t>
            </a:r>
            <a:r>
              <a:rPr sz="1400" spc="-45" dirty="0">
                <a:solidFill>
                  <a:srgbClr val="FF0000"/>
                </a:solidFill>
                <a:latin typeface="Arial MT"/>
                <a:cs typeface="Arial MT"/>
              </a:rPr>
              <a:t> </a:t>
            </a:r>
            <a:r>
              <a:rPr sz="1400" spc="-5" dirty="0">
                <a:solidFill>
                  <a:srgbClr val="FF0000"/>
                </a:solidFill>
                <a:latin typeface="Arial MT"/>
                <a:cs typeface="Arial MT"/>
              </a:rPr>
              <a:t>hash</a:t>
            </a:r>
            <a:r>
              <a:rPr sz="1400" spc="-40" dirty="0">
                <a:solidFill>
                  <a:srgbClr val="FF0000"/>
                </a:solidFill>
                <a:latin typeface="Arial MT"/>
                <a:cs typeface="Arial MT"/>
              </a:rPr>
              <a:t> </a:t>
            </a:r>
            <a:r>
              <a:rPr sz="1400" spc="-5" dirty="0">
                <a:solidFill>
                  <a:srgbClr val="FF0000"/>
                </a:solidFill>
                <a:latin typeface="Arial MT"/>
                <a:cs typeface="Arial MT"/>
              </a:rPr>
              <a:t>table!</a:t>
            </a:r>
            <a:endParaRPr sz="1400">
              <a:latin typeface="Arial MT"/>
              <a:cs typeface="Arial MT"/>
            </a:endParaRPr>
          </a:p>
        </p:txBody>
      </p:sp>
      <p:sp>
        <p:nvSpPr>
          <p:cNvPr id="119" name="object 119"/>
          <p:cNvSpPr txBox="1"/>
          <p:nvPr/>
        </p:nvSpPr>
        <p:spPr>
          <a:xfrm>
            <a:off x="7154250" y="1620687"/>
            <a:ext cx="123761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0000"/>
                </a:solidFill>
                <a:latin typeface="Arial MT"/>
                <a:cs typeface="Arial MT"/>
              </a:rPr>
              <a:t>Successor</a:t>
            </a:r>
            <a:r>
              <a:rPr sz="1400" spc="-75" dirty="0">
                <a:solidFill>
                  <a:srgbClr val="FF0000"/>
                </a:solidFill>
                <a:latin typeface="Arial MT"/>
                <a:cs typeface="Arial MT"/>
              </a:rPr>
              <a:t> </a:t>
            </a:r>
            <a:r>
              <a:rPr sz="1400" spc="-5" dirty="0">
                <a:solidFill>
                  <a:srgbClr val="FF0000"/>
                </a:solidFill>
                <a:latin typeface="Arial MT"/>
                <a:cs typeface="Arial MT"/>
              </a:rPr>
              <a:t>next</a:t>
            </a:r>
            <a:endParaRPr sz="1400">
              <a:latin typeface="Arial MT"/>
              <a:cs typeface="Arial MT"/>
            </a:endParaRPr>
          </a:p>
        </p:txBody>
      </p:sp>
      <p:grpSp>
        <p:nvGrpSpPr>
          <p:cNvPr id="120" name="object 120"/>
          <p:cNvGrpSpPr/>
          <p:nvPr/>
        </p:nvGrpSpPr>
        <p:grpSpPr>
          <a:xfrm>
            <a:off x="5353187" y="3306894"/>
            <a:ext cx="466725" cy="466725"/>
            <a:chOff x="5353187" y="3306894"/>
            <a:chExt cx="466725" cy="466725"/>
          </a:xfrm>
        </p:grpSpPr>
        <p:sp>
          <p:nvSpPr>
            <p:cNvPr id="121" name="object 121"/>
            <p:cNvSpPr/>
            <p:nvPr/>
          </p:nvSpPr>
          <p:spPr>
            <a:xfrm>
              <a:off x="5367475" y="33211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FFFF00"/>
            </a:solidFill>
          </p:spPr>
          <p:txBody>
            <a:bodyPr wrap="square" lIns="0" tIns="0" rIns="0" bIns="0" rtlCol="0"/>
            <a:lstStyle/>
            <a:p>
              <a:endParaRPr/>
            </a:p>
          </p:txBody>
        </p:sp>
        <p:sp>
          <p:nvSpPr>
            <p:cNvPr id="122" name="object 122"/>
            <p:cNvSpPr/>
            <p:nvPr/>
          </p:nvSpPr>
          <p:spPr>
            <a:xfrm>
              <a:off x="5367475" y="33211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23" name="object 123"/>
          <p:cNvSpPr txBox="1"/>
          <p:nvPr/>
        </p:nvSpPr>
        <p:spPr>
          <a:xfrm>
            <a:off x="5524360" y="34155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3</a:t>
            </a:r>
            <a:endParaRPr sz="1400">
              <a:latin typeface="Arial MT"/>
              <a:cs typeface="Arial MT"/>
            </a:endParaRPr>
          </a:p>
        </p:txBody>
      </p:sp>
      <p:grpSp>
        <p:nvGrpSpPr>
          <p:cNvPr id="124" name="object 124"/>
          <p:cNvGrpSpPr/>
          <p:nvPr/>
        </p:nvGrpSpPr>
        <p:grpSpPr>
          <a:xfrm>
            <a:off x="2277863" y="1494519"/>
            <a:ext cx="3413125" cy="2042795"/>
            <a:chOff x="2277863" y="1494519"/>
            <a:chExt cx="3413125" cy="2042795"/>
          </a:xfrm>
        </p:grpSpPr>
        <p:sp>
          <p:nvSpPr>
            <p:cNvPr id="125" name="object 125"/>
            <p:cNvSpPr/>
            <p:nvPr/>
          </p:nvSpPr>
          <p:spPr>
            <a:xfrm>
              <a:off x="5238397" y="2898481"/>
              <a:ext cx="239395" cy="290830"/>
            </a:xfrm>
            <a:custGeom>
              <a:avLst/>
              <a:gdLst/>
              <a:ahLst/>
              <a:cxnLst/>
              <a:rect l="l" t="t" r="r" b="b"/>
              <a:pathLst>
                <a:path w="239395" h="290830">
                  <a:moveTo>
                    <a:pt x="0" y="0"/>
                  </a:moveTo>
                  <a:lnTo>
                    <a:pt x="239027" y="290336"/>
                  </a:lnTo>
                </a:path>
              </a:pathLst>
            </a:custGeom>
            <a:ln w="28574">
              <a:solidFill>
                <a:srgbClr val="980000"/>
              </a:solidFill>
            </a:ln>
          </p:spPr>
          <p:txBody>
            <a:bodyPr wrap="square" lIns="0" tIns="0" rIns="0" bIns="0" rtlCol="0"/>
            <a:lstStyle/>
            <a:p>
              <a:endParaRPr/>
            </a:p>
          </p:txBody>
        </p:sp>
        <p:pic>
          <p:nvPicPr>
            <p:cNvPr id="126" name="object 126"/>
            <p:cNvPicPr/>
            <p:nvPr/>
          </p:nvPicPr>
          <p:blipFill>
            <a:blip r:embed="rId4" cstate="print"/>
            <a:stretch>
              <a:fillRect/>
            </a:stretch>
          </p:blipFill>
          <p:spPr>
            <a:xfrm>
              <a:off x="5426699" y="3144531"/>
              <a:ext cx="147434" cy="158687"/>
            </a:xfrm>
            <a:prstGeom prst="rect">
              <a:avLst/>
            </a:prstGeom>
          </p:spPr>
        </p:pic>
        <p:sp>
          <p:nvSpPr>
            <p:cNvPr id="127" name="object 127"/>
            <p:cNvSpPr/>
            <p:nvPr/>
          </p:nvSpPr>
          <p:spPr>
            <a:xfrm>
              <a:off x="2286774" y="1499282"/>
              <a:ext cx="3033395" cy="2009775"/>
            </a:xfrm>
            <a:custGeom>
              <a:avLst/>
              <a:gdLst/>
              <a:ahLst/>
              <a:cxnLst/>
              <a:rect l="l" t="t" r="r" b="b"/>
              <a:pathLst>
                <a:path w="3033395" h="2009775">
                  <a:moveTo>
                    <a:pt x="0" y="0"/>
                  </a:moveTo>
                  <a:lnTo>
                    <a:pt x="3033056" y="2009337"/>
                  </a:lnTo>
                </a:path>
              </a:pathLst>
            </a:custGeom>
            <a:ln w="9524">
              <a:solidFill>
                <a:srgbClr val="E6B8AE"/>
              </a:solidFill>
            </a:ln>
          </p:spPr>
          <p:txBody>
            <a:bodyPr wrap="square" lIns="0" tIns="0" rIns="0" bIns="0" rtlCol="0"/>
            <a:lstStyle/>
            <a:p>
              <a:endParaRPr/>
            </a:p>
          </p:txBody>
        </p:sp>
        <p:sp>
          <p:nvSpPr>
            <p:cNvPr id="128" name="object 128"/>
            <p:cNvSpPr/>
            <p:nvPr/>
          </p:nvSpPr>
          <p:spPr>
            <a:xfrm>
              <a:off x="5311142" y="3495503"/>
              <a:ext cx="45085" cy="37465"/>
            </a:xfrm>
            <a:custGeom>
              <a:avLst/>
              <a:gdLst/>
              <a:ahLst/>
              <a:cxnLst/>
              <a:rect l="l" t="t" r="r" b="b"/>
              <a:pathLst>
                <a:path w="45085" h="37464">
                  <a:moveTo>
                    <a:pt x="44724" y="36988"/>
                  </a:moveTo>
                  <a:lnTo>
                    <a:pt x="0" y="26231"/>
                  </a:lnTo>
                  <a:lnTo>
                    <a:pt x="17377" y="0"/>
                  </a:lnTo>
                  <a:lnTo>
                    <a:pt x="44724" y="36988"/>
                  </a:lnTo>
                  <a:close/>
                </a:path>
              </a:pathLst>
            </a:custGeom>
            <a:solidFill>
              <a:srgbClr val="E6B8AE"/>
            </a:solidFill>
          </p:spPr>
          <p:txBody>
            <a:bodyPr wrap="square" lIns="0" tIns="0" rIns="0" bIns="0" rtlCol="0"/>
            <a:lstStyle/>
            <a:p>
              <a:endParaRPr/>
            </a:p>
          </p:txBody>
        </p:sp>
        <p:sp>
          <p:nvSpPr>
            <p:cNvPr id="129" name="object 129"/>
            <p:cNvSpPr/>
            <p:nvPr/>
          </p:nvSpPr>
          <p:spPr>
            <a:xfrm>
              <a:off x="5311142" y="3495503"/>
              <a:ext cx="45085" cy="37465"/>
            </a:xfrm>
            <a:custGeom>
              <a:avLst/>
              <a:gdLst/>
              <a:ahLst/>
              <a:cxnLst/>
              <a:rect l="l" t="t" r="r" b="b"/>
              <a:pathLst>
                <a:path w="45085" h="37464">
                  <a:moveTo>
                    <a:pt x="0" y="26231"/>
                  </a:moveTo>
                  <a:lnTo>
                    <a:pt x="44724" y="36988"/>
                  </a:lnTo>
                  <a:lnTo>
                    <a:pt x="17377" y="0"/>
                  </a:lnTo>
                  <a:lnTo>
                    <a:pt x="0" y="26231"/>
                  </a:lnTo>
                  <a:close/>
                </a:path>
              </a:pathLst>
            </a:custGeom>
            <a:ln w="9524">
              <a:solidFill>
                <a:srgbClr val="E6B8AE"/>
              </a:solidFill>
            </a:ln>
          </p:spPr>
          <p:txBody>
            <a:bodyPr wrap="square" lIns="0" tIns="0" rIns="0" bIns="0" rtlCol="0"/>
            <a:lstStyle/>
            <a:p>
              <a:endParaRPr/>
            </a:p>
          </p:txBody>
        </p:sp>
        <p:sp>
          <p:nvSpPr>
            <p:cNvPr id="130" name="object 130"/>
            <p:cNvSpPr/>
            <p:nvPr/>
          </p:nvSpPr>
          <p:spPr>
            <a:xfrm>
              <a:off x="2282626" y="1840660"/>
              <a:ext cx="3364229" cy="1395730"/>
            </a:xfrm>
            <a:custGeom>
              <a:avLst/>
              <a:gdLst/>
              <a:ahLst/>
              <a:cxnLst/>
              <a:rect l="l" t="t" r="r" b="b"/>
              <a:pathLst>
                <a:path w="3364229" h="1395730">
                  <a:moveTo>
                    <a:pt x="0" y="1395598"/>
                  </a:moveTo>
                  <a:lnTo>
                    <a:pt x="3363613" y="0"/>
                  </a:lnTo>
                </a:path>
              </a:pathLst>
            </a:custGeom>
            <a:ln w="9524">
              <a:solidFill>
                <a:srgbClr val="FF0000"/>
              </a:solidFill>
            </a:ln>
          </p:spPr>
          <p:txBody>
            <a:bodyPr wrap="square" lIns="0" tIns="0" rIns="0" bIns="0" rtlCol="0"/>
            <a:lstStyle/>
            <a:p>
              <a:endParaRPr/>
            </a:p>
          </p:txBody>
        </p:sp>
        <p:sp>
          <p:nvSpPr>
            <p:cNvPr id="131" name="object 131"/>
            <p:cNvSpPr/>
            <p:nvPr/>
          </p:nvSpPr>
          <p:spPr>
            <a:xfrm>
              <a:off x="5640209" y="1824095"/>
              <a:ext cx="46355" cy="31115"/>
            </a:xfrm>
            <a:custGeom>
              <a:avLst/>
              <a:gdLst/>
              <a:ahLst/>
              <a:cxnLst/>
              <a:rect l="l" t="t" r="r" b="b"/>
              <a:pathLst>
                <a:path w="46354" h="31114">
                  <a:moveTo>
                    <a:pt x="12058" y="31097"/>
                  </a:moveTo>
                  <a:lnTo>
                    <a:pt x="0" y="2033"/>
                  </a:lnTo>
                  <a:lnTo>
                    <a:pt x="45954" y="0"/>
                  </a:lnTo>
                  <a:lnTo>
                    <a:pt x="12058" y="31097"/>
                  </a:lnTo>
                  <a:close/>
                </a:path>
              </a:pathLst>
            </a:custGeom>
            <a:solidFill>
              <a:srgbClr val="FF0000"/>
            </a:solidFill>
          </p:spPr>
          <p:txBody>
            <a:bodyPr wrap="square" lIns="0" tIns="0" rIns="0" bIns="0" rtlCol="0"/>
            <a:lstStyle/>
            <a:p>
              <a:endParaRPr/>
            </a:p>
          </p:txBody>
        </p:sp>
        <p:sp>
          <p:nvSpPr>
            <p:cNvPr id="132" name="object 132"/>
            <p:cNvSpPr/>
            <p:nvPr/>
          </p:nvSpPr>
          <p:spPr>
            <a:xfrm>
              <a:off x="5640209" y="1824095"/>
              <a:ext cx="46355" cy="31115"/>
            </a:xfrm>
            <a:custGeom>
              <a:avLst/>
              <a:gdLst/>
              <a:ahLst/>
              <a:cxnLst/>
              <a:rect l="l" t="t" r="r" b="b"/>
              <a:pathLst>
                <a:path w="46354" h="31114">
                  <a:moveTo>
                    <a:pt x="12058" y="31097"/>
                  </a:moveTo>
                  <a:lnTo>
                    <a:pt x="45954" y="0"/>
                  </a:lnTo>
                  <a:lnTo>
                    <a:pt x="0" y="2033"/>
                  </a:lnTo>
                  <a:lnTo>
                    <a:pt x="12058" y="31097"/>
                  </a:lnTo>
                  <a:close/>
                </a:path>
              </a:pathLst>
            </a:custGeom>
            <a:ln w="9524">
              <a:solidFill>
                <a:srgbClr val="FF0000"/>
              </a:solidFill>
            </a:ln>
          </p:spPr>
          <p:txBody>
            <a:bodyPr wrap="square" lIns="0" tIns="0" rIns="0" bIns="0" rtlCol="0"/>
            <a:lstStyle/>
            <a:p>
              <a:endParaRPr/>
            </a:p>
          </p:txBody>
        </p:sp>
      </p:grpSp>
      <p:sp>
        <p:nvSpPr>
          <p:cNvPr id="133" name="object 133"/>
          <p:cNvSpPr txBox="1"/>
          <p:nvPr/>
        </p:nvSpPr>
        <p:spPr>
          <a:xfrm>
            <a:off x="5053509" y="3910013"/>
            <a:ext cx="89408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Update</a:t>
            </a:r>
            <a:r>
              <a:rPr sz="1400" spc="-80" dirty="0">
                <a:latin typeface="Arial MT"/>
                <a:cs typeface="Arial MT"/>
              </a:rPr>
              <a:t> </a:t>
            </a:r>
            <a:r>
              <a:rPr sz="1400" spc="-5" dirty="0">
                <a:latin typeface="Arial MT"/>
                <a:cs typeface="Arial MT"/>
              </a:rPr>
              <a:t>the</a:t>
            </a:r>
            <a:endParaRPr sz="1400">
              <a:latin typeface="Arial MT"/>
              <a:cs typeface="Arial MT"/>
            </a:endParaRPr>
          </a:p>
        </p:txBody>
      </p:sp>
      <p:sp>
        <p:nvSpPr>
          <p:cNvPr id="134" name="object 134"/>
          <p:cNvSpPr txBox="1"/>
          <p:nvPr/>
        </p:nvSpPr>
        <p:spPr>
          <a:xfrm>
            <a:off x="5984995" y="3929825"/>
            <a:ext cx="1202055" cy="213360"/>
          </a:xfrm>
          <a:prstGeom prst="rect">
            <a:avLst/>
          </a:prstGeom>
          <a:solidFill>
            <a:srgbClr val="D9EAD3"/>
          </a:solidFill>
        </p:spPr>
        <p:txBody>
          <a:bodyPr vert="horz" wrap="square" lIns="0" tIns="0" rIns="0" bIns="0" rtlCol="0">
            <a:spAutoFit/>
          </a:bodyPr>
          <a:lstStyle/>
          <a:p>
            <a:pPr>
              <a:lnSpc>
                <a:spcPts val="1625"/>
              </a:lnSpc>
            </a:pPr>
            <a:r>
              <a:rPr sz="1400" spc="-5" dirty="0">
                <a:latin typeface="Arial MT"/>
                <a:cs typeface="Arial MT"/>
              </a:rPr>
              <a:t>inserted</a:t>
            </a:r>
            <a:r>
              <a:rPr sz="1400" spc="-50" dirty="0">
                <a:latin typeface="Arial MT"/>
                <a:cs typeface="Arial MT"/>
              </a:rPr>
              <a:t> </a:t>
            </a:r>
            <a:r>
              <a:rPr sz="1400" spc="-10" dirty="0">
                <a:latin typeface="Arial MT"/>
                <a:cs typeface="Arial MT"/>
              </a:rPr>
              <a:t>node’s</a:t>
            </a:r>
            <a:endParaRPr sz="1400">
              <a:latin typeface="Arial MT"/>
              <a:cs typeface="Arial MT"/>
            </a:endParaRPr>
          </a:p>
        </p:txBody>
      </p:sp>
      <p:sp>
        <p:nvSpPr>
          <p:cNvPr id="135" name="object 135"/>
          <p:cNvSpPr txBox="1"/>
          <p:nvPr/>
        </p:nvSpPr>
        <p:spPr>
          <a:xfrm>
            <a:off x="4842477" y="4139375"/>
            <a:ext cx="990600" cy="213360"/>
          </a:xfrm>
          <a:prstGeom prst="rect">
            <a:avLst/>
          </a:prstGeom>
          <a:solidFill>
            <a:srgbClr val="D9EAD3"/>
          </a:solidFill>
        </p:spPr>
        <p:txBody>
          <a:bodyPr vert="horz" wrap="square" lIns="0" tIns="0" rIns="0" bIns="0" rtlCol="0">
            <a:spAutoFit/>
          </a:bodyPr>
          <a:lstStyle/>
          <a:p>
            <a:pPr>
              <a:lnSpc>
                <a:spcPts val="1625"/>
              </a:lnSpc>
            </a:pPr>
            <a:r>
              <a:rPr sz="1400" spc="-5" dirty="0">
                <a:latin typeface="Arial MT"/>
                <a:cs typeface="Arial MT"/>
              </a:rPr>
              <a:t>predecessor</a:t>
            </a:r>
            <a:endParaRPr sz="1400">
              <a:latin typeface="Arial MT"/>
              <a:cs typeface="Arial MT"/>
            </a:endParaRPr>
          </a:p>
        </p:txBody>
      </p:sp>
      <p:sp>
        <p:nvSpPr>
          <p:cNvPr id="136" name="object 136"/>
          <p:cNvSpPr txBox="1"/>
          <p:nvPr/>
        </p:nvSpPr>
        <p:spPr>
          <a:xfrm>
            <a:off x="5856903" y="4119563"/>
            <a:ext cx="156591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r>
              <a:rPr sz="1400" spc="-35" dirty="0">
                <a:latin typeface="Arial MT"/>
                <a:cs typeface="Arial MT"/>
              </a:rPr>
              <a:t> </a:t>
            </a:r>
            <a:r>
              <a:rPr sz="1400" spc="-5" dirty="0">
                <a:latin typeface="Arial MT"/>
                <a:cs typeface="Arial MT"/>
              </a:rPr>
              <a:t>to</a:t>
            </a:r>
            <a:r>
              <a:rPr sz="1400" spc="-30" dirty="0">
                <a:latin typeface="Arial MT"/>
                <a:cs typeface="Arial MT"/>
              </a:rPr>
              <a:t> </a:t>
            </a:r>
            <a:r>
              <a:rPr sz="1400" spc="-5" dirty="0">
                <a:latin typeface="Arial MT"/>
                <a:cs typeface="Arial MT"/>
              </a:rPr>
              <a:t>inserted</a:t>
            </a:r>
            <a:r>
              <a:rPr sz="1400" spc="-30" dirty="0">
                <a:latin typeface="Arial MT"/>
                <a:cs typeface="Arial MT"/>
              </a:rPr>
              <a:t> </a:t>
            </a:r>
            <a:r>
              <a:rPr sz="1400" spc="-5" dirty="0">
                <a:latin typeface="Arial MT"/>
                <a:cs typeface="Arial MT"/>
              </a:rPr>
              <a:t>node</a:t>
            </a:r>
            <a:endParaRPr sz="1400">
              <a:latin typeface="Arial MT"/>
              <a:cs typeface="Arial MT"/>
            </a:endParaRPr>
          </a:p>
        </p:txBody>
      </p:sp>
      <p:sp>
        <p:nvSpPr>
          <p:cNvPr id="137" name="object 137"/>
          <p:cNvSpPr txBox="1"/>
          <p:nvPr/>
        </p:nvSpPr>
        <p:spPr>
          <a:xfrm>
            <a:off x="5595418" y="4329113"/>
            <a:ext cx="106299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as</a:t>
            </a:r>
            <a:r>
              <a:rPr sz="1400" spc="-80" dirty="0">
                <a:latin typeface="Arial MT"/>
                <a:cs typeface="Arial MT"/>
              </a:rPr>
              <a:t> </a:t>
            </a:r>
            <a:r>
              <a:rPr sz="1400" dirty="0">
                <a:latin typeface="Arial MT"/>
                <a:cs typeface="Arial MT"/>
              </a:rPr>
              <a:t>successor</a:t>
            </a:r>
            <a:endParaRPr sz="1400">
              <a:latin typeface="Arial MT"/>
              <a:cs typeface="Arial MT"/>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21499" y="2654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3" name="object 3"/>
          <p:cNvSpPr txBox="1"/>
          <p:nvPr/>
        </p:nvSpPr>
        <p:spPr>
          <a:xfrm>
            <a:off x="1121499" y="5396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4" name="object 4"/>
          <p:cNvSpPr txBox="1"/>
          <p:nvPr/>
        </p:nvSpPr>
        <p:spPr>
          <a:xfrm>
            <a:off x="1121499" y="8138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5" name="object 5"/>
          <p:cNvSpPr txBox="1"/>
          <p:nvPr/>
        </p:nvSpPr>
        <p:spPr>
          <a:xfrm>
            <a:off x="1121499" y="10880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sp>
        <p:nvSpPr>
          <p:cNvPr id="6" name="object 6"/>
          <p:cNvSpPr txBox="1"/>
          <p:nvPr/>
        </p:nvSpPr>
        <p:spPr>
          <a:xfrm>
            <a:off x="1121499" y="13622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3</a:t>
            </a:r>
            <a:endParaRPr sz="1400">
              <a:latin typeface="Consolas"/>
              <a:cs typeface="Consolas"/>
            </a:endParaRPr>
          </a:p>
        </p:txBody>
      </p:sp>
      <p:sp>
        <p:nvSpPr>
          <p:cNvPr id="7" name="object 7"/>
          <p:cNvSpPr txBox="1">
            <a:spLocks noGrp="1"/>
          </p:cNvSpPr>
          <p:nvPr>
            <p:ph type="title"/>
          </p:nvPr>
        </p:nvSpPr>
        <p:spPr>
          <a:xfrm>
            <a:off x="1892200" y="2654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140970">
              <a:lnSpc>
                <a:spcPct val="100000"/>
              </a:lnSpc>
              <a:spcBef>
                <a:spcPts val="195"/>
              </a:spcBef>
            </a:pPr>
            <a:r>
              <a:rPr sz="1400" spc="-5" dirty="0">
                <a:solidFill>
                  <a:srgbClr val="000000"/>
                </a:solidFill>
                <a:latin typeface="Consolas"/>
                <a:cs typeface="Consolas"/>
              </a:rPr>
              <a:t>Value</a:t>
            </a:r>
            <a:endParaRPr sz="1400">
              <a:latin typeface="Consolas"/>
              <a:cs typeface="Consolas"/>
            </a:endParaRPr>
          </a:p>
        </p:txBody>
      </p:sp>
      <p:grpSp>
        <p:nvGrpSpPr>
          <p:cNvPr id="8" name="object 8"/>
          <p:cNvGrpSpPr/>
          <p:nvPr/>
        </p:nvGrpSpPr>
        <p:grpSpPr>
          <a:xfrm>
            <a:off x="1877912" y="525375"/>
            <a:ext cx="3594100" cy="2387600"/>
            <a:chOff x="1877912" y="525375"/>
            <a:chExt cx="3594100" cy="2387600"/>
          </a:xfrm>
        </p:grpSpPr>
        <p:sp>
          <p:nvSpPr>
            <p:cNvPr id="9" name="object 9"/>
            <p:cNvSpPr/>
            <p:nvPr/>
          </p:nvSpPr>
          <p:spPr>
            <a:xfrm>
              <a:off x="1892200"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 name="object 10"/>
            <p:cNvSpPr/>
            <p:nvPr/>
          </p:nvSpPr>
          <p:spPr>
            <a:xfrm>
              <a:off x="1892200"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1" name="object 11"/>
            <p:cNvSpPr/>
            <p:nvPr/>
          </p:nvSpPr>
          <p:spPr>
            <a:xfrm>
              <a:off x="1892200"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2" name="object 12"/>
            <p:cNvSpPr/>
            <p:nvPr/>
          </p:nvSpPr>
          <p:spPr>
            <a:xfrm>
              <a:off x="1892200"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3" name="object 13"/>
            <p:cNvSpPr/>
            <p:nvPr/>
          </p:nvSpPr>
          <p:spPr>
            <a:xfrm>
              <a:off x="5019397" y="24604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14" name="object 14"/>
            <p:cNvSpPr/>
            <p:nvPr/>
          </p:nvSpPr>
          <p:spPr>
            <a:xfrm>
              <a:off x="5019397" y="24604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5" name="object 15"/>
          <p:cNvSpPr txBox="1"/>
          <p:nvPr/>
        </p:nvSpPr>
        <p:spPr>
          <a:xfrm>
            <a:off x="5176283" y="25548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grpSp>
        <p:nvGrpSpPr>
          <p:cNvPr id="16" name="object 16"/>
          <p:cNvGrpSpPr/>
          <p:nvPr/>
        </p:nvGrpSpPr>
        <p:grpSpPr>
          <a:xfrm>
            <a:off x="6376709" y="2446194"/>
            <a:ext cx="466725" cy="466725"/>
            <a:chOff x="6376709" y="2446194"/>
            <a:chExt cx="466725" cy="466725"/>
          </a:xfrm>
        </p:grpSpPr>
        <p:sp>
          <p:nvSpPr>
            <p:cNvPr id="17" name="object 17"/>
            <p:cNvSpPr/>
            <p:nvPr/>
          </p:nvSpPr>
          <p:spPr>
            <a:xfrm>
              <a:off x="6390997" y="24604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18" name="object 18"/>
            <p:cNvSpPr/>
            <p:nvPr/>
          </p:nvSpPr>
          <p:spPr>
            <a:xfrm>
              <a:off x="6390997" y="2460481"/>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9" name="object 19"/>
          <p:cNvSpPr txBox="1"/>
          <p:nvPr/>
        </p:nvSpPr>
        <p:spPr>
          <a:xfrm>
            <a:off x="6498469" y="2554895"/>
            <a:ext cx="22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20</a:t>
            </a:r>
            <a:endParaRPr sz="1400">
              <a:latin typeface="Arial MT"/>
              <a:cs typeface="Arial MT"/>
            </a:endParaRPr>
          </a:p>
        </p:txBody>
      </p:sp>
      <p:grpSp>
        <p:nvGrpSpPr>
          <p:cNvPr id="20" name="object 20"/>
          <p:cNvGrpSpPr/>
          <p:nvPr/>
        </p:nvGrpSpPr>
        <p:grpSpPr>
          <a:xfrm>
            <a:off x="5684737" y="1585494"/>
            <a:ext cx="466725" cy="466725"/>
            <a:chOff x="5684737" y="1585494"/>
            <a:chExt cx="466725" cy="466725"/>
          </a:xfrm>
        </p:grpSpPr>
        <p:sp>
          <p:nvSpPr>
            <p:cNvPr id="21" name="object 21"/>
            <p:cNvSpPr/>
            <p:nvPr/>
          </p:nvSpPr>
          <p:spPr>
            <a:xfrm>
              <a:off x="5699024" y="15997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22" name="object 22"/>
            <p:cNvSpPr/>
            <p:nvPr/>
          </p:nvSpPr>
          <p:spPr>
            <a:xfrm>
              <a:off x="5699025" y="15997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23" name="object 23"/>
          <p:cNvSpPr txBox="1"/>
          <p:nvPr/>
        </p:nvSpPr>
        <p:spPr>
          <a:xfrm>
            <a:off x="5868610" y="1714007"/>
            <a:ext cx="111760" cy="213360"/>
          </a:xfrm>
          <a:prstGeom prst="rect">
            <a:avLst/>
          </a:prstGeom>
          <a:solidFill>
            <a:srgbClr val="D9EAD3"/>
          </a:solidFill>
        </p:spPr>
        <p:txBody>
          <a:bodyPr vert="horz" wrap="square" lIns="0" tIns="0" rIns="0" bIns="0" rtlCol="0">
            <a:spAutoFit/>
          </a:bodyPr>
          <a:lstStyle/>
          <a:p>
            <a:pPr>
              <a:lnSpc>
                <a:spcPts val="1625"/>
              </a:lnSpc>
            </a:pPr>
            <a:r>
              <a:rPr sz="1400" dirty="0">
                <a:latin typeface="Arial MT"/>
                <a:cs typeface="Arial MT"/>
              </a:rPr>
              <a:t>5</a:t>
            </a:r>
            <a:endParaRPr sz="1400">
              <a:latin typeface="Arial MT"/>
              <a:cs typeface="Arial MT"/>
            </a:endParaRPr>
          </a:p>
        </p:txBody>
      </p:sp>
      <p:grpSp>
        <p:nvGrpSpPr>
          <p:cNvPr id="24" name="object 24"/>
          <p:cNvGrpSpPr/>
          <p:nvPr/>
        </p:nvGrpSpPr>
        <p:grpSpPr>
          <a:xfrm>
            <a:off x="1877912" y="633674"/>
            <a:ext cx="4711065" cy="1819910"/>
            <a:chOff x="1877912" y="633674"/>
            <a:chExt cx="4711065" cy="1819910"/>
          </a:xfrm>
        </p:grpSpPr>
        <p:sp>
          <p:nvSpPr>
            <p:cNvPr id="25" name="object 25"/>
            <p:cNvSpPr/>
            <p:nvPr/>
          </p:nvSpPr>
          <p:spPr>
            <a:xfrm>
              <a:off x="2258299" y="6479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26" name="object 26"/>
            <p:cNvSpPr/>
            <p:nvPr/>
          </p:nvSpPr>
          <p:spPr>
            <a:xfrm>
              <a:off x="2258299" y="6479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27" name="object 27"/>
            <p:cNvSpPr/>
            <p:nvPr/>
          </p:nvSpPr>
          <p:spPr>
            <a:xfrm>
              <a:off x="2258299" y="9293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28" name="object 28"/>
            <p:cNvSpPr/>
            <p:nvPr/>
          </p:nvSpPr>
          <p:spPr>
            <a:xfrm>
              <a:off x="2258299" y="9293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29" name="object 29"/>
            <p:cNvSpPr/>
            <p:nvPr/>
          </p:nvSpPr>
          <p:spPr>
            <a:xfrm>
              <a:off x="1892200"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30" name="object 30"/>
            <p:cNvSpPr/>
            <p:nvPr/>
          </p:nvSpPr>
          <p:spPr>
            <a:xfrm>
              <a:off x="1892200"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31" name="object 31"/>
            <p:cNvSpPr/>
            <p:nvPr/>
          </p:nvSpPr>
          <p:spPr>
            <a:xfrm>
              <a:off x="1892200"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32" name="object 32"/>
            <p:cNvSpPr/>
            <p:nvPr/>
          </p:nvSpPr>
          <p:spPr>
            <a:xfrm>
              <a:off x="1892200"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33" name="object 33"/>
            <p:cNvSpPr/>
            <p:nvPr/>
          </p:nvSpPr>
          <p:spPr>
            <a:xfrm>
              <a:off x="2258299" y="11963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34" name="object 34"/>
            <p:cNvSpPr/>
            <p:nvPr/>
          </p:nvSpPr>
          <p:spPr>
            <a:xfrm>
              <a:off x="2258299" y="11963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35" name="object 35"/>
            <p:cNvSpPr/>
            <p:nvPr/>
          </p:nvSpPr>
          <p:spPr>
            <a:xfrm>
              <a:off x="2258299" y="14777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36" name="object 36"/>
            <p:cNvSpPr/>
            <p:nvPr/>
          </p:nvSpPr>
          <p:spPr>
            <a:xfrm>
              <a:off x="2258299" y="14777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37" name="object 37"/>
            <p:cNvSpPr/>
            <p:nvPr/>
          </p:nvSpPr>
          <p:spPr>
            <a:xfrm>
              <a:off x="5384105" y="2037782"/>
              <a:ext cx="534035" cy="332740"/>
            </a:xfrm>
            <a:custGeom>
              <a:avLst/>
              <a:gdLst/>
              <a:ahLst/>
              <a:cxnLst/>
              <a:rect l="l" t="t" r="r" b="b"/>
              <a:pathLst>
                <a:path w="534035" h="332739">
                  <a:moveTo>
                    <a:pt x="533919" y="0"/>
                  </a:moveTo>
                  <a:lnTo>
                    <a:pt x="0" y="332138"/>
                  </a:lnTo>
                </a:path>
              </a:pathLst>
            </a:custGeom>
            <a:ln w="28574">
              <a:solidFill>
                <a:srgbClr val="6AA84F"/>
              </a:solidFill>
            </a:ln>
          </p:spPr>
          <p:txBody>
            <a:bodyPr wrap="square" lIns="0" tIns="0" rIns="0" bIns="0" rtlCol="0"/>
            <a:lstStyle/>
            <a:p>
              <a:endParaRPr/>
            </a:p>
          </p:txBody>
        </p:sp>
        <p:pic>
          <p:nvPicPr>
            <p:cNvPr id="38" name="object 38"/>
            <p:cNvPicPr/>
            <p:nvPr/>
          </p:nvPicPr>
          <p:blipFill>
            <a:blip r:embed="rId2" cstate="print"/>
            <a:stretch>
              <a:fillRect/>
            </a:stretch>
          </p:blipFill>
          <p:spPr>
            <a:xfrm>
              <a:off x="5259708" y="2315556"/>
              <a:ext cx="163615" cy="137148"/>
            </a:xfrm>
            <a:prstGeom prst="rect">
              <a:avLst/>
            </a:prstGeom>
          </p:spPr>
        </p:pic>
        <p:sp>
          <p:nvSpPr>
            <p:cNvPr id="39" name="object 39"/>
            <p:cNvSpPr/>
            <p:nvPr/>
          </p:nvSpPr>
          <p:spPr>
            <a:xfrm>
              <a:off x="5918024" y="2037782"/>
              <a:ext cx="546100" cy="333375"/>
            </a:xfrm>
            <a:custGeom>
              <a:avLst/>
              <a:gdLst/>
              <a:ahLst/>
              <a:cxnLst/>
              <a:rect l="l" t="t" r="r" b="b"/>
              <a:pathLst>
                <a:path w="546100" h="333375">
                  <a:moveTo>
                    <a:pt x="0" y="0"/>
                  </a:moveTo>
                  <a:lnTo>
                    <a:pt x="545781" y="333335"/>
                  </a:lnTo>
                </a:path>
              </a:pathLst>
            </a:custGeom>
            <a:ln w="28574">
              <a:solidFill>
                <a:srgbClr val="980000"/>
              </a:solidFill>
            </a:ln>
          </p:spPr>
          <p:txBody>
            <a:bodyPr wrap="square" lIns="0" tIns="0" rIns="0" bIns="0" rtlCol="0"/>
            <a:lstStyle/>
            <a:p>
              <a:endParaRPr/>
            </a:p>
          </p:txBody>
        </p:sp>
        <p:pic>
          <p:nvPicPr>
            <p:cNvPr id="40" name="object 40"/>
            <p:cNvPicPr/>
            <p:nvPr/>
          </p:nvPicPr>
          <p:blipFill>
            <a:blip r:embed="rId3" cstate="print"/>
            <a:stretch>
              <a:fillRect/>
            </a:stretch>
          </p:blipFill>
          <p:spPr>
            <a:xfrm>
              <a:off x="6424917" y="2316550"/>
              <a:ext cx="163843" cy="136445"/>
            </a:xfrm>
            <a:prstGeom prst="rect">
              <a:avLst/>
            </a:prstGeom>
          </p:spPr>
        </p:pic>
      </p:grpSp>
      <p:sp>
        <p:nvSpPr>
          <p:cNvPr id="41" name="object 41"/>
          <p:cNvSpPr txBox="1"/>
          <p:nvPr/>
        </p:nvSpPr>
        <p:spPr>
          <a:xfrm>
            <a:off x="346085" y="880803"/>
            <a:ext cx="5676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Lookup:</a:t>
            </a:r>
            <a:endParaRPr sz="1200">
              <a:latin typeface="Arial MT"/>
              <a:cs typeface="Arial MT"/>
            </a:endParaRPr>
          </a:p>
        </p:txBody>
      </p:sp>
      <p:sp>
        <p:nvSpPr>
          <p:cNvPr id="42" name="object 42"/>
          <p:cNvSpPr txBox="1"/>
          <p:nvPr/>
        </p:nvSpPr>
        <p:spPr>
          <a:xfrm>
            <a:off x="240342" y="2557204"/>
            <a:ext cx="77787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Successor:</a:t>
            </a:r>
            <a:endParaRPr sz="1200">
              <a:latin typeface="Arial MT"/>
              <a:cs typeface="Arial MT"/>
            </a:endParaRPr>
          </a:p>
        </p:txBody>
      </p:sp>
      <p:sp>
        <p:nvSpPr>
          <p:cNvPr id="43" name="object 43"/>
          <p:cNvSpPr txBox="1"/>
          <p:nvPr/>
        </p:nvSpPr>
        <p:spPr>
          <a:xfrm>
            <a:off x="255979" y="4252400"/>
            <a:ext cx="748030" cy="152400"/>
          </a:xfrm>
          <a:prstGeom prst="rect">
            <a:avLst/>
          </a:prstGeom>
          <a:solidFill>
            <a:srgbClr val="FFFF00"/>
          </a:solidFill>
        </p:spPr>
        <p:txBody>
          <a:bodyPr vert="horz" wrap="square" lIns="0" tIns="0" rIns="0" bIns="0" rtlCol="0">
            <a:spAutoFit/>
          </a:bodyPr>
          <a:lstStyle/>
          <a:p>
            <a:pPr>
              <a:lnSpc>
                <a:spcPts val="1160"/>
              </a:lnSpc>
            </a:pPr>
            <a:r>
              <a:rPr sz="1000" spc="-5" dirty="0">
                <a:latin typeface="Arial MT"/>
                <a:cs typeface="Arial MT"/>
              </a:rPr>
              <a:t>Predecessor:</a:t>
            </a:r>
            <a:endParaRPr sz="1000">
              <a:latin typeface="Arial MT"/>
              <a:cs typeface="Arial MT"/>
            </a:endParaRPr>
          </a:p>
        </p:txBody>
      </p:sp>
      <p:sp>
        <p:nvSpPr>
          <p:cNvPr id="44" name="object 44"/>
          <p:cNvSpPr txBox="1"/>
          <p:nvPr/>
        </p:nvSpPr>
        <p:spPr>
          <a:xfrm>
            <a:off x="1121499" y="20176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45" name="object 45"/>
          <p:cNvSpPr txBox="1"/>
          <p:nvPr/>
        </p:nvSpPr>
        <p:spPr>
          <a:xfrm>
            <a:off x="1121499" y="22918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46" name="object 46"/>
          <p:cNvSpPr txBox="1"/>
          <p:nvPr/>
        </p:nvSpPr>
        <p:spPr>
          <a:xfrm>
            <a:off x="1121499" y="25660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47" name="object 47"/>
          <p:cNvSpPr txBox="1"/>
          <p:nvPr/>
        </p:nvSpPr>
        <p:spPr>
          <a:xfrm>
            <a:off x="1121499" y="28402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sp>
        <p:nvSpPr>
          <p:cNvPr id="48" name="object 48"/>
          <p:cNvSpPr txBox="1"/>
          <p:nvPr/>
        </p:nvSpPr>
        <p:spPr>
          <a:xfrm>
            <a:off x="1121499" y="31144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3</a:t>
            </a:r>
            <a:endParaRPr sz="1400">
              <a:latin typeface="Consolas"/>
              <a:cs typeface="Consolas"/>
            </a:endParaRPr>
          </a:p>
        </p:txBody>
      </p:sp>
      <p:sp>
        <p:nvSpPr>
          <p:cNvPr id="49" name="object 49"/>
          <p:cNvSpPr/>
          <p:nvPr/>
        </p:nvSpPr>
        <p:spPr>
          <a:xfrm>
            <a:off x="1892200"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0" name="object 50"/>
          <p:cNvSpPr txBox="1"/>
          <p:nvPr/>
        </p:nvSpPr>
        <p:spPr>
          <a:xfrm>
            <a:off x="1892200" y="2017612"/>
            <a:ext cx="770890" cy="274320"/>
          </a:xfrm>
          <a:prstGeom prst="rect">
            <a:avLst/>
          </a:prstGeom>
          <a:ln w="28574">
            <a:solidFill>
              <a:srgbClr val="666666"/>
            </a:solidFill>
          </a:ln>
        </p:spPr>
        <p:txBody>
          <a:bodyPr vert="horz" wrap="square" lIns="0" tIns="24765" rIns="0" bIns="0" rtlCol="0">
            <a:spAutoFit/>
          </a:bodyPr>
          <a:lstStyle/>
          <a:p>
            <a:pPr marL="140970">
              <a:lnSpc>
                <a:spcPct val="100000"/>
              </a:lnSpc>
              <a:spcBef>
                <a:spcPts val="195"/>
              </a:spcBef>
            </a:pPr>
            <a:r>
              <a:rPr sz="1400" b="1" spc="-5" dirty="0">
                <a:latin typeface="Consolas"/>
                <a:cs typeface="Consolas"/>
              </a:rPr>
              <a:t>Value</a:t>
            </a:r>
            <a:endParaRPr sz="1400">
              <a:latin typeface="Consolas"/>
              <a:cs typeface="Consolas"/>
            </a:endParaRPr>
          </a:p>
        </p:txBody>
      </p:sp>
      <p:grpSp>
        <p:nvGrpSpPr>
          <p:cNvPr id="51" name="object 51"/>
          <p:cNvGrpSpPr/>
          <p:nvPr/>
        </p:nvGrpSpPr>
        <p:grpSpPr>
          <a:xfrm>
            <a:off x="1877912" y="2277524"/>
            <a:ext cx="799465" cy="1125855"/>
            <a:chOff x="1877912" y="2277524"/>
            <a:chExt cx="799465" cy="1125855"/>
          </a:xfrm>
        </p:grpSpPr>
        <p:sp>
          <p:nvSpPr>
            <p:cNvPr id="52" name="object 52"/>
            <p:cNvSpPr/>
            <p:nvPr/>
          </p:nvSpPr>
          <p:spPr>
            <a:xfrm>
              <a:off x="1892200"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3" name="object 53"/>
            <p:cNvSpPr/>
            <p:nvPr/>
          </p:nvSpPr>
          <p:spPr>
            <a:xfrm>
              <a:off x="1892200"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54" name="object 54"/>
            <p:cNvSpPr/>
            <p:nvPr/>
          </p:nvSpPr>
          <p:spPr>
            <a:xfrm>
              <a:off x="1892200"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5" name="object 55"/>
            <p:cNvSpPr/>
            <p:nvPr/>
          </p:nvSpPr>
          <p:spPr>
            <a:xfrm>
              <a:off x="1892200"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56" name="object 56"/>
            <p:cNvSpPr/>
            <p:nvPr/>
          </p:nvSpPr>
          <p:spPr>
            <a:xfrm>
              <a:off x="2258299" y="24001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7" name="object 57"/>
            <p:cNvSpPr/>
            <p:nvPr/>
          </p:nvSpPr>
          <p:spPr>
            <a:xfrm>
              <a:off x="2258299" y="24001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8" name="object 58"/>
            <p:cNvSpPr/>
            <p:nvPr/>
          </p:nvSpPr>
          <p:spPr>
            <a:xfrm>
              <a:off x="2258299" y="26815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9" name="object 59"/>
            <p:cNvSpPr/>
            <p:nvPr/>
          </p:nvSpPr>
          <p:spPr>
            <a:xfrm>
              <a:off x="2258299" y="26815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60" name="object 60"/>
            <p:cNvSpPr/>
            <p:nvPr/>
          </p:nvSpPr>
          <p:spPr>
            <a:xfrm>
              <a:off x="1892200"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1" name="object 61"/>
            <p:cNvSpPr/>
            <p:nvPr/>
          </p:nvSpPr>
          <p:spPr>
            <a:xfrm>
              <a:off x="1892200"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62" name="object 62"/>
            <p:cNvSpPr/>
            <p:nvPr/>
          </p:nvSpPr>
          <p:spPr>
            <a:xfrm>
              <a:off x="1892200"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3" name="object 63"/>
            <p:cNvSpPr/>
            <p:nvPr/>
          </p:nvSpPr>
          <p:spPr>
            <a:xfrm>
              <a:off x="1892200"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64" name="object 64"/>
            <p:cNvSpPr/>
            <p:nvPr/>
          </p:nvSpPr>
          <p:spPr>
            <a:xfrm>
              <a:off x="2258299" y="29485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65" name="object 65"/>
            <p:cNvSpPr/>
            <p:nvPr/>
          </p:nvSpPr>
          <p:spPr>
            <a:xfrm>
              <a:off x="2258299" y="29485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66" name="object 66"/>
            <p:cNvSpPr/>
            <p:nvPr/>
          </p:nvSpPr>
          <p:spPr>
            <a:xfrm>
              <a:off x="2258299" y="32299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67" name="object 67"/>
            <p:cNvSpPr/>
            <p:nvPr/>
          </p:nvSpPr>
          <p:spPr>
            <a:xfrm>
              <a:off x="2258299" y="32299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sp>
        <p:nvSpPr>
          <p:cNvPr id="68" name="object 68"/>
          <p:cNvSpPr txBox="1"/>
          <p:nvPr/>
        </p:nvSpPr>
        <p:spPr>
          <a:xfrm>
            <a:off x="1121499" y="37217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69" name="object 69"/>
          <p:cNvSpPr txBox="1"/>
          <p:nvPr/>
        </p:nvSpPr>
        <p:spPr>
          <a:xfrm>
            <a:off x="1121499" y="39959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70" name="object 70"/>
          <p:cNvSpPr txBox="1"/>
          <p:nvPr/>
        </p:nvSpPr>
        <p:spPr>
          <a:xfrm>
            <a:off x="1121499" y="42701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71" name="object 71"/>
          <p:cNvSpPr txBox="1"/>
          <p:nvPr/>
        </p:nvSpPr>
        <p:spPr>
          <a:xfrm>
            <a:off x="1121499" y="45443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sp>
        <p:nvSpPr>
          <p:cNvPr id="72" name="object 72"/>
          <p:cNvSpPr txBox="1"/>
          <p:nvPr/>
        </p:nvSpPr>
        <p:spPr>
          <a:xfrm>
            <a:off x="1121499" y="48185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3</a:t>
            </a:r>
            <a:endParaRPr sz="1400">
              <a:latin typeface="Consolas"/>
              <a:cs typeface="Consolas"/>
            </a:endParaRPr>
          </a:p>
        </p:txBody>
      </p:sp>
      <p:sp>
        <p:nvSpPr>
          <p:cNvPr id="73" name="object 73"/>
          <p:cNvSpPr/>
          <p:nvPr/>
        </p:nvSpPr>
        <p:spPr>
          <a:xfrm>
            <a:off x="1892200" y="37217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4" name="object 74"/>
          <p:cNvSpPr txBox="1"/>
          <p:nvPr/>
        </p:nvSpPr>
        <p:spPr>
          <a:xfrm>
            <a:off x="1892200" y="3721762"/>
            <a:ext cx="770890" cy="274320"/>
          </a:xfrm>
          <a:prstGeom prst="rect">
            <a:avLst/>
          </a:prstGeom>
          <a:ln w="28574">
            <a:solidFill>
              <a:srgbClr val="666666"/>
            </a:solidFill>
          </a:ln>
        </p:spPr>
        <p:txBody>
          <a:bodyPr vert="horz" wrap="square" lIns="0" tIns="24765" rIns="0" bIns="0" rtlCol="0">
            <a:spAutoFit/>
          </a:bodyPr>
          <a:lstStyle/>
          <a:p>
            <a:pPr marL="140970">
              <a:lnSpc>
                <a:spcPct val="100000"/>
              </a:lnSpc>
              <a:spcBef>
                <a:spcPts val="195"/>
              </a:spcBef>
            </a:pPr>
            <a:r>
              <a:rPr sz="1400" b="1" spc="-5" dirty="0">
                <a:latin typeface="Consolas"/>
                <a:cs typeface="Consolas"/>
              </a:rPr>
              <a:t>Value</a:t>
            </a:r>
            <a:endParaRPr sz="1400">
              <a:latin typeface="Consolas"/>
              <a:cs typeface="Consolas"/>
            </a:endParaRPr>
          </a:p>
        </p:txBody>
      </p:sp>
      <p:grpSp>
        <p:nvGrpSpPr>
          <p:cNvPr id="75" name="object 75"/>
          <p:cNvGrpSpPr/>
          <p:nvPr/>
        </p:nvGrpSpPr>
        <p:grpSpPr>
          <a:xfrm>
            <a:off x="1877912" y="649419"/>
            <a:ext cx="4723765" cy="4457700"/>
            <a:chOff x="1877912" y="649419"/>
            <a:chExt cx="4723765" cy="4457700"/>
          </a:xfrm>
        </p:grpSpPr>
        <p:sp>
          <p:nvSpPr>
            <p:cNvPr id="76" name="object 76"/>
            <p:cNvSpPr/>
            <p:nvPr/>
          </p:nvSpPr>
          <p:spPr>
            <a:xfrm>
              <a:off x="2282625" y="654182"/>
              <a:ext cx="3580129" cy="931544"/>
            </a:xfrm>
            <a:custGeom>
              <a:avLst/>
              <a:gdLst/>
              <a:ahLst/>
              <a:cxnLst/>
              <a:rect l="l" t="t" r="r" b="b"/>
              <a:pathLst>
                <a:path w="3580129" h="931544">
                  <a:moveTo>
                    <a:pt x="0" y="0"/>
                  </a:moveTo>
                  <a:lnTo>
                    <a:pt x="3580090" y="931213"/>
                  </a:lnTo>
                </a:path>
              </a:pathLst>
            </a:custGeom>
            <a:ln w="9524">
              <a:solidFill>
                <a:srgbClr val="CCCCCC"/>
              </a:solidFill>
            </a:ln>
          </p:spPr>
          <p:txBody>
            <a:bodyPr wrap="square" lIns="0" tIns="0" rIns="0" bIns="0" rtlCol="0"/>
            <a:lstStyle/>
            <a:p>
              <a:endParaRPr/>
            </a:p>
          </p:txBody>
        </p:sp>
        <p:sp>
          <p:nvSpPr>
            <p:cNvPr id="77" name="object 77"/>
            <p:cNvSpPr/>
            <p:nvPr/>
          </p:nvSpPr>
          <p:spPr>
            <a:xfrm>
              <a:off x="5858755" y="1570169"/>
              <a:ext cx="46355" cy="30480"/>
            </a:xfrm>
            <a:custGeom>
              <a:avLst/>
              <a:gdLst/>
              <a:ahLst/>
              <a:cxnLst/>
              <a:rect l="l" t="t" r="r" b="b"/>
              <a:pathLst>
                <a:path w="46354" h="30480">
                  <a:moveTo>
                    <a:pt x="0" y="30452"/>
                  </a:moveTo>
                  <a:lnTo>
                    <a:pt x="7920" y="0"/>
                  </a:lnTo>
                  <a:lnTo>
                    <a:pt x="45793" y="26107"/>
                  </a:lnTo>
                  <a:lnTo>
                    <a:pt x="0" y="30452"/>
                  </a:lnTo>
                  <a:close/>
                </a:path>
              </a:pathLst>
            </a:custGeom>
            <a:solidFill>
              <a:srgbClr val="CCCCCC"/>
            </a:solidFill>
          </p:spPr>
          <p:txBody>
            <a:bodyPr wrap="square" lIns="0" tIns="0" rIns="0" bIns="0" rtlCol="0"/>
            <a:lstStyle/>
            <a:p>
              <a:endParaRPr/>
            </a:p>
          </p:txBody>
        </p:sp>
        <p:sp>
          <p:nvSpPr>
            <p:cNvPr id="78" name="object 78"/>
            <p:cNvSpPr/>
            <p:nvPr/>
          </p:nvSpPr>
          <p:spPr>
            <a:xfrm>
              <a:off x="5858755" y="1570169"/>
              <a:ext cx="46355" cy="30480"/>
            </a:xfrm>
            <a:custGeom>
              <a:avLst/>
              <a:gdLst/>
              <a:ahLst/>
              <a:cxnLst/>
              <a:rect l="l" t="t" r="r" b="b"/>
              <a:pathLst>
                <a:path w="46354" h="30480">
                  <a:moveTo>
                    <a:pt x="0" y="30452"/>
                  </a:moveTo>
                  <a:lnTo>
                    <a:pt x="45793" y="26107"/>
                  </a:lnTo>
                  <a:lnTo>
                    <a:pt x="7920" y="0"/>
                  </a:lnTo>
                  <a:lnTo>
                    <a:pt x="0" y="30452"/>
                  </a:lnTo>
                  <a:close/>
                </a:path>
              </a:pathLst>
            </a:custGeom>
            <a:ln w="9524">
              <a:solidFill>
                <a:srgbClr val="CCCCCC"/>
              </a:solidFill>
            </a:ln>
          </p:spPr>
          <p:txBody>
            <a:bodyPr wrap="square" lIns="0" tIns="0" rIns="0" bIns="0" rtlCol="0"/>
            <a:lstStyle/>
            <a:p>
              <a:endParaRPr/>
            </a:p>
          </p:txBody>
        </p:sp>
        <p:sp>
          <p:nvSpPr>
            <p:cNvPr id="79" name="object 79"/>
            <p:cNvSpPr/>
            <p:nvPr/>
          </p:nvSpPr>
          <p:spPr>
            <a:xfrm>
              <a:off x="2282497" y="966181"/>
              <a:ext cx="2905125" cy="1468755"/>
            </a:xfrm>
            <a:custGeom>
              <a:avLst/>
              <a:gdLst/>
              <a:ahLst/>
              <a:cxnLst/>
              <a:rect l="l" t="t" r="r" b="b"/>
              <a:pathLst>
                <a:path w="2905125" h="1468755">
                  <a:moveTo>
                    <a:pt x="0" y="0"/>
                  </a:moveTo>
                  <a:lnTo>
                    <a:pt x="2904896" y="1468516"/>
                  </a:lnTo>
                </a:path>
              </a:pathLst>
            </a:custGeom>
            <a:ln w="9524">
              <a:solidFill>
                <a:srgbClr val="CCCCCC"/>
              </a:solidFill>
            </a:ln>
          </p:spPr>
          <p:txBody>
            <a:bodyPr wrap="square" lIns="0" tIns="0" rIns="0" bIns="0" rtlCol="0"/>
            <a:lstStyle/>
            <a:p>
              <a:endParaRPr/>
            </a:p>
          </p:txBody>
        </p:sp>
        <p:sp>
          <p:nvSpPr>
            <p:cNvPr id="80" name="object 80"/>
            <p:cNvSpPr/>
            <p:nvPr/>
          </p:nvSpPr>
          <p:spPr>
            <a:xfrm>
              <a:off x="5180296" y="2420657"/>
              <a:ext cx="45720" cy="33655"/>
            </a:xfrm>
            <a:custGeom>
              <a:avLst/>
              <a:gdLst/>
              <a:ahLst/>
              <a:cxnLst/>
              <a:rect l="l" t="t" r="r" b="b"/>
              <a:pathLst>
                <a:path w="45720" h="33655">
                  <a:moveTo>
                    <a:pt x="45674" y="33541"/>
                  </a:moveTo>
                  <a:lnTo>
                    <a:pt x="0" y="28081"/>
                  </a:lnTo>
                  <a:lnTo>
                    <a:pt x="14195" y="0"/>
                  </a:lnTo>
                  <a:lnTo>
                    <a:pt x="45674" y="33541"/>
                  </a:lnTo>
                  <a:close/>
                </a:path>
              </a:pathLst>
            </a:custGeom>
            <a:solidFill>
              <a:srgbClr val="CCCCCC"/>
            </a:solidFill>
          </p:spPr>
          <p:txBody>
            <a:bodyPr wrap="square" lIns="0" tIns="0" rIns="0" bIns="0" rtlCol="0"/>
            <a:lstStyle/>
            <a:p>
              <a:endParaRPr/>
            </a:p>
          </p:txBody>
        </p:sp>
        <p:sp>
          <p:nvSpPr>
            <p:cNvPr id="81" name="object 81"/>
            <p:cNvSpPr/>
            <p:nvPr/>
          </p:nvSpPr>
          <p:spPr>
            <a:xfrm>
              <a:off x="5180296" y="2420657"/>
              <a:ext cx="45720" cy="33655"/>
            </a:xfrm>
            <a:custGeom>
              <a:avLst/>
              <a:gdLst/>
              <a:ahLst/>
              <a:cxnLst/>
              <a:rect l="l" t="t" r="r" b="b"/>
              <a:pathLst>
                <a:path w="45720" h="33655">
                  <a:moveTo>
                    <a:pt x="0" y="28081"/>
                  </a:moveTo>
                  <a:lnTo>
                    <a:pt x="45674" y="33541"/>
                  </a:lnTo>
                  <a:lnTo>
                    <a:pt x="14195" y="0"/>
                  </a:lnTo>
                  <a:lnTo>
                    <a:pt x="0" y="28081"/>
                  </a:lnTo>
                  <a:close/>
                </a:path>
              </a:pathLst>
            </a:custGeom>
            <a:ln w="9524">
              <a:solidFill>
                <a:srgbClr val="CCCCCC"/>
              </a:solidFill>
            </a:ln>
          </p:spPr>
          <p:txBody>
            <a:bodyPr wrap="square" lIns="0" tIns="0" rIns="0" bIns="0" rtlCol="0"/>
            <a:lstStyle/>
            <a:p>
              <a:endParaRPr/>
            </a:p>
          </p:txBody>
        </p:sp>
        <p:sp>
          <p:nvSpPr>
            <p:cNvPr id="82" name="object 82"/>
            <p:cNvSpPr/>
            <p:nvPr/>
          </p:nvSpPr>
          <p:spPr>
            <a:xfrm>
              <a:off x="2286799" y="1217962"/>
              <a:ext cx="4268470" cy="1226820"/>
            </a:xfrm>
            <a:custGeom>
              <a:avLst/>
              <a:gdLst/>
              <a:ahLst/>
              <a:cxnLst/>
              <a:rect l="l" t="t" r="r" b="b"/>
              <a:pathLst>
                <a:path w="4268470" h="1226820">
                  <a:moveTo>
                    <a:pt x="0" y="0"/>
                  </a:moveTo>
                  <a:lnTo>
                    <a:pt x="4268373" y="1226812"/>
                  </a:lnTo>
                </a:path>
              </a:pathLst>
            </a:custGeom>
            <a:ln w="9524">
              <a:solidFill>
                <a:srgbClr val="CCCCCC"/>
              </a:solidFill>
            </a:ln>
          </p:spPr>
          <p:txBody>
            <a:bodyPr wrap="square" lIns="0" tIns="0" rIns="0" bIns="0" rtlCol="0"/>
            <a:lstStyle/>
            <a:p>
              <a:endParaRPr/>
            </a:p>
          </p:txBody>
        </p:sp>
        <p:sp>
          <p:nvSpPr>
            <p:cNvPr id="83" name="object 83"/>
            <p:cNvSpPr/>
            <p:nvPr/>
          </p:nvSpPr>
          <p:spPr>
            <a:xfrm>
              <a:off x="6550827" y="2429655"/>
              <a:ext cx="46355" cy="30480"/>
            </a:xfrm>
            <a:custGeom>
              <a:avLst/>
              <a:gdLst/>
              <a:ahLst/>
              <a:cxnLst/>
              <a:rect l="l" t="t" r="r" b="b"/>
              <a:pathLst>
                <a:path w="46354" h="30480">
                  <a:moveTo>
                    <a:pt x="0" y="30241"/>
                  </a:moveTo>
                  <a:lnTo>
                    <a:pt x="8691" y="0"/>
                  </a:lnTo>
                  <a:lnTo>
                    <a:pt x="45889" y="27060"/>
                  </a:lnTo>
                  <a:lnTo>
                    <a:pt x="0" y="30241"/>
                  </a:lnTo>
                  <a:close/>
                </a:path>
              </a:pathLst>
            </a:custGeom>
            <a:solidFill>
              <a:srgbClr val="CCCCCC"/>
            </a:solidFill>
          </p:spPr>
          <p:txBody>
            <a:bodyPr wrap="square" lIns="0" tIns="0" rIns="0" bIns="0" rtlCol="0"/>
            <a:lstStyle/>
            <a:p>
              <a:endParaRPr/>
            </a:p>
          </p:txBody>
        </p:sp>
        <p:sp>
          <p:nvSpPr>
            <p:cNvPr id="84" name="object 84"/>
            <p:cNvSpPr/>
            <p:nvPr/>
          </p:nvSpPr>
          <p:spPr>
            <a:xfrm>
              <a:off x="6550827" y="2429655"/>
              <a:ext cx="46355" cy="30480"/>
            </a:xfrm>
            <a:custGeom>
              <a:avLst/>
              <a:gdLst/>
              <a:ahLst/>
              <a:cxnLst/>
              <a:rect l="l" t="t" r="r" b="b"/>
              <a:pathLst>
                <a:path w="46354" h="30480">
                  <a:moveTo>
                    <a:pt x="0" y="30241"/>
                  </a:moveTo>
                  <a:lnTo>
                    <a:pt x="45889" y="27060"/>
                  </a:lnTo>
                  <a:lnTo>
                    <a:pt x="8691" y="0"/>
                  </a:lnTo>
                  <a:lnTo>
                    <a:pt x="0" y="30241"/>
                  </a:lnTo>
                  <a:close/>
                </a:path>
              </a:pathLst>
            </a:custGeom>
            <a:ln w="9524">
              <a:solidFill>
                <a:srgbClr val="CCCCCC"/>
              </a:solidFill>
            </a:ln>
          </p:spPr>
          <p:txBody>
            <a:bodyPr wrap="square" lIns="0" tIns="0" rIns="0" bIns="0" rtlCol="0"/>
            <a:lstStyle/>
            <a:p>
              <a:endParaRPr/>
            </a:p>
          </p:txBody>
        </p:sp>
        <p:sp>
          <p:nvSpPr>
            <p:cNvPr id="85" name="object 85"/>
            <p:cNvSpPr/>
            <p:nvPr/>
          </p:nvSpPr>
          <p:spPr>
            <a:xfrm>
              <a:off x="2282626" y="2436985"/>
              <a:ext cx="4051935" cy="239395"/>
            </a:xfrm>
            <a:custGeom>
              <a:avLst/>
              <a:gdLst/>
              <a:ahLst/>
              <a:cxnLst/>
              <a:rect l="l" t="t" r="r" b="b"/>
              <a:pathLst>
                <a:path w="4051935" h="239394">
                  <a:moveTo>
                    <a:pt x="0" y="0"/>
                  </a:moveTo>
                  <a:lnTo>
                    <a:pt x="4051449" y="239033"/>
                  </a:lnTo>
                </a:path>
              </a:pathLst>
            </a:custGeom>
            <a:ln w="9524">
              <a:solidFill>
                <a:srgbClr val="CCCCCC"/>
              </a:solidFill>
            </a:ln>
          </p:spPr>
          <p:txBody>
            <a:bodyPr wrap="square" lIns="0" tIns="0" rIns="0" bIns="0" rtlCol="0"/>
            <a:lstStyle/>
            <a:p>
              <a:endParaRPr/>
            </a:p>
          </p:txBody>
        </p:sp>
        <p:sp>
          <p:nvSpPr>
            <p:cNvPr id="86" name="object 86"/>
            <p:cNvSpPr/>
            <p:nvPr/>
          </p:nvSpPr>
          <p:spPr>
            <a:xfrm>
              <a:off x="6333148" y="2660314"/>
              <a:ext cx="44450" cy="31750"/>
            </a:xfrm>
            <a:custGeom>
              <a:avLst/>
              <a:gdLst/>
              <a:ahLst/>
              <a:cxnLst/>
              <a:rect l="l" t="t" r="r" b="b"/>
              <a:pathLst>
                <a:path w="44450" h="31750">
                  <a:moveTo>
                    <a:pt x="0" y="31410"/>
                  </a:moveTo>
                  <a:lnTo>
                    <a:pt x="1853" y="0"/>
                  </a:lnTo>
                  <a:lnTo>
                    <a:pt x="44076" y="18251"/>
                  </a:lnTo>
                  <a:lnTo>
                    <a:pt x="0" y="31410"/>
                  </a:lnTo>
                  <a:close/>
                </a:path>
              </a:pathLst>
            </a:custGeom>
            <a:solidFill>
              <a:srgbClr val="CCCCCC"/>
            </a:solidFill>
          </p:spPr>
          <p:txBody>
            <a:bodyPr wrap="square" lIns="0" tIns="0" rIns="0" bIns="0" rtlCol="0"/>
            <a:lstStyle/>
            <a:p>
              <a:endParaRPr/>
            </a:p>
          </p:txBody>
        </p:sp>
        <p:sp>
          <p:nvSpPr>
            <p:cNvPr id="87" name="object 87"/>
            <p:cNvSpPr/>
            <p:nvPr/>
          </p:nvSpPr>
          <p:spPr>
            <a:xfrm>
              <a:off x="6333148" y="2660314"/>
              <a:ext cx="44450" cy="31750"/>
            </a:xfrm>
            <a:custGeom>
              <a:avLst/>
              <a:gdLst/>
              <a:ahLst/>
              <a:cxnLst/>
              <a:rect l="l" t="t" r="r" b="b"/>
              <a:pathLst>
                <a:path w="44450" h="31750">
                  <a:moveTo>
                    <a:pt x="0" y="31410"/>
                  </a:moveTo>
                  <a:lnTo>
                    <a:pt x="44076" y="18251"/>
                  </a:lnTo>
                  <a:lnTo>
                    <a:pt x="1853" y="0"/>
                  </a:lnTo>
                  <a:lnTo>
                    <a:pt x="0" y="31410"/>
                  </a:lnTo>
                  <a:close/>
                </a:path>
              </a:pathLst>
            </a:custGeom>
            <a:ln w="9524">
              <a:solidFill>
                <a:srgbClr val="CCCCCC"/>
              </a:solidFill>
            </a:ln>
          </p:spPr>
          <p:txBody>
            <a:bodyPr wrap="square" lIns="0" tIns="0" rIns="0" bIns="0" rtlCol="0"/>
            <a:lstStyle/>
            <a:p>
              <a:endParaRPr/>
            </a:p>
          </p:txBody>
        </p:sp>
        <p:sp>
          <p:nvSpPr>
            <p:cNvPr id="88" name="object 88"/>
            <p:cNvSpPr/>
            <p:nvPr/>
          </p:nvSpPr>
          <p:spPr>
            <a:xfrm>
              <a:off x="2282626" y="2687858"/>
              <a:ext cx="3030220" cy="837565"/>
            </a:xfrm>
            <a:custGeom>
              <a:avLst/>
              <a:gdLst/>
              <a:ahLst/>
              <a:cxnLst/>
              <a:rect l="l" t="t" r="r" b="b"/>
              <a:pathLst>
                <a:path w="3030220" h="837564">
                  <a:moveTo>
                    <a:pt x="0" y="0"/>
                  </a:moveTo>
                  <a:lnTo>
                    <a:pt x="3029813" y="837081"/>
                  </a:lnTo>
                </a:path>
              </a:pathLst>
            </a:custGeom>
            <a:ln w="9524">
              <a:solidFill>
                <a:srgbClr val="E6B8AE"/>
              </a:solidFill>
            </a:ln>
          </p:spPr>
          <p:txBody>
            <a:bodyPr wrap="square" lIns="0" tIns="0" rIns="0" bIns="0" rtlCol="0"/>
            <a:lstStyle/>
            <a:p>
              <a:endParaRPr/>
            </a:p>
          </p:txBody>
        </p:sp>
        <p:sp>
          <p:nvSpPr>
            <p:cNvPr id="89" name="object 89"/>
            <p:cNvSpPr/>
            <p:nvPr/>
          </p:nvSpPr>
          <p:spPr>
            <a:xfrm>
              <a:off x="5308250" y="3509774"/>
              <a:ext cx="46355" cy="30480"/>
            </a:xfrm>
            <a:custGeom>
              <a:avLst/>
              <a:gdLst/>
              <a:ahLst/>
              <a:cxnLst/>
              <a:rect l="l" t="t" r="r" b="b"/>
              <a:pathLst>
                <a:path w="46354" h="30479">
                  <a:moveTo>
                    <a:pt x="0" y="30329"/>
                  </a:moveTo>
                  <a:lnTo>
                    <a:pt x="8379" y="0"/>
                  </a:lnTo>
                  <a:lnTo>
                    <a:pt x="45853" y="26675"/>
                  </a:lnTo>
                  <a:lnTo>
                    <a:pt x="0" y="30329"/>
                  </a:lnTo>
                  <a:close/>
                </a:path>
              </a:pathLst>
            </a:custGeom>
            <a:solidFill>
              <a:srgbClr val="E6B8AE"/>
            </a:solidFill>
          </p:spPr>
          <p:txBody>
            <a:bodyPr wrap="square" lIns="0" tIns="0" rIns="0" bIns="0" rtlCol="0"/>
            <a:lstStyle/>
            <a:p>
              <a:endParaRPr/>
            </a:p>
          </p:txBody>
        </p:sp>
        <p:sp>
          <p:nvSpPr>
            <p:cNvPr id="90" name="object 90"/>
            <p:cNvSpPr/>
            <p:nvPr/>
          </p:nvSpPr>
          <p:spPr>
            <a:xfrm>
              <a:off x="5308250" y="3509774"/>
              <a:ext cx="46355" cy="30480"/>
            </a:xfrm>
            <a:custGeom>
              <a:avLst/>
              <a:gdLst/>
              <a:ahLst/>
              <a:cxnLst/>
              <a:rect l="l" t="t" r="r" b="b"/>
              <a:pathLst>
                <a:path w="46354" h="30479">
                  <a:moveTo>
                    <a:pt x="0" y="30329"/>
                  </a:moveTo>
                  <a:lnTo>
                    <a:pt x="45853" y="26675"/>
                  </a:lnTo>
                  <a:lnTo>
                    <a:pt x="8379" y="0"/>
                  </a:lnTo>
                  <a:lnTo>
                    <a:pt x="0" y="30329"/>
                  </a:lnTo>
                  <a:close/>
                </a:path>
              </a:pathLst>
            </a:custGeom>
            <a:ln w="9524">
              <a:solidFill>
                <a:srgbClr val="E6B8AE"/>
              </a:solidFill>
            </a:ln>
          </p:spPr>
          <p:txBody>
            <a:bodyPr wrap="square" lIns="0" tIns="0" rIns="0" bIns="0" rtlCol="0"/>
            <a:lstStyle/>
            <a:p>
              <a:endParaRPr/>
            </a:p>
          </p:txBody>
        </p:sp>
        <p:sp>
          <p:nvSpPr>
            <p:cNvPr id="91" name="object 91"/>
            <p:cNvSpPr/>
            <p:nvPr/>
          </p:nvSpPr>
          <p:spPr>
            <a:xfrm>
              <a:off x="1892200" y="39959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2" name="object 92"/>
            <p:cNvSpPr/>
            <p:nvPr/>
          </p:nvSpPr>
          <p:spPr>
            <a:xfrm>
              <a:off x="1892200" y="39959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3" name="object 93"/>
            <p:cNvSpPr/>
            <p:nvPr/>
          </p:nvSpPr>
          <p:spPr>
            <a:xfrm>
              <a:off x="1892200" y="42701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4" name="object 94"/>
            <p:cNvSpPr/>
            <p:nvPr/>
          </p:nvSpPr>
          <p:spPr>
            <a:xfrm>
              <a:off x="1892200" y="42701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5" name="object 95"/>
            <p:cNvSpPr/>
            <p:nvPr/>
          </p:nvSpPr>
          <p:spPr>
            <a:xfrm>
              <a:off x="2258299" y="41042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6" name="object 96"/>
            <p:cNvSpPr/>
            <p:nvPr/>
          </p:nvSpPr>
          <p:spPr>
            <a:xfrm>
              <a:off x="2258299" y="41042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7" name="object 97"/>
            <p:cNvSpPr/>
            <p:nvPr/>
          </p:nvSpPr>
          <p:spPr>
            <a:xfrm>
              <a:off x="2258299" y="43856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8" name="object 98"/>
            <p:cNvSpPr/>
            <p:nvPr/>
          </p:nvSpPr>
          <p:spPr>
            <a:xfrm>
              <a:off x="2258299" y="43856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9" name="object 99"/>
            <p:cNvSpPr/>
            <p:nvPr/>
          </p:nvSpPr>
          <p:spPr>
            <a:xfrm>
              <a:off x="1892200" y="45443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0" name="object 100"/>
            <p:cNvSpPr/>
            <p:nvPr/>
          </p:nvSpPr>
          <p:spPr>
            <a:xfrm>
              <a:off x="1892200" y="45443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01" name="object 101"/>
            <p:cNvSpPr/>
            <p:nvPr/>
          </p:nvSpPr>
          <p:spPr>
            <a:xfrm>
              <a:off x="1892200" y="48185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2" name="object 102"/>
            <p:cNvSpPr/>
            <p:nvPr/>
          </p:nvSpPr>
          <p:spPr>
            <a:xfrm>
              <a:off x="1892200" y="48185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03" name="object 103"/>
            <p:cNvSpPr/>
            <p:nvPr/>
          </p:nvSpPr>
          <p:spPr>
            <a:xfrm>
              <a:off x="2258299" y="46526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04" name="object 104"/>
            <p:cNvSpPr/>
            <p:nvPr/>
          </p:nvSpPr>
          <p:spPr>
            <a:xfrm>
              <a:off x="2258299" y="46526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05" name="object 105"/>
            <p:cNvSpPr/>
            <p:nvPr/>
          </p:nvSpPr>
          <p:spPr>
            <a:xfrm>
              <a:off x="2258299" y="49340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06" name="object 106"/>
            <p:cNvSpPr/>
            <p:nvPr/>
          </p:nvSpPr>
          <p:spPr>
            <a:xfrm>
              <a:off x="2258299" y="49340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sp>
        <p:nvSpPr>
          <p:cNvPr id="107" name="object 107"/>
          <p:cNvSpPr txBox="1"/>
          <p:nvPr/>
        </p:nvSpPr>
        <p:spPr>
          <a:xfrm>
            <a:off x="2794374" y="2917886"/>
            <a:ext cx="985519"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Arial MT"/>
                <a:cs typeface="Arial MT"/>
              </a:rPr>
              <a:t>20</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30" dirty="0">
                <a:latin typeface="Arial MT"/>
                <a:cs typeface="Arial MT"/>
              </a:rPr>
              <a:t> </a:t>
            </a:r>
            <a:r>
              <a:rPr sz="800" dirty="0">
                <a:latin typeface="Arial MT"/>
                <a:cs typeface="Arial MT"/>
              </a:rPr>
              <a:t>successor!</a:t>
            </a:r>
            <a:endParaRPr sz="800">
              <a:latin typeface="Arial MT"/>
              <a:cs typeface="Arial MT"/>
            </a:endParaRPr>
          </a:p>
        </p:txBody>
      </p:sp>
      <p:grpSp>
        <p:nvGrpSpPr>
          <p:cNvPr id="108" name="object 108"/>
          <p:cNvGrpSpPr/>
          <p:nvPr/>
        </p:nvGrpSpPr>
        <p:grpSpPr>
          <a:xfrm>
            <a:off x="2257711" y="1823031"/>
            <a:ext cx="3435985" cy="2871470"/>
            <a:chOff x="2257711" y="1823031"/>
            <a:chExt cx="3435985" cy="2871470"/>
          </a:xfrm>
        </p:grpSpPr>
        <p:sp>
          <p:nvSpPr>
            <p:cNvPr id="109" name="object 109"/>
            <p:cNvSpPr/>
            <p:nvPr/>
          </p:nvSpPr>
          <p:spPr>
            <a:xfrm>
              <a:off x="2262473" y="3551094"/>
              <a:ext cx="3049270" cy="590550"/>
            </a:xfrm>
            <a:custGeom>
              <a:avLst/>
              <a:gdLst/>
              <a:ahLst/>
              <a:cxnLst/>
              <a:rect l="l" t="t" r="r" b="b"/>
              <a:pathLst>
                <a:path w="3049270" h="590550">
                  <a:moveTo>
                    <a:pt x="0" y="590041"/>
                  </a:moveTo>
                  <a:lnTo>
                    <a:pt x="3048891" y="0"/>
                  </a:lnTo>
                </a:path>
              </a:pathLst>
            </a:custGeom>
            <a:ln w="9524">
              <a:solidFill>
                <a:srgbClr val="FF0000"/>
              </a:solidFill>
            </a:ln>
          </p:spPr>
          <p:txBody>
            <a:bodyPr wrap="square" lIns="0" tIns="0" rIns="0" bIns="0" rtlCol="0"/>
            <a:lstStyle/>
            <a:p>
              <a:endParaRPr/>
            </a:p>
          </p:txBody>
        </p:sp>
        <p:sp>
          <p:nvSpPr>
            <p:cNvPr id="110" name="object 110"/>
            <p:cNvSpPr/>
            <p:nvPr/>
          </p:nvSpPr>
          <p:spPr>
            <a:xfrm>
              <a:off x="5308375" y="3535648"/>
              <a:ext cx="45720" cy="31115"/>
            </a:xfrm>
            <a:custGeom>
              <a:avLst/>
              <a:gdLst/>
              <a:ahLst/>
              <a:cxnLst/>
              <a:rect l="l" t="t" r="r" b="b"/>
              <a:pathLst>
                <a:path w="45720" h="31114">
                  <a:moveTo>
                    <a:pt x="5978" y="30891"/>
                  </a:moveTo>
                  <a:lnTo>
                    <a:pt x="0" y="0"/>
                  </a:lnTo>
                  <a:lnTo>
                    <a:pt x="45426" y="7233"/>
                  </a:lnTo>
                  <a:lnTo>
                    <a:pt x="5978" y="30891"/>
                  </a:lnTo>
                  <a:close/>
                </a:path>
              </a:pathLst>
            </a:custGeom>
            <a:solidFill>
              <a:srgbClr val="FF0000"/>
            </a:solidFill>
          </p:spPr>
          <p:txBody>
            <a:bodyPr wrap="square" lIns="0" tIns="0" rIns="0" bIns="0" rtlCol="0"/>
            <a:lstStyle/>
            <a:p>
              <a:endParaRPr/>
            </a:p>
          </p:txBody>
        </p:sp>
        <p:sp>
          <p:nvSpPr>
            <p:cNvPr id="111" name="object 111"/>
            <p:cNvSpPr/>
            <p:nvPr/>
          </p:nvSpPr>
          <p:spPr>
            <a:xfrm>
              <a:off x="5308375" y="3535648"/>
              <a:ext cx="45720" cy="31115"/>
            </a:xfrm>
            <a:custGeom>
              <a:avLst/>
              <a:gdLst/>
              <a:ahLst/>
              <a:cxnLst/>
              <a:rect l="l" t="t" r="r" b="b"/>
              <a:pathLst>
                <a:path w="45720" h="31114">
                  <a:moveTo>
                    <a:pt x="5978" y="30891"/>
                  </a:moveTo>
                  <a:lnTo>
                    <a:pt x="45426" y="7233"/>
                  </a:lnTo>
                  <a:lnTo>
                    <a:pt x="0" y="0"/>
                  </a:lnTo>
                  <a:lnTo>
                    <a:pt x="5978" y="30891"/>
                  </a:lnTo>
                  <a:close/>
                </a:path>
              </a:pathLst>
            </a:custGeom>
            <a:ln w="9524">
              <a:solidFill>
                <a:srgbClr val="FF0000"/>
              </a:solidFill>
            </a:ln>
          </p:spPr>
          <p:txBody>
            <a:bodyPr wrap="square" lIns="0" tIns="0" rIns="0" bIns="0" rtlCol="0"/>
            <a:lstStyle/>
            <a:p>
              <a:endParaRPr/>
            </a:p>
          </p:txBody>
        </p:sp>
        <p:sp>
          <p:nvSpPr>
            <p:cNvPr id="112" name="object 112"/>
            <p:cNvSpPr/>
            <p:nvPr/>
          </p:nvSpPr>
          <p:spPr>
            <a:xfrm>
              <a:off x="2282626" y="1855601"/>
              <a:ext cx="3373120" cy="2834005"/>
            </a:xfrm>
            <a:custGeom>
              <a:avLst/>
              <a:gdLst/>
              <a:ahLst/>
              <a:cxnLst/>
              <a:rect l="l" t="t" r="r" b="b"/>
              <a:pathLst>
                <a:path w="3373120" h="2834004">
                  <a:moveTo>
                    <a:pt x="0" y="2833934"/>
                  </a:moveTo>
                  <a:lnTo>
                    <a:pt x="3372645" y="0"/>
                  </a:lnTo>
                </a:path>
              </a:pathLst>
            </a:custGeom>
            <a:ln w="9524">
              <a:solidFill>
                <a:srgbClr val="CCCCCC"/>
              </a:solidFill>
            </a:ln>
          </p:spPr>
          <p:txBody>
            <a:bodyPr wrap="square" lIns="0" tIns="0" rIns="0" bIns="0" rtlCol="0"/>
            <a:lstStyle/>
            <a:p>
              <a:endParaRPr/>
            </a:p>
          </p:txBody>
        </p:sp>
        <p:sp>
          <p:nvSpPr>
            <p:cNvPr id="113" name="object 113"/>
            <p:cNvSpPr/>
            <p:nvPr/>
          </p:nvSpPr>
          <p:spPr>
            <a:xfrm>
              <a:off x="5645150" y="1827793"/>
              <a:ext cx="43815" cy="40005"/>
            </a:xfrm>
            <a:custGeom>
              <a:avLst/>
              <a:gdLst/>
              <a:ahLst/>
              <a:cxnLst/>
              <a:rect l="l" t="t" r="r" b="b"/>
              <a:pathLst>
                <a:path w="43814" h="40005">
                  <a:moveTo>
                    <a:pt x="20242" y="39852"/>
                  </a:moveTo>
                  <a:lnTo>
                    <a:pt x="0" y="15762"/>
                  </a:lnTo>
                  <a:lnTo>
                    <a:pt x="43214" y="0"/>
                  </a:lnTo>
                  <a:lnTo>
                    <a:pt x="20242" y="39852"/>
                  </a:lnTo>
                  <a:close/>
                </a:path>
              </a:pathLst>
            </a:custGeom>
            <a:solidFill>
              <a:srgbClr val="CCCCCC"/>
            </a:solidFill>
          </p:spPr>
          <p:txBody>
            <a:bodyPr wrap="square" lIns="0" tIns="0" rIns="0" bIns="0" rtlCol="0"/>
            <a:lstStyle/>
            <a:p>
              <a:endParaRPr/>
            </a:p>
          </p:txBody>
        </p:sp>
        <p:sp>
          <p:nvSpPr>
            <p:cNvPr id="114" name="object 114"/>
            <p:cNvSpPr/>
            <p:nvPr/>
          </p:nvSpPr>
          <p:spPr>
            <a:xfrm>
              <a:off x="5645150" y="1827793"/>
              <a:ext cx="43815" cy="40005"/>
            </a:xfrm>
            <a:custGeom>
              <a:avLst/>
              <a:gdLst/>
              <a:ahLst/>
              <a:cxnLst/>
              <a:rect l="l" t="t" r="r" b="b"/>
              <a:pathLst>
                <a:path w="43814" h="40005">
                  <a:moveTo>
                    <a:pt x="20242" y="39852"/>
                  </a:moveTo>
                  <a:lnTo>
                    <a:pt x="43214" y="0"/>
                  </a:lnTo>
                  <a:lnTo>
                    <a:pt x="0" y="15762"/>
                  </a:lnTo>
                  <a:lnTo>
                    <a:pt x="20242" y="39852"/>
                  </a:lnTo>
                  <a:close/>
                </a:path>
              </a:pathLst>
            </a:custGeom>
            <a:ln w="9524">
              <a:solidFill>
                <a:srgbClr val="CCCCCC"/>
              </a:solidFill>
            </a:ln>
          </p:spPr>
          <p:txBody>
            <a:bodyPr wrap="square" lIns="0" tIns="0" rIns="0" bIns="0" rtlCol="0"/>
            <a:lstStyle/>
            <a:p>
              <a:endParaRPr/>
            </a:p>
          </p:txBody>
        </p:sp>
      </p:grpSp>
      <p:sp>
        <p:nvSpPr>
          <p:cNvPr id="115" name="object 115"/>
          <p:cNvSpPr txBox="1"/>
          <p:nvPr/>
        </p:nvSpPr>
        <p:spPr>
          <a:xfrm>
            <a:off x="2794374" y="4355036"/>
            <a:ext cx="103060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MT"/>
                <a:cs typeface="Arial MT"/>
              </a:rPr>
              <a:t>1</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25" dirty="0">
                <a:latin typeface="Arial MT"/>
                <a:cs typeface="Arial MT"/>
              </a:rPr>
              <a:t> </a:t>
            </a:r>
            <a:r>
              <a:rPr sz="800" spc="-5" dirty="0">
                <a:latin typeface="Arial MT"/>
                <a:cs typeface="Arial MT"/>
              </a:rPr>
              <a:t>predecessor!</a:t>
            </a:r>
            <a:endParaRPr sz="800">
              <a:latin typeface="Arial MT"/>
              <a:cs typeface="Arial MT"/>
            </a:endParaRPr>
          </a:p>
        </p:txBody>
      </p:sp>
      <p:sp>
        <p:nvSpPr>
          <p:cNvPr id="116" name="object 116"/>
          <p:cNvSpPr txBox="1"/>
          <p:nvPr/>
        </p:nvSpPr>
        <p:spPr>
          <a:xfrm>
            <a:off x="7154250" y="992037"/>
            <a:ext cx="1516380" cy="448309"/>
          </a:xfrm>
          <a:prstGeom prst="rect">
            <a:avLst/>
          </a:prstGeom>
        </p:spPr>
        <p:txBody>
          <a:bodyPr vert="horz" wrap="square" lIns="0" tIns="12700" rIns="0" bIns="0" rtlCol="0">
            <a:spAutoFit/>
          </a:bodyPr>
          <a:lstStyle/>
          <a:p>
            <a:pPr marL="12700">
              <a:lnSpc>
                <a:spcPts val="1664"/>
              </a:lnSpc>
              <a:spcBef>
                <a:spcPts val="100"/>
              </a:spcBef>
            </a:pPr>
            <a:r>
              <a:rPr sz="1400" spc="-5" dirty="0">
                <a:solidFill>
                  <a:srgbClr val="FF0000"/>
                </a:solidFill>
                <a:latin typeface="Arial MT"/>
                <a:cs typeface="Arial MT"/>
              </a:rPr>
              <a:t>Insert</a:t>
            </a:r>
            <a:r>
              <a:rPr sz="1400" spc="-50" dirty="0">
                <a:solidFill>
                  <a:srgbClr val="FF0000"/>
                </a:solidFill>
                <a:latin typeface="Arial MT"/>
                <a:cs typeface="Arial MT"/>
              </a:rPr>
              <a:t> </a:t>
            </a:r>
            <a:r>
              <a:rPr sz="1400" spc="-5" dirty="0">
                <a:solidFill>
                  <a:srgbClr val="FF0000"/>
                </a:solidFill>
                <a:latin typeface="Arial MT"/>
                <a:cs typeface="Arial MT"/>
              </a:rPr>
              <a:t>3?</a:t>
            </a:r>
            <a:endParaRPr sz="1400">
              <a:latin typeface="Arial MT"/>
              <a:cs typeface="Arial MT"/>
            </a:endParaRPr>
          </a:p>
          <a:p>
            <a:pPr marL="12700">
              <a:lnSpc>
                <a:spcPts val="1664"/>
              </a:lnSpc>
            </a:pPr>
            <a:r>
              <a:rPr sz="1400" spc="-5" dirty="0">
                <a:solidFill>
                  <a:srgbClr val="FF0000"/>
                </a:solidFill>
                <a:latin typeface="Arial MT"/>
                <a:cs typeface="Arial MT"/>
              </a:rPr>
              <a:t>Update</a:t>
            </a:r>
            <a:r>
              <a:rPr sz="1400" spc="-45" dirty="0">
                <a:solidFill>
                  <a:srgbClr val="FF0000"/>
                </a:solidFill>
                <a:latin typeface="Arial MT"/>
                <a:cs typeface="Arial MT"/>
              </a:rPr>
              <a:t> </a:t>
            </a:r>
            <a:r>
              <a:rPr sz="1400" spc="-5" dirty="0">
                <a:solidFill>
                  <a:srgbClr val="FF0000"/>
                </a:solidFill>
                <a:latin typeface="Arial MT"/>
                <a:cs typeface="Arial MT"/>
              </a:rPr>
              <a:t>hash</a:t>
            </a:r>
            <a:r>
              <a:rPr sz="1400" spc="-40" dirty="0">
                <a:solidFill>
                  <a:srgbClr val="FF0000"/>
                </a:solidFill>
                <a:latin typeface="Arial MT"/>
                <a:cs typeface="Arial MT"/>
              </a:rPr>
              <a:t> </a:t>
            </a:r>
            <a:r>
              <a:rPr sz="1400" spc="-5" dirty="0">
                <a:solidFill>
                  <a:srgbClr val="FF0000"/>
                </a:solidFill>
                <a:latin typeface="Arial MT"/>
                <a:cs typeface="Arial MT"/>
              </a:rPr>
              <a:t>table!</a:t>
            </a:r>
            <a:endParaRPr sz="1400">
              <a:latin typeface="Arial MT"/>
              <a:cs typeface="Arial MT"/>
            </a:endParaRPr>
          </a:p>
        </p:txBody>
      </p:sp>
      <p:sp>
        <p:nvSpPr>
          <p:cNvPr id="117" name="object 117"/>
          <p:cNvSpPr txBox="1"/>
          <p:nvPr/>
        </p:nvSpPr>
        <p:spPr>
          <a:xfrm>
            <a:off x="7154250" y="1620687"/>
            <a:ext cx="140525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0000"/>
                </a:solidFill>
                <a:latin typeface="Arial MT"/>
                <a:cs typeface="Arial MT"/>
              </a:rPr>
              <a:t>Predecessor</a:t>
            </a:r>
            <a:r>
              <a:rPr sz="1400" spc="-75" dirty="0">
                <a:solidFill>
                  <a:srgbClr val="FF0000"/>
                </a:solidFill>
                <a:latin typeface="Arial MT"/>
                <a:cs typeface="Arial MT"/>
              </a:rPr>
              <a:t> </a:t>
            </a:r>
            <a:r>
              <a:rPr sz="1400" spc="-5" dirty="0">
                <a:solidFill>
                  <a:srgbClr val="FF0000"/>
                </a:solidFill>
                <a:latin typeface="Arial MT"/>
                <a:cs typeface="Arial MT"/>
              </a:rPr>
              <a:t>next</a:t>
            </a:r>
            <a:endParaRPr sz="1400">
              <a:latin typeface="Arial MT"/>
              <a:cs typeface="Arial MT"/>
            </a:endParaRPr>
          </a:p>
        </p:txBody>
      </p:sp>
      <p:grpSp>
        <p:nvGrpSpPr>
          <p:cNvPr id="118" name="object 118"/>
          <p:cNvGrpSpPr/>
          <p:nvPr/>
        </p:nvGrpSpPr>
        <p:grpSpPr>
          <a:xfrm>
            <a:off x="5353187" y="3306894"/>
            <a:ext cx="466725" cy="466725"/>
            <a:chOff x="5353187" y="3306894"/>
            <a:chExt cx="466725" cy="466725"/>
          </a:xfrm>
        </p:grpSpPr>
        <p:sp>
          <p:nvSpPr>
            <p:cNvPr id="119" name="object 119"/>
            <p:cNvSpPr/>
            <p:nvPr/>
          </p:nvSpPr>
          <p:spPr>
            <a:xfrm>
              <a:off x="5367475" y="33211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FFFF00"/>
            </a:solidFill>
          </p:spPr>
          <p:txBody>
            <a:bodyPr wrap="square" lIns="0" tIns="0" rIns="0" bIns="0" rtlCol="0"/>
            <a:lstStyle/>
            <a:p>
              <a:endParaRPr/>
            </a:p>
          </p:txBody>
        </p:sp>
        <p:sp>
          <p:nvSpPr>
            <p:cNvPr id="120" name="object 120"/>
            <p:cNvSpPr/>
            <p:nvPr/>
          </p:nvSpPr>
          <p:spPr>
            <a:xfrm>
              <a:off x="5367475" y="33211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21" name="object 121"/>
          <p:cNvSpPr txBox="1"/>
          <p:nvPr/>
        </p:nvSpPr>
        <p:spPr>
          <a:xfrm>
            <a:off x="5524360" y="34155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3</a:t>
            </a:r>
            <a:endParaRPr sz="1400">
              <a:latin typeface="Arial MT"/>
              <a:cs typeface="Arial MT"/>
            </a:endParaRPr>
          </a:p>
        </p:txBody>
      </p:sp>
      <p:grpSp>
        <p:nvGrpSpPr>
          <p:cNvPr id="122" name="object 122"/>
          <p:cNvGrpSpPr/>
          <p:nvPr/>
        </p:nvGrpSpPr>
        <p:grpSpPr>
          <a:xfrm>
            <a:off x="2277863" y="1494519"/>
            <a:ext cx="3413125" cy="2042795"/>
            <a:chOff x="2277863" y="1494519"/>
            <a:chExt cx="3413125" cy="2042795"/>
          </a:xfrm>
        </p:grpSpPr>
        <p:sp>
          <p:nvSpPr>
            <p:cNvPr id="123" name="object 123"/>
            <p:cNvSpPr/>
            <p:nvPr/>
          </p:nvSpPr>
          <p:spPr>
            <a:xfrm>
              <a:off x="5238397" y="2898481"/>
              <a:ext cx="239395" cy="290830"/>
            </a:xfrm>
            <a:custGeom>
              <a:avLst/>
              <a:gdLst/>
              <a:ahLst/>
              <a:cxnLst/>
              <a:rect l="l" t="t" r="r" b="b"/>
              <a:pathLst>
                <a:path w="239395" h="290830">
                  <a:moveTo>
                    <a:pt x="0" y="0"/>
                  </a:moveTo>
                  <a:lnTo>
                    <a:pt x="239027" y="290336"/>
                  </a:lnTo>
                </a:path>
              </a:pathLst>
            </a:custGeom>
            <a:ln w="28574">
              <a:solidFill>
                <a:srgbClr val="980000"/>
              </a:solidFill>
            </a:ln>
          </p:spPr>
          <p:txBody>
            <a:bodyPr wrap="square" lIns="0" tIns="0" rIns="0" bIns="0" rtlCol="0"/>
            <a:lstStyle/>
            <a:p>
              <a:endParaRPr/>
            </a:p>
          </p:txBody>
        </p:sp>
        <p:pic>
          <p:nvPicPr>
            <p:cNvPr id="124" name="object 124"/>
            <p:cNvPicPr/>
            <p:nvPr/>
          </p:nvPicPr>
          <p:blipFill>
            <a:blip r:embed="rId4" cstate="print"/>
            <a:stretch>
              <a:fillRect/>
            </a:stretch>
          </p:blipFill>
          <p:spPr>
            <a:xfrm>
              <a:off x="5426699" y="3144531"/>
              <a:ext cx="147434" cy="158687"/>
            </a:xfrm>
            <a:prstGeom prst="rect">
              <a:avLst/>
            </a:prstGeom>
          </p:spPr>
        </p:pic>
        <p:sp>
          <p:nvSpPr>
            <p:cNvPr id="125" name="object 125"/>
            <p:cNvSpPr/>
            <p:nvPr/>
          </p:nvSpPr>
          <p:spPr>
            <a:xfrm>
              <a:off x="2286774" y="1499282"/>
              <a:ext cx="3033395" cy="2009775"/>
            </a:xfrm>
            <a:custGeom>
              <a:avLst/>
              <a:gdLst/>
              <a:ahLst/>
              <a:cxnLst/>
              <a:rect l="l" t="t" r="r" b="b"/>
              <a:pathLst>
                <a:path w="3033395" h="2009775">
                  <a:moveTo>
                    <a:pt x="0" y="0"/>
                  </a:moveTo>
                  <a:lnTo>
                    <a:pt x="3033056" y="2009337"/>
                  </a:lnTo>
                </a:path>
              </a:pathLst>
            </a:custGeom>
            <a:ln w="9524">
              <a:solidFill>
                <a:srgbClr val="E6B8AE"/>
              </a:solidFill>
            </a:ln>
          </p:spPr>
          <p:txBody>
            <a:bodyPr wrap="square" lIns="0" tIns="0" rIns="0" bIns="0" rtlCol="0"/>
            <a:lstStyle/>
            <a:p>
              <a:endParaRPr/>
            </a:p>
          </p:txBody>
        </p:sp>
        <p:sp>
          <p:nvSpPr>
            <p:cNvPr id="126" name="object 126"/>
            <p:cNvSpPr/>
            <p:nvPr/>
          </p:nvSpPr>
          <p:spPr>
            <a:xfrm>
              <a:off x="5311142" y="3495503"/>
              <a:ext cx="45085" cy="37465"/>
            </a:xfrm>
            <a:custGeom>
              <a:avLst/>
              <a:gdLst/>
              <a:ahLst/>
              <a:cxnLst/>
              <a:rect l="l" t="t" r="r" b="b"/>
              <a:pathLst>
                <a:path w="45085" h="37464">
                  <a:moveTo>
                    <a:pt x="44724" y="36988"/>
                  </a:moveTo>
                  <a:lnTo>
                    <a:pt x="0" y="26231"/>
                  </a:lnTo>
                  <a:lnTo>
                    <a:pt x="17377" y="0"/>
                  </a:lnTo>
                  <a:lnTo>
                    <a:pt x="44724" y="36988"/>
                  </a:lnTo>
                  <a:close/>
                </a:path>
              </a:pathLst>
            </a:custGeom>
            <a:solidFill>
              <a:srgbClr val="E6B8AE"/>
            </a:solidFill>
          </p:spPr>
          <p:txBody>
            <a:bodyPr wrap="square" lIns="0" tIns="0" rIns="0" bIns="0" rtlCol="0"/>
            <a:lstStyle/>
            <a:p>
              <a:endParaRPr/>
            </a:p>
          </p:txBody>
        </p:sp>
        <p:sp>
          <p:nvSpPr>
            <p:cNvPr id="127" name="object 127"/>
            <p:cNvSpPr/>
            <p:nvPr/>
          </p:nvSpPr>
          <p:spPr>
            <a:xfrm>
              <a:off x="5311142" y="3495503"/>
              <a:ext cx="45085" cy="37465"/>
            </a:xfrm>
            <a:custGeom>
              <a:avLst/>
              <a:gdLst/>
              <a:ahLst/>
              <a:cxnLst/>
              <a:rect l="l" t="t" r="r" b="b"/>
              <a:pathLst>
                <a:path w="45085" h="37464">
                  <a:moveTo>
                    <a:pt x="0" y="26231"/>
                  </a:moveTo>
                  <a:lnTo>
                    <a:pt x="44724" y="36988"/>
                  </a:lnTo>
                  <a:lnTo>
                    <a:pt x="17377" y="0"/>
                  </a:lnTo>
                  <a:lnTo>
                    <a:pt x="0" y="26231"/>
                  </a:lnTo>
                  <a:close/>
                </a:path>
              </a:pathLst>
            </a:custGeom>
            <a:ln w="9524">
              <a:solidFill>
                <a:srgbClr val="E6B8AE"/>
              </a:solidFill>
            </a:ln>
          </p:spPr>
          <p:txBody>
            <a:bodyPr wrap="square" lIns="0" tIns="0" rIns="0" bIns="0" rtlCol="0"/>
            <a:lstStyle/>
            <a:p>
              <a:endParaRPr/>
            </a:p>
          </p:txBody>
        </p:sp>
        <p:sp>
          <p:nvSpPr>
            <p:cNvPr id="128" name="object 128"/>
            <p:cNvSpPr/>
            <p:nvPr/>
          </p:nvSpPr>
          <p:spPr>
            <a:xfrm>
              <a:off x="2282626" y="1840660"/>
              <a:ext cx="3364229" cy="1395730"/>
            </a:xfrm>
            <a:custGeom>
              <a:avLst/>
              <a:gdLst/>
              <a:ahLst/>
              <a:cxnLst/>
              <a:rect l="l" t="t" r="r" b="b"/>
              <a:pathLst>
                <a:path w="3364229" h="1395730">
                  <a:moveTo>
                    <a:pt x="0" y="1395598"/>
                  </a:moveTo>
                  <a:lnTo>
                    <a:pt x="3363613" y="0"/>
                  </a:lnTo>
                </a:path>
              </a:pathLst>
            </a:custGeom>
            <a:ln w="9524">
              <a:solidFill>
                <a:srgbClr val="E6B8AE"/>
              </a:solidFill>
            </a:ln>
          </p:spPr>
          <p:txBody>
            <a:bodyPr wrap="square" lIns="0" tIns="0" rIns="0" bIns="0" rtlCol="0"/>
            <a:lstStyle/>
            <a:p>
              <a:endParaRPr/>
            </a:p>
          </p:txBody>
        </p:sp>
        <p:sp>
          <p:nvSpPr>
            <p:cNvPr id="129" name="object 129"/>
            <p:cNvSpPr/>
            <p:nvPr/>
          </p:nvSpPr>
          <p:spPr>
            <a:xfrm>
              <a:off x="5640209" y="1824095"/>
              <a:ext cx="46355" cy="31115"/>
            </a:xfrm>
            <a:custGeom>
              <a:avLst/>
              <a:gdLst/>
              <a:ahLst/>
              <a:cxnLst/>
              <a:rect l="l" t="t" r="r" b="b"/>
              <a:pathLst>
                <a:path w="46354" h="31114">
                  <a:moveTo>
                    <a:pt x="12058" y="31097"/>
                  </a:moveTo>
                  <a:lnTo>
                    <a:pt x="0" y="2033"/>
                  </a:lnTo>
                  <a:lnTo>
                    <a:pt x="45954" y="0"/>
                  </a:lnTo>
                  <a:lnTo>
                    <a:pt x="12058" y="31097"/>
                  </a:lnTo>
                  <a:close/>
                </a:path>
              </a:pathLst>
            </a:custGeom>
            <a:solidFill>
              <a:srgbClr val="E6B8AE"/>
            </a:solidFill>
          </p:spPr>
          <p:txBody>
            <a:bodyPr wrap="square" lIns="0" tIns="0" rIns="0" bIns="0" rtlCol="0"/>
            <a:lstStyle/>
            <a:p>
              <a:endParaRPr/>
            </a:p>
          </p:txBody>
        </p:sp>
        <p:sp>
          <p:nvSpPr>
            <p:cNvPr id="130" name="object 130"/>
            <p:cNvSpPr/>
            <p:nvPr/>
          </p:nvSpPr>
          <p:spPr>
            <a:xfrm>
              <a:off x="5640209" y="1824095"/>
              <a:ext cx="46355" cy="31115"/>
            </a:xfrm>
            <a:custGeom>
              <a:avLst/>
              <a:gdLst/>
              <a:ahLst/>
              <a:cxnLst/>
              <a:rect l="l" t="t" r="r" b="b"/>
              <a:pathLst>
                <a:path w="46354" h="31114">
                  <a:moveTo>
                    <a:pt x="12058" y="31097"/>
                  </a:moveTo>
                  <a:lnTo>
                    <a:pt x="45954" y="0"/>
                  </a:lnTo>
                  <a:lnTo>
                    <a:pt x="0" y="2033"/>
                  </a:lnTo>
                  <a:lnTo>
                    <a:pt x="12058" y="31097"/>
                  </a:lnTo>
                  <a:close/>
                </a:path>
              </a:pathLst>
            </a:custGeom>
            <a:ln w="9524">
              <a:solidFill>
                <a:srgbClr val="E6B8AE"/>
              </a:solidFill>
            </a:ln>
          </p:spPr>
          <p:txBody>
            <a:bodyPr wrap="square" lIns="0" tIns="0" rIns="0" bIns="0" rtlCol="0"/>
            <a:lstStyle/>
            <a:p>
              <a:endParaRPr/>
            </a:p>
          </p:txBody>
        </p:sp>
      </p:grpSp>
      <p:sp>
        <p:nvSpPr>
          <p:cNvPr id="131" name="object 131"/>
          <p:cNvSpPr txBox="1"/>
          <p:nvPr/>
        </p:nvSpPr>
        <p:spPr>
          <a:xfrm>
            <a:off x="5053509" y="3910013"/>
            <a:ext cx="89408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Update</a:t>
            </a:r>
            <a:r>
              <a:rPr sz="1400" spc="-80" dirty="0">
                <a:latin typeface="Arial MT"/>
                <a:cs typeface="Arial MT"/>
              </a:rPr>
              <a:t> </a:t>
            </a:r>
            <a:r>
              <a:rPr sz="1400" spc="-5" dirty="0">
                <a:latin typeface="Arial MT"/>
                <a:cs typeface="Arial MT"/>
              </a:rPr>
              <a:t>the</a:t>
            </a:r>
            <a:endParaRPr sz="1400">
              <a:latin typeface="Arial MT"/>
              <a:cs typeface="Arial MT"/>
            </a:endParaRPr>
          </a:p>
        </p:txBody>
      </p:sp>
      <p:sp>
        <p:nvSpPr>
          <p:cNvPr id="132" name="object 132"/>
          <p:cNvSpPr txBox="1"/>
          <p:nvPr/>
        </p:nvSpPr>
        <p:spPr>
          <a:xfrm>
            <a:off x="5984995" y="3929825"/>
            <a:ext cx="1202055" cy="213360"/>
          </a:xfrm>
          <a:prstGeom prst="rect">
            <a:avLst/>
          </a:prstGeom>
          <a:solidFill>
            <a:srgbClr val="D9EAD3"/>
          </a:solidFill>
        </p:spPr>
        <p:txBody>
          <a:bodyPr vert="horz" wrap="square" lIns="0" tIns="0" rIns="0" bIns="0" rtlCol="0">
            <a:spAutoFit/>
          </a:bodyPr>
          <a:lstStyle/>
          <a:p>
            <a:pPr>
              <a:lnSpc>
                <a:spcPts val="1625"/>
              </a:lnSpc>
            </a:pPr>
            <a:r>
              <a:rPr sz="1400" spc="-5" dirty="0">
                <a:latin typeface="Arial MT"/>
                <a:cs typeface="Arial MT"/>
              </a:rPr>
              <a:t>inserted</a:t>
            </a:r>
            <a:r>
              <a:rPr sz="1400" spc="-50" dirty="0">
                <a:latin typeface="Arial MT"/>
                <a:cs typeface="Arial MT"/>
              </a:rPr>
              <a:t> </a:t>
            </a:r>
            <a:r>
              <a:rPr sz="1400" spc="-10" dirty="0">
                <a:latin typeface="Arial MT"/>
                <a:cs typeface="Arial MT"/>
              </a:rPr>
              <a:t>node’s</a:t>
            </a:r>
            <a:endParaRPr sz="1400">
              <a:latin typeface="Arial MT"/>
              <a:cs typeface="Arial MT"/>
            </a:endParaRPr>
          </a:p>
        </p:txBody>
      </p:sp>
      <p:sp>
        <p:nvSpPr>
          <p:cNvPr id="133" name="object 133"/>
          <p:cNvSpPr/>
          <p:nvPr/>
        </p:nvSpPr>
        <p:spPr>
          <a:xfrm>
            <a:off x="4812933" y="4139375"/>
            <a:ext cx="800100" cy="213360"/>
          </a:xfrm>
          <a:custGeom>
            <a:avLst/>
            <a:gdLst/>
            <a:ahLst/>
            <a:cxnLst/>
            <a:rect l="l" t="t" r="r" b="b"/>
            <a:pathLst>
              <a:path w="800100" h="213360">
                <a:moveTo>
                  <a:pt x="799913" y="213359"/>
                </a:moveTo>
                <a:lnTo>
                  <a:pt x="0" y="213359"/>
                </a:lnTo>
                <a:lnTo>
                  <a:pt x="0" y="0"/>
                </a:lnTo>
                <a:lnTo>
                  <a:pt x="799913" y="0"/>
                </a:lnTo>
                <a:lnTo>
                  <a:pt x="799913" y="213359"/>
                </a:lnTo>
                <a:close/>
              </a:path>
            </a:pathLst>
          </a:custGeom>
          <a:solidFill>
            <a:srgbClr val="D9EAD3"/>
          </a:solidFill>
        </p:spPr>
        <p:txBody>
          <a:bodyPr wrap="square" lIns="0" tIns="0" rIns="0" bIns="0" rtlCol="0"/>
          <a:lstStyle/>
          <a:p>
            <a:endParaRPr/>
          </a:p>
        </p:txBody>
      </p:sp>
      <p:sp>
        <p:nvSpPr>
          <p:cNvPr id="134" name="object 134"/>
          <p:cNvSpPr txBox="1"/>
          <p:nvPr/>
        </p:nvSpPr>
        <p:spPr>
          <a:xfrm>
            <a:off x="4800233" y="4119563"/>
            <a:ext cx="26517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successor</a:t>
            </a:r>
            <a:r>
              <a:rPr sz="1400" spc="-25" dirty="0">
                <a:latin typeface="Arial MT"/>
                <a:cs typeface="Arial MT"/>
              </a:rPr>
              <a:t> </a:t>
            </a:r>
            <a:r>
              <a:rPr sz="1400" dirty="0">
                <a:latin typeface="Arial MT"/>
                <a:cs typeface="Arial MT"/>
              </a:rPr>
              <a:t>(5)</a:t>
            </a:r>
            <a:r>
              <a:rPr sz="1400" spc="-20" dirty="0">
                <a:latin typeface="Arial MT"/>
                <a:cs typeface="Arial MT"/>
              </a:rPr>
              <a:t> </a:t>
            </a:r>
            <a:r>
              <a:rPr sz="1400" spc="-5" dirty="0">
                <a:latin typeface="Arial MT"/>
                <a:cs typeface="Arial MT"/>
              </a:rPr>
              <a:t>to</a:t>
            </a:r>
            <a:r>
              <a:rPr sz="1400" spc="-20" dirty="0">
                <a:latin typeface="Arial MT"/>
                <a:cs typeface="Arial MT"/>
              </a:rPr>
              <a:t> </a:t>
            </a:r>
            <a:r>
              <a:rPr sz="1400" spc="-5" dirty="0">
                <a:latin typeface="Arial MT"/>
                <a:cs typeface="Arial MT"/>
              </a:rPr>
              <a:t>inserted</a:t>
            </a:r>
            <a:r>
              <a:rPr sz="1400" spc="-20" dirty="0">
                <a:latin typeface="Arial MT"/>
                <a:cs typeface="Arial MT"/>
              </a:rPr>
              <a:t> </a:t>
            </a:r>
            <a:r>
              <a:rPr sz="1400" spc="-5" dirty="0">
                <a:latin typeface="Arial MT"/>
                <a:cs typeface="Arial MT"/>
              </a:rPr>
              <a:t>node</a:t>
            </a:r>
            <a:r>
              <a:rPr sz="1400" spc="-20" dirty="0">
                <a:latin typeface="Arial MT"/>
                <a:cs typeface="Arial MT"/>
              </a:rPr>
              <a:t> </a:t>
            </a:r>
            <a:r>
              <a:rPr sz="1400" spc="-5" dirty="0">
                <a:latin typeface="Arial MT"/>
                <a:cs typeface="Arial MT"/>
              </a:rPr>
              <a:t>as</a:t>
            </a:r>
            <a:endParaRPr sz="1400">
              <a:latin typeface="Arial MT"/>
              <a:cs typeface="Arial MT"/>
            </a:endParaRPr>
          </a:p>
        </p:txBody>
      </p:sp>
      <p:sp>
        <p:nvSpPr>
          <p:cNvPr id="135" name="object 135"/>
          <p:cNvSpPr txBox="1"/>
          <p:nvPr/>
        </p:nvSpPr>
        <p:spPr>
          <a:xfrm>
            <a:off x="5624962" y="4329113"/>
            <a:ext cx="100393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predecessor</a:t>
            </a:r>
            <a:endParaRPr sz="1400">
              <a:latin typeface="Arial MT"/>
              <a:cs typeface="Arial MT"/>
            </a:endParaRPr>
          </a:p>
        </p:txBody>
      </p:sp>
      <p:grpSp>
        <p:nvGrpSpPr>
          <p:cNvPr id="136" name="object 136"/>
          <p:cNvGrpSpPr/>
          <p:nvPr/>
        </p:nvGrpSpPr>
        <p:grpSpPr>
          <a:xfrm>
            <a:off x="2277735" y="2683587"/>
            <a:ext cx="2736215" cy="2261870"/>
            <a:chOff x="2277735" y="2683587"/>
            <a:chExt cx="2736215" cy="2261870"/>
          </a:xfrm>
        </p:grpSpPr>
        <p:sp>
          <p:nvSpPr>
            <p:cNvPr id="137" name="object 137"/>
            <p:cNvSpPr/>
            <p:nvPr/>
          </p:nvSpPr>
          <p:spPr>
            <a:xfrm>
              <a:off x="2282497" y="2715878"/>
              <a:ext cx="2693035" cy="2224405"/>
            </a:xfrm>
            <a:custGeom>
              <a:avLst/>
              <a:gdLst/>
              <a:ahLst/>
              <a:cxnLst/>
              <a:rect l="l" t="t" r="r" b="b"/>
              <a:pathLst>
                <a:path w="2693035" h="2224404">
                  <a:moveTo>
                    <a:pt x="0" y="2224403"/>
                  </a:moveTo>
                  <a:lnTo>
                    <a:pt x="2692838" y="0"/>
                  </a:lnTo>
                </a:path>
              </a:pathLst>
            </a:custGeom>
            <a:ln w="9524">
              <a:solidFill>
                <a:srgbClr val="FF0000"/>
              </a:solidFill>
            </a:ln>
          </p:spPr>
          <p:txBody>
            <a:bodyPr wrap="square" lIns="0" tIns="0" rIns="0" bIns="0" rtlCol="0"/>
            <a:lstStyle/>
            <a:p>
              <a:endParaRPr/>
            </a:p>
          </p:txBody>
        </p:sp>
        <p:sp>
          <p:nvSpPr>
            <p:cNvPr id="138" name="object 138"/>
            <p:cNvSpPr/>
            <p:nvPr/>
          </p:nvSpPr>
          <p:spPr>
            <a:xfrm>
              <a:off x="4965316" y="2688350"/>
              <a:ext cx="43815" cy="40005"/>
            </a:xfrm>
            <a:custGeom>
              <a:avLst/>
              <a:gdLst/>
              <a:ahLst/>
              <a:cxnLst/>
              <a:rect l="l" t="t" r="r" b="b"/>
              <a:pathLst>
                <a:path w="43814" h="40005">
                  <a:moveTo>
                    <a:pt x="20038" y="39658"/>
                  </a:moveTo>
                  <a:lnTo>
                    <a:pt x="0" y="15398"/>
                  </a:lnTo>
                  <a:lnTo>
                    <a:pt x="43345" y="0"/>
                  </a:lnTo>
                  <a:lnTo>
                    <a:pt x="20038" y="39658"/>
                  </a:lnTo>
                  <a:close/>
                </a:path>
              </a:pathLst>
            </a:custGeom>
            <a:solidFill>
              <a:srgbClr val="FF0000"/>
            </a:solidFill>
          </p:spPr>
          <p:txBody>
            <a:bodyPr wrap="square" lIns="0" tIns="0" rIns="0" bIns="0" rtlCol="0"/>
            <a:lstStyle/>
            <a:p>
              <a:endParaRPr/>
            </a:p>
          </p:txBody>
        </p:sp>
        <p:sp>
          <p:nvSpPr>
            <p:cNvPr id="139" name="object 139"/>
            <p:cNvSpPr/>
            <p:nvPr/>
          </p:nvSpPr>
          <p:spPr>
            <a:xfrm>
              <a:off x="4965316" y="2688350"/>
              <a:ext cx="43815" cy="40005"/>
            </a:xfrm>
            <a:custGeom>
              <a:avLst/>
              <a:gdLst/>
              <a:ahLst/>
              <a:cxnLst/>
              <a:rect l="l" t="t" r="r" b="b"/>
              <a:pathLst>
                <a:path w="43814" h="40005">
                  <a:moveTo>
                    <a:pt x="20038" y="39658"/>
                  </a:moveTo>
                  <a:lnTo>
                    <a:pt x="43345" y="0"/>
                  </a:lnTo>
                  <a:lnTo>
                    <a:pt x="0" y="15398"/>
                  </a:lnTo>
                  <a:lnTo>
                    <a:pt x="20038" y="39658"/>
                  </a:lnTo>
                  <a:close/>
                </a:path>
              </a:pathLst>
            </a:custGeom>
            <a:ln w="9524">
              <a:solidFill>
                <a:srgbClr val="FF0000"/>
              </a:solidFill>
            </a:ln>
          </p:spPr>
          <p:txBody>
            <a:bodyPr wrap="square" lIns="0" tIns="0" rIns="0" bIns="0" rtlCol="0"/>
            <a:lstStyle/>
            <a:p>
              <a:endParaRPr/>
            </a:p>
          </p:txBody>
        </p:sp>
      </p:gr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61620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Data</a:t>
            </a:r>
            <a:r>
              <a:rPr sz="2500" b="0" spc="-20" dirty="0">
                <a:solidFill>
                  <a:srgbClr val="000000"/>
                </a:solidFill>
                <a:latin typeface="Arial MT"/>
                <a:cs typeface="Arial MT"/>
              </a:rPr>
              <a:t> </a:t>
            </a:r>
            <a:r>
              <a:rPr sz="2500" b="0" dirty="0">
                <a:solidFill>
                  <a:srgbClr val="000000"/>
                </a:solidFill>
                <a:latin typeface="Arial MT"/>
                <a:cs typeface="Arial MT"/>
              </a:rPr>
              <a:t>Structure</a:t>
            </a:r>
            <a:r>
              <a:rPr sz="2500" b="0" spc="-25" dirty="0">
                <a:solidFill>
                  <a:srgbClr val="000000"/>
                </a:solidFill>
                <a:latin typeface="Arial MT"/>
                <a:cs typeface="Arial MT"/>
              </a:rPr>
              <a:t> </a:t>
            </a:r>
            <a:r>
              <a:rPr lang="en-US" sz="2500" b="0" spc="-25" dirty="0">
                <a:solidFill>
                  <a:srgbClr val="000000"/>
                </a:solidFill>
                <a:latin typeface="Arial MT"/>
                <a:cs typeface="Arial MT"/>
              </a:rPr>
              <a:t>3</a:t>
            </a:r>
            <a:r>
              <a:rPr sz="2500" b="0" dirty="0">
                <a:solidFill>
                  <a:srgbClr val="000000"/>
                </a:solidFill>
                <a:latin typeface="Arial MT"/>
                <a:cs typeface="Arial MT"/>
              </a:rPr>
              <a:t>.0</a:t>
            </a:r>
            <a:endParaRPr sz="2500" dirty="0">
              <a:latin typeface="Arial MT"/>
              <a:cs typeface="Arial MT"/>
            </a:endParaRPr>
          </a:p>
        </p:txBody>
      </p:sp>
      <p:sp>
        <p:nvSpPr>
          <p:cNvPr id="3" name="object 3"/>
          <p:cNvSpPr txBox="1"/>
          <p:nvPr/>
        </p:nvSpPr>
        <p:spPr>
          <a:xfrm>
            <a:off x="475249" y="1216355"/>
            <a:ext cx="7889875" cy="1800860"/>
          </a:xfrm>
          <a:prstGeom prst="rect">
            <a:avLst/>
          </a:prstGeom>
        </p:spPr>
        <p:txBody>
          <a:bodyPr vert="horz" wrap="square" lIns="0" tIns="12700" rIns="0" bIns="0" rtlCol="0">
            <a:spAutoFit/>
          </a:bodyPr>
          <a:lstStyle/>
          <a:p>
            <a:pPr marL="379095" indent="-367030">
              <a:lnSpc>
                <a:spcPct val="100000"/>
              </a:lnSpc>
              <a:spcBef>
                <a:spcPts val="100"/>
              </a:spcBef>
              <a:buChar char="●"/>
              <a:tabLst>
                <a:tab pos="379095" algn="l"/>
                <a:tab pos="379730" algn="l"/>
              </a:tabLst>
            </a:pPr>
            <a:r>
              <a:rPr sz="1800" spc="-5" dirty="0">
                <a:solidFill>
                  <a:srgbClr val="595959"/>
                </a:solidFill>
                <a:latin typeface="Arial MT"/>
                <a:cs typeface="Arial MT"/>
              </a:rPr>
              <a:t>Deletion</a:t>
            </a:r>
            <a:r>
              <a:rPr sz="1800" spc="-30" dirty="0">
                <a:solidFill>
                  <a:srgbClr val="595959"/>
                </a:solidFill>
                <a:latin typeface="Arial MT"/>
                <a:cs typeface="Arial MT"/>
              </a:rPr>
              <a:t> </a:t>
            </a:r>
            <a:r>
              <a:rPr sz="1800" dirty="0">
                <a:solidFill>
                  <a:srgbClr val="595959"/>
                </a:solidFill>
                <a:latin typeface="Arial MT"/>
                <a:cs typeface="Arial MT"/>
              </a:rPr>
              <a:t>–</a:t>
            </a:r>
            <a:r>
              <a:rPr sz="1800" spc="-15" dirty="0">
                <a:solidFill>
                  <a:srgbClr val="595959"/>
                </a:solidFill>
                <a:latin typeface="Arial MT"/>
                <a:cs typeface="Arial MT"/>
              </a:rPr>
              <a:t> </a:t>
            </a:r>
            <a:r>
              <a:rPr sz="1800" spc="-75" dirty="0">
                <a:solidFill>
                  <a:srgbClr val="595959"/>
                </a:solidFill>
                <a:latin typeface="Lucida Sans Unicode"/>
                <a:cs typeface="Lucida Sans Unicode"/>
              </a:rPr>
              <a:t>𝑂</a:t>
            </a:r>
            <a:r>
              <a:rPr sz="1800" spc="-75" dirty="0">
                <a:solidFill>
                  <a:srgbClr val="595959"/>
                </a:solidFill>
                <a:latin typeface="Arial MT"/>
                <a:cs typeface="Arial MT"/>
              </a:rPr>
              <a:t>(log</a:t>
            </a:r>
            <a:r>
              <a:rPr sz="1800" spc="-75" dirty="0">
                <a:solidFill>
                  <a:srgbClr val="595959"/>
                </a:solidFill>
                <a:latin typeface="Lucida Sans Unicode"/>
                <a:cs typeface="Lucida Sans Unicode"/>
              </a:rPr>
              <a:t>𝑛</a:t>
            </a:r>
            <a:r>
              <a:rPr sz="1800" spc="-75" dirty="0">
                <a:solidFill>
                  <a:srgbClr val="595959"/>
                </a:solidFill>
                <a:latin typeface="Arial MT"/>
                <a:cs typeface="Arial MT"/>
              </a:rPr>
              <a:t>)</a:t>
            </a:r>
            <a:endParaRPr sz="1800">
              <a:latin typeface="Arial MT"/>
              <a:cs typeface="Arial MT"/>
            </a:endParaRPr>
          </a:p>
          <a:p>
            <a:pPr marL="836294" lvl="1" indent="-336550">
              <a:lnSpc>
                <a:spcPct val="100000"/>
              </a:lnSpc>
              <a:spcBef>
                <a:spcPts val="1340"/>
              </a:spcBef>
              <a:buChar char="○"/>
              <a:tabLst>
                <a:tab pos="836294" algn="l"/>
                <a:tab pos="836930" algn="l"/>
              </a:tabLst>
            </a:pPr>
            <a:r>
              <a:rPr sz="1400" spc="-5" dirty="0">
                <a:solidFill>
                  <a:srgbClr val="595959"/>
                </a:solidFill>
                <a:latin typeface="Arial MT"/>
                <a:cs typeface="Arial MT"/>
              </a:rPr>
              <a:t>Delete</a:t>
            </a:r>
            <a:r>
              <a:rPr sz="1400" spc="-15" dirty="0">
                <a:solidFill>
                  <a:srgbClr val="595959"/>
                </a:solidFill>
                <a:latin typeface="Arial MT"/>
                <a:cs typeface="Arial MT"/>
              </a:rPr>
              <a:t> </a:t>
            </a:r>
            <a:r>
              <a:rPr sz="1400" spc="-5" dirty="0">
                <a:solidFill>
                  <a:srgbClr val="595959"/>
                </a:solidFill>
                <a:latin typeface="Arial MT"/>
                <a:cs typeface="Arial MT"/>
              </a:rPr>
              <a:t>from</a:t>
            </a:r>
            <a:r>
              <a:rPr sz="1400" spc="-10" dirty="0">
                <a:solidFill>
                  <a:srgbClr val="595959"/>
                </a:solidFill>
                <a:latin typeface="Arial MT"/>
                <a:cs typeface="Arial MT"/>
              </a:rPr>
              <a:t> </a:t>
            </a:r>
            <a:r>
              <a:rPr sz="1400" spc="-5" dirty="0">
                <a:solidFill>
                  <a:srgbClr val="595959"/>
                </a:solidFill>
                <a:latin typeface="Arial MT"/>
                <a:cs typeface="Arial MT"/>
              </a:rPr>
              <a:t>the</a:t>
            </a:r>
            <a:r>
              <a:rPr sz="1400" spc="-10" dirty="0">
                <a:solidFill>
                  <a:srgbClr val="595959"/>
                </a:solidFill>
                <a:latin typeface="Arial MT"/>
                <a:cs typeface="Arial MT"/>
              </a:rPr>
              <a:t> </a:t>
            </a:r>
            <a:r>
              <a:rPr sz="1400" spc="-5" dirty="0">
                <a:solidFill>
                  <a:srgbClr val="595959"/>
                </a:solidFill>
                <a:latin typeface="Arial MT"/>
                <a:cs typeface="Arial MT"/>
              </a:rPr>
              <a:t>BBST</a:t>
            </a:r>
            <a:r>
              <a:rPr sz="1400" spc="-35" dirty="0">
                <a:solidFill>
                  <a:srgbClr val="595959"/>
                </a:solidFill>
                <a:latin typeface="Arial MT"/>
                <a:cs typeface="Arial MT"/>
              </a:rPr>
              <a:t> </a:t>
            </a:r>
            <a:r>
              <a:rPr sz="1400" spc="-5" dirty="0">
                <a:solidFill>
                  <a:srgbClr val="595959"/>
                </a:solidFill>
                <a:latin typeface="Arial MT"/>
                <a:cs typeface="Arial MT"/>
              </a:rPr>
              <a:t>as</a:t>
            </a:r>
            <a:r>
              <a:rPr sz="1400" spc="-10" dirty="0">
                <a:solidFill>
                  <a:srgbClr val="595959"/>
                </a:solidFill>
                <a:latin typeface="Arial MT"/>
                <a:cs typeface="Arial MT"/>
              </a:rPr>
              <a:t> </a:t>
            </a:r>
            <a:r>
              <a:rPr sz="1400" spc="-5" dirty="0">
                <a:solidFill>
                  <a:srgbClr val="595959"/>
                </a:solidFill>
                <a:latin typeface="Arial MT"/>
                <a:cs typeface="Arial MT"/>
              </a:rPr>
              <a:t>per</a:t>
            </a:r>
            <a:r>
              <a:rPr sz="1400" spc="-10" dirty="0">
                <a:solidFill>
                  <a:srgbClr val="595959"/>
                </a:solidFill>
                <a:latin typeface="Arial MT"/>
                <a:cs typeface="Arial MT"/>
              </a:rPr>
              <a:t> </a:t>
            </a:r>
            <a:r>
              <a:rPr sz="1400" spc="-5" dirty="0">
                <a:solidFill>
                  <a:srgbClr val="595959"/>
                </a:solidFill>
                <a:latin typeface="Arial MT"/>
                <a:cs typeface="Arial MT"/>
              </a:rPr>
              <a:t>normal</a:t>
            </a:r>
            <a:r>
              <a:rPr sz="1400" spc="-10" dirty="0">
                <a:solidFill>
                  <a:srgbClr val="595959"/>
                </a:solidFill>
                <a:latin typeface="Arial MT"/>
                <a:cs typeface="Arial MT"/>
              </a:rPr>
              <a:t> </a:t>
            </a:r>
            <a:r>
              <a:rPr sz="1400" dirty="0">
                <a:solidFill>
                  <a:srgbClr val="595959"/>
                </a:solidFill>
                <a:latin typeface="Arial MT"/>
                <a:cs typeface="Arial MT"/>
              </a:rPr>
              <a:t>–</a:t>
            </a:r>
            <a:r>
              <a:rPr sz="1400" spc="15" dirty="0">
                <a:solidFill>
                  <a:srgbClr val="595959"/>
                </a:solidFill>
                <a:latin typeface="Arial MT"/>
                <a:cs typeface="Arial MT"/>
              </a:rPr>
              <a:t> </a:t>
            </a:r>
            <a:r>
              <a:rPr sz="1400" spc="-60" dirty="0">
                <a:solidFill>
                  <a:srgbClr val="595959"/>
                </a:solidFill>
                <a:latin typeface="Lucida Sans Unicode"/>
                <a:cs typeface="Lucida Sans Unicode"/>
              </a:rPr>
              <a:t>𝑂</a:t>
            </a:r>
            <a:r>
              <a:rPr sz="1400" spc="-60" dirty="0">
                <a:solidFill>
                  <a:srgbClr val="595959"/>
                </a:solidFill>
                <a:latin typeface="Arial MT"/>
                <a:cs typeface="Arial MT"/>
              </a:rPr>
              <a:t>(log</a:t>
            </a:r>
            <a:r>
              <a:rPr sz="1400" spc="-60" dirty="0">
                <a:solidFill>
                  <a:srgbClr val="595959"/>
                </a:solidFill>
                <a:latin typeface="Lucida Sans Unicode"/>
                <a:cs typeface="Lucida Sans Unicode"/>
              </a:rPr>
              <a:t>𝑛</a:t>
            </a:r>
            <a:r>
              <a:rPr sz="1400" spc="-60" dirty="0">
                <a:solidFill>
                  <a:srgbClr val="595959"/>
                </a:solidFill>
                <a:latin typeface="Arial MT"/>
                <a:cs typeface="Arial MT"/>
              </a:rPr>
              <a:t>)</a:t>
            </a:r>
            <a:endParaRPr sz="1400">
              <a:latin typeface="Arial MT"/>
              <a:cs typeface="Arial MT"/>
            </a:endParaRPr>
          </a:p>
          <a:p>
            <a:pPr marL="836294" lvl="1" indent="-336550">
              <a:lnSpc>
                <a:spcPct val="100000"/>
              </a:lnSpc>
              <a:spcBef>
                <a:spcPts val="1250"/>
              </a:spcBef>
              <a:buChar char="○"/>
              <a:tabLst>
                <a:tab pos="836294" algn="l"/>
                <a:tab pos="836930" algn="l"/>
              </a:tabLst>
            </a:pPr>
            <a:r>
              <a:rPr sz="1400" spc="-5" dirty="0">
                <a:solidFill>
                  <a:srgbClr val="595959"/>
                </a:solidFill>
                <a:latin typeface="Arial MT"/>
                <a:cs typeface="Arial MT"/>
              </a:rPr>
              <a:t>Remove</a:t>
            </a:r>
            <a:r>
              <a:rPr sz="1400" spc="-10" dirty="0">
                <a:solidFill>
                  <a:srgbClr val="595959"/>
                </a:solidFill>
                <a:latin typeface="Arial MT"/>
                <a:cs typeface="Arial MT"/>
              </a:rPr>
              <a:t> </a:t>
            </a:r>
            <a:r>
              <a:rPr sz="1400" spc="-5" dirty="0">
                <a:solidFill>
                  <a:srgbClr val="595959"/>
                </a:solidFill>
                <a:latin typeface="Arial MT"/>
                <a:cs typeface="Arial MT"/>
              </a:rPr>
              <a:t>the</a:t>
            </a:r>
            <a:r>
              <a:rPr sz="1400" spc="-10" dirty="0">
                <a:solidFill>
                  <a:srgbClr val="595959"/>
                </a:solidFill>
                <a:latin typeface="Arial MT"/>
                <a:cs typeface="Arial MT"/>
              </a:rPr>
              <a:t> </a:t>
            </a:r>
            <a:r>
              <a:rPr sz="1400" dirty="0">
                <a:solidFill>
                  <a:srgbClr val="595959"/>
                </a:solidFill>
                <a:latin typeface="Arial MT"/>
                <a:cs typeface="Arial MT"/>
              </a:rPr>
              <a:t>corresponding</a:t>
            </a:r>
            <a:r>
              <a:rPr sz="1400" spc="-10" dirty="0">
                <a:solidFill>
                  <a:srgbClr val="595959"/>
                </a:solidFill>
                <a:latin typeface="Arial MT"/>
                <a:cs typeface="Arial MT"/>
              </a:rPr>
              <a:t> </a:t>
            </a:r>
            <a:r>
              <a:rPr sz="1400" spc="-5" dirty="0">
                <a:solidFill>
                  <a:srgbClr val="595959"/>
                </a:solidFill>
                <a:latin typeface="Arial MT"/>
                <a:cs typeface="Arial MT"/>
              </a:rPr>
              <a:t>entry</a:t>
            </a:r>
            <a:r>
              <a:rPr sz="1400" spc="-10" dirty="0">
                <a:solidFill>
                  <a:srgbClr val="595959"/>
                </a:solidFill>
                <a:latin typeface="Arial MT"/>
                <a:cs typeface="Arial MT"/>
              </a:rPr>
              <a:t> </a:t>
            </a:r>
            <a:r>
              <a:rPr sz="1400" spc="-5" dirty="0">
                <a:solidFill>
                  <a:srgbClr val="595959"/>
                </a:solidFill>
                <a:latin typeface="Arial MT"/>
                <a:cs typeface="Arial MT"/>
              </a:rPr>
              <a:t>from</a:t>
            </a:r>
            <a:r>
              <a:rPr sz="1400" spc="-10" dirty="0">
                <a:solidFill>
                  <a:srgbClr val="595959"/>
                </a:solidFill>
                <a:latin typeface="Arial MT"/>
                <a:cs typeface="Arial MT"/>
              </a:rPr>
              <a:t> </a:t>
            </a:r>
            <a:r>
              <a:rPr sz="1400" spc="-5" dirty="0">
                <a:solidFill>
                  <a:srgbClr val="595959"/>
                </a:solidFill>
                <a:latin typeface="Arial MT"/>
                <a:cs typeface="Arial MT"/>
              </a:rPr>
              <a:t>the</a:t>
            </a:r>
            <a:r>
              <a:rPr sz="1400" spc="-10" dirty="0">
                <a:solidFill>
                  <a:srgbClr val="595959"/>
                </a:solidFill>
                <a:latin typeface="Arial MT"/>
                <a:cs typeface="Arial MT"/>
              </a:rPr>
              <a:t> </a:t>
            </a:r>
            <a:r>
              <a:rPr sz="1400" spc="-5" dirty="0">
                <a:solidFill>
                  <a:srgbClr val="595959"/>
                </a:solidFill>
                <a:latin typeface="Arial MT"/>
                <a:cs typeface="Arial MT"/>
              </a:rPr>
              <a:t>hash</a:t>
            </a:r>
            <a:r>
              <a:rPr sz="1400" spc="-10" dirty="0">
                <a:solidFill>
                  <a:srgbClr val="595959"/>
                </a:solidFill>
                <a:latin typeface="Arial MT"/>
                <a:cs typeface="Arial MT"/>
              </a:rPr>
              <a:t> </a:t>
            </a:r>
            <a:r>
              <a:rPr sz="1400" spc="-5" dirty="0">
                <a:solidFill>
                  <a:srgbClr val="595959"/>
                </a:solidFill>
                <a:latin typeface="Arial MT"/>
                <a:cs typeface="Arial MT"/>
              </a:rPr>
              <a:t>table</a:t>
            </a:r>
            <a:r>
              <a:rPr sz="1400" spc="-10" dirty="0">
                <a:solidFill>
                  <a:srgbClr val="595959"/>
                </a:solidFill>
                <a:latin typeface="Arial MT"/>
                <a:cs typeface="Arial MT"/>
              </a:rPr>
              <a:t> </a:t>
            </a:r>
            <a:r>
              <a:rPr sz="1400" dirty="0">
                <a:solidFill>
                  <a:srgbClr val="595959"/>
                </a:solidFill>
                <a:latin typeface="Arial MT"/>
                <a:cs typeface="Arial MT"/>
              </a:rPr>
              <a:t>–</a:t>
            </a:r>
            <a:r>
              <a:rPr sz="1400" spc="25" dirty="0">
                <a:solidFill>
                  <a:srgbClr val="595959"/>
                </a:solidFill>
                <a:latin typeface="Arial MT"/>
                <a:cs typeface="Arial MT"/>
              </a:rPr>
              <a:t> </a:t>
            </a:r>
            <a:r>
              <a:rPr sz="1400" spc="-15" dirty="0">
                <a:solidFill>
                  <a:srgbClr val="595959"/>
                </a:solidFill>
                <a:latin typeface="Lucida Sans Unicode"/>
                <a:cs typeface="Lucida Sans Unicode"/>
              </a:rPr>
              <a:t>𝑂</a:t>
            </a:r>
            <a:r>
              <a:rPr sz="1400" spc="-15" dirty="0">
                <a:solidFill>
                  <a:srgbClr val="595959"/>
                </a:solidFill>
                <a:latin typeface="Arial MT"/>
                <a:cs typeface="Arial MT"/>
              </a:rPr>
              <a:t>(1)</a:t>
            </a:r>
            <a:endParaRPr sz="1400">
              <a:latin typeface="Arial MT"/>
              <a:cs typeface="Arial MT"/>
            </a:endParaRPr>
          </a:p>
          <a:p>
            <a:pPr marL="836294" lvl="1" indent="-336550">
              <a:lnSpc>
                <a:spcPct val="100000"/>
              </a:lnSpc>
              <a:spcBef>
                <a:spcPts val="1255"/>
              </a:spcBef>
              <a:buChar char="○"/>
              <a:tabLst>
                <a:tab pos="836294" algn="l"/>
                <a:tab pos="836930" algn="l"/>
              </a:tabLst>
            </a:pPr>
            <a:r>
              <a:rPr sz="1400" spc="-5" dirty="0">
                <a:solidFill>
                  <a:srgbClr val="595959"/>
                </a:solidFill>
                <a:latin typeface="Arial MT"/>
                <a:cs typeface="Arial MT"/>
              </a:rPr>
              <a:t>Set the deleted </a:t>
            </a:r>
            <a:r>
              <a:rPr sz="1400" spc="-10" dirty="0">
                <a:solidFill>
                  <a:srgbClr val="595959"/>
                </a:solidFill>
                <a:latin typeface="Arial MT"/>
                <a:cs typeface="Arial MT"/>
              </a:rPr>
              <a:t>node’s</a:t>
            </a:r>
            <a:r>
              <a:rPr sz="1400" spc="-5" dirty="0">
                <a:solidFill>
                  <a:srgbClr val="595959"/>
                </a:solidFill>
                <a:latin typeface="Arial MT"/>
                <a:cs typeface="Arial MT"/>
              </a:rPr>
              <a:t> predecessor’s </a:t>
            </a:r>
            <a:r>
              <a:rPr sz="1400" dirty="0">
                <a:solidFill>
                  <a:srgbClr val="595959"/>
                </a:solidFill>
                <a:latin typeface="Arial MT"/>
                <a:cs typeface="Arial MT"/>
              </a:rPr>
              <a:t>successor</a:t>
            </a:r>
            <a:r>
              <a:rPr sz="1400" spc="-5" dirty="0">
                <a:solidFill>
                  <a:srgbClr val="595959"/>
                </a:solidFill>
                <a:latin typeface="Arial MT"/>
                <a:cs typeface="Arial MT"/>
              </a:rPr>
              <a:t> to the deleted </a:t>
            </a:r>
            <a:r>
              <a:rPr sz="1400" spc="-10" dirty="0">
                <a:solidFill>
                  <a:srgbClr val="595959"/>
                </a:solidFill>
                <a:latin typeface="Arial MT"/>
                <a:cs typeface="Arial MT"/>
              </a:rPr>
              <a:t>node’s</a:t>
            </a:r>
            <a:r>
              <a:rPr sz="1400" spc="-5" dirty="0">
                <a:solidFill>
                  <a:srgbClr val="595959"/>
                </a:solidFill>
                <a:latin typeface="Arial MT"/>
                <a:cs typeface="Arial MT"/>
              </a:rPr>
              <a:t> </a:t>
            </a:r>
            <a:r>
              <a:rPr sz="1400" dirty="0">
                <a:solidFill>
                  <a:srgbClr val="595959"/>
                </a:solidFill>
                <a:latin typeface="Arial MT"/>
                <a:cs typeface="Arial MT"/>
              </a:rPr>
              <a:t>successor</a:t>
            </a:r>
            <a:r>
              <a:rPr sz="1400" spc="-5" dirty="0">
                <a:solidFill>
                  <a:srgbClr val="595959"/>
                </a:solidFill>
                <a:latin typeface="Arial MT"/>
                <a:cs typeface="Arial MT"/>
              </a:rPr>
              <a:t> </a:t>
            </a:r>
            <a:r>
              <a:rPr sz="1400" dirty="0">
                <a:solidFill>
                  <a:srgbClr val="595959"/>
                </a:solidFill>
                <a:latin typeface="Arial MT"/>
                <a:cs typeface="Arial MT"/>
              </a:rPr>
              <a:t>–</a:t>
            </a:r>
            <a:r>
              <a:rPr sz="1400" spc="20" dirty="0">
                <a:solidFill>
                  <a:srgbClr val="595959"/>
                </a:solidFill>
                <a:latin typeface="Arial MT"/>
                <a:cs typeface="Arial MT"/>
              </a:rPr>
              <a:t> </a:t>
            </a:r>
            <a:r>
              <a:rPr sz="1400" spc="-15" dirty="0">
                <a:solidFill>
                  <a:srgbClr val="595959"/>
                </a:solidFill>
                <a:latin typeface="Lucida Sans Unicode"/>
                <a:cs typeface="Lucida Sans Unicode"/>
              </a:rPr>
              <a:t>𝑂</a:t>
            </a:r>
            <a:r>
              <a:rPr sz="1400" spc="-15" dirty="0">
                <a:solidFill>
                  <a:srgbClr val="595959"/>
                </a:solidFill>
                <a:latin typeface="Arial MT"/>
                <a:cs typeface="Arial MT"/>
              </a:rPr>
              <a:t>(1)</a:t>
            </a:r>
            <a:endParaRPr sz="1400">
              <a:latin typeface="Arial MT"/>
              <a:cs typeface="Arial MT"/>
            </a:endParaRPr>
          </a:p>
          <a:p>
            <a:pPr marL="836294" lvl="1" indent="-336550">
              <a:lnSpc>
                <a:spcPct val="100000"/>
              </a:lnSpc>
              <a:spcBef>
                <a:spcPts val="1250"/>
              </a:spcBef>
              <a:buChar char="○"/>
              <a:tabLst>
                <a:tab pos="836294" algn="l"/>
                <a:tab pos="836930" algn="l"/>
              </a:tabLst>
            </a:pPr>
            <a:r>
              <a:rPr sz="1400" spc="-5" dirty="0">
                <a:solidFill>
                  <a:srgbClr val="595959"/>
                </a:solidFill>
                <a:latin typeface="Arial MT"/>
                <a:cs typeface="Arial MT"/>
              </a:rPr>
              <a:t>Set</a:t>
            </a:r>
            <a:r>
              <a:rPr sz="1400" spc="-10" dirty="0">
                <a:solidFill>
                  <a:srgbClr val="595959"/>
                </a:solidFill>
                <a:latin typeface="Arial MT"/>
                <a:cs typeface="Arial MT"/>
              </a:rPr>
              <a:t> </a:t>
            </a:r>
            <a:r>
              <a:rPr sz="1400" spc="-5" dirty="0">
                <a:solidFill>
                  <a:srgbClr val="595959"/>
                </a:solidFill>
                <a:latin typeface="Arial MT"/>
                <a:cs typeface="Arial MT"/>
              </a:rPr>
              <a:t>the deleted </a:t>
            </a:r>
            <a:r>
              <a:rPr sz="1400" spc="-10" dirty="0">
                <a:solidFill>
                  <a:srgbClr val="595959"/>
                </a:solidFill>
                <a:latin typeface="Arial MT"/>
                <a:cs typeface="Arial MT"/>
              </a:rPr>
              <a:t>node’s</a:t>
            </a:r>
            <a:r>
              <a:rPr sz="1400" spc="-5" dirty="0">
                <a:solidFill>
                  <a:srgbClr val="595959"/>
                </a:solidFill>
                <a:latin typeface="Arial MT"/>
                <a:cs typeface="Arial MT"/>
              </a:rPr>
              <a:t> </a:t>
            </a:r>
            <a:r>
              <a:rPr sz="1400" dirty="0">
                <a:solidFill>
                  <a:srgbClr val="595959"/>
                </a:solidFill>
                <a:latin typeface="Arial MT"/>
                <a:cs typeface="Arial MT"/>
              </a:rPr>
              <a:t>successor’s</a:t>
            </a:r>
            <a:r>
              <a:rPr sz="1400" spc="-5" dirty="0">
                <a:solidFill>
                  <a:srgbClr val="595959"/>
                </a:solidFill>
                <a:latin typeface="Arial MT"/>
                <a:cs typeface="Arial MT"/>
              </a:rPr>
              <a:t> predecessor to the deleted </a:t>
            </a:r>
            <a:r>
              <a:rPr sz="1400" spc="-10" dirty="0">
                <a:solidFill>
                  <a:srgbClr val="595959"/>
                </a:solidFill>
                <a:latin typeface="Arial MT"/>
                <a:cs typeface="Arial MT"/>
              </a:rPr>
              <a:t>node’s</a:t>
            </a:r>
            <a:r>
              <a:rPr sz="1400" spc="-5" dirty="0">
                <a:solidFill>
                  <a:srgbClr val="595959"/>
                </a:solidFill>
                <a:latin typeface="Arial MT"/>
                <a:cs typeface="Arial MT"/>
              </a:rPr>
              <a:t> predecessor </a:t>
            </a:r>
            <a:r>
              <a:rPr sz="1400" dirty="0">
                <a:solidFill>
                  <a:srgbClr val="595959"/>
                </a:solidFill>
                <a:latin typeface="Arial MT"/>
                <a:cs typeface="Arial MT"/>
              </a:rPr>
              <a:t>–</a:t>
            </a:r>
            <a:r>
              <a:rPr sz="1400" spc="25" dirty="0">
                <a:solidFill>
                  <a:srgbClr val="595959"/>
                </a:solidFill>
                <a:latin typeface="Arial MT"/>
                <a:cs typeface="Arial MT"/>
              </a:rPr>
              <a:t> </a:t>
            </a:r>
            <a:r>
              <a:rPr sz="1400" spc="-15" dirty="0">
                <a:solidFill>
                  <a:srgbClr val="595959"/>
                </a:solidFill>
                <a:latin typeface="Lucida Sans Unicode"/>
                <a:cs typeface="Lucida Sans Unicode"/>
              </a:rPr>
              <a:t>𝑂</a:t>
            </a:r>
            <a:r>
              <a:rPr sz="1400" spc="-15" dirty="0">
                <a:solidFill>
                  <a:srgbClr val="595959"/>
                </a:solidFill>
                <a:latin typeface="Arial MT"/>
                <a:cs typeface="Arial MT"/>
              </a:rPr>
              <a:t>(1)</a:t>
            </a:r>
            <a:endParaRPr sz="1400">
              <a:latin typeface="Arial MT"/>
              <a:cs typeface="Arial MT"/>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21499" y="2654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3" name="object 3"/>
          <p:cNvSpPr txBox="1"/>
          <p:nvPr/>
        </p:nvSpPr>
        <p:spPr>
          <a:xfrm>
            <a:off x="1121499" y="5396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4" name="object 4"/>
          <p:cNvSpPr txBox="1"/>
          <p:nvPr/>
        </p:nvSpPr>
        <p:spPr>
          <a:xfrm>
            <a:off x="1121499" y="8138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5" name="object 5"/>
          <p:cNvSpPr txBox="1"/>
          <p:nvPr/>
        </p:nvSpPr>
        <p:spPr>
          <a:xfrm>
            <a:off x="1121499" y="10880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sp>
        <p:nvSpPr>
          <p:cNvPr id="6" name="object 6"/>
          <p:cNvSpPr txBox="1"/>
          <p:nvPr/>
        </p:nvSpPr>
        <p:spPr>
          <a:xfrm>
            <a:off x="1121499" y="13622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3</a:t>
            </a:r>
            <a:endParaRPr sz="1400">
              <a:latin typeface="Consolas"/>
              <a:cs typeface="Consolas"/>
            </a:endParaRPr>
          </a:p>
        </p:txBody>
      </p:sp>
      <p:sp>
        <p:nvSpPr>
          <p:cNvPr id="7" name="object 7"/>
          <p:cNvSpPr txBox="1">
            <a:spLocks noGrp="1"/>
          </p:cNvSpPr>
          <p:nvPr>
            <p:ph type="title"/>
          </p:nvPr>
        </p:nvSpPr>
        <p:spPr>
          <a:xfrm>
            <a:off x="1892200" y="2654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140970">
              <a:lnSpc>
                <a:spcPct val="100000"/>
              </a:lnSpc>
              <a:spcBef>
                <a:spcPts val="195"/>
              </a:spcBef>
            </a:pPr>
            <a:r>
              <a:rPr sz="1400" spc="-5" dirty="0">
                <a:solidFill>
                  <a:srgbClr val="000000"/>
                </a:solidFill>
                <a:latin typeface="Consolas"/>
                <a:cs typeface="Consolas"/>
              </a:rPr>
              <a:t>Value</a:t>
            </a:r>
            <a:endParaRPr sz="1400">
              <a:latin typeface="Consolas"/>
              <a:cs typeface="Consolas"/>
            </a:endParaRPr>
          </a:p>
        </p:txBody>
      </p:sp>
      <p:grpSp>
        <p:nvGrpSpPr>
          <p:cNvPr id="8" name="object 8"/>
          <p:cNvGrpSpPr/>
          <p:nvPr/>
        </p:nvGrpSpPr>
        <p:grpSpPr>
          <a:xfrm>
            <a:off x="1877912" y="525375"/>
            <a:ext cx="3594100" cy="2387600"/>
            <a:chOff x="1877912" y="525375"/>
            <a:chExt cx="3594100" cy="2387600"/>
          </a:xfrm>
        </p:grpSpPr>
        <p:sp>
          <p:nvSpPr>
            <p:cNvPr id="9" name="object 9"/>
            <p:cNvSpPr/>
            <p:nvPr/>
          </p:nvSpPr>
          <p:spPr>
            <a:xfrm>
              <a:off x="1892200"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 name="object 10"/>
            <p:cNvSpPr/>
            <p:nvPr/>
          </p:nvSpPr>
          <p:spPr>
            <a:xfrm>
              <a:off x="1892200"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1" name="object 11"/>
            <p:cNvSpPr/>
            <p:nvPr/>
          </p:nvSpPr>
          <p:spPr>
            <a:xfrm>
              <a:off x="1892200"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2" name="object 12"/>
            <p:cNvSpPr/>
            <p:nvPr/>
          </p:nvSpPr>
          <p:spPr>
            <a:xfrm>
              <a:off x="1892200"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3" name="object 13"/>
            <p:cNvSpPr/>
            <p:nvPr/>
          </p:nvSpPr>
          <p:spPr>
            <a:xfrm>
              <a:off x="5019397" y="24604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14" name="object 14"/>
            <p:cNvSpPr/>
            <p:nvPr/>
          </p:nvSpPr>
          <p:spPr>
            <a:xfrm>
              <a:off x="5019397" y="24604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5" name="object 15"/>
          <p:cNvSpPr txBox="1"/>
          <p:nvPr/>
        </p:nvSpPr>
        <p:spPr>
          <a:xfrm>
            <a:off x="5176283" y="25548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grpSp>
        <p:nvGrpSpPr>
          <p:cNvPr id="16" name="object 16"/>
          <p:cNvGrpSpPr/>
          <p:nvPr/>
        </p:nvGrpSpPr>
        <p:grpSpPr>
          <a:xfrm>
            <a:off x="6376709" y="2446194"/>
            <a:ext cx="466725" cy="466725"/>
            <a:chOff x="6376709" y="2446194"/>
            <a:chExt cx="466725" cy="466725"/>
          </a:xfrm>
        </p:grpSpPr>
        <p:sp>
          <p:nvSpPr>
            <p:cNvPr id="17" name="object 17"/>
            <p:cNvSpPr/>
            <p:nvPr/>
          </p:nvSpPr>
          <p:spPr>
            <a:xfrm>
              <a:off x="6390997" y="24604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18" name="object 18"/>
            <p:cNvSpPr/>
            <p:nvPr/>
          </p:nvSpPr>
          <p:spPr>
            <a:xfrm>
              <a:off x="6390997" y="2460481"/>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9" name="object 19"/>
          <p:cNvSpPr txBox="1"/>
          <p:nvPr/>
        </p:nvSpPr>
        <p:spPr>
          <a:xfrm>
            <a:off x="6498469" y="2554895"/>
            <a:ext cx="22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20</a:t>
            </a:r>
            <a:endParaRPr sz="1400">
              <a:latin typeface="Arial MT"/>
              <a:cs typeface="Arial MT"/>
            </a:endParaRPr>
          </a:p>
        </p:txBody>
      </p:sp>
      <p:grpSp>
        <p:nvGrpSpPr>
          <p:cNvPr id="20" name="object 20"/>
          <p:cNvGrpSpPr/>
          <p:nvPr/>
        </p:nvGrpSpPr>
        <p:grpSpPr>
          <a:xfrm>
            <a:off x="5684737" y="1585494"/>
            <a:ext cx="466725" cy="466725"/>
            <a:chOff x="5684737" y="1585494"/>
            <a:chExt cx="466725" cy="466725"/>
          </a:xfrm>
        </p:grpSpPr>
        <p:sp>
          <p:nvSpPr>
            <p:cNvPr id="21" name="object 21"/>
            <p:cNvSpPr/>
            <p:nvPr/>
          </p:nvSpPr>
          <p:spPr>
            <a:xfrm>
              <a:off x="5699024" y="15997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22" name="object 22"/>
            <p:cNvSpPr/>
            <p:nvPr/>
          </p:nvSpPr>
          <p:spPr>
            <a:xfrm>
              <a:off x="5699025" y="15997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23" name="object 23"/>
          <p:cNvSpPr txBox="1"/>
          <p:nvPr/>
        </p:nvSpPr>
        <p:spPr>
          <a:xfrm>
            <a:off x="5855910" y="16941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5</a:t>
            </a:r>
            <a:endParaRPr sz="1400">
              <a:latin typeface="Arial MT"/>
              <a:cs typeface="Arial MT"/>
            </a:endParaRPr>
          </a:p>
        </p:txBody>
      </p:sp>
      <p:grpSp>
        <p:nvGrpSpPr>
          <p:cNvPr id="24" name="object 24"/>
          <p:cNvGrpSpPr/>
          <p:nvPr/>
        </p:nvGrpSpPr>
        <p:grpSpPr>
          <a:xfrm>
            <a:off x="1877912" y="633674"/>
            <a:ext cx="4711065" cy="1819910"/>
            <a:chOff x="1877912" y="633674"/>
            <a:chExt cx="4711065" cy="1819910"/>
          </a:xfrm>
        </p:grpSpPr>
        <p:sp>
          <p:nvSpPr>
            <p:cNvPr id="25" name="object 25"/>
            <p:cNvSpPr/>
            <p:nvPr/>
          </p:nvSpPr>
          <p:spPr>
            <a:xfrm>
              <a:off x="2258299" y="6479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26" name="object 26"/>
            <p:cNvSpPr/>
            <p:nvPr/>
          </p:nvSpPr>
          <p:spPr>
            <a:xfrm>
              <a:off x="2258299" y="6479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27" name="object 27"/>
            <p:cNvSpPr/>
            <p:nvPr/>
          </p:nvSpPr>
          <p:spPr>
            <a:xfrm>
              <a:off x="2258299" y="9293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28" name="object 28"/>
            <p:cNvSpPr/>
            <p:nvPr/>
          </p:nvSpPr>
          <p:spPr>
            <a:xfrm>
              <a:off x="2258299" y="9293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29" name="object 29"/>
            <p:cNvSpPr/>
            <p:nvPr/>
          </p:nvSpPr>
          <p:spPr>
            <a:xfrm>
              <a:off x="1892200"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30" name="object 30"/>
            <p:cNvSpPr/>
            <p:nvPr/>
          </p:nvSpPr>
          <p:spPr>
            <a:xfrm>
              <a:off x="1892200"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31" name="object 31"/>
            <p:cNvSpPr/>
            <p:nvPr/>
          </p:nvSpPr>
          <p:spPr>
            <a:xfrm>
              <a:off x="1892200"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32" name="object 32"/>
            <p:cNvSpPr/>
            <p:nvPr/>
          </p:nvSpPr>
          <p:spPr>
            <a:xfrm>
              <a:off x="1892200"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33" name="object 33"/>
            <p:cNvSpPr/>
            <p:nvPr/>
          </p:nvSpPr>
          <p:spPr>
            <a:xfrm>
              <a:off x="2258299" y="11963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34" name="object 34"/>
            <p:cNvSpPr/>
            <p:nvPr/>
          </p:nvSpPr>
          <p:spPr>
            <a:xfrm>
              <a:off x="2258299" y="11963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35" name="object 35"/>
            <p:cNvSpPr/>
            <p:nvPr/>
          </p:nvSpPr>
          <p:spPr>
            <a:xfrm>
              <a:off x="2258299" y="14777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36" name="object 36"/>
            <p:cNvSpPr/>
            <p:nvPr/>
          </p:nvSpPr>
          <p:spPr>
            <a:xfrm>
              <a:off x="2258299" y="14777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37" name="object 37"/>
            <p:cNvSpPr/>
            <p:nvPr/>
          </p:nvSpPr>
          <p:spPr>
            <a:xfrm>
              <a:off x="5384105" y="2037782"/>
              <a:ext cx="534035" cy="332740"/>
            </a:xfrm>
            <a:custGeom>
              <a:avLst/>
              <a:gdLst/>
              <a:ahLst/>
              <a:cxnLst/>
              <a:rect l="l" t="t" r="r" b="b"/>
              <a:pathLst>
                <a:path w="534035" h="332739">
                  <a:moveTo>
                    <a:pt x="533919" y="0"/>
                  </a:moveTo>
                  <a:lnTo>
                    <a:pt x="0" y="332138"/>
                  </a:lnTo>
                </a:path>
              </a:pathLst>
            </a:custGeom>
            <a:ln w="28574">
              <a:solidFill>
                <a:srgbClr val="6AA84F"/>
              </a:solidFill>
            </a:ln>
          </p:spPr>
          <p:txBody>
            <a:bodyPr wrap="square" lIns="0" tIns="0" rIns="0" bIns="0" rtlCol="0"/>
            <a:lstStyle/>
            <a:p>
              <a:endParaRPr/>
            </a:p>
          </p:txBody>
        </p:sp>
        <p:pic>
          <p:nvPicPr>
            <p:cNvPr id="38" name="object 38"/>
            <p:cNvPicPr/>
            <p:nvPr/>
          </p:nvPicPr>
          <p:blipFill>
            <a:blip r:embed="rId2" cstate="print"/>
            <a:stretch>
              <a:fillRect/>
            </a:stretch>
          </p:blipFill>
          <p:spPr>
            <a:xfrm>
              <a:off x="5259708" y="2315556"/>
              <a:ext cx="163615" cy="137148"/>
            </a:xfrm>
            <a:prstGeom prst="rect">
              <a:avLst/>
            </a:prstGeom>
          </p:spPr>
        </p:pic>
        <p:sp>
          <p:nvSpPr>
            <p:cNvPr id="39" name="object 39"/>
            <p:cNvSpPr/>
            <p:nvPr/>
          </p:nvSpPr>
          <p:spPr>
            <a:xfrm>
              <a:off x="5918024" y="2037782"/>
              <a:ext cx="546100" cy="333375"/>
            </a:xfrm>
            <a:custGeom>
              <a:avLst/>
              <a:gdLst/>
              <a:ahLst/>
              <a:cxnLst/>
              <a:rect l="l" t="t" r="r" b="b"/>
              <a:pathLst>
                <a:path w="546100" h="333375">
                  <a:moveTo>
                    <a:pt x="0" y="0"/>
                  </a:moveTo>
                  <a:lnTo>
                    <a:pt x="545781" y="333335"/>
                  </a:lnTo>
                </a:path>
              </a:pathLst>
            </a:custGeom>
            <a:ln w="28574">
              <a:solidFill>
                <a:srgbClr val="980000"/>
              </a:solidFill>
            </a:ln>
          </p:spPr>
          <p:txBody>
            <a:bodyPr wrap="square" lIns="0" tIns="0" rIns="0" bIns="0" rtlCol="0"/>
            <a:lstStyle/>
            <a:p>
              <a:endParaRPr/>
            </a:p>
          </p:txBody>
        </p:sp>
        <p:pic>
          <p:nvPicPr>
            <p:cNvPr id="40" name="object 40"/>
            <p:cNvPicPr/>
            <p:nvPr/>
          </p:nvPicPr>
          <p:blipFill>
            <a:blip r:embed="rId3" cstate="print"/>
            <a:stretch>
              <a:fillRect/>
            </a:stretch>
          </p:blipFill>
          <p:spPr>
            <a:xfrm>
              <a:off x="6424917" y="2316550"/>
              <a:ext cx="163843" cy="136445"/>
            </a:xfrm>
            <a:prstGeom prst="rect">
              <a:avLst/>
            </a:prstGeom>
          </p:spPr>
        </p:pic>
      </p:grpSp>
      <p:sp>
        <p:nvSpPr>
          <p:cNvPr id="41" name="object 41"/>
          <p:cNvSpPr txBox="1"/>
          <p:nvPr/>
        </p:nvSpPr>
        <p:spPr>
          <a:xfrm>
            <a:off x="346085" y="880803"/>
            <a:ext cx="5676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Lookup:</a:t>
            </a:r>
            <a:endParaRPr sz="1200">
              <a:latin typeface="Arial MT"/>
              <a:cs typeface="Arial MT"/>
            </a:endParaRPr>
          </a:p>
        </p:txBody>
      </p:sp>
      <p:sp>
        <p:nvSpPr>
          <p:cNvPr id="42" name="object 42"/>
          <p:cNvSpPr txBox="1"/>
          <p:nvPr/>
        </p:nvSpPr>
        <p:spPr>
          <a:xfrm>
            <a:off x="240342" y="2557204"/>
            <a:ext cx="77787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Successor:</a:t>
            </a:r>
            <a:endParaRPr sz="1200">
              <a:latin typeface="Arial MT"/>
              <a:cs typeface="Arial MT"/>
            </a:endParaRPr>
          </a:p>
        </p:txBody>
      </p:sp>
      <p:sp>
        <p:nvSpPr>
          <p:cNvPr id="43" name="object 43"/>
          <p:cNvSpPr txBox="1"/>
          <p:nvPr/>
        </p:nvSpPr>
        <p:spPr>
          <a:xfrm>
            <a:off x="243279" y="4234620"/>
            <a:ext cx="772160"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Predecessor:</a:t>
            </a:r>
            <a:endParaRPr sz="1000">
              <a:latin typeface="Arial MT"/>
              <a:cs typeface="Arial MT"/>
            </a:endParaRPr>
          </a:p>
        </p:txBody>
      </p:sp>
      <p:sp>
        <p:nvSpPr>
          <p:cNvPr id="44" name="object 44"/>
          <p:cNvSpPr txBox="1"/>
          <p:nvPr/>
        </p:nvSpPr>
        <p:spPr>
          <a:xfrm>
            <a:off x="1121499" y="20176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45" name="object 45"/>
          <p:cNvSpPr txBox="1"/>
          <p:nvPr/>
        </p:nvSpPr>
        <p:spPr>
          <a:xfrm>
            <a:off x="1121499" y="22918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46" name="object 46"/>
          <p:cNvSpPr txBox="1"/>
          <p:nvPr/>
        </p:nvSpPr>
        <p:spPr>
          <a:xfrm>
            <a:off x="1121499" y="25660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47" name="object 47"/>
          <p:cNvSpPr txBox="1"/>
          <p:nvPr/>
        </p:nvSpPr>
        <p:spPr>
          <a:xfrm>
            <a:off x="1121499" y="28402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sp>
        <p:nvSpPr>
          <p:cNvPr id="48" name="object 48"/>
          <p:cNvSpPr txBox="1"/>
          <p:nvPr/>
        </p:nvSpPr>
        <p:spPr>
          <a:xfrm>
            <a:off x="1121499" y="31144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3</a:t>
            </a:r>
            <a:endParaRPr sz="1400">
              <a:latin typeface="Consolas"/>
              <a:cs typeface="Consolas"/>
            </a:endParaRPr>
          </a:p>
        </p:txBody>
      </p:sp>
      <p:sp>
        <p:nvSpPr>
          <p:cNvPr id="49" name="object 49"/>
          <p:cNvSpPr/>
          <p:nvPr/>
        </p:nvSpPr>
        <p:spPr>
          <a:xfrm>
            <a:off x="1892200"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0" name="object 50"/>
          <p:cNvSpPr txBox="1"/>
          <p:nvPr/>
        </p:nvSpPr>
        <p:spPr>
          <a:xfrm>
            <a:off x="1892200" y="2017612"/>
            <a:ext cx="770890" cy="274320"/>
          </a:xfrm>
          <a:prstGeom prst="rect">
            <a:avLst/>
          </a:prstGeom>
          <a:ln w="28574">
            <a:solidFill>
              <a:srgbClr val="666666"/>
            </a:solidFill>
          </a:ln>
        </p:spPr>
        <p:txBody>
          <a:bodyPr vert="horz" wrap="square" lIns="0" tIns="24765" rIns="0" bIns="0" rtlCol="0">
            <a:spAutoFit/>
          </a:bodyPr>
          <a:lstStyle/>
          <a:p>
            <a:pPr marL="140970">
              <a:lnSpc>
                <a:spcPct val="100000"/>
              </a:lnSpc>
              <a:spcBef>
                <a:spcPts val="195"/>
              </a:spcBef>
            </a:pPr>
            <a:r>
              <a:rPr sz="1400" b="1" spc="-5" dirty="0">
                <a:latin typeface="Consolas"/>
                <a:cs typeface="Consolas"/>
              </a:rPr>
              <a:t>Value</a:t>
            </a:r>
            <a:endParaRPr sz="1400">
              <a:latin typeface="Consolas"/>
              <a:cs typeface="Consolas"/>
            </a:endParaRPr>
          </a:p>
        </p:txBody>
      </p:sp>
      <p:grpSp>
        <p:nvGrpSpPr>
          <p:cNvPr id="51" name="object 51"/>
          <p:cNvGrpSpPr/>
          <p:nvPr/>
        </p:nvGrpSpPr>
        <p:grpSpPr>
          <a:xfrm>
            <a:off x="1877912" y="2277524"/>
            <a:ext cx="799465" cy="1125855"/>
            <a:chOff x="1877912" y="2277524"/>
            <a:chExt cx="799465" cy="1125855"/>
          </a:xfrm>
        </p:grpSpPr>
        <p:sp>
          <p:nvSpPr>
            <p:cNvPr id="52" name="object 52"/>
            <p:cNvSpPr/>
            <p:nvPr/>
          </p:nvSpPr>
          <p:spPr>
            <a:xfrm>
              <a:off x="1892200"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3" name="object 53"/>
            <p:cNvSpPr/>
            <p:nvPr/>
          </p:nvSpPr>
          <p:spPr>
            <a:xfrm>
              <a:off x="1892200"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54" name="object 54"/>
            <p:cNvSpPr/>
            <p:nvPr/>
          </p:nvSpPr>
          <p:spPr>
            <a:xfrm>
              <a:off x="1892200"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5" name="object 55"/>
            <p:cNvSpPr/>
            <p:nvPr/>
          </p:nvSpPr>
          <p:spPr>
            <a:xfrm>
              <a:off x="1892200"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56" name="object 56"/>
            <p:cNvSpPr/>
            <p:nvPr/>
          </p:nvSpPr>
          <p:spPr>
            <a:xfrm>
              <a:off x="2258299" y="24001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7" name="object 57"/>
            <p:cNvSpPr/>
            <p:nvPr/>
          </p:nvSpPr>
          <p:spPr>
            <a:xfrm>
              <a:off x="2258299" y="24001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8" name="object 58"/>
            <p:cNvSpPr/>
            <p:nvPr/>
          </p:nvSpPr>
          <p:spPr>
            <a:xfrm>
              <a:off x="2258299" y="26815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9" name="object 59"/>
            <p:cNvSpPr/>
            <p:nvPr/>
          </p:nvSpPr>
          <p:spPr>
            <a:xfrm>
              <a:off x="2258299" y="26815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60" name="object 60"/>
            <p:cNvSpPr/>
            <p:nvPr/>
          </p:nvSpPr>
          <p:spPr>
            <a:xfrm>
              <a:off x="1892200"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1" name="object 61"/>
            <p:cNvSpPr/>
            <p:nvPr/>
          </p:nvSpPr>
          <p:spPr>
            <a:xfrm>
              <a:off x="1892200"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62" name="object 62"/>
            <p:cNvSpPr/>
            <p:nvPr/>
          </p:nvSpPr>
          <p:spPr>
            <a:xfrm>
              <a:off x="1892200"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3" name="object 63"/>
            <p:cNvSpPr/>
            <p:nvPr/>
          </p:nvSpPr>
          <p:spPr>
            <a:xfrm>
              <a:off x="1892200"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64" name="object 64"/>
            <p:cNvSpPr/>
            <p:nvPr/>
          </p:nvSpPr>
          <p:spPr>
            <a:xfrm>
              <a:off x="2258299" y="29485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65" name="object 65"/>
            <p:cNvSpPr/>
            <p:nvPr/>
          </p:nvSpPr>
          <p:spPr>
            <a:xfrm>
              <a:off x="2258299" y="29485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66" name="object 66"/>
            <p:cNvSpPr/>
            <p:nvPr/>
          </p:nvSpPr>
          <p:spPr>
            <a:xfrm>
              <a:off x="2258299" y="32299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67" name="object 67"/>
            <p:cNvSpPr/>
            <p:nvPr/>
          </p:nvSpPr>
          <p:spPr>
            <a:xfrm>
              <a:off x="2258299" y="32299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sp>
        <p:nvSpPr>
          <p:cNvPr id="68" name="object 68"/>
          <p:cNvSpPr txBox="1"/>
          <p:nvPr/>
        </p:nvSpPr>
        <p:spPr>
          <a:xfrm>
            <a:off x="1121499" y="37217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69" name="object 69"/>
          <p:cNvSpPr txBox="1"/>
          <p:nvPr/>
        </p:nvSpPr>
        <p:spPr>
          <a:xfrm>
            <a:off x="1121499" y="39959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70" name="object 70"/>
          <p:cNvSpPr txBox="1"/>
          <p:nvPr/>
        </p:nvSpPr>
        <p:spPr>
          <a:xfrm>
            <a:off x="1121499" y="42701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71" name="object 71"/>
          <p:cNvSpPr txBox="1"/>
          <p:nvPr/>
        </p:nvSpPr>
        <p:spPr>
          <a:xfrm>
            <a:off x="1121499" y="45443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sp>
        <p:nvSpPr>
          <p:cNvPr id="72" name="object 72"/>
          <p:cNvSpPr txBox="1"/>
          <p:nvPr/>
        </p:nvSpPr>
        <p:spPr>
          <a:xfrm>
            <a:off x="1121499" y="48185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3</a:t>
            </a:r>
            <a:endParaRPr sz="1400">
              <a:latin typeface="Consolas"/>
              <a:cs typeface="Consolas"/>
            </a:endParaRPr>
          </a:p>
        </p:txBody>
      </p:sp>
      <p:sp>
        <p:nvSpPr>
          <p:cNvPr id="73" name="object 73"/>
          <p:cNvSpPr/>
          <p:nvPr/>
        </p:nvSpPr>
        <p:spPr>
          <a:xfrm>
            <a:off x="1892200" y="37217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4" name="object 74"/>
          <p:cNvSpPr txBox="1"/>
          <p:nvPr/>
        </p:nvSpPr>
        <p:spPr>
          <a:xfrm>
            <a:off x="1892200" y="3721762"/>
            <a:ext cx="770890" cy="274320"/>
          </a:xfrm>
          <a:prstGeom prst="rect">
            <a:avLst/>
          </a:prstGeom>
          <a:ln w="28574">
            <a:solidFill>
              <a:srgbClr val="666666"/>
            </a:solidFill>
          </a:ln>
        </p:spPr>
        <p:txBody>
          <a:bodyPr vert="horz" wrap="square" lIns="0" tIns="24765" rIns="0" bIns="0" rtlCol="0">
            <a:spAutoFit/>
          </a:bodyPr>
          <a:lstStyle/>
          <a:p>
            <a:pPr marL="140970">
              <a:lnSpc>
                <a:spcPct val="100000"/>
              </a:lnSpc>
              <a:spcBef>
                <a:spcPts val="195"/>
              </a:spcBef>
            </a:pPr>
            <a:r>
              <a:rPr sz="1400" b="1" spc="-5" dirty="0">
                <a:latin typeface="Consolas"/>
                <a:cs typeface="Consolas"/>
              </a:rPr>
              <a:t>Value</a:t>
            </a:r>
            <a:endParaRPr sz="1400">
              <a:latin typeface="Consolas"/>
              <a:cs typeface="Consolas"/>
            </a:endParaRPr>
          </a:p>
        </p:txBody>
      </p:sp>
      <p:grpSp>
        <p:nvGrpSpPr>
          <p:cNvPr id="75" name="object 75"/>
          <p:cNvGrpSpPr/>
          <p:nvPr/>
        </p:nvGrpSpPr>
        <p:grpSpPr>
          <a:xfrm>
            <a:off x="1877912" y="649419"/>
            <a:ext cx="4723765" cy="4457700"/>
            <a:chOff x="1877912" y="649419"/>
            <a:chExt cx="4723765" cy="4457700"/>
          </a:xfrm>
        </p:grpSpPr>
        <p:sp>
          <p:nvSpPr>
            <p:cNvPr id="76" name="object 76"/>
            <p:cNvSpPr/>
            <p:nvPr/>
          </p:nvSpPr>
          <p:spPr>
            <a:xfrm>
              <a:off x="2282625" y="654182"/>
              <a:ext cx="3580129" cy="931544"/>
            </a:xfrm>
            <a:custGeom>
              <a:avLst/>
              <a:gdLst/>
              <a:ahLst/>
              <a:cxnLst/>
              <a:rect l="l" t="t" r="r" b="b"/>
              <a:pathLst>
                <a:path w="3580129" h="931544">
                  <a:moveTo>
                    <a:pt x="0" y="0"/>
                  </a:moveTo>
                  <a:lnTo>
                    <a:pt x="3580090" y="931213"/>
                  </a:lnTo>
                </a:path>
              </a:pathLst>
            </a:custGeom>
            <a:ln w="9524">
              <a:solidFill>
                <a:srgbClr val="CCCCCC"/>
              </a:solidFill>
            </a:ln>
          </p:spPr>
          <p:txBody>
            <a:bodyPr wrap="square" lIns="0" tIns="0" rIns="0" bIns="0" rtlCol="0"/>
            <a:lstStyle/>
            <a:p>
              <a:endParaRPr/>
            </a:p>
          </p:txBody>
        </p:sp>
        <p:sp>
          <p:nvSpPr>
            <p:cNvPr id="77" name="object 77"/>
            <p:cNvSpPr/>
            <p:nvPr/>
          </p:nvSpPr>
          <p:spPr>
            <a:xfrm>
              <a:off x="5858755" y="1570169"/>
              <a:ext cx="46355" cy="30480"/>
            </a:xfrm>
            <a:custGeom>
              <a:avLst/>
              <a:gdLst/>
              <a:ahLst/>
              <a:cxnLst/>
              <a:rect l="l" t="t" r="r" b="b"/>
              <a:pathLst>
                <a:path w="46354" h="30480">
                  <a:moveTo>
                    <a:pt x="0" y="30452"/>
                  </a:moveTo>
                  <a:lnTo>
                    <a:pt x="7920" y="0"/>
                  </a:lnTo>
                  <a:lnTo>
                    <a:pt x="45793" y="26107"/>
                  </a:lnTo>
                  <a:lnTo>
                    <a:pt x="0" y="30452"/>
                  </a:lnTo>
                  <a:close/>
                </a:path>
              </a:pathLst>
            </a:custGeom>
            <a:solidFill>
              <a:srgbClr val="CCCCCC"/>
            </a:solidFill>
          </p:spPr>
          <p:txBody>
            <a:bodyPr wrap="square" lIns="0" tIns="0" rIns="0" bIns="0" rtlCol="0"/>
            <a:lstStyle/>
            <a:p>
              <a:endParaRPr/>
            </a:p>
          </p:txBody>
        </p:sp>
        <p:sp>
          <p:nvSpPr>
            <p:cNvPr id="78" name="object 78"/>
            <p:cNvSpPr/>
            <p:nvPr/>
          </p:nvSpPr>
          <p:spPr>
            <a:xfrm>
              <a:off x="5858755" y="1570169"/>
              <a:ext cx="46355" cy="30480"/>
            </a:xfrm>
            <a:custGeom>
              <a:avLst/>
              <a:gdLst/>
              <a:ahLst/>
              <a:cxnLst/>
              <a:rect l="l" t="t" r="r" b="b"/>
              <a:pathLst>
                <a:path w="46354" h="30480">
                  <a:moveTo>
                    <a:pt x="0" y="30452"/>
                  </a:moveTo>
                  <a:lnTo>
                    <a:pt x="45793" y="26107"/>
                  </a:lnTo>
                  <a:lnTo>
                    <a:pt x="7920" y="0"/>
                  </a:lnTo>
                  <a:lnTo>
                    <a:pt x="0" y="30452"/>
                  </a:lnTo>
                  <a:close/>
                </a:path>
              </a:pathLst>
            </a:custGeom>
            <a:ln w="9524">
              <a:solidFill>
                <a:srgbClr val="CCCCCC"/>
              </a:solidFill>
            </a:ln>
          </p:spPr>
          <p:txBody>
            <a:bodyPr wrap="square" lIns="0" tIns="0" rIns="0" bIns="0" rtlCol="0"/>
            <a:lstStyle/>
            <a:p>
              <a:endParaRPr/>
            </a:p>
          </p:txBody>
        </p:sp>
        <p:sp>
          <p:nvSpPr>
            <p:cNvPr id="79" name="object 79"/>
            <p:cNvSpPr/>
            <p:nvPr/>
          </p:nvSpPr>
          <p:spPr>
            <a:xfrm>
              <a:off x="2282497" y="966181"/>
              <a:ext cx="2905125" cy="1468755"/>
            </a:xfrm>
            <a:custGeom>
              <a:avLst/>
              <a:gdLst/>
              <a:ahLst/>
              <a:cxnLst/>
              <a:rect l="l" t="t" r="r" b="b"/>
              <a:pathLst>
                <a:path w="2905125" h="1468755">
                  <a:moveTo>
                    <a:pt x="0" y="0"/>
                  </a:moveTo>
                  <a:lnTo>
                    <a:pt x="2904896" y="1468516"/>
                  </a:lnTo>
                </a:path>
              </a:pathLst>
            </a:custGeom>
            <a:ln w="9524">
              <a:solidFill>
                <a:srgbClr val="CCCCCC"/>
              </a:solidFill>
            </a:ln>
          </p:spPr>
          <p:txBody>
            <a:bodyPr wrap="square" lIns="0" tIns="0" rIns="0" bIns="0" rtlCol="0"/>
            <a:lstStyle/>
            <a:p>
              <a:endParaRPr/>
            </a:p>
          </p:txBody>
        </p:sp>
        <p:sp>
          <p:nvSpPr>
            <p:cNvPr id="80" name="object 80"/>
            <p:cNvSpPr/>
            <p:nvPr/>
          </p:nvSpPr>
          <p:spPr>
            <a:xfrm>
              <a:off x="5180296" y="2420657"/>
              <a:ext cx="45720" cy="33655"/>
            </a:xfrm>
            <a:custGeom>
              <a:avLst/>
              <a:gdLst/>
              <a:ahLst/>
              <a:cxnLst/>
              <a:rect l="l" t="t" r="r" b="b"/>
              <a:pathLst>
                <a:path w="45720" h="33655">
                  <a:moveTo>
                    <a:pt x="45674" y="33541"/>
                  </a:moveTo>
                  <a:lnTo>
                    <a:pt x="0" y="28081"/>
                  </a:lnTo>
                  <a:lnTo>
                    <a:pt x="14195" y="0"/>
                  </a:lnTo>
                  <a:lnTo>
                    <a:pt x="45674" y="33541"/>
                  </a:lnTo>
                  <a:close/>
                </a:path>
              </a:pathLst>
            </a:custGeom>
            <a:solidFill>
              <a:srgbClr val="CCCCCC"/>
            </a:solidFill>
          </p:spPr>
          <p:txBody>
            <a:bodyPr wrap="square" lIns="0" tIns="0" rIns="0" bIns="0" rtlCol="0"/>
            <a:lstStyle/>
            <a:p>
              <a:endParaRPr/>
            </a:p>
          </p:txBody>
        </p:sp>
        <p:sp>
          <p:nvSpPr>
            <p:cNvPr id="81" name="object 81"/>
            <p:cNvSpPr/>
            <p:nvPr/>
          </p:nvSpPr>
          <p:spPr>
            <a:xfrm>
              <a:off x="5180296" y="2420657"/>
              <a:ext cx="45720" cy="33655"/>
            </a:xfrm>
            <a:custGeom>
              <a:avLst/>
              <a:gdLst/>
              <a:ahLst/>
              <a:cxnLst/>
              <a:rect l="l" t="t" r="r" b="b"/>
              <a:pathLst>
                <a:path w="45720" h="33655">
                  <a:moveTo>
                    <a:pt x="0" y="28081"/>
                  </a:moveTo>
                  <a:lnTo>
                    <a:pt x="45674" y="33541"/>
                  </a:lnTo>
                  <a:lnTo>
                    <a:pt x="14195" y="0"/>
                  </a:lnTo>
                  <a:lnTo>
                    <a:pt x="0" y="28081"/>
                  </a:lnTo>
                  <a:close/>
                </a:path>
              </a:pathLst>
            </a:custGeom>
            <a:ln w="9524">
              <a:solidFill>
                <a:srgbClr val="CCCCCC"/>
              </a:solidFill>
            </a:ln>
          </p:spPr>
          <p:txBody>
            <a:bodyPr wrap="square" lIns="0" tIns="0" rIns="0" bIns="0" rtlCol="0"/>
            <a:lstStyle/>
            <a:p>
              <a:endParaRPr/>
            </a:p>
          </p:txBody>
        </p:sp>
        <p:sp>
          <p:nvSpPr>
            <p:cNvPr id="82" name="object 82"/>
            <p:cNvSpPr/>
            <p:nvPr/>
          </p:nvSpPr>
          <p:spPr>
            <a:xfrm>
              <a:off x="2286799" y="1217962"/>
              <a:ext cx="4268470" cy="1226820"/>
            </a:xfrm>
            <a:custGeom>
              <a:avLst/>
              <a:gdLst/>
              <a:ahLst/>
              <a:cxnLst/>
              <a:rect l="l" t="t" r="r" b="b"/>
              <a:pathLst>
                <a:path w="4268470" h="1226820">
                  <a:moveTo>
                    <a:pt x="0" y="0"/>
                  </a:moveTo>
                  <a:lnTo>
                    <a:pt x="4268373" y="1226812"/>
                  </a:lnTo>
                </a:path>
              </a:pathLst>
            </a:custGeom>
            <a:ln w="9524">
              <a:solidFill>
                <a:srgbClr val="CCCCCC"/>
              </a:solidFill>
            </a:ln>
          </p:spPr>
          <p:txBody>
            <a:bodyPr wrap="square" lIns="0" tIns="0" rIns="0" bIns="0" rtlCol="0"/>
            <a:lstStyle/>
            <a:p>
              <a:endParaRPr/>
            </a:p>
          </p:txBody>
        </p:sp>
        <p:sp>
          <p:nvSpPr>
            <p:cNvPr id="83" name="object 83"/>
            <p:cNvSpPr/>
            <p:nvPr/>
          </p:nvSpPr>
          <p:spPr>
            <a:xfrm>
              <a:off x="6550827" y="2429655"/>
              <a:ext cx="46355" cy="30480"/>
            </a:xfrm>
            <a:custGeom>
              <a:avLst/>
              <a:gdLst/>
              <a:ahLst/>
              <a:cxnLst/>
              <a:rect l="l" t="t" r="r" b="b"/>
              <a:pathLst>
                <a:path w="46354" h="30480">
                  <a:moveTo>
                    <a:pt x="0" y="30241"/>
                  </a:moveTo>
                  <a:lnTo>
                    <a:pt x="8691" y="0"/>
                  </a:lnTo>
                  <a:lnTo>
                    <a:pt x="45889" y="27060"/>
                  </a:lnTo>
                  <a:lnTo>
                    <a:pt x="0" y="30241"/>
                  </a:lnTo>
                  <a:close/>
                </a:path>
              </a:pathLst>
            </a:custGeom>
            <a:solidFill>
              <a:srgbClr val="CCCCCC"/>
            </a:solidFill>
          </p:spPr>
          <p:txBody>
            <a:bodyPr wrap="square" lIns="0" tIns="0" rIns="0" bIns="0" rtlCol="0"/>
            <a:lstStyle/>
            <a:p>
              <a:endParaRPr/>
            </a:p>
          </p:txBody>
        </p:sp>
        <p:sp>
          <p:nvSpPr>
            <p:cNvPr id="84" name="object 84"/>
            <p:cNvSpPr/>
            <p:nvPr/>
          </p:nvSpPr>
          <p:spPr>
            <a:xfrm>
              <a:off x="6550827" y="2429655"/>
              <a:ext cx="46355" cy="30480"/>
            </a:xfrm>
            <a:custGeom>
              <a:avLst/>
              <a:gdLst/>
              <a:ahLst/>
              <a:cxnLst/>
              <a:rect l="l" t="t" r="r" b="b"/>
              <a:pathLst>
                <a:path w="46354" h="30480">
                  <a:moveTo>
                    <a:pt x="0" y="30241"/>
                  </a:moveTo>
                  <a:lnTo>
                    <a:pt x="45889" y="27060"/>
                  </a:lnTo>
                  <a:lnTo>
                    <a:pt x="8691" y="0"/>
                  </a:lnTo>
                  <a:lnTo>
                    <a:pt x="0" y="30241"/>
                  </a:lnTo>
                  <a:close/>
                </a:path>
              </a:pathLst>
            </a:custGeom>
            <a:ln w="9524">
              <a:solidFill>
                <a:srgbClr val="CCCCCC"/>
              </a:solidFill>
            </a:ln>
          </p:spPr>
          <p:txBody>
            <a:bodyPr wrap="square" lIns="0" tIns="0" rIns="0" bIns="0" rtlCol="0"/>
            <a:lstStyle/>
            <a:p>
              <a:endParaRPr/>
            </a:p>
          </p:txBody>
        </p:sp>
        <p:sp>
          <p:nvSpPr>
            <p:cNvPr id="85" name="object 85"/>
            <p:cNvSpPr/>
            <p:nvPr/>
          </p:nvSpPr>
          <p:spPr>
            <a:xfrm>
              <a:off x="2282626" y="2436985"/>
              <a:ext cx="4051935" cy="239395"/>
            </a:xfrm>
            <a:custGeom>
              <a:avLst/>
              <a:gdLst/>
              <a:ahLst/>
              <a:cxnLst/>
              <a:rect l="l" t="t" r="r" b="b"/>
              <a:pathLst>
                <a:path w="4051935" h="239394">
                  <a:moveTo>
                    <a:pt x="0" y="0"/>
                  </a:moveTo>
                  <a:lnTo>
                    <a:pt x="4051449" y="239033"/>
                  </a:lnTo>
                </a:path>
              </a:pathLst>
            </a:custGeom>
            <a:ln w="9524">
              <a:solidFill>
                <a:srgbClr val="CCCCCC"/>
              </a:solidFill>
            </a:ln>
          </p:spPr>
          <p:txBody>
            <a:bodyPr wrap="square" lIns="0" tIns="0" rIns="0" bIns="0" rtlCol="0"/>
            <a:lstStyle/>
            <a:p>
              <a:endParaRPr/>
            </a:p>
          </p:txBody>
        </p:sp>
        <p:sp>
          <p:nvSpPr>
            <p:cNvPr id="86" name="object 86"/>
            <p:cNvSpPr/>
            <p:nvPr/>
          </p:nvSpPr>
          <p:spPr>
            <a:xfrm>
              <a:off x="6333148" y="2660314"/>
              <a:ext cx="44450" cy="31750"/>
            </a:xfrm>
            <a:custGeom>
              <a:avLst/>
              <a:gdLst/>
              <a:ahLst/>
              <a:cxnLst/>
              <a:rect l="l" t="t" r="r" b="b"/>
              <a:pathLst>
                <a:path w="44450" h="31750">
                  <a:moveTo>
                    <a:pt x="0" y="31410"/>
                  </a:moveTo>
                  <a:lnTo>
                    <a:pt x="1853" y="0"/>
                  </a:lnTo>
                  <a:lnTo>
                    <a:pt x="44076" y="18251"/>
                  </a:lnTo>
                  <a:lnTo>
                    <a:pt x="0" y="31410"/>
                  </a:lnTo>
                  <a:close/>
                </a:path>
              </a:pathLst>
            </a:custGeom>
            <a:solidFill>
              <a:srgbClr val="CCCCCC"/>
            </a:solidFill>
          </p:spPr>
          <p:txBody>
            <a:bodyPr wrap="square" lIns="0" tIns="0" rIns="0" bIns="0" rtlCol="0"/>
            <a:lstStyle/>
            <a:p>
              <a:endParaRPr/>
            </a:p>
          </p:txBody>
        </p:sp>
        <p:sp>
          <p:nvSpPr>
            <p:cNvPr id="87" name="object 87"/>
            <p:cNvSpPr/>
            <p:nvPr/>
          </p:nvSpPr>
          <p:spPr>
            <a:xfrm>
              <a:off x="6333148" y="2660314"/>
              <a:ext cx="44450" cy="31750"/>
            </a:xfrm>
            <a:custGeom>
              <a:avLst/>
              <a:gdLst/>
              <a:ahLst/>
              <a:cxnLst/>
              <a:rect l="l" t="t" r="r" b="b"/>
              <a:pathLst>
                <a:path w="44450" h="31750">
                  <a:moveTo>
                    <a:pt x="0" y="31410"/>
                  </a:moveTo>
                  <a:lnTo>
                    <a:pt x="44076" y="18251"/>
                  </a:lnTo>
                  <a:lnTo>
                    <a:pt x="1853" y="0"/>
                  </a:lnTo>
                  <a:lnTo>
                    <a:pt x="0" y="31410"/>
                  </a:lnTo>
                  <a:close/>
                </a:path>
              </a:pathLst>
            </a:custGeom>
            <a:ln w="9524">
              <a:solidFill>
                <a:srgbClr val="CCCCCC"/>
              </a:solidFill>
            </a:ln>
          </p:spPr>
          <p:txBody>
            <a:bodyPr wrap="square" lIns="0" tIns="0" rIns="0" bIns="0" rtlCol="0"/>
            <a:lstStyle/>
            <a:p>
              <a:endParaRPr/>
            </a:p>
          </p:txBody>
        </p:sp>
        <p:sp>
          <p:nvSpPr>
            <p:cNvPr id="88" name="object 88"/>
            <p:cNvSpPr/>
            <p:nvPr/>
          </p:nvSpPr>
          <p:spPr>
            <a:xfrm>
              <a:off x="2282626" y="2687858"/>
              <a:ext cx="3030220" cy="837565"/>
            </a:xfrm>
            <a:custGeom>
              <a:avLst/>
              <a:gdLst/>
              <a:ahLst/>
              <a:cxnLst/>
              <a:rect l="l" t="t" r="r" b="b"/>
              <a:pathLst>
                <a:path w="3030220" h="837564">
                  <a:moveTo>
                    <a:pt x="0" y="0"/>
                  </a:moveTo>
                  <a:lnTo>
                    <a:pt x="3029813" y="837081"/>
                  </a:lnTo>
                </a:path>
              </a:pathLst>
            </a:custGeom>
            <a:ln w="9524">
              <a:solidFill>
                <a:srgbClr val="CCCCCC"/>
              </a:solidFill>
            </a:ln>
          </p:spPr>
          <p:txBody>
            <a:bodyPr wrap="square" lIns="0" tIns="0" rIns="0" bIns="0" rtlCol="0"/>
            <a:lstStyle/>
            <a:p>
              <a:endParaRPr/>
            </a:p>
          </p:txBody>
        </p:sp>
        <p:sp>
          <p:nvSpPr>
            <p:cNvPr id="89" name="object 89"/>
            <p:cNvSpPr/>
            <p:nvPr/>
          </p:nvSpPr>
          <p:spPr>
            <a:xfrm>
              <a:off x="5308250" y="3509774"/>
              <a:ext cx="46355" cy="30480"/>
            </a:xfrm>
            <a:custGeom>
              <a:avLst/>
              <a:gdLst/>
              <a:ahLst/>
              <a:cxnLst/>
              <a:rect l="l" t="t" r="r" b="b"/>
              <a:pathLst>
                <a:path w="46354" h="30479">
                  <a:moveTo>
                    <a:pt x="0" y="30329"/>
                  </a:moveTo>
                  <a:lnTo>
                    <a:pt x="8379" y="0"/>
                  </a:lnTo>
                  <a:lnTo>
                    <a:pt x="45853" y="26675"/>
                  </a:lnTo>
                  <a:lnTo>
                    <a:pt x="0" y="30329"/>
                  </a:lnTo>
                  <a:close/>
                </a:path>
              </a:pathLst>
            </a:custGeom>
            <a:solidFill>
              <a:srgbClr val="CCCCCC"/>
            </a:solidFill>
          </p:spPr>
          <p:txBody>
            <a:bodyPr wrap="square" lIns="0" tIns="0" rIns="0" bIns="0" rtlCol="0"/>
            <a:lstStyle/>
            <a:p>
              <a:endParaRPr/>
            </a:p>
          </p:txBody>
        </p:sp>
        <p:sp>
          <p:nvSpPr>
            <p:cNvPr id="90" name="object 90"/>
            <p:cNvSpPr/>
            <p:nvPr/>
          </p:nvSpPr>
          <p:spPr>
            <a:xfrm>
              <a:off x="5308250" y="3509774"/>
              <a:ext cx="46355" cy="30480"/>
            </a:xfrm>
            <a:custGeom>
              <a:avLst/>
              <a:gdLst/>
              <a:ahLst/>
              <a:cxnLst/>
              <a:rect l="l" t="t" r="r" b="b"/>
              <a:pathLst>
                <a:path w="46354" h="30479">
                  <a:moveTo>
                    <a:pt x="0" y="30329"/>
                  </a:moveTo>
                  <a:lnTo>
                    <a:pt x="45853" y="26675"/>
                  </a:lnTo>
                  <a:lnTo>
                    <a:pt x="8379" y="0"/>
                  </a:lnTo>
                  <a:lnTo>
                    <a:pt x="0" y="30329"/>
                  </a:lnTo>
                  <a:close/>
                </a:path>
              </a:pathLst>
            </a:custGeom>
            <a:ln w="9524">
              <a:solidFill>
                <a:srgbClr val="CCCCCC"/>
              </a:solidFill>
            </a:ln>
          </p:spPr>
          <p:txBody>
            <a:bodyPr wrap="square" lIns="0" tIns="0" rIns="0" bIns="0" rtlCol="0"/>
            <a:lstStyle/>
            <a:p>
              <a:endParaRPr/>
            </a:p>
          </p:txBody>
        </p:sp>
        <p:sp>
          <p:nvSpPr>
            <p:cNvPr id="91" name="object 91"/>
            <p:cNvSpPr/>
            <p:nvPr/>
          </p:nvSpPr>
          <p:spPr>
            <a:xfrm>
              <a:off x="1892200" y="39959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2" name="object 92"/>
            <p:cNvSpPr/>
            <p:nvPr/>
          </p:nvSpPr>
          <p:spPr>
            <a:xfrm>
              <a:off x="1892200" y="39959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3" name="object 93"/>
            <p:cNvSpPr/>
            <p:nvPr/>
          </p:nvSpPr>
          <p:spPr>
            <a:xfrm>
              <a:off x="1892200" y="42701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4" name="object 94"/>
            <p:cNvSpPr/>
            <p:nvPr/>
          </p:nvSpPr>
          <p:spPr>
            <a:xfrm>
              <a:off x="1892200" y="42701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5" name="object 95"/>
            <p:cNvSpPr/>
            <p:nvPr/>
          </p:nvSpPr>
          <p:spPr>
            <a:xfrm>
              <a:off x="2258299" y="41042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6" name="object 96"/>
            <p:cNvSpPr/>
            <p:nvPr/>
          </p:nvSpPr>
          <p:spPr>
            <a:xfrm>
              <a:off x="2258299" y="41042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7" name="object 97"/>
            <p:cNvSpPr/>
            <p:nvPr/>
          </p:nvSpPr>
          <p:spPr>
            <a:xfrm>
              <a:off x="2258299" y="43856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8" name="object 98"/>
            <p:cNvSpPr/>
            <p:nvPr/>
          </p:nvSpPr>
          <p:spPr>
            <a:xfrm>
              <a:off x="2258299" y="43856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9" name="object 99"/>
            <p:cNvSpPr/>
            <p:nvPr/>
          </p:nvSpPr>
          <p:spPr>
            <a:xfrm>
              <a:off x="1892200" y="45443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0" name="object 100"/>
            <p:cNvSpPr/>
            <p:nvPr/>
          </p:nvSpPr>
          <p:spPr>
            <a:xfrm>
              <a:off x="1892200" y="45443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01" name="object 101"/>
            <p:cNvSpPr/>
            <p:nvPr/>
          </p:nvSpPr>
          <p:spPr>
            <a:xfrm>
              <a:off x="1892200" y="48185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2" name="object 102"/>
            <p:cNvSpPr/>
            <p:nvPr/>
          </p:nvSpPr>
          <p:spPr>
            <a:xfrm>
              <a:off x="1892200" y="48185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03" name="object 103"/>
            <p:cNvSpPr/>
            <p:nvPr/>
          </p:nvSpPr>
          <p:spPr>
            <a:xfrm>
              <a:off x="2258299" y="46526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04" name="object 104"/>
            <p:cNvSpPr/>
            <p:nvPr/>
          </p:nvSpPr>
          <p:spPr>
            <a:xfrm>
              <a:off x="2258299" y="46526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05" name="object 105"/>
            <p:cNvSpPr/>
            <p:nvPr/>
          </p:nvSpPr>
          <p:spPr>
            <a:xfrm>
              <a:off x="2258299" y="49340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06" name="object 106"/>
            <p:cNvSpPr/>
            <p:nvPr/>
          </p:nvSpPr>
          <p:spPr>
            <a:xfrm>
              <a:off x="2258299" y="49340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sp>
        <p:nvSpPr>
          <p:cNvPr id="107" name="object 107"/>
          <p:cNvSpPr txBox="1"/>
          <p:nvPr/>
        </p:nvSpPr>
        <p:spPr>
          <a:xfrm>
            <a:off x="2794374" y="2917886"/>
            <a:ext cx="985519"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Arial MT"/>
                <a:cs typeface="Arial MT"/>
              </a:rPr>
              <a:t>20</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30" dirty="0">
                <a:latin typeface="Arial MT"/>
                <a:cs typeface="Arial MT"/>
              </a:rPr>
              <a:t> </a:t>
            </a:r>
            <a:r>
              <a:rPr sz="800" dirty="0">
                <a:latin typeface="Arial MT"/>
                <a:cs typeface="Arial MT"/>
              </a:rPr>
              <a:t>successor!</a:t>
            </a:r>
            <a:endParaRPr sz="800">
              <a:latin typeface="Arial MT"/>
              <a:cs typeface="Arial MT"/>
            </a:endParaRPr>
          </a:p>
        </p:txBody>
      </p:sp>
      <p:grpSp>
        <p:nvGrpSpPr>
          <p:cNvPr id="108" name="object 108"/>
          <p:cNvGrpSpPr/>
          <p:nvPr/>
        </p:nvGrpSpPr>
        <p:grpSpPr>
          <a:xfrm>
            <a:off x="2257711" y="1823031"/>
            <a:ext cx="3435985" cy="2871470"/>
            <a:chOff x="2257711" y="1823031"/>
            <a:chExt cx="3435985" cy="2871470"/>
          </a:xfrm>
        </p:grpSpPr>
        <p:sp>
          <p:nvSpPr>
            <p:cNvPr id="109" name="object 109"/>
            <p:cNvSpPr/>
            <p:nvPr/>
          </p:nvSpPr>
          <p:spPr>
            <a:xfrm>
              <a:off x="2262473" y="3551094"/>
              <a:ext cx="3049270" cy="590550"/>
            </a:xfrm>
            <a:custGeom>
              <a:avLst/>
              <a:gdLst/>
              <a:ahLst/>
              <a:cxnLst/>
              <a:rect l="l" t="t" r="r" b="b"/>
              <a:pathLst>
                <a:path w="3049270" h="590550">
                  <a:moveTo>
                    <a:pt x="0" y="590041"/>
                  </a:moveTo>
                  <a:lnTo>
                    <a:pt x="3048891" y="0"/>
                  </a:lnTo>
                </a:path>
              </a:pathLst>
            </a:custGeom>
            <a:ln w="9524">
              <a:solidFill>
                <a:srgbClr val="CCCCCC"/>
              </a:solidFill>
            </a:ln>
          </p:spPr>
          <p:txBody>
            <a:bodyPr wrap="square" lIns="0" tIns="0" rIns="0" bIns="0" rtlCol="0"/>
            <a:lstStyle/>
            <a:p>
              <a:endParaRPr/>
            </a:p>
          </p:txBody>
        </p:sp>
        <p:sp>
          <p:nvSpPr>
            <p:cNvPr id="110" name="object 110"/>
            <p:cNvSpPr/>
            <p:nvPr/>
          </p:nvSpPr>
          <p:spPr>
            <a:xfrm>
              <a:off x="5308375" y="3535648"/>
              <a:ext cx="45720" cy="31115"/>
            </a:xfrm>
            <a:custGeom>
              <a:avLst/>
              <a:gdLst/>
              <a:ahLst/>
              <a:cxnLst/>
              <a:rect l="l" t="t" r="r" b="b"/>
              <a:pathLst>
                <a:path w="45720" h="31114">
                  <a:moveTo>
                    <a:pt x="5978" y="30891"/>
                  </a:moveTo>
                  <a:lnTo>
                    <a:pt x="0" y="0"/>
                  </a:lnTo>
                  <a:lnTo>
                    <a:pt x="45426" y="7233"/>
                  </a:lnTo>
                  <a:lnTo>
                    <a:pt x="5978" y="30891"/>
                  </a:lnTo>
                  <a:close/>
                </a:path>
              </a:pathLst>
            </a:custGeom>
            <a:solidFill>
              <a:srgbClr val="CCCCCC"/>
            </a:solidFill>
          </p:spPr>
          <p:txBody>
            <a:bodyPr wrap="square" lIns="0" tIns="0" rIns="0" bIns="0" rtlCol="0"/>
            <a:lstStyle/>
            <a:p>
              <a:endParaRPr/>
            </a:p>
          </p:txBody>
        </p:sp>
        <p:sp>
          <p:nvSpPr>
            <p:cNvPr id="111" name="object 111"/>
            <p:cNvSpPr/>
            <p:nvPr/>
          </p:nvSpPr>
          <p:spPr>
            <a:xfrm>
              <a:off x="5308375" y="3535648"/>
              <a:ext cx="45720" cy="31115"/>
            </a:xfrm>
            <a:custGeom>
              <a:avLst/>
              <a:gdLst/>
              <a:ahLst/>
              <a:cxnLst/>
              <a:rect l="l" t="t" r="r" b="b"/>
              <a:pathLst>
                <a:path w="45720" h="31114">
                  <a:moveTo>
                    <a:pt x="5978" y="30891"/>
                  </a:moveTo>
                  <a:lnTo>
                    <a:pt x="45426" y="7233"/>
                  </a:lnTo>
                  <a:lnTo>
                    <a:pt x="0" y="0"/>
                  </a:lnTo>
                  <a:lnTo>
                    <a:pt x="5978" y="30891"/>
                  </a:lnTo>
                  <a:close/>
                </a:path>
              </a:pathLst>
            </a:custGeom>
            <a:ln w="9524">
              <a:solidFill>
                <a:srgbClr val="CCCCCC"/>
              </a:solidFill>
            </a:ln>
          </p:spPr>
          <p:txBody>
            <a:bodyPr wrap="square" lIns="0" tIns="0" rIns="0" bIns="0" rtlCol="0"/>
            <a:lstStyle/>
            <a:p>
              <a:endParaRPr/>
            </a:p>
          </p:txBody>
        </p:sp>
        <p:sp>
          <p:nvSpPr>
            <p:cNvPr id="112" name="object 112"/>
            <p:cNvSpPr/>
            <p:nvPr/>
          </p:nvSpPr>
          <p:spPr>
            <a:xfrm>
              <a:off x="2282626" y="1855601"/>
              <a:ext cx="3373120" cy="2834005"/>
            </a:xfrm>
            <a:custGeom>
              <a:avLst/>
              <a:gdLst/>
              <a:ahLst/>
              <a:cxnLst/>
              <a:rect l="l" t="t" r="r" b="b"/>
              <a:pathLst>
                <a:path w="3373120" h="2834004">
                  <a:moveTo>
                    <a:pt x="0" y="2833934"/>
                  </a:moveTo>
                  <a:lnTo>
                    <a:pt x="3372645" y="0"/>
                  </a:lnTo>
                </a:path>
              </a:pathLst>
            </a:custGeom>
            <a:ln w="9524">
              <a:solidFill>
                <a:srgbClr val="CCCCCC"/>
              </a:solidFill>
            </a:ln>
          </p:spPr>
          <p:txBody>
            <a:bodyPr wrap="square" lIns="0" tIns="0" rIns="0" bIns="0" rtlCol="0"/>
            <a:lstStyle/>
            <a:p>
              <a:endParaRPr/>
            </a:p>
          </p:txBody>
        </p:sp>
        <p:sp>
          <p:nvSpPr>
            <p:cNvPr id="113" name="object 113"/>
            <p:cNvSpPr/>
            <p:nvPr/>
          </p:nvSpPr>
          <p:spPr>
            <a:xfrm>
              <a:off x="5645150" y="1827793"/>
              <a:ext cx="43815" cy="40005"/>
            </a:xfrm>
            <a:custGeom>
              <a:avLst/>
              <a:gdLst/>
              <a:ahLst/>
              <a:cxnLst/>
              <a:rect l="l" t="t" r="r" b="b"/>
              <a:pathLst>
                <a:path w="43814" h="40005">
                  <a:moveTo>
                    <a:pt x="20242" y="39852"/>
                  </a:moveTo>
                  <a:lnTo>
                    <a:pt x="0" y="15762"/>
                  </a:lnTo>
                  <a:lnTo>
                    <a:pt x="43214" y="0"/>
                  </a:lnTo>
                  <a:lnTo>
                    <a:pt x="20242" y="39852"/>
                  </a:lnTo>
                  <a:close/>
                </a:path>
              </a:pathLst>
            </a:custGeom>
            <a:solidFill>
              <a:srgbClr val="CCCCCC"/>
            </a:solidFill>
          </p:spPr>
          <p:txBody>
            <a:bodyPr wrap="square" lIns="0" tIns="0" rIns="0" bIns="0" rtlCol="0"/>
            <a:lstStyle/>
            <a:p>
              <a:endParaRPr/>
            </a:p>
          </p:txBody>
        </p:sp>
        <p:sp>
          <p:nvSpPr>
            <p:cNvPr id="114" name="object 114"/>
            <p:cNvSpPr/>
            <p:nvPr/>
          </p:nvSpPr>
          <p:spPr>
            <a:xfrm>
              <a:off x="5645150" y="1827793"/>
              <a:ext cx="43815" cy="40005"/>
            </a:xfrm>
            <a:custGeom>
              <a:avLst/>
              <a:gdLst/>
              <a:ahLst/>
              <a:cxnLst/>
              <a:rect l="l" t="t" r="r" b="b"/>
              <a:pathLst>
                <a:path w="43814" h="40005">
                  <a:moveTo>
                    <a:pt x="20242" y="39852"/>
                  </a:moveTo>
                  <a:lnTo>
                    <a:pt x="43214" y="0"/>
                  </a:lnTo>
                  <a:lnTo>
                    <a:pt x="0" y="15762"/>
                  </a:lnTo>
                  <a:lnTo>
                    <a:pt x="20242" y="39852"/>
                  </a:lnTo>
                  <a:close/>
                </a:path>
              </a:pathLst>
            </a:custGeom>
            <a:ln w="9524">
              <a:solidFill>
                <a:srgbClr val="CCCCCC"/>
              </a:solidFill>
            </a:ln>
          </p:spPr>
          <p:txBody>
            <a:bodyPr wrap="square" lIns="0" tIns="0" rIns="0" bIns="0" rtlCol="0"/>
            <a:lstStyle/>
            <a:p>
              <a:endParaRPr/>
            </a:p>
          </p:txBody>
        </p:sp>
      </p:grpSp>
      <p:sp>
        <p:nvSpPr>
          <p:cNvPr id="115" name="object 115"/>
          <p:cNvSpPr txBox="1"/>
          <p:nvPr/>
        </p:nvSpPr>
        <p:spPr>
          <a:xfrm>
            <a:off x="2794374" y="4355036"/>
            <a:ext cx="103060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MT"/>
                <a:cs typeface="Arial MT"/>
              </a:rPr>
              <a:t>1</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25" dirty="0">
                <a:latin typeface="Arial MT"/>
                <a:cs typeface="Arial MT"/>
              </a:rPr>
              <a:t> </a:t>
            </a:r>
            <a:r>
              <a:rPr sz="800" spc="-5" dirty="0">
                <a:latin typeface="Arial MT"/>
                <a:cs typeface="Arial MT"/>
              </a:rPr>
              <a:t>predecessor!</a:t>
            </a:r>
            <a:endParaRPr sz="800">
              <a:latin typeface="Arial MT"/>
              <a:cs typeface="Arial MT"/>
            </a:endParaRPr>
          </a:p>
        </p:txBody>
      </p:sp>
      <p:sp>
        <p:nvSpPr>
          <p:cNvPr id="116" name="object 116"/>
          <p:cNvSpPr txBox="1"/>
          <p:nvPr/>
        </p:nvSpPr>
        <p:spPr>
          <a:xfrm>
            <a:off x="7154250" y="992037"/>
            <a:ext cx="1455420"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0000"/>
                </a:solidFill>
                <a:latin typeface="Arial"/>
                <a:cs typeface="Arial"/>
              </a:rPr>
              <a:t>Now</a:t>
            </a:r>
            <a:r>
              <a:rPr sz="1400" b="1" spc="-35" dirty="0">
                <a:solidFill>
                  <a:srgbClr val="FF0000"/>
                </a:solidFill>
                <a:latin typeface="Arial"/>
                <a:cs typeface="Arial"/>
              </a:rPr>
              <a:t> </a:t>
            </a:r>
            <a:r>
              <a:rPr sz="1400" b="1" spc="-5" dirty="0">
                <a:solidFill>
                  <a:srgbClr val="FF0000"/>
                </a:solidFill>
                <a:latin typeface="Arial"/>
                <a:cs typeface="Arial"/>
              </a:rPr>
              <a:t>we</a:t>
            </a:r>
            <a:r>
              <a:rPr sz="1400" b="1" spc="-30" dirty="0">
                <a:solidFill>
                  <a:srgbClr val="FF0000"/>
                </a:solidFill>
                <a:latin typeface="Arial"/>
                <a:cs typeface="Arial"/>
              </a:rPr>
              <a:t> </a:t>
            </a:r>
            <a:r>
              <a:rPr sz="1400" b="1" spc="-5" dirty="0">
                <a:solidFill>
                  <a:srgbClr val="FF0000"/>
                </a:solidFill>
                <a:latin typeface="Arial"/>
                <a:cs typeface="Arial"/>
              </a:rPr>
              <a:t>delete</a:t>
            </a:r>
            <a:r>
              <a:rPr sz="1400" b="1" spc="-30" dirty="0">
                <a:solidFill>
                  <a:srgbClr val="FF0000"/>
                </a:solidFill>
                <a:latin typeface="Arial"/>
                <a:cs typeface="Arial"/>
              </a:rPr>
              <a:t> </a:t>
            </a:r>
            <a:r>
              <a:rPr sz="1400" b="1" spc="-5" dirty="0">
                <a:solidFill>
                  <a:srgbClr val="FF0000"/>
                </a:solidFill>
                <a:latin typeface="Arial"/>
                <a:cs typeface="Arial"/>
              </a:rPr>
              <a:t>3!</a:t>
            </a:r>
            <a:endParaRPr sz="1400">
              <a:latin typeface="Arial"/>
              <a:cs typeface="Arial"/>
            </a:endParaRPr>
          </a:p>
        </p:txBody>
      </p:sp>
      <p:grpSp>
        <p:nvGrpSpPr>
          <p:cNvPr id="117" name="object 117"/>
          <p:cNvGrpSpPr/>
          <p:nvPr/>
        </p:nvGrpSpPr>
        <p:grpSpPr>
          <a:xfrm>
            <a:off x="5353187" y="3306894"/>
            <a:ext cx="466725" cy="466725"/>
            <a:chOff x="5353187" y="3306894"/>
            <a:chExt cx="466725" cy="466725"/>
          </a:xfrm>
        </p:grpSpPr>
        <p:sp>
          <p:nvSpPr>
            <p:cNvPr id="118" name="object 118"/>
            <p:cNvSpPr/>
            <p:nvPr/>
          </p:nvSpPr>
          <p:spPr>
            <a:xfrm>
              <a:off x="5367475" y="33211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6B8AE"/>
            </a:solidFill>
          </p:spPr>
          <p:txBody>
            <a:bodyPr wrap="square" lIns="0" tIns="0" rIns="0" bIns="0" rtlCol="0"/>
            <a:lstStyle/>
            <a:p>
              <a:endParaRPr/>
            </a:p>
          </p:txBody>
        </p:sp>
        <p:sp>
          <p:nvSpPr>
            <p:cNvPr id="119" name="object 119"/>
            <p:cNvSpPr/>
            <p:nvPr/>
          </p:nvSpPr>
          <p:spPr>
            <a:xfrm>
              <a:off x="5367475" y="33211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20" name="object 120"/>
          <p:cNvSpPr txBox="1"/>
          <p:nvPr/>
        </p:nvSpPr>
        <p:spPr>
          <a:xfrm>
            <a:off x="5524360" y="34155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3</a:t>
            </a:r>
            <a:endParaRPr sz="1400">
              <a:latin typeface="Arial MT"/>
              <a:cs typeface="Arial MT"/>
            </a:endParaRPr>
          </a:p>
        </p:txBody>
      </p:sp>
      <p:grpSp>
        <p:nvGrpSpPr>
          <p:cNvPr id="121" name="object 121"/>
          <p:cNvGrpSpPr/>
          <p:nvPr/>
        </p:nvGrpSpPr>
        <p:grpSpPr>
          <a:xfrm>
            <a:off x="2277735" y="1494519"/>
            <a:ext cx="3413760" cy="3450590"/>
            <a:chOff x="2277735" y="1494519"/>
            <a:chExt cx="3413760" cy="3450590"/>
          </a:xfrm>
        </p:grpSpPr>
        <p:sp>
          <p:nvSpPr>
            <p:cNvPr id="122" name="object 122"/>
            <p:cNvSpPr/>
            <p:nvPr/>
          </p:nvSpPr>
          <p:spPr>
            <a:xfrm>
              <a:off x="5238397" y="2898481"/>
              <a:ext cx="239395" cy="290830"/>
            </a:xfrm>
            <a:custGeom>
              <a:avLst/>
              <a:gdLst/>
              <a:ahLst/>
              <a:cxnLst/>
              <a:rect l="l" t="t" r="r" b="b"/>
              <a:pathLst>
                <a:path w="239395" h="290830">
                  <a:moveTo>
                    <a:pt x="0" y="0"/>
                  </a:moveTo>
                  <a:lnTo>
                    <a:pt x="239027" y="290336"/>
                  </a:lnTo>
                </a:path>
              </a:pathLst>
            </a:custGeom>
            <a:ln w="28574">
              <a:solidFill>
                <a:srgbClr val="980000"/>
              </a:solidFill>
            </a:ln>
          </p:spPr>
          <p:txBody>
            <a:bodyPr wrap="square" lIns="0" tIns="0" rIns="0" bIns="0" rtlCol="0"/>
            <a:lstStyle/>
            <a:p>
              <a:endParaRPr/>
            </a:p>
          </p:txBody>
        </p:sp>
        <p:pic>
          <p:nvPicPr>
            <p:cNvPr id="123" name="object 123"/>
            <p:cNvPicPr/>
            <p:nvPr/>
          </p:nvPicPr>
          <p:blipFill>
            <a:blip r:embed="rId4" cstate="print"/>
            <a:stretch>
              <a:fillRect/>
            </a:stretch>
          </p:blipFill>
          <p:spPr>
            <a:xfrm>
              <a:off x="5426699" y="3144531"/>
              <a:ext cx="147434" cy="158687"/>
            </a:xfrm>
            <a:prstGeom prst="rect">
              <a:avLst/>
            </a:prstGeom>
          </p:spPr>
        </p:pic>
        <p:sp>
          <p:nvSpPr>
            <p:cNvPr id="124" name="object 124"/>
            <p:cNvSpPr/>
            <p:nvPr/>
          </p:nvSpPr>
          <p:spPr>
            <a:xfrm>
              <a:off x="2286774" y="1499282"/>
              <a:ext cx="3033395" cy="2009775"/>
            </a:xfrm>
            <a:custGeom>
              <a:avLst/>
              <a:gdLst/>
              <a:ahLst/>
              <a:cxnLst/>
              <a:rect l="l" t="t" r="r" b="b"/>
              <a:pathLst>
                <a:path w="3033395" h="2009775">
                  <a:moveTo>
                    <a:pt x="0" y="0"/>
                  </a:moveTo>
                  <a:lnTo>
                    <a:pt x="3033056" y="2009337"/>
                  </a:lnTo>
                </a:path>
              </a:pathLst>
            </a:custGeom>
            <a:ln w="9524">
              <a:solidFill>
                <a:srgbClr val="CCCCCC"/>
              </a:solidFill>
            </a:ln>
          </p:spPr>
          <p:txBody>
            <a:bodyPr wrap="square" lIns="0" tIns="0" rIns="0" bIns="0" rtlCol="0"/>
            <a:lstStyle/>
            <a:p>
              <a:endParaRPr/>
            </a:p>
          </p:txBody>
        </p:sp>
        <p:sp>
          <p:nvSpPr>
            <p:cNvPr id="125" name="object 125"/>
            <p:cNvSpPr/>
            <p:nvPr/>
          </p:nvSpPr>
          <p:spPr>
            <a:xfrm>
              <a:off x="5311142" y="3495503"/>
              <a:ext cx="45085" cy="37465"/>
            </a:xfrm>
            <a:custGeom>
              <a:avLst/>
              <a:gdLst/>
              <a:ahLst/>
              <a:cxnLst/>
              <a:rect l="l" t="t" r="r" b="b"/>
              <a:pathLst>
                <a:path w="45085" h="37464">
                  <a:moveTo>
                    <a:pt x="44724" y="36988"/>
                  </a:moveTo>
                  <a:lnTo>
                    <a:pt x="0" y="26231"/>
                  </a:lnTo>
                  <a:lnTo>
                    <a:pt x="17377" y="0"/>
                  </a:lnTo>
                  <a:lnTo>
                    <a:pt x="44724" y="36988"/>
                  </a:lnTo>
                  <a:close/>
                </a:path>
              </a:pathLst>
            </a:custGeom>
            <a:solidFill>
              <a:srgbClr val="CCCCCC"/>
            </a:solidFill>
          </p:spPr>
          <p:txBody>
            <a:bodyPr wrap="square" lIns="0" tIns="0" rIns="0" bIns="0" rtlCol="0"/>
            <a:lstStyle/>
            <a:p>
              <a:endParaRPr/>
            </a:p>
          </p:txBody>
        </p:sp>
        <p:sp>
          <p:nvSpPr>
            <p:cNvPr id="126" name="object 126"/>
            <p:cNvSpPr/>
            <p:nvPr/>
          </p:nvSpPr>
          <p:spPr>
            <a:xfrm>
              <a:off x="5311142" y="3495503"/>
              <a:ext cx="45085" cy="37465"/>
            </a:xfrm>
            <a:custGeom>
              <a:avLst/>
              <a:gdLst/>
              <a:ahLst/>
              <a:cxnLst/>
              <a:rect l="l" t="t" r="r" b="b"/>
              <a:pathLst>
                <a:path w="45085" h="37464">
                  <a:moveTo>
                    <a:pt x="0" y="26231"/>
                  </a:moveTo>
                  <a:lnTo>
                    <a:pt x="44724" y="36988"/>
                  </a:lnTo>
                  <a:lnTo>
                    <a:pt x="17377" y="0"/>
                  </a:lnTo>
                  <a:lnTo>
                    <a:pt x="0" y="26231"/>
                  </a:lnTo>
                  <a:close/>
                </a:path>
              </a:pathLst>
            </a:custGeom>
            <a:ln w="9524">
              <a:solidFill>
                <a:srgbClr val="CCCCCC"/>
              </a:solidFill>
            </a:ln>
          </p:spPr>
          <p:txBody>
            <a:bodyPr wrap="square" lIns="0" tIns="0" rIns="0" bIns="0" rtlCol="0"/>
            <a:lstStyle/>
            <a:p>
              <a:endParaRPr/>
            </a:p>
          </p:txBody>
        </p:sp>
        <p:sp>
          <p:nvSpPr>
            <p:cNvPr id="127" name="object 127"/>
            <p:cNvSpPr/>
            <p:nvPr/>
          </p:nvSpPr>
          <p:spPr>
            <a:xfrm>
              <a:off x="2282626" y="1840660"/>
              <a:ext cx="3364229" cy="1395730"/>
            </a:xfrm>
            <a:custGeom>
              <a:avLst/>
              <a:gdLst/>
              <a:ahLst/>
              <a:cxnLst/>
              <a:rect l="l" t="t" r="r" b="b"/>
              <a:pathLst>
                <a:path w="3364229" h="1395730">
                  <a:moveTo>
                    <a:pt x="0" y="1395598"/>
                  </a:moveTo>
                  <a:lnTo>
                    <a:pt x="3363613" y="0"/>
                  </a:lnTo>
                </a:path>
              </a:pathLst>
            </a:custGeom>
            <a:ln w="9524">
              <a:solidFill>
                <a:srgbClr val="CCCCCC"/>
              </a:solidFill>
            </a:ln>
          </p:spPr>
          <p:txBody>
            <a:bodyPr wrap="square" lIns="0" tIns="0" rIns="0" bIns="0" rtlCol="0"/>
            <a:lstStyle/>
            <a:p>
              <a:endParaRPr/>
            </a:p>
          </p:txBody>
        </p:sp>
        <p:sp>
          <p:nvSpPr>
            <p:cNvPr id="128" name="object 128"/>
            <p:cNvSpPr/>
            <p:nvPr/>
          </p:nvSpPr>
          <p:spPr>
            <a:xfrm>
              <a:off x="5640209" y="1824095"/>
              <a:ext cx="46355" cy="31115"/>
            </a:xfrm>
            <a:custGeom>
              <a:avLst/>
              <a:gdLst/>
              <a:ahLst/>
              <a:cxnLst/>
              <a:rect l="l" t="t" r="r" b="b"/>
              <a:pathLst>
                <a:path w="46354" h="31114">
                  <a:moveTo>
                    <a:pt x="12058" y="31097"/>
                  </a:moveTo>
                  <a:lnTo>
                    <a:pt x="0" y="2033"/>
                  </a:lnTo>
                  <a:lnTo>
                    <a:pt x="45954" y="0"/>
                  </a:lnTo>
                  <a:lnTo>
                    <a:pt x="12058" y="31097"/>
                  </a:lnTo>
                  <a:close/>
                </a:path>
              </a:pathLst>
            </a:custGeom>
            <a:solidFill>
              <a:srgbClr val="CCCCCC"/>
            </a:solidFill>
          </p:spPr>
          <p:txBody>
            <a:bodyPr wrap="square" lIns="0" tIns="0" rIns="0" bIns="0" rtlCol="0"/>
            <a:lstStyle/>
            <a:p>
              <a:endParaRPr/>
            </a:p>
          </p:txBody>
        </p:sp>
        <p:sp>
          <p:nvSpPr>
            <p:cNvPr id="129" name="object 129"/>
            <p:cNvSpPr/>
            <p:nvPr/>
          </p:nvSpPr>
          <p:spPr>
            <a:xfrm>
              <a:off x="5640209" y="1824095"/>
              <a:ext cx="46355" cy="31115"/>
            </a:xfrm>
            <a:custGeom>
              <a:avLst/>
              <a:gdLst/>
              <a:ahLst/>
              <a:cxnLst/>
              <a:rect l="l" t="t" r="r" b="b"/>
              <a:pathLst>
                <a:path w="46354" h="31114">
                  <a:moveTo>
                    <a:pt x="12058" y="31097"/>
                  </a:moveTo>
                  <a:lnTo>
                    <a:pt x="45954" y="0"/>
                  </a:lnTo>
                  <a:lnTo>
                    <a:pt x="0" y="2033"/>
                  </a:lnTo>
                  <a:lnTo>
                    <a:pt x="12058" y="31097"/>
                  </a:lnTo>
                  <a:close/>
                </a:path>
              </a:pathLst>
            </a:custGeom>
            <a:ln w="9524">
              <a:solidFill>
                <a:srgbClr val="CCCCCC"/>
              </a:solidFill>
            </a:ln>
          </p:spPr>
          <p:txBody>
            <a:bodyPr wrap="square" lIns="0" tIns="0" rIns="0" bIns="0" rtlCol="0"/>
            <a:lstStyle/>
            <a:p>
              <a:endParaRPr/>
            </a:p>
          </p:txBody>
        </p:sp>
        <p:sp>
          <p:nvSpPr>
            <p:cNvPr id="130" name="object 130"/>
            <p:cNvSpPr/>
            <p:nvPr/>
          </p:nvSpPr>
          <p:spPr>
            <a:xfrm>
              <a:off x="2282497" y="2715878"/>
              <a:ext cx="2693035" cy="2224405"/>
            </a:xfrm>
            <a:custGeom>
              <a:avLst/>
              <a:gdLst/>
              <a:ahLst/>
              <a:cxnLst/>
              <a:rect l="l" t="t" r="r" b="b"/>
              <a:pathLst>
                <a:path w="2693035" h="2224404">
                  <a:moveTo>
                    <a:pt x="0" y="2224403"/>
                  </a:moveTo>
                  <a:lnTo>
                    <a:pt x="2692838" y="0"/>
                  </a:lnTo>
                </a:path>
              </a:pathLst>
            </a:custGeom>
            <a:ln w="9524">
              <a:solidFill>
                <a:srgbClr val="CCCCCC"/>
              </a:solidFill>
            </a:ln>
          </p:spPr>
          <p:txBody>
            <a:bodyPr wrap="square" lIns="0" tIns="0" rIns="0" bIns="0" rtlCol="0"/>
            <a:lstStyle/>
            <a:p>
              <a:endParaRPr/>
            </a:p>
          </p:txBody>
        </p:sp>
        <p:sp>
          <p:nvSpPr>
            <p:cNvPr id="131" name="object 131"/>
            <p:cNvSpPr/>
            <p:nvPr/>
          </p:nvSpPr>
          <p:spPr>
            <a:xfrm>
              <a:off x="4965316" y="2688350"/>
              <a:ext cx="43815" cy="40005"/>
            </a:xfrm>
            <a:custGeom>
              <a:avLst/>
              <a:gdLst/>
              <a:ahLst/>
              <a:cxnLst/>
              <a:rect l="l" t="t" r="r" b="b"/>
              <a:pathLst>
                <a:path w="43814" h="40005">
                  <a:moveTo>
                    <a:pt x="20038" y="39658"/>
                  </a:moveTo>
                  <a:lnTo>
                    <a:pt x="0" y="15398"/>
                  </a:lnTo>
                  <a:lnTo>
                    <a:pt x="43345" y="0"/>
                  </a:lnTo>
                  <a:lnTo>
                    <a:pt x="20038" y="39658"/>
                  </a:lnTo>
                  <a:close/>
                </a:path>
              </a:pathLst>
            </a:custGeom>
            <a:solidFill>
              <a:srgbClr val="CCCCCC"/>
            </a:solidFill>
          </p:spPr>
          <p:txBody>
            <a:bodyPr wrap="square" lIns="0" tIns="0" rIns="0" bIns="0" rtlCol="0"/>
            <a:lstStyle/>
            <a:p>
              <a:endParaRPr/>
            </a:p>
          </p:txBody>
        </p:sp>
        <p:sp>
          <p:nvSpPr>
            <p:cNvPr id="132" name="object 132"/>
            <p:cNvSpPr/>
            <p:nvPr/>
          </p:nvSpPr>
          <p:spPr>
            <a:xfrm>
              <a:off x="4965316" y="2688350"/>
              <a:ext cx="43815" cy="40005"/>
            </a:xfrm>
            <a:custGeom>
              <a:avLst/>
              <a:gdLst/>
              <a:ahLst/>
              <a:cxnLst/>
              <a:rect l="l" t="t" r="r" b="b"/>
              <a:pathLst>
                <a:path w="43814" h="40005">
                  <a:moveTo>
                    <a:pt x="20038" y="39658"/>
                  </a:moveTo>
                  <a:lnTo>
                    <a:pt x="43345" y="0"/>
                  </a:lnTo>
                  <a:lnTo>
                    <a:pt x="0" y="15398"/>
                  </a:lnTo>
                  <a:lnTo>
                    <a:pt x="20038" y="39658"/>
                  </a:lnTo>
                  <a:close/>
                </a:path>
              </a:pathLst>
            </a:custGeom>
            <a:ln w="9524">
              <a:solidFill>
                <a:srgbClr val="CCCCCC"/>
              </a:solidFill>
            </a:ln>
          </p:spPr>
          <p:txBody>
            <a:bodyPr wrap="square" lIns="0" tIns="0" rIns="0" bIns="0" rtlCol="0"/>
            <a:lstStyle/>
            <a:p>
              <a:endParaRPr/>
            </a:p>
          </p:txBody>
        </p:sp>
      </p:gr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21499" y="2654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3" name="object 3"/>
          <p:cNvSpPr txBox="1"/>
          <p:nvPr/>
        </p:nvSpPr>
        <p:spPr>
          <a:xfrm>
            <a:off x="1121499" y="5396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4" name="object 4"/>
          <p:cNvSpPr txBox="1"/>
          <p:nvPr/>
        </p:nvSpPr>
        <p:spPr>
          <a:xfrm>
            <a:off x="1121499" y="8138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5" name="object 5"/>
          <p:cNvSpPr txBox="1"/>
          <p:nvPr/>
        </p:nvSpPr>
        <p:spPr>
          <a:xfrm>
            <a:off x="1121499" y="10880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sp>
        <p:nvSpPr>
          <p:cNvPr id="6" name="object 6"/>
          <p:cNvSpPr txBox="1"/>
          <p:nvPr/>
        </p:nvSpPr>
        <p:spPr>
          <a:xfrm>
            <a:off x="1121499" y="13622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3</a:t>
            </a:r>
            <a:endParaRPr sz="1400">
              <a:latin typeface="Consolas"/>
              <a:cs typeface="Consolas"/>
            </a:endParaRPr>
          </a:p>
        </p:txBody>
      </p:sp>
      <p:sp>
        <p:nvSpPr>
          <p:cNvPr id="7" name="object 7"/>
          <p:cNvSpPr txBox="1">
            <a:spLocks noGrp="1"/>
          </p:cNvSpPr>
          <p:nvPr>
            <p:ph type="title"/>
          </p:nvPr>
        </p:nvSpPr>
        <p:spPr>
          <a:xfrm>
            <a:off x="1892200" y="2654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140970">
              <a:lnSpc>
                <a:spcPct val="100000"/>
              </a:lnSpc>
              <a:spcBef>
                <a:spcPts val="195"/>
              </a:spcBef>
            </a:pPr>
            <a:r>
              <a:rPr sz="1400" spc="-5" dirty="0">
                <a:solidFill>
                  <a:srgbClr val="000000"/>
                </a:solidFill>
                <a:latin typeface="Consolas"/>
                <a:cs typeface="Consolas"/>
              </a:rPr>
              <a:t>Value</a:t>
            </a:r>
            <a:endParaRPr sz="1400">
              <a:latin typeface="Consolas"/>
              <a:cs typeface="Consolas"/>
            </a:endParaRPr>
          </a:p>
        </p:txBody>
      </p:sp>
      <p:grpSp>
        <p:nvGrpSpPr>
          <p:cNvPr id="8" name="object 8"/>
          <p:cNvGrpSpPr/>
          <p:nvPr/>
        </p:nvGrpSpPr>
        <p:grpSpPr>
          <a:xfrm>
            <a:off x="1877912" y="525375"/>
            <a:ext cx="3594100" cy="2387600"/>
            <a:chOff x="1877912" y="525375"/>
            <a:chExt cx="3594100" cy="2387600"/>
          </a:xfrm>
        </p:grpSpPr>
        <p:sp>
          <p:nvSpPr>
            <p:cNvPr id="9" name="object 9"/>
            <p:cNvSpPr/>
            <p:nvPr/>
          </p:nvSpPr>
          <p:spPr>
            <a:xfrm>
              <a:off x="1892200"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 name="object 10"/>
            <p:cNvSpPr/>
            <p:nvPr/>
          </p:nvSpPr>
          <p:spPr>
            <a:xfrm>
              <a:off x="1892200"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1" name="object 11"/>
            <p:cNvSpPr/>
            <p:nvPr/>
          </p:nvSpPr>
          <p:spPr>
            <a:xfrm>
              <a:off x="1892200"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2" name="object 12"/>
            <p:cNvSpPr/>
            <p:nvPr/>
          </p:nvSpPr>
          <p:spPr>
            <a:xfrm>
              <a:off x="1892200"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3" name="object 13"/>
            <p:cNvSpPr/>
            <p:nvPr/>
          </p:nvSpPr>
          <p:spPr>
            <a:xfrm>
              <a:off x="5019397" y="24604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FFF1CC"/>
            </a:solidFill>
          </p:spPr>
          <p:txBody>
            <a:bodyPr wrap="square" lIns="0" tIns="0" rIns="0" bIns="0" rtlCol="0"/>
            <a:lstStyle/>
            <a:p>
              <a:endParaRPr/>
            </a:p>
          </p:txBody>
        </p:sp>
        <p:sp>
          <p:nvSpPr>
            <p:cNvPr id="14" name="object 14"/>
            <p:cNvSpPr/>
            <p:nvPr/>
          </p:nvSpPr>
          <p:spPr>
            <a:xfrm>
              <a:off x="5019397" y="24604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5" name="object 15"/>
          <p:cNvSpPr txBox="1"/>
          <p:nvPr/>
        </p:nvSpPr>
        <p:spPr>
          <a:xfrm>
            <a:off x="5176283" y="25548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grpSp>
        <p:nvGrpSpPr>
          <p:cNvPr id="16" name="object 16"/>
          <p:cNvGrpSpPr/>
          <p:nvPr/>
        </p:nvGrpSpPr>
        <p:grpSpPr>
          <a:xfrm>
            <a:off x="6376709" y="2446194"/>
            <a:ext cx="466725" cy="466725"/>
            <a:chOff x="6376709" y="2446194"/>
            <a:chExt cx="466725" cy="466725"/>
          </a:xfrm>
        </p:grpSpPr>
        <p:sp>
          <p:nvSpPr>
            <p:cNvPr id="17" name="object 17"/>
            <p:cNvSpPr/>
            <p:nvPr/>
          </p:nvSpPr>
          <p:spPr>
            <a:xfrm>
              <a:off x="6390997" y="24604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18" name="object 18"/>
            <p:cNvSpPr/>
            <p:nvPr/>
          </p:nvSpPr>
          <p:spPr>
            <a:xfrm>
              <a:off x="6390997" y="2460481"/>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9" name="object 19"/>
          <p:cNvSpPr txBox="1"/>
          <p:nvPr/>
        </p:nvSpPr>
        <p:spPr>
          <a:xfrm>
            <a:off x="6498469" y="2554895"/>
            <a:ext cx="22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20</a:t>
            </a:r>
            <a:endParaRPr sz="1400">
              <a:latin typeface="Arial MT"/>
              <a:cs typeface="Arial MT"/>
            </a:endParaRPr>
          </a:p>
        </p:txBody>
      </p:sp>
      <p:grpSp>
        <p:nvGrpSpPr>
          <p:cNvPr id="20" name="object 20"/>
          <p:cNvGrpSpPr/>
          <p:nvPr/>
        </p:nvGrpSpPr>
        <p:grpSpPr>
          <a:xfrm>
            <a:off x="5684737" y="1585494"/>
            <a:ext cx="466725" cy="466725"/>
            <a:chOff x="5684737" y="1585494"/>
            <a:chExt cx="466725" cy="466725"/>
          </a:xfrm>
        </p:grpSpPr>
        <p:sp>
          <p:nvSpPr>
            <p:cNvPr id="21" name="object 21"/>
            <p:cNvSpPr/>
            <p:nvPr/>
          </p:nvSpPr>
          <p:spPr>
            <a:xfrm>
              <a:off x="5699024" y="15997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D9EAD3"/>
            </a:solidFill>
          </p:spPr>
          <p:txBody>
            <a:bodyPr wrap="square" lIns="0" tIns="0" rIns="0" bIns="0" rtlCol="0"/>
            <a:lstStyle/>
            <a:p>
              <a:endParaRPr/>
            </a:p>
          </p:txBody>
        </p:sp>
        <p:sp>
          <p:nvSpPr>
            <p:cNvPr id="22" name="object 22"/>
            <p:cNvSpPr/>
            <p:nvPr/>
          </p:nvSpPr>
          <p:spPr>
            <a:xfrm>
              <a:off x="5699025" y="15997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23" name="object 23"/>
          <p:cNvSpPr txBox="1"/>
          <p:nvPr/>
        </p:nvSpPr>
        <p:spPr>
          <a:xfrm>
            <a:off x="5855910" y="16941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5</a:t>
            </a:r>
            <a:endParaRPr sz="1400">
              <a:latin typeface="Arial MT"/>
              <a:cs typeface="Arial MT"/>
            </a:endParaRPr>
          </a:p>
        </p:txBody>
      </p:sp>
      <p:grpSp>
        <p:nvGrpSpPr>
          <p:cNvPr id="24" name="object 24"/>
          <p:cNvGrpSpPr/>
          <p:nvPr/>
        </p:nvGrpSpPr>
        <p:grpSpPr>
          <a:xfrm>
            <a:off x="1877912" y="633674"/>
            <a:ext cx="4711065" cy="1819910"/>
            <a:chOff x="1877912" y="633674"/>
            <a:chExt cx="4711065" cy="1819910"/>
          </a:xfrm>
        </p:grpSpPr>
        <p:sp>
          <p:nvSpPr>
            <p:cNvPr id="25" name="object 25"/>
            <p:cNvSpPr/>
            <p:nvPr/>
          </p:nvSpPr>
          <p:spPr>
            <a:xfrm>
              <a:off x="2258299" y="6479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26" name="object 26"/>
            <p:cNvSpPr/>
            <p:nvPr/>
          </p:nvSpPr>
          <p:spPr>
            <a:xfrm>
              <a:off x="2258299" y="6479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27" name="object 27"/>
            <p:cNvSpPr/>
            <p:nvPr/>
          </p:nvSpPr>
          <p:spPr>
            <a:xfrm>
              <a:off x="2258299" y="9293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28" name="object 28"/>
            <p:cNvSpPr/>
            <p:nvPr/>
          </p:nvSpPr>
          <p:spPr>
            <a:xfrm>
              <a:off x="2258299" y="9293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29" name="object 29"/>
            <p:cNvSpPr/>
            <p:nvPr/>
          </p:nvSpPr>
          <p:spPr>
            <a:xfrm>
              <a:off x="1892200"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30" name="object 30"/>
            <p:cNvSpPr/>
            <p:nvPr/>
          </p:nvSpPr>
          <p:spPr>
            <a:xfrm>
              <a:off x="1892200"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31" name="object 31"/>
            <p:cNvSpPr/>
            <p:nvPr/>
          </p:nvSpPr>
          <p:spPr>
            <a:xfrm>
              <a:off x="1892200"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32" name="object 32"/>
            <p:cNvSpPr/>
            <p:nvPr/>
          </p:nvSpPr>
          <p:spPr>
            <a:xfrm>
              <a:off x="1892200"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33" name="object 33"/>
            <p:cNvSpPr/>
            <p:nvPr/>
          </p:nvSpPr>
          <p:spPr>
            <a:xfrm>
              <a:off x="2258299" y="11963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34" name="object 34"/>
            <p:cNvSpPr/>
            <p:nvPr/>
          </p:nvSpPr>
          <p:spPr>
            <a:xfrm>
              <a:off x="2258299" y="11963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35" name="object 35"/>
            <p:cNvSpPr/>
            <p:nvPr/>
          </p:nvSpPr>
          <p:spPr>
            <a:xfrm>
              <a:off x="2258299" y="14777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36" name="object 36"/>
            <p:cNvSpPr/>
            <p:nvPr/>
          </p:nvSpPr>
          <p:spPr>
            <a:xfrm>
              <a:off x="2258299" y="14777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37" name="object 37"/>
            <p:cNvSpPr/>
            <p:nvPr/>
          </p:nvSpPr>
          <p:spPr>
            <a:xfrm>
              <a:off x="5384105" y="2037782"/>
              <a:ext cx="534035" cy="332740"/>
            </a:xfrm>
            <a:custGeom>
              <a:avLst/>
              <a:gdLst/>
              <a:ahLst/>
              <a:cxnLst/>
              <a:rect l="l" t="t" r="r" b="b"/>
              <a:pathLst>
                <a:path w="534035" h="332739">
                  <a:moveTo>
                    <a:pt x="533919" y="0"/>
                  </a:moveTo>
                  <a:lnTo>
                    <a:pt x="0" y="332138"/>
                  </a:lnTo>
                </a:path>
              </a:pathLst>
            </a:custGeom>
            <a:ln w="28574">
              <a:solidFill>
                <a:srgbClr val="6AA84F"/>
              </a:solidFill>
            </a:ln>
          </p:spPr>
          <p:txBody>
            <a:bodyPr wrap="square" lIns="0" tIns="0" rIns="0" bIns="0" rtlCol="0"/>
            <a:lstStyle/>
            <a:p>
              <a:endParaRPr/>
            </a:p>
          </p:txBody>
        </p:sp>
        <p:pic>
          <p:nvPicPr>
            <p:cNvPr id="38" name="object 38"/>
            <p:cNvPicPr/>
            <p:nvPr/>
          </p:nvPicPr>
          <p:blipFill>
            <a:blip r:embed="rId2" cstate="print"/>
            <a:stretch>
              <a:fillRect/>
            </a:stretch>
          </p:blipFill>
          <p:spPr>
            <a:xfrm>
              <a:off x="5259708" y="2315556"/>
              <a:ext cx="163615" cy="137148"/>
            </a:xfrm>
            <a:prstGeom prst="rect">
              <a:avLst/>
            </a:prstGeom>
          </p:spPr>
        </p:pic>
        <p:sp>
          <p:nvSpPr>
            <p:cNvPr id="39" name="object 39"/>
            <p:cNvSpPr/>
            <p:nvPr/>
          </p:nvSpPr>
          <p:spPr>
            <a:xfrm>
              <a:off x="5918024" y="2037782"/>
              <a:ext cx="546100" cy="333375"/>
            </a:xfrm>
            <a:custGeom>
              <a:avLst/>
              <a:gdLst/>
              <a:ahLst/>
              <a:cxnLst/>
              <a:rect l="l" t="t" r="r" b="b"/>
              <a:pathLst>
                <a:path w="546100" h="333375">
                  <a:moveTo>
                    <a:pt x="0" y="0"/>
                  </a:moveTo>
                  <a:lnTo>
                    <a:pt x="545781" y="333335"/>
                  </a:lnTo>
                </a:path>
              </a:pathLst>
            </a:custGeom>
            <a:ln w="28574">
              <a:solidFill>
                <a:srgbClr val="980000"/>
              </a:solidFill>
            </a:ln>
          </p:spPr>
          <p:txBody>
            <a:bodyPr wrap="square" lIns="0" tIns="0" rIns="0" bIns="0" rtlCol="0"/>
            <a:lstStyle/>
            <a:p>
              <a:endParaRPr/>
            </a:p>
          </p:txBody>
        </p:sp>
        <p:pic>
          <p:nvPicPr>
            <p:cNvPr id="40" name="object 40"/>
            <p:cNvPicPr/>
            <p:nvPr/>
          </p:nvPicPr>
          <p:blipFill>
            <a:blip r:embed="rId3" cstate="print"/>
            <a:stretch>
              <a:fillRect/>
            </a:stretch>
          </p:blipFill>
          <p:spPr>
            <a:xfrm>
              <a:off x="6424917" y="2316550"/>
              <a:ext cx="163843" cy="136445"/>
            </a:xfrm>
            <a:prstGeom prst="rect">
              <a:avLst/>
            </a:prstGeom>
          </p:spPr>
        </p:pic>
      </p:grpSp>
      <p:sp>
        <p:nvSpPr>
          <p:cNvPr id="41" name="object 41"/>
          <p:cNvSpPr txBox="1"/>
          <p:nvPr/>
        </p:nvSpPr>
        <p:spPr>
          <a:xfrm>
            <a:off x="346085" y="880803"/>
            <a:ext cx="5676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Lookup:</a:t>
            </a:r>
            <a:endParaRPr sz="1200">
              <a:latin typeface="Arial MT"/>
              <a:cs typeface="Arial MT"/>
            </a:endParaRPr>
          </a:p>
        </p:txBody>
      </p:sp>
      <p:sp>
        <p:nvSpPr>
          <p:cNvPr id="42" name="object 42"/>
          <p:cNvSpPr txBox="1"/>
          <p:nvPr/>
        </p:nvSpPr>
        <p:spPr>
          <a:xfrm>
            <a:off x="240342" y="2557204"/>
            <a:ext cx="77787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Successor:</a:t>
            </a:r>
            <a:endParaRPr sz="1200">
              <a:latin typeface="Arial MT"/>
              <a:cs typeface="Arial MT"/>
            </a:endParaRPr>
          </a:p>
        </p:txBody>
      </p:sp>
      <p:sp>
        <p:nvSpPr>
          <p:cNvPr id="43" name="object 43"/>
          <p:cNvSpPr txBox="1"/>
          <p:nvPr/>
        </p:nvSpPr>
        <p:spPr>
          <a:xfrm>
            <a:off x="255979" y="4252400"/>
            <a:ext cx="748030" cy="152400"/>
          </a:xfrm>
          <a:prstGeom prst="rect">
            <a:avLst/>
          </a:prstGeom>
          <a:solidFill>
            <a:srgbClr val="FFFF00"/>
          </a:solidFill>
        </p:spPr>
        <p:txBody>
          <a:bodyPr vert="horz" wrap="square" lIns="0" tIns="0" rIns="0" bIns="0" rtlCol="0">
            <a:spAutoFit/>
          </a:bodyPr>
          <a:lstStyle/>
          <a:p>
            <a:pPr>
              <a:lnSpc>
                <a:spcPts val="1160"/>
              </a:lnSpc>
            </a:pPr>
            <a:r>
              <a:rPr sz="1000" spc="-5" dirty="0">
                <a:latin typeface="Arial MT"/>
                <a:cs typeface="Arial MT"/>
              </a:rPr>
              <a:t>Predecessor:</a:t>
            </a:r>
            <a:endParaRPr sz="1000">
              <a:latin typeface="Arial MT"/>
              <a:cs typeface="Arial MT"/>
            </a:endParaRPr>
          </a:p>
        </p:txBody>
      </p:sp>
      <p:sp>
        <p:nvSpPr>
          <p:cNvPr id="44" name="object 44"/>
          <p:cNvSpPr txBox="1"/>
          <p:nvPr/>
        </p:nvSpPr>
        <p:spPr>
          <a:xfrm>
            <a:off x="1121499" y="20176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45" name="object 45"/>
          <p:cNvSpPr txBox="1"/>
          <p:nvPr/>
        </p:nvSpPr>
        <p:spPr>
          <a:xfrm>
            <a:off x="1121499" y="22918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46" name="object 46"/>
          <p:cNvSpPr txBox="1"/>
          <p:nvPr/>
        </p:nvSpPr>
        <p:spPr>
          <a:xfrm>
            <a:off x="1121499" y="25660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47" name="object 47"/>
          <p:cNvSpPr txBox="1"/>
          <p:nvPr/>
        </p:nvSpPr>
        <p:spPr>
          <a:xfrm>
            <a:off x="1121499" y="28402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sp>
        <p:nvSpPr>
          <p:cNvPr id="48" name="object 48"/>
          <p:cNvSpPr txBox="1"/>
          <p:nvPr/>
        </p:nvSpPr>
        <p:spPr>
          <a:xfrm>
            <a:off x="1121499" y="31144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3</a:t>
            </a:r>
            <a:endParaRPr sz="1400">
              <a:latin typeface="Consolas"/>
              <a:cs typeface="Consolas"/>
            </a:endParaRPr>
          </a:p>
        </p:txBody>
      </p:sp>
      <p:sp>
        <p:nvSpPr>
          <p:cNvPr id="49" name="object 49"/>
          <p:cNvSpPr/>
          <p:nvPr/>
        </p:nvSpPr>
        <p:spPr>
          <a:xfrm>
            <a:off x="1892200"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0" name="object 50"/>
          <p:cNvSpPr txBox="1"/>
          <p:nvPr/>
        </p:nvSpPr>
        <p:spPr>
          <a:xfrm>
            <a:off x="1892200" y="2017612"/>
            <a:ext cx="770890" cy="274320"/>
          </a:xfrm>
          <a:prstGeom prst="rect">
            <a:avLst/>
          </a:prstGeom>
          <a:ln w="28574">
            <a:solidFill>
              <a:srgbClr val="666666"/>
            </a:solidFill>
          </a:ln>
        </p:spPr>
        <p:txBody>
          <a:bodyPr vert="horz" wrap="square" lIns="0" tIns="24765" rIns="0" bIns="0" rtlCol="0">
            <a:spAutoFit/>
          </a:bodyPr>
          <a:lstStyle/>
          <a:p>
            <a:pPr marL="140970">
              <a:lnSpc>
                <a:spcPct val="100000"/>
              </a:lnSpc>
              <a:spcBef>
                <a:spcPts val="195"/>
              </a:spcBef>
            </a:pPr>
            <a:r>
              <a:rPr sz="1400" b="1" spc="-5" dirty="0">
                <a:latin typeface="Consolas"/>
                <a:cs typeface="Consolas"/>
              </a:rPr>
              <a:t>Value</a:t>
            </a:r>
            <a:endParaRPr sz="1400">
              <a:latin typeface="Consolas"/>
              <a:cs typeface="Consolas"/>
            </a:endParaRPr>
          </a:p>
        </p:txBody>
      </p:sp>
      <p:grpSp>
        <p:nvGrpSpPr>
          <p:cNvPr id="51" name="object 51"/>
          <p:cNvGrpSpPr/>
          <p:nvPr/>
        </p:nvGrpSpPr>
        <p:grpSpPr>
          <a:xfrm>
            <a:off x="1877912" y="2277524"/>
            <a:ext cx="799465" cy="1125855"/>
            <a:chOff x="1877912" y="2277524"/>
            <a:chExt cx="799465" cy="1125855"/>
          </a:xfrm>
        </p:grpSpPr>
        <p:sp>
          <p:nvSpPr>
            <p:cNvPr id="52" name="object 52"/>
            <p:cNvSpPr/>
            <p:nvPr/>
          </p:nvSpPr>
          <p:spPr>
            <a:xfrm>
              <a:off x="1892200"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3" name="object 53"/>
            <p:cNvSpPr/>
            <p:nvPr/>
          </p:nvSpPr>
          <p:spPr>
            <a:xfrm>
              <a:off x="1892200"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54" name="object 54"/>
            <p:cNvSpPr/>
            <p:nvPr/>
          </p:nvSpPr>
          <p:spPr>
            <a:xfrm>
              <a:off x="1892200"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5" name="object 55"/>
            <p:cNvSpPr/>
            <p:nvPr/>
          </p:nvSpPr>
          <p:spPr>
            <a:xfrm>
              <a:off x="1892200"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56" name="object 56"/>
            <p:cNvSpPr/>
            <p:nvPr/>
          </p:nvSpPr>
          <p:spPr>
            <a:xfrm>
              <a:off x="2258299" y="24001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7" name="object 57"/>
            <p:cNvSpPr/>
            <p:nvPr/>
          </p:nvSpPr>
          <p:spPr>
            <a:xfrm>
              <a:off x="2258299" y="24001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8" name="object 58"/>
            <p:cNvSpPr/>
            <p:nvPr/>
          </p:nvSpPr>
          <p:spPr>
            <a:xfrm>
              <a:off x="2258299" y="26815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9" name="object 59"/>
            <p:cNvSpPr/>
            <p:nvPr/>
          </p:nvSpPr>
          <p:spPr>
            <a:xfrm>
              <a:off x="2258299" y="26815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60" name="object 60"/>
            <p:cNvSpPr/>
            <p:nvPr/>
          </p:nvSpPr>
          <p:spPr>
            <a:xfrm>
              <a:off x="1892200"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1" name="object 61"/>
            <p:cNvSpPr/>
            <p:nvPr/>
          </p:nvSpPr>
          <p:spPr>
            <a:xfrm>
              <a:off x="1892200"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62" name="object 62"/>
            <p:cNvSpPr/>
            <p:nvPr/>
          </p:nvSpPr>
          <p:spPr>
            <a:xfrm>
              <a:off x="1892200"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3" name="object 63"/>
            <p:cNvSpPr/>
            <p:nvPr/>
          </p:nvSpPr>
          <p:spPr>
            <a:xfrm>
              <a:off x="1892200"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64" name="object 64"/>
            <p:cNvSpPr/>
            <p:nvPr/>
          </p:nvSpPr>
          <p:spPr>
            <a:xfrm>
              <a:off x="2258299" y="29485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65" name="object 65"/>
            <p:cNvSpPr/>
            <p:nvPr/>
          </p:nvSpPr>
          <p:spPr>
            <a:xfrm>
              <a:off x="2258299" y="29485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66" name="object 66"/>
            <p:cNvSpPr/>
            <p:nvPr/>
          </p:nvSpPr>
          <p:spPr>
            <a:xfrm>
              <a:off x="2258299" y="32299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67" name="object 67"/>
            <p:cNvSpPr/>
            <p:nvPr/>
          </p:nvSpPr>
          <p:spPr>
            <a:xfrm>
              <a:off x="2258299" y="32299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sp>
        <p:nvSpPr>
          <p:cNvPr id="68" name="object 68"/>
          <p:cNvSpPr txBox="1"/>
          <p:nvPr/>
        </p:nvSpPr>
        <p:spPr>
          <a:xfrm>
            <a:off x="1121499" y="37217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69" name="object 69"/>
          <p:cNvSpPr txBox="1"/>
          <p:nvPr/>
        </p:nvSpPr>
        <p:spPr>
          <a:xfrm>
            <a:off x="1121499" y="39959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70" name="object 70"/>
          <p:cNvSpPr txBox="1"/>
          <p:nvPr/>
        </p:nvSpPr>
        <p:spPr>
          <a:xfrm>
            <a:off x="1121499" y="42701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71" name="object 71"/>
          <p:cNvSpPr txBox="1"/>
          <p:nvPr/>
        </p:nvSpPr>
        <p:spPr>
          <a:xfrm>
            <a:off x="1121499" y="45443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sp>
        <p:nvSpPr>
          <p:cNvPr id="72" name="object 72"/>
          <p:cNvSpPr txBox="1"/>
          <p:nvPr/>
        </p:nvSpPr>
        <p:spPr>
          <a:xfrm>
            <a:off x="1121499" y="48185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3</a:t>
            </a:r>
            <a:endParaRPr sz="1400">
              <a:latin typeface="Consolas"/>
              <a:cs typeface="Consolas"/>
            </a:endParaRPr>
          </a:p>
        </p:txBody>
      </p:sp>
      <p:sp>
        <p:nvSpPr>
          <p:cNvPr id="73" name="object 73"/>
          <p:cNvSpPr/>
          <p:nvPr/>
        </p:nvSpPr>
        <p:spPr>
          <a:xfrm>
            <a:off x="1892200" y="37217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4" name="object 74"/>
          <p:cNvSpPr txBox="1"/>
          <p:nvPr/>
        </p:nvSpPr>
        <p:spPr>
          <a:xfrm>
            <a:off x="1892200" y="3721762"/>
            <a:ext cx="770890" cy="274320"/>
          </a:xfrm>
          <a:prstGeom prst="rect">
            <a:avLst/>
          </a:prstGeom>
          <a:ln w="28574">
            <a:solidFill>
              <a:srgbClr val="666666"/>
            </a:solidFill>
          </a:ln>
        </p:spPr>
        <p:txBody>
          <a:bodyPr vert="horz" wrap="square" lIns="0" tIns="24765" rIns="0" bIns="0" rtlCol="0">
            <a:spAutoFit/>
          </a:bodyPr>
          <a:lstStyle/>
          <a:p>
            <a:pPr marL="140970">
              <a:lnSpc>
                <a:spcPct val="100000"/>
              </a:lnSpc>
              <a:spcBef>
                <a:spcPts val="195"/>
              </a:spcBef>
            </a:pPr>
            <a:r>
              <a:rPr sz="1400" b="1" spc="-5" dirty="0">
                <a:latin typeface="Consolas"/>
                <a:cs typeface="Consolas"/>
              </a:rPr>
              <a:t>Value</a:t>
            </a:r>
            <a:endParaRPr sz="1400">
              <a:latin typeface="Consolas"/>
              <a:cs typeface="Consolas"/>
            </a:endParaRPr>
          </a:p>
        </p:txBody>
      </p:sp>
      <p:grpSp>
        <p:nvGrpSpPr>
          <p:cNvPr id="75" name="object 75"/>
          <p:cNvGrpSpPr/>
          <p:nvPr/>
        </p:nvGrpSpPr>
        <p:grpSpPr>
          <a:xfrm>
            <a:off x="1877912" y="649419"/>
            <a:ext cx="4723765" cy="4457700"/>
            <a:chOff x="1877912" y="649419"/>
            <a:chExt cx="4723765" cy="4457700"/>
          </a:xfrm>
        </p:grpSpPr>
        <p:sp>
          <p:nvSpPr>
            <p:cNvPr id="76" name="object 76"/>
            <p:cNvSpPr/>
            <p:nvPr/>
          </p:nvSpPr>
          <p:spPr>
            <a:xfrm>
              <a:off x="2282625" y="654182"/>
              <a:ext cx="3580129" cy="931544"/>
            </a:xfrm>
            <a:custGeom>
              <a:avLst/>
              <a:gdLst/>
              <a:ahLst/>
              <a:cxnLst/>
              <a:rect l="l" t="t" r="r" b="b"/>
              <a:pathLst>
                <a:path w="3580129" h="931544">
                  <a:moveTo>
                    <a:pt x="0" y="0"/>
                  </a:moveTo>
                  <a:lnTo>
                    <a:pt x="3580090" y="931213"/>
                  </a:lnTo>
                </a:path>
              </a:pathLst>
            </a:custGeom>
            <a:ln w="9524">
              <a:solidFill>
                <a:srgbClr val="CCCCCC"/>
              </a:solidFill>
            </a:ln>
          </p:spPr>
          <p:txBody>
            <a:bodyPr wrap="square" lIns="0" tIns="0" rIns="0" bIns="0" rtlCol="0"/>
            <a:lstStyle/>
            <a:p>
              <a:endParaRPr/>
            </a:p>
          </p:txBody>
        </p:sp>
        <p:sp>
          <p:nvSpPr>
            <p:cNvPr id="77" name="object 77"/>
            <p:cNvSpPr/>
            <p:nvPr/>
          </p:nvSpPr>
          <p:spPr>
            <a:xfrm>
              <a:off x="5858755" y="1570169"/>
              <a:ext cx="46355" cy="30480"/>
            </a:xfrm>
            <a:custGeom>
              <a:avLst/>
              <a:gdLst/>
              <a:ahLst/>
              <a:cxnLst/>
              <a:rect l="l" t="t" r="r" b="b"/>
              <a:pathLst>
                <a:path w="46354" h="30480">
                  <a:moveTo>
                    <a:pt x="0" y="30452"/>
                  </a:moveTo>
                  <a:lnTo>
                    <a:pt x="7920" y="0"/>
                  </a:lnTo>
                  <a:lnTo>
                    <a:pt x="45793" y="26107"/>
                  </a:lnTo>
                  <a:lnTo>
                    <a:pt x="0" y="30452"/>
                  </a:lnTo>
                  <a:close/>
                </a:path>
              </a:pathLst>
            </a:custGeom>
            <a:solidFill>
              <a:srgbClr val="CCCCCC"/>
            </a:solidFill>
          </p:spPr>
          <p:txBody>
            <a:bodyPr wrap="square" lIns="0" tIns="0" rIns="0" bIns="0" rtlCol="0"/>
            <a:lstStyle/>
            <a:p>
              <a:endParaRPr/>
            </a:p>
          </p:txBody>
        </p:sp>
        <p:sp>
          <p:nvSpPr>
            <p:cNvPr id="78" name="object 78"/>
            <p:cNvSpPr/>
            <p:nvPr/>
          </p:nvSpPr>
          <p:spPr>
            <a:xfrm>
              <a:off x="5858755" y="1570169"/>
              <a:ext cx="46355" cy="30480"/>
            </a:xfrm>
            <a:custGeom>
              <a:avLst/>
              <a:gdLst/>
              <a:ahLst/>
              <a:cxnLst/>
              <a:rect l="l" t="t" r="r" b="b"/>
              <a:pathLst>
                <a:path w="46354" h="30480">
                  <a:moveTo>
                    <a:pt x="0" y="30452"/>
                  </a:moveTo>
                  <a:lnTo>
                    <a:pt x="45793" y="26107"/>
                  </a:lnTo>
                  <a:lnTo>
                    <a:pt x="7920" y="0"/>
                  </a:lnTo>
                  <a:lnTo>
                    <a:pt x="0" y="30452"/>
                  </a:lnTo>
                  <a:close/>
                </a:path>
              </a:pathLst>
            </a:custGeom>
            <a:ln w="9524">
              <a:solidFill>
                <a:srgbClr val="CCCCCC"/>
              </a:solidFill>
            </a:ln>
          </p:spPr>
          <p:txBody>
            <a:bodyPr wrap="square" lIns="0" tIns="0" rIns="0" bIns="0" rtlCol="0"/>
            <a:lstStyle/>
            <a:p>
              <a:endParaRPr/>
            </a:p>
          </p:txBody>
        </p:sp>
        <p:sp>
          <p:nvSpPr>
            <p:cNvPr id="79" name="object 79"/>
            <p:cNvSpPr/>
            <p:nvPr/>
          </p:nvSpPr>
          <p:spPr>
            <a:xfrm>
              <a:off x="2282497" y="966181"/>
              <a:ext cx="2905125" cy="1468755"/>
            </a:xfrm>
            <a:custGeom>
              <a:avLst/>
              <a:gdLst/>
              <a:ahLst/>
              <a:cxnLst/>
              <a:rect l="l" t="t" r="r" b="b"/>
              <a:pathLst>
                <a:path w="2905125" h="1468755">
                  <a:moveTo>
                    <a:pt x="0" y="0"/>
                  </a:moveTo>
                  <a:lnTo>
                    <a:pt x="2904896" y="1468516"/>
                  </a:lnTo>
                </a:path>
              </a:pathLst>
            </a:custGeom>
            <a:ln w="9524">
              <a:solidFill>
                <a:srgbClr val="CCCCCC"/>
              </a:solidFill>
            </a:ln>
          </p:spPr>
          <p:txBody>
            <a:bodyPr wrap="square" lIns="0" tIns="0" rIns="0" bIns="0" rtlCol="0"/>
            <a:lstStyle/>
            <a:p>
              <a:endParaRPr/>
            </a:p>
          </p:txBody>
        </p:sp>
        <p:sp>
          <p:nvSpPr>
            <p:cNvPr id="80" name="object 80"/>
            <p:cNvSpPr/>
            <p:nvPr/>
          </p:nvSpPr>
          <p:spPr>
            <a:xfrm>
              <a:off x="5180296" y="2420657"/>
              <a:ext cx="45720" cy="33655"/>
            </a:xfrm>
            <a:custGeom>
              <a:avLst/>
              <a:gdLst/>
              <a:ahLst/>
              <a:cxnLst/>
              <a:rect l="l" t="t" r="r" b="b"/>
              <a:pathLst>
                <a:path w="45720" h="33655">
                  <a:moveTo>
                    <a:pt x="45674" y="33541"/>
                  </a:moveTo>
                  <a:lnTo>
                    <a:pt x="0" y="28081"/>
                  </a:lnTo>
                  <a:lnTo>
                    <a:pt x="14195" y="0"/>
                  </a:lnTo>
                  <a:lnTo>
                    <a:pt x="45674" y="33541"/>
                  </a:lnTo>
                  <a:close/>
                </a:path>
              </a:pathLst>
            </a:custGeom>
            <a:solidFill>
              <a:srgbClr val="CCCCCC"/>
            </a:solidFill>
          </p:spPr>
          <p:txBody>
            <a:bodyPr wrap="square" lIns="0" tIns="0" rIns="0" bIns="0" rtlCol="0"/>
            <a:lstStyle/>
            <a:p>
              <a:endParaRPr/>
            </a:p>
          </p:txBody>
        </p:sp>
        <p:sp>
          <p:nvSpPr>
            <p:cNvPr id="81" name="object 81"/>
            <p:cNvSpPr/>
            <p:nvPr/>
          </p:nvSpPr>
          <p:spPr>
            <a:xfrm>
              <a:off x="5180296" y="2420657"/>
              <a:ext cx="45720" cy="33655"/>
            </a:xfrm>
            <a:custGeom>
              <a:avLst/>
              <a:gdLst/>
              <a:ahLst/>
              <a:cxnLst/>
              <a:rect l="l" t="t" r="r" b="b"/>
              <a:pathLst>
                <a:path w="45720" h="33655">
                  <a:moveTo>
                    <a:pt x="0" y="28081"/>
                  </a:moveTo>
                  <a:lnTo>
                    <a:pt x="45674" y="33541"/>
                  </a:lnTo>
                  <a:lnTo>
                    <a:pt x="14195" y="0"/>
                  </a:lnTo>
                  <a:lnTo>
                    <a:pt x="0" y="28081"/>
                  </a:lnTo>
                  <a:close/>
                </a:path>
              </a:pathLst>
            </a:custGeom>
            <a:ln w="9524">
              <a:solidFill>
                <a:srgbClr val="CCCCCC"/>
              </a:solidFill>
            </a:ln>
          </p:spPr>
          <p:txBody>
            <a:bodyPr wrap="square" lIns="0" tIns="0" rIns="0" bIns="0" rtlCol="0"/>
            <a:lstStyle/>
            <a:p>
              <a:endParaRPr/>
            </a:p>
          </p:txBody>
        </p:sp>
        <p:sp>
          <p:nvSpPr>
            <p:cNvPr id="82" name="object 82"/>
            <p:cNvSpPr/>
            <p:nvPr/>
          </p:nvSpPr>
          <p:spPr>
            <a:xfrm>
              <a:off x="2286799" y="1217962"/>
              <a:ext cx="4268470" cy="1226820"/>
            </a:xfrm>
            <a:custGeom>
              <a:avLst/>
              <a:gdLst/>
              <a:ahLst/>
              <a:cxnLst/>
              <a:rect l="l" t="t" r="r" b="b"/>
              <a:pathLst>
                <a:path w="4268470" h="1226820">
                  <a:moveTo>
                    <a:pt x="0" y="0"/>
                  </a:moveTo>
                  <a:lnTo>
                    <a:pt x="4268373" y="1226812"/>
                  </a:lnTo>
                </a:path>
              </a:pathLst>
            </a:custGeom>
            <a:ln w="9524">
              <a:solidFill>
                <a:srgbClr val="CCCCCC"/>
              </a:solidFill>
            </a:ln>
          </p:spPr>
          <p:txBody>
            <a:bodyPr wrap="square" lIns="0" tIns="0" rIns="0" bIns="0" rtlCol="0"/>
            <a:lstStyle/>
            <a:p>
              <a:endParaRPr/>
            </a:p>
          </p:txBody>
        </p:sp>
        <p:sp>
          <p:nvSpPr>
            <p:cNvPr id="83" name="object 83"/>
            <p:cNvSpPr/>
            <p:nvPr/>
          </p:nvSpPr>
          <p:spPr>
            <a:xfrm>
              <a:off x="6550827" y="2429655"/>
              <a:ext cx="46355" cy="30480"/>
            </a:xfrm>
            <a:custGeom>
              <a:avLst/>
              <a:gdLst/>
              <a:ahLst/>
              <a:cxnLst/>
              <a:rect l="l" t="t" r="r" b="b"/>
              <a:pathLst>
                <a:path w="46354" h="30480">
                  <a:moveTo>
                    <a:pt x="0" y="30241"/>
                  </a:moveTo>
                  <a:lnTo>
                    <a:pt x="8691" y="0"/>
                  </a:lnTo>
                  <a:lnTo>
                    <a:pt x="45889" y="27060"/>
                  </a:lnTo>
                  <a:lnTo>
                    <a:pt x="0" y="30241"/>
                  </a:lnTo>
                  <a:close/>
                </a:path>
              </a:pathLst>
            </a:custGeom>
            <a:solidFill>
              <a:srgbClr val="CCCCCC"/>
            </a:solidFill>
          </p:spPr>
          <p:txBody>
            <a:bodyPr wrap="square" lIns="0" tIns="0" rIns="0" bIns="0" rtlCol="0"/>
            <a:lstStyle/>
            <a:p>
              <a:endParaRPr/>
            </a:p>
          </p:txBody>
        </p:sp>
        <p:sp>
          <p:nvSpPr>
            <p:cNvPr id="84" name="object 84"/>
            <p:cNvSpPr/>
            <p:nvPr/>
          </p:nvSpPr>
          <p:spPr>
            <a:xfrm>
              <a:off x="6550827" y="2429655"/>
              <a:ext cx="46355" cy="30480"/>
            </a:xfrm>
            <a:custGeom>
              <a:avLst/>
              <a:gdLst/>
              <a:ahLst/>
              <a:cxnLst/>
              <a:rect l="l" t="t" r="r" b="b"/>
              <a:pathLst>
                <a:path w="46354" h="30480">
                  <a:moveTo>
                    <a:pt x="0" y="30241"/>
                  </a:moveTo>
                  <a:lnTo>
                    <a:pt x="45889" y="27060"/>
                  </a:lnTo>
                  <a:lnTo>
                    <a:pt x="8691" y="0"/>
                  </a:lnTo>
                  <a:lnTo>
                    <a:pt x="0" y="30241"/>
                  </a:lnTo>
                  <a:close/>
                </a:path>
              </a:pathLst>
            </a:custGeom>
            <a:ln w="9524">
              <a:solidFill>
                <a:srgbClr val="CCCCCC"/>
              </a:solidFill>
            </a:ln>
          </p:spPr>
          <p:txBody>
            <a:bodyPr wrap="square" lIns="0" tIns="0" rIns="0" bIns="0" rtlCol="0"/>
            <a:lstStyle/>
            <a:p>
              <a:endParaRPr/>
            </a:p>
          </p:txBody>
        </p:sp>
        <p:sp>
          <p:nvSpPr>
            <p:cNvPr id="85" name="object 85"/>
            <p:cNvSpPr/>
            <p:nvPr/>
          </p:nvSpPr>
          <p:spPr>
            <a:xfrm>
              <a:off x="2282626" y="2436985"/>
              <a:ext cx="4051935" cy="239395"/>
            </a:xfrm>
            <a:custGeom>
              <a:avLst/>
              <a:gdLst/>
              <a:ahLst/>
              <a:cxnLst/>
              <a:rect l="l" t="t" r="r" b="b"/>
              <a:pathLst>
                <a:path w="4051935" h="239394">
                  <a:moveTo>
                    <a:pt x="0" y="0"/>
                  </a:moveTo>
                  <a:lnTo>
                    <a:pt x="4051449" y="239033"/>
                  </a:lnTo>
                </a:path>
              </a:pathLst>
            </a:custGeom>
            <a:ln w="9524">
              <a:solidFill>
                <a:srgbClr val="CCCCCC"/>
              </a:solidFill>
            </a:ln>
          </p:spPr>
          <p:txBody>
            <a:bodyPr wrap="square" lIns="0" tIns="0" rIns="0" bIns="0" rtlCol="0"/>
            <a:lstStyle/>
            <a:p>
              <a:endParaRPr/>
            </a:p>
          </p:txBody>
        </p:sp>
        <p:sp>
          <p:nvSpPr>
            <p:cNvPr id="86" name="object 86"/>
            <p:cNvSpPr/>
            <p:nvPr/>
          </p:nvSpPr>
          <p:spPr>
            <a:xfrm>
              <a:off x="6333148" y="2660314"/>
              <a:ext cx="44450" cy="31750"/>
            </a:xfrm>
            <a:custGeom>
              <a:avLst/>
              <a:gdLst/>
              <a:ahLst/>
              <a:cxnLst/>
              <a:rect l="l" t="t" r="r" b="b"/>
              <a:pathLst>
                <a:path w="44450" h="31750">
                  <a:moveTo>
                    <a:pt x="0" y="31410"/>
                  </a:moveTo>
                  <a:lnTo>
                    <a:pt x="1853" y="0"/>
                  </a:lnTo>
                  <a:lnTo>
                    <a:pt x="44076" y="18251"/>
                  </a:lnTo>
                  <a:lnTo>
                    <a:pt x="0" y="31410"/>
                  </a:lnTo>
                  <a:close/>
                </a:path>
              </a:pathLst>
            </a:custGeom>
            <a:solidFill>
              <a:srgbClr val="CCCCCC"/>
            </a:solidFill>
          </p:spPr>
          <p:txBody>
            <a:bodyPr wrap="square" lIns="0" tIns="0" rIns="0" bIns="0" rtlCol="0"/>
            <a:lstStyle/>
            <a:p>
              <a:endParaRPr/>
            </a:p>
          </p:txBody>
        </p:sp>
        <p:sp>
          <p:nvSpPr>
            <p:cNvPr id="87" name="object 87"/>
            <p:cNvSpPr/>
            <p:nvPr/>
          </p:nvSpPr>
          <p:spPr>
            <a:xfrm>
              <a:off x="6333148" y="2660314"/>
              <a:ext cx="44450" cy="31750"/>
            </a:xfrm>
            <a:custGeom>
              <a:avLst/>
              <a:gdLst/>
              <a:ahLst/>
              <a:cxnLst/>
              <a:rect l="l" t="t" r="r" b="b"/>
              <a:pathLst>
                <a:path w="44450" h="31750">
                  <a:moveTo>
                    <a:pt x="0" y="31410"/>
                  </a:moveTo>
                  <a:lnTo>
                    <a:pt x="44076" y="18251"/>
                  </a:lnTo>
                  <a:lnTo>
                    <a:pt x="1853" y="0"/>
                  </a:lnTo>
                  <a:lnTo>
                    <a:pt x="0" y="31410"/>
                  </a:lnTo>
                  <a:close/>
                </a:path>
              </a:pathLst>
            </a:custGeom>
            <a:ln w="9524">
              <a:solidFill>
                <a:srgbClr val="CCCCCC"/>
              </a:solidFill>
            </a:ln>
          </p:spPr>
          <p:txBody>
            <a:bodyPr wrap="square" lIns="0" tIns="0" rIns="0" bIns="0" rtlCol="0"/>
            <a:lstStyle/>
            <a:p>
              <a:endParaRPr/>
            </a:p>
          </p:txBody>
        </p:sp>
        <p:sp>
          <p:nvSpPr>
            <p:cNvPr id="88" name="object 88"/>
            <p:cNvSpPr/>
            <p:nvPr/>
          </p:nvSpPr>
          <p:spPr>
            <a:xfrm>
              <a:off x="2282626" y="2687858"/>
              <a:ext cx="3030220" cy="837565"/>
            </a:xfrm>
            <a:custGeom>
              <a:avLst/>
              <a:gdLst/>
              <a:ahLst/>
              <a:cxnLst/>
              <a:rect l="l" t="t" r="r" b="b"/>
              <a:pathLst>
                <a:path w="3030220" h="837564">
                  <a:moveTo>
                    <a:pt x="0" y="0"/>
                  </a:moveTo>
                  <a:lnTo>
                    <a:pt x="3029813" y="837081"/>
                  </a:lnTo>
                </a:path>
              </a:pathLst>
            </a:custGeom>
            <a:ln w="9524">
              <a:solidFill>
                <a:srgbClr val="CCCCCC"/>
              </a:solidFill>
            </a:ln>
          </p:spPr>
          <p:txBody>
            <a:bodyPr wrap="square" lIns="0" tIns="0" rIns="0" bIns="0" rtlCol="0"/>
            <a:lstStyle/>
            <a:p>
              <a:endParaRPr/>
            </a:p>
          </p:txBody>
        </p:sp>
        <p:sp>
          <p:nvSpPr>
            <p:cNvPr id="89" name="object 89"/>
            <p:cNvSpPr/>
            <p:nvPr/>
          </p:nvSpPr>
          <p:spPr>
            <a:xfrm>
              <a:off x="5308250" y="3509774"/>
              <a:ext cx="46355" cy="30480"/>
            </a:xfrm>
            <a:custGeom>
              <a:avLst/>
              <a:gdLst/>
              <a:ahLst/>
              <a:cxnLst/>
              <a:rect l="l" t="t" r="r" b="b"/>
              <a:pathLst>
                <a:path w="46354" h="30479">
                  <a:moveTo>
                    <a:pt x="0" y="30329"/>
                  </a:moveTo>
                  <a:lnTo>
                    <a:pt x="8379" y="0"/>
                  </a:lnTo>
                  <a:lnTo>
                    <a:pt x="45853" y="26675"/>
                  </a:lnTo>
                  <a:lnTo>
                    <a:pt x="0" y="30329"/>
                  </a:lnTo>
                  <a:close/>
                </a:path>
              </a:pathLst>
            </a:custGeom>
            <a:solidFill>
              <a:srgbClr val="CCCCCC"/>
            </a:solidFill>
          </p:spPr>
          <p:txBody>
            <a:bodyPr wrap="square" lIns="0" tIns="0" rIns="0" bIns="0" rtlCol="0"/>
            <a:lstStyle/>
            <a:p>
              <a:endParaRPr/>
            </a:p>
          </p:txBody>
        </p:sp>
        <p:sp>
          <p:nvSpPr>
            <p:cNvPr id="90" name="object 90"/>
            <p:cNvSpPr/>
            <p:nvPr/>
          </p:nvSpPr>
          <p:spPr>
            <a:xfrm>
              <a:off x="5308250" y="3509774"/>
              <a:ext cx="46355" cy="30480"/>
            </a:xfrm>
            <a:custGeom>
              <a:avLst/>
              <a:gdLst/>
              <a:ahLst/>
              <a:cxnLst/>
              <a:rect l="l" t="t" r="r" b="b"/>
              <a:pathLst>
                <a:path w="46354" h="30479">
                  <a:moveTo>
                    <a:pt x="0" y="30329"/>
                  </a:moveTo>
                  <a:lnTo>
                    <a:pt x="45853" y="26675"/>
                  </a:lnTo>
                  <a:lnTo>
                    <a:pt x="8379" y="0"/>
                  </a:lnTo>
                  <a:lnTo>
                    <a:pt x="0" y="30329"/>
                  </a:lnTo>
                  <a:close/>
                </a:path>
              </a:pathLst>
            </a:custGeom>
            <a:ln w="9524">
              <a:solidFill>
                <a:srgbClr val="CCCCCC"/>
              </a:solidFill>
            </a:ln>
          </p:spPr>
          <p:txBody>
            <a:bodyPr wrap="square" lIns="0" tIns="0" rIns="0" bIns="0" rtlCol="0"/>
            <a:lstStyle/>
            <a:p>
              <a:endParaRPr/>
            </a:p>
          </p:txBody>
        </p:sp>
        <p:sp>
          <p:nvSpPr>
            <p:cNvPr id="91" name="object 91"/>
            <p:cNvSpPr/>
            <p:nvPr/>
          </p:nvSpPr>
          <p:spPr>
            <a:xfrm>
              <a:off x="1892200" y="39959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2" name="object 92"/>
            <p:cNvSpPr/>
            <p:nvPr/>
          </p:nvSpPr>
          <p:spPr>
            <a:xfrm>
              <a:off x="1892200" y="39959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3" name="object 93"/>
            <p:cNvSpPr/>
            <p:nvPr/>
          </p:nvSpPr>
          <p:spPr>
            <a:xfrm>
              <a:off x="1892200" y="42701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4" name="object 94"/>
            <p:cNvSpPr/>
            <p:nvPr/>
          </p:nvSpPr>
          <p:spPr>
            <a:xfrm>
              <a:off x="1892200" y="42701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5" name="object 95"/>
            <p:cNvSpPr/>
            <p:nvPr/>
          </p:nvSpPr>
          <p:spPr>
            <a:xfrm>
              <a:off x="2258299" y="41042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6" name="object 96"/>
            <p:cNvSpPr/>
            <p:nvPr/>
          </p:nvSpPr>
          <p:spPr>
            <a:xfrm>
              <a:off x="2258299" y="41042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7" name="object 97"/>
            <p:cNvSpPr/>
            <p:nvPr/>
          </p:nvSpPr>
          <p:spPr>
            <a:xfrm>
              <a:off x="2258299" y="43856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8" name="object 98"/>
            <p:cNvSpPr/>
            <p:nvPr/>
          </p:nvSpPr>
          <p:spPr>
            <a:xfrm>
              <a:off x="2258299" y="43856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9" name="object 99"/>
            <p:cNvSpPr/>
            <p:nvPr/>
          </p:nvSpPr>
          <p:spPr>
            <a:xfrm>
              <a:off x="1892200" y="45443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0" name="object 100"/>
            <p:cNvSpPr/>
            <p:nvPr/>
          </p:nvSpPr>
          <p:spPr>
            <a:xfrm>
              <a:off x="1892200" y="45443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01" name="object 101"/>
            <p:cNvSpPr/>
            <p:nvPr/>
          </p:nvSpPr>
          <p:spPr>
            <a:xfrm>
              <a:off x="1892200" y="48185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2" name="object 102"/>
            <p:cNvSpPr/>
            <p:nvPr/>
          </p:nvSpPr>
          <p:spPr>
            <a:xfrm>
              <a:off x="1892200" y="48185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03" name="object 103"/>
            <p:cNvSpPr/>
            <p:nvPr/>
          </p:nvSpPr>
          <p:spPr>
            <a:xfrm>
              <a:off x="2258299" y="46526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04" name="object 104"/>
            <p:cNvSpPr/>
            <p:nvPr/>
          </p:nvSpPr>
          <p:spPr>
            <a:xfrm>
              <a:off x="2258299" y="46526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05" name="object 105"/>
            <p:cNvSpPr/>
            <p:nvPr/>
          </p:nvSpPr>
          <p:spPr>
            <a:xfrm>
              <a:off x="2258299" y="49340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06" name="object 106"/>
            <p:cNvSpPr/>
            <p:nvPr/>
          </p:nvSpPr>
          <p:spPr>
            <a:xfrm>
              <a:off x="2258299" y="49340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sp>
        <p:nvSpPr>
          <p:cNvPr id="107" name="object 107"/>
          <p:cNvSpPr txBox="1"/>
          <p:nvPr/>
        </p:nvSpPr>
        <p:spPr>
          <a:xfrm>
            <a:off x="2794374" y="2917886"/>
            <a:ext cx="985519"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Arial MT"/>
                <a:cs typeface="Arial MT"/>
              </a:rPr>
              <a:t>20</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30" dirty="0">
                <a:latin typeface="Arial MT"/>
                <a:cs typeface="Arial MT"/>
              </a:rPr>
              <a:t> </a:t>
            </a:r>
            <a:r>
              <a:rPr sz="800" dirty="0">
                <a:latin typeface="Arial MT"/>
                <a:cs typeface="Arial MT"/>
              </a:rPr>
              <a:t>successor!</a:t>
            </a:r>
            <a:endParaRPr sz="800">
              <a:latin typeface="Arial MT"/>
              <a:cs typeface="Arial MT"/>
            </a:endParaRPr>
          </a:p>
        </p:txBody>
      </p:sp>
      <p:grpSp>
        <p:nvGrpSpPr>
          <p:cNvPr id="108" name="object 108"/>
          <p:cNvGrpSpPr/>
          <p:nvPr/>
        </p:nvGrpSpPr>
        <p:grpSpPr>
          <a:xfrm>
            <a:off x="2277863" y="1823031"/>
            <a:ext cx="3415665" cy="2871470"/>
            <a:chOff x="2277863" y="1823031"/>
            <a:chExt cx="3415665" cy="2871470"/>
          </a:xfrm>
        </p:grpSpPr>
        <p:sp>
          <p:nvSpPr>
            <p:cNvPr id="109" name="object 109"/>
            <p:cNvSpPr/>
            <p:nvPr/>
          </p:nvSpPr>
          <p:spPr>
            <a:xfrm>
              <a:off x="2282626" y="1855601"/>
              <a:ext cx="3373120" cy="2834005"/>
            </a:xfrm>
            <a:custGeom>
              <a:avLst/>
              <a:gdLst/>
              <a:ahLst/>
              <a:cxnLst/>
              <a:rect l="l" t="t" r="r" b="b"/>
              <a:pathLst>
                <a:path w="3373120" h="2834004">
                  <a:moveTo>
                    <a:pt x="0" y="2833934"/>
                  </a:moveTo>
                  <a:lnTo>
                    <a:pt x="3372645" y="0"/>
                  </a:lnTo>
                </a:path>
              </a:pathLst>
            </a:custGeom>
            <a:ln w="9524">
              <a:solidFill>
                <a:srgbClr val="CCCCCC"/>
              </a:solidFill>
            </a:ln>
          </p:spPr>
          <p:txBody>
            <a:bodyPr wrap="square" lIns="0" tIns="0" rIns="0" bIns="0" rtlCol="0"/>
            <a:lstStyle/>
            <a:p>
              <a:endParaRPr/>
            </a:p>
          </p:txBody>
        </p:sp>
        <p:sp>
          <p:nvSpPr>
            <p:cNvPr id="110" name="object 110"/>
            <p:cNvSpPr/>
            <p:nvPr/>
          </p:nvSpPr>
          <p:spPr>
            <a:xfrm>
              <a:off x="5645150" y="1827793"/>
              <a:ext cx="43815" cy="40005"/>
            </a:xfrm>
            <a:custGeom>
              <a:avLst/>
              <a:gdLst/>
              <a:ahLst/>
              <a:cxnLst/>
              <a:rect l="l" t="t" r="r" b="b"/>
              <a:pathLst>
                <a:path w="43814" h="40005">
                  <a:moveTo>
                    <a:pt x="20242" y="39852"/>
                  </a:moveTo>
                  <a:lnTo>
                    <a:pt x="0" y="15762"/>
                  </a:lnTo>
                  <a:lnTo>
                    <a:pt x="43214" y="0"/>
                  </a:lnTo>
                  <a:lnTo>
                    <a:pt x="20242" y="39852"/>
                  </a:lnTo>
                  <a:close/>
                </a:path>
              </a:pathLst>
            </a:custGeom>
            <a:solidFill>
              <a:srgbClr val="CCCCCC"/>
            </a:solidFill>
          </p:spPr>
          <p:txBody>
            <a:bodyPr wrap="square" lIns="0" tIns="0" rIns="0" bIns="0" rtlCol="0"/>
            <a:lstStyle/>
            <a:p>
              <a:endParaRPr/>
            </a:p>
          </p:txBody>
        </p:sp>
        <p:sp>
          <p:nvSpPr>
            <p:cNvPr id="111" name="object 111"/>
            <p:cNvSpPr/>
            <p:nvPr/>
          </p:nvSpPr>
          <p:spPr>
            <a:xfrm>
              <a:off x="5645150" y="1827793"/>
              <a:ext cx="43815" cy="40005"/>
            </a:xfrm>
            <a:custGeom>
              <a:avLst/>
              <a:gdLst/>
              <a:ahLst/>
              <a:cxnLst/>
              <a:rect l="l" t="t" r="r" b="b"/>
              <a:pathLst>
                <a:path w="43814" h="40005">
                  <a:moveTo>
                    <a:pt x="20242" y="39852"/>
                  </a:moveTo>
                  <a:lnTo>
                    <a:pt x="43214" y="0"/>
                  </a:lnTo>
                  <a:lnTo>
                    <a:pt x="0" y="15762"/>
                  </a:lnTo>
                  <a:lnTo>
                    <a:pt x="20242" y="39852"/>
                  </a:lnTo>
                  <a:close/>
                </a:path>
              </a:pathLst>
            </a:custGeom>
            <a:ln w="9524">
              <a:solidFill>
                <a:srgbClr val="CCCCCC"/>
              </a:solidFill>
            </a:ln>
          </p:spPr>
          <p:txBody>
            <a:bodyPr wrap="square" lIns="0" tIns="0" rIns="0" bIns="0" rtlCol="0"/>
            <a:lstStyle/>
            <a:p>
              <a:endParaRPr/>
            </a:p>
          </p:txBody>
        </p:sp>
      </p:grpSp>
      <p:sp>
        <p:nvSpPr>
          <p:cNvPr id="112" name="object 112"/>
          <p:cNvSpPr txBox="1"/>
          <p:nvPr/>
        </p:nvSpPr>
        <p:spPr>
          <a:xfrm>
            <a:off x="2794374" y="4355036"/>
            <a:ext cx="103060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MT"/>
                <a:cs typeface="Arial MT"/>
              </a:rPr>
              <a:t>1</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25" dirty="0">
                <a:latin typeface="Arial MT"/>
                <a:cs typeface="Arial MT"/>
              </a:rPr>
              <a:t> </a:t>
            </a:r>
            <a:r>
              <a:rPr sz="800" spc="-5" dirty="0">
                <a:latin typeface="Arial MT"/>
                <a:cs typeface="Arial MT"/>
              </a:rPr>
              <a:t>predecessor!</a:t>
            </a:r>
            <a:endParaRPr sz="800">
              <a:latin typeface="Arial MT"/>
              <a:cs typeface="Arial MT"/>
            </a:endParaRPr>
          </a:p>
        </p:txBody>
      </p:sp>
      <p:sp>
        <p:nvSpPr>
          <p:cNvPr id="113" name="object 113"/>
          <p:cNvSpPr txBox="1"/>
          <p:nvPr/>
        </p:nvSpPr>
        <p:spPr>
          <a:xfrm>
            <a:off x="7154250" y="992037"/>
            <a:ext cx="1602740" cy="657860"/>
          </a:xfrm>
          <a:prstGeom prst="rect">
            <a:avLst/>
          </a:prstGeom>
        </p:spPr>
        <p:txBody>
          <a:bodyPr vert="horz" wrap="square" lIns="0" tIns="22860" rIns="0" bIns="0" rtlCol="0">
            <a:spAutoFit/>
          </a:bodyPr>
          <a:lstStyle/>
          <a:p>
            <a:pPr marL="12700" marR="5080">
              <a:lnSpc>
                <a:spcPts val="1650"/>
              </a:lnSpc>
              <a:spcBef>
                <a:spcPts val="180"/>
              </a:spcBef>
            </a:pPr>
            <a:r>
              <a:rPr sz="1400" spc="-5" dirty="0">
                <a:solidFill>
                  <a:srgbClr val="FF0000"/>
                </a:solidFill>
                <a:latin typeface="Arial MT"/>
                <a:cs typeface="Arial MT"/>
              </a:rPr>
              <a:t>Now we delete 3! </a:t>
            </a:r>
            <a:r>
              <a:rPr sz="1400" dirty="0">
                <a:solidFill>
                  <a:srgbClr val="FF0000"/>
                </a:solidFill>
                <a:latin typeface="Arial MT"/>
                <a:cs typeface="Arial MT"/>
              </a:rPr>
              <a:t> </a:t>
            </a:r>
            <a:r>
              <a:rPr sz="1400" spc="-10" dirty="0">
                <a:solidFill>
                  <a:srgbClr val="FF0000"/>
                </a:solidFill>
                <a:latin typeface="Arial MT"/>
                <a:cs typeface="Arial MT"/>
              </a:rPr>
              <a:t>Let’s </a:t>
            </a:r>
            <a:r>
              <a:rPr sz="1400" spc="-5" dirty="0">
                <a:solidFill>
                  <a:srgbClr val="FF0000"/>
                </a:solidFill>
                <a:latin typeface="Arial MT"/>
                <a:cs typeface="Arial MT"/>
              </a:rPr>
              <a:t>adjust pointers </a:t>
            </a:r>
            <a:r>
              <a:rPr sz="1400" spc="-380" dirty="0">
                <a:solidFill>
                  <a:srgbClr val="FF0000"/>
                </a:solidFill>
                <a:latin typeface="Arial MT"/>
                <a:cs typeface="Arial MT"/>
              </a:rPr>
              <a:t> </a:t>
            </a:r>
            <a:r>
              <a:rPr sz="1400" spc="-5" dirty="0">
                <a:solidFill>
                  <a:srgbClr val="FF0000"/>
                </a:solidFill>
                <a:latin typeface="Arial MT"/>
                <a:cs typeface="Arial MT"/>
              </a:rPr>
              <a:t>first</a:t>
            </a:r>
            <a:r>
              <a:rPr sz="1400" spc="-40" dirty="0">
                <a:solidFill>
                  <a:srgbClr val="FF0000"/>
                </a:solidFill>
                <a:latin typeface="Arial MT"/>
                <a:cs typeface="Arial MT"/>
              </a:rPr>
              <a:t> </a:t>
            </a:r>
            <a:r>
              <a:rPr sz="1400" spc="-5" dirty="0">
                <a:solidFill>
                  <a:srgbClr val="FF0000"/>
                </a:solidFill>
                <a:latin typeface="Arial MT"/>
                <a:cs typeface="Arial MT"/>
              </a:rPr>
              <a:t>before</a:t>
            </a:r>
            <a:r>
              <a:rPr sz="1400" spc="-40" dirty="0">
                <a:solidFill>
                  <a:srgbClr val="FF0000"/>
                </a:solidFill>
                <a:latin typeface="Arial MT"/>
                <a:cs typeface="Arial MT"/>
              </a:rPr>
              <a:t> </a:t>
            </a:r>
            <a:r>
              <a:rPr sz="1400" spc="-5" dirty="0">
                <a:solidFill>
                  <a:srgbClr val="FF0000"/>
                </a:solidFill>
                <a:latin typeface="Arial MT"/>
                <a:cs typeface="Arial MT"/>
              </a:rPr>
              <a:t>deleting.</a:t>
            </a:r>
            <a:endParaRPr sz="1400">
              <a:latin typeface="Arial MT"/>
              <a:cs typeface="Arial MT"/>
            </a:endParaRPr>
          </a:p>
        </p:txBody>
      </p:sp>
      <p:grpSp>
        <p:nvGrpSpPr>
          <p:cNvPr id="114" name="object 114"/>
          <p:cNvGrpSpPr/>
          <p:nvPr/>
        </p:nvGrpSpPr>
        <p:grpSpPr>
          <a:xfrm>
            <a:off x="5353187" y="3306894"/>
            <a:ext cx="466725" cy="466725"/>
            <a:chOff x="5353187" y="3306894"/>
            <a:chExt cx="466725" cy="466725"/>
          </a:xfrm>
        </p:grpSpPr>
        <p:sp>
          <p:nvSpPr>
            <p:cNvPr id="115" name="object 115"/>
            <p:cNvSpPr/>
            <p:nvPr/>
          </p:nvSpPr>
          <p:spPr>
            <a:xfrm>
              <a:off x="5367475" y="33211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F4CCCC"/>
            </a:solidFill>
          </p:spPr>
          <p:txBody>
            <a:bodyPr wrap="square" lIns="0" tIns="0" rIns="0" bIns="0" rtlCol="0"/>
            <a:lstStyle/>
            <a:p>
              <a:endParaRPr/>
            </a:p>
          </p:txBody>
        </p:sp>
        <p:sp>
          <p:nvSpPr>
            <p:cNvPr id="116" name="object 116"/>
            <p:cNvSpPr/>
            <p:nvPr/>
          </p:nvSpPr>
          <p:spPr>
            <a:xfrm>
              <a:off x="5367475" y="33211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17" name="object 117"/>
          <p:cNvSpPr txBox="1"/>
          <p:nvPr/>
        </p:nvSpPr>
        <p:spPr>
          <a:xfrm>
            <a:off x="5524360" y="34155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3</a:t>
            </a:r>
            <a:endParaRPr sz="1400">
              <a:latin typeface="Arial MT"/>
              <a:cs typeface="Arial MT"/>
            </a:endParaRPr>
          </a:p>
        </p:txBody>
      </p:sp>
      <p:grpSp>
        <p:nvGrpSpPr>
          <p:cNvPr id="118" name="object 118"/>
          <p:cNvGrpSpPr/>
          <p:nvPr/>
        </p:nvGrpSpPr>
        <p:grpSpPr>
          <a:xfrm>
            <a:off x="2257711" y="1494519"/>
            <a:ext cx="5107305" cy="3450590"/>
            <a:chOff x="2257711" y="1494519"/>
            <a:chExt cx="5107305" cy="3450590"/>
          </a:xfrm>
        </p:grpSpPr>
        <p:sp>
          <p:nvSpPr>
            <p:cNvPr id="119" name="object 119"/>
            <p:cNvSpPr/>
            <p:nvPr/>
          </p:nvSpPr>
          <p:spPr>
            <a:xfrm>
              <a:off x="5238397" y="2898481"/>
              <a:ext cx="239395" cy="290830"/>
            </a:xfrm>
            <a:custGeom>
              <a:avLst/>
              <a:gdLst/>
              <a:ahLst/>
              <a:cxnLst/>
              <a:rect l="l" t="t" r="r" b="b"/>
              <a:pathLst>
                <a:path w="239395" h="290830">
                  <a:moveTo>
                    <a:pt x="0" y="0"/>
                  </a:moveTo>
                  <a:lnTo>
                    <a:pt x="239027" y="290336"/>
                  </a:lnTo>
                </a:path>
              </a:pathLst>
            </a:custGeom>
            <a:ln w="28574">
              <a:solidFill>
                <a:srgbClr val="980000"/>
              </a:solidFill>
            </a:ln>
          </p:spPr>
          <p:txBody>
            <a:bodyPr wrap="square" lIns="0" tIns="0" rIns="0" bIns="0" rtlCol="0"/>
            <a:lstStyle/>
            <a:p>
              <a:endParaRPr/>
            </a:p>
          </p:txBody>
        </p:sp>
        <p:pic>
          <p:nvPicPr>
            <p:cNvPr id="120" name="object 120"/>
            <p:cNvPicPr/>
            <p:nvPr/>
          </p:nvPicPr>
          <p:blipFill>
            <a:blip r:embed="rId4" cstate="print"/>
            <a:stretch>
              <a:fillRect/>
            </a:stretch>
          </p:blipFill>
          <p:spPr>
            <a:xfrm>
              <a:off x="5426699" y="3144531"/>
              <a:ext cx="147434" cy="158687"/>
            </a:xfrm>
            <a:prstGeom prst="rect">
              <a:avLst/>
            </a:prstGeom>
          </p:spPr>
        </p:pic>
        <p:sp>
          <p:nvSpPr>
            <p:cNvPr id="121" name="object 121"/>
            <p:cNvSpPr/>
            <p:nvPr/>
          </p:nvSpPr>
          <p:spPr>
            <a:xfrm>
              <a:off x="2286774" y="1499282"/>
              <a:ext cx="3033395" cy="2009775"/>
            </a:xfrm>
            <a:custGeom>
              <a:avLst/>
              <a:gdLst/>
              <a:ahLst/>
              <a:cxnLst/>
              <a:rect l="l" t="t" r="r" b="b"/>
              <a:pathLst>
                <a:path w="3033395" h="2009775">
                  <a:moveTo>
                    <a:pt x="0" y="0"/>
                  </a:moveTo>
                  <a:lnTo>
                    <a:pt x="3033056" y="2009337"/>
                  </a:lnTo>
                </a:path>
              </a:pathLst>
            </a:custGeom>
            <a:ln w="9524">
              <a:solidFill>
                <a:srgbClr val="CCCCCC"/>
              </a:solidFill>
            </a:ln>
          </p:spPr>
          <p:txBody>
            <a:bodyPr wrap="square" lIns="0" tIns="0" rIns="0" bIns="0" rtlCol="0"/>
            <a:lstStyle/>
            <a:p>
              <a:endParaRPr/>
            </a:p>
          </p:txBody>
        </p:sp>
        <p:sp>
          <p:nvSpPr>
            <p:cNvPr id="122" name="object 122"/>
            <p:cNvSpPr/>
            <p:nvPr/>
          </p:nvSpPr>
          <p:spPr>
            <a:xfrm>
              <a:off x="5311142" y="3495503"/>
              <a:ext cx="45085" cy="37465"/>
            </a:xfrm>
            <a:custGeom>
              <a:avLst/>
              <a:gdLst/>
              <a:ahLst/>
              <a:cxnLst/>
              <a:rect l="l" t="t" r="r" b="b"/>
              <a:pathLst>
                <a:path w="45085" h="37464">
                  <a:moveTo>
                    <a:pt x="44724" y="36988"/>
                  </a:moveTo>
                  <a:lnTo>
                    <a:pt x="0" y="26231"/>
                  </a:lnTo>
                  <a:lnTo>
                    <a:pt x="17377" y="0"/>
                  </a:lnTo>
                  <a:lnTo>
                    <a:pt x="44724" y="36988"/>
                  </a:lnTo>
                  <a:close/>
                </a:path>
              </a:pathLst>
            </a:custGeom>
            <a:solidFill>
              <a:srgbClr val="CCCCCC"/>
            </a:solidFill>
          </p:spPr>
          <p:txBody>
            <a:bodyPr wrap="square" lIns="0" tIns="0" rIns="0" bIns="0" rtlCol="0"/>
            <a:lstStyle/>
            <a:p>
              <a:endParaRPr/>
            </a:p>
          </p:txBody>
        </p:sp>
        <p:sp>
          <p:nvSpPr>
            <p:cNvPr id="123" name="object 123"/>
            <p:cNvSpPr/>
            <p:nvPr/>
          </p:nvSpPr>
          <p:spPr>
            <a:xfrm>
              <a:off x="5311142" y="3495503"/>
              <a:ext cx="45085" cy="37465"/>
            </a:xfrm>
            <a:custGeom>
              <a:avLst/>
              <a:gdLst/>
              <a:ahLst/>
              <a:cxnLst/>
              <a:rect l="l" t="t" r="r" b="b"/>
              <a:pathLst>
                <a:path w="45085" h="37464">
                  <a:moveTo>
                    <a:pt x="0" y="26231"/>
                  </a:moveTo>
                  <a:lnTo>
                    <a:pt x="44724" y="36988"/>
                  </a:lnTo>
                  <a:lnTo>
                    <a:pt x="17377" y="0"/>
                  </a:lnTo>
                  <a:lnTo>
                    <a:pt x="0" y="26231"/>
                  </a:lnTo>
                  <a:close/>
                </a:path>
              </a:pathLst>
            </a:custGeom>
            <a:ln w="9524">
              <a:solidFill>
                <a:srgbClr val="CCCCCC"/>
              </a:solidFill>
            </a:ln>
          </p:spPr>
          <p:txBody>
            <a:bodyPr wrap="square" lIns="0" tIns="0" rIns="0" bIns="0" rtlCol="0"/>
            <a:lstStyle/>
            <a:p>
              <a:endParaRPr/>
            </a:p>
          </p:txBody>
        </p:sp>
        <p:sp>
          <p:nvSpPr>
            <p:cNvPr id="124" name="object 124"/>
            <p:cNvSpPr/>
            <p:nvPr/>
          </p:nvSpPr>
          <p:spPr>
            <a:xfrm>
              <a:off x="2282626" y="1840660"/>
              <a:ext cx="3364229" cy="1395730"/>
            </a:xfrm>
            <a:custGeom>
              <a:avLst/>
              <a:gdLst/>
              <a:ahLst/>
              <a:cxnLst/>
              <a:rect l="l" t="t" r="r" b="b"/>
              <a:pathLst>
                <a:path w="3364229" h="1395730">
                  <a:moveTo>
                    <a:pt x="0" y="1395598"/>
                  </a:moveTo>
                  <a:lnTo>
                    <a:pt x="3363613" y="0"/>
                  </a:lnTo>
                </a:path>
              </a:pathLst>
            </a:custGeom>
            <a:ln w="9524">
              <a:solidFill>
                <a:srgbClr val="CCCCCC"/>
              </a:solidFill>
            </a:ln>
          </p:spPr>
          <p:txBody>
            <a:bodyPr wrap="square" lIns="0" tIns="0" rIns="0" bIns="0" rtlCol="0"/>
            <a:lstStyle/>
            <a:p>
              <a:endParaRPr/>
            </a:p>
          </p:txBody>
        </p:sp>
        <p:sp>
          <p:nvSpPr>
            <p:cNvPr id="125" name="object 125"/>
            <p:cNvSpPr/>
            <p:nvPr/>
          </p:nvSpPr>
          <p:spPr>
            <a:xfrm>
              <a:off x="5640209" y="1824095"/>
              <a:ext cx="46355" cy="31115"/>
            </a:xfrm>
            <a:custGeom>
              <a:avLst/>
              <a:gdLst/>
              <a:ahLst/>
              <a:cxnLst/>
              <a:rect l="l" t="t" r="r" b="b"/>
              <a:pathLst>
                <a:path w="46354" h="31114">
                  <a:moveTo>
                    <a:pt x="12058" y="31097"/>
                  </a:moveTo>
                  <a:lnTo>
                    <a:pt x="0" y="2033"/>
                  </a:lnTo>
                  <a:lnTo>
                    <a:pt x="45954" y="0"/>
                  </a:lnTo>
                  <a:lnTo>
                    <a:pt x="12058" y="31097"/>
                  </a:lnTo>
                  <a:close/>
                </a:path>
              </a:pathLst>
            </a:custGeom>
            <a:solidFill>
              <a:srgbClr val="CCCCCC"/>
            </a:solidFill>
          </p:spPr>
          <p:txBody>
            <a:bodyPr wrap="square" lIns="0" tIns="0" rIns="0" bIns="0" rtlCol="0"/>
            <a:lstStyle/>
            <a:p>
              <a:endParaRPr/>
            </a:p>
          </p:txBody>
        </p:sp>
        <p:sp>
          <p:nvSpPr>
            <p:cNvPr id="126" name="object 126"/>
            <p:cNvSpPr/>
            <p:nvPr/>
          </p:nvSpPr>
          <p:spPr>
            <a:xfrm>
              <a:off x="5640209" y="1824095"/>
              <a:ext cx="46355" cy="31115"/>
            </a:xfrm>
            <a:custGeom>
              <a:avLst/>
              <a:gdLst/>
              <a:ahLst/>
              <a:cxnLst/>
              <a:rect l="l" t="t" r="r" b="b"/>
              <a:pathLst>
                <a:path w="46354" h="31114">
                  <a:moveTo>
                    <a:pt x="12058" y="31097"/>
                  </a:moveTo>
                  <a:lnTo>
                    <a:pt x="45954" y="0"/>
                  </a:lnTo>
                  <a:lnTo>
                    <a:pt x="0" y="2033"/>
                  </a:lnTo>
                  <a:lnTo>
                    <a:pt x="12058" y="31097"/>
                  </a:lnTo>
                  <a:close/>
                </a:path>
              </a:pathLst>
            </a:custGeom>
            <a:ln w="9524">
              <a:solidFill>
                <a:srgbClr val="CCCCCC"/>
              </a:solidFill>
            </a:ln>
          </p:spPr>
          <p:txBody>
            <a:bodyPr wrap="square" lIns="0" tIns="0" rIns="0" bIns="0" rtlCol="0"/>
            <a:lstStyle/>
            <a:p>
              <a:endParaRPr/>
            </a:p>
          </p:txBody>
        </p:sp>
        <p:sp>
          <p:nvSpPr>
            <p:cNvPr id="127" name="object 127"/>
            <p:cNvSpPr/>
            <p:nvPr/>
          </p:nvSpPr>
          <p:spPr>
            <a:xfrm>
              <a:off x="2282497" y="2715878"/>
              <a:ext cx="2693035" cy="2224405"/>
            </a:xfrm>
            <a:custGeom>
              <a:avLst/>
              <a:gdLst/>
              <a:ahLst/>
              <a:cxnLst/>
              <a:rect l="l" t="t" r="r" b="b"/>
              <a:pathLst>
                <a:path w="2693035" h="2224404">
                  <a:moveTo>
                    <a:pt x="0" y="2224403"/>
                  </a:moveTo>
                  <a:lnTo>
                    <a:pt x="2692838" y="0"/>
                  </a:lnTo>
                </a:path>
              </a:pathLst>
            </a:custGeom>
            <a:ln w="9524">
              <a:solidFill>
                <a:srgbClr val="CCCCCC"/>
              </a:solidFill>
            </a:ln>
          </p:spPr>
          <p:txBody>
            <a:bodyPr wrap="square" lIns="0" tIns="0" rIns="0" bIns="0" rtlCol="0"/>
            <a:lstStyle/>
            <a:p>
              <a:endParaRPr/>
            </a:p>
          </p:txBody>
        </p:sp>
        <p:sp>
          <p:nvSpPr>
            <p:cNvPr id="128" name="object 128"/>
            <p:cNvSpPr/>
            <p:nvPr/>
          </p:nvSpPr>
          <p:spPr>
            <a:xfrm>
              <a:off x="4965316" y="2688350"/>
              <a:ext cx="43815" cy="40005"/>
            </a:xfrm>
            <a:custGeom>
              <a:avLst/>
              <a:gdLst/>
              <a:ahLst/>
              <a:cxnLst/>
              <a:rect l="l" t="t" r="r" b="b"/>
              <a:pathLst>
                <a:path w="43814" h="40005">
                  <a:moveTo>
                    <a:pt x="20038" y="39658"/>
                  </a:moveTo>
                  <a:lnTo>
                    <a:pt x="0" y="15398"/>
                  </a:lnTo>
                  <a:lnTo>
                    <a:pt x="43345" y="0"/>
                  </a:lnTo>
                  <a:lnTo>
                    <a:pt x="20038" y="39658"/>
                  </a:lnTo>
                  <a:close/>
                </a:path>
              </a:pathLst>
            </a:custGeom>
            <a:solidFill>
              <a:srgbClr val="CCCCCC"/>
            </a:solidFill>
          </p:spPr>
          <p:txBody>
            <a:bodyPr wrap="square" lIns="0" tIns="0" rIns="0" bIns="0" rtlCol="0"/>
            <a:lstStyle/>
            <a:p>
              <a:endParaRPr/>
            </a:p>
          </p:txBody>
        </p:sp>
        <p:sp>
          <p:nvSpPr>
            <p:cNvPr id="129" name="object 129"/>
            <p:cNvSpPr/>
            <p:nvPr/>
          </p:nvSpPr>
          <p:spPr>
            <a:xfrm>
              <a:off x="4965316" y="2688350"/>
              <a:ext cx="43815" cy="40005"/>
            </a:xfrm>
            <a:custGeom>
              <a:avLst/>
              <a:gdLst/>
              <a:ahLst/>
              <a:cxnLst/>
              <a:rect l="l" t="t" r="r" b="b"/>
              <a:pathLst>
                <a:path w="43814" h="40005">
                  <a:moveTo>
                    <a:pt x="20038" y="39658"/>
                  </a:moveTo>
                  <a:lnTo>
                    <a:pt x="43345" y="0"/>
                  </a:lnTo>
                  <a:lnTo>
                    <a:pt x="0" y="15398"/>
                  </a:lnTo>
                  <a:lnTo>
                    <a:pt x="20038" y="39658"/>
                  </a:lnTo>
                  <a:close/>
                </a:path>
              </a:pathLst>
            </a:custGeom>
            <a:ln w="9524">
              <a:solidFill>
                <a:srgbClr val="CCCCCC"/>
              </a:solidFill>
            </a:ln>
          </p:spPr>
          <p:txBody>
            <a:bodyPr wrap="square" lIns="0" tIns="0" rIns="0" bIns="0" rtlCol="0"/>
            <a:lstStyle/>
            <a:p>
              <a:endParaRPr/>
            </a:p>
          </p:txBody>
        </p:sp>
        <p:sp>
          <p:nvSpPr>
            <p:cNvPr id="130" name="object 130"/>
            <p:cNvSpPr/>
            <p:nvPr/>
          </p:nvSpPr>
          <p:spPr>
            <a:xfrm>
              <a:off x="2262473" y="2706304"/>
              <a:ext cx="2707005" cy="1435100"/>
            </a:xfrm>
            <a:custGeom>
              <a:avLst/>
              <a:gdLst/>
              <a:ahLst/>
              <a:cxnLst/>
              <a:rect l="l" t="t" r="r" b="b"/>
              <a:pathLst>
                <a:path w="2707004" h="1435100">
                  <a:moveTo>
                    <a:pt x="0" y="1434831"/>
                  </a:moveTo>
                  <a:lnTo>
                    <a:pt x="2706506" y="0"/>
                  </a:lnTo>
                </a:path>
              </a:pathLst>
            </a:custGeom>
            <a:ln w="9524">
              <a:solidFill>
                <a:srgbClr val="FF0000"/>
              </a:solidFill>
            </a:ln>
          </p:spPr>
          <p:txBody>
            <a:bodyPr wrap="square" lIns="0" tIns="0" rIns="0" bIns="0" rtlCol="0"/>
            <a:lstStyle/>
            <a:p>
              <a:endParaRPr/>
            </a:p>
          </p:txBody>
        </p:sp>
        <p:sp>
          <p:nvSpPr>
            <p:cNvPr id="131" name="object 131"/>
            <p:cNvSpPr/>
            <p:nvPr/>
          </p:nvSpPr>
          <p:spPr>
            <a:xfrm>
              <a:off x="4961611" y="2686058"/>
              <a:ext cx="45720" cy="34290"/>
            </a:xfrm>
            <a:custGeom>
              <a:avLst/>
              <a:gdLst/>
              <a:ahLst/>
              <a:cxnLst/>
              <a:rect l="l" t="t" r="r" b="b"/>
              <a:pathLst>
                <a:path w="45720" h="34289">
                  <a:moveTo>
                    <a:pt x="14738" y="34146"/>
                  </a:moveTo>
                  <a:lnTo>
                    <a:pt x="0" y="6345"/>
                  </a:lnTo>
                  <a:lnTo>
                    <a:pt x="45559" y="0"/>
                  </a:lnTo>
                  <a:lnTo>
                    <a:pt x="14738" y="34146"/>
                  </a:lnTo>
                  <a:close/>
                </a:path>
              </a:pathLst>
            </a:custGeom>
            <a:solidFill>
              <a:srgbClr val="FF0000"/>
            </a:solidFill>
          </p:spPr>
          <p:txBody>
            <a:bodyPr wrap="square" lIns="0" tIns="0" rIns="0" bIns="0" rtlCol="0"/>
            <a:lstStyle/>
            <a:p>
              <a:endParaRPr/>
            </a:p>
          </p:txBody>
        </p:sp>
        <p:sp>
          <p:nvSpPr>
            <p:cNvPr id="132" name="object 132"/>
            <p:cNvSpPr/>
            <p:nvPr/>
          </p:nvSpPr>
          <p:spPr>
            <a:xfrm>
              <a:off x="4961611" y="2686058"/>
              <a:ext cx="45720" cy="34290"/>
            </a:xfrm>
            <a:custGeom>
              <a:avLst/>
              <a:gdLst/>
              <a:ahLst/>
              <a:cxnLst/>
              <a:rect l="l" t="t" r="r" b="b"/>
              <a:pathLst>
                <a:path w="45720" h="34289">
                  <a:moveTo>
                    <a:pt x="14738" y="34146"/>
                  </a:moveTo>
                  <a:lnTo>
                    <a:pt x="45559" y="0"/>
                  </a:lnTo>
                  <a:lnTo>
                    <a:pt x="0" y="6345"/>
                  </a:lnTo>
                  <a:lnTo>
                    <a:pt x="14738" y="34146"/>
                  </a:lnTo>
                  <a:close/>
                </a:path>
              </a:pathLst>
            </a:custGeom>
            <a:ln w="9524">
              <a:solidFill>
                <a:srgbClr val="FF0000"/>
              </a:solidFill>
            </a:ln>
          </p:spPr>
          <p:txBody>
            <a:bodyPr wrap="square" lIns="0" tIns="0" rIns="0" bIns="0" rtlCol="0"/>
            <a:lstStyle/>
            <a:p>
              <a:endParaRPr/>
            </a:p>
          </p:txBody>
        </p:sp>
        <p:sp>
          <p:nvSpPr>
            <p:cNvPr id="133" name="object 133"/>
            <p:cNvSpPr/>
            <p:nvPr/>
          </p:nvSpPr>
          <p:spPr>
            <a:xfrm>
              <a:off x="6298158" y="4125010"/>
              <a:ext cx="1066800" cy="213360"/>
            </a:xfrm>
            <a:custGeom>
              <a:avLst/>
              <a:gdLst/>
              <a:ahLst/>
              <a:cxnLst/>
              <a:rect l="l" t="t" r="r" b="b"/>
              <a:pathLst>
                <a:path w="1066800" h="213360">
                  <a:moveTo>
                    <a:pt x="1066469" y="0"/>
                  </a:moveTo>
                  <a:lnTo>
                    <a:pt x="0" y="0"/>
                  </a:lnTo>
                  <a:lnTo>
                    <a:pt x="0" y="209550"/>
                  </a:lnTo>
                  <a:lnTo>
                    <a:pt x="0" y="213360"/>
                  </a:lnTo>
                  <a:lnTo>
                    <a:pt x="1066469" y="213360"/>
                  </a:lnTo>
                  <a:lnTo>
                    <a:pt x="1066469" y="209550"/>
                  </a:lnTo>
                  <a:lnTo>
                    <a:pt x="1066469" y="0"/>
                  </a:lnTo>
                  <a:close/>
                </a:path>
              </a:pathLst>
            </a:custGeom>
            <a:solidFill>
              <a:srgbClr val="D9EAD3"/>
            </a:solidFill>
          </p:spPr>
          <p:txBody>
            <a:bodyPr wrap="square" lIns="0" tIns="0" rIns="0" bIns="0" rtlCol="0"/>
            <a:lstStyle/>
            <a:p>
              <a:endParaRPr/>
            </a:p>
          </p:txBody>
        </p:sp>
      </p:grpSp>
      <p:sp>
        <p:nvSpPr>
          <p:cNvPr id="134" name="object 134"/>
          <p:cNvSpPr txBox="1"/>
          <p:nvPr/>
        </p:nvSpPr>
        <p:spPr>
          <a:xfrm>
            <a:off x="4767201" y="4105188"/>
            <a:ext cx="273558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Set</a:t>
            </a:r>
            <a:r>
              <a:rPr sz="1400" spc="-20" dirty="0">
                <a:latin typeface="Arial MT"/>
                <a:cs typeface="Arial MT"/>
              </a:rPr>
              <a:t> </a:t>
            </a:r>
            <a:r>
              <a:rPr sz="1400" spc="-5" dirty="0">
                <a:latin typeface="Arial MT"/>
                <a:cs typeface="Arial MT"/>
              </a:rPr>
              <a:t>deleted</a:t>
            </a:r>
            <a:r>
              <a:rPr sz="1400" spc="-20" dirty="0">
                <a:latin typeface="Arial MT"/>
                <a:cs typeface="Arial MT"/>
              </a:rPr>
              <a:t> </a:t>
            </a:r>
            <a:r>
              <a:rPr sz="1400" spc="-10" dirty="0">
                <a:latin typeface="Arial MT"/>
                <a:cs typeface="Arial MT"/>
              </a:rPr>
              <a:t>node’s </a:t>
            </a:r>
            <a:r>
              <a:rPr sz="1400" dirty="0">
                <a:latin typeface="Arial MT"/>
                <a:cs typeface="Arial MT"/>
              </a:rPr>
              <a:t>successor</a:t>
            </a:r>
            <a:r>
              <a:rPr sz="1400" spc="-20" dirty="0">
                <a:latin typeface="Arial MT"/>
                <a:cs typeface="Arial MT"/>
              </a:rPr>
              <a:t> </a:t>
            </a:r>
            <a:r>
              <a:rPr sz="1400" spc="-10" dirty="0">
                <a:latin typeface="Arial MT"/>
                <a:cs typeface="Arial MT"/>
              </a:rPr>
              <a:t>(5)’s</a:t>
            </a:r>
            <a:endParaRPr sz="1400">
              <a:latin typeface="Arial MT"/>
              <a:cs typeface="Arial MT"/>
            </a:endParaRPr>
          </a:p>
        </p:txBody>
      </p:sp>
      <p:sp>
        <p:nvSpPr>
          <p:cNvPr id="135" name="object 135"/>
          <p:cNvSpPr txBox="1"/>
          <p:nvPr/>
        </p:nvSpPr>
        <p:spPr>
          <a:xfrm>
            <a:off x="4641823" y="4314738"/>
            <a:ext cx="1782445"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MT"/>
                <a:cs typeface="Arial MT"/>
              </a:rPr>
              <a:t>predecessor,</a:t>
            </a:r>
            <a:r>
              <a:rPr sz="1400" spc="-20" dirty="0">
                <a:latin typeface="Arial MT"/>
                <a:cs typeface="Arial MT"/>
              </a:rPr>
              <a:t> </a:t>
            </a:r>
            <a:r>
              <a:rPr sz="1400" spc="-5" dirty="0">
                <a:latin typeface="Arial MT"/>
                <a:cs typeface="Arial MT"/>
              </a:rPr>
              <a:t>to</a:t>
            </a:r>
            <a:r>
              <a:rPr sz="1400" spc="-15" dirty="0">
                <a:latin typeface="Arial MT"/>
                <a:cs typeface="Arial MT"/>
              </a:rPr>
              <a:t> </a:t>
            </a:r>
            <a:r>
              <a:rPr sz="1400" spc="-5" dirty="0">
                <a:latin typeface="Arial MT"/>
                <a:cs typeface="Arial MT"/>
              </a:rPr>
              <a:t>be</a:t>
            </a:r>
            <a:r>
              <a:rPr sz="1400" spc="-15" dirty="0">
                <a:latin typeface="Arial MT"/>
                <a:cs typeface="Arial MT"/>
              </a:rPr>
              <a:t> </a:t>
            </a:r>
            <a:r>
              <a:rPr sz="1400" spc="-5" dirty="0">
                <a:latin typeface="Arial MT"/>
                <a:cs typeface="Arial MT"/>
              </a:rPr>
              <a:t>the</a:t>
            </a:r>
            <a:endParaRPr sz="1400">
              <a:latin typeface="Arial MT"/>
              <a:cs typeface="Arial MT"/>
            </a:endParaRPr>
          </a:p>
        </p:txBody>
      </p:sp>
      <p:sp>
        <p:nvSpPr>
          <p:cNvPr id="136" name="object 136"/>
          <p:cNvSpPr txBox="1"/>
          <p:nvPr/>
        </p:nvSpPr>
        <p:spPr>
          <a:xfrm>
            <a:off x="6462328" y="4334550"/>
            <a:ext cx="1153160" cy="213360"/>
          </a:xfrm>
          <a:prstGeom prst="rect">
            <a:avLst/>
          </a:prstGeom>
          <a:solidFill>
            <a:srgbClr val="FFF1CC"/>
          </a:solidFill>
        </p:spPr>
        <p:txBody>
          <a:bodyPr vert="horz" wrap="square" lIns="0" tIns="0" rIns="0" bIns="0" rtlCol="0">
            <a:spAutoFit/>
          </a:bodyPr>
          <a:lstStyle/>
          <a:p>
            <a:pPr>
              <a:lnSpc>
                <a:spcPts val="1625"/>
              </a:lnSpc>
            </a:pPr>
            <a:r>
              <a:rPr sz="1400" spc="-5" dirty="0">
                <a:latin typeface="Arial MT"/>
                <a:cs typeface="Arial MT"/>
              </a:rPr>
              <a:t>deleted</a:t>
            </a:r>
            <a:r>
              <a:rPr sz="1400" spc="-50" dirty="0">
                <a:latin typeface="Arial MT"/>
                <a:cs typeface="Arial MT"/>
              </a:rPr>
              <a:t> </a:t>
            </a:r>
            <a:r>
              <a:rPr sz="1400" spc="-10" dirty="0">
                <a:latin typeface="Arial MT"/>
                <a:cs typeface="Arial MT"/>
              </a:rPr>
              <a:t>node’s</a:t>
            </a:r>
            <a:endParaRPr sz="1400">
              <a:latin typeface="Arial MT"/>
              <a:cs typeface="Arial MT"/>
            </a:endParaRPr>
          </a:p>
        </p:txBody>
      </p:sp>
      <p:sp>
        <p:nvSpPr>
          <p:cNvPr id="137" name="object 137"/>
          <p:cNvSpPr/>
          <p:nvPr/>
        </p:nvSpPr>
        <p:spPr>
          <a:xfrm>
            <a:off x="5645887" y="4544100"/>
            <a:ext cx="977900" cy="213360"/>
          </a:xfrm>
          <a:custGeom>
            <a:avLst/>
            <a:gdLst/>
            <a:ahLst/>
            <a:cxnLst/>
            <a:rect l="l" t="t" r="r" b="b"/>
            <a:pathLst>
              <a:path w="977900" h="213360">
                <a:moveTo>
                  <a:pt x="977874" y="213359"/>
                </a:moveTo>
                <a:lnTo>
                  <a:pt x="0" y="213359"/>
                </a:lnTo>
                <a:lnTo>
                  <a:pt x="0" y="0"/>
                </a:lnTo>
                <a:lnTo>
                  <a:pt x="977874" y="0"/>
                </a:lnTo>
                <a:lnTo>
                  <a:pt x="977874" y="213359"/>
                </a:lnTo>
                <a:close/>
              </a:path>
            </a:pathLst>
          </a:custGeom>
          <a:solidFill>
            <a:srgbClr val="FFF1CC"/>
          </a:solidFill>
        </p:spPr>
        <p:txBody>
          <a:bodyPr wrap="square" lIns="0" tIns="0" rIns="0" bIns="0" rtlCol="0"/>
          <a:lstStyle/>
          <a:p>
            <a:endParaRPr/>
          </a:p>
        </p:txBody>
      </p:sp>
      <p:sp>
        <p:nvSpPr>
          <p:cNvPr id="138" name="object 138"/>
          <p:cNvSpPr txBox="1"/>
          <p:nvPr/>
        </p:nvSpPr>
        <p:spPr>
          <a:xfrm>
            <a:off x="5633187" y="4524288"/>
            <a:ext cx="100393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predecessor</a:t>
            </a:r>
            <a:endParaRPr sz="1400">
              <a:latin typeface="Arial MT"/>
              <a:cs typeface="Arial MT"/>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21499" y="2654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3" name="object 3"/>
          <p:cNvSpPr txBox="1"/>
          <p:nvPr/>
        </p:nvSpPr>
        <p:spPr>
          <a:xfrm>
            <a:off x="1121499" y="5396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4" name="object 4"/>
          <p:cNvSpPr txBox="1"/>
          <p:nvPr/>
        </p:nvSpPr>
        <p:spPr>
          <a:xfrm>
            <a:off x="1121499" y="8138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5" name="object 5"/>
          <p:cNvSpPr txBox="1"/>
          <p:nvPr/>
        </p:nvSpPr>
        <p:spPr>
          <a:xfrm>
            <a:off x="1121499" y="10880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sp>
        <p:nvSpPr>
          <p:cNvPr id="6" name="object 6"/>
          <p:cNvSpPr txBox="1"/>
          <p:nvPr/>
        </p:nvSpPr>
        <p:spPr>
          <a:xfrm>
            <a:off x="1121499" y="13622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3</a:t>
            </a:r>
            <a:endParaRPr sz="1400">
              <a:latin typeface="Consolas"/>
              <a:cs typeface="Consolas"/>
            </a:endParaRPr>
          </a:p>
        </p:txBody>
      </p:sp>
      <p:sp>
        <p:nvSpPr>
          <p:cNvPr id="7" name="object 7"/>
          <p:cNvSpPr txBox="1">
            <a:spLocks noGrp="1"/>
          </p:cNvSpPr>
          <p:nvPr>
            <p:ph type="title"/>
          </p:nvPr>
        </p:nvSpPr>
        <p:spPr>
          <a:xfrm>
            <a:off x="1892200" y="2654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140970">
              <a:lnSpc>
                <a:spcPct val="100000"/>
              </a:lnSpc>
              <a:spcBef>
                <a:spcPts val="195"/>
              </a:spcBef>
            </a:pPr>
            <a:r>
              <a:rPr sz="1400" spc="-5" dirty="0">
                <a:solidFill>
                  <a:srgbClr val="000000"/>
                </a:solidFill>
                <a:latin typeface="Consolas"/>
                <a:cs typeface="Consolas"/>
              </a:rPr>
              <a:t>Value</a:t>
            </a:r>
            <a:endParaRPr sz="1400">
              <a:latin typeface="Consolas"/>
              <a:cs typeface="Consolas"/>
            </a:endParaRPr>
          </a:p>
        </p:txBody>
      </p:sp>
      <p:grpSp>
        <p:nvGrpSpPr>
          <p:cNvPr id="8" name="object 8"/>
          <p:cNvGrpSpPr/>
          <p:nvPr/>
        </p:nvGrpSpPr>
        <p:grpSpPr>
          <a:xfrm>
            <a:off x="1877912" y="525375"/>
            <a:ext cx="3594100" cy="2387600"/>
            <a:chOff x="1877912" y="525375"/>
            <a:chExt cx="3594100" cy="2387600"/>
          </a:xfrm>
        </p:grpSpPr>
        <p:sp>
          <p:nvSpPr>
            <p:cNvPr id="9" name="object 9"/>
            <p:cNvSpPr/>
            <p:nvPr/>
          </p:nvSpPr>
          <p:spPr>
            <a:xfrm>
              <a:off x="1892200"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 name="object 10"/>
            <p:cNvSpPr/>
            <p:nvPr/>
          </p:nvSpPr>
          <p:spPr>
            <a:xfrm>
              <a:off x="1892200"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1" name="object 11"/>
            <p:cNvSpPr/>
            <p:nvPr/>
          </p:nvSpPr>
          <p:spPr>
            <a:xfrm>
              <a:off x="1892200"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2" name="object 12"/>
            <p:cNvSpPr/>
            <p:nvPr/>
          </p:nvSpPr>
          <p:spPr>
            <a:xfrm>
              <a:off x="1892200"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3" name="object 13"/>
            <p:cNvSpPr/>
            <p:nvPr/>
          </p:nvSpPr>
          <p:spPr>
            <a:xfrm>
              <a:off x="5019397" y="24604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D9EAD3"/>
            </a:solidFill>
          </p:spPr>
          <p:txBody>
            <a:bodyPr wrap="square" lIns="0" tIns="0" rIns="0" bIns="0" rtlCol="0"/>
            <a:lstStyle/>
            <a:p>
              <a:endParaRPr/>
            </a:p>
          </p:txBody>
        </p:sp>
        <p:sp>
          <p:nvSpPr>
            <p:cNvPr id="14" name="object 14"/>
            <p:cNvSpPr/>
            <p:nvPr/>
          </p:nvSpPr>
          <p:spPr>
            <a:xfrm>
              <a:off x="5019397" y="24604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5" name="object 15"/>
          <p:cNvSpPr txBox="1"/>
          <p:nvPr/>
        </p:nvSpPr>
        <p:spPr>
          <a:xfrm>
            <a:off x="5176283" y="25548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grpSp>
        <p:nvGrpSpPr>
          <p:cNvPr id="16" name="object 16"/>
          <p:cNvGrpSpPr/>
          <p:nvPr/>
        </p:nvGrpSpPr>
        <p:grpSpPr>
          <a:xfrm>
            <a:off x="6376709" y="2446194"/>
            <a:ext cx="466725" cy="466725"/>
            <a:chOff x="6376709" y="2446194"/>
            <a:chExt cx="466725" cy="466725"/>
          </a:xfrm>
        </p:grpSpPr>
        <p:sp>
          <p:nvSpPr>
            <p:cNvPr id="17" name="object 17"/>
            <p:cNvSpPr/>
            <p:nvPr/>
          </p:nvSpPr>
          <p:spPr>
            <a:xfrm>
              <a:off x="6390997" y="24604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18" name="object 18"/>
            <p:cNvSpPr/>
            <p:nvPr/>
          </p:nvSpPr>
          <p:spPr>
            <a:xfrm>
              <a:off x="6390997" y="2460481"/>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9" name="object 19"/>
          <p:cNvSpPr txBox="1"/>
          <p:nvPr/>
        </p:nvSpPr>
        <p:spPr>
          <a:xfrm>
            <a:off x="6498469" y="2554895"/>
            <a:ext cx="22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20</a:t>
            </a:r>
            <a:endParaRPr sz="1400">
              <a:latin typeface="Arial MT"/>
              <a:cs typeface="Arial MT"/>
            </a:endParaRPr>
          </a:p>
        </p:txBody>
      </p:sp>
      <p:grpSp>
        <p:nvGrpSpPr>
          <p:cNvPr id="20" name="object 20"/>
          <p:cNvGrpSpPr/>
          <p:nvPr/>
        </p:nvGrpSpPr>
        <p:grpSpPr>
          <a:xfrm>
            <a:off x="5684737" y="1585494"/>
            <a:ext cx="466725" cy="466725"/>
            <a:chOff x="5684737" y="1585494"/>
            <a:chExt cx="466725" cy="466725"/>
          </a:xfrm>
        </p:grpSpPr>
        <p:sp>
          <p:nvSpPr>
            <p:cNvPr id="21" name="object 21"/>
            <p:cNvSpPr/>
            <p:nvPr/>
          </p:nvSpPr>
          <p:spPr>
            <a:xfrm>
              <a:off x="5699024" y="15997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FFF1CC"/>
            </a:solidFill>
          </p:spPr>
          <p:txBody>
            <a:bodyPr wrap="square" lIns="0" tIns="0" rIns="0" bIns="0" rtlCol="0"/>
            <a:lstStyle/>
            <a:p>
              <a:endParaRPr/>
            </a:p>
          </p:txBody>
        </p:sp>
        <p:sp>
          <p:nvSpPr>
            <p:cNvPr id="22" name="object 22"/>
            <p:cNvSpPr/>
            <p:nvPr/>
          </p:nvSpPr>
          <p:spPr>
            <a:xfrm>
              <a:off x="5699025" y="15997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23" name="object 23"/>
          <p:cNvSpPr txBox="1"/>
          <p:nvPr/>
        </p:nvSpPr>
        <p:spPr>
          <a:xfrm>
            <a:off x="5855910" y="16941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5</a:t>
            </a:r>
            <a:endParaRPr sz="1400">
              <a:latin typeface="Arial MT"/>
              <a:cs typeface="Arial MT"/>
            </a:endParaRPr>
          </a:p>
        </p:txBody>
      </p:sp>
      <p:grpSp>
        <p:nvGrpSpPr>
          <p:cNvPr id="24" name="object 24"/>
          <p:cNvGrpSpPr/>
          <p:nvPr/>
        </p:nvGrpSpPr>
        <p:grpSpPr>
          <a:xfrm>
            <a:off x="1877912" y="633674"/>
            <a:ext cx="4711065" cy="1819910"/>
            <a:chOff x="1877912" y="633674"/>
            <a:chExt cx="4711065" cy="1819910"/>
          </a:xfrm>
        </p:grpSpPr>
        <p:sp>
          <p:nvSpPr>
            <p:cNvPr id="25" name="object 25"/>
            <p:cNvSpPr/>
            <p:nvPr/>
          </p:nvSpPr>
          <p:spPr>
            <a:xfrm>
              <a:off x="2258299" y="6479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26" name="object 26"/>
            <p:cNvSpPr/>
            <p:nvPr/>
          </p:nvSpPr>
          <p:spPr>
            <a:xfrm>
              <a:off x="2258299" y="6479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27" name="object 27"/>
            <p:cNvSpPr/>
            <p:nvPr/>
          </p:nvSpPr>
          <p:spPr>
            <a:xfrm>
              <a:off x="2258299" y="9293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28" name="object 28"/>
            <p:cNvSpPr/>
            <p:nvPr/>
          </p:nvSpPr>
          <p:spPr>
            <a:xfrm>
              <a:off x="2258299" y="9293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29" name="object 29"/>
            <p:cNvSpPr/>
            <p:nvPr/>
          </p:nvSpPr>
          <p:spPr>
            <a:xfrm>
              <a:off x="1892200"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30" name="object 30"/>
            <p:cNvSpPr/>
            <p:nvPr/>
          </p:nvSpPr>
          <p:spPr>
            <a:xfrm>
              <a:off x="1892200"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31" name="object 31"/>
            <p:cNvSpPr/>
            <p:nvPr/>
          </p:nvSpPr>
          <p:spPr>
            <a:xfrm>
              <a:off x="1892200"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32" name="object 32"/>
            <p:cNvSpPr/>
            <p:nvPr/>
          </p:nvSpPr>
          <p:spPr>
            <a:xfrm>
              <a:off x="1892200"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33" name="object 33"/>
            <p:cNvSpPr/>
            <p:nvPr/>
          </p:nvSpPr>
          <p:spPr>
            <a:xfrm>
              <a:off x="2258299" y="11963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34" name="object 34"/>
            <p:cNvSpPr/>
            <p:nvPr/>
          </p:nvSpPr>
          <p:spPr>
            <a:xfrm>
              <a:off x="2258299" y="11963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35" name="object 35"/>
            <p:cNvSpPr/>
            <p:nvPr/>
          </p:nvSpPr>
          <p:spPr>
            <a:xfrm>
              <a:off x="2258299" y="14777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36" name="object 36"/>
            <p:cNvSpPr/>
            <p:nvPr/>
          </p:nvSpPr>
          <p:spPr>
            <a:xfrm>
              <a:off x="2258299" y="14777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37" name="object 37"/>
            <p:cNvSpPr/>
            <p:nvPr/>
          </p:nvSpPr>
          <p:spPr>
            <a:xfrm>
              <a:off x="5384105" y="2037782"/>
              <a:ext cx="534035" cy="332740"/>
            </a:xfrm>
            <a:custGeom>
              <a:avLst/>
              <a:gdLst/>
              <a:ahLst/>
              <a:cxnLst/>
              <a:rect l="l" t="t" r="r" b="b"/>
              <a:pathLst>
                <a:path w="534035" h="332739">
                  <a:moveTo>
                    <a:pt x="533919" y="0"/>
                  </a:moveTo>
                  <a:lnTo>
                    <a:pt x="0" y="332138"/>
                  </a:lnTo>
                </a:path>
              </a:pathLst>
            </a:custGeom>
            <a:ln w="28574">
              <a:solidFill>
                <a:srgbClr val="6AA84F"/>
              </a:solidFill>
            </a:ln>
          </p:spPr>
          <p:txBody>
            <a:bodyPr wrap="square" lIns="0" tIns="0" rIns="0" bIns="0" rtlCol="0"/>
            <a:lstStyle/>
            <a:p>
              <a:endParaRPr/>
            </a:p>
          </p:txBody>
        </p:sp>
        <p:pic>
          <p:nvPicPr>
            <p:cNvPr id="38" name="object 38"/>
            <p:cNvPicPr/>
            <p:nvPr/>
          </p:nvPicPr>
          <p:blipFill>
            <a:blip r:embed="rId2" cstate="print"/>
            <a:stretch>
              <a:fillRect/>
            </a:stretch>
          </p:blipFill>
          <p:spPr>
            <a:xfrm>
              <a:off x="5259708" y="2315556"/>
              <a:ext cx="163615" cy="137148"/>
            </a:xfrm>
            <a:prstGeom prst="rect">
              <a:avLst/>
            </a:prstGeom>
          </p:spPr>
        </p:pic>
        <p:sp>
          <p:nvSpPr>
            <p:cNvPr id="39" name="object 39"/>
            <p:cNvSpPr/>
            <p:nvPr/>
          </p:nvSpPr>
          <p:spPr>
            <a:xfrm>
              <a:off x="5918024" y="2037782"/>
              <a:ext cx="546100" cy="333375"/>
            </a:xfrm>
            <a:custGeom>
              <a:avLst/>
              <a:gdLst/>
              <a:ahLst/>
              <a:cxnLst/>
              <a:rect l="l" t="t" r="r" b="b"/>
              <a:pathLst>
                <a:path w="546100" h="333375">
                  <a:moveTo>
                    <a:pt x="0" y="0"/>
                  </a:moveTo>
                  <a:lnTo>
                    <a:pt x="545781" y="333335"/>
                  </a:lnTo>
                </a:path>
              </a:pathLst>
            </a:custGeom>
            <a:ln w="28574">
              <a:solidFill>
                <a:srgbClr val="980000"/>
              </a:solidFill>
            </a:ln>
          </p:spPr>
          <p:txBody>
            <a:bodyPr wrap="square" lIns="0" tIns="0" rIns="0" bIns="0" rtlCol="0"/>
            <a:lstStyle/>
            <a:p>
              <a:endParaRPr/>
            </a:p>
          </p:txBody>
        </p:sp>
        <p:pic>
          <p:nvPicPr>
            <p:cNvPr id="40" name="object 40"/>
            <p:cNvPicPr/>
            <p:nvPr/>
          </p:nvPicPr>
          <p:blipFill>
            <a:blip r:embed="rId3" cstate="print"/>
            <a:stretch>
              <a:fillRect/>
            </a:stretch>
          </p:blipFill>
          <p:spPr>
            <a:xfrm>
              <a:off x="6424917" y="2316550"/>
              <a:ext cx="163843" cy="136445"/>
            </a:xfrm>
            <a:prstGeom prst="rect">
              <a:avLst/>
            </a:prstGeom>
          </p:spPr>
        </p:pic>
      </p:grpSp>
      <p:sp>
        <p:nvSpPr>
          <p:cNvPr id="41" name="object 41"/>
          <p:cNvSpPr txBox="1"/>
          <p:nvPr/>
        </p:nvSpPr>
        <p:spPr>
          <a:xfrm>
            <a:off x="346085" y="880803"/>
            <a:ext cx="5676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Lookup:</a:t>
            </a:r>
            <a:endParaRPr sz="1200">
              <a:latin typeface="Arial MT"/>
              <a:cs typeface="Arial MT"/>
            </a:endParaRPr>
          </a:p>
        </p:txBody>
      </p:sp>
      <p:sp>
        <p:nvSpPr>
          <p:cNvPr id="42" name="object 42"/>
          <p:cNvSpPr txBox="1"/>
          <p:nvPr/>
        </p:nvSpPr>
        <p:spPr>
          <a:xfrm>
            <a:off x="253042" y="2576000"/>
            <a:ext cx="754380" cy="182880"/>
          </a:xfrm>
          <a:prstGeom prst="rect">
            <a:avLst/>
          </a:prstGeom>
          <a:solidFill>
            <a:srgbClr val="FFFF00"/>
          </a:solidFill>
        </p:spPr>
        <p:txBody>
          <a:bodyPr vert="horz" wrap="square" lIns="0" tIns="0" rIns="0" bIns="0" rtlCol="0">
            <a:spAutoFit/>
          </a:bodyPr>
          <a:lstStyle/>
          <a:p>
            <a:pPr>
              <a:lnSpc>
                <a:spcPts val="1390"/>
              </a:lnSpc>
            </a:pPr>
            <a:r>
              <a:rPr sz="1200" spc="-5" dirty="0">
                <a:latin typeface="Arial MT"/>
                <a:cs typeface="Arial MT"/>
              </a:rPr>
              <a:t>Successor:</a:t>
            </a:r>
            <a:endParaRPr sz="1200">
              <a:latin typeface="Arial MT"/>
              <a:cs typeface="Arial MT"/>
            </a:endParaRPr>
          </a:p>
        </p:txBody>
      </p:sp>
      <p:sp>
        <p:nvSpPr>
          <p:cNvPr id="43" name="object 43"/>
          <p:cNvSpPr txBox="1"/>
          <p:nvPr/>
        </p:nvSpPr>
        <p:spPr>
          <a:xfrm>
            <a:off x="243279" y="4234620"/>
            <a:ext cx="772160"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Predecessor:</a:t>
            </a:r>
            <a:endParaRPr sz="1000">
              <a:latin typeface="Arial MT"/>
              <a:cs typeface="Arial MT"/>
            </a:endParaRPr>
          </a:p>
        </p:txBody>
      </p:sp>
      <p:sp>
        <p:nvSpPr>
          <p:cNvPr id="44" name="object 44"/>
          <p:cNvSpPr txBox="1"/>
          <p:nvPr/>
        </p:nvSpPr>
        <p:spPr>
          <a:xfrm>
            <a:off x="1121499" y="20176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45" name="object 45"/>
          <p:cNvSpPr txBox="1"/>
          <p:nvPr/>
        </p:nvSpPr>
        <p:spPr>
          <a:xfrm>
            <a:off x="1121499" y="22918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46" name="object 46"/>
          <p:cNvSpPr txBox="1"/>
          <p:nvPr/>
        </p:nvSpPr>
        <p:spPr>
          <a:xfrm>
            <a:off x="1121499" y="25660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47" name="object 47"/>
          <p:cNvSpPr txBox="1"/>
          <p:nvPr/>
        </p:nvSpPr>
        <p:spPr>
          <a:xfrm>
            <a:off x="1121499" y="28402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sp>
        <p:nvSpPr>
          <p:cNvPr id="48" name="object 48"/>
          <p:cNvSpPr txBox="1"/>
          <p:nvPr/>
        </p:nvSpPr>
        <p:spPr>
          <a:xfrm>
            <a:off x="1121499" y="31144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3</a:t>
            </a:r>
            <a:endParaRPr sz="1400">
              <a:latin typeface="Consolas"/>
              <a:cs typeface="Consolas"/>
            </a:endParaRPr>
          </a:p>
        </p:txBody>
      </p:sp>
      <p:sp>
        <p:nvSpPr>
          <p:cNvPr id="49" name="object 49"/>
          <p:cNvSpPr/>
          <p:nvPr/>
        </p:nvSpPr>
        <p:spPr>
          <a:xfrm>
            <a:off x="1892200"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0" name="object 50"/>
          <p:cNvSpPr txBox="1"/>
          <p:nvPr/>
        </p:nvSpPr>
        <p:spPr>
          <a:xfrm>
            <a:off x="1892200" y="2017612"/>
            <a:ext cx="770890" cy="274320"/>
          </a:xfrm>
          <a:prstGeom prst="rect">
            <a:avLst/>
          </a:prstGeom>
          <a:ln w="28574">
            <a:solidFill>
              <a:srgbClr val="666666"/>
            </a:solidFill>
          </a:ln>
        </p:spPr>
        <p:txBody>
          <a:bodyPr vert="horz" wrap="square" lIns="0" tIns="24765" rIns="0" bIns="0" rtlCol="0">
            <a:spAutoFit/>
          </a:bodyPr>
          <a:lstStyle/>
          <a:p>
            <a:pPr marL="140970">
              <a:lnSpc>
                <a:spcPct val="100000"/>
              </a:lnSpc>
              <a:spcBef>
                <a:spcPts val="195"/>
              </a:spcBef>
            </a:pPr>
            <a:r>
              <a:rPr sz="1400" b="1" spc="-5" dirty="0">
                <a:latin typeface="Consolas"/>
                <a:cs typeface="Consolas"/>
              </a:rPr>
              <a:t>Value</a:t>
            </a:r>
            <a:endParaRPr sz="1400">
              <a:latin typeface="Consolas"/>
              <a:cs typeface="Consolas"/>
            </a:endParaRPr>
          </a:p>
        </p:txBody>
      </p:sp>
      <p:grpSp>
        <p:nvGrpSpPr>
          <p:cNvPr id="51" name="object 51"/>
          <p:cNvGrpSpPr/>
          <p:nvPr/>
        </p:nvGrpSpPr>
        <p:grpSpPr>
          <a:xfrm>
            <a:off x="1877912" y="2277524"/>
            <a:ext cx="799465" cy="1125855"/>
            <a:chOff x="1877912" y="2277524"/>
            <a:chExt cx="799465" cy="1125855"/>
          </a:xfrm>
        </p:grpSpPr>
        <p:sp>
          <p:nvSpPr>
            <p:cNvPr id="52" name="object 52"/>
            <p:cNvSpPr/>
            <p:nvPr/>
          </p:nvSpPr>
          <p:spPr>
            <a:xfrm>
              <a:off x="1892200"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3" name="object 53"/>
            <p:cNvSpPr/>
            <p:nvPr/>
          </p:nvSpPr>
          <p:spPr>
            <a:xfrm>
              <a:off x="1892200"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54" name="object 54"/>
            <p:cNvSpPr/>
            <p:nvPr/>
          </p:nvSpPr>
          <p:spPr>
            <a:xfrm>
              <a:off x="1892200"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5" name="object 55"/>
            <p:cNvSpPr/>
            <p:nvPr/>
          </p:nvSpPr>
          <p:spPr>
            <a:xfrm>
              <a:off x="1892200"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56" name="object 56"/>
            <p:cNvSpPr/>
            <p:nvPr/>
          </p:nvSpPr>
          <p:spPr>
            <a:xfrm>
              <a:off x="2258299" y="24001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7" name="object 57"/>
            <p:cNvSpPr/>
            <p:nvPr/>
          </p:nvSpPr>
          <p:spPr>
            <a:xfrm>
              <a:off x="2258299" y="24001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8" name="object 58"/>
            <p:cNvSpPr/>
            <p:nvPr/>
          </p:nvSpPr>
          <p:spPr>
            <a:xfrm>
              <a:off x="2258299" y="26815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9" name="object 59"/>
            <p:cNvSpPr/>
            <p:nvPr/>
          </p:nvSpPr>
          <p:spPr>
            <a:xfrm>
              <a:off x="2258299" y="26815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60" name="object 60"/>
            <p:cNvSpPr/>
            <p:nvPr/>
          </p:nvSpPr>
          <p:spPr>
            <a:xfrm>
              <a:off x="1892200"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1" name="object 61"/>
            <p:cNvSpPr/>
            <p:nvPr/>
          </p:nvSpPr>
          <p:spPr>
            <a:xfrm>
              <a:off x="1892200"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62" name="object 62"/>
            <p:cNvSpPr/>
            <p:nvPr/>
          </p:nvSpPr>
          <p:spPr>
            <a:xfrm>
              <a:off x="1892200"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3" name="object 63"/>
            <p:cNvSpPr/>
            <p:nvPr/>
          </p:nvSpPr>
          <p:spPr>
            <a:xfrm>
              <a:off x="1892200"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64" name="object 64"/>
            <p:cNvSpPr/>
            <p:nvPr/>
          </p:nvSpPr>
          <p:spPr>
            <a:xfrm>
              <a:off x="2258299" y="29485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65" name="object 65"/>
            <p:cNvSpPr/>
            <p:nvPr/>
          </p:nvSpPr>
          <p:spPr>
            <a:xfrm>
              <a:off x="2258299" y="29485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66" name="object 66"/>
            <p:cNvSpPr/>
            <p:nvPr/>
          </p:nvSpPr>
          <p:spPr>
            <a:xfrm>
              <a:off x="2258299" y="32299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67" name="object 67"/>
            <p:cNvSpPr/>
            <p:nvPr/>
          </p:nvSpPr>
          <p:spPr>
            <a:xfrm>
              <a:off x="2258299" y="32299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sp>
        <p:nvSpPr>
          <p:cNvPr id="68" name="object 68"/>
          <p:cNvSpPr txBox="1"/>
          <p:nvPr/>
        </p:nvSpPr>
        <p:spPr>
          <a:xfrm>
            <a:off x="1121499" y="37217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69" name="object 69"/>
          <p:cNvSpPr txBox="1"/>
          <p:nvPr/>
        </p:nvSpPr>
        <p:spPr>
          <a:xfrm>
            <a:off x="1121499" y="39959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70" name="object 70"/>
          <p:cNvSpPr txBox="1"/>
          <p:nvPr/>
        </p:nvSpPr>
        <p:spPr>
          <a:xfrm>
            <a:off x="1121499" y="42701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71" name="object 71"/>
          <p:cNvSpPr txBox="1"/>
          <p:nvPr/>
        </p:nvSpPr>
        <p:spPr>
          <a:xfrm>
            <a:off x="1121499" y="45443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sp>
        <p:nvSpPr>
          <p:cNvPr id="72" name="object 72"/>
          <p:cNvSpPr txBox="1"/>
          <p:nvPr/>
        </p:nvSpPr>
        <p:spPr>
          <a:xfrm>
            <a:off x="1121499" y="48185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3</a:t>
            </a:r>
            <a:endParaRPr sz="1400">
              <a:latin typeface="Consolas"/>
              <a:cs typeface="Consolas"/>
            </a:endParaRPr>
          </a:p>
        </p:txBody>
      </p:sp>
      <p:sp>
        <p:nvSpPr>
          <p:cNvPr id="73" name="object 73"/>
          <p:cNvSpPr/>
          <p:nvPr/>
        </p:nvSpPr>
        <p:spPr>
          <a:xfrm>
            <a:off x="1892200" y="37217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4" name="object 74"/>
          <p:cNvSpPr txBox="1"/>
          <p:nvPr/>
        </p:nvSpPr>
        <p:spPr>
          <a:xfrm>
            <a:off x="1892200" y="3721762"/>
            <a:ext cx="770890" cy="274320"/>
          </a:xfrm>
          <a:prstGeom prst="rect">
            <a:avLst/>
          </a:prstGeom>
          <a:ln w="28574">
            <a:solidFill>
              <a:srgbClr val="666666"/>
            </a:solidFill>
          </a:ln>
        </p:spPr>
        <p:txBody>
          <a:bodyPr vert="horz" wrap="square" lIns="0" tIns="24765" rIns="0" bIns="0" rtlCol="0">
            <a:spAutoFit/>
          </a:bodyPr>
          <a:lstStyle/>
          <a:p>
            <a:pPr marL="140970">
              <a:lnSpc>
                <a:spcPct val="100000"/>
              </a:lnSpc>
              <a:spcBef>
                <a:spcPts val="195"/>
              </a:spcBef>
            </a:pPr>
            <a:r>
              <a:rPr sz="1400" b="1" spc="-5" dirty="0">
                <a:latin typeface="Consolas"/>
                <a:cs typeface="Consolas"/>
              </a:rPr>
              <a:t>Value</a:t>
            </a:r>
            <a:endParaRPr sz="1400">
              <a:latin typeface="Consolas"/>
              <a:cs typeface="Consolas"/>
            </a:endParaRPr>
          </a:p>
        </p:txBody>
      </p:sp>
      <p:grpSp>
        <p:nvGrpSpPr>
          <p:cNvPr id="75" name="object 75"/>
          <p:cNvGrpSpPr/>
          <p:nvPr/>
        </p:nvGrpSpPr>
        <p:grpSpPr>
          <a:xfrm>
            <a:off x="1877912" y="649419"/>
            <a:ext cx="4723765" cy="4457700"/>
            <a:chOff x="1877912" y="649419"/>
            <a:chExt cx="4723765" cy="4457700"/>
          </a:xfrm>
        </p:grpSpPr>
        <p:sp>
          <p:nvSpPr>
            <p:cNvPr id="76" name="object 76"/>
            <p:cNvSpPr/>
            <p:nvPr/>
          </p:nvSpPr>
          <p:spPr>
            <a:xfrm>
              <a:off x="2282625" y="654182"/>
              <a:ext cx="3580129" cy="931544"/>
            </a:xfrm>
            <a:custGeom>
              <a:avLst/>
              <a:gdLst/>
              <a:ahLst/>
              <a:cxnLst/>
              <a:rect l="l" t="t" r="r" b="b"/>
              <a:pathLst>
                <a:path w="3580129" h="931544">
                  <a:moveTo>
                    <a:pt x="0" y="0"/>
                  </a:moveTo>
                  <a:lnTo>
                    <a:pt x="3580090" y="931213"/>
                  </a:lnTo>
                </a:path>
              </a:pathLst>
            </a:custGeom>
            <a:ln w="9524">
              <a:solidFill>
                <a:srgbClr val="CCCCCC"/>
              </a:solidFill>
            </a:ln>
          </p:spPr>
          <p:txBody>
            <a:bodyPr wrap="square" lIns="0" tIns="0" rIns="0" bIns="0" rtlCol="0"/>
            <a:lstStyle/>
            <a:p>
              <a:endParaRPr/>
            </a:p>
          </p:txBody>
        </p:sp>
        <p:sp>
          <p:nvSpPr>
            <p:cNvPr id="77" name="object 77"/>
            <p:cNvSpPr/>
            <p:nvPr/>
          </p:nvSpPr>
          <p:spPr>
            <a:xfrm>
              <a:off x="5858755" y="1570169"/>
              <a:ext cx="46355" cy="30480"/>
            </a:xfrm>
            <a:custGeom>
              <a:avLst/>
              <a:gdLst/>
              <a:ahLst/>
              <a:cxnLst/>
              <a:rect l="l" t="t" r="r" b="b"/>
              <a:pathLst>
                <a:path w="46354" h="30480">
                  <a:moveTo>
                    <a:pt x="0" y="30452"/>
                  </a:moveTo>
                  <a:lnTo>
                    <a:pt x="7920" y="0"/>
                  </a:lnTo>
                  <a:lnTo>
                    <a:pt x="45793" y="26107"/>
                  </a:lnTo>
                  <a:lnTo>
                    <a:pt x="0" y="30452"/>
                  </a:lnTo>
                  <a:close/>
                </a:path>
              </a:pathLst>
            </a:custGeom>
            <a:solidFill>
              <a:srgbClr val="CCCCCC"/>
            </a:solidFill>
          </p:spPr>
          <p:txBody>
            <a:bodyPr wrap="square" lIns="0" tIns="0" rIns="0" bIns="0" rtlCol="0"/>
            <a:lstStyle/>
            <a:p>
              <a:endParaRPr/>
            </a:p>
          </p:txBody>
        </p:sp>
        <p:sp>
          <p:nvSpPr>
            <p:cNvPr id="78" name="object 78"/>
            <p:cNvSpPr/>
            <p:nvPr/>
          </p:nvSpPr>
          <p:spPr>
            <a:xfrm>
              <a:off x="5858755" y="1570169"/>
              <a:ext cx="46355" cy="30480"/>
            </a:xfrm>
            <a:custGeom>
              <a:avLst/>
              <a:gdLst/>
              <a:ahLst/>
              <a:cxnLst/>
              <a:rect l="l" t="t" r="r" b="b"/>
              <a:pathLst>
                <a:path w="46354" h="30480">
                  <a:moveTo>
                    <a:pt x="0" y="30452"/>
                  </a:moveTo>
                  <a:lnTo>
                    <a:pt x="45793" y="26107"/>
                  </a:lnTo>
                  <a:lnTo>
                    <a:pt x="7920" y="0"/>
                  </a:lnTo>
                  <a:lnTo>
                    <a:pt x="0" y="30452"/>
                  </a:lnTo>
                  <a:close/>
                </a:path>
              </a:pathLst>
            </a:custGeom>
            <a:ln w="9524">
              <a:solidFill>
                <a:srgbClr val="CCCCCC"/>
              </a:solidFill>
            </a:ln>
          </p:spPr>
          <p:txBody>
            <a:bodyPr wrap="square" lIns="0" tIns="0" rIns="0" bIns="0" rtlCol="0"/>
            <a:lstStyle/>
            <a:p>
              <a:endParaRPr/>
            </a:p>
          </p:txBody>
        </p:sp>
        <p:sp>
          <p:nvSpPr>
            <p:cNvPr id="79" name="object 79"/>
            <p:cNvSpPr/>
            <p:nvPr/>
          </p:nvSpPr>
          <p:spPr>
            <a:xfrm>
              <a:off x="2282497" y="966181"/>
              <a:ext cx="2905125" cy="1468755"/>
            </a:xfrm>
            <a:custGeom>
              <a:avLst/>
              <a:gdLst/>
              <a:ahLst/>
              <a:cxnLst/>
              <a:rect l="l" t="t" r="r" b="b"/>
              <a:pathLst>
                <a:path w="2905125" h="1468755">
                  <a:moveTo>
                    <a:pt x="0" y="0"/>
                  </a:moveTo>
                  <a:lnTo>
                    <a:pt x="2904896" y="1468516"/>
                  </a:lnTo>
                </a:path>
              </a:pathLst>
            </a:custGeom>
            <a:ln w="9524">
              <a:solidFill>
                <a:srgbClr val="CCCCCC"/>
              </a:solidFill>
            </a:ln>
          </p:spPr>
          <p:txBody>
            <a:bodyPr wrap="square" lIns="0" tIns="0" rIns="0" bIns="0" rtlCol="0"/>
            <a:lstStyle/>
            <a:p>
              <a:endParaRPr/>
            </a:p>
          </p:txBody>
        </p:sp>
        <p:sp>
          <p:nvSpPr>
            <p:cNvPr id="80" name="object 80"/>
            <p:cNvSpPr/>
            <p:nvPr/>
          </p:nvSpPr>
          <p:spPr>
            <a:xfrm>
              <a:off x="5180296" y="2420657"/>
              <a:ext cx="45720" cy="33655"/>
            </a:xfrm>
            <a:custGeom>
              <a:avLst/>
              <a:gdLst/>
              <a:ahLst/>
              <a:cxnLst/>
              <a:rect l="l" t="t" r="r" b="b"/>
              <a:pathLst>
                <a:path w="45720" h="33655">
                  <a:moveTo>
                    <a:pt x="45674" y="33541"/>
                  </a:moveTo>
                  <a:lnTo>
                    <a:pt x="0" y="28081"/>
                  </a:lnTo>
                  <a:lnTo>
                    <a:pt x="14195" y="0"/>
                  </a:lnTo>
                  <a:lnTo>
                    <a:pt x="45674" y="33541"/>
                  </a:lnTo>
                  <a:close/>
                </a:path>
              </a:pathLst>
            </a:custGeom>
            <a:solidFill>
              <a:srgbClr val="CCCCCC"/>
            </a:solidFill>
          </p:spPr>
          <p:txBody>
            <a:bodyPr wrap="square" lIns="0" tIns="0" rIns="0" bIns="0" rtlCol="0"/>
            <a:lstStyle/>
            <a:p>
              <a:endParaRPr/>
            </a:p>
          </p:txBody>
        </p:sp>
        <p:sp>
          <p:nvSpPr>
            <p:cNvPr id="81" name="object 81"/>
            <p:cNvSpPr/>
            <p:nvPr/>
          </p:nvSpPr>
          <p:spPr>
            <a:xfrm>
              <a:off x="5180296" y="2420657"/>
              <a:ext cx="45720" cy="33655"/>
            </a:xfrm>
            <a:custGeom>
              <a:avLst/>
              <a:gdLst/>
              <a:ahLst/>
              <a:cxnLst/>
              <a:rect l="l" t="t" r="r" b="b"/>
              <a:pathLst>
                <a:path w="45720" h="33655">
                  <a:moveTo>
                    <a:pt x="0" y="28081"/>
                  </a:moveTo>
                  <a:lnTo>
                    <a:pt x="45674" y="33541"/>
                  </a:lnTo>
                  <a:lnTo>
                    <a:pt x="14195" y="0"/>
                  </a:lnTo>
                  <a:lnTo>
                    <a:pt x="0" y="28081"/>
                  </a:lnTo>
                  <a:close/>
                </a:path>
              </a:pathLst>
            </a:custGeom>
            <a:ln w="9524">
              <a:solidFill>
                <a:srgbClr val="CCCCCC"/>
              </a:solidFill>
            </a:ln>
          </p:spPr>
          <p:txBody>
            <a:bodyPr wrap="square" lIns="0" tIns="0" rIns="0" bIns="0" rtlCol="0"/>
            <a:lstStyle/>
            <a:p>
              <a:endParaRPr/>
            </a:p>
          </p:txBody>
        </p:sp>
        <p:sp>
          <p:nvSpPr>
            <p:cNvPr id="82" name="object 82"/>
            <p:cNvSpPr/>
            <p:nvPr/>
          </p:nvSpPr>
          <p:spPr>
            <a:xfrm>
              <a:off x="2286799" y="1217962"/>
              <a:ext cx="4268470" cy="1226820"/>
            </a:xfrm>
            <a:custGeom>
              <a:avLst/>
              <a:gdLst/>
              <a:ahLst/>
              <a:cxnLst/>
              <a:rect l="l" t="t" r="r" b="b"/>
              <a:pathLst>
                <a:path w="4268470" h="1226820">
                  <a:moveTo>
                    <a:pt x="0" y="0"/>
                  </a:moveTo>
                  <a:lnTo>
                    <a:pt x="4268373" y="1226812"/>
                  </a:lnTo>
                </a:path>
              </a:pathLst>
            </a:custGeom>
            <a:ln w="9524">
              <a:solidFill>
                <a:srgbClr val="CCCCCC"/>
              </a:solidFill>
            </a:ln>
          </p:spPr>
          <p:txBody>
            <a:bodyPr wrap="square" lIns="0" tIns="0" rIns="0" bIns="0" rtlCol="0"/>
            <a:lstStyle/>
            <a:p>
              <a:endParaRPr/>
            </a:p>
          </p:txBody>
        </p:sp>
        <p:sp>
          <p:nvSpPr>
            <p:cNvPr id="83" name="object 83"/>
            <p:cNvSpPr/>
            <p:nvPr/>
          </p:nvSpPr>
          <p:spPr>
            <a:xfrm>
              <a:off x="6550827" y="2429655"/>
              <a:ext cx="46355" cy="30480"/>
            </a:xfrm>
            <a:custGeom>
              <a:avLst/>
              <a:gdLst/>
              <a:ahLst/>
              <a:cxnLst/>
              <a:rect l="l" t="t" r="r" b="b"/>
              <a:pathLst>
                <a:path w="46354" h="30480">
                  <a:moveTo>
                    <a:pt x="0" y="30241"/>
                  </a:moveTo>
                  <a:lnTo>
                    <a:pt x="8691" y="0"/>
                  </a:lnTo>
                  <a:lnTo>
                    <a:pt x="45889" y="27060"/>
                  </a:lnTo>
                  <a:lnTo>
                    <a:pt x="0" y="30241"/>
                  </a:lnTo>
                  <a:close/>
                </a:path>
              </a:pathLst>
            </a:custGeom>
            <a:solidFill>
              <a:srgbClr val="CCCCCC"/>
            </a:solidFill>
          </p:spPr>
          <p:txBody>
            <a:bodyPr wrap="square" lIns="0" tIns="0" rIns="0" bIns="0" rtlCol="0"/>
            <a:lstStyle/>
            <a:p>
              <a:endParaRPr/>
            </a:p>
          </p:txBody>
        </p:sp>
        <p:sp>
          <p:nvSpPr>
            <p:cNvPr id="84" name="object 84"/>
            <p:cNvSpPr/>
            <p:nvPr/>
          </p:nvSpPr>
          <p:spPr>
            <a:xfrm>
              <a:off x="6550827" y="2429655"/>
              <a:ext cx="46355" cy="30480"/>
            </a:xfrm>
            <a:custGeom>
              <a:avLst/>
              <a:gdLst/>
              <a:ahLst/>
              <a:cxnLst/>
              <a:rect l="l" t="t" r="r" b="b"/>
              <a:pathLst>
                <a:path w="46354" h="30480">
                  <a:moveTo>
                    <a:pt x="0" y="30241"/>
                  </a:moveTo>
                  <a:lnTo>
                    <a:pt x="45889" y="27060"/>
                  </a:lnTo>
                  <a:lnTo>
                    <a:pt x="8691" y="0"/>
                  </a:lnTo>
                  <a:lnTo>
                    <a:pt x="0" y="30241"/>
                  </a:lnTo>
                  <a:close/>
                </a:path>
              </a:pathLst>
            </a:custGeom>
            <a:ln w="9524">
              <a:solidFill>
                <a:srgbClr val="CCCCCC"/>
              </a:solidFill>
            </a:ln>
          </p:spPr>
          <p:txBody>
            <a:bodyPr wrap="square" lIns="0" tIns="0" rIns="0" bIns="0" rtlCol="0"/>
            <a:lstStyle/>
            <a:p>
              <a:endParaRPr/>
            </a:p>
          </p:txBody>
        </p:sp>
        <p:sp>
          <p:nvSpPr>
            <p:cNvPr id="85" name="object 85"/>
            <p:cNvSpPr/>
            <p:nvPr/>
          </p:nvSpPr>
          <p:spPr>
            <a:xfrm>
              <a:off x="2282626" y="2436985"/>
              <a:ext cx="4051935" cy="239395"/>
            </a:xfrm>
            <a:custGeom>
              <a:avLst/>
              <a:gdLst/>
              <a:ahLst/>
              <a:cxnLst/>
              <a:rect l="l" t="t" r="r" b="b"/>
              <a:pathLst>
                <a:path w="4051935" h="239394">
                  <a:moveTo>
                    <a:pt x="0" y="0"/>
                  </a:moveTo>
                  <a:lnTo>
                    <a:pt x="4051449" y="239033"/>
                  </a:lnTo>
                </a:path>
              </a:pathLst>
            </a:custGeom>
            <a:ln w="9524">
              <a:solidFill>
                <a:srgbClr val="CCCCCC"/>
              </a:solidFill>
            </a:ln>
          </p:spPr>
          <p:txBody>
            <a:bodyPr wrap="square" lIns="0" tIns="0" rIns="0" bIns="0" rtlCol="0"/>
            <a:lstStyle/>
            <a:p>
              <a:endParaRPr/>
            </a:p>
          </p:txBody>
        </p:sp>
        <p:sp>
          <p:nvSpPr>
            <p:cNvPr id="86" name="object 86"/>
            <p:cNvSpPr/>
            <p:nvPr/>
          </p:nvSpPr>
          <p:spPr>
            <a:xfrm>
              <a:off x="6333148" y="2660314"/>
              <a:ext cx="44450" cy="31750"/>
            </a:xfrm>
            <a:custGeom>
              <a:avLst/>
              <a:gdLst/>
              <a:ahLst/>
              <a:cxnLst/>
              <a:rect l="l" t="t" r="r" b="b"/>
              <a:pathLst>
                <a:path w="44450" h="31750">
                  <a:moveTo>
                    <a:pt x="0" y="31410"/>
                  </a:moveTo>
                  <a:lnTo>
                    <a:pt x="1853" y="0"/>
                  </a:lnTo>
                  <a:lnTo>
                    <a:pt x="44076" y="18251"/>
                  </a:lnTo>
                  <a:lnTo>
                    <a:pt x="0" y="31410"/>
                  </a:lnTo>
                  <a:close/>
                </a:path>
              </a:pathLst>
            </a:custGeom>
            <a:solidFill>
              <a:srgbClr val="CCCCCC"/>
            </a:solidFill>
          </p:spPr>
          <p:txBody>
            <a:bodyPr wrap="square" lIns="0" tIns="0" rIns="0" bIns="0" rtlCol="0"/>
            <a:lstStyle/>
            <a:p>
              <a:endParaRPr/>
            </a:p>
          </p:txBody>
        </p:sp>
        <p:sp>
          <p:nvSpPr>
            <p:cNvPr id="87" name="object 87"/>
            <p:cNvSpPr/>
            <p:nvPr/>
          </p:nvSpPr>
          <p:spPr>
            <a:xfrm>
              <a:off x="6333148" y="2660314"/>
              <a:ext cx="44450" cy="31750"/>
            </a:xfrm>
            <a:custGeom>
              <a:avLst/>
              <a:gdLst/>
              <a:ahLst/>
              <a:cxnLst/>
              <a:rect l="l" t="t" r="r" b="b"/>
              <a:pathLst>
                <a:path w="44450" h="31750">
                  <a:moveTo>
                    <a:pt x="0" y="31410"/>
                  </a:moveTo>
                  <a:lnTo>
                    <a:pt x="44076" y="18251"/>
                  </a:lnTo>
                  <a:lnTo>
                    <a:pt x="1853" y="0"/>
                  </a:lnTo>
                  <a:lnTo>
                    <a:pt x="0" y="31410"/>
                  </a:lnTo>
                  <a:close/>
                </a:path>
              </a:pathLst>
            </a:custGeom>
            <a:ln w="9524">
              <a:solidFill>
                <a:srgbClr val="CCCCCC"/>
              </a:solidFill>
            </a:ln>
          </p:spPr>
          <p:txBody>
            <a:bodyPr wrap="square" lIns="0" tIns="0" rIns="0" bIns="0" rtlCol="0"/>
            <a:lstStyle/>
            <a:p>
              <a:endParaRPr/>
            </a:p>
          </p:txBody>
        </p:sp>
        <p:sp>
          <p:nvSpPr>
            <p:cNvPr id="88" name="object 88"/>
            <p:cNvSpPr/>
            <p:nvPr/>
          </p:nvSpPr>
          <p:spPr>
            <a:xfrm>
              <a:off x="2282626" y="1832848"/>
              <a:ext cx="3361054" cy="855344"/>
            </a:xfrm>
            <a:custGeom>
              <a:avLst/>
              <a:gdLst/>
              <a:ahLst/>
              <a:cxnLst/>
              <a:rect l="l" t="t" r="r" b="b"/>
              <a:pathLst>
                <a:path w="3361054" h="855344">
                  <a:moveTo>
                    <a:pt x="0" y="855010"/>
                  </a:moveTo>
                  <a:lnTo>
                    <a:pt x="3361013" y="0"/>
                  </a:lnTo>
                </a:path>
              </a:pathLst>
            </a:custGeom>
            <a:ln w="9524">
              <a:solidFill>
                <a:srgbClr val="FF0000"/>
              </a:solidFill>
            </a:ln>
          </p:spPr>
          <p:txBody>
            <a:bodyPr wrap="square" lIns="0" tIns="0" rIns="0" bIns="0" rtlCol="0"/>
            <a:lstStyle/>
            <a:p>
              <a:endParaRPr/>
            </a:p>
          </p:txBody>
        </p:sp>
        <p:sp>
          <p:nvSpPr>
            <p:cNvPr id="89" name="object 89"/>
            <p:cNvSpPr/>
            <p:nvPr/>
          </p:nvSpPr>
          <p:spPr>
            <a:xfrm>
              <a:off x="5639761" y="1817601"/>
              <a:ext cx="46355" cy="31115"/>
            </a:xfrm>
            <a:custGeom>
              <a:avLst/>
              <a:gdLst/>
              <a:ahLst/>
              <a:cxnLst/>
              <a:rect l="l" t="t" r="r" b="b"/>
              <a:pathLst>
                <a:path w="46354" h="31114">
                  <a:moveTo>
                    <a:pt x="7757" y="30494"/>
                  </a:moveTo>
                  <a:lnTo>
                    <a:pt x="0" y="0"/>
                  </a:lnTo>
                  <a:lnTo>
                    <a:pt x="45769" y="4590"/>
                  </a:lnTo>
                  <a:lnTo>
                    <a:pt x="7757" y="30494"/>
                  </a:lnTo>
                  <a:close/>
                </a:path>
              </a:pathLst>
            </a:custGeom>
            <a:solidFill>
              <a:srgbClr val="FF0000"/>
            </a:solidFill>
          </p:spPr>
          <p:txBody>
            <a:bodyPr wrap="square" lIns="0" tIns="0" rIns="0" bIns="0" rtlCol="0"/>
            <a:lstStyle/>
            <a:p>
              <a:endParaRPr/>
            </a:p>
          </p:txBody>
        </p:sp>
        <p:sp>
          <p:nvSpPr>
            <p:cNvPr id="90" name="object 90"/>
            <p:cNvSpPr/>
            <p:nvPr/>
          </p:nvSpPr>
          <p:spPr>
            <a:xfrm>
              <a:off x="5639761" y="1817601"/>
              <a:ext cx="46355" cy="31115"/>
            </a:xfrm>
            <a:custGeom>
              <a:avLst/>
              <a:gdLst/>
              <a:ahLst/>
              <a:cxnLst/>
              <a:rect l="l" t="t" r="r" b="b"/>
              <a:pathLst>
                <a:path w="46354" h="31114">
                  <a:moveTo>
                    <a:pt x="7757" y="30494"/>
                  </a:moveTo>
                  <a:lnTo>
                    <a:pt x="45769" y="4590"/>
                  </a:lnTo>
                  <a:lnTo>
                    <a:pt x="0" y="0"/>
                  </a:lnTo>
                  <a:lnTo>
                    <a:pt x="7757" y="30494"/>
                  </a:lnTo>
                  <a:close/>
                </a:path>
              </a:pathLst>
            </a:custGeom>
            <a:ln w="9524">
              <a:solidFill>
                <a:srgbClr val="FF0000"/>
              </a:solidFill>
            </a:ln>
          </p:spPr>
          <p:txBody>
            <a:bodyPr wrap="square" lIns="0" tIns="0" rIns="0" bIns="0" rtlCol="0"/>
            <a:lstStyle/>
            <a:p>
              <a:endParaRPr/>
            </a:p>
          </p:txBody>
        </p:sp>
        <p:sp>
          <p:nvSpPr>
            <p:cNvPr id="91" name="object 91"/>
            <p:cNvSpPr/>
            <p:nvPr/>
          </p:nvSpPr>
          <p:spPr>
            <a:xfrm>
              <a:off x="1892200" y="39959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2" name="object 92"/>
            <p:cNvSpPr/>
            <p:nvPr/>
          </p:nvSpPr>
          <p:spPr>
            <a:xfrm>
              <a:off x="1892200" y="39959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3" name="object 93"/>
            <p:cNvSpPr/>
            <p:nvPr/>
          </p:nvSpPr>
          <p:spPr>
            <a:xfrm>
              <a:off x="1892200" y="42701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4" name="object 94"/>
            <p:cNvSpPr/>
            <p:nvPr/>
          </p:nvSpPr>
          <p:spPr>
            <a:xfrm>
              <a:off x="1892200" y="42701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5" name="object 95"/>
            <p:cNvSpPr/>
            <p:nvPr/>
          </p:nvSpPr>
          <p:spPr>
            <a:xfrm>
              <a:off x="2258299" y="41042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6" name="object 96"/>
            <p:cNvSpPr/>
            <p:nvPr/>
          </p:nvSpPr>
          <p:spPr>
            <a:xfrm>
              <a:off x="2258299" y="41042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7" name="object 97"/>
            <p:cNvSpPr/>
            <p:nvPr/>
          </p:nvSpPr>
          <p:spPr>
            <a:xfrm>
              <a:off x="2258299" y="43856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8" name="object 98"/>
            <p:cNvSpPr/>
            <p:nvPr/>
          </p:nvSpPr>
          <p:spPr>
            <a:xfrm>
              <a:off x="2258299" y="43856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9" name="object 99"/>
            <p:cNvSpPr/>
            <p:nvPr/>
          </p:nvSpPr>
          <p:spPr>
            <a:xfrm>
              <a:off x="1892200" y="45443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0" name="object 100"/>
            <p:cNvSpPr/>
            <p:nvPr/>
          </p:nvSpPr>
          <p:spPr>
            <a:xfrm>
              <a:off x="1892200" y="45443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01" name="object 101"/>
            <p:cNvSpPr/>
            <p:nvPr/>
          </p:nvSpPr>
          <p:spPr>
            <a:xfrm>
              <a:off x="1892200" y="48185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2" name="object 102"/>
            <p:cNvSpPr/>
            <p:nvPr/>
          </p:nvSpPr>
          <p:spPr>
            <a:xfrm>
              <a:off x="1892200" y="48185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03" name="object 103"/>
            <p:cNvSpPr/>
            <p:nvPr/>
          </p:nvSpPr>
          <p:spPr>
            <a:xfrm>
              <a:off x="2258299" y="46526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04" name="object 104"/>
            <p:cNvSpPr/>
            <p:nvPr/>
          </p:nvSpPr>
          <p:spPr>
            <a:xfrm>
              <a:off x="2258299" y="46526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05" name="object 105"/>
            <p:cNvSpPr/>
            <p:nvPr/>
          </p:nvSpPr>
          <p:spPr>
            <a:xfrm>
              <a:off x="2258299" y="49340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06" name="object 106"/>
            <p:cNvSpPr/>
            <p:nvPr/>
          </p:nvSpPr>
          <p:spPr>
            <a:xfrm>
              <a:off x="2258299" y="49340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sp>
        <p:nvSpPr>
          <p:cNvPr id="107" name="object 107"/>
          <p:cNvSpPr txBox="1"/>
          <p:nvPr/>
        </p:nvSpPr>
        <p:spPr>
          <a:xfrm>
            <a:off x="2794374" y="2917886"/>
            <a:ext cx="985519"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Arial MT"/>
                <a:cs typeface="Arial MT"/>
              </a:rPr>
              <a:t>20</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30" dirty="0">
                <a:latin typeface="Arial MT"/>
                <a:cs typeface="Arial MT"/>
              </a:rPr>
              <a:t> </a:t>
            </a:r>
            <a:r>
              <a:rPr sz="800" dirty="0">
                <a:latin typeface="Arial MT"/>
                <a:cs typeface="Arial MT"/>
              </a:rPr>
              <a:t>successor!</a:t>
            </a:r>
            <a:endParaRPr sz="800">
              <a:latin typeface="Arial MT"/>
              <a:cs typeface="Arial MT"/>
            </a:endParaRPr>
          </a:p>
        </p:txBody>
      </p:sp>
      <p:grpSp>
        <p:nvGrpSpPr>
          <p:cNvPr id="108" name="object 108"/>
          <p:cNvGrpSpPr/>
          <p:nvPr/>
        </p:nvGrpSpPr>
        <p:grpSpPr>
          <a:xfrm>
            <a:off x="2277863" y="1823031"/>
            <a:ext cx="3415665" cy="2871470"/>
            <a:chOff x="2277863" y="1823031"/>
            <a:chExt cx="3415665" cy="2871470"/>
          </a:xfrm>
        </p:grpSpPr>
        <p:sp>
          <p:nvSpPr>
            <p:cNvPr id="109" name="object 109"/>
            <p:cNvSpPr/>
            <p:nvPr/>
          </p:nvSpPr>
          <p:spPr>
            <a:xfrm>
              <a:off x="2282626" y="1855601"/>
              <a:ext cx="3373120" cy="2834005"/>
            </a:xfrm>
            <a:custGeom>
              <a:avLst/>
              <a:gdLst/>
              <a:ahLst/>
              <a:cxnLst/>
              <a:rect l="l" t="t" r="r" b="b"/>
              <a:pathLst>
                <a:path w="3373120" h="2834004">
                  <a:moveTo>
                    <a:pt x="0" y="2833934"/>
                  </a:moveTo>
                  <a:lnTo>
                    <a:pt x="3372645" y="0"/>
                  </a:lnTo>
                </a:path>
              </a:pathLst>
            </a:custGeom>
            <a:ln w="9524">
              <a:solidFill>
                <a:srgbClr val="CCCCCC"/>
              </a:solidFill>
            </a:ln>
          </p:spPr>
          <p:txBody>
            <a:bodyPr wrap="square" lIns="0" tIns="0" rIns="0" bIns="0" rtlCol="0"/>
            <a:lstStyle/>
            <a:p>
              <a:endParaRPr/>
            </a:p>
          </p:txBody>
        </p:sp>
        <p:sp>
          <p:nvSpPr>
            <p:cNvPr id="110" name="object 110"/>
            <p:cNvSpPr/>
            <p:nvPr/>
          </p:nvSpPr>
          <p:spPr>
            <a:xfrm>
              <a:off x="5645150" y="1827793"/>
              <a:ext cx="43815" cy="40005"/>
            </a:xfrm>
            <a:custGeom>
              <a:avLst/>
              <a:gdLst/>
              <a:ahLst/>
              <a:cxnLst/>
              <a:rect l="l" t="t" r="r" b="b"/>
              <a:pathLst>
                <a:path w="43814" h="40005">
                  <a:moveTo>
                    <a:pt x="20242" y="39852"/>
                  </a:moveTo>
                  <a:lnTo>
                    <a:pt x="0" y="15762"/>
                  </a:lnTo>
                  <a:lnTo>
                    <a:pt x="43214" y="0"/>
                  </a:lnTo>
                  <a:lnTo>
                    <a:pt x="20242" y="39852"/>
                  </a:lnTo>
                  <a:close/>
                </a:path>
              </a:pathLst>
            </a:custGeom>
            <a:solidFill>
              <a:srgbClr val="CCCCCC"/>
            </a:solidFill>
          </p:spPr>
          <p:txBody>
            <a:bodyPr wrap="square" lIns="0" tIns="0" rIns="0" bIns="0" rtlCol="0"/>
            <a:lstStyle/>
            <a:p>
              <a:endParaRPr/>
            </a:p>
          </p:txBody>
        </p:sp>
        <p:sp>
          <p:nvSpPr>
            <p:cNvPr id="111" name="object 111"/>
            <p:cNvSpPr/>
            <p:nvPr/>
          </p:nvSpPr>
          <p:spPr>
            <a:xfrm>
              <a:off x="5645150" y="1827793"/>
              <a:ext cx="43815" cy="40005"/>
            </a:xfrm>
            <a:custGeom>
              <a:avLst/>
              <a:gdLst/>
              <a:ahLst/>
              <a:cxnLst/>
              <a:rect l="l" t="t" r="r" b="b"/>
              <a:pathLst>
                <a:path w="43814" h="40005">
                  <a:moveTo>
                    <a:pt x="20242" y="39852"/>
                  </a:moveTo>
                  <a:lnTo>
                    <a:pt x="43214" y="0"/>
                  </a:lnTo>
                  <a:lnTo>
                    <a:pt x="0" y="15762"/>
                  </a:lnTo>
                  <a:lnTo>
                    <a:pt x="20242" y="39852"/>
                  </a:lnTo>
                  <a:close/>
                </a:path>
              </a:pathLst>
            </a:custGeom>
            <a:ln w="9524">
              <a:solidFill>
                <a:srgbClr val="CCCCCC"/>
              </a:solidFill>
            </a:ln>
          </p:spPr>
          <p:txBody>
            <a:bodyPr wrap="square" lIns="0" tIns="0" rIns="0" bIns="0" rtlCol="0"/>
            <a:lstStyle/>
            <a:p>
              <a:endParaRPr/>
            </a:p>
          </p:txBody>
        </p:sp>
      </p:grpSp>
      <p:sp>
        <p:nvSpPr>
          <p:cNvPr id="112" name="object 112"/>
          <p:cNvSpPr txBox="1"/>
          <p:nvPr/>
        </p:nvSpPr>
        <p:spPr>
          <a:xfrm>
            <a:off x="2794374" y="4355036"/>
            <a:ext cx="103060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MT"/>
                <a:cs typeface="Arial MT"/>
              </a:rPr>
              <a:t>1</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25" dirty="0">
                <a:latin typeface="Arial MT"/>
                <a:cs typeface="Arial MT"/>
              </a:rPr>
              <a:t> </a:t>
            </a:r>
            <a:r>
              <a:rPr sz="800" spc="-5" dirty="0">
                <a:latin typeface="Arial MT"/>
                <a:cs typeface="Arial MT"/>
              </a:rPr>
              <a:t>predecessor!</a:t>
            </a:r>
            <a:endParaRPr sz="800">
              <a:latin typeface="Arial MT"/>
              <a:cs typeface="Arial MT"/>
            </a:endParaRPr>
          </a:p>
        </p:txBody>
      </p:sp>
      <p:sp>
        <p:nvSpPr>
          <p:cNvPr id="113" name="object 113"/>
          <p:cNvSpPr txBox="1"/>
          <p:nvPr/>
        </p:nvSpPr>
        <p:spPr>
          <a:xfrm>
            <a:off x="7154250" y="992037"/>
            <a:ext cx="1602740" cy="657860"/>
          </a:xfrm>
          <a:prstGeom prst="rect">
            <a:avLst/>
          </a:prstGeom>
        </p:spPr>
        <p:txBody>
          <a:bodyPr vert="horz" wrap="square" lIns="0" tIns="22860" rIns="0" bIns="0" rtlCol="0">
            <a:spAutoFit/>
          </a:bodyPr>
          <a:lstStyle/>
          <a:p>
            <a:pPr marL="12700" marR="5080">
              <a:lnSpc>
                <a:spcPts val="1650"/>
              </a:lnSpc>
              <a:spcBef>
                <a:spcPts val="180"/>
              </a:spcBef>
            </a:pPr>
            <a:r>
              <a:rPr sz="1400" spc="-5" dirty="0">
                <a:solidFill>
                  <a:srgbClr val="FF0000"/>
                </a:solidFill>
                <a:latin typeface="Arial MT"/>
                <a:cs typeface="Arial MT"/>
              </a:rPr>
              <a:t>Now we delete 3! </a:t>
            </a:r>
            <a:r>
              <a:rPr sz="1400" dirty="0">
                <a:solidFill>
                  <a:srgbClr val="FF0000"/>
                </a:solidFill>
                <a:latin typeface="Arial MT"/>
                <a:cs typeface="Arial MT"/>
              </a:rPr>
              <a:t> </a:t>
            </a:r>
            <a:r>
              <a:rPr sz="1400" spc="-10" dirty="0">
                <a:solidFill>
                  <a:srgbClr val="FF0000"/>
                </a:solidFill>
                <a:latin typeface="Arial MT"/>
                <a:cs typeface="Arial MT"/>
              </a:rPr>
              <a:t>Let’s </a:t>
            </a:r>
            <a:r>
              <a:rPr sz="1400" spc="-5" dirty="0">
                <a:solidFill>
                  <a:srgbClr val="FF0000"/>
                </a:solidFill>
                <a:latin typeface="Arial MT"/>
                <a:cs typeface="Arial MT"/>
              </a:rPr>
              <a:t>adjust pointers </a:t>
            </a:r>
            <a:r>
              <a:rPr sz="1400" spc="-380" dirty="0">
                <a:solidFill>
                  <a:srgbClr val="FF0000"/>
                </a:solidFill>
                <a:latin typeface="Arial MT"/>
                <a:cs typeface="Arial MT"/>
              </a:rPr>
              <a:t> </a:t>
            </a:r>
            <a:r>
              <a:rPr sz="1400" spc="-5" dirty="0">
                <a:solidFill>
                  <a:srgbClr val="FF0000"/>
                </a:solidFill>
                <a:latin typeface="Arial MT"/>
                <a:cs typeface="Arial MT"/>
              </a:rPr>
              <a:t>first</a:t>
            </a:r>
            <a:r>
              <a:rPr sz="1400" spc="-40" dirty="0">
                <a:solidFill>
                  <a:srgbClr val="FF0000"/>
                </a:solidFill>
                <a:latin typeface="Arial MT"/>
                <a:cs typeface="Arial MT"/>
              </a:rPr>
              <a:t> </a:t>
            </a:r>
            <a:r>
              <a:rPr sz="1400" spc="-5" dirty="0">
                <a:solidFill>
                  <a:srgbClr val="FF0000"/>
                </a:solidFill>
                <a:latin typeface="Arial MT"/>
                <a:cs typeface="Arial MT"/>
              </a:rPr>
              <a:t>before</a:t>
            </a:r>
            <a:r>
              <a:rPr sz="1400" spc="-40" dirty="0">
                <a:solidFill>
                  <a:srgbClr val="FF0000"/>
                </a:solidFill>
                <a:latin typeface="Arial MT"/>
                <a:cs typeface="Arial MT"/>
              </a:rPr>
              <a:t> </a:t>
            </a:r>
            <a:r>
              <a:rPr sz="1400" spc="-5" dirty="0">
                <a:solidFill>
                  <a:srgbClr val="FF0000"/>
                </a:solidFill>
                <a:latin typeface="Arial MT"/>
                <a:cs typeface="Arial MT"/>
              </a:rPr>
              <a:t>deleting.</a:t>
            </a:r>
            <a:endParaRPr sz="1400">
              <a:latin typeface="Arial MT"/>
              <a:cs typeface="Arial MT"/>
            </a:endParaRPr>
          </a:p>
        </p:txBody>
      </p:sp>
      <p:grpSp>
        <p:nvGrpSpPr>
          <p:cNvPr id="114" name="object 114"/>
          <p:cNvGrpSpPr/>
          <p:nvPr/>
        </p:nvGrpSpPr>
        <p:grpSpPr>
          <a:xfrm>
            <a:off x="5353187" y="3306894"/>
            <a:ext cx="466725" cy="466725"/>
            <a:chOff x="5353187" y="3306894"/>
            <a:chExt cx="466725" cy="466725"/>
          </a:xfrm>
        </p:grpSpPr>
        <p:sp>
          <p:nvSpPr>
            <p:cNvPr id="115" name="object 115"/>
            <p:cNvSpPr/>
            <p:nvPr/>
          </p:nvSpPr>
          <p:spPr>
            <a:xfrm>
              <a:off x="5367475" y="33211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F4CCCC"/>
            </a:solidFill>
          </p:spPr>
          <p:txBody>
            <a:bodyPr wrap="square" lIns="0" tIns="0" rIns="0" bIns="0" rtlCol="0"/>
            <a:lstStyle/>
            <a:p>
              <a:endParaRPr/>
            </a:p>
          </p:txBody>
        </p:sp>
        <p:sp>
          <p:nvSpPr>
            <p:cNvPr id="116" name="object 116"/>
            <p:cNvSpPr/>
            <p:nvPr/>
          </p:nvSpPr>
          <p:spPr>
            <a:xfrm>
              <a:off x="5367475" y="33211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17" name="object 117"/>
          <p:cNvSpPr txBox="1"/>
          <p:nvPr/>
        </p:nvSpPr>
        <p:spPr>
          <a:xfrm>
            <a:off x="5524360" y="34155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3</a:t>
            </a:r>
            <a:endParaRPr sz="1400">
              <a:latin typeface="Arial MT"/>
              <a:cs typeface="Arial MT"/>
            </a:endParaRPr>
          </a:p>
        </p:txBody>
      </p:sp>
      <p:grpSp>
        <p:nvGrpSpPr>
          <p:cNvPr id="118" name="object 118"/>
          <p:cNvGrpSpPr/>
          <p:nvPr/>
        </p:nvGrpSpPr>
        <p:grpSpPr>
          <a:xfrm>
            <a:off x="2257711" y="1494519"/>
            <a:ext cx="5196205" cy="3450590"/>
            <a:chOff x="2257711" y="1494519"/>
            <a:chExt cx="5196205" cy="3450590"/>
          </a:xfrm>
        </p:grpSpPr>
        <p:sp>
          <p:nvSpPr>
            <p:cNvPr id="119" name="object 119"/>
            <p:cNvSpPr/>
            <p:nvPr/>
          </p:nvSpPr>
          <p:spPr>
            <a:xfrm>
              <a:off x="5238397" y="2898481"/>
              <a:ext cx="239395" cy="290830"/>
            </a:xfrm>
            <a:custGeom>
              <a:avLst/>
              <a:gdLst/>
              <a:ahLst/>
              <a:cxnLst/>
              <a:rect l="l" t="t" r="r" b="b"/>
              <a:pathLst>
                <a:path w="239395" h="290830">
                  <a:moveTo>
                    <a:pt x="0" y="0"/>
                  </a:moveTo>
                  <a:lnTo>
                    <a:pt x="239027" y="290336"/>
                  </a:lnTo>
                </a:path>
              </a:pathLst>
            </a:custGeom>
            <a:ln w="28574">
              <a:solidFill>
                <a:srgbClr val="980000"/>
              </a:solidFill>
            </a:ln>
          </p:spPr>
          <p:txBody>
            <a:bodyPr wrap="square" lIns="0" tIns="0" rIns="0" bIns="0" rtlCol="0"/>
            <a:lstStyle/>
            <a:p>
              <a:endParaRPr/>
            </a:p>
          </p:txBody>
        </p:sp>
        <p:pic>
          <p:nvPicPr>
            <p:cNvPr id="120" name="object 120"/>
            <p:cNvPicPr/>
            <p:nvPr/>
          </p:nvPicPr>
          <p:blipFill>
            <a:blip r:embed="rId4" cstate="print"/>
            <a:stretch>
              <a:fillRect/>
            </a:stretch>
          </p:blipFill>
          <p:spPr>
            <a:xfrm>
              <a:off x="5426699" y="3144531"/>
              <a:ext cx="147434" cy="158687"/>
            </a:xfrm>
            <a:prstGeom prst="rect">
              <a:avLst/>
            </a:prstGeom>
          </p:spPr>
        </p:pic>
        <p:sp>
          <p:nvSpPr>
            <p:cNvPr id="121" name="object 121"/>
            <p:cNvSpPr/>
            <p:nvPr/>
          </p:nvSpPr>
          <p:spPr>
            <a:xfrm>
              <a:off x="2286774" y="1499282"/>
              <a:ext cx="3033395" cy="2009775"/>
            </a:xfrm>
            <a:custGeom>
              <a:avLst/>
              <a:gdLst/>
              <a:ahLst/>
              <a:cxnLst/>
              <a:rect l="l" t="t" r="r" b="b"/>
              <a:pathLst>
                <a:path w="3033395" h="2009775">
                  <a:moveTo>
                    <a:pt x="0" y="0"/>
                  </a:moveTo>
                  <a:lnTo>
                    <a:pt x="3033056" y="2009337"/>
                  </a:lnTo>
                </a:path>
              </a:pathLst>
            </a:custGeom>
            <a:ln w="9524">
              <a:solidFill>
                <a:srgbClr val="CCCCCC"/>
              </a:solidFill>
            </a:ln>
          </p:spPr>
          <p:txBody>
            <a:bodyPr wrap="square" lIns="0" tIns="0" rIns="0" bIns="0" rtlCol="0"/>
            <a:lstStyle/>
            <a:p>
              <a:endParaRPr/>
            </a:p>
          </p:txBody>
        </p:sp>
        <p:sp>
          <p:nvSpPr>
            <p:cNvPr id="122" name="object 122"/>
            <p:cNvSpPr/>
            <p:nvPr/>
          </p:nvSpPr>
          <p:spPr>
            <a:xfrm>
              <a:off x="5311142" y="3495503"/>
              <a:ext cx="45085" cy="37465"/>
            </a:xfrm>
            <a:custGeom>
              <a:avLst/>
              <a:gdLst/>
              <a:ahLst/>
              <a:cxnLst/>
              <a:rect l="l" t="t" r="r" b="b"/>
              <a:pathLst>
                <a:path w="45085" h="37464">
                  <a:moveTo>
                    <a:pt x="44724" y="36988"/>
                  </a:moveTo>
                  <a:lnTo>
                    <a:pt x="0" y="26231"/>
                  </a:lnTo>
                  <a:lnTo>
                    <a:pt x="17377" y="0"/>
                  </a:lnTo>
                  <a:lnTo>
                    <a:pt x="44724" y="36988"/>
                  </a:lnTo>
                  <a:close/>
                </a:path>
              </a:pathLst>
            </a:custGeom>
            <a:solidFill>
              <a:srgbClr val="CCCCCC"/>
            </a:solidFill>
          </p:spPr>
          <p:txBody>
            <a:bodyPr wrap="square" lIns="0" tIns="0" rIns="0" bIns="0" rtlCol="0"/>
            <a:lstStyle/>
            <a:p>
              <a:endParaRPr/>
            </a:p>
          </p:txBody>
        </p:sp>
        <p:sp>
          <p:nvSpPr>
            <p:cNvPr id="123" name="object 123"/>
            <p:cNvSpPr/>
            <p:nvPr/>
          </p:nvSpPr>
          <p:spPr>
            <a:xfrm>
              <a:off x="5311142" y="3495503"/>
              <a:ext cx="45085" cy="37465"/>
            </a:xfrm>
            <a:custGeom>
              <a:avLst/>
              <a:gdLst/>
              <a:ahLst/>
              <a:cxnLst/>
              <a:rect l="l" t="t" r="r" b="b"/>
              <a:pathLst>
                <a:path w="45085" h="37464">
                  <a:moveTo>
                    <a:pt x="0" y="26231"/>
                  </a:moveTo>
                  <a:lnTo>
                    <a:pt x="44724" y="36988"/>
                  </a:lnTo>
                  <a:lnTo>
                    <a:pt x="17377" y="0"/>
                  </a:lnTo>
                  <a:lnTo>
                    <a:pt x="0" y="26231"/>
                  </a:lnTo>
                  <a:close/>
                </a:path>
              </a:pathLst>
            </a:custGeom>
            <a:ln w="9524">
              <a:solidFill>
                <a:srgbClr val="CCCCCC"/>
              </a:solidFill>
            </a:ln>
          </p:spPr>
          <p:txBody>
            <a:bodyPr wrap="square" lIns="0" tIns="0" rIns="0" bIns="0" rtlCol="0"/>
            <a:lstStyle/>
            <a:p>
              <a:endParaRPr/>
            </a:p>
          </p:txBody>
        </p:sp>
        <p:sp>
          <p:nvSpPr>
            <p:cNvPr id="124" name="object 124"/>
            <p:cNvSpPr/>
            <p:nvPr/>
          </p:nvSpPr>
          <p:spPr>
            <a:xfrm>
              <a:off x="2282626" y="1840660"/>
              <a:ext cx="3364229" cy="1395730"/>
            </a:xfrm>
            <a:custGeom>
              <a:avLst/>
              <a:gdLst/>
              <a:ahLst/>
              <a:cxnLst/>
              <a:rect l="l" t="t" r="r" b="b"/>
              <a:pathLst>
                <a:path w="3364229" h="1395730">
                  <a:moveTo>
                    <a:pt x="0" y="1395598"/>
                  </a:moveTo>
                  <a:lnTo>
                    <a:pt x="3363613" y="0"/>
                  </a:lnTo>
                </a:path>
              </a:pathLst>
            </a:custGeom>
            <a:ln w="9524">
              <a:solidFill>
                <a:srgbClr val="CCCCCC"/>
              </a:solidFill>
            </a:ln>
          </p:spPr>
          <p:txBody>
            <a:bodyPr wrap="square" lIns="0" tIns="0" rIns="0" bIns="0" rtlCol="0"/>
            <a:lstStyle/>
            <a:p>
              <a:endParaRPr/>
            </a:p>
          </p:txBody>
        </p:sp>
        <p:sp>
          <p:nvSpPr>
            <p:cNvPr id="125" name="object 125"/>
            <p:cNvSpPr/>
            <p:nvPr/>
          </p:nvSpPr>
          <p:spPr>
            <a:xfrm>
              <a:off x="5640209" y="1824095"/>
              <a:ext cx="46355" cy="31115"/>
            </a:xfrm>
            <a:custGeom>
              <a:avLst/>
              <a:gdLst/>
              <a:ahLst/>
              <a:cxnLst/>
              <a:rect l="l" t="t" r="r" b="b"/>
              <a:pathLst>
                <a:path w="46354" h="31114">
                  <a:moveTo>
                    <a:pt x="12058" y="31097"/>
                  </a:moveTo>
                  <a:lnTo>
                    <a:pt x="0" y="2033"/>
                  </a:lnTo>
                  <a:lnTo>
                    <a:pt x="45954" y="0"/>
                  </a:lnTo>
                  <a:lnTo>
                    <a:pt x="12058" y="31097"/>
                  </a:lnTo>
                  <a:close/>
                </a:path>
              </a:pathLst>
            </a:custGeom>
            <a:solidFill>
              <a:srgbClr val="CCCCCC"/>
            </a:solidFill>
          </p:spPr>
          <p:txBody>
            <a:bodyPr wrap="square" lIns="0" tIns="0" rIns="0" bIns="0" rtlCol="0"/>
            <a:lstStyle/>
            <a:p>
              <a:endParaRPr/>
            </a:p>
          </p:txBody>
        </p:sp>
        <p:sp>
          <p:nvSpPr>
            <p:cNvPr id="126" name="object 126"/>
            <p:cNvSpPr/>
            <p:nvPr/>
          </p:nvSpPr>
          <p:spPr>
            <a:xfrm>
              <a:off x="5640209" y="1824095"/>
              <a:ext cx="46355" cy="31115"/>
            </a:xfrm>
            <a:custGeom>
              <a:avLst/>
              <a:gdLst/>
              <a:ahLst/>
              <a:cxnLst/>
              <a:rect l="l" t="t" r="r" b="b"/>
              <a:pathLst>
                <a:path w="46354" h="31114">
                  <a:moveTo>
                    <a:pt x="12058" y="31097"/>
                  </a:moveTo>
                  <a:lnTo>
                    <a:pt x="45954" y="0"/>
                  </a:lnTo>
                  <a:lnTo>
                    <a:pt x="0" y="2033"/>
                  </a:lnTo>
                  <a:lnTo>
                    <a:pt x="12058" y="31097"/>
                  </a:lnTo>
                  <a:close/>
                </a:path>
              </a:pathLst>
            </a:custGeom>
            <a:ln w="9524">
              <a:solidFill>
                <a:srgbClr val="CCCCCC"/>
              </a:solidFill>
            </a:ln>
          </p:spPr>
          <p:txBody>
            <a:bodyPr wrap="square" lIns="0" tIns="0" rIns="0" bIns="0" rtlCol="0"/>
            <a:lstStyle/>
            <a:p>
              <a:endParaRPr/>
            </a:p>
          </p:txBody>
        </p:sp>
        <p:sp>
          <p:nvSpPr>
            <p:cNvPr id="127" name="object 127"/>
            <p:cNvSpPr/>
            <p:nvPr/>
          </p:nvSpPr>
          <p:spPr>
            <a:xfrm>
              <a:off x="2282497" y="2715878"/>
              <a:ext cx="2693035" cy="2224405"/>
            </a:xfrm>
            <a:custGeom>
              <a:avLst/>
              <a:gdLst/>
              <a:ahLst/>
              <a:cxnLst/>
              <a:rect l="l" t="t" r="r" b="b"/>
              <a:pathLst>
                <a:path w="2693035" h="2224404">
                  <a:moveTo>
                    <a:pt x="0" y="2224403"/>
                  </a:moveTo>
                  <a:lnTo>
                    <a:pt x="2692838" y="0"/>
                  </a:lnTo>
                </a:path>
              </a:pathLst>
            </a:custGeom>
            <a:ln w="9524">
              <a:solidFill>
                <a:srgbClr val="CCCCCC"/>
              </a:solidFill>
            </a:ln>
          </p:spPr>
          <p:txBody>
            <a:bodyPr wrap="square" lIns="0" tIns="0" rIns="0" bIns="0" rtlCol="0"/>
            <a:lstStyle/>
            <a:p>
              <a:endParaRPr/>
            </a:p>
          </p:txBody>
        </p:sp>
        <p:sp>
          <p:nvSpPr>
            <p:cNvPr id="128" name="object 128"/>
            <p:cNvSpPr/>
            <p:nvPr/>
          </p:nvSpPr>
          <p:spPr>
            <a:xfrm>
              <a:off x="4965316" y="2688350"/>
              <a:ext cx="43815" cy="40005"/>
            </a:xfrm>
            <a:custGeom>
              <a:avLst/>
              <a:gdLst/>
              <a:ahLst/>
              <a:cxnLst/>
              <a:rect l="l" t="t" r="r" b="b"/>
              <a:pathLst>
                <a:path w="43814" h="40005">
                  <a:moveTo>
                    <a:pt x="20038" y="39658"/>
                  </a:moveTo>
                  <a:lnTo>
                    <a:pt x="0" y="15398"/>
                  </a:lnTo>
                  <a:lnTo>
                    <a:pt x="43345" y="0"/>
                  </a:lnTo>
                  <a:lnTo>
                    <a:pt x="20038" y="39658"/>
                  </a:lnTo>
                  <a:close/>
                </a:path>
              </a:pathLst>
            </a:custGeom>
            <a:solidFill>
              <a:srgbClr val="CCCCCC"/>
            </a:solidFill>
          </p:spPr>
          <p:txBody>
            <a:bodyPr wrap="square" lIns="0" tIns="0" rIns="0" bIns="0" rtlCol="0"/>
            <a:lstStyle/>
            <a:p>
              <a:endParaRPr/>
            </a:p>
          </p:txBody>
        </p:sp>
        <p:sp>
          <p:nvSpPr>
            <p:cNvPr id="129" name="object 129"/>
            <p:cNvSpPr/>
            <p:nvPr/>
          </p:nvSpPr>
          <p:spPr>
            <a:xfrm>
              <a:off x="4965316" y="2688350"/>
              <a:ext cx="43815" cy="40005"/>
            </a:xfrm>
            <a:custGeom>
              <a:avLst/>
              <a:gdLst/>
              <a:ahLst/>
              <a:cxnLst/>
              <a:rect l="l" t="t" r="r" b="b"/>
              <a:pathLst>
                <a:path w="43814" h="40005">
                  <a:moveTo>
                    <a:pt x="20038" y="39658"/>
                  </a:moveTo>
                  <a:lnTo>
                    <a:pt x="43345" y="0"/>
                  </a:lnTo>
                  <a:lnTo>
                    <a:pt x="0" y="15398"/>
                  </a:lnTo>
                  <a:lnTo>
                    <a:pt x="20038" y="39658"/>
                  </a:lnTo>
                  <a:close/>
                </a:path>
              </a:pathLst>
            </a:custGeom>
            <a:ln w="9524">
              <a:solidFill>
                <a:srgbClr val="CCCCCC"/>
              </a:solidFill>
            </a:ln>
          </p:spPr>
          <p:txBody>
            <a:bodyPr wrap="square" lIns="0" tIns="0" rIns="0" bIns="0" rtlCol="0"/>
            <a:lstStyle/>
            <a:p>
              <a:endParaRPr/>
            </a:p>
          </p:txBody>
        </p:sp>
        <p:sp>
          <p:nvSpPr>
            <p:cNvPr id="130" name="object 130"/>
            <p:cNvSpPr/>
            <p:nvPr/>
          </p:nvSpPr>
          <p:spPr>
            <a:xfrm>
              <a:off x="2262473" y="2706304"/>
              <a:ext cx="2707005" cy="1435100"/>
            </a:xfrm>
            <a:custGeom>
              <a:avLst/>
              <a:gdLst/>
              <a:ahLst/>
              <a:cxnLst/>
              <a:rect l="l" t="t" r="r" b="b"/>
              <a:pathLst>
                <a:path w="2707004" h="1435100">
                  <a:moveTo>
                    <a:pt x="0" y="1434831"/>
                  </a:moveTo>
                  <a:lnTo>
                    <a:pt x="2706506" y="0"/>
                  </a:lnTo>
                </a:path>
              </a:pathLst>
            </a:custGeom>
            <a:ln w="9524">
              <a:solidFill>
                <a:srgbClr val="E6B8AE"/>
              </a:solidFill>
            </a:ln>
          </p:spPr>
          <p:txBody>
            <a:bodyPr wrap="square" lIns="0" tIns="0" rIns="0" bIns="0" rtlCol="0"/>
            <a:lstStyle/>
            <a:p>
              <a:endParaRPr/>
            </a:p>
          </p:txBody>
        </p:sp>
        <p:sp>
          <p:nvSpPr>
            <p:cNvPr id="131" name="object 131"/>
            <p:cNvSpPr/>
            <p:nvPr/>
          </p:nvSpPr>
          <p:spPr>
            <a:xfrm>
              <a:off x="4961611" y="2686058"/>
              <a:ext cx="45720" cy="34290"/>
            </a:xfrm>
            <a:custGeom>
              <a:avLst/>
              <a:gdLst/>
              <a:ahLst/>
              <a:cxnLst/>
              <a:rect l="l" t="t" r="r" b="b"/>
              <a:pathLst>
                <a:path w="45720" h="34289">
                  <a:moveTo>
                    <a:pt x="14738" y="34146"/>
                  </a:moveTo>
                  <a:lnTo>
                    <a:pt x="0" y="6345"/>
                  </a:lnTo>
                  <a:lnTo>
                    <a:pt x="45559" y="0"/>
                  </a:lnTo>
                  <a:lnTo>
                    <a:pt x="14738" y="34146"/>
                  </a:lnTo>
                  <a:close/>
                </a:path>
              </a:pathLst>
            </a:custGeom>
            <a:solidFill>
              <a:srgbClr val="E6B8AE"/>
            </a:solidFill>
          </p:spPr>
          <p:txBody>
            <a:bodyPr wrap="square" lIns="0" tIns="0" rIns="0" bIns="0" rtlCol="0"/>
            <a:lstStyle/>
            <a:p>
              <a:endParaRPr/>
            </a:p>
          </p:txBody>
        </p:sp>
        <p:sp>
          <p:nvSpPr>
            <p:cNvPr id="132" name="object 132"/>
            <p:cNvSpPr/>
            <p:nvPr/>
          </p:nvSpPr>
          <p:spPr>
            <a:xfrm>
              <a:off x="4961611" y="2686058"/>
              <a:ext cx="45720" cy="34290"/>
            </a:xfrm>
            <a:custGeom>
              <a:avLst/>
              <a:gdLst/>
              <a:ahLst/>
              <a:cxnLst/>
              <a:rect l="l" t="t" r="r" b="b"/>
              <a:pathLst>
                <a:path w="45720" h="34289">
                  <a:moveTo>
                    <a:pt x="14738" y="34146"/>
                  </a:moveTo>
                  <a:lnTo>
                    <a:pt x="45559" y="0"/>
                  </a:lnTo>
                  <a:lnTo>
                    <a:pt x="0" y="6345"/>
                  </a:lnTo>
                  <a:lnTo>
                    <a:pt x="14738" y="34146"/>
                  </a:lnTo>
                  <a:close/>
                </a:path>
              </a:pathLst>
            </a:custGeom>
            <a:ln w="9524">
              <a:solidFill>
                <a:srgbClr val="E6B8AE"/>
              </a:solidFill>
            </a:ln>
          </p:spPr>
          <p:txBody>
            <a:bodyPr wrap="square" lIns="0" tIns="0" rIns="0" bIns="0" rtlCol="0"/>
            <a:lstStyle/>
            <a:p>
              <a:endParaRPr/>
            </a:p>
          </p:txBody>
        </p:sp>
        <p:sp>
          <p:nvSpPr>
            <p:cNvPr id="133" name="object 133"/>
            <p:cNvSpPr/>
            <p:nvPr/>
          </p:nvSpPr>
          <p:spPr>
            <a:xfrm>
              <a:off x="6209182" y="4125010"/>
              <a:ext cx="1244600" cy="213360"/>
            </a:xfrm>
            <a:custGeom>
              <a:avLst/>
              <a:gdLst/>
              <a:ahLst/>
              <a:cxnLst/>
              <a:rect l="l" t="t" r="r" b="b"/>
              <a:pathLst>
                <a:path w="1244600" h="213360">
                  <a:moveTo>
                    <a:pt x="1244422" y="0"/>
                  </a:moveTo>
                  <a:lnTo>
                    <a:pt x="0" y="0"/>
                  </a:lnTo>
                  <a:lnTo>
                    <a:pt x="0" y="209550"/>
                  </a:lnTo>
                  <a:lnTo>
                    <a:pt x="0" y="213360"/>
                  </a:lnTo>
                  <a:lnTo>
                    <a:pt x="1244422" y="213360"/>
                  </a:lnTo>
                  <a:lnTo>
                    <a:pt x="1244422" y="209550"/>
                  </a:lnTo>
                  <a:lnTo>
                    <a:pt x="1244422" y="0"/>
                  </a:lnTo>
                  <a:close/>
                </a:path>
              </a:pathLst>
            </a:custGeom>
            <a:solidFill>
              <a:srgbClr val="D9EAD3"/>
            </a:solidFill>
          </p:spPr>
          <p:txBody>
            <a:bodyPr wrap="square" lIns="0" tIns="0" rIns="0" bIns="0" rtlCol="0"/>
            <a:lstStyle/>
            <a:p>
              <a:endParaRPr/>
            </a:p>
          </p:txBody>
        </p:sp>
      </p:grpSp>
      <p:sp>
        <p:nvSpPr>
          <p:cNvPr id="134" name="object 134"/>
          <p:cNvSpPr txBox="1"/>
          <p:nvPr/>
        </p:nvSpPr>
        <p:spPr>
          <a:xfrm>
            <a:off x="4678221" y="4105188"/>
            <a:ext cx="291338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Set</a:t>
            </a:r>
            <a:r>
              <a:rPr sz="1400" spc="-20" dirty="0">
                <a:latin typeface="Arial MT"/>
                <a:cs typeface="Arial MT"/>
              </a:rPr>
              <a:t> </a:t>
            </a:r>
            <a:r>
              <a:rPr sz="1400" spc="-5" dirty="0">
                <a:latin typeface="Arial MT"/>
                <a:cs typeface="Arial MT"/>
              </a:rPr>
              <a:t>deleted</a:t>
            </a:r>
            <a:r>
              <a:rPr sz="1400" spc="-15" dirty="0">
                <a:latin typeface="Arial MT"/>
                <a:cs typeface="Arial MT"/>
              </a:rPr>
              <a:t> </a:t>
            </a:r>
            <a:r>
              <a:rPr sz="1400" spc="-10" dirty="0">
                <a:latin typeface="Arial MT"/>
                <a:cs typeface="Arial MT"/>
              </a:rPr>
              <a:t>node’s </a:t>
            </a:r>
            <a:r>
              <a:rPr sz="1400" spc="-5" dirty="0">
                <a:latin typeface="Arial MT"/>
                <a:cs typeface="Arial MT"/>
              </a:rPr>
              <a:t>predecessor</a:t>
            </a:r>
            <a:r>
              <a:rPr sz="1400" spc="-15" dirty="0">
                <a:latin typeface="Arial MT"/>
                <a:cs typeface="Arial MT"/>
              </a:rPr>
              <a:t> </a:t>
            </a:r>
            <a:r>
              <a:rPr sz="1400" spc="-10" dirty="0">
                <a:latin typeface="Arial MT"/>
                <a:cs typeface="Arial MT"/>
              </a:rPr>
              <a:t>(5)’s</a:t>
            </a:r>
            <a:endParaRPr sz="1400">
              <a:latin typeface="Arial MT"/>
              <a:cs typeface="Arial MT"/>
            </a:endParaRPr>
          </a:p>
        </p:txBody>
      </p:sp>
      <p:sp>
        <p:nvSpPr>
          <p:cNvPr id="135" name="object 135"/>
          <p:cNvSpPr txBox="1"/>
          <p:nvPr/>
        </p:nvSpPr>
        <p:spPr>
          <a:xfrm>
            <a:off x="4730804" y="4314738"/>
            <a:ext cx="1604645"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MT"/>
                <a:cs typeface="Arial MT"/>
              </a:rPr>
              <a:t>successor,</a:t>
            </a:r>
            <a:r>
              <a:rPr sz="1400" spc="-30" dirty="0">
                <a:latin typeface="Arial MT"/>
                <a:cs typeface="Arial MT"/>
              </a:rPr>
              <a:t> </a:t>
            </a:r>
            <a:r>
              <a:rPr sz="1400" spc="-5" dirty="0">
                <a:latin typeface="Arial MT"/>
                <a:cs typeface="Arial MT"/>
              </a:rPr>
              <a:t>to</a:t>
            </a:r>
            <a:r>
              <a:rPr sz="1400" spc="-25" dirty="0">
                <a:latin typeface="Arial MT"/>
                <a:cs typeface="Arial MT"/>
              </a:rPr>
              <a:t> </a:t>
            </a:r>
            <a:r>
              <a:rPr sz="1400" spc="-5" dirty="0">
                <a:latin typeface="Arial MT"/>
                <a:cs typeface="Arial MT"/>
              </a:rPr>
              <a:t>be</a:t>
            </a:r>
            <a:r>
              <a:rPr sz="1400" spc="-25" dirty="0">
                <a:latin typeface="Arial MT"/>
                <a:cs typeface="Arial MT"/>
              </a:rPr>
              <a:t> </a:t>
            </a:r>
            <a:r>
              <a:rPr sz="1400" spc="-5" dirty="0">
                <a:latin typeface="Arial MT"/>
                <a:cs typeface="Arial MT"/>
              </a:rPr>
              <a:t>the</a:t>
            </a:r>
            <a:endParaRPr sz="1400">
              <a:latin typeface="Arial MT"/>
              <a:cs typeface="Arial MT"/>
            </a:endParaRPr>
          </a:p>
        </p:txBody>
      </p:sp>
      <p:sp>
        <p:nvSpPr>
          <p:cNvPr id="136" name="object 136"/>
          <p:cNvSpPr txBox="1"/>
          <p:nvPr/>
        </p:nvSpPr>
        <p:spPr>
          <a:xfrm>
            <a:off x="6373348" y="4334550"/>
            <a:ext cx="1153160" cy="213360"/>
          </a:xfrm>
          <a:prstGeom prst="rect">
            <a:avLst/>
          </a:prstGeom>
          <a:solidFill>
            <a:srgbClr val="FFF1CC"/>
          </a:solidFill>
        </p:spPr>
        <p:txBody>
          <a:bodyPr vert="horz" wrap="square" lIns="0" tIns="0" rIns="0" bIns="0" rtlCol="0">
            <a:spAutoFit/>
          </a:bodyPr>
          <a:lstStyle/>
          <a:p>
            <a:pPr>
              <a:lnSpc>
                <a:spcPts val="1625"/>
              </a:lnSpc>
            </a:pPr>
            <a:r>
              <a:rPr sz="1400" spc="-5" dirty="0">
                <a:latin typeface="Arial MT"/>
                <a:cs typeface="Arial MT"/>
              </a:rPr>
              <a:t>deleted</a:t>
            </a:r>
            <a:r>
              <a:rPr sz="1400" spc="-50" dirty="0">
                <a:latin typeface="Arial MT"/>
                <a:cs typeface="Arial MT"/>
              </a:rPr>
              <a:t> </a:t>
            </a:r>
            <a:r>
              <a:rPr sz="1400" spc="-10" dirty="0">
                <a:latin typeface="Arial MT"/>
                <a:cs typeface="Arial MT"/>
              </a:rPr>
              <a:t>node’s</a:t>
            </a:r>
            <a:endParaRPr sz="1400">
              <a:latin typeface="Arial MT"/>
              <a:cs typeface="Arial MT"/>
            </a:endParaRPr>
          </a:p>
        </p:txBody>
      </p:sp>
      <p:sp>
        <p:nvSpPr>
          <p:cNvPr id="137" name="object 137"/>
          <p:cNvSpPr/>
          <p:nvPr/>
        </p:nvSpPr>
        <p:spPr>
          <a:xfrm>
            <a:off x="5734868" y="4544100"/>
            <a:ext cx="800100" cy="213360"/>
          </a:xfrm>
          <a:custGeom>
            <a:avLst/>
            <a:gdLst/>
            <a:ahLst/>
            <a:cxnLst/>
            <a:rect l="l" t="t" r="r" b="b"/>
            <a:pathLst>
              <a:path w="800100" h="213360">
                <a:moveTo>
                  <a:pt x="799913" y="213359"/>
                </a:moveTo>
                <a:lnTo>
                  <a:pt x="0" y="213359"/>
                </a:lnTo>
                <a:lnTo>
                  <a:pt x="0" y="0"/>
                </a:lnTo>
                <a:lnTo>
                  <a:pt x="799913" y="0"/>
                </a:lnTo>
                <a:lnTo>
                  <a:pt x="799913" y="213359"/>
                </a:lnTo>
                <a:close/>
              </a:path>
            </a:pathLst>
          </a:custGeom>
          <a:solidFill>
            <a:srgbClr val="FFF1CC"/>
          </a:solidFill>
        </p:spPr>
        <p:txBody>
          <a:bodyPr wrap="square" lIns="0" tIns="0" rIns="0" bIns="0" rtlCol="0"/>
          <a:lstStyle/>
          <a:p>
            <a:endParaRPr/>
          </a:p>
        </p:txBody>
      </p:sp>
      <p:sp>
        <p:nvSpPr>
          <p:cNvPr id="138" name="object 138"/>
          <p:cNvSpPr txBox="1"/>
          <p:nvPr/>
        </p:nvSpPr>
        <p:spPr>
          <a:xfrm>
            <a:off x="5722168" y="4524288"/>
            <a:ext cx="82613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successor</a:t>
            </a:r>
            <a:endParaRPr sz="14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046220" cy="409575"/>
          </a:xfrm>
          <a:prstGeom prst="rect">
            <a:avLst/>
          </a:prstGeom>
        </p:spPr>
        <p:txBody>
          <a:bodyPr vert="horz" wrap="square" lIns="0" tIns="15240" rIns="0" bIns="0" rtlCol="0">
            <a:spAutoFit/>
          </a:bodyPr>
          <a:lstStyle/>
          <a:p>
            <a:pPr marL="12700">
              <a:lnSpc>
                <a:spcPct val="100000"/>
              </a:lnSpc>
              <a:spcBef>
                <a:spcPts val="120"/>
              </a:spcBef>
            </a:pPr>
            <a:r>
              <a:rPr sz="2500" b="0" dirty="0">
                <a:solidFill>
                  <a:srgbClr val="000000"/>
                </a:solidFill>
                <a:latin typeface="Arial MT"/>
                <a:cs typeface="Arial MT"/>
              </a:rPr>
              <a:t>First</a:t>
            </a:r>
            <a:r>
              <a:rPr sz="2500" b="0" spc="-15" dirty="0">
                <a:solidFill>
                  <a:srgbClr val="000000"/>
                </a:solidFill>
                <a:latin typeface="Arial MT"/>
                <a:cs typeface="Arial MT"/>
              </a:rPr>
              <a:t> </a:t>
            </a:r>
            <a:r>
              <a:rPr sz="2500" b="0" dirty="0">
                <a:solidFill>
                  <a:srgbClr val="000000"/>
                </a:solidFill>
                <a:latin typeface="Arial MT"/>
                <a:cs typeface="Arial MT"/>
              </a:rPr>
              <a:t>try:</a:t>
            </a:r>
            <a:r>
              <a:rPr sz="2500" b="0" spc="-15" dirty="0">
                <a:solidFill>
                  <a:srgbClr val="000000"/>
                </a:solidFill>
                <a:latin typeface="Arial MT"/>
                <a:cs typeface="Arial MT"/>
              </a:rPr>
              <a:t> </a:t>
            </a:r>
            <a:r>
              <a:rPr sz="2500" b="0" dirty="0">
                <a:solidFill>
                  <a:srgbClr val="000000"/>
                </a:solidFill>
                <a:latin typeface="Arial MT"/>
                <a:cs typeface="Arial MT"/>
              </a:rPr>
              <a:t>Direct</a:t>
            </a:r>
            <a:r>
              <a:rPr sz="2500" b="0" spc="-145" dirty="0">
                <a:solidFill>
                  <a:srgbClr val="000000"/>
                </a:solidFill>
                <a:latin typeface="Arial MT"/>
                <a:cs typeface="Arial MT"/>
              </a:rPr>
              <a:t> </a:t>
            </a:r>
            <a:r>
              <a:rPr sz="2500" b="0" spc="5" dirty="0">
                <a:solidFill>
                  <a:srgbClr val="000000"/>
                </a:solidFill>
                <a:latin typeface="Arial MT"/>
                <a:cs typeface="Arial MT"/>
              </a:rPr>
              <a:t>Access</a:t>
            </a:r>
            <a:r>
              <a:rPr sz="2500" b="0" spc="-55" dirty="0">
                <a:solidFill>
                  <a:srgbClr val="000000"/>
                </a:solidFill>
                <a:latin typeface="Arial MT"/>
                <a:cs typeface="Arial MT"/>
              </a:rPr>
              <a:t> </a:t>
            </a:r>
            <a:r>
              <a:rPr sz="2500" b="0" spc="-50" dirty="0">
                <a:solidFill>
                  <a:srgbClr val="000000"/>
                </a:solidFill>
                <a:latin typeface="Arial MT"/>
                <a:cs typeface="Arial MT"/>
              </a:rPr>
              <a:t>Table</a:t>
            </a:r>
            <a:endParaRPr sz="2500">
              <a:latin typeface="Arial MT"/>
              <a:cs typeface="Arial MT"/>
            </a:endParaRPr>
          </a:p>
        </p:txBody>
      </p:sp>
      <p:sp>
        <p:nvSpPr>
          <p:cNvPr id="3" name="object 3"/>
          <p:cNvSpPr txBox="1"/>
          <p:nvPr/>
        </p:nvSpPr>
        <p:spPr>
          <a:xfrm>
            <a:off x="475249" y="1175208"/>
            <a:ext cx="7381875" cy="656590"/>
          </a:xfrm>
          <a:prstGeom prst="rect">
            <a:avLst/>
          </a:prstGeom>
        </p:spPr>
        <p:txBody>
          <a:bodyPr vert="horz" wrap="square" lIns="0" tIns="12700" rIns="0" bIns="0" rtlCol="0">
            <a:spAutoFit/>
          </a:bodyPr>
          <a:lstStyle/>
          <a:p>
            <a:pPr marL="379095" marR="5080" indent="-367030">
              <a:lnSpc>
                <a:spcPct val="114999"/>
              </a:lnSpc>
              <a:spcBef>
                <a:spcPts val="100"/>
              </a:spcBef>
              <a:buChar char="●"/>
              <a:tabLst>
                <a:tab pos="379095" algn="l"/>
                <a:tab pos="379730" algn="l"/>
              </a:tabLst>
            </a:pPr>
            <a:r>
              <a:rPr sz="1800" spc="-30" dirty="0">
                <a:solidFill>
                  <a:srgbClr val="595959"/>
                </a:solidFill>
                <a:latin typeface="Arial MT"/>
                <a:cs typeface="Arial MT"/>
              </a:rPr>
              <a:t>Very </a:t>
            </a:r>
            <a:r>
              <a:rPr sz="1800" spc="-5" dirty="0">
                <a:solidFill>
                  <a:srgbClr val="595959"/>
                </a:solidFill>
                <a:latin typeface="Arial MT"/>
                <a:cs typeface="Arial MT"/>
              </a:rPr>
              <a:t>easy to </a:t>
            </a:r>
            <a:r>
              <a:rPr sz="1800" dirty="0">
                <a:solidFill>
                  <a:srgbClr val="595959"/>
                </a:solidFill>
                <a:latin typeface="Arial MT"/>
                <a:cs typeface="Arial MT"/>
              </a:rPr>
              <a:t>see </a:t>
            </a:r>
            <a:r>
              <a:rPr sz="1800" spc="-5" dirty="0">
                <a:solidFill>
                  <a:srgbClr val="595959"/>
                </a:solidFill>
                <a:latin typeface="Arial MT"/>
                <a:cs typeface="Arial MT"/>
              </a:rPr>
              <a:t>that inserting and </a:t>
            </a:r>
            <a:r>
              <a:rPr sz="1800" dirty="0">
                <a:solidFill>
                  <a:srgbClr val="595959"/>
                </a:solidFill>
                <a:latin typeface="Arial MT"/>
                <a:cs typeface="Arial MT"/>
              </a:rPr>
              <a:t>searching </a:t>
            </a:r>
            <a:r>
              <a:rPr sz="1800" spc="-5" dirty="0">
                <a:solidFill>
                  <a:srgbClr val="595959"/>
                </a:solidFill>
                <a:latin typeface="Arial MT"/>
                <a:cs typeface="Arial MT"/>
              </a:rPr>
              <a:t>will now take O(1) time. </a:t>
            </a:r>
            <a:r>
              <a:rPr sz="1800" spc="-490" dirty="0">
                <a:solidFill>
                  <a:srgbClr val="595959"/>
                </a:solidFill>
                <a:latin typeface="Arial MT"/>
                <a:cs typeface="Arial MT"/>
              </a:rPr>
              <a:t> </a:t>
            </a:r>
            <a:r>
              <a:rPr sz="1800" spc="-5" dirty="0">
                <a:solidFill>
                  <a:srgbClr val="595959"/>
                </a:solidFill>
                <a:latin typeface="Arial MT"/>
                <a:cs typeface="Arial MT"/>
              </a:rPr>
              <a:t>Because</a:t>
            </a:r>
            <a:r>
              <a:rPr sz="1800" spc="-15" dirty="0">
                <a:solidFill>
                  <a:srgbClr val="595959"/>
                </a:solidFill>
                <a:latin typeface="Arial MT"/>
                <a:cs typeface="Arial MT"/>
              </a:rPr>
              <a:t> </a:t>
            </a:r>
            <a:r>
              <a:rPr sz="1800" spc="-5" dirty="0">
                <a:solidFill>
                  <a:srgbClr val="595959"/>
                </a:solidFill>
                <a:latin typeface="Arial MT"/>
                <a:cs typeface="Arial MT"/>
              </a:rPr>
              <a:t>we are using an</a:t>
            </a:r>
            <a:r>
              <a:rPr sz="1800" spc="-10" dirty="0">
                <a:solidFill>
                  <a:srgbClr val="595959"/>
                </a:solidFill>
                <a:latin typeface="Arial MT"/>
                <a:cs typeface="Arial MT"/>
              </a:rPr>
              <a:t> </a:t>
            </a:r>
            <a:r>
              <a:rPr sz="1800" spc="-5" dirty="0">
                <a:solidFill>
                  <a:srgbClr val="595959"/>
                </a:solidFill>
                <a:latin typeface="Arial MT"/>
                <a:cs typeface="Arial MT"/>
              </a:rPr>
              <a:t>array!</a:t>
            </a:r>
            <a:endParaRPr sz="1800">
              <a:latin typeface="Arial MT"/>
              <a:cs typeface="Arial MT"/>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21499" y="2654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3" name="object 3"/>
          <p:cNvSpPr txBox="1"/>
          <p:nvPr/>
        </p:nvSpPr>
        <p:spPr>
          <a:xfrm>
            <a:off x="1121499" y="5396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4" name="object 4"/>
          <p:cNvSpPr txBox="1"/>
          <p:nvPr/>
        </p:nvSpPr>
        <p:spPr>
          <a:xfrm>
            <a:off x="1121499" y="8138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5" name="object 5"/>
          <p:cNvSpPr txBox="1"/>
          <p:nvPr/>
        </p:nvSpPr>
        <p:spPr>
          <a:xfrm>
            <a:off x="1121499" y="10880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sp>
        <p:nvSpPr>
          <p:cNvPr id="6" name="object 6"/>
          <p:cNvSpPr txBox="1"/>
          <p:nvPr/>
        </p:nvSpPr>
        <p:spPr>
          <a:xfrm>
            <a:off x="1121499" y="13622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3</a:t>
            </a:r>
            <a:endParaRPr sz="1400">
              <a:latin typeface="Consolas"/>
              <a:cs typeface="Consolas"/>
            </a:endParaRPr>
          </a:p>
        </p:txBody>
      </p:sp>
      <p:sp>
        <p:nvSpPr>
          <p:cNvPr id="7" name="object 7"/>
          <p:cNvSpPr txBox="1">
            <a:spLocks noGrp="1"/>
          </p:cNvSpPr>
          <p:nvPr>
            <p:ph type="title"/>
          </p:nvPr>
        </p:nvSpPr>
        <p:spPr>
          <a:xfrm>
            <a:off x="1892200" y="2654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140970">
              <a:lnSpc>
                <a:spcPct val="100000"/>
              </a:lnSpc>
              <a:spcBef>
                <a:spcPts val="195"/>
              </a:spcBef>
            </a:pPr>
            <a:r>
              <a:rPr sz="1400" spc="-5" dirty="0">
                <a:solidFill>
                  <a:srgbClr val="000000"/>
                </a:solidFill>
                <a:latin typeface="Consolas"/>
                <a:cs typeface="Consolas"/>
              </a:rPr>
              <a:t>Value</a:t>
            </a:r>
            <a:endParaRPr sz="1400">
              <a:latin typeface="Consolas"/>
              <a:cs typeface="Consolas"/>
            </a:endParaRPr>
          </a:p>
        </p:txBody>
      </p:sp>
      <p:grpSp>
        <p:nvGrpSpPr>
          <p:cNvPr id="8" name="object 8"/>
          <p:cNvGrpSpPr/>
          <p:nvPr/>
        </p:nvGrpSpPr>
        <p:grpSpPr>
          <a:xfrm>
            <a:off x="1877912" y="525375"/>
            <a:ext cx="3594100" cy="2387600"/>
            <a:chOff x="1877912" y="525375"/>
            <a:chExt cx="3594100" cy="2387600"/>
          </a:xfrm>
        </p:grpSpPr>
        <p:sp>
          <p:nvSpPr>
            <p:cNvPr id="9" name="object 9"/>
            <p:cNvSpPr/>
            <p:nvPr/>
          </p:nvSpPr>
          <p:spPr>
            <a:xfrm>
              <a:off x="1892200"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 name="object 10"/>
            <p:cNvSpPr/>
            <p:nvPr/>
          </p:nvSpPr>
          <p:spPr>
            <a:xfrm>
              <a:off x="1892200"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1" name="object 11"/>
            <p:cNvSpPr/>
            <p:nvPr/>
          </p:nvSpPr>
          <p:spPr>
            <a:xfrm>
              <a:off x="1892200"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2" name="object 12"/>
            <p:cNvSpPr/>
            <p:nvPr/>
          </p:nvSpPr>
          <p:spPr>
            <a:xfrm>
              <a:off x="1892200"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3" name="object 13"/>
            <p:cNvSpPr/>
            <p:nvPr/>
          </p:nvSpPr>
          <p:spPr>
            <a:xfrm>
              <a:off x="5019397" y="24604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D9EAD3"/>
            </a:solidFill>
          </p:spPr>
          <p:txBody>
            <a:bodyPr wrap="square" lIns="0" tIns="0" rIns="0" bIns="0" rtlCol="0"/>
            <a:lstStyle/>
            <a:p>
              <a:endParaRPr/>
            </a:p>
          </p:txBody>
        </p:sp>
        <p:sp>
          <p:nvSpPr>
            <p:cNvPr id="14" name="object 14"/>
            <p:cNvSpPr/>
            <p:nvPr/>
          </p:nvSpPr>
          <p:spPr>
            <a:xfrm>
              <a:off x="5019397" y="24604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5" name="object 15"/>
          <p:cNvSpPr txBox="1"/>
          <p:nvPr/>
        </p:nvSpPr>
        <p:spPr>
          <a:xfrm>
            <a:off x="5176283" y="25548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grpSp>
        <p:nvGrpSpPr>
          <p:cNvPr id="16" name="object 16"/>
          <p:cNvGrpSpPr/>
          <p:nvPr/>
        </p:nvGrpSpPr>
        <p:grpSpPr>
          <a:xfrm>
            <a:off x="6376709" y="2446194"/>
            <a:ext cx="466725" cy="466725"/>
            <a:chOff x="6376709" y="2446194"/>
            <a:chExt cx="466725" cy="466725"/>
          </a:xfrm>
        </p:grpSpPr>
        <p:sp>
          <p:nvSpPr>
            <p:cNvPr id="17" name="object 17"/>
            <p:cNvSpPr/>
            <p:nvPr/>
          </p:nvSpPr>
          <p:spPr>
            <a:xfrm>
              <a:off x="6390997" y="24604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18" name="object 18"/>
            <p:cNvSpPr/>
            <p:nvPr/>
          </p:nvSpPr>
          <p:spPr>
            <a:xfrm>
              <a:off x="6390997" y="2460481"/>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9" name="object 19"/>
          <p:cNvSpPr txBox="1"/>
          <p:nvPr/>
        </p:nvSpPr>
        <p:spPr>
          <a:xfrm>
            <a:off x="6498469" y="2554895"/>
            <a:ext cx="22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20</a:t>
            </a:r>
            <a:endParaRPr sz="1400">
              <a:latin typeface="Arial MT"/>
              <a:cs typeface="Arial MT"/>
            </a:endParaRPr>
          </a:p>
        </p:txBody>
      </p:sp>
      <p:grpSp>
        <p:nvGrpSpPr>
          <p:cNvPr id="20" name="object 20"/>
          <p:cNvGrpSpPr/>
          <p:nvPr/>
        </p:nvGrpSpPr>
        <p:grpSpPr>
          <a:xfrm>
            <a:off x="5684737" y="1585494"/>
            <a:ext cx="466725" cy="466725"/>
            <a:chOff x="5684737" y="1585494"/>
            <a:chExt cx="466725" cy="466725"/>
          </a:xfrm>
        </p:grpSpPr>
        <p:sp>
          <p:nvSpPr>
            <p:cNvPr id="21" name="object 21"/>
            <p:cNvSpPr/>
            <p:nvPr/>
          </p:nvSpPr>
          <p:spPr>
            <a:xfrm>
              <a:off x="5699024" y="15997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FFF1CC"/>
            </a:solidFill>
          </p:spPr>
          <p:txBody>
            <a:bodyPr wrap="square" lIns="0" tIns="0" rIns="0" bIns="0" rtlCol="0"/>
            <a:lstStyle/>
            <a:p>
              <a:endParaRPr/>
            </a:p>
          </p:txBody>
        </p:sp>
        <p:sp>
          <p:nvSpPr>
            <p:cNvPr id="22" name="object 22"/>
            <p:cNvSpPr/>
            <p:nvPr/>
          </p:nvSpPr>
          <p:spPr>
            <a:xfrm>
              <a:off x="5699025" y="15997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23" name="object 23"/>
          <p:cNvSpPr txBox="1"/>
          <p:nvPr/>
        </p:nvSpPr>
        <p:spPr>
          <a:xfrm>
            <a:off x="5855910" y="16941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5</a:t>
            </a:r>
            <a:endParaRPr sz="1400">
              <a:latin typeface="Arial MT"/>
              <a:cs typeface="Arial MT"/>
            </a:endParaRPr>
          </a:p>
        </p:txBody>
      </p:sp>
      <p:grpSp>
        <p:nvGrpSpPr>
          <p:cNvPr id="24" name="object 24"/>
          <p:cNvGrpSpPr/>
          <p:nvPr/>
        </p:nvGrpSpPr>
        <p:grpSpPr>
          <a:xfrm>
            <a:off x="1877912" y="633674"/>
            <a:ext cx="4711065" cy="1819910"/>
            <a:chOff x="1877912" y="633674"/>
            <a:chExt cx="4711065" cy="1819910"/>
          </a:xfrm>
        </p:grpSpPr>
        <p:sp>
          <p:nvSpPr>
            <p:cNvPr id="25" name="object 25"/>
            <p:cNvSpPr/>
            <p:nvPr/>
          </p:nvSpPr>
          <p:spPr>
            <a:xfrm>
              <a:off x="2258299" y="6479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26" name="object 26"/>
            <p:cNvSpPr/>
            <p:nvPr/>
          </p:nvSpPr>
          <p:spPr>
            <a:xfrm>
              <a:off x="2258299" y="6479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27" name="object 27"/>
            <p:cNvSpPr/>
            <p:nvPr/>
          </p:nvSpPr>
          <p:spPr>
            <a:xfrm>
              <a:off x="2258299" y="9293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28" name="object 28"/>
            <p:cNvSpPr/>
            <p:nvPr/>
          </p:nvSpPr>
          <p:spPr>
            <a:xfrm>
              <a:off x="2258299" y="9293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29" name="object 29"/>
            <p:cNvSpPr/>
            <p:nvPr/>
          </p:nvSpPr>
          <p:spPr>
            <a:xfrm>
              <a:off x="1892200"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30" name="object 30"/>
            <p:cNvSpPr/>
            <p:nvPr/>
          </p:nvSpPr>
          <p:spPr>
            <a:xfrm>
              <a:off x="1892200"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31" name="object 31"/>
            <p:cNvSpPr/>
            <p:nvPr/>
          </p:nvSpPr>
          <p:spPr>
            <a:xfrm>
              <a:off x="1892200"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6B8AE"/>
            </a:solidFill>
          </p:spPr>
          <p:txBody>
            <a:bodyPr wrap="square" lIns="0" tIns="0" rIns="0" bIns="0" rtlCol="0"/>
            <a:lstStyle/>
            <a:p>
              <a:endParaRPr/>
            </a:p>
          </p:txBody>
        </p:sp>
        <p:sp>
          <p:nvSpPr>
            <p:cNvPr id="32" name="object 32"/>
            <p:cNvSpPr/>
            <p:nvPr/>
          </p:nvSpPr>
          <p:spPr>
            <a:xfrm>
              <a:off x="1892200"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33" name="object 33"/>
            <p:cNvSpPr/>
            <p:nvPr/>
          </p:nvSpPr>
          <p:spPr>
            <a:xfrm>
              <a:off x="2258299" y="11963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34" name="object 34"/>
            <p:cNvSpPr/>
            <p:nvPr/>
          </p:nvSpPr>
          <p:spPr>
            <a:xfrm>
              <a:off x="2258299" y="11963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35" name="object 35"/>
            <p:cNvSpPr/>
            <p:nvPr/>
          </p:nvSpPr>
          <p:spPr>
            <a:xfrm>
              <a:off x="2258299" y="14777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36" name="object 36"/>
            <p:cNvSpPr/>
            <p:nvPr/>
          </p:nvSpPr>
          <p:spPr>
            <a:xfrm>
              <a:off x="2258299" y="14777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37" name="object 37"/>
            <p:cNvSpPr/>
            <p:nvPr/>
          </p:nvSpPr>
          <p:spPr>
            <a:xfrm>
              <a:off x="5384105" y="2037782"/>
              <a:ext cx="534035" cy="332740"/>
            </a:xfrm>
            <a:custGeom>
              <a:avLst/>
              <a:gdLst/>
              <a:ahLst/>
              <a:cxnLst/>
              <a:rect l="l" t="t" r="r" b="b"/>
              <a:pathLst>
                <a:path w="534035" h="332739">
                  <a:moveTo>
                    <a:pt x="533919" y="0"/>
                  </a:moveTo>
                  <a:lnTo>
                    <a:pt x="0" y="332138"/>
                  </a:lnTo>
                </a:path>
              </a:pathLst>
            </a:custGeom>
            <a:ln w="28574">
              <a:solidFill>
                <a:srgbClr val="6AA84F"/>
              </a:solidFill>
            </a:ln>
          </p:spPr>
          <p:txBody>
            <a:bodyPr wrap="square" lIns="0" tIns="0" rIns="0" bIns="0" rtlCol="0"/>
            <a:lstStyle/>
            <a:p>
              <a:endParaRPr/>
            </a:p>
          </p:txBody>
        </p:sp>
        <p:pic>
          <p:nvPicPr>
            <p:cNvPr id="38" name="object 38"/>
            <p:cNvPicPr/>
            <p:nvPr/>
          </p:nvPicPr>
          <p:blipFill>
            <a:blip r:embed="rId2" cstate="print"/>
            <a:stretch>
              <a:fillRect/>
            </a:stretch>
          </p:blipFill>
          <p:spPr>
            <a:xfrm>
              <a:off x="5259708" y="2315556"/>
              <a:ext cx="163615" cy="137148"/>
            </a:xfrm>
            <a:prstGeom prst="rect">
              <a:avLst/>
            </a:prstGeom>
          </p:spPr>
        </p:pic>
        <p:sp>
          <p:nvSpPr>
            <p:cNvPr id="39" name="object 39"/>
            <p:cNvSpPr/>
            <p:nvPr/>
          </p:nvSpPr>
          <p:spPr>
            <a:xfrm>
              <a:off x="5918024" y="2037782"/>
              <a:ext cx="546100" cy="333375"/>
            </a:xfrm>
            <a:custGeom>
              <a:avLst/>
              <a:gdLst/>
              <a:ahLst/>
              <a:cxnLst/>
              <a:rect l="l" t="t" r="r" b="b"/>
              <a:pathLst>
                <a:path w="546100" h="333375">
                  <a:moveTo>
                    <a:pt x="0" y="0"/>
                  </a:moveTo>
                  <a:lnTo>
                    <a:pt x="545781" y="333335"/>
                  </a:lnTo>
                </a:path>
              </a:pathLst>
            </a:custGeom>
            <a:ln w="28574">
              <a:solidFill>
                <a:srgbClr val="980000"/>
              </a:solidFill>
            </a:ln>
          </p:spPr>
          <p:txBody>
            <a:bodyPr wrap="square" lIns="0" tIns="0" rIns="0" bIns="0" rtlCol="0"/>
            <a:lstStyle/>
            <a:p>
              <a:endParaRPr/>
            </a:p>
          </p:txBody>
        </p:sp>
        <p:pic>
          <p:nvPicPr>
            <p:cNvPr id="40" name="object 40"/>
            <p:cNvPicPr/>
            <p:nvPr/>
          </p:nvPicPr>
          <p:blipFill>
            <a:blip r:embed="rId3" cstate="print"/>
            <a:stretch>
              <a:fillRect/>
            </a:stretch>
          </p:blipFill>
          <p:spPr>
            <a:xfrm>
              <a:off x="6424917" y="2316550"/>
              <a:ext cx="163843" cy="136445"/>
            </a:xfrm>
            <a:prstGeom prst="rect">
              <a:avLst/>
            </a:prstGeom>
          </p:spPr>
        </p:pic>
      </p:grpSp>
      <p:sp>
        <p:nvSpPr>
          <p:cNvPr id="41" name="object 41"/>
          <p:cNvSpPr txBox="1"/>
          <p:nvPr/>
        </p:nvSpPr>
        <p:spPr>
          <a:xfrm>
            <a:off x="358785" y="899600"/>
            <a:ext cx="542925" cy="182880"/>
          </a:xfrm>
          <a:prstGeom prst="rect">
            <a:avLst/>
          </a:prstGeom>
          <a:solidFill>
            <a:srgbClr val="FFFF00"/>
          </a:solidFill>
        </p:spPr>
        <p:txBody>
          <a:bodyPr vert="horz" wrap="square" lIns="0" tIns="0" rIns="0" bIns="0" rtlCol="0">
            <a:spAutoFit/>
          </a:bodyPr>
          <a:lstStyle/>
          <a:p>
            <a:pPr>
              <a:lnSpc>
                <a:spcPts val="1390"/>
              </a:lnSpc>
            </a:pPr>
            <a:r>
              <a:rPr sz="1200" spc="-5" dirty="0">
                <a:latin typeface="Arial MT"/>
                <a:cs typeface="Arial MT"/>
              </a:rPr>
              <a:t>Lookup:</a:t>
            </a:r>
            <a:endParaRPr sz="1200">
              <a:latin typeface="Arial MT"/>
              <a:cs typeface="Arial MT"/>
            </a:endParaRPr>
          </a:p>
        </p:txBody>
      </p:sp>
      <p:sp>
        <p:nvSpPr>
          <p:cNvPr id="42" name="object 42"/>
          <p:cNvSpPr txBox="1"/>
          <p:nvPr/>
        </p:nvSpPr>
        <p:spPr>
          <a:xfrm>
            <a:off x="240342" y="2557204"/>
            <a:ext cx="77787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Successor:</a:t>
            </a:r>
            <a:endParaRPr sz="1200">
              <a:latin typeface="Arial MT"/>
              <a:cs typeface="Arial MT"/>
            </a:endParaRPr>
          </a:p>
        </p:txBody>
      </p:sp>
      <p:sp>
        <p:nvSpPr>
          <p:cNvPr id="43" name="object 43"/>
          <p:cNvSpPr txBox="1"/>
          <p:nvPr/>
        </p:nvSpPr>
        <p:spPr>
          <a:xfrm>
            <a:off x="243279" y="4234620"/>
            <a:ext cx="772160"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Predecessor:</a:t>
            </a:r>
            <a:endParaRPr sz="1000">
              <a:latin typeface="Arial MT"/>
              <a:cs typeface="Arial MT"/>
            </a:endParaRPr>
          </a:p>
        </p:txBody>
      </p:sp>
      <p:sp>
        <p:nvSpPr>
          <p:cNvPr id="44" name="object 44"/>
          <p:cNvSpPr txBox="1"/>
          <p:nvPr/>
        </p:nvSpPr>
        <p:spPr>
          <a:xfrm>
            <a:off x="1121499" y="20176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45" name="object 45"/>
          <p:cNvSpPr txBox="1"/>
          <p:nvPr/>
        </p:nvSpPr>
        <p:spPr>
          <a:xfrm>
            <a:off x="1121499" y="22918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46" name="object 46"/>
          <p:cNvSpPr txBox="1"/>
          <p:nvPr/>
        </p:nvSpPr>
        <p:spPr>
          <a:xfrm>
            <a:off x="1121499" y="25660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47" name="object 47"/>
          <p:cNvSpPr txBox="1"/>
          <p:nvPr/>
        </p:nvSpPr>
        <p:spPr>
          <a:xfrm>
            <a:off x="1121499" y="28402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sp>
        <p:nvSpPr>
          <p:cNvPr id="48" name="object 48"/>
          <p:cNvSpPr txBox="1"/>
          <p:nvPr/>
        </p:nvSpPr>
        <p:spPr>
          <a:xfrm>
            <a:off x="1121499" y="311441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3</a:t>
            </a:r>
            <a:endParaRPr sz="1400">
              <a:latin typeface="Consolas"/>
              <a:cs typeface="Consolas"/>
            </a:endParaRPr>
          </a:p>
        </p:txBody>
      </p:sp>
      <p:sp>
        <p:nvSpPr>
          <p:cNvPr id="49" name="object 49"/>
          <p:cNvSpPr/>
          <p:nvPr/>
        </p:nvSpPr>
        <p:spPr>
          <a:xfrm>
            <a:off x="1892200"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0" name="object 50"/>
          <p:cNvSpPr txBox="1"/>
          <p:nvPr/>
        </p:nvSpPr>
        <p:spPr>
          <a:xfrm>
            <a:off x="1892200" y="2017612"/>
            <a:ext cx="770890" cy="274320"/>
          </a:xfrm>
          <a:prstGeom prst="rect">
            <a:avLst/>
          </a:prstGeom>
          <a:ln w="28574">
            <a:solidFill>
              <a:srgbClr val="666666"/>
            </a:solidFill>
          </a:ln>
        </p:spPr>
        <p:txBody>
          <a:bodyPr vert="horz" wrap="square" lIns="0" tIns="24765" rIns="0" bIns="0" rtlCol="0">
            <a:spAutoFit/>
          </a:bodyPr>
          <a:lstStyle/>
          <a:p>
            <a:pPr marL="140970">
              <a:lnSpc>
                <a:spcPct val="100000"/>
              </a:lnSpc>
              <a:spcBef>
                <a:spcPts val="195"/>
              </a:spcBef>
            </a:pPr>
            <a:r>
              <a:rPr sz="1400" b="1" spc="-5" dirty="0">
                <a:latin typeface="Consolas"/>
                <a:cs typeface="Consolas"/>
              </a:rPr>
              <a:t>Value</a:t>
            </a:r>
            <a:endParaRPr sz="1400">
              <a:latin typeface="Consolas"/>
              <a:cs typeface="Consolas"/>
            </a:endParaRPr>
          </a:p>
        </p:txBody>
      </p:sp>
      <p:grpSp>
        <p:nvGrpSpPr>
          <p:cNvPr id="51" name="object 51"/>
          <p:cNvGrpSpPr/>
          <p:nvPr/>
        </p:nvGrpSpPr>
        <p:grpSpPr>
          <a:xfrm>
            <a:off x="1877912" y="2277524"/>
            <a:ext cx="799465" cy="1125855"/>
            <a:chOff x="1877912" y="2277524"/>
            <a:chExt cx="799465" cy="1125855"/>
          </a:xfrm>
        </p:grpSpPr>
        <p:sp>
          <p:nvSpPr>
            <p:cNvPr id="52" name="object 52"/>
            <p:cNvSpPr/>
            <p:nvPr/>
          </p:nvSpPr>
          <p:spPr>
            <a:xfrm>
              <a:off x="1892200"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3" name="object 53"/>
            <p:cNvSpPr/>
            <p:nvPr/>
          </p:nvSpPr>
          <p:spPr>
            <a:xfrm>
              <a:off x="1892200"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54" name="object 54"/>
            <p:cNvSpPr/>
            <p:nvPr/>
          </p:nvSpPr>
          <p:spPr>
            <a:xfrm>
              <a:off x="1892200"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5" name="object 55"/>
            <p:cNvSpPr/>
            <p:nvPr/>
          </p:nvSpPr>
          <p:spPr>
            <a:xfrm>
              <a:off x="1892200"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56" name="object 56"/>
            <p:cNvSpPr/>
            <p:nvPr/>
          </p:nvSpPr>
          <p:spPr>
            <a:xfrm>
              <a:off x="2258299" y="24001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7" name="object 57"/>
            <p:cNvSpPr/>
            <p:nvPr/>
          </p:nvSpPr>
          <p:spPr>
            <a:xfrm>
              <a:off x="2258299" y="24001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8" name="object 58"/>
            <p:cNvSpPr/>
            <p:nvPr/>
          </p:nvSpPr>
          <p:spPr>
            <a:xfrm>
              <a:off x="2258299" y="26815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9" name="object 59"/>
            <p:cNvSpPr/>
            <p:nvPr/>
          </p:nvSpPr>
          <p:spPr>
            <a:xfrm>
              <a:off x="2258299" y="26815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60" name="object 60"/>
            <p:cNvSpPr/>
            <p:nvPr/>
          </p:nvSpPr>
          <p:spPr>
            <a:xfrm>
              <a:off x="1892200"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1" name="object 61"/>
            <p:cNvSpPr/>
            <p:nvPr/>
          </p:nvSpPr>
          <p:spPr>
            <a:xfrm>
              <a:off x="1892200"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62" name="object 62"/>
            <p:cNvSpPr/>
            <p:nvPr/>
          </p:nvSpPr>
          <p:spPr>
            <a:xfrm>
              <a:off x="1892200"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3" name="object 63"/>
            <p:cNvSpPr/>
            <p:nvPr/>
          </p:nvSpPr>
          <p:spPr>
            <a:xfrm>
              <a:off x="1892200"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64" name="object 64"/>
            <p:cNvSpPr/>
            <p:nvPr/>
          </p:nvSpPr>
          <p:spPr>
            <a:xfrm>
              <a:off x="2258299" y="29485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65" name="object 65"/>
            <p:cNvSpPr/>
            <p:nvPr/>
          </p:nvSpPr>
          <p:spPr>
            <a:xfrm>
              <a:off x="2258299" y="29485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66" name="object 66"/>
            <p:cNvSpPr/>
            <p:nvPr/>
          </p:nvSpPr>
          <p:spPr>
            <a:xfrm>
              <a:off x="2258299" y="32299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67" name="object 67"/>
            <p:cNvSpPr/>
            <p:nvPr/>
          </p:nvSpPr>
          <p:spPr>
            <a:xfrm>
              <a:off x="2258299" y="32299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sp>
        <p:nvSpPr>
          <p:cNvPr id="68" name="object 68"/>
          <p:cNvSpPr txBox="1"/>
          <p:nvPr/>
        </p:nvSpPr>
        <p:spPr>
          <a:xfrm>
            <a:off x="1121499" y="37217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marL="238760">
              <a:lnSpc>
                <a:spcPct val="100000"/>
              </a:lnSpc>
              <a:spcBef>
                <a:spcPts val="195"/>
              </a:spcBef>
            </a:pPr>
            <a:r>
              <a:rPr sz="1400" b="1" spc="-5" dirty="0">
                <a:latin typeface="Consolas"/>
                <a:cs typeface="Consolas"/>
              </a:rPr>
              <a:t>Key</a:t>
            </a:r>
            <a:endParaRPr sz="1400">
              <a:latin typeface="Consolas"/>
              <a:cs typeface="Consolas"/>
            </a:endParaRPr>
          </a:p>
        </p:txBody>
      </p:sp>
      <p:sp>
        <p:nvSpPr>
          <p:cNvPr id="69" name="object 69"/>
          <p:cNvSpPr txBox="1"/>
          <p:nvPr/>
        </p:nvSpPr>
        <p:spPr>
          <a:xfrm>
            <a:off x="1121499" y="39959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5</a:t>
            </a:r>
            <a:endParaRPr sz="1400">
              <a:latin typeface="Consolas"/>
              <a:cs typeface="Consolas"/>
            </a:endParaRPr>
          </a:p>
        </p:txBody>
      </p:sp>
      <p:sp>
        <p:nvSpPr>
          <p:cNvPr id="70" name="object 70"/>
          <p:cNvSpPr txBox="1"/>
          <p:nvPr/>
        </p:nvSpPr>
        <p:spPr>
          <a:xfrm>
            <a:off x="1121499" y="42701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1</a:t>
            </a:r>
            <a:endParaRPr sz="1400">
              <a:latin typeface="Consolas"/>
              <a:cs typeface="Consolas"/>
            </a:endParaRPr>
          </a:p>
        </p:txBody>
      </p:sp>
      <p:sp>
        <p:nvSpPr>
          <p:cNvPr id="71" name="object 71"/>
          <p:cNvSpPr txBox="1"/>
          <p:nvPr/>
        </p:nvSpPr>
        <p:spPr>
          <a:xfrm>
            <a:off x="1121499" y="45443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spc="-5" dirty="0">
                <a:latin typeface="Consolas"/>
                <a:cs typeface="Consolas"/>
              </a:rPr>
              <a:t>20</a:t>
            </a:r>
            <a:endParaRPr sz="1400">
              <a:latin typeface="Consolas"/>
              <a:cs typeface="Consolas"/>
            </a:endParaRPr>
          </a:p>
        </p:txBody>
      </p:sp>
      <p:sp>
        <p:nvSpPr>
          <p:cNvPr id="72" name="object 72"/>
          <p:cNvSpPr txBox="1"/>
          <p:nvPr/>
        </p:nvSpPr>
        <p:spPr>
          <a:xfrm>
            <a:off x="1121499" y="4818562"/>
            <a:ext cx="770890" cy="274320"/>
          </a:xfrm>
          <a:prstGeom prst="rect">
            <a:avLst/>
          </a:prstGeom>
          <a:solidFill>
            <a:srgbClr val="EEEEEE"/>
          </a:solidFill>
          <a:ln w="28574">
            <a:solidFill>
              <a:srgbClr val="666666"/>
            </a:solidFill>
          </a:ln>
        </p:spPr>
        <p:txBody>
          <a:bodyPr vert="horz" wrap="square" lIns="0" tIns="24765" rIns="0" bIns="0" rtlCol="0">
            <a:spAutoFit/>
          </a:bodyPr>
          <a:lstStyle/>
          <a:p>
            <a:pPr algn="ctr">
              <a:lnSpc>
                <a:spcPct val="100000"/>
              </a:lnSpc>
              <a:spcBef>
                <a:spcPts val="195"/>
              </a:spcBef>
            </a:pPr>
            <a:r>
              <a:rPr sz="1400" dirty="0">
                <a:latin typeface="Consolas"/>
                <a:cs typeface="Consolas"/>
              </a:rPr>
              <a:t>3</a:t>
            </a:r>
            <a:endParaRPr sz="1400">
              <a:latin typeface="Consolas"/>
              <a:cs typeface="Consolas"/>
            </a:endParaRPr>
          </a:p>
        </p:txBody>
      </p:sp>
      <p:sp>
        <p:nvSpPr>
          <p:cNvPr id="73" name="object 73"/>
          <p:cNvSpPr/>
          <p:nvPr/>
        </p:nvSpPr>
        <p:spPr>
          <a:xfrm>
            <a:off x="1892200" y="37217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4" name="object 74"/>
          <p:cNvSpPr txBox="1"/>
          <p:nvPr/>
        </p:nvSpPr>
        <p:spPr>
          <a:xfrm>
            <a:off x="1892200" y="3721762"/>
            <a:ext cx="770890" cy="274320"/>
          </a:xfrm>
          <a:prstGeom prst="rect">
            <a:avLst/>
          </a:prstGeom>
          <a:ln w="28574">
            <a:solidFill>
              <a:srgbClr val="666666"/>
            </a:solidFill>
          </a:ln>
        </p:spPr>
        <p:txBody>
          <a:bodyPr vert="horz" wrap="square" lIns="0" tIns="24765" rIns="0" bIns="0" rtlCol="0">
            <a:spAutoFit/>
          </a:bodyPr>
          <a:lstStyle/>
          <a:p>
            <a:pPr marL="140970">
              <a:lnSpc>
                <a:spcPct val="100000"/>
              </a:lnSpc>
              <a:spcBef>
                <a:spcPts val="195"/>
              </a:spcBef>
            </a:pPr>
            <a:r>
              <a:rPr sz="1400" b="1" spc="-5" dirty="0">
                <a:latin typeface="Consolas"/>
                <a:cs typeface="Consolas"/>
              </a:rPr>
              <a:t>Value</a:t>
            </a:r>
            <a:endParaRPr sz="1400">
              <a:latin typeface="Consolas"/>
              <a:cs typeface="Consolas"/>
            </a:endParaRPr>
          </a:p>
        </p:txBody>
      </p:sp>
      <p:grpSp>
        <p:nvGrpSpPr>
          <p:cNvPr id="75" name="object 75"/>
          <p:cNvGrpSpPr/>
          <p:nvPr/>
        </p:nvGrpSpPr>
        <p:grpSpPr>
          <a:xfrm>
            <a:off x="1877912" y="649419"/>
            <a:ext cx="4723765" cy="4457700"/>
            <a:chOff x="1877912" y="649419"/>
            <a:chExt cx="4723765" cy="4457700"/>
          </a:xfrm>
        </p:grpSpPr>
        <p:sp>
          <p:nvSpPr>
            <p:cNvPr id="76" name="object 76"/>
            <p:cNvSpPr/>
            <p:nvPr/>
          </p:nvSpPr>
          <p:spPr>
            <a:xfrm>
              <a:off x="2282625" y="654182"/>
              <a:ext cx="3580129" cy="931544"/>
            </a:xfrm>
            <a:custGeom>
              <a:avLst/>
              <a:gdLst/>
              <a:ahLst/>
              <a:cxnLst/>
              <a:rect l="l" t="t" r="r" b="b"/>
              <a:pathLst>
                <a:path w="3580129" h="931544">
                  <a:moveTo>
                    <a:pt x="0" y="0"/>
                  </a:moveTo>
                  <a:lnTo>
                    <a:pt x="3580090" y="931213"/>
                  </a:lnTo>
                </a:path>
              </a:pathLst>
            </a:custGeom>
            <a:ln w="9524">
              <a:solidFill>
                <a:srgbClr val="CCCCCC"/>
              </a:solidFill>
            </a:ln>
          </p:spPr>
          <p:txBody>
            <a:bodyPr wrap="square" lIns="0" tIns="0" rIns="0" bIns="0" rtlCol="0"/>
            <a:lstStyle/>
            <a:p>
              <a:endParaRPr/>
            </a:p>
          </p:txBody>
        </p:sp>
        <p:sp>
          <p:nvSpPr>
            <p:cNvPr id="77" name="object 77"/>
            <p:cNvSpPr/>
            <p:nvPr/>
          </p:nvSpPr>
          <p:spPr>
            <a:xfrm>
              <a:off x="5858755" y="1570169"/>
              <a:ext cx="46355" cy="30480"/>
            </a:xfrm>
            <a:custGeom>
              <a:avLst/>
              <a:gdLst/>
              <a:ahLst/>
              <a:cxnLst/>
              <a:rect l="l" t="t" r="r" b="b"/>
              <a:pathLst>
                <a:path w="46354" h="30480">
                  <a:moveTo>
                    <a:pt x="0" y="30452"/>
                  </a:moveTo>
                  <a:lnTo>
                    <a:pt x="7920" y="0"/>
                  </a:lnTo>
                  <a:lnTo>
                    <a:pt x="45793" y="26107"/>
                  </a:lnTo>
                  <a:lnTo>
                    <a:pt x="0" y="30452"/>
                  </a:lnTo>
                  <a:close/>
                </a:path>
              </a:pathLst>
            </a:custGeom>
            <a:solidFill>
              <a:srgbClr val="CCCCCC"/>
            </a:solidFill>
          </p:spPr>
          <p:txBody>
            <a:bodyPr wrap="square" lIns="0" tIns="0" rIns="0" bIns="0" rtlCol="0"/>
            <a:lstStyle/>
            <a:p>
              <a:endParaRPr/>
            </a:p>
          </p:txBody>
        </p:sp>
        <p:sp>
          <p:nvSpPr>
            <p:cNvPr id="78" name="object 78"/>
            <p:cNvSpPr/>
            <p:nvPr/>
          </p:nvSpPr>
          <p:spPr>
            <a:xfrm>
              <a:off x="5858755" y="1570169"/>
              <a:ext cx="46355" cy="30480"/>
            </a:xfrm>
            <a:custGeom>
              <a:avLst/>
              <a:gdLst/>
              <a:ahLst/>
              <a:cxnLst/>
              <a:rect l="l" t="t" r="r" b="b"/>
              <a:pathLst>
                <a:path w="46354" h="30480">
                  <a:moveTo>
                    <a:pt x="0" y="30452"/>
                  </a:moveTo>
                  <a:lnTo>
                    <a:pt x="45793" y="26107"/>
                  </a:lnTo>
                  <a:lnTo>
                    <a:pt x="7920" y="0"/>
                  </a:lnTo>
                  <a:lnTo>
                    <a:pt x="0" y="30452"/>
                  </a:lnTo>
                  <a:close/>
                </a:path>
              </a:pathLst>
            </a:custGeom>
            <a:ln w="9524">
              <a:solidFill>
                <a:srgbClr val="CCCCCC"/>
              </a:solidFill>
            </a:ln>
          </p:spPr>
          <p:txBody>
            <a:bodyPr wrap="square" lIns="0" tIns="0" rIns="0" bIns="0" rtlCol="0"/>
            <a:lstStyle/>
            <a:p>
              <a:endParaRPr/>
            </a:p>
          </p:txBody>
        </p:sp>
        <p:sp>
          <p:nvSpPr>
            <p:cNvPr id="79" name="object 79"/>
            <p:cNvSpPr/>
            <p:nvPr/>
          </p:nvSpPr>
          <p:spPr>
            <a:xfrm>
              <a:off x="2282497" y="966181"/>
              <a:ext cx="2905125" cy="1468755"/>
            </a:xfrm>
            <a:custGeom>
              <a:avLst/>
              <a:gdLst/>
              <a:ahLst/>
              <a:cxnLst/>
              <a:rect l="l" t="t" r="r" b="b"/>
              <a:pathLst>
                <a:path w="2905125" h="1468755">
                  <a:moveTo>
                    <a:pt x="0" y="0"/>
                  </a:moveTo>
                  <a:lnTo>
                    <a:pt x="2904896" y="1468516"/>
                  </a:lnTo>
                </a:path>
              </a:pathLst>
            </a:custGeom>
            <a:ln w="9524">
              <a:solidFill>
                <a:srgbClr val="CCCCCC"/>
              </a:solidFill>
            </a:ln>
          </p:spPr>
          <p:txBody>
            <a:bodyPr wrap="square" lIns="0" tIns="0" rIns="0" bIns="0" rtlCol="0"/>
            <a:lstStyle/>
            <a:p>
              <a:endParaRPr/>
            </a:p>
          </p:txBody>
        </p:sp>
        <p:sp>
          <p:nvSpPr>
            <p:cNvPr id="80" name="object 80"/>
            <p:cNvSpPr/>
            <p:nvPr/>
          </p:nvSpPr>
          <p:spPr>
            <a:xfrm>
              <a:off x="5180296" y="2420657"/>
              <a:ext cx="45720" cy="33655"/>
            </a:xfrm>
            <a:custGeom>
              <a:avLst/>
              <a:gdLst/>
              <a:ahLst/>
              <a:cxnLst/>
              <a:rect l="l" t="t" r="r" b="b"/>
              <a:pathLst>
                <a:path w="45720" h="33655">
                  <a:moveTo>
                    <a:pt x="45674" y="33541"/>
                  </a:moveTo>
                  <a:lnTo>
                    <a:pt x="0" y="28081"/>
                  </a:lnTo>
                  <a:lnTo>
                    <a:pt x="14195" y="0"/>
                  </a:lnTo>
                  <a:lnTo>
                    <a:pt x="45674" y="33541"/>
                  </a:lnTo>
                  <a:close/>
                </a:path>
              </a:pathLst>
            </a:custGeom>
            <a:solidFill>
              <a:srgbClr val="CCCCCC"/>
            </a:solidFill>
          </p:spPr>
          <p:txBody>
            <a:bodyPr wrap="square" lIns="0" tIns="0" rIns="0" bIns="0" rtlCol="0"/>
            <a:lstStyle/>
            <a:p>
              <a:endParaRPr/>
            </a:p>
          </p:txBody>
        </p:sp>
        <p:sp>
          <p:nvSpPr>
            <p:cNvPr id="81" name="object 81"/>
            <p:cNvSpPr/>
            <p:nvPr/>
          </p:nvSpPr>
          <p:spPr>
            <a:xfrm>
              <a:off x="5180296" y="2420657"/>
              <a:ext cx="45720" cy="33655"/>
            </a:xfrm>
            <a:custGeom>
              <a:avLst/>
              <a:gdLst/>
              <a:ahLst/>
              <a:cxnLst/>
              <a:rect l="l" t="t" r="r" b="b"/>
              <a:pathLst>
                <a:path w="45720" h="33655">
                  <a:moveTo>
                    <a:pt x="0" y="28081"/>
                  </a:moveTo>
                  <a:lnTo>
                    <a:pt x="45674" y="33541"/>
                  </a:lnTo>
                  <a:lnTo>
                    <a:pt x="14195" y="0"/>
                  </a:lnTo>
                  <a:lnTo>
                    <a:pt x="0" y="28081"/>
                  </a:lnTo>
                  <a:close/>
                </a:path>
              </a:pathLst>
            </a:custGeom>
            <a:ln w="9524">
              <a:solidFill>
                <a:srgbClr val="CCCCCC"/>
              </a:solidFill>
            </a:ln>
          </p:spPr>
          <p:txBody>
            <a:bodyPr wrap="square" lIns="0" tIns="0" rIns="0" bIns="0" rtlCol="0"/>
            <a:lstStyle/>
            <a:p>
              <a:endParaRPr/>
            </a:p>
          </p:txBody>
        </p:sp>
        <p:sp>
          <p:nvSpPr>
            <p:cNvPr id="82" name="object 82"/>
            <p:cNvSpPr/>
            <p:nvPr/>
          </p:nvSpPr>
          <p:spPr>
            <a:xfrm>
              <a:off x="2286799" y="1217962"/>
              <a:ext cx="4268470" cy="1226820"/>
            </a:xfrm>
            <a:custGeom>
              <a:avLst/>
              <a:gdLst/>
              <a:ahLst/>
              <a:cxnLst/>
              <a:rect l="l" t="t" r="r" b="b"/>
              <a:pathLst>
                <a:path w="4268470" h="1226820">
                  <a:moveTo>
                    <a:pt x="0" y="0"/>
                  </a:moveTo>
                  <a:lnTo>
                    <a:pt x="4268373" y="1226812"/>
                  </a:lnTo>
                </a:path>
              </a:pathLst>
            </a:custGeom>
            <a:ln w="9524">
              <a:solidFill>
                <a:srgbClr val="CCCCCC"/>
              </a:solidFill>
            </a:ln>
          </p:spPr>
          <p:txBody>
            <a:bodyPr wrap="square" lIns="0" tIns="0" rIns="0" bIns="0" rtlCol="0"/>
            <a:lstStyle/>
            <a:p>
              <a:endParaRPr/>
            </a:p>
          </p:txBody>
        </p:sp>
        <p:sp>
          <p:nvSpPr>
            <p:cNvPr id="83" name="object 83"/>
            <p:cNvSpPr/>
            <p:nvPr/>
          </p:nvSpPr>
          <p:spPr>
            <a:xfrm>
              <a:off x="6550827" y="2429655"/>
              <a:ext cx="46355" cy="30480"/>
            </a:xfrm>
            <a:custGeom>
              <a:avLst/>
              <a:gdLst/>
              <a:ahLst/>
              <a:cxnLst/>
              <a:rect l="l" t="t" r="r" b="b"/>
              <a:pathLst>
                <a:path w="46354" h="30480">
                  <a:moveTo>
                    <a:pt x="0" y="30241"/>
                  </a:moveTo>
                  <a:lnTo>
                    <a:pt x="8691" y="0"/>
                  </a:lnTo>
                  <a:lnTo>
                    <a:pt x="45889" y="27060"/>
                  </a:lnTo>
                  <a:lnTo>
                    <a:pt x="0" y="30241"/>
                  </a:lnTo>
                  <a:close/>
                </a:path>
              </a:pathLst>
            </a:custGeom>
            <a:solidFill>
              <a:srgbClr val="CCCCCC"/>
            </a:solidFill>
          </p:spPr>
          <p:txBody>
            <a:bodyPr wrap="square" lIns="0" tIns="0" rIns="0" bIns="0" rtlCol="0"/>
            <a:lstStyle/>
            <a:p>
              <a:endParaRPr/>
            </a:p>
          </p:txBody>
        </p:sp>
        <p:sp>
          <p:nvSpPr>
            <p:cNvPr id="84" name="object 84"/>
            <p:cNvSpPr/>
            <p:nvPr/>
          </p:nvSpPr>
          <p:spPr>
            <a:xfrm>
              <a:off x="6550827" y="2429655"/>
              <a:ext cx="46355" cy="30480"/>
            </a:xfrm>
            <a:custGeom>
              <a:avLst/>
              <a:gdLst/>
              <a:ahLst/>
              <a:cxnLst/>
              <a:rect l="l" t="t" r="r" b="b"/>
              <a:pathLst>
                <a:path w="46354" h="30480">
                  <a:moveTo>
                    <a:pt x="0" y="30241"/>
                  </a:moveTo>
                  <a:lnTo>
                    <a:pt x="45889" y="27060"/>
                  </a:lnTo>
                  <a:lnTo>
                    <a:pt x="8691" y="0"/>
                  </a:lnTo>
                  <a:lnTo>
                    <a:pt x="0" y="30241"/>
                  </a:lnTo>
                  <a:close/>
                </a:path>
              </a:pathLst>
            </a:custGeom>
            <a:ln w="9524">
              <a:solidFill>
                <a:srgbClr val="CCCCCC"/>
              </a:solidFill>
            </a:ln>
          </p:spPr>
          <p:txBody>
            <a:bodyPr wrap="square" lIns="0" tIns="0" rIns="0" bIns="0" rtlCol="0"/>
            <a:lstStyle/>
            <a:p>
              <a:endParaRPr/>
            </a:p>
          </p:txBody>
        </p:sp>
        <p:sp>
          <p:nvSpPr>
            <p:cNvPr id="85" name="object 85"/>
            <p:cNvSpPr/>
            <p:nvPr/>
          </p:nvSpPr>
          <p:spPr>
            <a:xfrm>
              <a:off x="2282626" y="2436985"/>
              <a:ext cx="4051935" cy="239395"/>
            </a:xfrm>
            <a:custGeom>
              <a:avLst/>
              <a:gdLst/>
              <a:ahLst/>
              <a:cxnLst/>
              <a:rect l="l" t="t" r="r" b="b"/>
              <a:pathLst>
                <a:path w="4051935" h="239394">
                  <a:moveTo>
                    <a:pt x="0" y="0"/>
                  </a:moveTo>
                  <a:lnTo>
                    <a:pt x="4051449" y="239033"/>
                  </a:lnTo>
                </a:path>
              </a:pathLst>
            </a:custGeom>
            <a:ln w="9524">
              <a:solidFill>
                <a:srgbClr val="CCCCCC"/>
              </a:solidFill>
            </a:ln>
          </p:spPr>
          <p:txBody>
            <a:bodyPr wrap="square" lIns="0" tIns="0" rIns="0" bIns="0" rtlCol="0"/>
            <a:lstStyle/>
            <a:p>
              <a:endParaRPr/>
            </a:p>
          </p:txBody>
        </p:sp>
        <p:sp>
          <p:nvSpPr>
            <p:cNvPr id="86" name="object 86"/>
            <p:cNvSpPr/>
            <p:nvPr/>
          </p:nvSpPr>
          <p:spPr>
            <a:xfrm>
              <a:off x="6333148" y="2660314"/>
              <a:ext cx="44450" cy="31750"/>
            </a:xfrm>
            <a:custGeom>
              <a:avLst/>
              <a:gdLst/>
              <a:ahLst/>
              <a:cxnLst/>
              <a:rect l="l" t="t" r="r" b="b"/>
              <a:pathLst>
                <a:path w="44450" h="31750">
                  <a:moveTo>
                    <a:pt x="0" y="31410"/>
                  </a:moveTo>
                  <a:lnTo>
                    <a:pt x="1853" y="0"/>
                  </a:lnTo>
                  <a:lnTo>
                    <a:pt x="44076" y="18251"/>
                  </a:lnTo>
                  <a:lnTo>
                    <a:pt x="0" y="31410"/>
                  </a:lnTo>
                  <a:close/>
                </a:path>
              </a:pathLst>
            </a:custGeom>
            <a:solidFill>
              <a:srgbClr val="CCCCCC"/>
            </a:solidFill>
          </p:spPr>
          <p:txBody>
            <a:bodyPr wrap="square" lIns="0" tIns="0" rIns="0" bIns="0" rtlCol="0"/>
            <a:lstStyle/>
            <a:p>
              <a:endParaRPr/>
            </a:p>
          </p:txBody>
        </p:sp>
        <p:sp>
          <p:nvSpPr>
            <p:cNvPr id="87" name="object 87"/>
            <p:cNvSpPr/>
            <p:nvPr/>
          </p:nvSpPr>
          <p:spPr>
            <a:xfrm>
              <a:off x="6333148" y="2660314"/>
              <a:ext cx="44450" cy="31750"/>
            </a:xfrm>
            <a:custGeom>
              <a:avLst/>
              <a:gdLst/>
              <a:ahLst/>
              <a:cxnLst/>
              <a:rect l="l" t="t" r="r" b="b"/>
              <a:pathLst>
                <a:path w="44450" h="31750">
                  <a:moveTo>
                    <a:pt x="0" y="31410"/>
                  </a:moveTo>
                  <a:lnTo>
                    <a:pt x="44076" y="18251"/>
                  </a:lnTo>
                  <a:lnTo>
                    <a:pt x="1853" y="0"/>
                  </a:lnTo>
                  <a:lnTo>
                    <a:pt x="0" y="31410"/>
                  </a:lnTo>
                  <a:close/>
                </a:path>
              </a:pathLst>
            </a:custGeom>
            <a:ln w="9524">
              <a:solidFill>
                <a:srgbClr val="CCCCCC"/>
              </a:solidFill>
            </a:ln>
          </p:spPr>
          <p:txBody>
            <a:bodyPr wrap="square" lIns="0" tIns="0" rIns="0" bIns="0" rtlCol="0"/>
            <a:lstStyle/>
            <a:p>
              <a:endParaRPr/>
            </a:p>
          </p:txBody>
        </p:sp>
        <p:sp>
          <p:nvSpPr>
            <p:cNvPr id="88" name="object 88"/>
            <p:cNvSpPr/>
            <p:nvPr/>
          </p:nvSpPr>
          <p:spPr>
            <a:xfrm>
              <a:off x="2282626" y="1832848"/>
              <a:ext cx="3361054" cy="855344"/>
            </a:xfrm>
            <a:custGeom>
              <a:avLst/>
              <a:gdLst/>
              <a:ahLst/>
              <a:cxnLst/>
              <a:rect l="l" t="t" r="r" b="b"/>
              <a:pathLst>
                <a:path w="3361054" h="855344">
                  <a:moveTo>
                    <a:pt x="0" y="855010"/>
                  </a:moveTo>
                  <a:lnTo>
                    <a:pt x="3361013" y="0"/>
                  </a:lnTo>
                </a:path>
              </a:pathLst>
            </a:custGeom>
            <a:ln w="9524">
              <a:solidFill>
                <a:srgbClr val="E6B8AE"/>
              </a:solidFill>
            </a:ln>
          </p:spPr>
          <p:txBody>
            <a:bodyPr wrap="square" lIns="0" tIns="0" rIns="0" bIns="0" rtlCol="0"/>
            <a:lstStyle/>
            <a:p>
              <a:endParaRPr/>
            </a:p>
          </p:txBody>
        </p:sp>
        <p:sp>
          <p:nvSpPr>
            <p:cNvPr id="89" name="object 89"/>
            <p:cNvSpPr/>
            <p:nvPr/>
          </p:nvSpPr>
          <p:spPr>
            <a:xfrm>
              <a:off x="5639761" y="1817601"/>
              <a:ext cx="46355" cy="31115"/>
            </a:xfrm>
            <a:custGeom>
              <a:avLst/>
              <a:gdLst/>
              <a:ahLst/>
              <a:cxnLst/>
              <a:rect l="l" t="t" r="r" b="b"/>
              <a:pathLst>
                <a:path w="46354" h="31114">
                  <a:moveTo>
                    <a:pt x="7757" y="30494"/>
                  </a:moveTo>
                  <a:lnTo>
                    <a:pt x="0" y="0"/>
                  </a:lnTo>
                  <a:lnTo>
                    <a:pt x="45769" y="4590"/>
                  </a:lnTo>
                  <a:lnTo>
                    <a:pt x="7757" y="30494"/>
                  </a:lnTo>
                  <a:close/>
                </a:path>
              </a:pathLst>
            </a:custGeom>
            <a:solidFill>
              <a:srgbClr val="E6B8AE"/>
            </a:solidFill>
          </p:spPr>
          <p:txBody>
            <a:bodyPr wrap="square" lIns="0" tIns="0" rIns="0" bIns="0" rtlCol="0"/>
            <a:lstStyle/>
            <a:p>
              <a:endParaRPr/>
            </a:p>
          </p:txBody>
        </p:sp>
        <p:sp>
          <p:nvSpPr>
            <p:cNvPr id="90" name="object 90"/>
            <p:cNvSpPr/>
            <p:nvPr/>
          </p:nvSpPr>
          <p:spPr>
            <a:xfrm>
              <a:off x="5639761" y="1817601"/>
              <a:ext cx="46355" cy="31115"/>
            </a:xfrm>
            <a:custGeom>
              <a:avLst/>
              <a:gdLst/>
              <a:ahLst/>
              <a:cxnLst/>
              <a:rect l="l" t="t" r="r" b="b"/>
              <a:pathLst>
                <a:path w="46354" h="31114">
                  <a:moveTo>
                    <a:pt x="7757" y="30494"/>
                  </a:moveTo>
                  <a:lnTo>
                    <a:pt x="45769" y="4590"/>
                  </a:lnTo>
                  <a:lnTo>
                    <a:pt x="0" y="0"/>
                  </a:lnTo>
                  <a:lnTo>
                    <a:pt x="7757" y="30494"/>
                  </a:lnTo>
                  <a:close/>
                </a:path>
              </a:pathLst>
            </a:custGeom>
            <a:ln w="9524">
              <a:solidFill>
                <a:srgbClr val="E6B8AE"/>
              </a:solidFill>
            </a:ln>
          </p:spPr>
          <p:txBody>
            <a:bodyPr wrap="square" lIns="0" tIns="0" rIns="0" bIns="0" rtlCol="0"/>
            <a:lstStyle/>
            <a:p>
              <a:endParaRPr/>
            </a:p>
          </p:txBody>
        </p:sp>
        <p:sp>
          <p:nvSpPr>
            <p:cNvPr id="91" name="object 91"/>
            <p:cNvSpPr/>
            <p:nvPr/>
          </p:nvSpPr>
          <p:spPr>
            <a:xfrm>
              <a:off x="1892200" y="39959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2" name="object 92"/>
            <p:cNvSpPr/>
            <p:nvPr/>
          </p:nvSpPr>
          <p:spPr>
            <a:xfrm>
              <a:off x="1892200" y="39959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3" name="object 93"/>
            <p:cNvSpPr/>
            <p:nvPr/>
          </p:nvSpPr>
          <p:spPr>
            <a:xfrm>
              <a:off x="1892200" y="42701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4" name="object 94"/>
            <p:cNvSpPr/>
            <p:nvPr/>
          </p:nvSpPr>
          <p:spPr>
            <a:xfrm>
              <a:off x="1892200" y="42701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5" name="object 95"/>
            <p:cNvSpPr/>
            <p:nvPr/>
          </p:nvSpPr>
          <p:spPr>
            <a:xfrm>
              <a:off x="2258299" y="41042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6" name="object 96"/>
            <p:cNvSpPr/>
            <p:nvPr/>
          </p:nvSpPr>
          <p:spPr>
            <a:xfrm>
              <a:off x="2258299" y="41042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7" name="object 97"/>
            <p:cNvSpPr/>
            <p:nvPr/>
          </p:nvSpPr>
          <p:spPr>
            <a:xfrm>
              <a:off x="2258299" y="43856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8" name="object 98"/>
            <p:cNvSpPr/>
            <p:nvPr/>
          </p:nvSpPr>
          <p:spPr>
            <a:xfrm>
              <a:off x="2258299" y="43856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9" name="object 99"/>
            <p:cNvSpPr/>
            <p:nvPr/>
          </p:nvSpPr>
          <p:spPr>
            <a:xfrm>
              <a:off x="1892200" y="45443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0" name="object 100"/>
            <p:cNvSpPr/>
            <p:nvPr/>
          </p:nvSpPr>
          <p:spPr>
            <a:xfrm>
              <a:off x="1892200" y="45443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01" name="object 101"/>
            <p:cNvSpPr/>
            <p:nvPr/>
          </p:nvSpPr>
          <p:spPr>
            <a:xfrm>
              <a:off x="1892200" y="48185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2" name="object 102"/>
            <p:cNvSpPr/>
            <p:nvPr/>
          </p:nvSpPr>
          <p:spPr>
            <a:xfrm>
              <a:off x="1892200" y="48185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03" name="object 103"/>
            <p:cNvSpPr/>
            <p:nvPr/>
          </p:nvSpPr>
          <p:spPr>
            <a:xfrm>
              <a:off x="2258299" y="46526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04" name="object 104"/>
            <p:cNvSpPr/>
            <p:nvPr/>
          </p:nvSpPr>
          <p:spPr>
            <a:xfrm>
              <a:off x="2258299" y="46526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05" name="object 105"/>
            <p:cNvSpPr/>
            <p:nvPr/>
          </p:nvSpPr>
          <p:spPr>
            <a:xfrm>
              <a:off x="2258299" y="49340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06" name="object 106"/>
            <p:cNvSpPr/>
            <p:nvPr/>
          </p:nvSpPr>
          <p:spPr>
            <a:xfrm>
              <a:off x="2258299" y="49340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sp>
        <p:nvSpPr>
          <p:cNvPr id="107" name="object 107"/>
          <p:cNvSpPr txBox="1"/>
          <p:nvPr/>
        </p:nvSpPr>
        <p:spPr>
          <a:xfrm>
            <a:off x="2794374" y="2917886"/>
            <a:ext cx="985519"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Arial MT"/>
                <a:cs typeface="Arial MT"/>
              </a:rPr>
              <a:t>20</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30" dirty="0">
                <a:latin typeface="Arial MT"/>
                <a:cs typeface="Arial MT"/>
              </a:rPr>
              <a:t> </a:t>
            </a:r>
            <a:r>
              <a:rPr sz="800" dirty="0">
                <a:latin typeface="Arial MT"/>
                <a:cs typeface="Arial MT"/>
              </a:rPr>
              <a:t>successor!</a:t>
            </a:r>
            <a:endParaRPr sz="800">
              <a:latin typeface="Arial MT"/>
              <a:cs typeface="Arial MT"/>
            </a:endParaRPr>
          </a:p>
        </p:txBody>
      </p:sp>
      <p:grpSp>
        <p:nvGrpSpPr>
          <p:cNvPr id="108" name="object 108"/>
          <p:cNvGrpSpPr/>
          <p:nvPr/>
        </p:nvGrpSpPr>
        <p:grpSpPr>
          <a:xfrm>
            <a:off x="2277863" y="1823031"/>
            <a:ext cx="3415665" cy="2871470"/>
            <a:chOff x="2277863" y="1823031"/>
            <a:chExt cx="3415665" cy="2871470"/>
          </a:xfrm>
        </p:grpSpPr>
        <p:sp>
          <p:nvSpPr>
            <p:cNvPr id="109" name="object 109"/>
            <p:cNvSpPr/>
            <p:nvPr/>
          </p:nvSpPr>
          <p:spPr>
            <a:xfrm>
              <a:off x="2282626" y="1855601"/>
              <a:ext cx="3373120" cy="2834005"/>
            </a:xfrm>
            <a:custGeom>
              <a:avLst/>
              <a:gdLst/>
              <a:ahLst/>
              <a:cxnLst/>
              <a:rect l="l" t="t" r="r" b="b"/>
              <a:pathLst>
                <a:path w="3373120" h="2834004">
                  <a:moveTo>
                    <a:pt x="0" y="2833934"/>
                  </a:moveTo>
                  <a:lnTo>
                    <a:pt x="3372645" y="0"/>
                  </a:lnTo>
                </a:path>
              </a:pathLst>
            </a:custGeom>
            <a:ln w="9524">
              <a:solidFill>
                <a:srgbClr val="CCCCCC"/>
              </a:solidFill>
            </a:ln>
          </p:spPr>
          <p:txBody>
            <a:bodyPr wrap="square" lIns="0" tIns="0" rIns="0" bIns="0" rtlCol="0"/>
            <a:lstStyle/>
            <a:p>
              <a:endParaRPr/>
            </a:p>
          </p:txBody>
        </p:sp>
        <p:sp>
          <p:nvSpPr>
            <p:cNvPr id="110" name="object 110"/>
            <p:cNvSpPr/>
            <p:nvPr/>
          </p:nvSpPr>
          <p:spPr>
            <a:xfrm>
              <a:off x="5645150" y="1827793"/>
              <a:ext cx="43815" cy="40005"/>
            </a:xfrm>
            <a:custGeom>
              <a:avLst/>
              <a:gdLst/>
              <a:ahLst/>
              <a:cxnLst/>
              <a:rect l="l" t="t" r="r" b="b"/>
              <a:pathLst>
                <a:path w="43814" h="40005">
                  <a:moveTo>
                    <a:pt x="20242" y="39852"/>
                  </a:moveTo>
                  <a:lnTo>
                    <a:pt x="0" y="15762"/>
                  </a:lnTo>
                  <a:lnTo>
                    <a:pt x="43214" y="0"/>
                  </a:lnTo>
                  <a:lnTo>
                    <a:pt x="20242" y="39852"/>
                  </a:lnTo>
                  <a:close/>
                </a:path>
              </a:pathLst>
            </a:custGeom>
            <a:solidFill>
              <a:srgbClr val="CCCCCC"/>
            </a:solidFill>
          </p:spPr>
          <p:txBody>
            <a:bodyPr wrap="square" lIns="0" tIns="0" rIns="0" bIns="0" rtlCol="0"/>
            <a:lstStyle/>
            <a:p>
              <a:endParaRPr/>
            </a:p>
          </p:txBody>
        </p:sp>
        <p:sp>
          <p:nvSpPr>
            <p:cNvPr id="111" name="object 111"/>
            <p:cNvSpPr/>
            <p:nvPr/>
          </p:nvSpPr>
          <p:spPr>
            <a:xfrm>
              <a:off x="5645150" y="1827793"/>
              <a:ext cx="43815" cy="40005"/>
            </a:xfrm>
            <a:custGeom>
              <a:avLst/>
              <a:gdLst/>
              <a:ahLst/>
              <a:cxnLst/>
              <a:rect l="l" t="t" r="r" b="b"/>
              <a:pathLst>
                <a:path w="43814" h="40005">
                  <a:moveTo>
                    <a:pt x="20242" y="39852"/>
                  </a:moveTo>
                  <a:lnTo>
                    <a:pt x="43214" y="0"/>
                  </a:lnTo>
                  <a:lnTo>
                    <a:pt x="0" y="15762"/>
                  </a:lnTo>
                  <a:lnTo>
                    <a:pt x="20242" y="39852"/>
                  </a:lnTo>
                  <a:close/>
                </a:path>
              </a:pathLst>
            </a:custGeom>
            <a:ln w="9524">
              <a:solidFill>
                <a:srgbClr val="CCCCCC"/>
              </a:solidFill>
            </a:ln>
          </p:spPr>
          <p:txBody>
            <a:bodyPr wrap="square" lIns="0" tIns="0" rIns="0" bIns="0" rtlCol="0"/>
            <a:lstStyle/>
            <a:p>
              <a:endParaRPr/>
            </a:p>
          </p:txBody>
        </p:sp>
      </p:grpSp>
      <p:sp>
        <p:nvSpPr>
          <p:cNvPr id="112" name="object 112"/>
          <p:cNvSpPr txBox="1"/>
          <p:nvPr/>
        </p:nvSpPr>
        <p:spPr>
          <a:xfrm>
            <a:off x="2794374" y="4355036"/>
            <a:ext cx="103060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MT"/>
                <a:cs typeface="Arial MT"/>
              </a:rPr>
              <a:t>1</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25" dirty="0">
                <a:latin typeface="Arial MT"/>
                <a:cs typeface="Arial MT"/>
              </a:rPr>
              <a:t> </a:t>
            </a:r>
            <a:r>
              <a:rPr sz="800" spc="-5" dirty="0">
                <a:latin typeface="Arial MT"/>
                <a:cs typeface="Arial MT"/>
              </a:rPr>
              <a:t>predecessor!</a:t>
            </a:r>
            <a:endParaRPr sz="800">
              <a:latin typeface="Arial MT"/>
              <a:cs typeface="Arial MT"/>
            </a:endParaRPr>
          </a:p>
        </p:txBody>
      </p:sp>
      <p:sp>
        <p:nvSpPr>
          <p:cNvPr id="113" name="object 113"/>
          <p:cNvSpPr txBox="1"/>
          <p:nvPr/>
        </p:nvSpPr>
        <p:spPr>
          <a:xfrm>
            <a:off x="7154250" y="992037"/>
            <a:ext cx="1602740" cy="657860"/>
          </a:xfrm>
          <a:prstGeom prst="rect">
            <a:avLst/>
          </a:prstGeom>
        </p:spPr>
        <p:txBody>
          <a:bodyPr vert="horz" wrap="square" lIns="0" tIns="22860" rIns="0" bIns="0" rtlCol="0">
            <a:spAutoFit/>
          </a:bodyPr>
          <a:lstStyle/>
          <a:p>
            <a:pPr marL="12700" marR="5080">
              <a:lnSpc>
                <a:spcPts val="1650"/>
              </a:lnSpc>
              <a:spcBef>
                <a:spcPts val="180"/>
              </a:spcBef>
            </a:pPr>
            <a:r>
              <a:rPr sz="1400" spc="-5" dirty="0">
                <a:solidFill>
                  <a:srgbClr val="FF0000"/>
                </a:solidFill>
                <a:latin typeface="Arial MT"/>
                <a:cs typeface="Arial MT"/>
              </a:rPr>
              <a:t>Now we delete 3! </a:t>
            </a:r>
            <a:r>
              <a:rPr sz="1400" dirty="0">
                <a:solidFill>
                  <a:srgbClr val="FF0000"/>
                </a:solidFill>
                <a:latin typeface="Arial MT"/>
                <a:cs typeface="Arial MT"/>
              </a:rPr>
              <a:t> </a:t>
            </a:r>
            <a:r>
              <a:rPr sz="1400" spc="-10" dirty="0">
                <a:solidFill>
                  <a:srgbClr val="FF0000"/>
                </a:solidFill>
                <a:latin typeface="Arial MT"/>
                <a:cs typeface="Arial MT"/>
              </a:rPr>
              <a:t>Let’s </a:t>
            </a:r>
            <a:r>
              <a:rPr sz="1400" spc="-5" dirty="0">
                <a:solidFill>
                  <a:srgbClr val="FF0000"/>
                </a:solidFill>
                <a:latin typeface="Arial MT"/>
                <a:cs typeface="Arial MT"/>
              </a:rPr>
              <a:t>adjust pointers </a:t>
            </a:r>
            <a:r>
              <a:rPr sz="1400" spc="-380" dirty="0">
                <a:solidFill>
                  <a:srgbClr val="FF0000"/>
                </a:solidFill>
                <a:latin typeface="Arial MT"/>
                <a:cs typeface="Arial MT"/>
              </a:rPr>
              <a:t> </a:t>
            </a:r>
            <a:r>
              <a:rPr sz="1400" spc="-5" dirty="0">
                <a:solidFill>
                  <a:srgbClr val="FF0000"/>
                </a:solidFill>
                <a:latin typeface="Arial MT"/>
                <a:cs typeface="Arial MT"/>
              </a:rPr>
              <a:t>first</a:t>
            </a:r>
            <a:r>
              <a:rPr sz="1400" spc="-40" dirty="0">
                <a:solidFill>
                  <a:srgbClr val="FF0000"/>
                </a:solidFill>
                <a:latin typeface="Arial MT"/>
                <a:cs typeface="Arial MT"/>
              </a:rPr>
              <a:t> </a:t>
            </a:r>
            <a:r>
              <a:rPr sz="1400" spc="-5" dirty="0">
                <a:solidFill>
                  <a:srgbClr val="FF0000"/>
                </a:solidFill>
                <a:latin typeface="Arial MT"/>
                <a:cs typeface="Arial MT"/>
              </a:rPr>
              <a:t>before</a:t>
            </a:r>
            <a:r>
              <a:rPr sz="1400" spc="-40" dirty="0">
                <a:solidFill>
                  <a:srgbClr val="FF0000"/>
                </a:solidFill>
                <a:latin typeface="Arial MT"/>
                <a:cs typeface="Arial MT"/>
              </a:rPr>
              <a:t> </a:t>
            </a:r>
            <a:r>
              <a:rPr sz="1400" spc="-5" dirty="0">
                <a:solidFill>
                  <a:srgbClr val="FF0000"/>
                </a:solidFill>
                <a:latin typeface="Arial MT"/>
                <a:cs typeface="Arial MT"/>
              </a:rPr>
              <a:t>deleting.</a:t>
            </a:r>
            <a:endParaRPr sz="1400">
              <a:latin typeface="Arial MT"/>
              <a:cs typeface="Arial MT"/>
            </a:endParaRPr>
          </a:p>
        </p:txBody>
      </p:sp>
      <p:grpSp>
        <p:nvGrpSpPr>
          <p:cNvPr id="114" name="object 114"/>
          <p:cNvGrpSpPr/>
          <p:nvPr/>
        </p:nvGrpSpPr>
        <p:grpSpPr>
          <a:xfrm>
            <a:off x="5353187" y="3306894"/>
            <a:ext cx="466725" cy="466725"/>
            <a:chOff x="5353187" y="3306894"/>
            <a:chExt cx="466725" cy="466725"/>
          </a:xfrm>
        </p:grpSpPr>
        <p:sp>
          <p:nvSpPr>
            <p:cNvPr id="115" name="object 115"/>
            <p:cNvSpPr/>
            <p:nvPr/>
          </p:nvSpPr>
          <p:spPr>
            <a:xfrm>
              <a:off x="5367475" y="33211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F4CCCC"/>
            </a:solidFill>
          </p:spPr>
          <p:txBody>
            <a:bodyPr wrap="square" lIns="0" tIns="0" rIns="0" bIns="0" rtlCol="0"/>
            <a:lstStyle/>
            <a:p>
              <a:endParaRPr/>
            </a:p>
          </p:txBody>
        </p:sp>
        <p:sp>
          <p:nvSpPr>
            <p:cNvPr id="116" name="object 116"/>
            <p:cNvSpPr/>
            <p:nvPr/>
          </p:nvSpPr>
          <p:spPr>
            <a:xfrm>
              <a:off x="5367475" y="33211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117" name="object 117"/>
          <p:cNvSpPr txBox="1"/>
          <p:nvPr/>
        </p:nvSpPr>
        <p:spPr>
          <a:xfrm>
            <a:off x="5524360" y="34155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3</a:t>
            </a:r>
            <a:endParaRPr sz="1400">
              <a:latin typeface="Arial MT"/>
              <a:cs typeface="Arial MT"/>
            </a:endParaRPr>
          </a:p>
        </p:txBody>
      </p:sp>
      <p:grpSp>
        <p:nvGrpSpPr>
          <p:cNvPr id="118" name="object 118"/>
          <p:cNvGrpSpPr/>
          <p:nvPr/>
        </p:nvGrpSpPr>
        <p:grpSpPr>
          <a:xfrm>
            <a:off x="2257711" y="1819332"/>
            <a:ext cx="3433445" cy="3126105"/>
            <a:chOff x="2257711" y="1819332"/>
            <a:chExt cx="3433445" cy="3126105"/>
          </a:xfrm>
        </p:grpSpPr>
        <p:sp>
          <p:nvSpPr>
            <p:cNvPr id="119" name="object 119"/>
            <p:cNvSpPr/>
            <p:nvPr/>
          </p:nvSpPr>
          <p:spPr>
            <a:xfrm>
              <a:off x="5238397" y="2898481"/>
              <a:ext cx="239395" cy="290830"/>
            </a:xfrm>
            <a:custGeom>
              <a:avLst/>
              <a:gdLst/>
              <a:ahLst/>
              <a:cxnLst/>
              <a:rect l="l" t="t" r="r" b="b"/>
              <a:pathLst>
                <a:path w="239395" h="290830">
                  <a:moveTo>
                    <a:pt x="0" y="0"/>
                  </a:moveTo>
                  <a:lnTo>
                    <a:pt x="239027" y="290336"/>
                  </a:lnTo>
                </a:path>
              </a:pathLst>
            </a:custGeom>
            <a:ln w="28574">
              <a:solidFill>
                <a:srgbClr val="980000"/>
              </a:solidFill>
            </a:ln>
          </p:spPr>
          <p:txBody>
            <a:bodyPr wrap="square" lIns="0" tIns="0" rIns="0" bIns="0" rtlCol="0"/>
            <a:lstStyle/>
            <a:p>
              <a:endParaRPr/>
            </a:p>
          </p:txBody>
        </p:sp>
        <p:pic>
          <p:nvPicPr>
            <p:cNvPr id="120" name="object 120"/>
            <p:cNvPicPr/>
            <p:nvPr/>
          </p:nvPicPr>
          <p:blipFill>
            <a:blip r:embed="rId4" cstate="print"/>
            <a:stretch>
              <a:fillRect/>
            </a:stretch>
          </p:blipFill>
          <p:spPr>
            <a:xfrm>
              <a:off x="5426699" y="3144531"/>
              <a:ext cx="147434" cy="158687"/>
            </a:xfrm>
            <a:prstGeom prst="rect">
              <a:avLst/>
            </a:prstGeom>
          </p:spPr>
        </p:pic>
        <p:sp>
          <p:nvSpPr>
            <p:cNvPr id="121" name="object 121"/>
            <p:cNvSpPr/>
            <p:nvPr/>
          </p:nvSpPr>
          <p:spPr>
            <a:xfrm>
              <a:off x="2282626" y="1840660"/>
              <a:ext cx="3364229" cy="1395730"/>
            </a:xfrm>
            <a:custGeom>
              <a:avLst/>
              <a:gdLst/>
              <a:ahLst/>
              <a:cxnLst/>
              <a:rect l="l" t="t" r="r" b="b"/>
              <a:pathLst>
                <a:path w="3364229" h="1395730">
                  <a:moveTo>
                    <a:pt x="0" y="1395598"/>
                  </a:moveTo>
                  <a:lnTo>
                    <a:pt x="3363613" y="0"/>
                  </a:lnTo>
                </a:path>
              </a:pathLst>
            </a:custGeom>
            <a:ln w="9524">
              <a:solidFill>
                <a:srgbClr val="CCCCCC"/>
              </a:solidFill>
            </a:ln>
          </p:spPr>
          <p:txBody>
            <a:bodyPr wrap="square" lIns="0" tIns="0" rIns="0" bIns="0" rtlCol="0"/>
            <a:lstStyle/>
            <a:p>
              <a:endParaRPr/>
            </a:p>
          </p:txBody>
        </p:sp>
        <p:sp>
          <p:nvSpPr>
            <p:cNvPr id="122" name="object 122"/>
            <p:cNvSpPr/>
            <p:nvPr/>
          </p:nvSpPr>
          <p:spPr>
            <a:xfrm>
              <a:off x="5640209" y="1824095"/>
              <a:ext cx="46355" cy="31115"/>
            </a:xfrm>
            <a:custGeom>
              <a:avLst/>
              <a:gdLst/>
              <a:ahLst/>
              <a:cxnLst/>
              <a:rect l="l" t="t" r="r" b="b"/>
              <a:pathLst>
                <a:path w="46354" h="31114">
                  <a:moveTo>
                    <a:pt x="12058" y="31097"/>
                  </a:moveTo>
                  <a:lnTo>
                    <a:pt x="0" y="2033"/>
                  </a:lnTo>
                  <a:lnTo>
                    <a:pt x="45954" y="0"/>
                  </a:lnTo>
                  <a:lnTo>
                    <a:pt x="12058" y="31097"/>
                  </a:lnTo>
                  <a:close/>
                </a:path>
              </a:pathLst>
            </a:custGeom>
            <a:solidFill>
              <a:srgbClr val="CCCCCC"/>
            </a:solidFill>
          </p:spPr>
          <p:txBody>
            <a:bodyPr wrap="square" lIns="0" tIns="0" rIns="0" bIns="0" rtlCol="0"/>
            <a:lstStyle/>
            <a:p>
              <a:endParaRPr/>
            </a:p>
          </p:txBody>
        </p:sp>
        <p:sp>
          <p:nvSpPr>
            <p:cNvPr id="123" name="object 123"/>
            <p:cNvSpPr/>
            <p:nvPr/>
          </p:nvSpPr>
          <p:spPr>
            <a:xfrm>
              <a:off x="5640209" y="1824095"/>
              <a:ext cx="46355" cy="31115"/>
            </a:xfrm>
            <a:custGeom>
              <a:avLst/>
              <a:gdLst/>
              <a:ahLst/>
              <a:cxnLst/>
              <a:rect l="l" t="t" r="r" b="b"/>
              <a:pathLst>
                <a:path w="46354" h="31114">
                  <a:moveTo>
                    <a:pt x="12058" y="31097"/>
                  </a:moveTo>
                  <a:lnTo>
                    <a:pt x="45954" y="0"/>
                  </a:lnTo>
                  <a:lnTo>
                    <a:pt x="0" y="2033"/>
                  </a:lnTo>
                  <a:lnTo>
                    <a:pt x="12058" y="31097"/>
                  </a:lnTo>
                  <a:close/>
                </a:path>
              </a:pathLst>
            </a:custGeom>
            <a:ln w="9524">
              <a:solidFill>
                <a:srgbClr val="CCCCCC"/>
              </a:solidFill>
            </a:ln>
          </p:spPr>
          <p:txBody>
            <a:bodyPr wrap="square" lIns="0" tIns="0" rIns="0" bIns="0" rtlCol="0"/>
            <a:lstStyle/>
            <a:p>
              <a:endParaRPr/>
            </a:p>
          </p:txBody>
        </p:sp>
        <p:sp>
          <p:nvSpPr>
            <p:cNvPr id="124" name="object 124"/>
            <p:cNvSpPr/>
            <p:nvPr/>
          </p:nvSpPr>
          <p:spPr>
            <a:xfrm>
              <a:off x="2282497" y="2715878"/>
              <a:ext cx="2693035" cy="2224405"/>
            </a:xfrm>
            <a:custGeom>
              <a:avLst/>
              <a:gdLst/>
              <a:ahLst/>
              <a:cxnLst/>
              <a:rect l="l" t="t" r="r" b="b"/>
              <a:pathLst>
                <a:path w="2693035" h="2224404">
                  <a:moveTo>
                    <a:pt x="0" y="2224403"/>
                  </a:moveTo>
                  <a:lnTo>
                    <a:pt x="2692838" y="0"/>
                  </a:lnTo>
                </a:path>
              </a:pathLst>
            </a:custGeom>
            <a:ln w="9524">
              <a:solidFill>
                <a:srgbClr val="CCCCCC"/>
              </a:solidFill>
            </a:ln>
          </p:spPr>
          <p:txBody>
            <a:bodyPr wrap="square" lIns="0" tIns="0" rIns="0" bIns="0" rtlCol="0"/>
            <a:lstStyle/>
            <a:p>
              <a:endParaRPr/>
            </a:p>
          </p:txBody>
        </p:sp>
        <p:sp>
          <p:nvSpPr>
            <p:cNvPr id="125" name="object 125"/>
            <p:cNvSpPr/>
            <p:nvPr/>
          </p:nvSpPr>
          <p:spPr>
            <a:xfrm>
              <a:off x="4965316" y="2688349"/>
              <a:ext cx="43815" cy="40005"/>
            </a:xfrm>
            <a:custGeom>
              <a:avLst/>
              <a:gdLst/>
              <a:ahLst/>
              <a:cxnLst/>
              <a:rect l="l" t="t" r="r" b="b"/>
              <a:pathLst>
                <a:path w="43814" h="40005">
                  <a:moveTo>
                    <a:pt x="20038" y="39658"/>
                  </a:moveTo>
                  <a:lnTo>
                    <a:pt x="0" y="15398"/>
                  </a:lnTo>
                  <a:lnTo>
                    <a:pt x="43345" y="0"/>
                  </a:lnTo>
                  <a:lnTo>
                    <a:pt x="20038" y="39658"/>
                  </a:lnTo>
                  <a:close/>
                </a:path>
              </a:pathLst>
            </a:custGeom>
            <a:solidFill>
              <a:srgbClr val="CCCCCC"/>
            </a:solidFill>
          </p:spPr>
          <p:txBody>
            <a:bodyPr wrap="square" lIns="0" tIns="0" rIns="0" bIns="0" rtlCol="0"/>
            <a:lstStyle/>
            <a:p>
              <a:endParaRPr/>
            </a:p>
          </p:txBody>
        </p:sp>
        <p:sp>
          <p:nvSpPr>
            <p:cNvPr id="126" name="object 126"/>
            <p:cNvSpPr/>
            <p:nvPr/>
          </p:nvSpPr>
          <p:spPr>
            <a:xfrm>
              <a:off x="4965316" y="2688349"/>
              <a:ext cx="43815" cy="40005"/>
            </a:xfrm>
            <a:custGeom>
              <a:avLst/>
              <a:gdLst/>
              <a:ahLst/>
              <a:cxnLst/>
              <a:rect l="l" t="t" r="r" b="b"/>
              <a:pathLst>
                <a:path w="43814" h="40005">
                  <a:moveTo>
                    <a:pt x="20038" y="39658"/>
                  </a:moveTo>
                  <a:lnTo>
                    <a:pt x="43345" y="0"/>
                  </a:lnTo>
                  <a:lnTo>
                    <a:pt x="0" y="15398"/>
                  </a:lnTo>
                  <a:lnTo>
                    <a:pt x="20038" y="39658"/>
                  </a:lnTo>
                  <a:close/>
                </a:path>
              </a:pathLst>
            </a:custGeom>
            <a:ln w="9524">
              <a:solidFill>
                <a:srgbClr val="CCCCCC"/>
              </a:solidFill>
            </a:ln>
          </p:spPr>
          <p:txBody>
            <a:bodyPr wrap="square" lIns="0" tIns="0" rIns="0" bIns="0" rtlCol="0"/>
            <a:lstStyle/>
            <a:p>
              <a:endParaRPr/>
            </a:p>
          </p:txBody>
        </p:sp>
        <p:sp>
          <p:nvSpPr>
            <p:cNvPr id="127" name="object 127"/>
            <p:cNvSpPr/>
            <p:nvPr/>
          </p:nvSpPr>
          <p:spPr>
            <a:xfrm>
              <a:off x="2262473" y="2706304"/>
              <a:ext cx="2707005" cy="1435100"/>
            </a:xfrm>
            <a:custGeom>
              <a:avLst/>
              <a:gdLst/>
              <a:ahLst/>
              <a:cxnLst/>
              <a:rect l="l" t="t" r="r" b="b"/>
              <a:pathLst>
                <a:path w="2707004" h="1435100">
                  <a:moveTo>
                    <a:pt x="0" y="1434831"/>
                  </a:moveTo>
                  <a:lnTo>
                    <a:pt x="2706506" y="0"/>
                  </a:lnTo>
                </a:path>
              </a:pathLst>
            </a:custGeom>
            <a:ln w="9524">
              <a:solidFill>
                <a:srgbClr val="E6B8AE"/>
              </a:solidFill>
            </a:ln>
          </p:spPr>
          <p:txBody>
            <a:bodyPr wrap="square" lIns="0" tIns="0" rIns="0" bIns="0" rtlCol="0"/>
            <a:lstStyle/>
            <a:p>
              <a:endParaRPr/>
            </a:p>
          </p:txBody>
        </p:sp>
        <p:sp>
          <p:nvSpPr>
            <p:cNvPr id="128" name="object 128"/>
            <p:cNvSpPr/>
            <p:nvPr/>
          </p:nvSpPr>
          <p:spPr>
            <a:xfrm>
              <a:off x="4961611" y="2686058"/>
              <a:ext cx="45720" cy="34290"/>
            </a:xfrm>
            <a:custGeom>
              <a:avLst/>
              <a:gdLst/>
              <a:ahLst/>
              <a:cxnLst/>
              <a:rect l="l" t="t" r="r" b="b"/>
              <a:pathLst>
                <a:path w="45720" h="34289">
                  <a:moveTo>
                    <a:pt x="14738" y="34146"/>
                  </a:moveTo>
                  <a:lnTo>
                    <a:pt x="0" y="6345"/>
                  </a:lnTo>
                  <a:lnTo>
                    <a:pt x="45559" y="0"/>
                  </a:lnTo>
                  <a:lnTo>
                    <a:pt x="14738" y="34146"/>
                  </a:lnTo>
                  <a:close/>
                </a:path>
              </a:pathLst>
            </a:custGeom>
            <a:solidFill>
              <a:srgbClr val="E6B8AE"/>
            </a:solidFill>
          </p:spPr>
          <p:txBody>
            <a:bodyPr wrap="square" lIns="0" tIns="0" rIns="0" bIns="0" rtlCol="0"/>
            <a:lstStyle/>
            <a:p>
              <a:endParaRPr/>
            </a:p>
          </p:txBody>
        </p:sp>
        <p:sp>
          <p:nvSpPr>
            <p:cNvPr id="129" name="object 129"/>
            <p:cNvSpPr/>
            <p:nvPr/>
          </p:nvSpPr>
          <p:spPr>
            <a:xfrm>
              <a:off x="4961611" y="2686058"/>
              <a:ext cx="45720" cy="34290"/>
            </a:xfrm>
            <a:custGeom>
              <a:avLst/>
              <a:gdLst/>
              <a:ahLst/>
              <a:cxnLst/>
              <a:rect l="l" t="t" r="r" b="b"/>
              <a:pathLst>
                <a:path w="45720" h="34289">
                  <a:moveTo>
                    <a:pt x="14738" y="34146"/>
                  </a:moveTo>
                  <a:lnTo>
                    <a:pt x="45559" y="0"/>
                  </a:lnTo>
                  <a:lnTo>
                    <a:pt x="0" y="6345"/>
                  </a:lnTo>
                  <a:lnTo>
                    <a:pt x="14738" y="34146"/>
                  </a:lnTo>
                  <a:close/>
                </a:path>
              </a:pathLst>
            </a:custGeom>
            <a:ln w="9524">
              <a:solidFill>
                <a:srgbClr val="E6B8AE"/>
              </a:solidFill>
            </a:ln>
          </p:spPr>
          <p:txBody>
            <a:bodyPr wrap="square" lIns="0" tIns="0" rIns="0" bIns="0" rtlCol="0"/>
            <a:lstStyle/>
            <a:p>
              <a:endParaRPr/>
            </a:p>
          </p:txBody>
        </p:sp>
      </p:grpSp>
      <p:sp>
        <p:nvSpPr>
          <p:cNvPr id="130" name="object 130"/>
          <p:cNvSpPr txBox="1"/>
          <p:nvPr/>
        </p:nvSpPr>
        <p:spPr>
          <a:xfrm>
            <a:off x="258275" y="1563270"/>
            <a:ext cx="717550" cy="177800"/>
          </a:xfrm>
          <a:prstGeom prst="rect">
            <a:avLst/>
          </a:prstGeom>
        </p:spPr>
        <p:txBody>
          <a:bodyPr vert="horz" wrap="square" lIns="0" tIns="12700" rIns="0" bIns="0" rtlCol="0">
            <a:spAutoFit/>
          </a:bodyPr>
          <a:lstStyle/>
          <a:p>
            <a:pPr marL="12700">
              <a:lnSpc>
                <a:spcPct val="100000"/>
              </a:lnSpc>
              <a:spcBef>
                <a:spcPts val="100"/>
              </a:spcBef>
            </a:pPr>
            <a:r>
              <a:rPr sz="1000" dirty="0">
                <a:latin typeface="Arial MT"/>
                <a:cs typeface="Arial MT"/>
              </a:rPr>
              <a:t>Just</a:t>
            </a:r>
            <a:r>
              <a:rPr sz="1000" spc="-5" dirty="0">
                <a:latin typeface="Arial MT"/>
                <a:cs typeface="Arial MT"/>
              </a:rPr>
              <a:t> </a:t>
            </a:r>
            <a:r>
              <a:rPr sz="1000" dirty="0">
                <a:latin typeface="Arial MT"/>
                <a:cs typeface="Arial MT"/>
              </a:rPr>
              <a:t>remove</a:t>
            </a:r>
            <a:endParaRPr sz="1000">
              <a:latin typeface="Arial MT"/>
              <a:cs typeface="Arial MT"/>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07212" y="251175"/>
            <a:ext cx="799465" cy="302895"/>
            <a:chOff x="1107212" y="251175"/>
            <a:chExt cx="799465" cy="302895"/>
          </a:xfrm>
        </p:grpSpPr>
        <p:sp>
          <p:nvSpPr>
            <p:cNvPr id="3" name="object 3"/>
            <p:cNvSpPr/>
            <p:nvPr/>
          </p:nvSpPr>
          <p:spPr>
            <a:xfrm>
              <a:off x="1121499" y="2654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4" name="object 4"/>
            <p:cNvSpPr/>
            <p:nvPr/>
          </p:nvSpPr>
          <p:spPr>
            <a:xfrm>
              <a:off x="1121499" y="2654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5" name="object 5"/>
          <p:cNvSpPr txBox="1"/>
          <p:nvPr/>
        </p:nvSpPr>
        <p:spPr>
          <a:xfrm>
            <a:off x="1347598" y="277975"/>
            <a:ext cx="31877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Key</a:t>
            </a:r>
            <a:endParaRPr sz="1400">
              <a:latin typeface="Consolas"/>
              <a:cs typeface="Consolas"/>
            </a:endParaRPr>
          </a:p>
        </p:txBody>
      </p:sp>
      <p:grpSp>
        <p:nvGrpSpPr>
          <p:cNvPr id="6" name="object 6"/>
          <p:cNvGrpSpPr/>
          <p:nvPr/>
        </p:nvGrpSpPr>
        <p:grpSpPr>
          <a:xfrm>
            <a:off x="1107212" y="525375"/>
            <a:ext cx="799465" cy="302895"/>
            <a:chOff x="1107212" y="525375"/>
            <a:chExt cx="799465" cy="302895"/>
          </a:xfrm>
        </p:grpSpPr>
        <p:sp>
          <p:nvSpPr>
            <p:cNvPr id="7" name="object 7"/>
            <p:cNvSpPr/>
            <p:nvPr/>
          </p:nvSpPr>
          <p:spPr>
            <a:xfrm>
              <a:off x="1121499"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 name="object 8"/>
            <p:cNvSpPr/>
            <p:nvPr/>
          </p:nvSpPr>
          <p:spPr>
            <a:xfrm>
              <a:off x="1121499"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9" name="object 9"/>
          <p:cNvSpPr txBox="1"/>
          <p:nvPr/>
        </p:nvSpPr>
        <p:spPr>
          <a:xfrm>
            <a:off x="1445299" y="5521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5</a:t>
            </a:r>
            <a:endParaRPr sz="1400">
              <a:latin typeface="Consolas"/>
              <a:cs typeface="Consolas"/>
            </a:endParaRPr>
          </a:p>
        </p:txBody>
      </p:sp>
      <p:grpSp>
        <p:nvGrpSpPr>
          <p:cNvPr id="10" name="object 10"/>
          <p:cNvGrpSpPr/>
          <p:nvPr/>
        </p:nvGrpSpPr>
        <p:grpSpPr>
          <a:xfrm>
            <a:off x="1107212" y="799574"/>
            <a:ext cx="799465" cy="302895"/>
            <a:chOff x="1107212" y="799574"/>
            <a:chExt cx="799465" cy="302895"/>
          </a:xfrm>
        </p:grpSpPr>
        <p:sp>
          <p:nvSpPr>
            <p:cNvPr id="11" name="object 11"/>
            <p:cNvSpPr/>
            <p:nvPr/>
          </p:nvSpPr>
          <p:spPr>
            <a:xfrm>
              <a:off x="1121499"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2" name="object 12"/>
            <p:cNvSpPr/>
            <p:nvPr/>
          </p:nvSpPr>
          <p:spPr>
            <a:xfrm>
              <a:off x="1121499"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3" name="object 13"/>
          <p:cNvSpPr txBox="1"/>
          <p:nvPr/>
        </p:nvSpPr>
        <p:spPr>
          <a:xfrm>
            <a:off x="1445299" y="8263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grpSp>
        <p:nvGrpSpPr>
          <p:cNvPr id="14" name="object 14"/>
          <p:cNvGrpSpPr/>
          <p:nvPr/>
        </p:nvGrpSpPr>
        <p:grpSpPr>
          <a:xfrm>
            <a:off x="1107212" y="1073774"/>
            <a:ext cx="799465" cy="302895"/>
            <a:chOff x="1107212" y="1073774"/>
            <a:chExt cx="799465" cy="302895"/>
          </a:xfrm>
        </p:grpSpPr>
        <p:sp>
          <p:nvSpPr>
            <p:cNvPr id="15" name="object 15"/>
            <p:cNvSpPr/>
            <p:nvPr/>
          </p:nvSpPr>
          <p:spPr>
            <a:xfrm>
              <a:off x="1121499"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6" name="object 16"/>
            <p:cNvSpPr/>
            <p:nvPr/>
          </p:nvSpPr>
          <p:spPr>
            <a:xfrm>
              <a:off x="1121499"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7" name="object 17"/>
          <p:cNvSpPr txBox="1"/>
          <p:nvPr/>
        </p:nvSpPr>
        <p:spPr>
          <a:xfrm>
            <a:off x="1396449" y="1100575"/>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20</a:t>
            </a:r>
            <a:endParaRPr sz="1400">
              <a:latin typeface="Consolas"/>
              <a:cs typeface="Consolas"/>
            </a:endParaRPr>
          </a:p>
        </p:txBody>
      </p:sp>
      <p:grpSp>
        <p:nvGrpSpPr>
          <p:cNvPr id="18" name="object 18"/>
          <p:cNvGrpSpPr/>
          <p:nvPr/>
        </p:nvGrpSpPr>
        <p:grpSpPr>
          <a:xfrm>
            <a:off x="1107212" y="251175"/>
            <a:ext cx="1570355" cy="1400175"/>
            <a:chOff x="1107212" y="251175"/>
            <a:chExt cx="1570355" cy="1400175"/>
          </a:xfrm>
        </p:grpSpPr>
        <p:sp>
          <p:nvSpPr>
            <p:cNvPr id="19" name="object 19"/>
            <p:cNvSpPr/>
            <p:nvPr/>
          </p:nvSpPr>
          <p:spPr>
            <a:xfrm>
              <a:off x="1121499"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6B8AE"/>
            </a:solidFill>
          </p:spPr>
          <p:txBody>
            <a:bodyPr wrap="square" lIns="0" tIns="0" rIns="0" bIns="0" rtlCol="0"/>
            <a:lstStyle/>
            <a:p>
              <a:endParaRPr/>
            </a:p>
          </p:txBody>
        </p:sp>
        <p:sp>
          <p:nvSpPr>
            <p:cNvPr id="20" name="object 20"/>
            <p:cNvSpPr/>
            <p:nvPr/>
          </p:nvSpPr>
          <p:spPr>
            <a:xfrm>
              <a:off x="1121499"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21" name="object 21"/>
            <p:cNvSpPr/>
            <p:nvPr/>
          </p:nvSpPr>
          <p:spPr>
            <a:xfrm>
              <a:off x="1892199" y="2654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2" name="object 22"/>
            <p:cNvSpPr/>
            <p:nvPr/>
          </p:nvSpPr>
          <p:spPr>
            <a:xfrm>
              <a:off x="1892199" y="2654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23" name="object 23"/>
          <p:cNvSpPr txBox="1">
            <a:spLocks noGrp="1"/>
          </p:cNvSpPr>
          <p:nvPr>
            <p:ph type="title"/>
          </p:nvPr>
        </p:nvSpPr>
        <p:spPr>
          <a:xfrm>
            <a:off x="2020598" y="277975"/>
            <a:ext cx="51371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00"/>
                </a:solidFill>
                <a:latin typeface="Consolas"/>
                <a:cs typeface="Consolas"/>
              </a:rPr>
              <a:t>Value</a:t>
            </a:r>
            <a:endParaRPr sz="1400">
              <a:latin typeface="Consolas"/>
              <a:cs typeface="Consolas"/>
            </a:endParaRPr>
          </a:p>
        </p:txBody>
      </p:sp>
      <p:grpSp>
        <p:nvGrpSpPr>
          <p:cNvPr id="24" name="object 24"/>
          <p:cNvGrpSpPr/>
          <p:nvPr/>
        </p:nvGrpSpPr>
        <p:grpSpPr>
          <a:xfrm>
            <a:off x="1877912" y="525375"/>
            <a:ext cx="3594100" cy="2387600"/>
            <a:chOff x="1877912" y="525375"/>
            <a:chExt cx="3594100" cy="2387600"/>
          </a:xfrm>
        </p:grpSpPr>
        <p:sp>
          <p:nvSpPr>
            <p:cNvPr id="25" name="object 25"/>
            <p:cNvSpPr/>
            <p:nvPr/>
          </p:nvSpPr>
          <p:spPr>
            <a:xfrm>
              <a:off x="1892200" y="5396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6" name="object 26"/>
            <p:cNvSpPr/>
            <p:nvPr/>
          </p:nvSpPr>
          <p:spPr>
            <a:xfrm>
              <a:off x="1892200" y="5396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27" name="object 27"/>
            <p:cNvSpPr/>
            <p:nvPr/>
          </p:nvSpPr>
          <p:spPr>
            <a:xfrm>
              <a:off x="1892200" y="8138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28" name="object 28"/>
            <p:cNvSpPr/>
            <p:nvPr/>
          </p:nvSpPr>
          <p:spPr>
            <a:xfrm>
              <a:off x="1892200" y="8138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29" name="object 29"/>
            <p:cNvSpPr/>
            <p:nvPr/>
          </p:nvSpPr>
          <p:spPr>
            <a:xfrm>
              <a:off x="5019397" y="2460482"/>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30" name="object 30"/>
            <p:cNvSpPr/>
            <p:nvPr/>
          </p:nvSpPr>
          <p:spPr>
            <a:xfrm>
              <a:off x="5019397" y="24604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31" name="object 31"/>
          <p:cNvSpPr txBox="1"/>
          <p:nvPr/>
        </p:nvSpPr>
        <p:spPr>
          <a:xfrm>
            <a:off x="5176283" y="25548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grpSp>
        <p:nvGrpSpPr>
          <p:cNvPr id="32" name="object 32"/>
          <p:cNvGrpSpPr/>
          <p:nvPr/>
        </p:nvGrpSpPr>
        <p:grpSpPr>
          <a:xfrm>
            <a:off x="6376709" y="2446194"/>
            <a:ext cx="466725" cy="466725"/>
            <a:chOff x="6376709" y="2446194"/>
            <a:chExt cx="466725" cy="466725"/>
          </a:xfrm>
        </p:grpSpPr>
        <p:sp>
          <p:nvSpPr>
            <p:cNvPr id="33" name="object 33"/>
            <p:cNvSpPr/>
            <p:nvPr/>
          </p:nvSpPr>
          <p:spPr>
            <a:xfrm>
              <a:off x="6390997" y="24604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34" name="object 34"/>
            <p:cNvSpPr/>
            <p:nvPr/>
          </p:nvSpPr>
          <p:spPr>
            <a:xfrm>
              <a:off x="6390997" y="2460481"/>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35" name="object 35"/>
          <p:cNvSpPr txBox="1"/>
          <p:nvPr/>
        </p:nvSpPr>
        <p:spPr>
          <a:xfrm>
            <a:off x="6498469" y="2554895"/>
            <a:ext cx="2235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20</a:t>
            </a:r>
            <a:endParaRPr sz="1400">
              <a:latin typeface="Arial MT"/>
              <a:cs typeface="Arial MT"/>
            </a:endParaRPr>
          </a:p>
        </p:txBody>
      </p:sp>
      <p:grpSp>
        <p:nvGrpSpPr>
          <p:cNvPr id="36" name="object 36"/>
          <p:cNvGrpSpPr/>
          <p:nvPr/>
        </p:nvGrpSpPr>
        <p:grpSpPr>
          <a:xfrm>
            <a:off x="5684737" y="1585494"/>
            <a:ext cx="466725" cy="466725"/>
            <a:chOff x="5684737" y="1585494"/>
            <a:chExt cx="466725" cy="466725"/>
          </a:xfrm>
        </p:grpSpPr>
        <p:sp>
          <p:nvSpPr>
            <p:cNvPr id="37" name="object 37"/>
            <p:cNvSpPr/>
            <p:nvPr/>
          </p:nvSpPr>
          <p:spPr>
            <a:xfrm>
              <a:off x="5699024" y="1599781"/>
              <a:ext cx="438150" cy="438150"/>
            </a:xfrm>
            <a:custGeom>
              <a:avLst/>
              <a:gdLst/>
              <a:ahLst/>
              <a:cxnLst/>
              <a:rect l="l" t="t" r="r" b="b"/>
              <a:pathLst>
                <a:path w="438150" h="438150">
                  <a:moveTo>
                    <a:pt x="218999" y="437999"/>
                  </a:moveTo>
                  <a:lnTo>
                    <a:pt x="168785" y="432216"/>
                  </a:lnTo>
                  <a:lnTo>
                    <a:pt x="122689" y="415740"/>
                  </a:lnTo>
                  <a:lnTo>
                    <a:pt x="82026" y="389888"/>
                  </a:lnTo>
                  <a:lnTo>
                    <a:pt x="48111" y="355973"/>
                  </a:lnTo>
                  <a:lnTo>
                    <a:pt x="22259" y="315310"/>
                  </a:lnTo>
                  <a:lnTo>
                    <a:pt x="5783" y="269214"/>
                  </a:lnTo>
                  <a:lnTo>
                    <a:pt x="0" y="218999"/>
                  </a:ln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close/>
                </a:path>
              </a:pathLst>
            </a:custGeom>
            <a:solidFill>
              <a:srgbClr val="EEEEEE"/>
            </a:solidFill>
          </p:spPr>
          <p:txBody>
            <a:bodyPr wrap="square" lIns="0" tIns="0" rIns="0" bIns="0" rtlCol="0"/>
            <a:lstStyle/>
            <a:p>
              <a:endParaRPr/>
            </a:p>
          </p:txBody>
        </p:sp>
        <p:sp>
          <p:nvSpPr>
            <p:cNvPr id="38" name="object 38"/>
            <p:cNvSpPr/>
            <p:nvPr/>
          </p:nvSpPr>
          <p:spPr>
            <a:xfrm>
              <a:off x="5699025" y="1599782"/>
              <a:ext cx="438150" cy="438150"/>
            </a:xfrm>
            <a:custGeom>
              <a:avLst/>
              <a:gdLst/>
              <a:ahLst/>
              <a:cxnLst/>
              <a:rect l="l" t="t" r="r" b="b"/>
              <a:pathLst>
                <a:path w="438150" h="438150">
                  <a:moveTo>
                    <a:pt x="0" y="218999"/>
                  </a:moveTo>
                  <a:lnTo>
                    <a:pt x="5783" y="168785"/>
                  </a:lnTo>
                  <a:lnTo>
                    <a:pt x="22259" y="122689"/>
                  </a:lnTo>
                  <a:lnTo>
                    <a:pt x="48111" y="82026"/>
                  </a:lnTo>
                  <a:lnTo>
                    <a:pt x="82026" y="48111"/>
                  </a:lnTo>
                  <a:lnTo>
                    <a:pt x="122689" y="22259"/>
                  </a:lnTo>
                  <a:lnTo>
                    <a:pt x="168785" y="5783"/>
                  </a:lnTo>
                  <a:lnTo>
                    <a:pt x="218999" y="0"/>
                  </a:lnTo>
                  <a:lnTo>
                    <a:pt x="261924" y="4246"/>
                  </a:lnTo>
                  <a:lnTo>
                    <a:pt x="302807" y="16670"/>
                  </a:lnTo>
                  <a:lnTo>
                    <a:pt x="340501" y="36794"/>
                  </a:lnTo>
                  <a:lnTo>
                    <a:pt x="373856" y="64143"/>
                  </a:lnTo>
                  <a:lnTo>
                    <a:pt x="401205" y="97498"/>
                  </a:lnTo>
                  <a:lnTo>
                    <a:pt x="421329" y="135192"/>
                  </a:lnTo>
                  <a:lnTo>
                    <a:pt x="433753" y="176075"/>
                  </a:lnTo>
                  <a:lnTo>
                    <a:pt x="437999" y="218999"/>
                  </a:lnTo>
                  <a:lnTo>
                    <a:pt x="432216" y="269214"/>
                  </a:lnTo>
                  <a:lnTo>
                    <a:pt x="415740" y="315310"/>
                  </a:lnTo>
                  <a:lnTo>
                    <a:pt x="389888" y="355973"/>
                  </a:lnTo>
                  <a:lnTo>
                    <a:pt x="355973" y="389888"/>
                  </a:lnTo>
                  <a:lnTo>
                    <a:pt x="315310" y="415740"/>
                  </a:lnTo>
                  <a:lnTo>
                    <a:pt x="269214" y="432216"/>
                  </a:lnTo>
                  <a:lnTo>
                    <a:pt x="218999" y="437999"/>
                  </a:lnTo>
                  <a:lnTo>
                    <a:pt x="168785" y="432216"/>
                  </a:lnTo>
                  <a:lnTo>
                    <a:pt x="122689" y="415740"/>
                  </a:lnTo>
                  <a:lnTo>
                    <a:pt x="82026" y="389888"/>
                  </a:lnTo>
                  <a:lnTo>
                    <a:pt x="48111" y="355973"/>
                  </a:lnTo>
                  <a:lnTo>
                    <a:pt x="22259" y="315310"/>
                  </a:lnTo>
                  <a:lnTo>
                    <a:pt x="5783" y="269214"/>
                  </a:lnTo>
                  <a:lnTo>
                    <a:pt x="0" y="218999"/>
                  </a:lnTo>
                  <a:close/>
                </a:path>
              </a:pathLst>
            </a:custGeom>
            <a:ln w="28574">
              <a:solidFill>
                <a:srgbClr val="595959"/>
              </a:solidFill>
            </a:ln>
          </p:spPr>
          <p:txBody>
            <a:bodyPr wrap="square" lIns="0" tIns="0" rIns="0" bIns="0" rtlCol="0"/>
            <a:lstStyle/>
            <a:p>
              <a:endParaRPr/>
            </a:p>
          </p:txBody>
        </p:sp>
      </p:grpSp>
      <p:sp>
        <p:nvSpPr>
          <p:cNvPr id="39" name="object 39"/>
          <p:cNvSpPr txBox="1"/>
          <p:nvPr/>
        </p:nvSpPr>
        <p:spPr>
          <a:xfrm>
            <a:off x="5855910" y="1694195"/>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5</a:t>
            </a:r>
            <a:endParaRPr sz="1400">
              <a:latin typeface="Arial MT"/>
              <a:cs typeface="Arial MT"/>
            </a:endParaRPr>
          </a:p>
        </p:txBody>
      </p:sp>
      <p:grpSp>
        <p:nvGrpSpPr>
          <p:cNvPr id="40" name="object 40"/>
          <p:cNvGrpSpPr/>
          <p:nvPr/>
        </p:nvGrpSpPr>
        <p:grpSpPr>
          <a:xfrm>
            <a:off x="1107212" y="633674"/>
            <a:ext cx="5481955" cy="1819910"/>
            <a:chOff x="1107212" y="633674"/>
            <a:chExt cx="5481955" cy="1819910"/>
          </a:xfrm>
        </p:grpSpPr>
        <p:sp>
          <p:nvSpPr>
            <p:cNvPr id="41" name="object 41"/>
            <p:cNvSpPr/>
            <p:nvPr/>
          </p:nvSpPr>
          <p:spPr>
            <a:xfrm>
              <a:off x="2258299" y="6479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42" name="object 42"/>
            <p:cNvSpPr/>
            <p:nvPr/>
          </p:nvSpPr>
          <p:spPr>
            <a:xfrm>
              <a:off x="2258299" y="6479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43" name="object 43"/>
            <p:cNvSpPr/>
            <p:nvPr/>
          </p:nvSpPr>
          <p:spPr>
            <a:xfrm>
              <a:off x="2258299" y="9293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44" name="object 44"/>
            <p:cNvSpPr/>
            <p:nvPr/>
          </p:nvSpPr>
          <p:spPr>
            <a:xfrm>
              <a:off x="2258299" y="9293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45" name="object 45"/>
            <p:cNvSpPr/>
            <p:nvPr/>
          </p:nvSpPr>
          <p:spPr>
            <a:xfrm>
              <a:off x="1892199" y="10880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46" name="object 46"/>
            <p:cNvSpPr/>
            <p:nvPr/>
          </p:nvSpPr>
          <p:spPr>
            <a:xfrm>
              <a:off x="1892199" y="10880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47" name="object 47"/>
            <p:cNvSpPr/>
            <p:nvPr/>
          </p:nvSpPr>
          <p:spPr>
            <a:xfrm>
              <a:off x="1892199" y="136226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6B8AE"/>
            </a:solidFill>
          </p:spPr>
          <p:txBody>
            <a:bodyPr wrap="square" lIns="0" tIns="0" rIns="0" bIns="0" rtlCol="0"/>
            <a:lstStyle/>
            <a:p>
              <a:endParaRPr/>
            </a:p>
          </p:txBody>
        </p:sp>
        <p:sp>
          <p:nvSpPr>
            <p:cNvPr id="48" name="object 48"/>
            <p:cNvSpPr/>
            <p:nvPr/>
          </p:nvSpPr>
          <p:spPr>
            <a:xfrm>
              <a:off x="1892199" y="136226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49" name="object 49"/>
            <p:cNvSpPr/>
            <p:nvPr/>
          </p:nvSpPr>
          <p:spPr>
            <a:xfrm>
              <a:off x="2258299" y="119636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0" name="object 50"/>
            <p:cNvSpPr/>
            <p:nvPr/>
          </p:nvSpPr>
          <p:spPr>
            <a:xfrm>
              <a:off x="2258299" y="119636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1" name="object 51"/>
            <p:cNvSpPr/>
            <p:nvPr/>
          </p:nvSpPr>
          <p:spPr>
            <a:xfrm>
              <a:off x="2258299" y="1477782"/>
              <a:ext cx="28575" cy="43815"/>
            </a:xfrm>
            <a:custGeom>
              <a:avLst/>
              <a:gdLst/>
              <a:ahLst/>
              <a:cxnLst/>
              <a:rect l="l" t="t" r="r" b="b"/>
              <a:pathLst>
                <a:path w="28575" h="43815">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52" name="object 52"/>
            <p:cNvSpPr/>
            <p:nvPr/>
          </p:nvSpPr>
          <p:spPr>
            <a:xfrm>
              <a:off x="2258299" y="1477782"/>
              <a:ext cx="28575" cy="43815"/>
            </a:xfrm>
            <a:custGeom>
              <a:avLst/>
              <a:gdLst/>
              <a:ahLst/>
              <a:cxnLst/>
              <a:rect l="l" t="t" r="r" b="b"/>
              <a:pathLst>
                <a:path w="28575" h="43815">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53" name="object 53"/>
            <p:cNvSpPr/>
            <p:nvPr/>
          </p:nvSpPr>
          <p:spPr>
            <a:xfrm>
              <a:off x="5384105" y="2037782"/>
              <a:ext cx="534035" cy="332740"/>
            </a:xfrm>
            <a:custGeom>
              <a:avLst/>
              <a:gdLst/>
              <a:ahLst/>
              <a:cxnLst/>
              <a:rect l="l" t="t" r="r" b="b"/>
              <a:pathLst>
                <a:path w="534035" h="332739">
                  <a:moveTo>
                    <a:pt x="533919" y="0"/>
                  </a:moveTo>
                  <a:lnTo>
                    <a:pt x="0" y="332138"/>
                  </a:lnTo>
                </a:path>
              </a:pathLst>
            </a:custGeom>
            <a:ln w="28574">
              <a:solidFill>
                <a:srgbClr val="6AA84F"/>
              </a:solidFill>
            </a:ln>
          </p:spPr>
          <p:txBody>
            <a:bodyPr wrap="square" lIns="0" tIns="0" rIns="0" bIns="0" rtlCol="0"/>
            <a:lstStyle/>
            <a:p>
              <a:endParaRPr/>
            </a:p>
          </p:txBody>
        </p:sp>
        <p:pic>
          <p:nvPicPr>
            <p:cNvPr id="54" name="object 54"/>
            <p:cNvPicPr/>
            <p:nvPr/>
          </p:nvPicPr>
          <p:blipFill>
            <a:blip r:embed="rId2" cstate="print"/>
            <a:stretch>
              <a:fillRect/>
            </a:stretch>
          </p:blipFill>
          <p:spPr>
            <a:xfrm>
              <a:off x="5259708" y="2315556"/>
              <a:ext cx="163615" cy="137148"/>
            </a:xfrm>
            <a:prstGeom prst="rect">
              <a:avLst/>
            </a:prstGeom>
          </p:spPr>
        </p:pic>
        <p:sp>
          <p:nvSpPr>
            <p:cNvPr id="55" name="object 55"/>
            <p:cNvSpPr/>
            <p:nvPr/>
          </p:nvSpPr>
          <p:spPr>
            <a:xfrm>
              <a:off x="5918025" y="2037782"/>
              <a:ext cx="546100" cy="333375"/>
            </a:xfrm>
            <a:custGeom>
              <a:avLst/>
              <a:gdLst/>
              <a:ahLst/>
              <a:cxnLst/>
              <a:rect l="l" t="t" r="r" b="b"/>
              <a:pathLst>
                <a:path w="546100" h="333375">
                  <a:moveTo>
                    <a:pt x="0" y="0"/>
                  </a:moveTo>
                  <a:lnTo>
                    <a:pt x="545781" y="333335"/>
                  </a:lnTo>
                </a:path>
              </a:pathLst>
            </a:custGeom>
            <a:ln w="28574">
              <a:solidFill>
                <a:srgbClr val="980000"/>
              </a:solidFill>
            </a:ln>
          </p:spPr>
          <p:txBody>
            <a:bodyPr wrap="square" lIns="0" tIns="0" rIns="0" bIns="0" rtlCol="0"/>
            <a:lstStyle/>
            <a:p>
              <a:endParaRPr/>
            </a:p>
          </p:txBody>
        </p:sp>
        <p:pic>
          <p:nvPicPr>
            <p:cNvPr id="56" name="object 56"/>
            <p:cNvPicPr/>
            <p:nvPr/>
          </p:nvPicPr>
          <p:blipFill>
            <a:blip r:embed="rId3" cstate="print"/>
            <a:stretch>
              <a:fillRect/>
            </a:stretch>
          </p:blipFill>
          <p:spPr>
            <a:xfrm>
              <a:off x="6424918" y="2316550"/>
              <a:ext cx="163843" cy="136445"/>
            </a:xfrm>
            <a:prstGeom prst="rect">
              <a:avLst/>
            </a:prstGeom>
          </p:spPr>
        </p:pic>
        <p:sp>
          <p:nvSpPr>
            <p:cNvPr id="57" name="object 57"/>
            <p:cNvSpPr/>
            <p:nvPr/>
          </p:nvSpPr>
          <p:spPr>
            <a:xfrm>
              <a:off x="1121499"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58" name="object 58"/>
            <p:cNvSpPr/>
            <p:nvPr/>
          </p:nvSpPr>
          <p:spPr>
            <a:xfrm>
              <a:off x="1121499" y="20176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59" name="object 59"/>
          <p:cNvSpPr txBox="1"/>
          <p:nvPr/>
        </p:nvSpPr>
        <p:spPr>
          <a:xfrm>
            <a:off x="346085" y="880803"/>
            <a:ext cx="5676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Lookup:</a:t>
            </a:r>
            <a:endParaRPr sz="1200">
              <a:latin typeface="Arial MT"/>
              <a:cs typeface="Arial MT"/>
            </a:endParaRPr>
          </a:p>
        </p:txBody>
      </p:sp>
      <p:sp>
        <p:nvSpPr>
          <p:cNvPr id="60" name="object 60"/>
          <p:cNvSpPr txBox="1"/>
          <p:nvPr/>
        </p:nvSpPr>
        <p:spPr>
          <a:xfrm>
            <a:off x="240342" y="2557204"/>
            <a:ext cx="77787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Successor:</a:t>
            </a:r>
            <a:endParaRPr sz="1200">
              <a:latin typeface="Arial MT"/>
              <a:cs typeface="Arial MT"/>
            </a:endParaRPr>
          </a:p>
        </p:txBody>
      </p:sp>
      <p:sp>
        <p:nvSpPr>
          <p:cNvPr id="61" name="object 61"/>
          <p:cNvSpPr txBox="1"/>
          <p:nvPr/>
        </p:nvSpPr>
        <p:spPr>
          <a:xfrm>
            <a:off x="243279" y="4234620"/>
            <a:ext cx="772160"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Predecessor:</a:t>
            </a:r>
            <a:endParaRPr sz="1000">
              <a:latin typeface="Arial MT"/>
              <a:cs typeface="Arial MT"/>
            </a:endParaRPr>
          </a:p>
        </p:txBody>
      </p:sp>
      <p:sp>
        <p:nvSpPr>
          <p:cNvPr id="62" name="object 62"/>
          <p:cNvSpPr txBox="1"/>
          <p:nvPr/>
        </p:nvSpPr>
        <p:spPr>
          <a:xfrm>
            <a:off x="1347598" y="2030125"/>
            <a:ext cx="31877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Key</a:t>
            </a:r>
            <a:endParaRPr sz="1400">
              <a:latin typeface="Consolas"/>
              <a:cs typeface="Consolas"/>
            </a:endParaRPr>
          </a:p>
        </p:txBody>
      </p:sp>
      <p:grpSp>
        <p:nvGrpSpPr>
          <p:cNvPr id="63" name="object 63"/>
          <p:cNvGrpSpPr/>
          <p:nvPr/>
        </p:nvGrpSpPr>
        <p:grpSpPr>
          <a:xfrm>
            <a:off x="1107212" y="2277524"/>
            <a:ext cx="799465" cy="302895"/>
            <a:chOff x="1107212" y="2277524"/>
            <a:chExt cx="799465" cy="302895"/>
          </a:xfrm>
        </p:grpSpPr>
        <p:sp>
          <p:nvSpPr>
            <p:cNvPr id="64" name="object 64"/>
            <p:cNvSpPr/>
            <p:nvPr/>
          </p:nvSpPr>
          <p:spPr>
            <a:xfrm>
              <a:off x="1121499"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5" name="object 65"/>
            <p:cNvSpPr/>
            <p:nvPr/>
          </p:nvSpPr>
          <p:spPr>
            <a:xfrm>
              <a:off x="1121499"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66" name="object 66"/>
          <p:cNvSpPr txBox="1"/>
          <p:nvPr/>
        </p:nvSpPr>
        <p:spPr>
          <a:xfrm>
            <a:off x="1445299" y="230432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5</a:t>
            </a:r>
            <a:endParaRPr sz="1400">
              <a:latin typeface="Consolas"/>
              <a:cs typeface="Consolas"/>
            </a:endParaRPr>
          </a:p>
        </p:txBody>
      </p:sp>
      <p:grpSp>
        <p:nvGrpSpPr>
          <p:cNvPr id="67" name="object 67"/>
          <p:cNvGrpSpPr/>
          <p:nvPr/>
        </p:nvGrpSpPr>
        <p:grpSpPr>
          <a:xfrm>
            <a:off x="1107212" y="2551725"/>
            <a:ext cx="799465" cy="302895"/>
            <a:chOff x="1107212" y="2551725"/>
            <a:chExt cx="799465" cy="302895"/>
          </a:xfrm>
        </p:grpSpPr>
        <p:sp>
          <p:nvSpPr>
            <p:cNvPr id="68" name="object 68"/>
            <p:cNvSpPr/>
            <p:nvPr/>
          </p:nvSpPr>
          <p:spPr>
            <a:xfrm>
              <a:off x="1121499"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69" name="object 69"/>
            <p:cNvSpPr/>
            <p:nvPr/>
          </p:nvSpPr>
          <p:spPr>
            <a:xfrm>
              <a:off x="1121499"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70" name="object 70"/>
          <p:cNvSpPr txBox="1"/>
          <p:nvPr/>
        </p:nvSpPr>
        <p:spPr>
          <a:xfrm>
            <a:off x="1445299" y="257852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grpSp>
        <p:nvGrpSpPr>
          <p:cNvPr id="71" name="object 71"/>
          <p:cNvGrpSpPr/>
          <p:nvPr/>
        </p:nvGrpSpPr>
        <p:grpSpPr>
          <a:xfrm>
            <a:off x="1107212" y="2825924"/>
            <a:ext cx="799465" cy="302895"/>
            <a:chOff x="1107212" y="2825924"/>
            <a:chExt cx="799465" cy="302895"/>
          </a:xfrm>
        </p:grpSpPr>
        <p:sp>
          <p:nvSpPr>
            <p:cNvPr id="72" name="object 72"/>
            <p:cNvSpPr/>
            <p:nvPr/>
          </p:nvSpPr>
          <p:spPr>
            <a:xfrm>
              <a:off x="1121499"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3" name="object 73"/>
            <p:cNvSpPr/>
            <p:nvPr/>
          </p:nvSpPr>
          <p:spPr>
            <a:xfrm>
              <a:off x="1121499"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74" name="object 74"/>
          <p:cNvSpPr txBox="1"/>
          <p:nvPr/>
        </p:nvSpPr>
        <p:spPr>
          <a:xfrm>
            <a:off x="1396449" y="2852725"/>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20</a:t>
            </a:r>
            <a:endParaRPr sz="1400">
              <a:latin typeface="Consolas"/>
              <a:cs typeface="Consolas"/>
            </a:endParaRPr>
          </a:p>
        </p:txBody>
      </p:sp>
      <p:grpSp>
        <p:nvGrpSpPr>
          <p:cNvPr id="75" name="object 75"/>
          <p:cNvGrpSpPr/>
          <p:nvPr/>
        </p:nvGrpSpPr>
        <p:grpSpPr>
          <a:xfrm>
            <a:off x="1107212" y="2003325"/>
            <a:ext cx="1570355" cy="1400175"/>
            <a:chOff x="1107212" y="2003325"/>
            <a:chExt cx="1570355" cy="1400175"/>
          </a:xfrm>
        </p:grpSpPr>
        <p:sp>
          <p:nvSpPr>
            <p:cNvPr id="76" name="object 76"/>
            <p:cNvSpPr/>
            <p:nvPr/>
          </p:nvSpPr>
          <p:spPr>
            <a:xfrm>
              <a:off x="1121499"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6B8AE"/>
            </a:solidFill>
          </p:spPr>
          <p:txBody>
            <a:bodyPr wrap="square" lIns="0" tIns="0" rIns="0" bIns="0" rtlCol="0"/>
            <a:lstStyle/>
            <a:p>
              <a:endParaRPr/>
            </a:p>
          </p:txBody>
        </p:sp>
        <p:sp>
          <p:nvSpPr>
            <p:cNvPr id="77" name="object 77"/>
            <p:cNvSpPr/>
            <p:nvPr/>
          </p:nvSpPr>
          <p:spPr>
            <a:xfrm>
              <a:off x="1121499"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78" name="object 78"/>
            <p:cNvSpPr/>
            <p:nvPr/>
          </p:nvSpPr>
          <p:spPr>
            <a:xfrm>
              <a:off x="1892199" y="20176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79" name="object 79"/>
            <p:cNvSpPr/>
            <p:nvPr/>
          </p:nvSpPr>
          <p:spPr>
            <a:xfrm>
              <a:off x="1892199" y="20176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80" name="object 80"/>
          <p:cNvSpPr txBox="1"/>
          <p:nvPr/>
        </p:nvSpPr>
        <p:spPr>
          <a:xfrm>
            <a:off x="2020598" y="2030125"/>
            <a:ext cx="51371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Value</a:t>
            </a:r>
            <a:endParaRPr sz="1400">
              <a:latin typeface="Consolas"/>
              <a:cs typeface="Consolas"/>
            </a:endParaRPr>
          </a:p>
        </p:txBody>
      </p:sp>
      <p:grpSp>
        <p:nvGrpSpPr>
          <p:cNvPr id="81" name="object 81"/>
          <p:cNvGrpSpPr/>
          <p:nvPr/>
        </p:nvGrpSpPr>
        <p:grpSpPr>
          <a:xfrm>
            <a:off x="1107212" y="2277524"/>
            <a:ext cx="1570355" cy="1732914"/>
            <a:chOff x="1107212" y="2277524"/>
            <a:chExt cx="1570355" cy="1732914"/>
          </a:xfrm>
        </p:grpSpPr>
        <p:sp>
          <p:nvSpPr>
            <p:cNvPr id="82" name="object 82"/>
            <p:cNvSpPr/>
            <p:nvPr/>
          </p:nvSpPr>
          <p:spPr>
            <a:xfrm>
              <a:off x="1892199" y="22918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3" name="object 83"/>
            <p:cNvSpPr/>
            <p:nvPr/>
          </p:nvSpPr>
          <p:spPr>
            <a:xfrm>
              <a:off x="1892199" y="22918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84" name="object 84"/>
            <p:cNvSpPr/>
            <p:nvPr/>
          </p:nvSpPr>
          <p:spPr>
            <a:xfrm>
              <a:off x="1892199" y="25660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85" name="object 85"/>
            <p:cNvSpPr/>
            <p:nvPr/>
          </p:nvSpPr>
          <p:spPr>
            <a:xfrm>
              <a:off x="1892199" y="25660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86" name="object 86"/>
            <p:cNvSpPr/>
            <p:nvPr/>
          </p:nvSpPr>
          <p:spPr>
            <a:xfrm>
              <a:off x="2258299" y="24001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87" name="object 87"/>
            <p:cNvSpPr/>
            <p:nvPr/>
          </p:nvSpPr>
          <p:spPr>
            <a:xfrm>
              <a:off x="2258299" y="24001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88" name="object 88"/>
            <p:cNvSpPr/>
            <p:nvPr/>
          </p:nvSpPr>
          <p:spPr>
            <a:xfrm>
              <a:off x="2258299" y="26815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89" name="object 89"/>
            <p:cNvSpPr/>
            <p:nvPr/>
          </p:nvSpPr>
          <p:spPr>
            <a:xfrm>
              <a:off x="2258299" y="26815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0" name="object 90"/>
            <p:cNvSpPr/>
            <p:nvPr/>
          </p:nvSpPr>
          <p:spPr>
            <a:xfrm>
              <a:off x="1892199" y="2840212"/>
              <a:ext cx="770890" cy="274320"/>
            </a:xfrm>
            <a:custGeom>
              <a:avLst/>
              <a:gdLst/>
              <a:ahLst/>
              <a:cxnLst/>
              <a:rect l="l" t="t" r="r" b="b"/>
              <a:pathLst>
                <a:path w="770889" h="274319">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1" name="object 91"/>
            <p:cNvSpPr/>
            <p:nvPr/>
          </p:nvSpPr>
          <p:spPr>
            <a:xfrm>
              <a:off x="1892199" y="2840212"/>
              <a:ext cx="770890" cy="274320"/>
            </a:xfrm>
            <a:custGeom>
              <a:avLst/>
              <a:gdLst/>
              <a:ahLst/>
              <a:cxnLst/>
              <a:rect l="l" t="t" r="r" b="b"/>
              <a:pathLst>
                <a:path w="770889" h="274319">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2" name="object 92"/>
            <p:cNvSpPr/>
            <p:nvPr/>
          </p:nvSpPr>
          <p:spPr>
            <a:xfrm>
              <a:off x="1892199" y="311441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6B8AE"/>
            </a:solidFill>
          </p:spPr>
          <p:txBody>
            <a:bodyPr wrap="square" lIns="0" tIns="0" rIns="0" bIns="0" rtlCol="0"/>
            <a:lstStyle/>
            <a:p>
              <a:endParaRPr/>
            </a:p>
          </p:txBody>
        </p:sp>
        <p:sp>
          <p:nvSpPr>
            <p:cNvPr id="93" name="object 93"/>
            <p:cNvSpPr/>
            <p:nvPr/>
          </p:nvSpPr>
          <p:spPr>
            <a:xfrm>
              <a:off x="1892199" y="311441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94" name="object 94"/>
            <p:cNvSpPr/>
            <p:nvPr/>
          </p:nvSpPr>
          <p:spPr>
            <a:xfrm>
              <a:off x="2258299" y="294851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5" name="object 95"/>
            <p:cNvSpPr/>
            <p:nvPr/>
          </p:nvSpPr>
          <p:spPr>
            <a:xfrm>
              <a:off x="2258299" y="294851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6" name="object 96"/>
            <p:cNvSpPr/>
            <p:nvPr/>
          </p:nvSpPr>
          <p:spPr>
            <a:xfrm>
              <a:off x="2258299" y="322993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97" name="object 97"/>
            <p:cNvSpPr/>
            <p:nvPr/>
          </p:nvSpPr>
          <p:spPr>
            <a:xfrm>
              <a:off x="2258299" y="322993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98" name="object 98"/>
            <p:cNvSpPr/>
            <p:nvPr/>
          </p:nvSpPr>
          <p:spPr>
            <a:xfrm>
              <a:off x="1121499" y="37217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99" name="object 99"/>
            <p:cNvSpPr/>
            <p:nvPr/>
          </p:nvSpPr>
          <p:spPr>
            <a:xfrm>
              <a:off x="1121499" y="37217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00" name="object 100"/>
          <p:cNvSpPr txBox="1"/>
          <p:nvPr/>
        </p:nvSpPr>
        <p:spPr>
          <a:xfrm>
            <a:off x="1347598" y="3734275"/>
            <a:ext cx="31877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Key</a:t>
            </a:r>
            <a:endParaRPr sz="1400">
              <a:latin typeface="Consolas"/>
              <a:cs typeface="Consolas"/>
            </a:endParaRPr>
          </a:p>
        </p:txBody>
      </p:sp>
      <p:grpSp>
        <p:nvGrpSpPr>
          <p:cNvPr id="101" name="object 101"/>
          <p:cNvGrpSpPr/>
          <p:nvPr/>
        </p:nvGrpSpPr>
        <p:grpSpPr>
          <a:xfrm>
            <a:off x="1107212" y="3981674"/>
            <a:ext cx="799465" cy="302895"/>
            <a:chOff x="1107212" y="3981674"/>
            <a:chExt cx="799465" cy="302895"/>
          </a:xfrm>
        </p:grpSpPr>
        <p:sp>
          <p:nvSpPr>
            <p:cNvPr id="102" name="object 102"/>
            <p:cNvSpPr/>
            <p:nvPr/>
          </p:nvSpPr>
          <p:spPr>
            <a:xfrm>
              <a:off x="1121499" y="39959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3" name="object 103"/>
            <p:cNvSpPr/>
            <p:nvPr/>
          </p:nvSpPr>
          <p:spPr>
            <a:xfrm>
              <a:off x="1121499" y="39959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04" name="object 104"/>
          <p:cNvSpPr txBox="1"/>
          <p:nvPr/>
        </p:nvSpPr>
        <p:spPr>
          <a:xfrm>
            <a:off x="1445299" y="40084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5</a:t>
            </a:r>
            <a:endParaRPr sz="1400">
              <a:latin typeface="Consolas"/>
              <a:cs typeface="Consolas"/>
            </a:endParaRPr>
          </a:p>
        </p:txBody>
      </p:sp>
      <p:grpSp>
        <p:nvGrpSpPr>
          <p:cNvPr id="105" name="object 105"/>
          <p:cNvGrpSpPr/>
          <p:nvPr/>
        </p:nvGrpSpPr>
        <p:grpSpPr>
          <a:xfrm>
            <a:off x="1107212" y="4255875"/>
            <a:ext cx="799465" cy="302895"/>
            <a:chOff x="1107212" y="4255875"/>
            <a:chExt cx="799465" cy="302895"/>
          </a:xfrm>
        </p:grpSpPr>
        <p:sp>
          <p:nvSpPr>
            <p:cNvPr id="106" name="object 106"/>
            <p:cNvSpPr/>
            <p:nvPr/>
          </p:nvSpPr>
          <p:spPr>
            <a:xfrm>
              <a:off x="1121499" y="42701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07" name="object 107"/>
            <p:cNvSpPr/>
            <p:nvPr/>
          </p:nvSpPr>
          <p:spPr>
            <a:xfrm>
              <a:off x="1121499" y="42701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08" name="object 108"/>
          <p:cNvSpPr txBox="1"/>
          <p:nvPr/>
        </p:nvSpPr>
        <p:spPr>
          <a:xfrm>
            <a:off x="1445299" y="4282675"/>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grpSp>
        <p:nvGrpSpPr>
          <p:cNvPr id="109" name="object 109"/>
          <p:cNvGrpSpPr/>
          <p:nvPr/>
        </p:nvGrpSpPr>
        <p:grpSpPr>
          <a:xfrm>
            <a:off x="1107212" y="4530075"/>
            <a:ext cx="799465" cy="302895"/>
            <a:chOff x="1107212" y="4530075"/>
            <a:chExt cx="799465" cy="302895"/>
          </a:xfrm>
        </p:grpSpPr>
        <p:sp>
          <p:nvSpPr>
            <p:cNvPr id="110" name="object 110"/>
            <p:cNvSpPr/>
            <p:nvPr/>
          </p:nvSpPr>
          <p:spPr>
            <a:xfrm>
              <a:off x="1121499" y="45443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11" name="object 111"/>
            <p:cNvSpPr/>
            <p:nvPr/>
          </p:nvSpPr>
          <p:spPr>
            <a:xfrm>
              <a:off x="1121499" y="45443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12" name="object 112"/>
          <p:cNvSpPr txBox="1"/>
          <p:nvPr/>
        </p:nvSpPr>
        <p:spPr>
          <a:xfrm>
            <a:off x="1396449" y="4556875"/>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20</a:t>
            </a:r>
            <a:endParaRPr sz="1400">
              <a:latin typeface="Consolas"/>
              <a:cs typeface="Consolas"/>
            </a:endParaRPr>
          </a:p>
        </p:txBody>
      </p:sp>
      <p:grpSp>
        <p:nvGrpSpPr>
          <p:cNvPr id="113" name="object 113"/>
          <p:cNvGrpSpPr/>
          <p:nvPr/>
        </p:nvGrpSpPr>
        <p:grpSpPr>
          <a:xfrm>
            <a:off x="1107212" y="3707474"/>
            <a:ext cx="1570355" cy="1400175"/>
            <a:chOff x="1107212" y="3707474"/>
            <a:chExt cx="1570355" cy="1400175"/>
          </a:xfrm>
        </p:grpSpPr>
        <p:sp>
          <p:nvSpPr>
            <p:cNvPr id="114" name="object 114"/>
            <p:cNvSpPr/>
            <p:nvPr/>
          </p:nvSpPr>
          <p:spPr>
            <a:xfrm>
              <a:off x="1121499" y="48185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6B8AE"/>
            </a:solidFill>
          </p:spPr>
          <p:txBody>
            <a:bodyPr wrap="square" lIns="0" tIns="0" rIns="0" bIns="0" rtlCol="0"/>
            <a:lstStyle/>
            <a:p>
              <a:endParaRPr/>
            </a:p>
          </p:txBody>
        </p:sp>
        <p:sp>
          <p:nvSpPr>
            <p:cNvPr id="115" name="object 115"/>
            <p:cNvSpPr/>
            <p:nvPr/>
          </p:nvSpPr>
          <p:spPr>
            <a:xfrm>
              <a:off x="1121499" y="48185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16" name="object 116"/>
            <p:cNvSpPr/>
            <p:nvPr/>
          </p:nvSpPr>
          <p:spPr>
            <a:xfrm>
              <a:off x="1892199" y="37217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17" name="object 117"/>
            <p:cNvSpPr/>
            <p:nvPr/>
          </p:nvSpPr>
          <p:spPr>
            <a:xfrm>
              <a:off x="1892199" y="37217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18" name="object 118"/>
          <p:cNvSpPr txBox="1"/>
          <p:nvPr/>
        </p:nvSpPr>
        <p:spPr>
          <a:xfrm>
            <a:off x="2020598" y="3734275"/>
            <a:ext cx="51371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onsolas"/>
                <a:cs typeface="Consolas"/>
              </a:rPr>
              <a:t>Value</a:t>
            </a:r>
            <a:endParaRPr sz="1400">
              <a:latin typeface="Consolas"/>
              <a:cs typeface="Consolas"/>
            </a:endParaRPr>
          </a:p>
        </p:txBody>
      </p:sp>
      <p:grpSp>
        <p:nvGrpSpPr>
          <p:cNvPr id="119" name="object 119"/>
          <p:cNvGrpSpPr/>
          <p:nvPr/>
        </p:nvGrpSpPr>
        <p:grpSpPr>
          <a:xfrm>
            <a:off x="1877912" y="649419"/>
            <a:ext cx="4723765" cy="4457700"/>
            <a:chOff x="1877912" y="649419"/>
            <a:chExt cx="4723765" cy="4457700"/>
          </a:xfrm>
        </p:grpSpPr>
        <p:sp>
          <p:nvSpPr>
            <p:cNvPr id="120" name="object 120"/>
            <p:cNvSpPr/>
            <p:nvPr/>
          </p:nvSpPr>
          <p:spPr>
            <a:xfrm>
              <a:off x="2282625" y="654182"/>
              <a:ext cx="3580129" cy="931544"/>
            </a:xfrm>
            <a:custGeom>
              <a:avLst/>
              <a:gdLst/>
              <a:ahLst/>
              <a:cxnLst/>
              <a:rect l="l" t="t" r="r" b="b"/>
              <a:pathLst>
                <a:path w="3580129" h="931544">
                  <a:moveTo>
                    <a:pt x="0" y="0"/>
                  </a:moveTo>
                  <a:lnTo>
                    <a:pt x="3580090" y="931213"/>
                  </a:lnTo>
                </a:path>
              </a:pathLst>
            </a:custGeom>
            <a:ln w="9524">
              <a:solidFill>
                <a:srgbClr val="CCCCCC"/>
              </a:solidFill>
            </a:ln>
          </p:spPr>
          <p:txBody>
            <a:bodyPr wrap="square" lIns="0" tIns="0" rIns="0" bIns="0" rtlCol="0"/>
            <a:lstStyle/>
            <a:p>
              <a:endParaRPr/>
            </a:p>
          </p:txBody>
        </p:sp>
        <p:sp>
          <p:nvSpPr>
            <p:cNvPr id="121" name="object 121"/>
            <p:cNvSpPr/>
            <p:nvPr/>
          </p:nvSpPr>
          <p:spPr>
            <a:xfrm>
              <a:off x="5858755" y="1570169"/>
              <a:ext cx="46355" cy="30480"/>
            </a:xfrm>
            <a:custGeom>
              <a:avLst/>
              <a:gdLst/>
              <a:ahLst/>
              <a:cxnLst/>
              <a:rect l="l" t="t" r="r" b="b"/>
              <a:pathLst>
                <a:path w="46354" h="30480">
                  <a:moveTo>
                    <a:pt x="0" y="30452"/>
                  </a:moveTo>
                  <a:lnTo>
                    <a:pt x="7920" y="0"/>
                  </a:lnTo>
                  <a:lnTo>
                    <a:pt x="45793" y="26107"/>
                  </a:lnTo>
                  <a:lnTo>
                    <a:pt x="0" y="30452"/>
                  </a:lnTo>
                  <a:close/>
                </a:path>
              </a:pathLst>
            </a:custGeom>
            <a:solidFill>
              <a:srgbClr val="CCCCCC"/>
            </a:solidFill>
          </p:spPr>
          <p:txBody>
            <a:bodyPr wrap="square" lIns="0" tIns="0" rIns="0" bIns="0" rtlCol="0"/>
            <a:lstStyle/>
            <a:p>
              <a:endParaRPr/>
            </a:p>
          </p:txBody>
        </p:sp>
        <p:sp>
          <p:nvSpPr>
            <p:cNvPr id="122" name="object 122"/>
            <p:cNvSpPr/>
            <p:nvPr/>
          </p:nvSpPr>
          <p:spPr>
            <a:xfrm>
              <a:off x="5858755" y="1570169"/>
              <a:ext cx="46355" cy="30480"/>
            </a:xfrm>
            <a:custGeom>
              <a:avLst/>
              <a:gdLst/>
              <a:ahLst/>
              <a:cxnLst/>
              <a:rect l="l" t="t" r="r" b="b"/>
              <a:pathLst>
                <a:path w="46354" h="30480">
                  <a:moveTo>
                    <a:pt x="0" y="30452"/>
                  </a:moveTo>
                  <a:lnTo>
                    <a:pt x="45793" y="26107"/>
                  </a:lnTo>
                  <a:lnTo>
                    <a:pt x="7920" y="0"/>
                  </a:lnTo>
                  <a:lnTo>
                    <a:pt x="0" y="30452"/>
                  </a:lnTo>
                  <a:close/>
                </a:path>
              </a:pathLst>
            </a:custGeom>
            <a:ln w="9524">
              <a:solidFill>
                <a:srgbClr val="CCCCCC"/>
              </a:solidFill>
            </a:ln>
          </p:spPr>
          <p:txBody>
            <a:bodyPr wrap="square" lIns="0" tIns="0" rIns="0" bIns="0" rtlCol="0"/>
            <a:lstStyle/>
            <a:p>
              <a:endParaRPr/>
            </a:p>
          </p:txBody>
        </p:sp>
        <p:sp>
          <p:nvSpPr>
            <p:cNvPr id="123" name="object 123"/>
            <p:cNvSpPr/>
            <p:nvPr/>
          </p:nvSpPr>
          <p:spPr>
            <a:xfrm>
              <a:off x="2282497" y="966181"/>
              <a:ext cx="2905125" cy="1468755"/>
            </a:xfrm>
            <a:custGeom>
              <a:avLst/>
              <a:gdLst/>
              <a:ahLst/>
              <a:cxnLst/>
              <a:rect l="l" t="t" r="r" b="b"/>
              <a:pathLst>
                <a:path w="2905125" h="1468755">
                  <a:moveTo>
                    <a:pt x="0" y="0"/>
                  </a:moveTo>
                  <a:lnTo>
                    <a:pt x="2904896" y="1468516"/>
                  </a:lnTo>
                </a:path>
              </a:pathLst>
            </a:custGeom>
            <a:ln w="9524">
              <a:solidFill>
                <a:srgbClr val="CCCCCC"/>
              </a:solidFill>
            </a:ln>
          </p:spPr>
          <p:txBody>
            <a:bodyPr wrap="square" lIns="0" tIns="0" rIns="0" bIns="0" rtlCol="0"/>
            <a:lstStyle/>
            <a:p>
              <a:endParaRPr/>
            </a:p>
          </p:txBody>
        </p:sp>
        <p:sp>
          <p:nvSpPr>
            <p:cNvPr id="124" name="object 124"/>
            <p:cNvSpPr/>
            <p:nvPr/>
          </p:nvSpPr>
          <p:spPr>
            <a:xfrm>
              <a:off x="5180296" y="2420657"/>
              <a:ext cx="45720" cy="33655"/>
            </a:xfrm>
            <a:custGeom>
              <a:avLst/>
              <a:gdLst/>
              <a:ahLst/>
              <a:cxnLst/>
              <a:rect l="l" t="t" r="r" b="b"/>
              <a:pathLst>
                <a:path w="45720" h="33655">
                  <a:moveTo>
                    <a:pt x="45674" y="33541"/>
                  </a:moveTo>
                  <a:lnTo>
                    <a:pt x="0" y="28081"/>
                  </a:lnTo>
                  <a:lnTo>
                    <a:pt x="14195" y="0"/>
                  </a:lnTo>
                  <a:lnTo>
                    <a:pt x="45674" y="33541"/>
                  </a:lnTo>
                  <a:close/>
                </a:path>
              </a:pathLst>
            </a:custGeom>
            <a:solidFill>
              <a:srgbClr val="CCCCCC"/>
            </a:solidFill>
          </p:spPr>
          <p:txBody>
            <a:bodyPr wrap="square" lIns="0" tIns="0" rIns="0" bIns="0" rtlCol="0"/>
            <a:lstStyle/>
            <a:p>
              <a:endParaRPr/>
            </a:p>
          </p:txBody>
        </p:sp>
        <p:sp>
          <p:nvSpPr>
            <p:cNvPr id="125" name="object 125"/>
            <p:cNvSpPr/>
            <p:nvPr/>
          </p:nvSpPr>
          <p:spPr>
            <a:xfrm>
              <a:off x="5180296" y="2420657"/>
              <a:ext cx="45720" cy="33655"/>
            </a:xfrm>
            <a:custGeom>
              <a:avLst/>
              <a:gdLst/>
              <a:ahLst/>
              <a:cxnLst/>
              <a:rect l="l" t="t" r="r" b="b"/>
              <a:pathLst>
                <a:path w="45720" h="33655">
                  <a:moveTo>
                    <a:pt x="0" y="28081"/>
                  </a:moveTo>
                  <a:lnTo>
                    <a:pt x="45674" y="33541"/>
                  </a:lnTo>
                  <a:lnTo>
                    <a:pt x="14195" y="0"/>
                  </a:lnTo>
                  <a:lnTo>
                    <a:pt x="0" y="28081"/>
                  </a:lnTo>
                  <a:close/>
                </a:path>
              </a:pathLst>
            </a:custGeom>
            <a:ln w="9524">
              <a:solidFill>
                <a:srgbClr val="CCCCCC"/>
              </a:solidFill>
            </a:ln>
          </p:spPr>
          <p:txBody>
            <a:bodyPr wrap="square" lIns="0" tIns="0" rIns="0" bIns="0" rtlCol="0"/>
            <a:lstStyle/>
            <a:p>
              <a:endParaRPr/>
            </a:p>
          </p:txBody>
        </p:sp>
        <p:sp>
          <p:nvSpPr>
            <p:cNvPr id="126" name="object 126"/>
            <p:cNvSpPr/>
            <p:nvPr/>
          </p:nvSpPr>
          <p:spPr>
            <a:xfrm>
              <a:off x="2286799" y="1217962"/>
              <a:ext cx="4268470" cy="1226820"/>
            </a:xfrm>
            <a:custGeom>
              <a:avLst/>
              <a:gdLst/>
              <a:ahLst/>
              <a:cxnLst/>
              <a:rect l="l" t="t" r="r" b="b"/>
              <a:pathLst>
                <a:path w="4268470" h="1226820">
                  <a:moveTo>
                    <a:pt x="0" y="0"/>
                  </a:moveTo>
                  <a:lnTo>
                    <a:pt x="4268373" y="1226812"/>
                  </a:lnTo>
                </a:path>
              </a:pathLst>
            </a:custGeom>
            <a:ln w="9524">
              <a:solidFill>
                <a:srgbClr val="CCCCCC"/>
              </a:solidFill>
            </a:ln>
          </p:spPr>
          <p:txBody>
            <a:bodyPr wrap="square" lIns="0" tIns="0" rIns="0" bIns="0" rtlCol="0"/>
            <a:lstStyle/>
            <a:p>
              <a:endParaRPr/>
            </a:p>
          </p:txBody>
        </p:sp>
        <p:sp>
          <p:nvSpPr>
            <p:cNvPr id="127" name="object 127"/>
            <p:cNvSpPr/>
            <p:nvPr/>
          </p:nvSpPr>
          <p:spPr>
            <a:xfrm>
              <a:off x="6550827" y="2429655"/>
              <a:ext cx="46355" cy="30480"/>
            </a:xfrm>
            <a:custGeom>
              <a:avLst/>
              <a:gdLst/>
              <a:ahLst/>
              <a:cxnLst/>
              <a:rect l="l" t="t" r="r" b="b"/>
              <a:pathLst>
                <a:path w="46354" h="30480">
                  <a:moveTo>
                    <a:pt x="0" y="30241"/>
                  </a:moveTo>
                  <a:lnTo>
                    <a:pt x="8691" y="0"/>
                  </a:lnTo>
                  <a:lnTo>
                    <a:pt x="45889" y="27060"/>
                  </a:lnTo>
                  <a:lnTo>
                    <a:pt x="0" y="30241"/>
                  </a:lnTo>
                  <a:close/>
                </a:path>
              </a:pathLst>
            </a:custGeom>
            <a:solidFill>
              <a:srgbClr val="CCCCCC"/>
            </a:solidFill>
          </p:spPr>
          <p:txBody>
            <a:bodyPr wrap="square" lIns="0" tIns="0" rIns="0" bIns="0" rtlCol="0"/>
            <a:lstStyle/>
            <a:p>
              <a:endParaRPr/>
            </a:p>
          </p:txBody>
        </p:sp>
        <p:sp>
          <p:nvSpPr>
            <p:cNvPr id="128" name="object 128"/>
            <p:cNvSpPr/>
            <p:nvPr/>
          </p:nvSpPr>
          <p:spPr>
            <a:xfrm>
              <a:off x="6550827" y="2429655"/>
              <a:ext cx="46355" cy="30480"/>
            </a:xfrm>
            <a:custGeom>
              <a:avLst/>
              <a:gdLst/>
              <a:ahLst/>
              <a:cxnLst/>
              <a:rect l="l" t="t" r="r" b="b"/>
              <a:pathLst>
                <a:path w="46354" h="30480">
                  <a:moveTo>
                    <a:pt x="0" y="30241"/>
                  </a:moveTo>
                  <a:lnTo>
                    <a:pt x="45889" y="27060"/>
                  </a:lnTo>
                  <a:lnTo>
                    <a:pt x="8691" y="0"/>
                  </a:lnTo>
                  <a:lnTo>
                    <a:pt x="0" y="30241"/>
                  </a:lnTo>
                  <a:close/>
                </a:path>
              </a:pathLst>
            </a:custGeom>
            <a:ln w="9524">
              <a:solidFill>
                <a:srgbClr val="CCCCCC"/>
              </a:solidFill>
            </a:ln>
          </p:spPr>
          <p:txBody>
            <a:bodyPr wrap="square" lIns="0" tIns="0" rIns="0" bIns="0" rtlCol="0"/>
            <a:lstStyle/>
            <a:p>
              <a:endParaRPr/>
            </a:p>
          </p:txBody>
        </p:sp>
        <p:sp>
          <p:nvSpPr>
            <p:cNvPr id="129" name="object 129"/>
            <p:cNvSpPr/>
            <p:nvPr/>
          </p:nvSpPr>
          <p:spPr>
            <a:xfrm>
              <a:off x="2282626" y="2436985"/>
              <a:ext cx="4051935" cy="239395"/>
            </a:xfrm>
            <a:custGeom>
              <a:avLst/>
              <a:gdLst/>
              <a:ahLst/>
              <a:cxnLst/>
              <a:rect l="l" t="t" r="r" b="b"/>
              <a:pathLst>
                <a:path w="4051935" h="239394">
                  <a:moveTo>
                    <a:pt x="0" y="0"/>
                  </a:moveTo>
                  <a:lnTo>
                    <a:pt x="4051449" y="239033"/>
                  </a:lnTo>
                </a:path>
              </a:pathLst>
            </a:custGeom>
            <a:ln w="9524">
              <a:solidFill>
                <a:srgbClr val="CCCCCC"/>
              </a:solidFill>
            </a:ln>
          </p:spPr>
          <p:txBody>
            <a:bodyPr wrap="square" lIns="0" tIns="0" rIns="0" bIns="0" rtlCol="0"/>
            <a:lstStyle/>
            <a:p>
              <a:endParaRPr/>
            </a:p>
          </p:txBody>
        </p:sp>
        <p:sp>
          <p:nvSpPr>
            <p:cNvPr id="130" name="object 130"/>
            <p:cNvSpPr/>
            <p:nvPr/>
          </p:nvSpPr>
          <p:spPr>
            <a:xfrm>
              <a:off x="6333148" y="2660314"/>
              <a:ext cx="44450" cy="31750"/>
            </a:xfrm>
            <a:custGeom>
              <a:avLst/>
              <a:gdLst/>
              <a:ahLst/>
              <a:cxnLst/>
              <a:rect l="l" t="t" r="r" b="b"/>
              <a:pathLst>
                <a:path w="44450" h="31750">
                  <a:moveTo>
                    <a:pt x="0" y="31410"/>
                  </a:moveTo>
                  <a:lnTo>
                    <a:pt x="1853" y="0"/>
                  </a:lnTo>
                  <a:lnTo>
                    <a:pt x="44076" y="18251"/>
                  </a:lnTo>
                  <a:lnTo>
                    <a:pt x="0" y="31410"/>
                  </a:lnTo>
                  <a:close/>
                </a:path>
              </a:pathLst>
            </a:custGeom>
            <a:solidFill>
              <a:srgbClr val="CCCCCC"/>
            </a:solidFill>
          </p:spPr>
          <p:txBody>
            <a:bodyPr wrap="square" lIns="0" tIns="0" rIns="0" bIns="0" rtlCol="0"/>
            <a:lstStyle/>
            <a:p>
              <a:endParaRPr/>
            </a:p>
          </p:txBody>
        </p:sp>
        <p:sp>
          <p:nvSpPr>
            <p:cNvPr id="131" name="object 131"/>
            <p:cNvSpPr/>
            <p:nvPr/>
          </p:nvSpPr>
          <p:spPr>
            <a:xfrm>
              <a:off x="6333148" y="2660314"/>
              <a:ext cx="44450" cy="31750"/>
            </a:xfrm>
            <a:custGeom>
              <a:avLst/>
              <a:gdLst/>
              <a:ahLst/>
              <a:cxnLst/>
              <a:rect l="l" t="t" r="r" b="b"/>
              <a:pathLst>
                <a:path w="44450" h="31750">
                  <a:moveTo>
                    <a:pt x="0" y="31410"/>
                  </a:moveTo>
                  <a:lnTo>
                    <a:pt x="44076" y="18251"/>
                  </a:lnTo>
                  <a:lnTo>
                    <a:pt x="1853" y="0"/>
                  </a:lnTo>
                  <a:lnTo>
                    <a:pt x="0" y="31410"/>
                  </a:lnTo>
                  <a:close/>
                </a:path>
              </a:pathLst>
            </a:custGeom>
            <a:ln w="9524">
              <a:solidFill>
                <a:srgbClr val="CCCCCC"/>
              </a:solidFill>
            </a:ln>
          </p:spPr>
          <p:txBody>
            <a:bodyPr wrap="square" lIns="0" tIns="0" rIns="0" bIns="0" rtlCol="0"/>
            <a:lstStyle/>
            <a:p>
              <a:endParaRPr/>
            </a:p>
          </p:txBody>
        </p:sp>
        <p:sp>
          <p:nvSpPr>
            <p:cNvPr id="132" name="object 132"/>
            <p:cNvSpPr/>
            <p:nvPr/>
          </p:nvSpPr>
          <p:spPr>
            <a:xfrm>
              <a:off x="2282626" y="1832848"/>
              <a:ext cx="3361054" cy="855344"/>
            </a:xfrm>
            <a:custGeom>
              <a:avLst/>
              <a:gdLst/>
              <a:ahLst/>
              <a:cxnLst/>
              <a:rect l="l" t="t" r="r" b="b"/>
              <a:pathLst>
                <a:path w="3361054" h="855344">
                  <a:moveTo>
                    <a:pt x="0" y="855010"/>
                  </a:moveTo>
                  <a:lnTo>
                    <a:pt x="3361013" y="0"/>
                  </a:lnTo>
                </a:path>
              </a:pathLst>
            </a:custGeom>
            <a:ln w="9524">
              <a:solidFill>
                <a:srgbClr val="FF0000"/>
              </a:solidFill>
            </a:ln>
          </p:spPr>
          <p:txBody>
            <a:bodyPr wrap="square" lIns="0" tIns="0" rIns="0" bIns="0" rtlCol="0"/>
            <a:lstStyle/>
            <a:p>
              <a:endParaRPr/>
            </a:p>
          </p:txBody>
        </p:sp>
        <p:sp>
          <p:nvSpPr>
            <p:cNvPr id="133" name="object 133"/>
            <p:cNvSpPr/>
            <p:nvPr/>
          </p:nvSpPr>
          <p:spPr>
            <a:xfrm>
              <a:off x="5639761" y="1817601"/>
              <a:ext cx="46355" cy="31115"/>
            </a:xfrm>
            <a:custGeom>
              <a:avLst/>
              <a:gdLst/>
              <a:ahLst/>
              <a:cxnLst/>
              <a:rect l="l" t="t" r="r" b="b"/>
              <a:pathLst>
                <a:path w="46354" h="31114">
                  <a:moveTo>
                    <a:pt x="7757" y="30494"/>
                  </a:moveTo>
                  <a:lnTo>
                    <a:pt x="0" y="0"/>
                  </a:lnTo>
                  <a:lnTo>
                    <a:pt x="45769" y="4590"/>
                  </a:lnTo>
                  <a:lnTo>
                    <a:pt x="7757" y="30494"/>
                  </a:lnTo>
                  <a:close/>
                </a:path>
              </a:pathLst>
            </a:custGeom>
            <a:solidFill>
              <a:srgbClr val="FF0000"/>
            </a:solidFill>
          </p:spPr>
          <p:txBody>
            <a:bodyPr wrap="square" lIns="0" tIns="0" rIns="0" bIns="0" rtlCol="0"/>
            <a:lstStyle/>
            <a:p>
              <a:endParaRPr/>
            </a:p>
          </p:txBody>
        </p:sp>
        <p:sp>
          <p:nvSpPr>
            <p:cNvPr id="134" name="object 134"/>
            <p:cNvSpPr/>
            <p:nvPr/>
          </p:nvSpPr>
          <p:spPr>
            <a:xfrm>
              <a:off x="5639761" y="1817601"/>
              <a:ext cx="46355" cy="31115"/>
            </a:xfrm>
            <a:custGeom>
              <a:avLst/>
              <a:gdLst/>
              <a:ahLst/>
              <a:cxnLst/>
              <a:rect l="l" t="t" r="r" b="b"/>
              <a:pathLst>
                <a:path w="46354" h="31114">
                  <a:moveTo>
                    <a:pt x="7757" y="30494"/>
                  </a:moveTo>
                  <a:lnTo>
                    <a:pt x="45769" y="4590"/>
                  </a:lnTo>
                  <a:lnTo>
                    <a:pt x="0" y="0"/>
                  </a:lnTo>
                  <a:lnTo>
                    <a:pt x="7757" y="30494"/>
                  </a:lnTo>
                  <a:close/>
                </a:path>
              </a:pathLst>
            </a:custGeom>
            <a:ln w="9524">
              <a:solidFill>
                <a:srgbClr val="FF0000"/>
              </a:solidFill>
            </a:ln>
          </p:spPr>
          <p:txBody>
            <a:bodyPr wrap="square" lIns="0" tIns="0" rIns="0" bIns="0" rtlCol="0"/>
            <a:lstStyle/>
            <a:p>
              <a:endParaRPr/>
            </a:p>
          </p:txBody>
        </p:sp>
        <p:sp>
          <p:nvSpPr>
            <p:cNvPr id="135" name="object 135"/>
            <p:cNvSpPr/>
            <p:nvPr/>
          </p:nvSpPr>
          <p:spPr>
            <a:xfrm>
              <a:off x="1892200" y="39959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36" name="object 136"/>
            <p:cNvSpPr/>
            <p:nvPr/>
          </p:nvSpPr>
          <p:spPr>
            <a:xfrm>
              <a:off x="1892200" y="39959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37" name="object 137"/>
            <p:cNvSpPr/>
            <p:nvPr/>
          </p:nvSpPr>
          <p:spPr>
            <a:xfrm>
              <a:off x="1892200" y="42701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38" name="object 138"/>
            <p:cNvSpPr/>
            <p:nvPr/>
          </p:nvSpPr>
          <p:spPr>
            <a:xfrm>
              <a:off x="1892200" y="42701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39" name="object 139"/>
            <p:cNvSpPr/>
            <p:nvPr/>
          </p:nvSpPr>
          <p:spPr>
            <a:xfrm>
              <a:off x="2258299" y="41042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40" name="object 140"/>
            <p:cNvSpPr/>
            <p:nvPr/>
          </p:nvSpPr>
          <p:spPr>
            <a:xfrm>
              <a:off x="2258299" y="41042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41" name="object 141"/>
            <p:cNvSpPr/>
            <p:nvPr/>
          </p:nvSpPr>
          <p:spPr>
            <a:xfrm>
              <a:off x="2258299" y="43856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42" name="object 142"/>
            <p:cNvSpPr/>
            <p:nvPr/>
          </p:nvSpPr>
          <p:spPr>
            <a:xfrm>
              <a:off x="2258299" y="43856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43" name="object 143"/>
            <p:cNvSpPr/>
            <p:nvPr/>
          </p:nvSpPr>
          <p:spPr>
            <a:xfrm>
              <a:off x="1892200" y="45443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EEEEE"/>
            </a:solidFill>
          </p:spPr>
          <p:txBody>
            <a:bodyPr wrap="square" lIns="0" tIns="0" rIns="0" bIns="0" rtlCol="0"/>
            <a:lstStyle/>
            <a:p>
              <a:endParaRPr/>
            </a:p>
          </p:txBody>
        </p:sp>
        <p:sp>
          <p:nvSpPr>
            <p:cNvPr id="144" name="object 144"/>
            <p:cNvSpPr/>
            <p:nvPr/>
          </p:nvSpPr>
          <p:spPr>
            <a:xfrm>
              <a:off x="1892200" y="45443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45" name="object 145"/>
            <p:cNvSpPr/>
            <p:nvPr/>
          </p:nvSpPr>
          <p:spPr>
            <a:xfrm>
              <a:off x="1892200" y="4818562"/>
              <a:ext cx="770890" cy="274320"/>
            </a:xfrm>
            <a:custGeom>
              <a:avLst/>
              <a:gdLst/>
              <a:ahLst/>
              <a:cxnLst/>
              <a:rect l="l" t="t" r="r" b="b"/>
              <a:pathLst>
                <a:path w="770889" h="274320">
                  <a:moveTo>
                    <a:pt x="770699" y="274199"/>
                  </a:moveTo>
                  <a:lnTo>
                    <a:pt x="0" y="274199"/>
                  </a:lnTo>
                  <a:lnTo>
                    <a:pt x="0" y="0"/>
                  </a:lnTo>
                  <a:lnTo>
                    <a:pt x="770699" y="0"/>
                  </a:lnTo>
                  <a:lnTo>
                    <a:pt x="770699" y="274199"/>
                  </a:lnTo>
                  <a:close/>
                </a:path>
              </a:pathLst>
            </a:custGeom>
            <a:solidFill>
              <a:srgbClr val="E6B8AE"/>
            </a:solidFill>
          </p:spPr>
          <p:txBody>
            <a:bodyPr wrap="square" lIns="0" tIns="0" rIns="0" bIns="0" rtlCol="0"/>
            <a:lstStyle/>
            <a:p>
              <a:endParaRPr/>
            </a:p>
          </p:txBody>
        </p:sp>
        <p:sp>
          <p:nvSpPr>
            <p:cNvPr id="146" name="object 146"/>
            <p:cNvSpPr/>
            <p:nvPr/>
          </p:nvSpPr>
          <p:spPr>
            <a:xfrm>
              <a:off x="1892200" y="4818562"/>
              <a:ext cx="770890" cy="274320"/>
            </a:xfrm>
            <a:custGeom>
              <a:avLst/>
              <a:gdLst/>
              <a:ahLst/>
              <a:cxnLst/>
              <a:rect l="l" t="t" r="r" b="b"/>
              <a:pathLst>
                <a:path w="770889" h="274320">
                  <a:moveTo>
                    <a:pt x="0" y="0"/>
                  </a:moveTo>
                  <a:lnTo>
                    <a:pt x="770699" y="0"/>
                  </a:lnTo>
                  <a:lnTo>
                    <a:pt x="770699" y="274199"/>
                  </a:lnTo>
                  <a:lnTo>
                    <a:pt x="0" y="274199"/>
                  </a:lnTo>
                  <a:lnTo>
                    <a:pt x="0" y="0"/>
                  </a:lnTo>
                  <a:close/>
                </a:path>
              </a:pathLst>
            </a:custGeom>
            <a:ln w="28574">
              <a:solidFill>
                <a:srgbClr val="666666"/>
              </a:solidFill>
            </a:ln>
          </p:spPr>
          <p:txBody>
            <a:bodyPr wrap="square" lIns="0" tIns="0" rIns="0" bIns="0" rtlCol="0"/>
            <a:lstStyle/>
            <a:p>
              <a:endParaRPr/>
            </a:p>
          </p:txBody>
        </p:sp>
        <p:sp>
          <p:nvSpPr>
            <p:cNvPr id="147" name="object 147"/>
            <p:cNvSpPr/>
            <p:nvPr/>
          </p:nvSpPr>
          <p:spPr>
            <a:xfrm>
              <a:off x="2258299" y="465266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1"/>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48" name="object 148"/>
            <p:cNvSpPr/>
            <p:nvPr/>
          </p:nvSpPr>
          <p:spPr>
            <a:xfrm>
              <a:off x="2258299" y="465266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1"/>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sp>
          <p:nvSpPr>
            <p:cNvPr id="149" name="object 149"/>
            <p:cNvSpPr/>
            <p:nvPr/>
          </p:nvSpPr>
          <p:spPr>
            <a:xfrm>
              <a:off x="2258299" y="4934082"/>
              <a:ext cx="28575" cy="43815"/>
            </a:xfrm>
            <a:custGeom>
              <a:avLst/>
              <a:gdLst/>
              <a:ahLst/>
              <a:cxnLst/>
              <a:rect l="l" t="t" r="r" b="b"/>
              <a:pathLst>
                <a:path w="28575" h="43814">
                  <a:moveTo>
                    <a:pt x="14249" y="43199"/>
                  </a:moveTo>
                  <a:lnTo>
                    <a:pt x="8703" y="41502"/>
                  </a:lnTo>
                  <a:lnTo>
                    <a:pt x="4173" y="36873"/>
                  </a:lnTo>
                  <a:lnTo>
                    <a:pt x="1119" y="30007"/>
                  </a:lnTo>
                  <a:lnTo>
                    <a:pt x="0" y="21599"/>
                  </a:lnTo>
                  <a:lnTo>
                    <a:pt x="1119" y="13192"/>
                  </a:lnTo>
                  <a:lnTo>
                    <a:pt x="4173" y="6326"/>
                  </a:lnTo>
                  <a:lnTo>
                    <a:pt x="8703" y="1697"/>
                  </a:lnTo>
                  <a:lnTo>
                    <a:pt x="14249" y="0"/>
                  </a:lnTo>
                  <a:lnTo>
                    <a:pt x="18029" y="0"/>
                  </a:lnTo>
                  <a:lnTo>
                    <a:pt x="21653" y="2275"/>
                  </a:lnTo>
                  <a:lnTo>
                    <a:pt x="26998" y="10377"/>
                  </a:lnTo>
                  <a:lnTo>
                    <a:pt x="28499" y="15870"/>
                  </a:lnTo>
                  <a:lnTo>
                    <a:pt x="28499" y="21599"/>
                  </a:lnTo>
                  <a:lnTo>
                    <a:pt x="27380" y="30007"/>
                  </a:lnTo>
                  <a:lnTo>
                    <a:pt x="24326" y="36873"/>
                  </a:lnTo>
                  <a:lnTo>
                    <a:pt x="19796" y="41502"/>
                  </a:lnTo>
                  <a:lnTo>
                    <a:pt x="14249" y="43199"/>
                  </a:lnTo>
                  <a:close/>
                </a:path>
              </a:pathLst>
            </a:custGeom>
            <a:solidFill>
              <a:srgbClr val="EEEEEE"/>
            </a:solidFill>
          </p:spPr>
          <p:txBody>
            <a:bodyPr wrap="square" lIns="0" tIns="0" rIns="0" bIns="0" rtlCol="0"/>
            <a:lstStyle/>
            <a:p>
              <a:endParaRPr/>
            </a:p>
          </p:txBody>
        </p:sp>
        <p:sp>
          <p:nvSpPr>
            <p:cNvPr id="150" name="object 150"/>
            <p:cNvSpPr/>
            <p:nvPr/>
          </p:nvSpPr>
          <p:spPr>
            <a:xfrm>
              <a:off x="2258299" y="4934082"/>
              <a:ext cx="28575" cy="43815"/>
            </a:xfrm>
            <a:custGeom>
              <a:avLst/>
              <a:gdLst/>
              <a:ahLst/>
              <a:cxnLst/>
              <a:rect l="l" t="t" r="r" b="b"/>
              <a:pathLst>
                <a:path w="28575" h="43814">
                  <a:moveTo>
                    <a:pt x="0" y="21599"/>
                  </a:moveTo>
                  <a:lnTo>
                    <a:pt x="1119" y="13192"/>
                  </a:lnTo>
                  <a:lnTo>
                    <a:pt x="4173" y="6326"/>
                  </a:lnTo>
                  <a:lnTo>
                    <a:pt x="8703" y="1697"/>
                  </a:lnTo>
                  <a:lnTo>
                    <a:pt x="14249" y="0"/>
                  </a:lnTo>
                  <a:lnTo>
                    <a:pt x="18029" y="0"/>
                  </a:lnTo>
                  <a:lnTo>
                    <a:pt x="21653" y="2275"/>
                  </a:lnTo>
                  <a:lnTo>
                    <a:pt x="24326" y="6326"/>
                  </a:lnTo>
                  <a:lnTo>
                    <a:pt x="26998" y="10377"/>
                  </a:lnTo>
                  <a:lnTo>
                    <a:pt x="28499" y="15870"/>
                  </a:lnTo>
                  <a:lnTo>
                    <a:pt x="28499" y="21599"/>
                  </a:lnTo>
                  <a:lnTo>
                    <a:pt x="27380" y="30007"/>
                  </a:lnTo>
                  <a:lnTo>
                    <a:pt x="24326" y="36873"/>
                  </a:lnTo>
                  <a:lnTo>
                    <a:pt x="19796" y="41502"/>
                  </a:lnTo>
                  <a:lnTo>
                    <a:pt x="14249" y="43199"/>
                  </a:lnTo>
                  <a:lnTo>
                    <a:pt x="8703" y="41502"/>
                  </a:lnTo>
                  <a:lnTo>
                    <a:pt x="4173" y="36873"/>
                  </a:lnTo>
                  <a:lnTo>
                    <a:pt x="1119" y="30007"/>
                  </a:lnTo>
                  <a:lnTo>
                    <a:pt x="0" y="21599"/>
                  </a:lnTo>
                  <a:close/>
                </a:path>
              </a:pathLst>
            </a:custGeom>
            <a:ln w="28574">
              <a:solidFill>
                <a:srgbClr val="666666"/>
              </a:solidFill>
            </a:ln>
          </p:spPr>
          <p:txBody>
            <a:bodyPr wrap="square" lIns="0" tIns="0" rIns="0" bIns="0" rtlCol="0"/>
            <a:lstStyle/>
            <a:p>
              <a:endParaRPr/>
            </a:p>
          </p:txBody>
        </p:sp>
      </p:grpSp>
      <p:sp>
        <p:nvSpPr>
          <p:cNvPr id="151" name="object 151"/>
          <p:cNvSpPr txBox="1"/>
          <p:nvPr/>
        </p:nvSpPr>
        <p:spPr>
          <a:xfrm>
            <a:off x="2794374" y="2917886"/>
            <a:ext cx="985519"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Arial MT"/>
                <a:cs typeface="Arial MT"/>
              </a:rPr>
              <a:t>20</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30" dirty="0">
                <a:latin typeface="Arial MT"/>
                <a:cs typeface="Arial MT"/>
              </a:rPr>
              <a:t> </a:t>
            </a:r>
            <a:r>
              <a:rPr sz="800" dirty="0">
                <a:latin typeface="Arial MT"/>
                <a:cs typeface="Arial MT"/>
              </a:rPr>
              <a:t>successor!</a:t>
            </a:r>
            <a:endParaRPr sz="800">
              <a:latin typeface="Arial MT"/>
              <a:cs typeface="Arial MT"/>
            </a:endParaRPr>
          </a:p>
        </p:txBody>
      </p:sp>
      <p:grpSp>
        <p:nvGrpSpPr>
          <p:cNvPr id="152" name="object 152"/>
          <p:cNvGrpSpPr/>
          <p:nvPr/>
        </p:nvGrpSpPr>
        <p:grpSpPr>
          <a:xfrm>
            <a:off x="2277863" y="1823031"/>
            <a:ext cx="3415665" cy="2871470"/>
            <a:chOff x="2277863" y="1823031"/>
            <a:chExt cx="3415665" cy="2871470"/>
          </a:xfrm>
        </p:grpSpPr>
        <p:sp>
          <p:nvSpPr>
            <p:cNvPr id="153" name="object 153"/>
            <p:cNvSpPr/>
            <p:nvPr/>
          </p:nvSpPr>
          <p:spPr>
            <a:xfrm>
              <a:off x="2282626" y="1855601"/>
              <a:ext cx="3373120" cy="2834005"/>
            </a:xfrm>
            <a:custGeom>
              <a:avLst/>
              <a:gdLst/>
              <a:ahLst/>
              <a:cxnLst/>
              <a:rect l="l" t="t" r="r" b="b"/>
              <a:pathLst>
                <a:path w="3373120" h="2834004">
                  <a:moveTo>
                    <a:pt x="0" y="2833934"/>
                  </a:moveTo>
                  <a:lnTo>
                    <a:pt x="3372645" y="0"/>
                  </a:lnTo>
                </a:path>
              </a:pathLst>
            </a:custGeom>
            <a:ln w="9524">
              <a:solidFill>
                <a:srgbClr val="CCCCCC"/>
              </a:solidFill>
            </a:ln>
          </p:spPr>
          <p:txBody>
            <a:bodyPr wrap="square" lIns="0" tIns="0" rIns="0" bIns="0" rtlCol="0"/>
            <a:lstStyle/>
            <a:p>
              <a:endParaRPr/>
            </a:p>
          </p:txBody>
        </p:sp>
        <p:sp>
          <p:nvSpPr>
            <p:cNvPr id="154" name="object 154"/>
            <p:cNvSpPr/>
            <p:nvPr/>
          </p:nvSpPr>
          <p:spPr>
            <a:xfrm>
              <a:off x="5645150" y="1827793"/>
              <a:ext cx="43815" cy="40005"/>
            </a:xfrm>
            <a:custGeom>
              <a:avLst/>
              <a:gdLst/>
              <a:ahLst/>
              <a:cxnLst/>
              <a:rect l="l" t="t" r="r" b="b"/>
              <a:pathLst>
                <a:path w="43814" h="40005">
                  <a:moveTo>
                    <a:pt x="20242" y="39852"/>
                  </a:moveTo>
                  <a:lnTo>
                    <a:pt x="0" y="15762"/>
                  </a:lnTo>
                  <a:lnTo>
                    <a:pt x="43214" y="0"/>
                  </a:lnTo>
                  <a:lnTo>
                    <a:pt x="20242" y="39852"/>
                  </a:lnTo>
                  <a:close/>
                </a:path>
              </a:pathLst>
            </a:custGeom>
            <a:solidFill>
              <a:srgbClr val="CCCCCC"/>
            </a:solidFill>
          </p:spPr>
          <p:txBody>
            <a:bodyPr wrap="square" lIns="0" tIns="0" rIns="0" bIns="0" rtlCol="0"/>
            <a:lstStyle/>
            <a:p>
              <a:endParaRPr/>
            </a:p>
          </p:txBody>
        </p:sp>
        <p:sp>
          <p:nvSpPr>
            <p:cNvPr id="155" name="object 155"/>
            <p:cNvSpPr/>
            <p:nvPr/>
          </p:nvSpPr>
          <p:spPr>
            <a:xfrm>
              <a:off x="5645150" y="1827793"/>
              <a:ext cx="43815" cy="40005"/>
            </a:xfrm>
            <a:custGeom>
              <a:avLst/>
              <a:gdLst/>
              <a:ahLst/>
              <a:cxnLst/>
              <a:rect l="l" t="t" r="r" b="b"/>
              <a:pathLst>
                <a:path w="43814" h="40005">
                  <a:moveTo>
                    <a:pt x="20242" y="39852"/>
                  </a:moveTo>
                  <a:lnTo>
                    <a:pt x="43214" y="0"/>
                  </a:lnTo>
                  <a:lnTo>
                    <a:pt x="0" y="15762"/>
                  </a:lnTo>
                  <a:lnTo>
                    <a:pt x="20242" y="39852"/>
                  </a:lnTo>
                  <a:close/>
                </a:path>
              </a:pathLst>
            </a:custGeom>
            <a:ln w="9524">
              <a:solidFill>
                <a:srgbClr val="CCCCCC"/>
              </a:solidFill>
            </a:ln>
          </p:spPr>
          <p:txBody>
            <a:bodyPr wrap="square" lIns="0" tIns="0" rIns="0" bIns="0" rtlCol="0"/>
            <a:lstStyle/>
            <a:p>
              <a:endParaRPr/>
            </a:p>
          </p:txBody>
        </p:sp>
      </p:grpSp>
      <p:sp>
        <p:nvSpPr>
          <p:cNvPr id="156" name="object 156"/>
          <p:cNvSpPr txBox="1"/>
          <p:nvPr/>
        </p:nvSpPr>
        <p:spPr>
          <a:xfrm>
            <a:off x="2794374" y="4355036"/>
            <a:ext cx="103060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MT"/>
                <a:cs typeface="Arial MT"/>
              </a:rPr>
              <a:t>1</a:t>
            </a:r>
            <a:r>
              <a:rPr sz="800" spc="-30" dirty="0">
                <a:latin typeface="Arial MT"/>
                <a:cs typeface="Arial MT"/>
              </a:rPr>
              <a:t> </a:t>
            </a:r>
            <a:r>
              <a:rPr sz="800" spc="-5" dirty="0">
                <a:latin typeface="Arial MT"/>
                <a:cs typeface="Arial MT"/>
              </a:rPr>
              <a:t>has</a:t>
            </a:r>
            <a:r>
              <a:rPr sz="800" spc="-30" dirty="0">
                <a:latin typeface="Arial MT"/>
                <a:cs typeface="Arial MT"/>
              </a:rPr>
              <a:t> </a:t>
            </a:r>
            <a:r>
              <a:rPr sz="800" spc="-5" dirty="0">
                <a:latin typeface="Arial MT"/>
                <a:cs typeface="Arial MT"/>
              </a:rPr>
              <a:t>no</a:t>
            </a:r>
            <a:r>
              <a:rPr sz="800" spc="-25" dirty="0">
                <a:latin typeface="Arial MT"/>
                <a:cs typeface="Arial MT"/>
              </a:rPr>
              <a:t> </a:t>
            </a:r>
            <a:r>
              <a:rPr sz="800" spc="-5" dirty="0">
                <a:latin typeface="Arial MT"/>
                <a:cs typeface="Arial MT"/>
              </a:rPr>
              <a:t>predecessor!</a:t>
            </a:r>
            <a:endParaRPr sz="800">
              <a:latin typeface="Arial MT"/>
              <a:cs typeface="Arial MT"/>
            </a:endParaRPr>
          </a:p>
        </p:txBody>
      </p:sp>
      <p:sp>
        <p:nvSpPr>
          <p:cNvPr id="157" name="object 157"/>
          <p:cNvSpPr txBox="1"/>
          <p:nvPr/>
        </p:nvSpPr>
        <p:spPr>
          <a:xfrm>
            <a:off x="7154250" y="992037"/>
            <a:ext cx="138874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0000"/>
                </a:solidFill>
                <a:latin typeface="Arial MT"/>
                <a:cs typeface="Arial MT"/>
              </a:rPr>
              <a:t>Now</a:t>
            </a:r>
            <a:r>
              <a:rPr sz="1400" spc="-30" dirty="0">
                <a:solidFill>
                  <a:srgbClr val="FF0000"/>
                </a:solidFill>
                <a:latin typeface="Arial MT"/>
                <a:cs typeface="Arial MT"/>
              </a:rPr>
              <a:t> </a:t>
            </a:r>
            <a:r>
              <a:rPr sz="1400" spc="-5" dirty="0">
                <a:solidFill>
                  <a:srgbClr val="FF0000"/>
                </a:solidFill>
                <a:latin typeface="Arial MT"/>
                <a:cs typeface="Arial MT"/>
              </a:rPr>
              <a:t>we</a:t>
            </a:r>
            <a:r>
              <a:rPr sz="1400" spc="-30" dirty="0">
                <a:solidFill>
                  <a:srgbClr val="FF0000"/>
                </a:solidFill>
                <a:latin typeface="Arial MT"/>
                <a:cs typeface="Arial MT"/>
              </a:rPr>
              <a:t> </a:t>
            </a:r>
            <a:r>
              <a:rPr sz="1400" spc="-5" dirty="0">
                <a:solidFill>
                  <a:srgbClr val="FF0000"/>
                </a:solidFill>
                <a:latin typeface="Arial MT"/>
                <a:cs typeface="Arial MT"/>
              </a:rPr>
              <a:t>delete</a:t>
            </a:r>
            <a:r>
              <a:rPr sz="1400" spc="-30" dirty="0">
                <a:solidFill>
                  <a:srgbClr val="FF0000"/>
                </a:solidFill>
                <a:latin typeface="Arial MT"/>
                <a:cs typeface="Arial MT"/>
              </a:rPr>
              <a:t> </a:t>
            </a:r>
            <a:r>
              <a:rPr sz="1400" spc="-5" dirty="0">
                <a:solidFill>
                  <a:srgbClr val="FF0000"/>
                </a:solidFill>
                <a:latin typeface="Arial MT"/>
                <a:cs typeface="Arial MT"/>
              </a:rPr>
              <a:t>3!</a:t>
            </a:r>
            <a:endParaRPr sz="1400">
              <a:latin typeface="Arial MT"/>
              <a:cs typeface="Arial MT"/>
            </a:endParaRPr>
          </a:p>
        </p:txBody>
      </p:sp>
      <p:sp>
        <p:nvSpPr>
          <p:cNvPr id="158" name="object 158"/>
          <p:cNvSpPr txBox="1"/>
          <p:nvPr/>
        </p:nvSpPr>
        <p:spPr>
          <a:xfrm>
            <a:off x="7154250" y="1411137"/>
            <a:ext cx="1120140" cy="448309"/>
          </a:xfrm>
          <a:prstGeom prst="rect">
            <a:avLst/>
          </a:prstGeom>
        </p:spPr>
        <p:txBody>
          <a:bodyPr vert="horz" wrap="square" lIns="0" tIns="22860" rIns="0" bIns="0" rtlCol="0">
            <a:spAutoFit/>
          </a:bodyPr>
          <a:lstStyle/>
          <a:p>
            <a:pPr marL="12700" marR="5080">
              <a:lnSpc>
                <a:spcPts val="1650"/>
              </a:lnSpc>
              <a:spcBef>
                <a:spcPts val="180"/>
              </a:spcBef>
            </a:pPr>
            <a:r>
              <a:rPr sz="1400" spc="-5" dirty="0">
                <a:solidFill>
                  <a:srgbClr val="FF0000"/>
                </a:solidFill>
                <a:latin typeface="Arial MT"/>
                <a:cs typeface="Arial MT"/>
              </a:rPr>
              <a:t>Safe</a:t>
            </a:r>
            <a:r>
              <a:rPr sz="1400" spc="-50" dirty="0">
                <a:solidFill>
                  <a:srgbClr val="FF0000"/>
                </a:solidFill>
                <a:latin typeface="Arial MT"/>
                <a:cs typeface="Arial MT"/>
              </a:rPr>
              <a:t> </a:t>
            </a:r>
            <a:r>
              <a:rPr sz="1400" spc="-5" dirty="0">
                <a:solidFill>
                  <a:srgbClr val="FF0000"/>
                </a:solidFill>
                <a:latin typeface="Arial MT"/>
                <a:cs typeface="Arial MT"/>
              </a:rPr>
              <a:t>to</a:t>
            </a:r>
            <a:r>
              <a:rPr sz="1400" spc="-45" dirty="0">
                <a:solidFill>
                  <a:srgbClr val="FF0000"/>
                </a:solidFill>
                <a:latin typeface="Arial MT"/>
                <a:cs typeface="Arial MT"/>
              </a:rPr>
              <a:t> </a:t>
            </a:r>
            <a:r>
              <a:rPr sz="1400" spc="-5" dirty="0">
                <a:solidFill>
                  <a:srgbClr val="FF0000"/>
                </a:solidFill>
                <a:latin typeface="Arial MT"/>
                <a:cs typeface="Arial MT"/>
              </a:rPr>
              <a:t>delete </a:t>
            </a:r>
            <a:r>
              <a:rPr sz="1400" spc="-375" dirty="0">
                <a:solidFill>
                  <a:srgbClr val="FF0000"/>
                </a:solidFill>
                <a:latin typeface="Arial MT"/>
                <a:cs typeface="Arial MT"/>
              </a:rPr>
              <a:t> </a:t>
            </a:r>
            <a:r>
              <a:rPr sz="1400" spc="-5" dirty="0">
                <a:solidFill>
                  <a:srgbClr val="FF0000"/>
                </a:solidFill>
                <a:latin typeface="Arial MT"/>
                <a:cs typeface="Arial MT"/>
              </a:rPr>
              <a:t>entries!</a:t>
            </a:r>
            <a:endParaRPr sz="1400">
              <a:latin typeface="Arial MT"/>
              <a:cs typeface="Arial MT"/>
            </a:endParaRPr>
          </a:p>
        </p:txBody>
      </p:sp>
      <p:grpSp>
        <p:nvGrpSpPr>
          <p:cNvPr id="159" name="object 159"/>
          <p:cNvGrpSpPr/>
          <p:nvPr/>
        </p:nvGrpSpPr>
        <p:grpSpPr>
          <a:xfrm>
            <a:off x="2257711" y="2681295"/>
            <a:ext cx="2754630" cy="1464945"/>
            <a:chOff x="2257711" y="2681295"/>
            <a:chExt cx="2754630" cy="1464945"/>
          </a:xfrm>
        </p:grpSpPr>
        <p:sp>
          <p:nvSpPr>
            <p:cNvPr id="160" name="object 160"/>
            <p:cNvSpPr/>
            <p:nvPr/>
          </p:nvSpPr>
          <p:spPr>
            <a:xfrm>
              <a:off x="2262473" y="2706304"/>
              <a:ext cx="2707005" cy="1435100"/>
            </a:xfrm>
            <a:custGeom>
              <a:avLst/>
              <a:gdLst/>
              <a:ahLst/>
              <a:cxnLst/>
              <a:rect l="l" t="t" r="r" b="b"/>
              <a:pathLst>
                <a:path w="2707004" h="1435100">
                  <a:moveTo>
                    <a:pt x="0" y="1434831"/>
                  </a:moveTo>
                  <a:lnTo>
                    <a:pt x="2706506" y="0"/>
                  </a:lnTo>
                </a:path>
              </a:pathLst>
            </a:custGeom>
            <a:ln w="9524">
              <a:solidFill>
                <a:srgbClr val="FF0000"/>
              </a:solidFill>
            </a:ln>
          </p:spPr>
          <p:txBody>
            <a:bodyPr wrap="square" lIns="0" tIns="0" rIns="0" bIns="0" rtlCol="0"/>
            <a:lstStyle/>
            <a:p>
              <a:endParaRPr/>
            </a:p>
          </p:txBody>
        </p:sp>
        <p:sp>
          <p:nvSpPr>
            <p:cNvPr id="161" name="object 161"/>
            <p:cNvSpPr/>
            <p:nvPr/>
          </p:nvSpPr>
          <p:spPr>
            <a:xfrm>
              <a:off x="4961611" y="2686058"/>
              <a:ext cx="45720" cy="34290"/>
            </a:xfrm>
            <a:custGeom>
              <a:avLst/>
              <a:gdLst/>
              <a:ahLst/>
              <a:cxnLst/>
              <a:rect l="l" t="t" r="r" b="b"/>
              <a:pathLst>
                <a:path w="45720" h="34289">
                  <a:moveTo>
                    <a:pt x="14738" y="34146"/>
                  </a:moveTo>
                  <a:lnTo>
                    <a:pt x="0" y="6345"/>
                  </a:lnTo>
                  <a:lnTo>
                    <a:pt x="45559" y="0"/>
                  </a:lnTo>
                  <a:lnTo>
                    <a:pt x="14738" y="34146"/>
                  </a:lnTo>
                  <a:close/>
                </a:path>
              </a:pathLst>
            </a:custGeom>
            <a:solidFill>
              <a:srgbClr val="FF0000"/>
            </a:solidFill>
          </p:spPr>
          <p:txBody>
            <a:bodyPr wrap="square" lIns="0" tIns="0" rIns="0" bIns="0" rtlCol="0"/>
            <a:lstStyle/>
            <a:p>
              <a:endParaRPr/>
            </a:p>
          </p:txBody>
        </p:sp>
        <p:sp>
          <p:nvSpPr>
            <p:cNvPr id="162" name="object 162"/>
            <p:cNvSpPr/>
            <p:nvPr/>
          </p:nvSpPr>
          <p:spPr>
            <a:xfrm>
              <a:off x="4961611" y="2686058"/>
              <a:ext cx="45720" cy="34290"/>
            </a:xfrm>
            <a:custGeom>
              <a:avLst/>
              <a:gdLst/>
              <a:ahLst/>
              <a:cxnLst/>
              <a:rect l="l" t="t" r="r" b="b"/>
              <a:pathLst>
                <a:path w="45720" h="34289">
                  <a:moveTo>
                    <a:pt x="14738" y="34146"/>
                  </a:moveTo>
                  <a:lnTo>
                    <a:pt x="45559" y="0"/>
                  </a:lnTo>
                  <a:lnTo>
                    <a:pt x="0" y="6345"/>
                  </a:lnTo>
                  <a:lnTo>
                    <a:pt x="14738" y="34146"/>
                  </a:lnTo>
                  <a:close/>
                </a:path>
              </a:pathLst>
            </a:custGeom>
            <a:ln w="9524">
              <a:solidFill>
                <a:srgbClr val="FF0000"/>
              </a:solidFill>
            </a:ln>
          </p:spPr>
          <p:txBody>
            <a:bodyPr wrap="square" lIns="0" tIns="0" rIns="0" bIns="0" rtlCol="0"/>
            <a:lstStyle/>
            <a:p>
              <a:endParaRPr/>
            </a:p>
          </p:txBody>
        </p:sp>
      </p:gr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61620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Data</a:t>
            </a:r>
            <a:r>
              <a:rPr sz="2500" b="0" spc="-20" dirty="0">
                <a:solidFill>
                  <a:srgbClr val="000000"/>
                </a:solidFill>
                <a:latin typeface="Arial MT"/>
                <a:cs typeface="Arial MT"/>
              </a:rPr>
              <a:t> </a:t>
            </a:r>
            <a:r>
              <a:rPr sz="2500" b="0" dirty="0">
                <a:solidFill>
                  <a:srgbClr val="000000"/>
                </a:solidFill>
                <a:latin typeface="Arial MT"/>
                <a:cs typeface="Arial MT"/>
              </a:rPr>
              <a:t>Structure</a:t>
            </a:r>
            <a:r>
              <a:rPr sz="2500" b="0" spc="-25" dirty="0">
                <a:solidFill>
                  <a:srgbClr val="000000"/>
                </a:solidFill>
                <a:latin typeface="Arial MT"/>
                <a:cs typeface="Arial MT"/>
              </a:rPr>
              <a:t> </a:t>
            </a:r>
            <a:r>
              <a:rPr lang="en-US" sz="2500" b="0" spc="-25" dirty="0">
                <a:solidFill>
                  <a:srgbClr val="000000"/>
                </a:solidFill>
                <a:latin typeface="Arial MT"/>
                <a:cs typeface="Arial MT"/>
              </a:rPr>
              <a:t>3</a:t>
            </a:r>
            <a:r>
              <a:rPr sz="2500" b="0" dirty="0">
                <a:solidFill>
                  <a:srgbClr val="000000"/>
                </a:solidFill>
                <a:latin typeface="Arial MT"/>
                <a:cs typeface="Arial MT"/>
              </a:rPr>
              <a:t>.0</a:t>
            </a:r>
            <a:endParaRPr sz="2500" dirty="0">
              <a:latin typeface="Arial MT"/>
              <a:cs typeface="Arial MT"/>
            </a:endParaRPr>
          </a:p>
        </p:txBody>
      </p:sp>
      <p:sp>
        <p:nvSpPr>
          <p:cNvPr id="3" name="object 3"/>
          <p:cNvSpPr txBox="1"/>
          <p:nvPr/>
        </p:nvSpPr>
        <p:spPr>
          <a:xfrm>
            <a:off x="475249" y="1216355"/>
            <a:ext cx="8080375" cy="1997075"/>
          </a:xfrm>
          <a:prstGeom prst="rect">
            <a:avLst/>
          </a:prstGeom>
        </p:spPr>
        <p:txBody>
          <a:bodyPr vert="horz" wrap="square" lIns="0" tIns="12700" rIns="0" bIns="0" rtlCol="0">
            <a:spAutoFit/>
          </a:bodyPr>
          <a:lstStyle/>
          <a:p>
            <a:pPr marL="379095" indent="-367030">
              <a:lnSpc>
                <a:spcPct val="100000"/>
              </a:lnSpc>
              <a:spcBef>
                <a:spcPts val="100"/>
              </a:spcBef>
              <a:buChar char="●"/>
              <a:tabLst>
                <a:tab pos="379095" algn="l"/>
                <a:tab pos="379730" algn="l"/>
              </a:tabLst>
            </a:pPr>
            <a:r>
              <a:rPr sz="1800" spc="-5" dirty="0">
                <a:solidFill>
                  <a:srgbClr val="595959"/>
                </a:solidFill>
                <a:latin typeface="Arial MT"/>
                <a:cs typeface="Arial MT"/>
              </a:rPr>
              <a:t>Lookup</a:t>
            </a:r>
            <a:r>
              <a:rPr sz="1800" spc="-35" dirty="0">
                <a:solidFill>
                  <a:srgbClr val="595959"/>
                </a:solidFill>
                <a:latin typeface="Arial MT"/>
                <a:cs typeface="Arial MT"/>
              </a:rPr>
              <a:t> </a:t>
            </a:r>
            <a:r>
              <a:rPr sz="1800" dirty="0">
                <a:solidFill>
                  <a:srgbClr val="595959"/>
                </a:solidFill>
                <a:latin typeface="Arial MT"/>
                <a:cs typeface="Arial MT"/>
              </a:rPr>
              <a:t>–</a:t>
            </a:r>
            <a:r>
              <a:rPr sz="1800" spc="-25" dirty="0">
                <a:solidFill>
                  <a:srgbClr val="595959"/>
                </a:solidFill>
                <a:latin typeface="Arial MT"/>
                <a:cs typeface="Arial MT"/>
              </a:rPr>
              <a:t> </a:t>
            </a:r>
            <a:r>
              <a:rPr sz="1800" spc="-15" dirty="0">
                <a:solidFill>
                  <a:srgbClr val="595959"/>
                </a:solidFill>
                <a:latin typeface="Lucida Sans Unicode"/>
                <a:cs typeface="Lucida Sans Unicode"/>
              </a:rPr>
              <a:t>𝑂</a:t>
            </a:r>
            <a:r>
              <a:rPr sz="1800" spc="-15" dirty="0">
                <a:solidFill>
                  <a:srgbClr val="595959"/>
                </a:solidFill>
                <a:latin typeface="Arial MT"/>
                <a:cs typeface="Arial MT"/>
              </a:rPr>
              <a:t>(1)</a:t>
            </a:r>
            <a:endParaRPr sz="1800">
              <a:latin typeface="Arial MT"/>
              <a:cs typeface="Arial MT"/>
            </a:endParaRPr>
          </a:p>
          <a:p>
            <a:pPr marL="836294" lvl="1" indent="-336550">
              <a:lnSpc>
                <a:spcPct val="100000"/>
              </a:lnSpc>
              <a:spcBef>
                <a:spcPts val="1120"/>
              </a:spcBef>
              <a:buChar char="○"/>
              <a:tabLst>
                <a:tab pos="836294" algn="l"/>
                <a:tab pos="836930" algn="l"/>
              </a:tabLst>
            </a:pPr>
            <a:r>
              <a:rPr sz="1400" spc="-5" dirty="0">
                <a:solidFill>
                  <a:srgbClr val="595959"/>
                </a:solidFill>
                <a:latin typeface="Arial MT"/>
                <a:cs typeface="Arial MT"/>
              </a:rPr>
              <a:t>Use</a:t>
            </a:r>
            <a:r>
              <a:rPr sz="1400" spc="-10" dirty="0">
                <a:solidFill>
                  <a:srgbClr val="595959"/>
                </a:solidFill>
                <a:latin typeface="Arial MT"/>
                <a:cs typeface="Arial MT"/>
              </a:rPr>
              <a:t> </a:t>
            </a:r>
            <a:r>
              <a:rPr sz="1400" spc="-5" dirty="0">
                <a:solidFill>
                  <a:srgbClr val="595959"/>
                </a:solidFill>
                <a:latin typeface="Arial MT"/>
                <a:cs typeface="Arial MT"/>
              </a:rPr>
              <a:t>the</a:t>
            </a:r>
            <a:r>
              <a:rPr sz="1400" spc="-10" dirty="0">
                <a:solidFill>
                  <a:srgbClr val="595959"/>
                </a:solidFill>
                <a:latin typeface="Arial MT"/>
                <a:cs typeface="Arial MT"/>
              </a:rPr>
              <a:t> </a:t>
            </a:r>
            <a:r>
              <a:rPr sz="1400" spc="-5" dirty="0">
                <a:solidFill>
                  <a:srgbClr val="595959"/>
                </a:solidFill>
                <a:latin typeface="Arial MT"/>
                <a:cs typeface="Arial MT"/>
              </a:rPr>
              <a:t>hash</a:t>
            </a:r>
            <a:r>
              <a:rPr sz="1400" spc="-10" dirty="0">
                <a:solidFill>
                  <a:srgbClr val="595959"/>
                </a:solidFill>
                <a:latin typeface="Arial MT"/>
                <a:cs typeface="Arial MT"/>
              </a:rPr>
              <a:t> </a:t>
            </a:r>
            <a:r>
              <a:rPr sz="1400" spc="-5" dirty="0">
                <a:solidFill>
                  <a:srgbClr val="595959"/>
                </a:solidFill>
                <a:latin typeface="Arial MT"/>
                <a:cs typeface="Arial MT"/>
              </a:rPr>
              <a:t>table</a:t>
            </a:r>
            <a:r>
              <a:rPr sz="1400" spc="-10" dirty="0">
                <a:solidFill>
                  <a:srgbClr val="595959"/>
                </a:solidFill>
                <a:latin typeface="Arial MT"/>
                <a:cs typeface="Arial MT"/>
              </a:rPr>
              <a:t> </a:t>
            </a:r>
            <a:r>
              <a:rPr sz="1400" spc="-5" dirty="0">
                <a:solidFill>
                  <a:srgbClr val="595959"/>
                </a:solidFill>
                <a:latin typeface="Arial MT"/>
                <a:cs typeface="Arial MT"/>
              </a:rPr>
              <a:t>to find</a:t>
            </a:r>
            <a:r>
              <a:rPr sz="1400" spc="-10" dirty="0">
                <a:solidFill>
                  <a:srgbClr val="595959"/>
                </a:solidFill>
                <a:latin typeface="Arial MT"/>
                <a:cs typeface="Arial MT"/>
              </a:rPr>
              <a:t> </a:t>
            </a:r>
            <a:r>
              <a:rPr sz="1400" spc="-5" dirty="0">
                <a:solidFill>
                  <a:srgbClr val="595959"/>
                </a:solidFill>
                <a:latin typeface="Arial MT"/>
                <a:cs typeface="Arial MT"/>
              </a:rPr>
              <a:t>the</a:t>
            </a:r>
            <a:r>
              <a:rPr sz="1400" spc="-10" dirty="0">
                <a:solidFill>
                  <a:srgbClr val="595959"/>
                </a:solidFill>
                <a:latin typeface="Arial MT"/>
                <a:cs typeface="Arial MT"/>
              </a:rPr>
              <a:t> </a:t>
            </a:r>
            <a:r>
              <a:rPr sz="1400" dirty="0">
                <a:solidFill>
                  <a:srgbClr val="595959"/>
                </a:solidFill>
                <a:latin typeface="Arial MT"/>
                <a:cs typeface="Arial MT"/>
              </a:rPr>
              <a:t>corresponding</a:t>
            </a:r>
            <a:r>
              <a:rPr sz="1400" spc="-10" dirty="0">
                <a:solidFill>
                  <a:srgbClr val="595959"/>
                </a:solidFill>
                <a:latin typeface="Arial MT"/>
                <a:cs typeface="Arial MT"/>
              </a:rPr>
              <a:t> </a:t>
            </a:r>
            <a:r>
              <a:rPr sz="1400" spc="-5" dirty="0">
                <a:solidFill>
                  <a:srgbClr val="595959"/>
                </a:solidFill>
                <a:latin typeface="Arial MT"/>
                <a:cs typeface="Arial MT"/>
              </a:rPr>
              <a:t>node</a:t>
            </a:r>
            <a:r>
              <a:rPr sz="1400" spc="-10" dirty="0">
                <a:solidFill>
                  <a:srgbClr val="595959"/>
                </a:solidFill>
                <a:latin typeface="Arial MT"/>
                <a:cs typeface="Arial MT"/>
              </a:rPr>
              <a:t> </a:t>
            </a:r>
            <a:r>
              <a:rPr sz="1400" dirty="0">
                <a:solidFill>
                  <a:srgbClr val="595959"/>
                </a:solidFill>
                <a:latin typeface="Arial MT"/>
                <a:cs typeface="Arial MT"/>
              </a:rPr>
              <a:t>–</a:t>
            </a:r>
            <a:r>
              <a:rPr sz="1400" spc="35" dirty="0">
                <a:solidFill>
                  <a:srgbClr val="595959"/>
                </a:solidFill>
                <a:latin typeface="Arial MT"/>
                <a:cs typeface="Arial MT"/>
              </a:rPr>
              <a:t> </a:t>
            </a:r>
            <a:r>
              <a:rPr sz="1400" spc="-15" dirty="0">
                <a:solidFill>
                  <a:srgbClr val="595959"/>
                </a:solidFill>
                <a:latin typeface="Lucida Sans Unicode"/>
                <a:cs typeface="Lucida Sans Unicode"/>
              </a:rPr>
              <a:t>𝑂</a:t>
            </a:r>
            <a:r>
              <a:rPr sz="1400" spc="-15" dirty="0">
                <a:solidFill>
                  <a:srgbClr val="595959"/>
                </a:solidFill>
                <a:latin typeface="Arial MT"/>
                <a:cs typeface="Arial MT"/>
              </a:rPr>
              <a:t>(1)</a:t>
            </a:r>
            <a:endParaRPr sz="1400">
              <a:latin typeface="Arial MT"/>
              <a:cs typeface="Arial MT"/>
            </a:endParaRPr>
          </a:p>
          <a:p>
            <a:pPr marL="379095" indent="-367030">
              <a:lnSpc>
                <a:spcPct val="100000"/>
              </a:lnSpc>
              <a:spcBef>
                <a:spcPts val="1070"/>
              </a:spcBef>
              <a:buChar char="●"/>
              <a:tabLst>
                <a:tab pos="379095" algn="l"/>
                <a:tab pos="379730" algn="l"/>
              </a:tabLst>
            </a:pPr>
            <a:r>
              <a:rPr sz="1800" spc="-5" dirty="0">
                <a:solidFill>
                  <a:srgbClr val="595959"/>
                </a:solidFill>
                <a:latin typeface="Arial MT"/>
                <a:cs typeface="Arial MT"/>
              </a:rPr>
              <a:t>Find</a:t>
            </a:r>
            <a:r>
              <a:rPr sz="1800" spc="-20" dirty="0">
                <a:solidFill>
                  <a:srgbClr val="595959"/>
                </a:solidFill>
                <a:latin typeface="Arial MT"/>
                <a:cs typeface="Arial MT"/>
              </a:rPr>
              <a:t> </a:t>
            </a:r>
            <a:r>
              <a:rPr sz="1800" dirty="0">
                <a:solidFill>
                  <a:srgbClr val="595959"/>
                </a:solidFill>
                <a:latin typeface="Arial MT"/>
                <a:cs typeface="Arial MT"/>
              </a:rPr>
              <a:t>successor</a:t>
            </a:r>
            <a:r>
              <a:rPr sz="1800" spc="-15" dirty="0">
                <a:solidFill>
                  <a:srgbClr val="595959"/>
                </a:solidFill>
                <a:latin typeface="Arial MT"/>
                <a:cs typeface="Arial MT"/>
              </a:rPr>
              <a:t> </a:t>
            </a:r>
            <a:r>
              <a:rPr sz="1800" spc="-5" dirty="0">
                <a:solidFill>
                  <a:srgbClr val="595959"/>
                </a:solidFill>
                <a:latin typeface="Arial MT"/>
                <a:cs typeface="Arial MT"/>
              </a:rPr>
              <a:t>and</a:t>
            </a:r>
            <a:r>
              <a:rPr sz="1800" spc="-20" dirty="0">
                <a:solidFill>
                  <a:srgbClr val="595959"/>
                </a:solidFill>
                <a:latin typeface="Arial MT"/>
                <a:cs typeface="Arial MT"/>
              </a:rPr>
              <a:t> </a:t>
            </a:r>
            <a:r>
              <a:rPr sz="1800" spc="-5" dirty="0">
                <a:solidFill>
                  <a:srgbClr val="595959"/>
                </a:solidFill>
                <a:latin typeface="Arial MT"/>
                <a:cs typeface="Arial MT"/>
              </a:rPr>
              <a:t>predecessor</a:t>
            </a:r>
            <a:r>
              <a:rPr sz="1800" spc="-1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15" dirty="0">
                <a:solidFill>
                  <a:srgbClr val="595959"/>
                </a:solidFill>
                <a:latin typeface="Lucida Sans Unicode"/>
                <a:cs typeface="Lucida Sans Unicode"/>
              </a:rPr>
              <a:t>𝑂</a:t>
            </a:r>
            <a:r>
              <a:rPr sz="1800" spc="-15" dirty="0">
                <a:solidFill>
                  <a:srgbClr val="595959"/>
                </a:solidFill>
                <a:latin typeface="Arial MT"/>
                <a:cs typeface="Arial MT"/>
              </a:rPr>
              <a:t>(1)</a:t>
            </a:r>
            <a:endParaRPr sz="1800">
              <a:latin typeface="Arial MT"/>
              <a:cs typeface="Arial MT"/>
            </a:endParaRPr>
          </a:p>
          <a:p>
            <a:pPr marL="836294" lvl="1" indent="-336550">
              <a:lnSpc>
                <a:spcPct val="100000"/>
              </a:lnSpc>
              <a:spcBef>
                <a:spcPts val="1125"/>
              </a:spcBef>
              <a:buChar char="○"/>
              <a:tabLst>
                <a:tab pos="836294" algn="l"/>
                <a:tab pos="836930" algn="l"/>
              </a:tabLst>
            </a:pPr>
            <a:r>
              <a:rPr sz="1400" spc="-5" dirty="0">
                <a:solidFill>
                  <a:srgbClr val="595959"/>
                </a:solidFill>
                <a:latin typeface="Arial MT"/>
                <a:cs typeface="Arial MT"/>
              </a:rPr>
              <a:t>First,</a:t>
            </a:r>
            <a:r>
              <a:rPr sz="1400" spc="-10" dirty="0">
                <a:solidFill>
                  <a:srgbClr val="595959"/>
                </a:solidFill>
                <a:latin typeface="Arial MT"/>
                <a:cs typeface="Arial MT"/>
              </a:rPr>
              <a:t> </a:t>
            </a:r>
            <a:r>
              <a:rPr sz="1400" spc="-5" dirty="0">
                <a:solidFill>
                  <a:srgbClr val="595959"/>
                </a:solidFill>
                <a:latin typeface="Arial MT"/>
                <a:cs typeface="Arial MT"/>
              </a:rPr>
              <a:t>use</a:t>
            </a:r>
            <a:r>
              <a:rPr sz="1400" spc="-10" dirty="0">
                <a:solidFill>
                  <a:srgbClr val="595959"/>
                </a:solidFill>
                <a:latin typeface="Arial MT"/>
                <a:cs typeface="Arial MT"/>
              </a:rPr>
              <a:t> </a:t>
            </a:r>
            <a:r>
              <a:rPr sz="1400" spc="-5" dirty="0">
                <a:solidFill>
                  <a:srgbClr val="595959"/>
                </a:solidFill>
                <a:latin typeface="Arial MT"/>
                <a:cs typeface="Arial MT"/>
              </a:rPr>
              <a:t>the hash</a:t>
            </a:r>
            <a:r>
              <a:rPr sz="1400" spc="-10" dirty="0">
                <a:solidFill>
                  <a:srgbClr val="595959"/>
                </a:solidFill>
                <a:latin typeface="Arial MT"/>
                <a:cs typeface="Arial MT"/>
              </a:rPr>
              <a:t> </a:t>
            </a:r>
            <a:r>
              <a:rPr sz="1400" spc="-5" dirty="0">
                <a:solidFill>
                  <a:srgbClr val="595959"/>
                </a:solidFill>
                <a:latin typeface="Arial MT"/>
                <a:cs typeface="Arial MT"/>
              </a:rPr>
              <a:t>table</a:t>
            </a:r>
            <a:r>
              <a:rPr sz="1400" spc="-10" dirty="0">
                <a:solidFill>
                  <a:srgbClr val="595959"/>
                </a:solidFill>
                <a:latin typeface="Arial MT"/>
                <a:cs typeface="Arial MT"/>
              </a:rPr>
              <a:t> </a:t>
            </a:r>
            <a:r>
              <a:rPr sz="1400" spc="-5" dirty="0">
                <a:solidFill>
                  <a:srgbClr val="595959"/>
                </a:solidFill>
                <a:latin typeface="Arial MT"/>
                <a:cs typeface="Arial MT"/>
              </a:rPr>
              <a:t>to find</a:t>
            </a:r>
            <a:r>
              <a:rPr sz="1400" spc="-10" dirty="0">
                <a:solidFill>
                  <a:srgbClr val="595959"/>
                </a:solidFill>
                <a:latin typeface="Arial MT"/>
                <a:cs typeface="Arial MT"/>
              </a:rPr>
              <a:t> </a:t>
            </a:r>
            <a:r>
              <a:rPr sz="1400" spc="-5" dirty="0">
                <a:solidFill>
                  <a:srgbClr val="595959"/>
                </a:solidFill>
                <a:latin typeface="Arial MT"/>
                <a:cs typeface="Arial MT"/>
              </a:rPr>
              <a:t>the</a:t>
            </a:r>
            <a:r>
              <a:rPr sz="1400" spc="-10" dirty="0">
                <a:solidFill>
                  <a:srgbClr val="595959"/>
                </a:solidFill>
                <a:latin typeface="Arial MT"/>
                <a:cs typeface="Arial MT"/>
              </a:rPr>
              <a:t> </a:t>
            </a:r>
            <a:r>
              <a:rPr sz="1400" dirty="0">
                <a:solidFill>
                  <a:srgbClr val="595959"/>
                </a:solidFill>
                <a:latin typeface="Arial MT"/>
                <a:cs typeface="Arial MT"/>
              </a:rPr>
              <a:t>corresponding</a:t>
            </a:r>
            <a:r>
              <a:rPr sz="1400" spc="-5" dirty="0">
                <a:solidFill>
                  <a:srgbClr val="595959"/>
                </a:solidFill>
                <a:latin typeface="Arial MT"/>
                <a:cs typeface="Arial MT"/>
              </a:rPr>
              <a:t> node</a:t>
            </a:r>
            <a:r>
              <a:rPr sz="1400" spc="-10" dirty="0">
                <a:solidFill>
                  <a:srgbClr val="595959"/>
                </a:solidFill>
                <a:latin typeface="Arial MT"/>
                <a:cs typeface="Arial MT"/>
              </a:rPr>
              <a:t> </a:t>
            </a:r>
            <a:r>
              <a:rPr sz="1400" dirty="0">
                <a:solidFill>
                  <a:srgbClr val="595959"/>
                </a:solidFill>
                <a:latin typeface="Arial MT"/>
                <a:cs typeface="Arial MT"/>
              </a:rPr>
              <a:t>–</a:t>
            </a:r>
            <a:r>
              <a:rPr sz="1400" spc="45" dirty="0">
                <a:solidFill>
                  <a:srgbClr val="595959"/>
                </a:solidFill>
                <a:latin typeface="Arial MT"/>
                <a:cs typeface="Arial MT"/>
              </a:rPr>
              <a:t> </a:t>
            </a:r>
            <a:r>
              <a:rPr sz="1400" spc="-15" dirty="0">
                <a:solidFill>
                  <a:srgbClr val="595959"/>
                </a:solidFill>
                <a:latin typeface="Lucida Sans Unicode"/>
                <a:cs typeface="Lucida Sans Unicode"/>
              </a:rPr>
              <a:t>𝑂</a:t>
            </a:r>
            <a:r>
              <a:rPr sz="1400" spc="-15" dirty="0">
                <a:solidFill>
                  <a:srgbClr val="595959"/>
                </a:solidFill>
                <a:latin typeface="Arial MT"/>
                <a:cs typeface="Arial MT"/>
              </a:rPr>
              <a:t>(1)</a:t>
            </a:r>
            <a:endParaRPr sz="1400">
              <a:latin typeface="Arial MT"/>
              <a:cs typeface="Arial MT"/>
            </a:endParaRPr>
          </a:p>
          <a:p>
            <a:pPr marL="836294" lvl="1" indent="-336550">
              <a:lnSpc>
                <a:spcPct val="100000"/>
              </a:lnSpc>
              <a:spcBef>
                <a:spcPts val="1085"/>
              </a:spcBef>
              <a:buChar char="○"/>
              <a:tabLst>
                <a:tab pos="836294" algn="l"/>
                <a:tab pos="836930" algn="l"/>
              </a:tabLst>
            </a:pPr>
            <a:r>
              <a:rPr sz="1400" spc="-5" dirty="0">
                <a:solidFill>
                  <a:srgbClr val="595959"/>
                </a:solidFill>
                <a:latin typeface="Arial MT"/>
                <a:cs typeface="Arial MT"/>
              </a:rPr>
              <a:t>Then,</a:t>
            </a:r>
            <a:r>
              <a:rPr sz="1400" spc="-15" dirty="0">
                <a:solidFill>
                  <a:srgbClr val="595959"/>
                </a:solidFill>
                <a:latin typeface="Arial MT"/>
                <a:cs typeface="Arial MT"/>
              </a:rPr>
              <a:t> </a:t>
            </a:r>
            <a:r>
              <a:rPr sz="1400" spc="-5" dirty="0">
                <a:solidFill>
                  <a:srgbClr val="595959"/>
                </a:solidFill>
                <a:latin typeface="Arial MT"/>
                <a:cs typeface="Arial MT"/>
              </a:rPr>
              <a:t>use</a:t>
            </a:r>
            <a:r>
              <a:rPr sz="1400" spc="-10" dirty="0">
                <a:solidFill>
                  <a:srgbClr val="595959"/>
                </a:solidFill>
                <a:latin typeface="Arial MT"/>
                <a:cs typeface="Arial MT"/>
              </a:rPr>
              <a:t> </a:t>
            </a:r>
            <a:r>
              <a:rPr sz="1400" spc="-5" dirty="0">
                <a:solidFill>
                  <a:srgbClr val="595959"/>
                </a:solidFill>
                <a:latin typeface="Arial MT"/>
                <a:cs typeface="Arial MT"/>
              </a:rPr>
              <a:t>the</a:t>
            </a:r>
            <a:r>
              <a:rPr sz="1400" spc="-10" dirty="0">
                <a:solidFill>
                  <a:srgbClr val="595959"/>
                </a:solidFill>
                <a:latin typeface="Arial MT"/>
                <a:cs typeface="Arial MT"/>
              </a:rPr>
              <a:t> </a:t>
            </a:r>
            <a:r>
              <a:rPr sz="1400" dirty="0">
                <a:solidFill>
                  <a:srgbClr val="595959"/>
                </a:solidFill>
                <a:latin typeface="Arial MT"/>
                <a:cs typeface="Arial MT"/>
              </a:rPr>
              <a:t>successor/predecessor</a:t>
            </a:r>
            <a:r>
              <a:rPr sz="1400" spc="-10" dirty="0">
                <a:solidFill>
                  <a:srgbClr val="595959"/>
                </a:solidFill>
                <a:latin typeface="Arial MT"/>
                <a:cs typeface="Arial MT"/>
              </a:rPr>
              <a:t> </a:t>
            </a:r>
            <a:r>
              <a:rPr sz="1400" spc="-5" dirty="0">
                <a:solidFill>
                  <a:srgbClr val="595959"/>
                </a:solidFill>
                <a:latin typeface="Arial MT"/>
                <a:cs typeface="Arial MT"/>
              </a:rPr>
              <a:t>pointer</a:t>
            </a:r>
            <a:r>
              <a:rPr sz="1400" spc="-10" dirty="0">
                <a:solidFill>
                  <a:srgbClr val="595959"/>
                </a:solidFill>
                <a:latin typeface="Arial MT"/>
                <a:cs typeface="Arial MT"/>
              </a:rPr>
              <a:t> </a:t>
            </a:r>
            <a:r>
              <a:rPr sz="1400" spc="-5" dirty="0">
                <a:solidFill>
                  <a:srgbClr val="595959"/>
                </a:solidFill>
                <a:latin typeface="Arial MT"/>
                <a:cs typeface="Arial MT"/>
              </a:rPr>
              <a:t>to</a:t>
            </a:r>
            <a:r>
              <a:rPr sz="1400" spc="-10" dirty="0">
                <a:solidFill>
                  <a:srgbClr val="595959"/>
                </a:solidFill>
                <a:latin typeface="Arial MT"/>
                <a:cs typeface="Arial MT"/>
              </a:rPr>
              <a:t> </a:t>
            </a:r>
            <a:r>
              <a:rPr sz="1400" spc="-5" dirty="0">
                <a:solidFill>
                  <a:srgbClr val="595959"/>
                </a:solidFill>
                <a:latin typeface="Arial MT"/>
                <a:cs typeface="Arial MT"/>
              </a:rPr>
              <a:t>obtain</a:t>
            </a:r>
            <a:r>
              <a:rPr sz="1400" spc="-10" dirty="0">
                <a:solidFill>
                  <a:srgbClr val="595959"/>
                </a:solidFill>
                <a:latin typeface="Arial MT"/>
                <a:cs typeface="Arial MT"/>
              </a:rPr>
              <a:t> </a:t>
            </a:r>
            <a:r>
              <a:rPr sz="1400" spc="-5" dirty="0">
                <a:solidFill>
                  <a:srgbClr val="595959"/>
                </a:solidFill>
                <a:latin typeface="Arial MT"/>
                <a:cs typeface="Arial MT"/>
              </a:rPr>
              <a:t>the</a:t>
            </a:r>
            <a:r>
              <a:rPr sz="1400" spc="-10" dirty="0">
                <a:solidFill>
                  <a:srgbClr val="595959"/>
                </a:solidFill>
                <a:latin typeface="Arial MT"/>
                <a:cs typeface="Arial MT"/>
              </a:rPr>
              <a:t> </a:t>
            </a:r>
            <a:r>
              <a:rPr sz="1400" dirty="0">
                <a:solidFill>
                  <a:srgbClr val="595959"/>
                </a:solidFill>
                <a:latin typeface="Arial MT"/>
                <a:cs typeface="Arial MT"/>
              </a:rPr>
              <a:t>successor/predecessor</a:t>
            </a:r>
            <a:r>
              <a:rPr sz="1400" spc="-10" dirty="0">
                <a:solidFill>
                  <a:srgbClr val="595959"/>
                </a:solidFill>
                <a:latin typeface="Arial MT"/>
                <a:cs typeface="Arial MT"/>
              </a:rPr>
              <a:t> </a:t>
            </a:r>
            <a:r>
              <a:rPr sz="1400" spc="-5" dirty="0">
                <a:solidFill>
                  <a:srgbClr val="595959"/>
                </a:solidFill>
                <a:latin typeface="Arial MT"/>
                <a:cs typeface="Arial MT"/>
              </a:rPr>
              <a:t>node</a:t>
            </a:r>
            <a:r>
              <a:rPr sz="1400" spc="-10" dirty="0">
                <a:solidFill>
                  <a:srgbClr val="595959"/>
                </a:solidFill>
                <a:latin typeface="Arial MT"/>
                <a:cs typeface="Arial MT"/>
              </a:rPr>
              <a:t> </a:t>
            </a:r>
            <a:r>
              <a:rPr sz="1400" dirty="0">
                <a:solidFill>
                  <a:srgbClr val="595959"/>
                </a:solidFill>
                <a:latin typeface="Arial MT"/>
                <a:cs typeface="Arial MT"/>
              </a:rPr>
              <a:t>–</a:t>
            </a:r>
            <a:r>
              <a:rPr sz="1400" spc="10" dirty="0">
                <a:solidFill>
                  <a:srgbClr val="595959"/>
                </a:solidFill>
                <a:latin typeface="Arial MT"/>
                <a:cs typeface="Arial MT"/>
              </a:rPr>
              <a:t> </a:t>
            </a:r>
            <a:r>
              <a:rPr sz="1400" spc="-40" dirty="0">
                <a:solidFill>
                  <a:srgbClr val="595959"/>
                </a:solidFill>
                <a:latin typeface="Lucida Sans Unicode"/>
                <a:cs typeface="Lucida Sans Unicode"/>
              </a:rPr>
              <a:t>𝑂</a:t>
            </a:r>
            <a:endParaRPr sz="1400">
              <a:latin typeface="Lucida Sans Unicode"/>
              <a:cs typeface="Lucida Sans Unicode"/>
            </a:endParaRPr>
          </a:p>
          <a:p>
            <a:pPr marL="836294">
              <a:lnSpc>
                <a:spcPct val="100000"/>
              </a:lnSpc>
              <a:spcBef>
                <a:spcPts val="85"/>
              </a:spcBef>
            </a:pPr>
            <a:r>
              <a:rPr sz="1400" dirty="0">
                <a:solidFill>
                  <a:srgbClr val="595959"/>
                </a:solidFill>
                <a:latin typeface="Arial MT"/>
                <a:cs typeface="Arial MT"/>
              </a:rPr>
              <a:t>(1)</a:t>
            </a:r>
            <a:endParaRPr sz="1400">
              <a:latin typeface="Arial MT"/>
              <a:cs typeface="Arial MT"/>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7429" y="2266442"/>
            <a:ext cx="2102485" cy="574040"/>
          </a:xfrm>
          <a:prstGeom prst="rect">
            <a:avLst/>
          </a:prstGeom>
        </p:spPr>
        <p:txBody>
          <a:bodyPr vert="horz" wrap="square" lIns="0" tIns="12700" rIns="0" bIns="0" rtlCol="0">
            <a:spAutoFit/>
          </a:bodyPr>
          <a:lstStyle/>
          <a:p>
            <a:pPr marL="12700">
              <a:lnSpc>
                <a:spcPct val="100000"/>
              </a:lnSpc>
              <a:spcBef>
                <a:spcPts val="100"/>
              </a:spcBef>
            </a:pPr>
            <a:r>
              <a:rPr sz="3600" b="0" spc="-10" dirty="0">
                <a:solidFill>
                  <a:srgbClr val="000000"/>
                </a:solidFill>
                <a:latin typeface="Arial MT"/>
                <a:cs typeface="Arial MT"/>
              </a:rPr>
              <a:t>Problem</a:t>
            </a:r>
            <a:r>
              <a:rPr sz="3600" b="0" spc="-95" dirty="0">
                <a:solidFill>
                  <a:srgbClr val="000000"/>
                </a:solidFill>
                <a:latin typeface="Arial MT"/>
                <a:cs typeface="Arial MT"/>
              </a:rPr>
              <a:t> </a:t>
            </a:r>
            <a:r>
              <a:rPr lang="en-US" sz="3600" b="0" spc="-95" dirty="0">
                <a:solidFill>
                  <a:srgbClr val="000000"/>
                </a:solidFill>
                <a:latin typeface="Arial MT"/>
                <a:cs typeface="Arial MT"/>
              </a:rPr>
              <a:t>5</a:t>
            </a:r>
            <a:endParaRPr sz="3600" dirty="0">
              <a:latin typeface="Arial MT"/>
              <a:cs typeface="Arial MT"/>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15963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Coupon</a:t>
            </a:r>
            <a:r>
              <a:rPr sz="2500" b="0" spc="-65" dirty="0">
                <a:solidFill>
                  <a:srgbClr val="000000"/>
                </a:solidFill>
                <a:latin typeface="Arial MT"/>
                <a:cs typeface="Arial MT"/>
              </a:rPr>
              <a:t> </a:t>
            </a:r>
            <a:r>
              <a:rPr sz="2500" b="0" spc="5" dirty="0">
                <a:solidFill>
                  <a:srgbClr val="000000"/>
                </a:solidFill>
                <a:latin typeface="Arial MT"/>
                <a:cs typeface="Arial MT"/>
              </a:rPr>
              <a:t>Chaos</a:t>
            </a:r>
            <a:endParaRPr sz="2500">
              <a:latin typeface="Arial MT"/>
              <a:cs typeface="Arial MT"/>
            </a:endParaRPr>
          </a:p>
        </p:txBody>
      </p:sp>
      <p:sp>
        <p:nvSpPr>
          <p:cNvPr id="3" name="object 3"/>
          <p:cNvSpPr txBox="1"/>
          <p:nvPr/>
        </p:nvSpPr>
        <p:spPr>
          <a:xfrm>
            <a:off x="384725" y="1205383"/>
            <a:ext cx="8365490" cy="2341667"/>
          </a:xfrm>
          <a:prstGeom prst="rect">
            <a:avLst/>
          </a:prstGeom>
        </p:spPr>
        <p:txBody>
          <a:bodyPr vert="horz" wrap="square" lIns="0" tIns="33020" rIns="0" bIns="0" rtlCol="0">
            <a:spAutoFit/>
          </a:bodyPr>
          <a:lstStyle/>
          <a:p>
            <a:pPr marL="12700" marR="191770">
              <a:lnSpc>
                <a:spcPts val="2050"/>
              </a:lnSpc>
              <a:spcBef>
                <a:spcPts val="260"/>
              </a:spcBef>
            </a:pPr>
            <a:r>
              <a:rPr sz="1800" spc="-35" dirty="0">
                <a:solidFill>
                  <a:srgbClr val="595959"/>
                </a:solidFill>
                <a:latin typeface="Arial MT"/>
                <a:cs typeface="Arial MT"/>
              </a:rPr>
              <a:t>Mr. </a:t>
            </a:r>
            <a:r>
              <a:rPr sz="1800" spc="-5" dirty="0">
                <a:solidFill>
                  <a:srgbClr val="595959"/>
                </a:solidFill>
                <a:latin typeface="Arial MT"/>
                <a:cs typeface="Arial MT"/>
              </a:rPr>
              <a:t>Nodle has </a:t>
            </a:r>
            <a:r>
              <a:rPr sz="1800" dirty="0">
                <a:solidFill>
                  <a:srgbClr val="595959"/>
                </a:solidFill>
                <a:latin typeface="Arial MT"/>
                <a:cs typeface="Arial MT"/>
              </a:rPr>
              <a:t>some coupons </a:t>
            </a:r>
            <a:r>
              <a:rPr sz="1800" spc="-5" dirty="0">
                <a:solidFill>
                  <a:srgbClr val="595959"/>
                </a:solidFill>
                <a:latin typeface="Arial MT"/>
                <a:cs typeface="Arial MT"/>
              </a:rPr>
              <a:t>that he wishes to </a:t>
            </a:r>
            <a:r>
              <a:rPr sz="1800" dirty="0">
                <a:solidFill>
                  <a:srgbClr val="595959"/>
                </a:solidFill>
                <a:latin typeface="Arial MT"/>
                <a:cs typeface="Arial MT"/>
              </a:rPr>
              <a:t>spend </a:t>
            </a:r>
            <a:r>
              <a:rPr sz="1800" spc="-5" dirty="0">
                <a:solidFill>
                  <a:srgbClr val="595959"/>
                </a:solidFill>
                <a:latin typeface="Arial MT"/>
                <a:cs typeface="Arial MT"/>
              </a:rPr>
              <a:t>at his favourite </a:t>
            </a:r>
            <a:r>
              <a:rPr sz="1800" dirty="0">
                <a:solidFill>
                  <a:srgbClr val="595959"/>
                </a:solidFill>
                <a:latin typeface="Arial MT"/>
                <a:cs typeface="Arial MT"/>
              </a:rPr>
              <a:t>cafe </a:t>
            </a:r>
            <a:r>
              <a:rPr sz="1800" spc="-5" dirty="0">
                <a:solidFill>
                  <a:srgbClr val="595959"/>
                </a:solidFill>
                <a:latin typeface="Arial MT"/>
                <a:cs typeface="Arial MT"/>
              </a:rPr>
              <a:t>on </a:t>
            </a:r>
            <a:r>
              <a:rPr sz="1800" dirty="0">
                <a:solidFill>
                  <a:srgbClr val="595959"/>
                </a:solidFill>
                <a:latin typeface="Arial MT"/>
                <a:cs typeface="Arial MT"/>
              </a:rPr>
              <a:t> campus,</a:t>
            </a:r>
            <a:r>
              <a:rPr sz="1800" spc="-5" dirty="0">
                <a:solidFill>
                  <a:srgbClr val="595959"/>
                </a:solidFill>
                <a:latin typeface="Arial MT"/>
                <a:cs typeface="Arial MT"/>
              </a:rPr>
              <a:t> bu</a:t>
            </a:r>
            <a:r>
              <a:rPr sz="1800" dirty="0">
                <a:solidFill>
                  <a:srgbClr val="595959"/>
                </a:solidFill>
                <a:latin typeface="Arial MT"/>
                <a:cs typeface="Arial MT"/>
              </a:rPr>
              <a:t>t</a:t>
            </a:r>
            <a:r>
              <a:rPr sz="1800" spc="-5" dirty="0">
                <a:solidFill>
                  <a:srgbClr val="595959"/>
                </a:solidFill>
                <a:latin typeface="Arial MT"/>
                <a:cs typeface="Arial MT"/>
              </a:rPr>
              <a:t> ther</a:t>
            </a:r>
            <a:r>
              <a:rPr sz="1800" dirty="0">
                <a:solidFill>
                  <a:srgbClr val="595959"/>
                </a:solidFill>
                <a:latin typeface="Arial MT"/>
                <a:cs typeface="Arial MT"/>
              </a:rPr>
              <a:t>e</a:t>
            </a:r>
            <a:r>
              <a:rPr sz="1800" spc="-5" dirty="0">
                <a:solidFill>
                  <a:srgbClr val="595959"/>
                </a:solidFill>
                <a:latin typeface="Arial MT"/>
                <a:cs typeface="Arial MT"/>
              </a:rPr>
              <a:t> ar</a:t>
            </a:r>
            <a:r>
              <a:rPr sz="1800" dirty="0">
                <a:solidFill>
                  <a:srgbClr val="595959"/>
                </a:solidFill>
                <a:latin typeface="Arial MT"/>
                <a:cs typeface="Arial MT"/>
              </a:rPr>
              <a:t>e</a:t>
            </a:r>
            <a:r>
              <a:rPr sz="1800" spc="-5" dirty="0">
                <a:solidFill>
                  <a:srgbClr val="595959"/>
                </a:solidFill>
                <a:latin typeface="Arial MT"/>
                <a:cs typeface="Arial MT"/>
              </a:rPr>
              <a:t> di</a:t>
            </a:r>
            <a:r>
              <a:rPr sz="1800" spc="-35" dirty="0">
                <a:solidFill>
                  <a:srgbClr val="595959"/>
                </a:solidFill>
                <a:latin typeface="Arial MT"/>
                <a:cs typeface="Arial MT"/>
              </a:rPr>
              <a:t>f</a:t>
            </a:r>
            <a:r>
              <a:rPr sz="1800" spc="-5" dirty="0">
                <a:solidFill>
                  <a:srgbClr val="595959"/>
                </a:solidFill>
                <a:latin typeface="Arial MT"/>
                <a:cs typeface="Arial MT"/>
              </a:rPr>
              <a:t>feren</a:t>
            </a:r>
            <a:r>
              <a:rPr sz="1800" dirty="0">
                <a:solidFill>
                  <a:srgbClr val="595959"/>
                </a:solidFill>
                <a:latin typeface="Arial MT"/>
                <a:cs typeface="Arial MT"/>
              </a:rPr>
              <a:t>t</a:t>
            </a:r>
            <a:r>
              <a:rPr sz="1800" spc="-5" dirty="0">
                <a:solidFill>
                  <a:srgbClr val="595959"/>
                </a:solidFill>
                <a:latin typeface="Arial MT"/>
                <a:cs typeface="Arial MT"/>
              </a:rPr>
              <a:t> type</a:t>
            </a:r>
            <a:r>
              <a:rPr sz="1800" dirty="0">
                <a:solidFill>
                  <a:srgbClr val="595959"/>
                </a:solidFill>
                <a:latin typeface="Arial MT"/>
                <a:cs typeface="Arial MT"/>
              </a:rPr>
              <a:t>s</a:t>
            </a:r>
            <a:r>
              <a:rPr sz="1800" spc="-5" dirty="0">
                <a:solidFill>
                  <a:srgbClr val="595959"/>
                </a:solidFill>
                <a:latin typeface="Arial MT"/>
                <a:cs typeface="Arial MT"/>
              </a:rPr>
              <a:t> o</a:t>
            </a:r>
            <a:r>
              <a:rPr sz="1800" dirty="0">
                <a:solidFill>
                  <a:srgbClr val="595959"/>
                </a:solidFill>
                <a:latin typeface="Arial MT"/>
                <a:cs typeface="Arial MT"/>
              </a:rPr>
              <a:t>f</a:t>
            </a:r>
            <a:r>
              <a:rPr sz="1800" spc="-5" dirty="0">
                <a:solidFill>
                  <a:srgbClr val="595959"/>
                </a:solidFill>
                <a:latin typeface="Arial MT"/>
                <a:cs typeface="Arial MT"/>
              </a:rPr>
              <a:t> </a:t>
            </a:r>
            <a:r>
              <a:rPr sz="1800" dirty="0">
                <a:solidFill>
                  <a:srgbClr val="595959"/>
                </a:solidFill>
                <a:latin typeface="Arial MT"/>
                <a:cs typeface="Arial MT"/>
              </a:rPr>
              <a:t>coupons.</a:t>
            </a:r>
            <a:r>
              <a:rPr sz="1800" spc="-5" dirty="0">
                <a:solidFill>
                  <a:srgbClr val="595959"/>
                </a:solidFill>
                <a:latin typeface="Arial MT"/>
                <a:cs typeface="Arial MT"/>
              </a:rPr>
              <a:t> I</a:t>
            </a:r>
            <a:r>
              <a:rPr sz="1800" dirty="0">
                <a:solidFill>
                  <a:srgbClr val="595959"/>
                </a:solidFill>
                <a:latin typeface="Arial MT"/>
                <a:cs typeface="Arial MT"/>
              </a:rPr>
              <a:t>n</a:t>
            </a:r>
            <a:r>
              <a:rPr sz="1800" spc="-5" dirty="0">
                <a:solidFill>
                  <a:srgbClr val="595959"/>
                </a:solidFill>
                <a:latin typeface="Arial MT"/>
                <a:cs typeface="Arial MT"/>
              </a:rPr>
              <a:t> particula</a:t>
            </a:r>
            <a:r>
              <a:rPr sz="1800" spc="-100" dirty="0">
                <a:solidFill>
                  <a:srgbClr val="595959"/>
                </a:solidFill>
                <a:latin typeface="Arial MT"/>
                <a:cs typeface="Arial MT"/>
              </a:rPr>
              <a:t>r</a:t>
            </a:r>
            <a:r>
              <a:rPr sz="1800" dirty="0">
                <a:solidFill>
                  <a:srgbClr val="595959"/>
                </a:solidFill>
                <a:latin typeface="Arial MT"/>
                <a:cs typeface="Arial MT"/>
              </a:rPr>
              <a:t>,</a:t>
            </a:r>
            <a:r>
              <a:rPr sz="1800" spc="-5" dirty="0">
                <a:solidFill>
                  <a:srgbClr val="595959"/>
                </a:solidFill>
                <a:latin typeface="Arial MT"/>
                <a:cs typeface="Arial MT"/>
              </a:rPr>
              <a:t> ther</a:t>
            </a:r>
            <a:r>
              <a:rPr sz="1800" dirty="0">
                <a:solidFill>
                  <a:srgbClr val="595959"/>
                </a:solidFill>
                <a:latin typeface="Arial MT"/>
                <a:cs typeface="Arial MT"/>
              </a:rPr>
              <a:t>e</a:t>
            </a:r>
            <a:r>
              <a:rPr sz="1800" spc="-5" dirty="0">
                <a:solidFill>
                  <a:srgbClr val="595959"/>
                </a:solidFill>
                <a:latin typeface="Arial MT"/>
                <a:cs typeface="Arial MT"/>
              </a:rPr>
              <a:t> ar</a:t>
            </a:r>
            <a:r>
              <a:rPr sz="1800" dirty="0">
                <a:solidFill>
                  <a:srgbClr val="595959"/>
                </a:solidFill>
                <a:latin typeface="Arial MT"/>
                <a:cs typeface="Arial MT"/>
              </a:rPr>
              <a:t>e</a:t>
            </a:r>
            <a:r>
              <a:rPr sz="1800" spc="95" dirty="0">
                <a:solidFill>
                  <a:srgbClr val="595959"/>
                </a:solidFill>
                <a:latin typeface="Arial MT"/>
                <a:cs typeface="Arial MT"/>
              </a:rPr>
              <a:t> </a:t>
            </a:r>
            <a:r>
              <a:rPr sz="1800" spc="-1135" dirty="0">
                <a:solidFill>
                  <a:srgbClr val="595959"/>
                </a:solidFill>
                <a:latin typeface="Lucida Sans Unicode"/>
                <a:cs typeface="Lucida Sans Unicode"/>
              </a:rPr>
              <a:t>𝑡</a:t>
            </a:r>
            <a:r>
              <a:rPr sz="1800" spc="-75" dirty="0">
                <a:solidFill>
                  <a:srgbClr val="595959"/>
                </a:solidFill>
                <a:latin typeface="Lucida Sans Unicode"/>
                <a:cs typeface="Lucida Sans Unicode"/>
              </a:rPr>
              <a:t> </a:t>
            </a:r>
            <a:r>
              <a:rPr lang="en-US" sz="1800" spc="-75" dirty="0">
                <a:solidFill>
                  <a:srgbClr val="595959"/>
                </a:solidFill>
                <a:latin typeface="Lucida Sans Unicode"/>
                <a:cs typeface="Lucida Sans Unicode"/>
              </a:rPr>
              <a:t> </a:t>
            </a:r>
            <a:r>
              <a:rPr sz="1800" spc="-5" dirty="0">
                <a:solidFill>
                  <a:srgbClr val="595959"/>
                </a:solidFill>
                <a:latin typeface="Arial MT"/>
                <a:cs typeface="Arial MT"/>
              </a:rPr>
              <a:t>distinct  </a:t>
            </a:r>
            <a:r>
              <a:rPr sz="1800" dirty="0">
                <a:solidFill>
                  <a:srgbClr val="595959"/>
                </a:solidFill>
                <a:latin typeface="Arial MT"/>
                <a:cs typeface="Arial MT"/>
              </a:rPr>
              <a:t>coupon</a:t>
            </a:r>
            <a:r>
              <a:rPr sz="1800" spc="-10" dirty="0">
                <a:solidFill>
                  <a:srgbClr val="595959"/>
                </a:solidFill>
                <a:latin typeface="Arial MT"/>
                <a:cs typeface="Arial MT"/>
              </a:rPr>
              <a:t> </a:t>
            </a:r>
            <a:r>
              <a:rPr sz="1800" spc="-5" dirty="0">
                <a:solidFill>
                  <a:srgbClr val="595959"/>
                </a:solidFill>
                <a:latin typeface="Arial MT"/>
                <a:cs typeface="Arial MT"/>
              </a:rPr>
              <a:t>types, and</a:t>
            </a:r>
            <a:r>
              <a:rPr sz="1800" spc="-10" dirty="0">
                <a:solidFill>
                  <a:srgbClr val="595959"/>
                </a:solidFill>
                <a:latin typeface="Arial MT"/>
                <a:cs typeface="Arial MT"/>
              </a:rPr>
              <a:t> </a:t>
            </a:r>
            <a:r>
              <a:rPr sz="1800" spc="-5" dirty="0">
                <a:solidFill>
                  <a:srgbClr val="595959"/>
                </a:solidFill>
                <a:latin typeface="Arial MT"/>
                <a:cs typeface="Arial MT"/>
              </a:rPr>
              <a:t>he </a:t>
            </a:r>
            <a:r>
              <a:rPr sz="1800" dirty="0">
                <a:solidFill>
                  <a:srgbClr val="595959"/>
                </a:solidFill>
                <a:latin typeface="Arial MT"/>
                <a:cs typeface="Arial MT"/>
              </a:rPr>
              <a:t>can</a:t>
            </a:r>
            <a:r>
              <a:rPr sz="1800" spc="-10" dirty="0">
                <a:solidFill>
                  <a:srgbClr val="595959"/>
                </a:solidFill>
                <a:latin typeface="Arial MT"/>
                <a:cs typeface="Arial MT"/>
              </a:rPr>
              <a:t> </a:t>
            </a:r>
            <a:r>
              <a:rPr sz="1800" spc="-5" dirty="0">
                <a:solidFill>
                  <a:srgbClr val="595959"/>
                </a:solidFill>
                <a:latin typeface="Arial MT"/>
                <a:cs typeface="Arial MT"/>
              </a:rPr>
              <a:t>have any</a:t>
            </a:r>
            <a:r>
              <a:rPr sz="1800" spc="-10" dirty="0">
                <a:solidFill>
                  <a:srgbClr val="595959"/>
                </a:solidFill>
                <a:latin typeface="Arial MT"/>
                <a:cs typeface="Arial MT"/>
              </a:rPr>
              <a:t> </a:t>
            </a:r>
            <a:r>
              <a:rPr sz="1800" spc="-5" dirty="0">
                <a:solidFill>
                  <a:srgbClr val="595959"/>
                </a:solidFill>
                <a:latin typeface="Arial MT"/>
                <a:cs typeface="Arial MT"/>
              </a:rPr>
              <a:t>number of</a:t>
            </a:r>
            <a:r>
              <a:rPr sz="1800" spc="-10" dirty="0">
                <a:solidFill>
                  <a:srgbClr val="595959"/>
                </a:solidFill>
                <a:latin typeface="Arial MT"/>
                <a:cs typeface="Arial MT"/>
              </a:rPr>
              <a:t> </a:t>
            </a:r>
            <a:r>
              <a:rPr sz="1800" spc="-5" dirty="0">
                <a:solidFill>
                  <a:srgbClr val="595959"/>
                </a:solidFill>
                <a:latin typeface="Arial MT"/>
                <a:cs typeface="Arial MT"/>
              </a:rPr>
              <a:t>each type</a:t>
            </a:r>
            <a:r>
              <a:rPr sz="1800" spc="-10" dirty="0">
                <a:solidFill>
                  <a:srgbClr val="595959"/>
                </a:solidFill>
                <a:latin typeface="Arial MT"/>
                <a:cs typeface="Arial MT"/>
              </a:rPr>
              <a:t> </a:t>
            </a:r>
            <a:r>
              <a:rPr sz="1800" dirty="0">
                <a:solidFill>
                  <a:srgbClr val="595959"/>
                </a:solidFill>
                <a:latin typeface="Arial MT"/>
                <a:cs typeface="Arial MT"/>
              </a:rPr>
              <a:t>(including</a:t>
            </a:r>
            <a:r>
              <a:rPr sz="1800" spc="-5" dirty="0">
                <a:solidFill>
                  <a:srgbClr val="595959"/>
                </a:solidFill>
                <a:latin typeface="Arial MT"/>
                <a:cs typeface="Arial MT"/>
              </a:rPr>
              <a:t> 0).</a:t>
            </a:r>
            <a:r>
              <a:rPr sz="1800" spc="-10" dirty="0">
                <a:solidFill>
                  <a:srgbClr val="595959"/>
                </a:solidFill>
                <a:latin typeface="Arial MT"/>
                <a:cs typeface="Arial MT"/>
              </a:rPr>
              <a:t> </a:t>
            </a:r>
            <a:r>
              <a:rPr sz="1800" spc="-5" dirty="0">
                <a:solidFill>
                  <a:srgbClr val="595959"/>
                </a:solidFill>
                <a:latin typeface="Arial MT"/>
                <a:cs typeface="Arial MT"/>
              </a:rPr>
              <a:t>He has</a:t>
            </a:r>
            <a:r>
              <a:rPr sz="1800" spc="60" dirty="0">
                <a:solidFill>
                  <a:srgbClr val="595959"/>
                </a:solidFill>
                <a:latin typeface="Arial MT"/>
                <a:cs typeface="Arial MT"/>
              </a:rPr>
              <a:t> </a:t>
            </a:r>
            <a:r>
              <a:rPr sz="1800" spc="-450" dirty="0">
                <a:solidFill>
                  <a:srgbClr val="595959"/>
                </a:solidFill>
                <a:latin typeface="Lucida Sans Unicode"/>
                <a:cs typeface="Lucida Sans Unicode"/>
              </a:rPr>
              <a:t>𝑛 </a:t>
            </a:r>
            <a:r>
              <a:rPr sz="1800" spc="-445" dirty="0">
                <a:solidFill>
                  <a:srgbClr val="595959"/>
                </a:solidFill>
                <a:latin typeface="Lucida Sans Unicode"/>
                <a:cs typeface="Lucida Sans Unicode"/>
              </a:rPr>
              <a:t> </a:t>
            </a:r>
            <a:r>
              <a:rPr sz="1800" dirty="0">
                <a:solidFill>
                  <a:srgbClr val="595959"/>
                </a:solidFill>
                <a:latin typeface="Arial MT"/>
                <a:cs typeface="Arial MT"/>
              </a:rPr>
              <a:t>coupons</a:t>
            </a:r>
            <a:r>
              <a:rPr sz="1800" spc="-10" dirty="0">
                <a:solidFill>
                  <a:srgbClr val="595959"/>
                </a:solidFill>
                <a:latin typeface="Arial MT"/>
                <a:cs typeface="Arial MT"/>
              </a:rPr>
              <a:t> </a:t>
            </a:r>
            <a:r>
              <a:rPr sz="1800" spc="-5" dirty="0">
                <a:solidFill>
                  <a:srgbClr val="595959"/>
                </a:solidFill>
                <a:latin typeface="Arial MT"/>
                <a:cs typeface="Arial MT"/>
              </a:rPr>
              <a:t>in total.</a:t>
            </a:r>
            <a:endParaRPr sz="1800" dirty="0">
              <a:latin typeface="Arial MT"/>
              <a:cs typeface="Arial MT"/>
            </a:endParaRPr>
          </a:p>
          <a:p>
            <a:pPr marL="12700" marR="5080">
              <a:lnSpc>
                <a:spcPts val="2050"/>
              </a:lnSpc>
              <a:spcBef>
                <a:spcPts val="1205"/>
              </a:spcBef>
            </a:pPr>
            <a:r>
              <a:rPr sz="1800" spc="-5" dirty="0">
                <a:solidFill>
                  <a:srgbClr val="595959"/>
                </a:solidFill>
                <a:latin typeface="Arial MT"/>
                <a:cs typeface="Arial MT"/>
              </a:rPr>
              <a:t>He</a:t>
            </a:r>
            <a:r>
              <a:rPr sz="1800" spc="-10" dirty="0">
                <a:solidFill>
                  <a:srgbClr val="595959"/>
                </a:solidFill>
                <a:latin typeface="Arial MT"/>
                <a:cs typeface="Arial MT"/>
              </a:rPr>
              <a:t> </a:t>
            </a:r>
            <a:r>
              <a:rPr sz="1800" spc="-5" dirty="0">
                <a:solidFill>
                  <a:srgbClr val="595959"/>
                </a:solidFill>
                <a:latin typeface="Arial MT"/>
                <a:cs typeface="Arial MT"/>
              </a:rPr>
              <a:t>wishes to use one</a:t>
            </a:r>
            <a:r>
              <a:rPr sz="1800" spc="-10" dirty="0">
                <a:solidFill>
                  <a:srgbClr val="595959"/>
                </a:solidFill>
                <a:latin typeface="Arial MT"/>
                <a:cs typeface="Arial MT"/>
              </a:rPr>
              <a:t> </a:t>
            </a:r>
            <a:r>
              <a:rPr sz="1800" dirty="0">
                <a:solidFill>
                  <a:srgbClr val="595959"/>
                </a:solidFill>
                <a:latin typeface="Arial MT"/>
                <a:cs typeface="Arial MT"/>
              </a:rPr>
              <a:t>coupon</a:t>
            </a:r>
            <a:r>
              <a:rPr sz="1800" spc="-5" dirty="0">
                <a:solidFill>
                  <a:srgbClr val="595959"/>
                </a:solidFill>
                <a:latin typeface="Arial MT"/>
                <a:cs typeface="Arial MT"/>
              </a:rPr>
              <a:t> </a:t>
            </a:r>
            <a:r>
              <a:rPr sz="1800" dirty="0">
                <a:solidFill>
                  <a:srgbClr val="595959"/>
                </a:solidFill>
                <a:latin typeface="Arial MT"/>
                <a:cs typeface="Arial MT"/>
              </a:rPr>
              <a:t>a</a:t>
            </a:r>
            <a:r>
              <a:rPr sz="1800" spc="-5" dirty="0">
                <a:solidFill>
                  <a:srgbClr val="595959"/>
                </a:solidFill>
                <a:latin typeface="Arial MT"/>
                <a:cs typeface="Arial MT"/>
              </a:rPr>
              <a:t> </a:t>
            </a:r>
            <a:r>
              <a:rPr sz="1800" spc="-40" dirty="0">
                <a:solidFill>
                  <a:srgbClr val="595959"/>
                </a:solidFill>
                <a:latin typeface="Arial MT"/>
                <a:cs typeface="Arial MT"/>
              </a:rPr>
              <a:t>day,</a:t>
            </a:r>
            <a:r>
              <a:rPr sz="1800" spc="-5" dirty="0">
                <a:solidFill>
                  <a:srgbClr val="595959"/>
                </a:solidFill>
                <a:latin typeface="Arial MT"/>
                <a:cs typeface="Arial MT"/>
              </a:rPr>
              <a:t> </a:t>
            </a:r>
            <a:r>
              <a:rPr sz="1800" dirty="0">
                <a:solidFill>
                  <a:srgbClr val="595959"/>
                </a:solidFill>
                <a:latin typeface="Arial MT"/>
                <a:cs typeface="Arial MT"/>
              </a:rPr>
              <a:t>starting</a:t>
            </a:r>
            <a:r>
              <a:rPr sz="1800" spc="-5" dirty="0">
                <a:solidFill>
                  <a:srgbClr val="595959"/>
                </a:solidFill>
                <a:latin typeface="Arial MT"/>
                <a:cs typeface="Arial MT"/>
              </a:rPr>
              <a:t> from</a:t>
            </a:r>
            <a:r>
              <a:rPr sz="1800" spc="-10" dirty="0">
                <a:solidFill>
                  <a:srgbClr val="595959"/>
                </a:solidFill>
                <a:latin typeface="Arial MT"/>
                <a:cs typeface="Arial MT"/>
              </a:rPr>
              <a:t> </a:t>
            </a:r>
            <a:r>
              <a:rPr sz="1800" spc="-5" dirty="0">
                <a:solidFill>
                  <a:srgbClr val="595959"/>
                </a:solidFill>
                <a:latin typeface="Arial MT"/>
                <a:cs typeface="Arial MT"/>
              </a:rPr>
              <a:t>day 1. He wishes to</a:t>
            </a:r>
            <a:r>
              <a:rPr sz="1800" spc="-10" dirty="0">
                <a:solidFill>
                  <a:srgbClr val="595959"/>
                </a:solidFill>
                <a:latin typeface="Arial MT"/>
                <a:cs typeface="Arial MT"/>
              </a:rPr>
              <a:t> </a:t>
            </a:r>
            <a:r>
              <a:rPr sz="1800" spc="-5" dirty="0">
                <a:solidFill>
                  <a:srgbClr val="595959"/>
                </a:solidFill>
                <a:latin typeface="Arial MT"/>
                <a:cs typeface="Arial MT"/>
              </a:rPr>
              <a:t>use his </a:t>
            </a:r>
            <a:r>
              <a:rPr sz="1800" dirty="0">
                <a:solidFill>
                  <a:srgbClr val="595959"/>
                </a:solidFill>
                <a:latin typeface="Arial MT"/>
                <a:cs typeface="Arial MT"/>
              </a:rPr>
              <a:t> coupons </a:t>
            </a:r>
            <a:r>
              <a:rPr sz="1800" spc="-5" dirty="0">
                <a:solidFill>
                  <a:srgbClr val="595959"/>
                </a:solidFill>
                <a:latin typeface="Arial MT"/>
                <a:cs typeface="Arial MT"/>
              </a:rPr>
              <a:t>in ascending order and will use up all his </a:t>
            </a:r>
            <a:r>
              <a:rPr sz="1800" dirty="0">
                <a:solidFill>
                  <a:srgbClr val="595959"/>
                </a:solidFill>
                <a:latin typeface="Arial MT"/>
                <a:cs typeface="Arial MT"/>
              </a:rPr>
              <a:t>coupons </a:t>
            </a:r>
            <a:r>
              <a:rPr sz="1800" spc="-5" dirty="0">
                <a:solidFill>
                  <a:srgbClr val="595959"/>
                </a:solidFill>
                <a:latin typeface="Arial MT"/>
                <a:cs typeface="Arial MT"/>
              </a:rPr>
              <a:t>that are of </a:t>
            </a:r>
            <a:r>
              <a:rPr sz="1800" dirty="0">
                <a:solidFill>
                  <a:srgbClr val="595959"/>
                </a:solidFill>
                <a:latin typeface="Arial MT"/>
                <a:cs typeface="Arial MT"/>
              </a:rPr>
              <a:t>a </a:t>
            </a:r>
            <a:r>
              <a:rPr sz="1800" spc="-5" dirty="0">
                <a:solidFill>
                  <a:srgbClr val="595959"/>
                </a:solidFill>
                <a:latin typeface="Arial MT"/>
                <a:cs typeface="Arial MT"/>
              </a:rPr>
              <a:t>lower type </a:t>
            </a:r>
            <a:r>
              <a:rPr sz="1800" spc="-490" dirty="0">
                <a:solidFill>
                  <a:srgbClr val="595959"/>
                </a:solidFill>
                <a:latin typeface="Arial MT"/>
                <a:cs typeface="Arial MT"/>
              </a:rPr>
              <a:t> </a:t>
            </a:r>
            <a:r>
              <a:rPr sz="1800" spc="-5" dirty="0">
                <a:solidFill>
                  <a:srgbClr val="595959"/>
                </a:solidFill>
                <a:latin typeface="Arial MT"/>
                <a:cs typeface="Arial MT"/>
              </a:rPr>
              <a:t>first before </a:t>
            </a:r>
            <a:r>
              <a:rPr sz="1800" dirty="0">
                <a:solidFill>
                  <a:srgbClr val="595959"/>
                </a:solidFill>
                <a:latin typeface="Arial MT"/>
                <a:cs typeface="Arial MT"/>
              </a:rPr>
              <a:t>moving </a:t>
            </a:r>
            <a:r>
              <a:rPr sz="1800" spc="-5" dirty="0">
                <a:solidFill>
                  <a:srgbClr val="595959"/>
                </a:solidFill>
                <a:latin typeface="Arial MT"/>
                <a:cs typeface="Arial MT"/>
              </a:rPr>
              <a:t>on to the next type. Nodle wishes to build </a:t>
            </a:r>
            <a:r>
              <a:rPr sz="1800" dirty="0">
                <a:solidFill>
                  <a:srgbClr val="595959"/>
                </a:solidFill>
                <a:latin typeface="Arial MT"/>
                <a:cs typeface="Arial MT"/>
              </a:rPr>
              <a:t>a calendar </a:t>
            </a:r>
            <a:r>
              <a:rPr sz="1800" spc="-5" dirty="0">
                <a:solidFill>
                  <a:srgbClr val="595959"/>
                </a:solidFill>
                <a:latin typeface="Arial MT"/>
                <a:cs typeface="Arial MT"/>
              </a:rPr>
              <a:t>that will </a:t>
            </a:r>
            <a:r>
              <a:rPr sz="1800" dirty="0">
                <a:solidFill>
                  <a:srgbClr val="595959"/>
                </a:solidFill>
                <a:latin typeface="Arial MT"/>
                <a:cs typeface="Arial MT"/>
              </a:rPr>
              <a:t> state</a:t>
            </a:r>
            <a:r>
              <a:rPr sz="1800" spc="-10" dirty="0">
                <a:solidFill>
                  <a:srgbClr val="595959"/>
                </a:solidFill>
                <a:latin typeface="Arial MT"/>
                <a:cs typeface="Arial MT"/>
              </a:rPr>
              <a:t> </a:t>
            </a:r>
            <a:r>
              <a:rPr sz="1800" spc="-5" dirty="0">
                <a:solidFill>
                  <a:srgbClr val="595959"/>
                </a:solidFill>
                <a:latin typeface="Arial MT"/>
                <a:cs typeface="Arial MT"/>
              </a:rPr>
              <a:t>which </a:t>
            </a:r>
            <a:r>
              <a:rPr sz="1800" dirty="0">
                <a:solidFill>
                  <a:srgbClr val="595959"/>
                </a:solidFill>
                <a:latin typeface="Arial MT"/>
                <a:cs typeface="Arial MT"/>
              </a:rPr>
              <a:t>coupon</a:t>
            </a:r>
            <a:r>
              <a:rPr sz="1800" spc="-5" dirty="0">
                <a:solidFill>
                  <a:srgbClr val="595959"/>
                </a:solidFill>
                <a:latin typeface="Arial MT"/>
                <a:cs typeface="Arial MT"/>
              </a:rPr>
              <a:t> he will be</a:t>
            </a:r>
            <a:r>
              <a:rPr sz="1800" spc="-10" dirty="0">
                <a:solidFill>
                  <a:srgbClr val="595959"/>
                </a:solidFill>
                <a:latin typeface="Arial MT"/>
                <a:cs typeface="Arial MT"/>
              </a:rPr>
              <a:t> </a:t>
            </a:r>
            <a:r>
              <a:rPr sz="1800" spc="-5" dirty="0">
                <a:solidFill>
                  <a:srgbClr val="595959"/>
                </a:solidFill>
                <a:latin typeface="Arial MT"/>
                <a:cs typeface="Arial MT"/>
              </a:rPr>
              <a:t>using.</a:t>
            </a:r>
            <a:endParaRPr sz="1800" dirty="0">
              <a:latin typeface="Arial MT"/>
              <a:cs typeface="Arial MT"/>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15963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Coupon</a:t>
            </a:r>
            <a:r>
              <a:rPr sz="2500" b="0" spc="-65" dirty="0">
                <a:solidFill>
                  <a:srgbClr val="000000"/>
                </a:solidFill>
                <a:latin typeface="Arial MT"/>
                <a:cs typeface="Arial MT"/>
              </a:rPr>
              <a:t> </a:t>
            </a:r>
            <a:r>
              <a:rPr sz="2500" b="0" spc="5" dirty="0">
                <a:solidFill>
                  <a:srgbClr val="000000"/>
                </a:solidFill>
                <a:latin typeface="Arial MT"/>
                <a:cs typeface="Arial MT"/>
              </a:rPr>
              <a:t>Chaos</a:t>
            </a:r>
            <a:endParaRPr sz="2500">
              <a:latin typeface="Arial MT"/>
              <a:cs typeface="Arial MT"/>
            </a:endParaRPr>
          </a:p>
        </p:txBody>
      </p:sp>
      <p:sp>
        <p:nvSpPr>
          <p:cNvPr id="3" name="object 3"/>
          <p:cNvSpPr txBox="1"/>
          <p:nvPr/>
        </p:nvSpPr>
        <p:spPr>
          <a:xfrm>
            <a:off x="384725" y="1217727"/>
            <a:ext cx="8336915" cy="1543050"/>
          </a:xfrm>
          <a:prstGeom prst="rect">
            <a:avLst/>
          </a:prstGeom>
        </p:spPr>
        <p:txBody>
          <a:bodyPr vert="horz" wrap="square" lIns="0" tIns="0" rIns="0" bIns="0" rtlCol="0">
            <a:spAutoFit/>
          </a:bodyPr>
          <a:lstStyle/>
          <a:p>
            <a:pPr marL="12700" marR="282575">
              <a:lnSpc>
                <a:spcPct val="107100"/>
              </a:lnSpc>
            </a:pPr>
            <a:r>
              <a:rPr sz="1500" spc="10" dirty="0">
                <a:solidFill>
                  <a:srgbClr val="595959"/>
                </a:solidFill>
                <a:latin typeface="Arial MT"/>
                <a:cs typeface="Arial MT"/>
              </a:rPr>
              <a:t>The </a:t>
            </a:r>
            <a:r>
              <a:rPr sz="1500" spc="5" dirty="0">
                <a:solidFill>
                  <a:srgbClr val="595959"/>
                </a:solidFill>
                <a:latin typeface="Arial MT"/>
                <a:cs typeface="Arial MT"/>
              </a:rPr>
              <a:t>list </a:t>
            </a:r>
            <a:r>
              <a:rPr sz="1500" spc="10" dirty="0">
                <a:solidFill>
                  <a:srgbClr val="595959"/>
                </a:solidFill>
                <a:latin typeface="Arial MT"/>
                <a:cs typeface="Arial MT"/>
              </a:rPr>
              <a:t>of </a:t>
            </a:r>
            <a:r>
              <a:rPr sz="1500" spc="15" dirty="0">
                <a:solidFill>
                  <a:srgbClr val="595959"/>
                </a:solidFill>
                <a:latin typeface="Arial MT"/>
                <a:cs typeface="Arial MT"/>
              </a:rPr>
              <a:t>coupons </a:t>
            </a:r>
            <a:r>
              <a:rPr sz="1500" spc="5" dirty="0">
                <a:solidFill>
                  <a:srgbClr val="595959"/>
                </a:solidFill>
                <a:latin typeface="Arial MT"/>
                <a:cs typeface="Arial MT"/>
              </a:rPr>
              <a:t>will </a:t>
            </a:r>
            <a:r>
              <a:rPr sz="1500" spc="10" dirty="0">
                <a:solidFill>
                  <a:srgbClr val="595959"/>
                </a:solidFill>
                <a:latin typeface="Arial MT"/>
                <a:cs typeface="Arial MT"/>
              </a:rPr>
              <a:t>be given </a:t>
            </a:r>
            <a:r>
              <a:rPr sz="1500" spc="5" dirty="0">
                <a:solidFill>
                  <a:srgbClr val="595959"/>
                </a:solidFill>
                <a:latin typeface="Arial MT"/>
                <a:cs typeface="Arial MT"/>
              </a:rPr>
              <a:t>in </a:t>
            </a:r>
            <a:r>
              <a:rPr sz="1500" spc="10" dirty="0">
                <a:solidFill>
                  <a:srgbClr val="595959"/>
                </a:solidFill>
                <a:latin typeface="Arial MT"/>
                <a:cs typeface="Arial MT"/>
              </a:rPr>
              <a:t>an </a:t>
            </a:r>
            <a:r>
              <a:rPr sz="1500" spc="-10" dirty="0">
                <a:solidFill>
                  <a:srgbClr val="595959"/>
                </a:solidFill>
                <a:latin typeface="Arial MT"/>
                <a:cs typeface="Arial MT"/>
              </a:rPr>
              <a:t>array. </a:t>
            </a:r>
            <a:r>
              <a:rPr sz="1500" spc="15" dirty="0">
                <a:solidFill>
                  <a:srgbClr val="595959"/>
                </a:solidFill>
                <a:latin typeface="Arial MT"/>
                <a:cs typeface="Arial MT"/>
              </a:rPr>
              <a:t>An </a:t>
            </a:r>
            <a:r>
              <a:rPr sz="1500" spc="10" dirty="0">
                <a:solidFill>
                  <a:srgbClr val="595959"/>
                </a:solidFill>
                <a:latin typeface="Arial MT"/>
                <a:cs typeface="Arial MT"/>
              </a:rPr>
              <a:t>example of </a:t>
            </a:r>
            <a:r>
              <a:rPr sz="1500" spc="15" dirty="0">
                <a:solidFill>
                  <a:srgbClr val="595959"/>
                </a:solidFill>
                <a:latin typeface="Arial MT"/>
                <a:cs typeface="Arial MT"/>
              </a:rPr>
              <a:t>a </a:t>
            </a:r>
            <a:r>
              <a:rPr sz="1500" spc="5" dirty="0">
                <a:solidFill>
                  <a:srgbClr val="595959"/>
                </a:solidFill>
                <a:latin typeface="Arial MT"/>
                <a:cs typeface="Arial MT"/>
              </a:rPr>
              <a:t>possible input is: [5, </a:t>
            </a:r>
            <a:r>
              <a:rPr sz="1500" spc="10" dirty="0">
                <a:solidFill>
                  <a:srgbClr val="595959"/>
                </a:solidFill>
                <a:latin typeface="Arial MT"/>
                <a:cs typeface="Arial MT"/>
              </a:rPr>
              <a:t>20, 5, 20, </a:t>
            </a:r>
            <a:r>
              <a:rPr sz="1500" spc="5" dirty="0">
                <a:solidFill>
                  <a:srgbClr val="595959"/>
                </a:solidFill>
                <a:latin typeface="Arial MT"/>
                <a:cs typeface="Arial MT"/>
              </a:rPr>
              <a:t>3, </a:t>
            </a:r>
            <a:r>
              <a:rPr sz="1500" spc="-405" dirty="0">
                <a:solidFill>
                  <a:srgbClr val="595959"/>
                </a:solidFill>
                <a:latin typeface="Arial MT"/>
                <a:cs typeface="Arial MT"/>
              </a:rPr>
              <a:t> </a:t>
            </a:r>
            <a:r>
              <a:rPr sz="1500" spc="10" dirty="0">
                <a:solidFill>
                  <a:srgbClr val="595959"/>
                </a:solidFill>
                <a:latin typeface="Arial MT"/>
                <a:cs typeface="Arial MT"/>
              </a:rPr>
              <a:t>20,</a:t>
            </a:r>
            <a:r>
              <a:rPr sz="1500" spc="5" dirty="0">
                <a:solidFill>
                  <a:srgbClr val="595959"/>
                </a:solidFill>
                <a:latin typeface="Arial MT"/>
                <a:cs typeface="Arial MT"/>
              </a:rPr>
              <a:t> </a:t>
            </a:r>
            <a:r>
              <a:rPr sz="1500" spc="10" dirty="0">
                <a:solidFill>
                  <a:srgbClr val="595959"/>
                </a:solidFill>
                <a:latin typeface="Arial MT"/>
                <a:cs typeface="Arial MT"/>
              </a:rPr>
              <a:t>3,</a:t>
            </a:r>
            <a:r>
              <a:rPr sz="1500" spc="5" dirty="0">
                <a:solidFill>
                  <a:srgbClr val="595959"/>
                </a:solidFill>
                <a:latin typeface="Arial MT"/>
                <a:cs typeface="Arial MT"/>
              </a:rPr>
              <a:t> 20]. </a:t>
            </a:r>
            <a:r>
              <a:rPr sz="1500" spc="10" dirty="0">
                <a:solidFill>
                  <a:srgbClr val="595959"/>
                </a:solidFill>
                <a:latin typeface="Arial MT"/>
                <a:cs typeface="Arial MT"/>
              </a:rPr>
              <a:t>Here, </a:t>
            </a:r>
            <a:r>
              <a:rPr sz="1500" spc="-170" dirty="0">
                <a:solidFill>
                  <a:srgbClr val="595959"/>
                </a:solidFill>
                <a:latin typeface="Lucida Sans Unicode"/>
                <a:cs typeface="Lucida Sans Unicode"/>
              </a:rPr>
              <a:t>𝑡</a:t>
            </a:r>
            <a:r>
              <a:rPr sz="1500" spc="-170" dirty="0">
                <a:solidFill>
                  <a:srgbClr val="595959"/>
                </a:solidFill>
                <a:latin typeface="Arial MT"/>
                <a:cs typeface="Arial MT"/>
              </a:rPr>
              <a:t>=3,</a:t>
            </a:r>
            <a:r>
              <a:rPr sz="1500" dirty="0">
                <a:solidFill>
                  <a:srgbClr val="595959"/>
                </a:solidFill>
                <a:latin typeface="Arial MT"/>
                <a:cs typeface="Arial MT"/>
              </a:rPr>
              <a:t> </a:t>
            </a:r>
            <a:r>
              <a:rPr sz="1500" spc="10" dirty="0">
                <a:solidFill>
                  <a:srgbClr val="595959"/>
                </a:solidFill>
                <a:latin typeface="Arial MT"/>
                <a:cs typeface="Arial MT"/>
              </a:rPr>
              <a:t>and</a:t>
            </a:r>
            <a:r>
              <a:rPr sz="1500" spc="20" dirty="0">
                <a:solidFill>
                  <a:srgbClr val="595959"/>
                </a:solidFill>
                <a:latin typeface="Arial MT"/>
                <a:cs typeface="Arial MT"/>
              </a:rPr>
              <a:t> </a:t>
            </a:r>
            <a:r>
              <a:rPr sz="1500" spc="-85" dirty="0">
                <a:solidFill>
                  <a:srgbClr val="595959"/>
                </a:solidFill>
                <a:latin typeface="Lucida Sans Unicode"/>
                <a:cs typeface="Lucida Sans Unicode"/>
              </a:rPr>
              <a:t>𝑛</a:t>
            </a:r>
            <a:r>
              <a:rPr sz="1500" spc="-85" dirty="0">
                <a:solidFill>
                  <a:srgbClr val="595959"/>
                </a:solidFill>
                <a:latin typeface="Arial MT"/>
                <a:cs typeface="Arial MT"/>
              </a:rPr>
              <a:t>=8.</a:t>
            </a:r>
            <a:r>
              <a:rPr sz="1500" spc="-25" dirty="0">
                <a:solidFill>
                  <a:srgbClr val="595959"/>
                </a:solidFill>
                <a:latin typeface="Arial MT"/>
                <a:cs typeface="Arial MT"/>
              </a:rPr>
              <a:t> </a:t>
            </a:r>
            <a:r>
              <a:rPr sz="1500" spc="10" dirty="0">
                <a:solidFill>
                  <a:srgbClr val="595959"/>
                </a:solidFill>
                <a:latin typeface="Arial MT"/>
                <a:cs typeface="Arial MT"/>
              </a:rPr>
              <a:t>The</a:t>
            </a:r>
            <a:r>
              <a:rPr sz="1500" dirty="0">
                <a:solidFill>
                  <a:srgbClr val="595959"/>
                </a:solidFill>
                <a:latin typeface="Arial MT"/>
                <a:cs typeface="Arial MT"/>
              </a:rPr>
              <a:t> </a:t>
            </a:r>
            <a:r>
              <a:rPr sz="1500" spc="5" dirty="0">
                <a:solidFill>
                  <a:srgbClr val="595959"/>
                </a:solidFill>
                <a:latin typeface="Arial MT"/>
                <a:cs typeface="Arial MT"/>
              </a:rPr>
              <a:t>output </a:t>
            </a:r>
            <a:r>
              <a:rPr sz="1500" spc="10" dirty="0">
                <a:solidFill>
                  <a:srgbClr val="595959"/>
                </a:solidFill>
                <a:latin typeface="Arial MT"/>
                <a:cs typeface="Arial MT"/>
              </a:rPr>
              <a:t>here</a:t>
            </a:r>
            <a:r>
              <a:rPr sz="1500" spc="5" dirty="0">
                <a:solidFill>
                  <a:srgbClr val="595959"/>
                </a:solidFill>
                <a:latin typeface="Arial MT"/>
                <a:cs typeface="Arial MT"/>
              </a:rPr>
              <a:t> </a:t>
            </a:r>
            <a:r>
              <a:rPr sz="1500" spc="10" dirty="0">
                <a:solidFill>
                  <a:srgbClr val="595959"/>
                </a:solidFill>
                <a:latin typeface="Arial MT"/>
                <a:cs typeface="Arial MT"/>
              </a:rPr>
              <a:t>would</a:t>
            </a:r>
            <a:r>
              <a:rPr sz="1500" spc="5" dirty="0">
                <a:solidFill>
                  <a:srgbClr val="595959"/>
                </a:solidFill>
                <a:latin typeface="Arial MT"/>
                <a:cs typeface="Arial MT"/>
              </a:rPr>
              <a:t> </a:t>
            </a:r>
            <a:r>
              <a:rPr sz="1500" spc="10" dirty="0">
                <a:solidFill>
                  <a:srgbClr val="595959"/>
                </a:solidFill>
                <a:latin typeface="Arial MT"/>
                <a:cs typeface="Arial MT"/>
              </a:rPr>
              <a:t>be </a:t>
            </a:r>
            <a:r>
              <a:rPr sz="1500" spc="5" dirty="0">
                <a:solidFill>
                  <a:srgbClr val="595959"/>
                </a:solidFill>
                <a:latin typeface="Arial MT"/>
                <a:cs typeface="Arial MT"/>
              </a:rPr>
              <a:t>[3,</a:t>
            </a:r>
            <a:r>
              <a:rPr sz="1500" dirty="0">
                <a:solidFill>
                  <a:srgbClr val="595959"/>
                </a:solidFill>
                <a:latin typeface="Arial MT"/>
                <a:cs typeface="Arial MT"/>
              </a:rPr>
              <a:t> </a:t>
            </a:r>
            <a:r>
              <a:rPr sz="1500" spc="10" dirty="0">
                <a:solidFill>
                  <a:srgbClr val="595959"/>
                </a:solidFill>
                <a:latin typeface="Arial MT"/>
                <a:cs typeface="Arial MT"/>
              </a:rPr>
              <a:t>3,</a:t>
            </a:r>
            <a:r>
              <a:rPr sz="1500" spc="5" dirty="0">
                <a:solidFill>
                  <a:srgbClr val="595959"/>
                </a:solidFill>
                <a:latin typeface="Arial MT"/>
                <a:cs typeface="Arial MT"/>
              </a:rPr>
              <a:t> </a:t>
            </a:r>
            <a:r>
              <a:rPr sz="1500" spc="10" dirty="0">
                <a:solidFill>
                  <a:srgbClr val="595959"/>
                </a:solidFill>
                <a:latin typeface="Arial MT"/>
                <a:cs typeface="Arial MT"/>
              </a:rPr>
              <a:t>5,</a:t>
            </a:r>
            <a:r>
              <a:rPr sz="1500" spc="5" dirty="0">
                <a:solidFill>
                  <a:srgbClr val="595959"/>
                </a:solidFill>
                <a:latin typeface="Arial MT"/>
                <a:cs typeface="Arial MT"/>
              </a:rPr>
              <a:t> </a:t>
            </a:r>
            <a:r>
              <a:rPr sz="1500" spc="10" dirty="0">
                <a:solidFill>
                  <a:srgbClr val="595959"/>
                </a:solidFill>
                <a:latin typeface="Arial MT"/>
                <a:cs typeface="Arial MT"/>
              </a:rPr>
              <a:t>5,</a:t>
            </a:r>
            <a:r>
              <a:rPr sz="1500" spc="5" dirty="0">
                <a:solidFill>
                  <a:srgbClr val="595959"/>
                </a:solidFill>
                <a:latin typeface="Arial MT"/>
                <a:cs typeface="Arial MT"/>
              </a:rPr>
              <a:t> </a:t>
            </a:r>
            <a:r>
              <a:rPr sz="1500" spc="10" dirty="0">
                <a:solidFill>
                  <a:srgbClr val="595959"/>
                </a:solidFill>
                <a:latin typeface="Arial MT"/>
                <a:cs typeface="Arial MT"/>
              </a:rPr>
              <a:t>20,</a:t>
            </a:r>
            <a:r>
              <a:rPr sz="1500" spc="5" dirty="0">
                <a:solidFill>
                  <a:srgbClr val="595959"/>
                </a:solidFill>
                <a:latin typeface="Arial MT"/>
                <a:cs typeface="Arial MT"/>
              </a:rPr>
              <a:t> </a:t>
            </a:r>
            <a:r>
              <a:rPr sz="1500" spc="10" dirty="0">
                <a:solidFill>
                  <a:srgbClr val="595959"/>
                </a:solidFill>
                <a:latin typeface="Arial MT"/>
                <a:cs typeface="Arial MT"/>
              </a:rPr>
              <a:t>20, 20,</a:t>
            </a:r>
            <a:r>
              <a:rPr sz="1500" spc="5" dirty="0">
                <a:solidFill>
                  <a:srgbClr val="595959"/>
                </a:solidFill>
                <a:latin typeface="Arial MT"/>
                <a:cs typeface="Arial MT"/>
              </a:rPr>
              <a:t> 20].</a:t>
            </a:r>
            <a:endParaRPr sz="1500">
              <a:latin typeface="Arial MT"/>
              <a:cs typeface="Arial MT"/>
            </a:endParaRPr>
          </a:p>
          <a:p>
            <a:pPr marL="12700" marR="5080">
              <a:lnSpc>
                <a:spcPct val="107100"/>
              </a:lnSpc>
              <a:spcBef>
                <a:spcPts val="1200"/>
              </a:spcBef>
            </a:pPr>
            <a:r>
              <a:rPr sz="1500" spc="10" dirty="0">
                <a:solidFill>
                  <a:srgbClr val="595959"/>
                </a:solidFill>
                <a:latin typeface="Arial MT"/>
                <a:cs typeface="Arial MT"/>
              </a:rPr>
              <a:t>Since the </a:t>
            </a:r>
            <a:r>
              <a:rPr sz="1500" spc="15" dirty="0">
                <a:solidFill>
                  <a:srgbClr val="595959"/>
                </a:solidFill>
                <a:latin typeface="Arial MT"/>
                <a:cs typeface="Arial MT"/>
              </a:rPr>
              <a:t>menu </a:t>
            </a:r>
            <a:r>
              <a:rPr sz="1500" spc="10" dirty="0">
                <a:solidFill>
                  <a:srgbClr val="595959"/>
                </a:solidFill>
                <a:latin typeface="Arial MT"/>
                <a:cs typeface="Arial MT"/>
              </a:rPr>
              <a:t>at</a:t>
            </a:r>
            <a:r>
              <a:rPr sz="1500" spc="15" dirty="0">
                <a:solidFill>
                  <a:srgbClr val="595959"/>
                </a:solidFill>
                <a:latin typeface="Arial MT"/>
                <a:cs typeface="Arial MT"/>
              </a:rPr>
              <a:t> </a:t>
            </a:r>
            <a:r>
              <a:rPr sz="1500" spc="10" dirty="0">
                <a:solidFill>
                  <a:srgbClr val="595959"/>
                </a:solidFill>
                <a:latin typeface="Arial MT"/>
                <a:cs typeface="Arial MT"/>
              </a:rPr>
              <a:t>the cafe</a:t>
            </a:r>
            <a:r>
              <a:rPr sz="1500" spc="15" dirty="0">
                <a:solidFill>
                  <a:srgbClr val="595959"/>
                </a:solidFill>
                <a:latin typeface="Arial MT"/>
                <a:cs typeface="Arial MT"/>
              </a:rPr>
              <a:t> </a:t>
            </a:r>
            <a:r>
              <a:rPr sz="1500" spc="5" dirty="0">
                <a:solidFill>
                  <a:srgbClr val="595959"/>
                </a:solidFill>
                <a:latin typeface="Arial MT"/>
                <a:cs typeface="Arial MT"/>
              </a:rPr>
              <a:t>that</a:t>
            </a:r>
            <a:r>
              <a:rPr sz="1500" spc="10" dirty="0">
                <a:solidFill>
                  <a:srgbClr val="595959"/>
                </a:solidFill>
                <a:latin typeface="Arial MT"/>
                <a:cs typeface="Arial MT"/>
              </a:rPr>
              <a:t> he</a:t>
            </a:r>
            <a:r>
              <a:rPr sz="1500" spc="15" dirty="0">
                <a:solidFill>
                  <a:srgbClr val="595959"/>
                </a:solidFill>
                <a:latin typeface="Arial MT"/>
                <a:cs typeface="Arial MT"/>
              </a:rPr>
              <a:t> </a:t>
            </a:r>
            <a:r>
              <a:rPr sz="1500" spc="5" dirty="0">
                <a:solidFill>
                  <a:srgbClr val="595959"/>
                </a:solidFill>
                <a:latin typeface="Arial MT"/>
                <a:cs typeface="Arial MT"/>
              </a:rPr>
              <a:t>frequents</a:t>
            </a:r>
            <a:r>
              <a:rPr sz="1500" spc="10" dirty="0">
                <a:solidFill>
                  <a:srgbClr val="595959"/>
                </a:solidFill>
                <a:latin typeface="Arial MT"/>
                <a:cs typeface="Arial MT"/>
              </a:rPr>
              <a:t> </a:t>
            </a:r>
            <a:r>
              <a:rPr sz="1500" spc="5" dirty="0">
                <a:solidFill>
                  <a:srgbClr val="595959"/>
                </a:solidFill>
                <a:latin typeface="Arial MT"/>
                <a:cs typeface="Arial MT"/>
              </a:rPr>
              <a:t>is</a:t>
            </a:r>
            <a:r>
              <a:rPr sz="1500" spc="15" dirty="0">
                <a:solidFill>
                  <a:srgbClr val="595959"/>
                </a:solidFill>
                <a:latin typeface="Arial MT"/>
                <a:cs typeface="Arial MT"/>
              </a:rPr>
              <a:t> </a:t>
            </a:r>
            <a:r>
              <a:rPr sz="1500" spc="10" dirty="0">
                <a:solidFill>
                  <a:srgbClr val="595959"/>
                </a:solidFill>
                <a:latin typeface="Arial MT"/>
                <a:cs typeface="Arial MT"/>
              </a:rPr>
              <a:t>not</a:t>
            </a:r>
            <a:r>
              <a:rPr sz="1500" spc="15" dirty="0">
                <a:solidFill>
                  <a:srgbClr val="595959"/>
                </a:solidFill>
                <a:latin typeface="Arial MT"/>
                <a:cs typeface="Arial MT"/>
              </a:rPr>
              <a:t> </a:t>
            </a:r>
            <a:r>
              <a:rPr sz="1500" spc="10" dirty="0">
                <a:solidFill>
                  <a:srgbClr val="595959"/>
                </a:solidFill>
                <a:latin typeface="Arial MT"/>
                <a:cs typeface="Arial MT"/>
              </a:rPr>
              <a:t>very</a:t>
            </a:r>
            <a:r>
              <a:rPr sz="1500" spc="15" dirty="0">
                <a:solidFill>
                  <a:srgbClr val="595959"/>
                </a:solidFill>
                <a:latin typeface="Arial MT"/>
                <a:cs typeface="Arial MT"/>
              </a:rPr>
              <a:t> </a:t>
            </a:r>
            <a:r>
              <a:rPr sz="1500" spc="5" dirty="0">
                <a:solidFill>
                  <a:srgbClr val="595959"/>
                </a:solidFill>
                <a:latin typeface="Arial MT"/>
                <a:cs typeface="Arial MT"/>
              </a:rPr>
              <a:t>diverse,</a:t>
            </a:r>
            <a:r>
              <a:rPr sz="1500" spc="15" dirty="0">
                <a:solidFill>
                  <a:srgbClr val="595959"/>
                </a:solidFill>
                <a:latin typeface="Arial MT"/>
                <a:cs typeface="Arial MT"/>
              </a:rPr>
              <a:t> </a:t>
            </a:r>
            <a:r>
              <a:rPr sz="1500" spc="5" dirty="0">
                <a:solidFill>
                  <a:srgbClr val="595959"/>
                </a:solidFill>
                <a:latin typeface="Arial MT"/>
                <a:cs typeface="Arial MT"/>
              </a:rPr>
              <a:t>there</a:t>
            </a:r>
            <a:r>
              <a:rPr sz="1500" spc="10" dirty="0">
                <a:solidFill>
                  <a:srgbClr val="595959"/>
                </a:solidFill>
                <a:latin typeface="Arial MT"/>
                <a:cs typeface="Arial MT"/>
              </a:rPr>
              <a:t> </a:t>
            </a:r>
            <a:r>
              <a:rPr sz="1500" spc="5" dirty="0">
                <a:solidFill>
                  <a:srgbClr val="595959"/>
                </a:solidFill>
                <a:latin typeface="Arial MT"/>
                <a:cs typeface="Arial MT"/>
              </a:rPr>
              <a:t>aren't</a:t>
            </a:r>
            <a:r>
              <a:rPr sz="1500" spc="15" dirty="0">
                <a:solidFill>
                  <a:srgbClr val="595959"/>
                </a:solidFill>
                <a:latin typeface="Arial MT"/>
                <a:cs typeface="Arial MT"/>
              </a:rPr>
              <a:t> many </a:t>
            </a:r>
            <a:r>
              <a:rPr sz="1500" dirty="0">
                <a:solidFill>
                  <a:srgbClr val="595959"/>
                </a:solidFill>
                <a:latin typeface="Arial MT"/>
                <a:cs typeface="Arial MT"/>
              </a:rPr>
              <a:t>different</a:t>
            </a:r>
            <a:r>
              <a:rPr sz="1500" spc="10" dirty="0">
                <a:solidFill>
                  <a:srgbClr val="595959"/>
                </a:solidFill>
                <a:latin typeface="Arial MT"/>
                <a:cs typeface="Arial MT"/>
              </a:rPr>
              <a:t> </a:t>
            </a:r>
            <a:r>
              <a:rPr sz="1500" spc="5" dirty="0">
                <a:solidFill>
                  <a:srgbClr val="595959"/>
                </a:solidFill>
                <a:latin typeface="Arial MT"/>
                <a:cs typeface="Arial MT"/>
              </a:rPr>
              <a:t>types </a:t>
            </a:r>
            <a:r>
              <a:rPr sz="1500" spc="-400" dirty="0">
                <a:solidFill>
                  <a:srgbClr val="595959"/>
                </a:solidFill>
                <a:latin typeface="Arial MT"/>
                <a:cs typeface="Arial MT"/>
              </a:rPr>
              <a:t> </a:t>
            </a:r>
            <a:r>
              <a:rPr sz="1500" spc="10" dirty="0">
                <a:solidFill>
                  <a:srgbClr val="595959"/>
                </a:solidFill>
                <a:latin typeface="Arial MT"/>
                <a:cs typeface="Arial MT"/>
              </a:rPr>
              <a:t>o</a:t>
            </a:r>
            <a:r>
              <a:rPr sz="1500" spc="5" dirty="0">
                <a:solidFill>
                  <a:srgbClr val="595959"/>
                </a:solidFill>
                <a:latin typeface="Arial MT"/>
                <a:cs typeface="Arial MT"/>
              </a:rPr>
              <a:t>f </a:t>
            </a:r>
            <a:r>
              <a:rPr sz="1500" spc="15" dirty="0">
                <a:solidFill>
                  <a:srgbClr val="595959"/>
                </a:solidFill>
                <a:latin typeface="Arial MT"/>
                <a:cs typeface="Arial MT"/>
              </a:rPr>
              <a:t>coupons.</a:t>
            </a:r>
            <a:r>
              <a:rPr sz="1500" spc="5" dirty="0">
                <a:solidFill>
                  <a:srgbClr val="595959"/>
                </a:solidFill>
                <a:latin typeface="Arial MT"/>
                <a:cs typeface="Arial MT"/>
              </a:rPr>
              <a:t> </a:t>
            </a:r>
            <a:r>
              <a:rPr sz="1500" spc="15" dirty="0">
                <a:solidFill>
                  <a:srgbClr val="595959"/>
                </a:solidFill>
                <a:latin typeface="Arial MT"/>
                <a:cs typeface="Arial MT"/>
              </a:rPr>
              <a:t>So</a:t>
            </a:r>
            <a:r>
              <a:rPr sz="1500" dirty="0">
                <a:solidFill>
                  <a:srgbClr val="595959"/>
                </a:solidFill>
                <a:latin typeface="Arial MT"/>
                <a:cs typeface="Arial MT"/>
              </a:rPr>
              <a:t> </a:t>
            </a:r>
            <a:r>
              <a:rPr sz="1500" spc="5" dirty="0">
                <a:solidFill>
                  <a:srgbClr val="595959"/>
                </a:solidFill>
                <a:latin typeface="Arial MT"/>
                <a:cs typeface="Arial MT"/>
              </a:rPr>
              <a:t>we'll </a:t>
            </a:r>
            <a:r>
              <a:rPr sz="1500" spc="15" dirty="0">
                <a:solidFill>
                  <a:srgbClr val="595959"/>
                </a:solidFill>
                <a:latin typeface="Arial MT"/>
                <a:cs typeface="Arial MT"/>
              </a:rPr>
              <a:t>say</a:t>
            </a:r>
            <a:r>
              <a:rPr sz="1500" spc="5" dirty="0">
                <a:solidFill>
                  <a:srgbClr val="595959"/>
                </a:solidFill>
                <a:latin typeface="Arial MT"/>
                <a:cs typeface="Arial MT"/>
              </a:rPr>
              <a:t> that</a:t>
            </a:r>
            <a:r>
              <a:rPr sz="1500" spc="20" dirty="0">
                <a:solidFill>
                  <a:srgbClr val="595959"/>
                </a:solidFill>
                <a:latin typeface="Arial MT"/>
                <a:cs typeface="Arial MT"/>
              </a:rPr>
              <a:t> </a:t>
            </a:r>
            <a:r>
              <a:rPr sz="1500" spc="-935" dirty="0">
                <a:solidFill>
                  <a:srgbClr val="595959"/>
                </a:solidFill>
                <a:latin typeface="Lucida Sans Unicode"/>
                <a:cs typeface="Lucida Sans Unicode"/>
              </a:rPr>
              <a:t>𝑡</a:t>
            </a:r>
            <a:r>
              <a:rPr sz="1500" spc="-55" dirty="0">
                <a:solidFill>
                  <a:srgbClr val="595959"/>
                </a:solidFill>
                <a:latin typeface="Lucida Sans Unicode"/>
                <a:cs typeface="Lucida Sans Unicode"/>
              </a:rPr>
              <a:t> </a:t>
            </a:r>
            <a:r>
              <a:rPr sz="1500" dirty="0">
                <a:solidFill>
                  <a:srgbClr val="595959"/>
                </a:solidFill>
                <a:latin typeface="Arial MT"/>
                <a:cs typeface="Arial MT"/>
              </a:rPr>
              <a:t>i</a:t>
            </a:r>
            <a:r>
              <a:rPr sz="1500" spc="15" dirty="0">
                <a:solidFill>
                  <a:srgbClr val="595959"/>
                </a:solidFill>
                <a:latin typeface="Arial MT"/>
                <a:cs typeface="Arial MT"/>
              </a:rPr>
              <a:t>s</a:t>
            </a:r>
            <a:r>
              <a:rPr sz="1500" spc="5" dirty="0">
                <a:solidFill>
                  <a:srgbClr val="595959"/>
                </a:solidFill>
                <a:latin typeface="Arial MT"/>
                <a:cs typeface="Arial MT"/>
              </a:rPr>
              <a:t> </a:t>
            </a:r>
            <a:r>
              <a:rPr sz="1500" spc="15" dirty="0">
                <a:solidFill>
                  <a:srgbClr val="595959"/>
                </a:solidFill>
                <a:latin typeface="Arial MT"/>
                <a:cs typeface="Arial MT"/>
              </a:rPr>
              <a:t>much</a:t>
            </a:r>
            <a:r>
              <a:rPr sz="1500" spc="5" dirty="0">
                <a:solidFill>
                  <a:srgbClr val="595959"/>
                </a:solidFill>
                <a:latin typeface="Arial MT"/>
                <a:cs typeface="Arial MT"/>
              </a:rPr>
              <a:t> </a:t>
            </a:r>
            <a:r>
              <a:rPr sz="1500" spc="10" dirty="0">
                <a:solidFill>
                  <a:srgbClr val="595959"/>
                </a:solidFill>
                <a:latin typeface="Arial MT"/>
                <a:cs typeface="Arial MT"/>
              </a:rPr>
              <a:t>smaller</a:t>
            </a:r>
            <a:r>
              <a:rPr sz="1500" spc="5" dirty="0">
                <a:solidFill>
                  <a:srgbClr val="595959"/>
                </a:solidFill>
                <a:latin typeface="Arial MT"/>
                <a:cs typeface="Arial MT"/>
              </a:rPr>
              <a:t> tha</a:t>
            </a:r>
            <a:r>
              <a:rPr sz="1500" spc="15" dirty="0">
                <a:solidFill>
                  <a:srgbClr val="595959"/>
                </a:solidFill>
                <a:latin typeface="Arial MT"/>
                <a:cs typeface="Arial MT"/>
              </a:rPr>
              <a:t>n </a:t>
            </a:r>
            <a:r>
              <a:rPr sz="1500" spc="-484" dirty="0">
                <a:solidFill>
                  <a:srgbClr val="595959"/>
                </a:solidFill>
                <a:latin typeface="Lucida Sans Unicode"/>
                <a:cs typeface="Lucida Sans Unicode"/>
              </a:rPr>
              <a:t>𝑛</a:t>
            </a:r>
            <a:r>
              <a:rPr sz="1500" spc="5" dirty="0">
                <a:solidFill>
                  <a:srgbClr val="595959"/>
                </a:solidFill>
                <a:latin typeface="Arial MT"/>
                <a:cs typeface="Arial MT"/>
              </a:rPr>
              <a:t>.</a:t>
            </a:r>
            <a:endParaRPr sz="1500">
              <a:latin typeface="Arial MT"/>
              <a:cs typeface="Arial MT"/>
            </a:endParaRPr>
          </a:p>
          <a:p>
            <a:pPr marL="12700">
              <a:lnSpc>
                <a:spcPct val="100000"/>
              </a:lnSpc>
              <a:spcBef>
                <a:spcPts val="1330"/>
              </a:spcBef>
            </a:pPr>
            <a:r>
              <a:rPr sz="1500" spc="10" dirty="0">
                <a:solidFill>
                  <a:srgbClr val="595959"/>
                </a:solidFill>
                <a:latin typeface="Arial MT"/>
                <a:cs typeface="Arial MT"/>
              </a:rPr>
              <a:t>Give</a:t>
            </a:r>
            <a:r>
              <a:rPr sz="1500" spc="5" dirty="0">
                <a:solidFill>
                  <a:srgbClr val="595959"/>
                </a:solidFill>
                <a:latin typeface="Arial MT"/>
                <a:cs typeface="Arial MT"/>
              </a:rPr>
              <a:t> </a:t>
            </a:r>
            <a:r>
              <a:rPr sz="1500" spc="10" dirty="0">
                <a:solidFill>
                  <a:srgbClr val="595959"/>
                </a:solidFill>
                <a:latin typeface="Arial MT"/>
                <a:cs typeface="Arial MT"/>
              </a:rPr>
              <a:t>as</a:t>
            </a:r>
            <a:r>
              <a:rPr sz="1500" spc="15" dirty="0">
                <a:solidFill>
                  <a:srgbClr val="595959"/>
                </a:solidFill>
                <a:latin typeface="Arial MT"/>
                <a:cs typeface="Arial MT"/>
              </a:rPr>
              <a:t> </a:t>
            </a:r>
            <a:r>
              <a:rPr sz="1500" dirty="0">
                <a:solidFill>
                  <a:srgbClr val="595959"/>
                </a:solidFill>
                <a:latin typeface="Arial MT"/>
                <a:cs typeface="Arial MT"/>
              </a:rPr>
              <a:t>efficient</a:t>
            </a:r>
            <a:r>
              <a:rPr sz="1500" spc="10" dirty="0">
                <a:solidFill>
                  <a:srgbClr val="595959"/>
                </a:solidFill>
                <a:latin typeface="Arial MT"/>
                <a:cs typeface="Arial MT"/>
              </a:rPr>
              <a:t> an </a:t>
            </a:r>
            <a:r>
              <a:rPr sz="1500" spc="5" dirty="0">
                <a:solidFill>
                  <a:srgbClr val="595959"/>
                </a:solidFill>
                <a:latin typeface="Arial MT"/>
                <a:cs typeface="Arial MT"/>
              </a:rPr>
              <a:t>algorithm</a:t>
            </a:r>
            <a:r>
              <a:rPr sz="1500" spc="15" dirty="0">
                <a:solidFill>
                  <a:srgbClr val="595959"/>
                </a:solidFill>
                <a:latin typeface="Arial MT"/>
                <a:cs typeface="Arial MT"/>
              </a:rPr>
              <a:t> </a:t>
            </a:r>
            <a:r>
              <a:rPr sz="1500" spc="10" dirty="0">
                <a:solidFill>
                  <a:srgbClr val="595959"/>
                </a:solidFill>
                <a:latin typeface="Arial MT"/>
                <a:cs typeface="Arial MT"/>
              </a:rPr>
              <a:t>as</a:t>
            </a:r>
            <a:r>
              <a:rPr sz="1500" spc="15" dirty="0">
                <a:solidFill>
                  <a:srgbClr val="595959"/>
                </a:solidFill>
                <a:latin typeface="Arial MT"/>
                <a:cs typeface="Arial MT"/>
              </a:rPr>
              <a:t> you</a:t>
            </a:r>
            <a:r>
              <a:rPr sz="1500" spc="10" dirty="0">
                <a:solidFill>
                  <a:srgbClr val="595959"/>
                </a:solidFill>
                <a:latin typeface="Arial MT"/>
                <a:cs typeface="Arial MT"/>
              </a:rPr>
              <a:t> can,</a:t>
            </a:r>
            <a:r>
              <a:rPr sz="1500" spc="15" dirty="0">
                <a:solidFill>
                  <a:srgbClr val="595959"/>
                </a:solidFill>
                <a:latin typeface="Arial MT"/>
                <a:cs typeface="Arial MT"/>
              </a:rPr>
              <a:t> </a:t>
            </a:r>
            <a:r>
              <a:rPr sz="1500" spc="10" dirty="0">
                <a:solidFill>
                  <a:srgbClr val="595959"/>
                </a:solidFill>
                <a:latin typeface="Arial MT"/>
                <a:cs typeface="Arial MT"/>
              </a:rPr>
              <a:t>to </a:t>
            </a:r>
            <a:r>
              <a:rPr sz="1500" spc="5" dirty="0">
                <a:solidFill>
                  <a:srgbClr val="595959"/>
                </a:solidFill>
                <a:latin typeface="Arial MT"/>
                <a:cs typeface="Arial MT"/>
              </a:rPr>
              <a:t>build</a:t>
            </a:r>
            <a:r>
              <a:rPr sz="1500" spc="10" dirty="0">
                <a:solidFill>
                  <a:srgbClr val="595959"/>
                </a:solidFill>
                <a:latin typeface="Arial MT"/>
                <a:cs typeface="Arial MT"/>
              </a:rPr>
              <a:t> </a:t>
            </a:r>
            <a:r>
              <a:rPr sz="1500" spc="5" dirty="0">
                <a:solidFill>
                  <a:srgbClr val="595959"/>
                </a:solidFill>
                <a:latin typeface="Arial MT"/>
                <a:cs typeface="Arial MT"/>
              </a:rPr>
              <a:t>his</a:t>
            </a:r>
            <a:r>
              <a:rPr sz="1500" spc="15" dirty="0">
                <a:solidFill>
                  <a:srgbClr val="595959"/>
                </a:solidFill>
                <a:latin typeface="Arial MT"/>
                <a:cs typeface="Arial MT"/>
              </a:rPr>
              <a:t> </a:t>
            </a:r>
            <a:r>
              <a:rPr sz="1500" spc="10" dirty="0">
                <a:solidFill>
                  <a:srgbClr val="595959"/>
                </a:solidFill>
                <a:latin typeface="Arial MT"/>
                <a:cs typeface="Arial MT"/>
              </a:rPr>
              <a:t>calendar</a:t>
            </a:r>
            <a:r>
              <a:rPr sz="1500" spc="15" dirty="0">
                <a:solidFill>
                  <a:srgbClr val="595959"/>
                </a:solidFill>
                <a:latin typeface="Arial MT"/>
                <a:cs typeface="Arial MT"/>
              </a:rPr>
              <a:t> </a:t>
            </a:r>
            <a:r>
              <a:rPr sz="1500" spc="5" dirty="0">
                <a:solidFill>
                  <a:srgbClr val="595959"/>
                </a:solidFill>
                <a:latin typeface="Arial MT"/>
                <a:cs typeface="Arial MT"/>
              </a:rPr>
              <a:t>for him.</a:t>
            </a:r>
            <a:endParaRPr sz="1500">
              <a:latin typeface="Arial MT"/>
              <a:cs typeface="Arial MT"/>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21640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Approac</a:t>
            </a:r>
            <a:r>
              <a:rPr sz="2500" b="0" spc="10" dirty="0">
                <a:solidFill>
                  <a:srgbClr val="000000"/>
                </a:solidFill>
                <a:latin typeface="Arial MT"/>
                <a:cs typeface="Arial MT"/>
              </a:rPr>
              <a:t>h</a:t>
            </a:r>
            <a:r>
              <a:rPr sz="2500" b="0" spc="-5" dirty="0">
                <a:solidFill>
                  <a:srgbClr val="000000"/>
                </a:solidFill>
                <a:latin typeface="Arial MT"/>
                <a:cs typeface="Arial MT"/>
              </a:rPr>
              <a:t> </a:t>
            </a:r>
            <a:r>
              <a:rPr sz="2500" b="0" spc="5" dirty="0">
                <a:solidFill>
                  <a:srgbClr val="000000"/>
                </a:solidFill>
                <a:latin typeface="Arial MT"/>
                <a:cs typeface="Arial MT"/>
              </a:rPr>
              <a:t>1:</a:t>
            </a:r>
            <a:r>
              <a:rPr sz="2500" b="0" dirty="0">
                <a:solidFill>
                  <a:srgbClr val="000000"/>
                </a:solidFill>
                <a:latin typeface="Arial MT"/>
                <a:cs typeface="Arial MT"/>
              </a:rPr>
              <a:t> </a:t>
            </a:r>
            <a:r>
              <a:rPr sz="2500" b="0" spc="5" dirty="0">
                <a:solidFill>
                  <a:srgbClr val="000000"/>
                </a:solidFill>
                <a:latin typeface="Arial MT"/>
                <a:cs typeface="Arial MT"/>
              </a:rPr>
              <a:t>Us</a:t>
            </a:r>
            <a:r>
              <a:rPr sz="2500" b="0" spc="10" dirty="0">
                <a:solidFill>
                  <a:srgbClr val="000000"/>
                </a:solidFill>
                <a:latin typeface="Arial MT"/>
                <a:cs typeface="Arial MT"/>
              </a:rPr>
              <a:t>e</a:t>
            </a:r>
            <a:r>
              <a:rPr sz="2500" b="0" dirty="0">
                <a:solidFill>
                  <a:srgbClr val="000000"/>
                </a:solidFill>
                <a:latin typeface="Arial MT"/>
                <a:cs typeface="Arial MT"/>
              </a:rPr>
              <a:t> </a:t>
            </a:r>
            <a:r>
              <a:rPr sz="2500" b="0" spc="5" dirty="0">
                <a:solidFill>
                  <a:srgbClr val="000000"/>
                </a:solidFill>
                <a:latin typeface="Arial MT"/>
                <a:cs typeface="Arial MT"/>
              </a:rPr>
              <a:t>a</a:t>
            </a:r>
            <a:r>
              <a:rPr sz="2500" b="0" spc="10" dirty="0">
                <a:solidFill>
                  <a:srgbClr val="000000"/>
                </a:solidFill>
                <a:latin typeface="Arial MT"/>
                <a:cs typeface="Arial MT"/>
              </a:rPr>
              <a:t>n</a:t>
            </a:r>
            <a:r>
              <a:rPr sz="2500" b="0" spc="-140" dirty="0">
                <a:solidFill>
                  <a:srgbClr val="000000"/>
                </a:solidFill>
                <a:latin typeface="Arial MT"/>
                <a:cs typeface="Arial MT"/>
              </a:rPr>
              <a:t> </a:t>
            </a:r>
            <a:r>
              <a:rPr sz="2500" b="0" spc="-180" dirty="0">
                <a:solidFill>
                  <a:srgbClr val="000000"/>
                </a:solidFill>
                <a:latin typeface="Arial MT"/>
                <a:cs typeface="Arial MT"/>
              </a:rPr>
              <a:t>A</a:t>
            </a:r>
            <a:r>
              <a:rPr sz="2500" b="0" spc="5" dirty="0">
                <a:solidFill>
                  <a:srgbClr val="000000"/>
                </a:solidFill>
                <a:latin typeface="Arial MT"/>
                <a:cs typeface="Arial MT"/>
              </a:rPr>
              <a:t>V</a:t>
            </a:r>
            <a:r>
              <a:rPr sz="2500" b="0" spc="10" dirty="0">
                <a:solidFill>
                  <a:srgbClr val="000000"/>
                </a:solidFill>
                <a:latin typeface="Arial MT"/>
                <a:cs typeface="Arial MT"/>
              </a:rPr>
              <a:t>L</a:t>
            </a:r>
            <a:r>
              <a:rPr sz="2500" b="0" spc="-140" dirty="0">
                <a:solidFill>
                  <a:srgbClr val="000000"/>
                </a:solidFill>
                <a:latin typeface="Arial MT"/>
                <a:cs typeface="Arial MT"/>
              </a:rPr>
              <a:t> </a:t>
            </a:r>
            <a:r>
              <a:rPr sz="2500" b="0" spc="-90" dirty="0">
                <a:solidFill>
                  <a:srgbClr val="000000"/>
                </a:solidFill>
                <a:latin typeface="Arial MT"/>
                <a:cs typeface="Arial MT"/>
              </a:rPr>
              <a:t>T</a:t>
            </a:r>
            <a:r>
              <a:rPr sz="2500" b="0" spc="5" dirty="0">
                <a:solidFill>
                  <a:srgbClr val="000000"/>
                </a:solidFill>
                <a:latin typeface="Arial MT"/>
                <a:cs typeface="Arial MT"/>
              </a:rPr>
              <a:t>ree</a:t>
            </a:r>
            <a:endParaRPr sz="2500">
              <a:latin typeface="Arial MT"/>
              <a:cs typeface="Arial MT"/>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21640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Approac</a:t>
            </a:r>
            <a:r>
              <a:rPr sz="2500" b="0" spc="10" dirty="0">
                <a:solidFill>
                  <a:srgbClr val="000000"/>
                </a:solidFill>
                <a:latin typeface="Arial MT"/>
                <a:cs typeface="Arial MT"/>
              </a:rPr>
              <a:t>h</a:t>
            </a:r>
            <a:r>
              <a:rPr sz="2500" b="0" spc="-5" dirty="0">
                <a:solidFill>
                  <a:srgbClr val="000000"/>
                </a:solidFill>
                <a:latin typeface="Arial MT"/>
                <a:cs typeface="Arial MT"/>
              </a:rPr>
              <a:t> </a:t>
            </a:r>
            <a:r>
              <a:rPr sz="2500" b="0" spc="5" dirty="0">
                <a:solidFill>
                  <a:srgbClr val="000000"/>
                </a:solidFill>
                <a:latin typeface="Arial MT"/>
                <a:cs typeface="Arial MT"/>
              </a:rPr>
              <a:t>1:</a:t>
            </a:r>
            <a:r>
              <a:rPr sz="2500" b="0" dirty="0">
                <a:solidFill>
                  <a:srgbClr val="000000"/>
                </a:solidFill>
                <a:latin typeface="Arial MT"/>
                <a:cs typeface="Arial MT"/>
              </a:rPr>
              <a:t> </a:t>
            </a:r>
            <a:r>
              <a:rPr sz="2500" b="0" spc="5" dirty="0">
                <a:solidFill>
                  <a:srgbClr val="000000"/>
                </a:solidFill>
                <a:latin typeface="Arial MT"/>
                <a:cs typeface="Arial MT"/>
              </a:rPr>
              <a:t>Us</a:t>
            </a:r>
            <a:r>
              <a:rPr sz="2500" b="0" spc="10" dirty="0">
                <a:solidFill>
                  <a:srgbClr val="000000"/>
                </a:solidFill>
                <a:latin typeface="Arial MT"/>
                <a:cs typeface="Arial MT"/>
              </a:rPr>
              <a:t>e</a:t>
            </a:r>
            <a:r>
              <a:rPr sz="2500" b="0" dirty="0">
                <a:solidFill>
                  <a:srgbClr val="000000"/>
                </a:solidFill>
                <a:latin typeface="Arial MT"/>
                <a:cs typeface="Arial MT"/>
              </a:rPr>
              <a:t> </a:t>
            </a:r>
            <a:r>
              <a:rPr sz="2500" b="0" spc="5" dirty="0">
                <a:solidFill>
                  <a:srgbClr val="000000"/>
                </a:solidFill>
                <a:latin typeface="Arial MT"/>
                <a:cs typeface="Arial MT"/>
              </a:rPr>
              <a:t>a</a:t>
            </a:r>
            <a:r>
              <a:rPr sz="2500" b="0" spc="10" dirty="0">
                <a:solidFill>
                  <a:srgbClr val="000000"/>
                </a:solidFill>
                <a:latin typeface="Arial MT"/>
                <a:cs typeface="Arial MT"/>
              </a:rPr>
              <a:t>n</a:t>
            </a:r>
            <a:r>
              <a:rPr sz="2500" b="0" spc="-140" dirty="0">
                <a:solidFill>
                  <a:srgbClr val="000000"/>
                </a:solidFill>
                <a:latin typeface="Arial MT"/>
                <a:cs typeface="Arial MT"/>
              </a:rPr>
              <a:t> </a:t>
            </a:r>
            <a:r>
              <a:rPr sz="2500" b="0" spc="-180" dirty="0">
                <a:solidFill>
                  <a:srgbClr val="000000"/>
                </a:solidFill>
                <a:latin typeface="Arial MT"/>
                <a:cs typeface="Arial MT"/>
              </a:rPr>
              <a:t>A</a:t>
            </a:r>
            <a:r>
              <a:rPr sz="2500" b="0" spc="5" dirty="0">
                <a:solidFill>
                  <a:srgbClr val="000000"/>
                </a:solidFill>
                <a:latin typeface="Arial MT"/>
                <a:cs typeface="Arial MT"/>
              </a:rPr>
              <a:t>V</a:t>
            </a:r>
            <a:r>
              <a:rPr sz="2500" b="0" spc="10" dirty="0">
                <a:solidFill>
                  <a:srgbClr val="000000"/>
                </a:solidFill>
                <a:latin typeface="Arial MT"/>
                <a:cs typeface="Arial MT"/>
              </a:rPr>
              <a:t>L</a:t>
            </a:r>
            <a:r>
              <a:rPr sz="2500" b="0" spc="-140" dirty="0">
                <a:solidFill>
                  <a:srgbClr val="000000"/>
                </a:solidFill>
                <a:latin typeface="Arial MT"/>
                <a:cs typeface="Arial MT"/>
              </a:rPr>
              <a:t> </a:t>
            </a:r>
            <a:r>
              <a:rPr sz="2500" b="0" spc="-90" dirty="0">
                <a:solidFill>
                  <a:srgbClr val="000000"/>
                </a:solidFill>
                <a:latin typeface="Arial MT"/>
                <a:cs typeface="Arial MT"/>
              </a:rPr>
              <a:t>T</a:t>
            </a:r>
            <a:r>
              <a:rPr sz="2500" b="0" spc="5" dirty="0">
                <a:solidFill>
                  <a:srgbClr val="000000"/>
                </a:solidFill>
                <a:latin typeface="Arial MT"/>
                <a:cs typeface="Arial MT"/>
              </a:rPr>
              <a:t>ree</a:t>
            </a:r>
            <a:endParaRPr sz="2500">
              <a:latin typeface="Arial MT"/>
              <a:cs typeface="Arial MT"/>
            </a:endParaRPr>
          </a:p>
        </p:txBody>
      </p:sp>
      <p:grpSp>
        <p:nvGrpSpPr>
          <p:cNvPr id="3" name="object 3"/>
          <p:cNvGrpSpPr/>
          <p:nvPr/>
        </p:nvGrpSpPr>
        <p:grpSpPr>
          <a:xfrm>
            <a:off x="6818837" y="1823562"/>
            <a:ext cx="1603375" cy="403225"/>
            <a:chOff x="6818837" y="1823562"/>
            <a:chExt cx="1603375" cy="403225"/>
          </a:xfrm>
        </p:grpSpPr>
        <p:sp>
          <p:nvSpPr>
            <p:cNvPr id="4" name="object 4"/>
            <p:cNvSpPr/>
            <p:nvPr/>
          </p:nvSpPr>
          <p:spPr>
            <a:xfrm>
              <a:off x="6823599" y="1828325"/>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5" name="object 5"/>
            <p:cNvSpPr/>
            <p:nvPr/>
          </p:nvSpPr>
          <p:spPr>
            <a:xfrm>
              <a:off x="6823599" y="1828325"/>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6" name="object 6"/>
          <p:cNvSpPr txBox="1"/>
          <p:nvPr/>
        </p:nvSpPr>
        <p:spPr>
          <a:xfrm>
            <a:off x="384725" y="1216355"/>
            <a:ext cx="7056755" cy="92138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The</a:t>
            </a:r>
            <a:r>
              <a:rPr sz="1800" spc="-110" dirty="0">
                <a:solidFill>
                  <a:srgbClr val="595959"/>
                </a:solidFill>
                <a:latin typeface="Arial MT"/>
                <a:cs typeface="Arial MT"/>
              </a:rPr>
              <a:t> </a:t>
            </a:r>
            <a:r>
              <a:rPr sz="1800" spc="-50" dirty="0">
                <a:solidFill>
                  <a:srgbClr val="595959"/>
                </a:solidFill>
                <a:latin typeface="Arial MT"/>
                <a:cs typeface="Arial MT"/>
              </a:rPr>
              <a:t>AVL</a:t>
            </a:r>
            <a:r>
              <a:rPr sz="1800" spc="-75" dirty="0">
                <a:solidFill>
                  <a:srgbClr val="595959"/>
                </a:solidFill>
                <a:latin typeface="Arial MT"/>
                <a:cs typeface="Arial MT"/>
              </a:rPr>
              <a:t> </a:t>
            </a:r>
            <a:r>
              <a:rPr sz="1800" spc="-5" dirty="0">
                <a:solidFill>
                  <a:srgbClr val="595959"/>
                </a:solidFill>
                <a:latin typeface="Arial MT"/>
                <a:cs typeface="Arial MT"/>
              </a:rPr>
              <a:t>tree uses</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type</a:t>
            </a:r>
            <a:r>
              <a:rPr sz="1800" spc="-10" dirty="0">
                <a:solidFill>
                  <a:srgbClr val="595959"/>
                </a:solidFill>
                <a:latin typeface="Arial MT"/>
                <a:cs typeface="Arial MT"/>
              </a:rPr>
              <a:t> </a:t>
            </a:r>
            <a:r>
              <a:rPr sz="1800" spc="-5" dirty="0">
                <a:solidFill>
                  <a:srgbClr val="595959"/>
                </a:solidFill>
                <a:latin typeface="Arial MT"/>
                <a:cs typeface="Arial MT"/>
              </a:rPr>
              <a:t>of </a:t>
            </a:r>
            <a:r>
              <a:rPr sz="1800" dirty="0">
                <a:solidFill>
                  <a:srgbClr val="595959"/>
                </a:solidFill>
                <a:latin typeface="Arial MT"/>
                <a:cs typeface="Arial MT"/>
              </a:rPr>
              <a:t>coupon</a:t>
            </a:r>
            <a:r>
              <a:rPr sz="1800" spc="-10" dirty="0">
                <a:solidFill>
                  <a:srgbClr val="595959"/>
                </a:solidFill>
                <a:latin typeface="Arial MT"/>
                <a:cs typeface="Arial MT"/>
              </a:rPr>
              <a:t> </a:t>
            </a:r>
            <a:r>
              <a:rPr sz="1800" spc="-5" dirty="0">
                <a:solidFill>
                  <a:srgbClr val="595959"/>
                </a:solidFill>
                <a:latin typeface="Arial MT"/>
                <a:cs typeface="Arial MT"/>
              </a:rPr>
              <a:t>as</a:t>
            </a:r>
            <a:r>
              <a:rPr sz="1800" spc="-10" dirty="0">
                <a:solidFill>
                  <a:srgbClr val="595959"/>
                </a:solidFill>
                <a:latin typeface="Arial MT"/>
                <a:cs typeface="Arial MT"/>
              </a:rPr>
              <a:t> </a:t>
            </a:r>
            <a:r>
              <a:rPr sz="1800" dirty="0">
                <a:solidFill>
                  <a:srgbClr val="595959"/>
                </a:solidFill>
                <a:latin typeface="Arial MT"/>
                <a:cs typeface="Arial MT"/>
              </a:rPr>
              <a:t>keys</a:t>
            </a:r>
            <a:r>
              <a:rPr sz="1800" spc="-5" dirty="0">
                <a:solidFill>
                  <a:srgbClr val="595959"/>
                </a:solidFill>
                <a:latin typeface="Arial MT"/>
                <a:cs typeface="Arial MT"/>
              </a:rPr>
              <a:t> and</a:t>
            </a:r>
            <a:r>
              <a:rPr sz="1800" spc="-10" dirty="0">
                <a:solidFill>
                  <a:srgbClr val="595959"/>
                </a:solidFill>
                <a:latin typeface="Arial MT"/>
                <a:cs typeface="Arial MT"/>
              </a:rPr>
              <a:t> </a:t>
            </a:r>
            <a:r>
              <a:rPr sz="1800" dirty="0">
                <a:solidFill>
                  <a:srgbClr val="595959"/>
                </a:solidFill>
                <a:latin typeface="Arial MT"/>
                <a:cs typeface="Arial MT"/>
              </a:rPr>
              <a:t>stores</a:t>
            </a:r>
            <a:r>
              <a:rPr sz="1800" spc="-10"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a:t>
            </a:r>
            <a:r>
              <a:rPr sz="1800" dirty="0">
                <a:solidFill>
                  <a:srgbClr val="595959"/>
                </a:solidFill>
                <a:latin typeface="Arial MT"/>
                <a:cs typeface="Arial MT"/>
              </a:rPr>
              <a:t>counter!</a:t>
            </a:r>
            <a:endParaRPr sz="1800">
              <a:latin typeface="Arial MT"/>
              <a:cs typeface="Arial MT"/>
            </a:endParaRPr>
          </a:p>
          <a:p>
            <a:pPr marL="12700">
              <a:lnSpc>
                <a:spcPts val="2030"/>
              </a:lnSpc>
              <a:spcBef>
                <a:spcPts val="1305"/>
              </a:spcBef>
            </a:pPr>
            <a:r>
              <a:rPr sz="1800" spc="-5" dirty="0">
                <a:solidFill>
                  <a:srgbClr val="595959"/>
                </a:solidFill>
                <a:latin typeface="Arial MT"/>
                <a:cs typeface="Arial MT"/>
              </a:rPr>
              <a:t>E.g.</a:t>
            </a:r>
            <a:r>
              <a:rPr sz="1800" spc="-15" dirty="0">
                <a:solidFill>
                  <a:srgbClr val="595959"/>
                </a:solidFill>
                <a:latin typeface="Arial MT"/>
                <a:cs typeface="Arial MT"/>
              </a:rPr>
              <a:t> </a:t>
            </a:r>
            <a:r>
              <a:rPr sz="1800" spc="-5" dirty="0">
                <a:solidFill>
                  <a:srgbClr val="595959"/>
                </a:solidFill>
                <a:latin typeface="Arial MT"/>
                <a:cs typeface="Arial MT"/>
              </a:rPr>
              <a:t>[5, 1,</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20, 1,</a:t>
            </a:r>
            <a:r>
              <a:rPr sz="1800" spc="-10" dirty="0">
                <a:solidFill>
                  <a:srgbClr val="595959"/>
                </a:solidFill>
                <a:latin typeface="Arial MT"/>
                <a:cs typeface="Arial MT"/>
              </a:rPr>
              <a:t> </a:t>
            </a:r>
            <a:r>
              <a:rPr sz="1800" spc="-5" dirty="0">
                <a:solidFill>
                  <a:srgbClr val="595959"/>
                </a:solidFill>
                <a:latin typeface="Arial MT"/>
                <a:cs typeface="Arial MT"/>
              </a:rPr>
              <a:t>1, 1]:</a:t>
            </a:r>
            <a:r>
              <a:rPr sz="1800" spc="-10" dirty="0">
                <a:solidFill>
                  <a:srgbClr val="595959"/>
                </a:solidFill>
                <a:latin typeface="Arial MT"/>
                <a:cs typeface="Arial MT"/>
              </a:rPr>
              <a:t> </a:t>
            </a:r>
            <a:r>
              <a:rPr sz="1800" dirty="0">
                <a:solidFill>
                  <a:srgbClr val="595959"/>
                </a:solidFill>
                <a:latin typeface="Arial MT"/>
                <a:cs typeface="Arial MT"/>
              </a:rPr>
              <a:t>t</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4, </a:t>
            </a:r>
            <a:r>
              <a:rPr sz="1800" dirty="0">
                <a:solidFill>
                  <a:srgbClr val="595959"/>
                </a:solidFill>
                <a:latin typeface="Arial MT"/>
                <a:cs typeface="Arial MT"/>
              </a:rPr>
              <a:t>n</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10</a:t>
            </a:r>
            <a:endParaRPr sz="1800">
              <a:latin typeface="Arial MT"/>
              <a:cs typeface="Arial MT"/>
            </a:endParaRPr>
          </a:p>
          <a:p>
            <a:pPr marR="5080" algn="r">
              <a:lnSpc>
                <a:spcPts val="1550"/>
              </a:lnSpc>
            </a:pPr>
            <a:r>
              <a:rPr sz="1400" b="1" spc="-30" dirty="0">
                <a:latin typeface="Arial"/>
                <a:cs typeface="Arial"/>
              </a:rPr>
              <a:t>Type</a:t>
            </a:r>
            <a:endParaRPr sz="1400">
              <a:latin typeface="Arial"/>
              <a:cs typeface="Arial"/>
            </a:endParaRPr>
          </a:p>
        </p:txBody>
      </p:sp>
      <p:sp>
        <p:nvSpPr>
          <p:cNvPr id="7" name="object 7"/>
          <p:cNvSpPr txBox="1"/>
          <p:nvPr/>
        </p:nvSpPr>
        <p:spPr>
          <a:xfrm>
            <a:off x="7743427" y="1898413"/>
            <a:ext cx="53911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Count</a:t>
            </a:r>
            <a:endParaRPr sz="1400">
              <a:latin typeface="Arial"/>
              <a:cs typeface="Aria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21640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Approac</a:t>
            </a:r>
            <a:r>
              <a:rPr sz="2500" b="0" spc="10" dirty="0">
                <a:solidFill>
                  <a:srgbClr val="000000"/>
                </a:solidFill>
                <a:latin typeface="Arial MT"/>
                <a:cs typeface="Arial MT"/>
              </a:rPr>
              <a:t>h</a:t>
            </a:r>
            <a:r>
              <a:rPr sz="2500" b="0" spc="-5" dirty="0">
                <a:solidFill>
                  <a:srgbClr val="000000"/>
                </a:solidFill>
                <a:latin typeface="Arial MT"/>
                <a:cs typeface="Arial MT"/>
              </a:rPr>
              <a:t> </a:t>
            </a:r>
            <a:r>
              <a:rPr sz="2500" b="0" spc="5" dirty="0">
                <a:solidFill>
                  <a:srgbClr val="000000"/>
                </a:solidFill>
                <a:latin typeface="Arial MT"/>
                <a:cs typeface="Arial MT"/>
              </a:rPr>
              <a:t>1:</a:t>
            </a:r>
            <a:r>
              <a:rPr sz="2500" b="0" dirty="0">
                <a:solidFill>
                  <a:srgbClr val="000000"/>
                </a:solidFill>
                <a:latin typeface="Arial MT"/>
                <a:cs typeface="Arial MT"/>
              </a:rPr>
              <a:t> </a:t>
            </a:r>
            <a:r>
              <a:rPr sz="2500" b="0" spc="5" dirty="0">
                <a:solidFill>
                  <a:srgbClr val="000000"/>
                </a:solidFill>
                <a:latin typeface="Arial MT"/>
                <a:cs typeface="Arial MT"/>
              </a:rPr>
              <a:t>Us</a:t>
            </a:r>
            <a:r>
              <a:rPr sz="2500" b="0" spc="10" dirty="0">
                <a:solidFill>
                  <a:srgbClr val="000000"/>
                </a:solidFill>
                <a:latin typeface="Arial MT"/>
                <a:cs typeface="Arial MT"/>
              </a:rPr>
              <a:t>e</a:t>
            </a:r>
            <a:r>
              <a:rPr sz="2500" b="0" dirty="0">
                <a:solidFill>
                  <a:srgbClr val="000000"/>
                </a:solidFill>
                <a:latin typeface="Arial MT"/>
                <a:cs typeface="Arial MT"/>
              </a:rPr>
              <a:t> </a:t>
            </a:r>
            <a:r>
              <a:rPr sz="2500" b="0" spc="5" dirty="0">
                <a:solidFill>
                  <a:srgbClr val="000000"/>
                </a:solidFill>
                <a:latin typeface="Arial MT"/>
                <a:cs typeface="Arial MT"/>
              </a:rPr>
              <a:t>a</a:t>
            </a:r>
            <a:r>
              <a:rPr sz="2500" b="0" spc="10" dirty="0">
                <a:solidFill>
                  <a:srgbClr val="000000"/>
                </a:solidFill>
                <a:latin typeface="Arial MT"/>
                <a:cs typeface="Arial MT"/>
              </a:rPr>
              <a:t>n</a:t>
            </a:r>
            <a:r>
              <a:rPr sz="2500" b="0" spc="-140" dirty="0">
                <a:solidFill>
                  <a:srgbClr val="000000"/>
                </a:solidFill>
                <a:latin typeface="Arial MT"/>
                <a:cs typeface="Arial MT"/>
              </a:rPr>
              <a:t> </a:t>
            </a:r>
            <a:r>
              <a:rPr sz="2500" b="0" spc="-180" dirty="0">
                <a:solidFill>
                  <a:srgbClr val="000000"/>
                </a:solidFill>
                <a:latin typeface="Arial MT"/>
                <a:cs typeface="Arial MT"/>
              </a:rPr>
              <a:t>A</a:t>
            </a:r>
            <a:r>
              <a:rPr sz="2500" b="0" spc="5" dirty="0">
                <a:solidFill>
                  <a:srgbClr val="000000"/>
                </a:solidFill>
                <a:latin typeface="Arial MT"/>
                <a:cs typeface="Arial MT"/>
              </a:rPr>
              <a:t>V</a:t>
            </a:r>
            <a:r>
              <a:rPr sz="2500" b="0" spc="10" dirty="0">
                <a:solidFill>
                  <a:srgbClr val="000000"/>
                </a:solidFill>
                <a:latin typeface="Arial MT"/>
                <a:cs typeface="Arial MT"/>
              </a:rPr>
              <a:t>L</a:t>
            </a:r>
            <a:r>
              <a:rPr sz="2500" b="0" spc="-140" dirty="0">
                <a:solidFill>
                  <a:srgbClr val="000000"/>
                </a:solidFill>
                <a:latin typeface="Arial MT"/>
                <a:cs typeface="Arial MT"/>
              </a:rPr>
              <a:t> </a:t>
            </a:r>
            <a:r>
              <a:rPr sz="2500" b="0" spc="-90" dirty="0">
                <a:solidFill>
                  <a:srgbClr val="000000"/>
                </a:solidFill>
                <a:latin typeface="Arial MT"/>
                <a:cs typeface="Arial MT"/>
              </a:rPr>
              <a:t>T</a:t>
            </a:r>
            <a:r>
              <a:rPr sz="2500" b="0" spc="5" dirty="0">
                <a:solidFill>
                  <a:srgbClr val="000000"/>
                </a:solidFill>
                <a:latin typeface="Arial MT"/>
                <a:cs typeface="Arial MT"/>
              </a:rPr>
              <a:t>ree</a:t>
            </a:r>
            <a:endParaRPr sz="2500">
              <a:latin typeface="Arial MT"/>
              <a:cs typeface="Arial MT"/>
            </a:endParaRPr>
          </a:p>
        </p:txBody>
      </p:sp>
      <p:grpSp>
        <p:nvGrpSpPr>
          <p:cNvPr id="3" name="object 3"/>
          <p:cNvGrpSpPr/>
          <p:nvPr/>
        </p:nvGrpSpPr>
        <p:grpSpPr>
          <a:xfrm>
            <a:off x="6818837" y="1823562"/>
            <a:ext cx="1603375" cy="403225"/>
            <a:chOff x="6818837" y="1823562"/>
            <a:chExt cx="1603375" cy="403225"/>
          </a:xfrm>
        </p:grpSpPr>
        <p:sp>
          <p:nvSpPr>
            <p:cNvPr id="4" name="object 4"/>
            <p:cNvSpPr/>
            <p:nvPr/>
          </p:nvSpPr>
          <p:spPr>
            <a:xfrm>
              <a:off x="6823599" y="1828325"/>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5" name="object 5"/>
            <p:cNvSpPr/>
            <p:nvPr/>
          </p:nvSpPr>
          <p:spPr>
            <a:xfrm>
              <a:off x="6823599" y="1828325"/>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6" name="object 6"/>
          <p:cNvSpPr txBox="1"/>
          <p:nvPr/>
        </p:nvSpPr>
        <p:spPr>
          <a:xfrm>
            <a:off x="384725" y="1216355"/>
            <a:ext cx="7056755" cy="92138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The</a:t>
            </a:r>
            <a:r>
              <a:rPr sz="1800" spc="-110" dirty="0">
                <a:solidFill>
                  <a:srgbClr val="595959"/>
                </a:solidFill>
                <a:latin typeface="Arial MT"/>
                <a:cs typeface="Arial MT"/>
              </a:rPr>
              <a:t> </a:t>
            </a:r>
            <a:r>
              <a:rPr sz="1800" spc="-50" dirty="0">
                <a:solidFill>
                  <a:srgbClr val="595959"/>
                </a:solidFill>
                <a:latin typeface="Arial MT"/>
                <a:cs typeface="Arial MT"/>
              </a:rPr>
              <a:t>AVL</a:t>
            </a:r>
            <a:r>
              <a:rPr sz="1800" spc="-75" dirty="0">
                <a:solidFill>
                  <a:srgbClr val="595959"/>
                </a:solidFill>
                <a:latin typeface="Arial MT"/>
                <a:cs typeface="Arial MT"/>
              </a:rPr>
              <a:t> </a:t>
            </a:r>
            <a:r>
              <a:rPr sz="1800" spc="-5" dirty="0">
                <a:solidFill>
                  <a:srgbClr val="595959"/>
                </a:solidFill>
                <a:latin typeface="Arial MT"/>
                <a:cs typeface="Arial MT"/>
              </a:rPr>
              <a:t>tree uses</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type</a:t>
            </a:r>
            <a:r>
              <a:rPr sz="1800" spc="-10" dirty="0">
                <a:solidFill>
                  <a:srgbClr val="595959"/>
                </a:solidFill>
                <a:latin typeface="Arial MT"/>
                <a:cs typeface="Arial MT"/>
              </a:rPr>
              <a:t> </a:t>
            </a:r>
            <a:r>
              <a:rPr sz="1800" spc="-5" dirty="0">
                <a:solidFill>
                  <a:srgbClr val="595959"/>
                </a:solidFill>
                <a:latin typeface="Arial MT"/>
                <a:cs typeface="Arial MT"/>
              </a:rPr>
              <a:t>of </a:t>
            </a:r>
            <a:r>
              <a:rPr sz="1800" dirty="0">
                <a:solidFill>
                  <a:srgbClr val="595959"/>
                </a:solidFill>
                <a:latin typeface="Arial MT"/>
                <a:cs typeface="Arial MT"/>
              </a:rPr>
              <a:t>coupon</a:t>
            </a:r>
            <a:r>
              <a:rPr sz="1800" spc="-10" dirty="0">
                <a:solidFill>
                  <a:srgbClr val="595959"/>
                </a:solidFill>
                <a:latin typeface="Arial MT"/>
                <a:cs typeface="Arial MT"/>
              </a:rPr>
              <a:t> </a:t>
            </a:r>
            <a:r>
              <a:rPr sz="1800" spc="-5" dirty="0">
                <a:solidFill>
                  <a:srgbClr val="595959"/>
                </a:solidFill>
                <a:latin typeface="Arial MT"/>
                <a:cs typeface="Arial MT"/>
              </a:rPr>
              <a:t>as</a:t>
            </a:r>
            <a:r>
              <a:rPr sz="1800" spc="-10" dirty="0">
                <a:solidFill>
                  <a:srgbClr val="595959"/>
                </a:solidFill>
                <a:latin typeface="Arial MT"/>
                <a:cs typeface="Arial MT"/>
              </a:rPr>
              <a:t> </a:t>
            </a:r>
            <a:r>
              <a:rPr sz="1800" dirty="0">
                <a:solidFill>
                  <a:srgbClr val="595959"/>
                </a:solidFill>
                <a:latin typeface="Arial MT"/>
                <a:cs typeface="Arial MT"/>
              </a:rPr>
              <a:t>keys</a:t>
            </a:r>
            <a:r>
              <a:rPr sz="1800" spc="-5" dirty="0">
                <a:solidFill>
                  <a:srgbClr val="595959"/>
                </a:solidFill>
                <a:latin typeface="Arial MT"/>
                <a:cs typeface="Arial MT"/>
              </a:rPr>
              <a:t> and</a:t>
            </a:r>
            <a:r>
              <a:rPr sz="1800" spc="-10" dirty="0">
                <a:solidFill>
                  <a:srgbClr val="595959"/>
                </a:solidFill>
                <a:latin typeface="Arial MT"/>
                <a:cs typeface="Arial MT"/>
              </a:rPr>
              <a:t> </a:t>
            </a:r>
            <a:r>
              <a:rPr sz="1800" dirty="0">
                <a:solidFill>
                  <a:srgbClr val="595959"/>
                </a:solidFill>
                <a:latin typeface="Arial MT"/>
                <a:cs typeface="Arial MT"/>
              </a:rPr>
              <a:t>stores</a:t>
            </a:r>
            <a:r>
              <a:rPr sz="1800" spc="-10"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a:t>
            </a:r>
            <a:r>
              <a:rPr sz="1800" dirty="0">
                <a:solidFill>
                  <a:srgbClr val="595959"/>
                </a:solidFill>
                <a:latin typeface="Arial MT"/>
                <a:cs typeface="Arial MT"/>
              </a:rPr>
              <a:t>counter!</a:t>
            </a:r>
            <a:endParaRPr sz="1800">
              <a:latin typeface="Arial MT"/>
              <a:cs typeface="Arial MT"/>
            </a:endParaRPr>
          </a:p>
          <a:p>
            <a:pPr marL="12700">
              <a:lnSpc>
                <a:spcPts val="2030"/>
              </a:lnSpc>
              <a:spcBef>
                <a:spcPts val="1305"/>
              </a:spcBef>
            </a:pPr>
            <a:r>
              <a:rPr sz="1800" spc="-5" dirty="0">
                <a:solidFill>
                  <a:srgbClr val="595959"/>
                </a:solidFill>
                <a:latin typeface="Arial MT"/>
                <a:cs typeface="Arial MT"/>
              </a:rPr>
              <a:t>E.g.</a:t>
            </a:r>
            <a:r>
              <a:rPr sz="1800" spc="-15" dirty="0">
                <a:solidFill>
                  <a:srgbClr val="595959"/>
                </a:solidFill>
                <a:latin typeface="Arial MT"/>
                <a:cs typeface="Arial MT"/>
              </a:rPr>
              <a:t> </a:t>
            </a:r>
            <a:r>
              <a:rPr sz="1800" spc="-5" dirty="0">
                <a:solidFill>
                  <a:srgbClr val="595959"/>
                </a:solidFill>
                <a:latin typeface="Arial MT"/>
                <a:cs typeface="Arial MT"/>
              </a:rPr>
              <a:t>[5, 1,</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20, 1,</a:t>
            </a:r>
            <a:r>
              <a:rPr sz="1800" spc="-10" dirty="0">
                <a:solidFill>
                  <a:srgbClr val="595959"/>
                </a:solidFill>
                <a:latin typeface="Arial MT"/>
                <a:cs typeface="Arial MT"/>
              </a:rPr>
              <a:t> </a:t>
            </a:r>
            <a:r>
              <a:rPr sz="1800" spc="-5" dirty="0">
                <a:solidFill>
                  <a:srgbClr val="595959"/>
                </a:solidFill>
                <a:latin typeface="Arial MT"/>
                <a:cs typeface="Arial MT"/>
              </a:rPr>
              <a:t>1, 1]:</a:t>
            </a:r>
            <a:r>
              <a:rPr sz="1800" spc="-10" dirty="0">
                <a:solidFill>
                  <a:srgbClr val="595959"/>
                </a:solidFill>
                <a:latin typeface="Arial MT"/>
                <a:cs typeface="Arial MT"/>
              </a:rPr>
              <a:t> </a:t>
            </a:r>
            <a:r>
              <a:rPr sz="1800" dirty="0">
                <a:solidFill>
                  <a:srgbClr val="595959"/>
                </a:solidFill>
                <a:latin typeface="Arial MT"/>
                <a:cs typeface="Arial MT"/>
              </a:rPr>
              <a:t>t</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4, </a:t>
            </a:r>
            <a:r>
              <a:rPr sz="1800" dirty="0">
                <a:solidFill>
                  <a:srgbClr val="595959"/>
                </a:solidFill>
                <a:latin typeface="Arial MT"/>
                <a:cs typeface="Arial MT"/>
              </a:rPr>
              <a:t>n</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10</a:t>
            </a:r>
            <a:endParaRPr sz="1800">
              <a:latin typeface="Arial MT"/>
              <a:cs typeface="Arial MT"/>
            </a:endParaRPr>
          </a:p>
          <a:p>
            <a:pPr marR="5080" algn="r">
              <a:lnSpc>
                <a:spcPts val="1550"/>
              </a:lnSpc>
            </a:pPr>
            <a:r>
              <a:rPr sz="1400" b="1" spc="-30" dirty="0">
                <a:latin typeface="Arial"/>
                <a:cs typeface="Arial"/>
              </a:rPr>
              <a:t>Type</a:t>
            </a:r>
            <a:endParaRPr sz="1400">
              <a:latin typeface="Arial"/>
              <a:cs typeface="Arial"/>
            </a:endParaRPr>
          </a:p>
        </p:txBody>
      </p:sp>
      <p:sp>
        <p:nvSpPr>
          <p:cNvPr id="7" name="object 7"/>
          <p:cNvSpPr txBox="1"/>
          <p:nvPr/>
        </p:nvSpPr>
        <p:spPr>
          <a:xfrm>
            <a:off x="7743427" y="1898413"/>
            <a:ext cx="53911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Count</a:t>
            </a:r>
            <a:endParaRPr sz="1400">
              <a:latin typeface="Arial"/>
              <a:cs typeface="Arial"/>
            </a:endParaRPr>
          </a:p>
        </p:txBody>
      </p:sp>
      <p:grpSp>
        <p:nvGrpSpPr>
          <p:cNvPr id="8" name="object 8"/>
          <p:cNvGrpSpPr/>
          <p:nvPr/>
        </p:nvGrpSpPr>
        <p:grpSpPr>
          <a:xfrm>
            <a:off x="3333287" y="2477762"/>
            <a:ext cx="1603375" cy="403225"/>
            <a:chOff x="3333287" y="2477762"/>
            <a:chExt cx="1603375" cy="403225"/>
          </a:xfrm>
        </p:grpSpPr>
        <p:sp>
          <p:nvSpPr>
            <p:cNvPr id="9" name="object 9"/>
            <p:cNvSpPr/>
            <p:nvPr/>
          </p:nvSpPr>
          <p:spPr>
            <a:xfrm>
              <a:off x="3338050" y="2482525"/>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10" name="object 10"/>
            <p:cNvSpPr/>
            <p:nvPr/>
          </p:nvSpPr>
          <p:spPr>
            <a:xfrm>
              <a:off x="3338050" y="2482525"/>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11" name="object 11"/>
          <p:cNvSpPr txBox="1"/>
          <p:nvPr/>
        </p:nvSpPr>
        <p:spPr>
          <a:xfrm>
            <a:off x="3680135" y="2526838"/>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5</a:t>
            </a:r>
            <a:endParaRPr sz="1400">
              <a:latin typeface="Arial MT"/>
              <a:cs typeface="Arial MT"/>
            </a:endParaRPr>
          </a:p>
        </p:txBody>
      </p:sp>
      <p:sp>
        <p:nvSpPr>
          <p:cNvPr id="12" name="object 12"/>
          <p:cNvSpPr txBox="1"/>
          <p:nvPr/>
        </p:nvSpPr>
        <p:spPr>
          <a:xfrm>
            <a:off x="4178571" y="2526838"/>
            <a:ext cx="6972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Count:</a:t>
            </a:r>
            <a:r>
              <a:rPr sz="1400" spc="-80" dirty="0">
                <a:latin typeface="Arial MT"/>
                <a:cs typeface="Arial MT"/>
              </a:rPr>
              <a:t> </a:t>
            </a:r>
            <a:r>
              <a:rPr sz="1400" dirty="0">
                <a:latin typeface="Arial MT"/>
                <a:cs typeface="Arial MT"/>
              </a:rPr>
              <a:t>1</a:t>
            </a:r>
            <a:endParaRPr sz="1400">
              <a:latin typeface="Arial MT"/>
              <a:cs typeface="Arial MT"/>
            </a:endParaRPr>
          </a:p>
        </p:txBody>
      </p:sp>
      <p:grpSp>
        <p:nvGrpSpPr>
          <p:cNvPr id="13" name="object 13"/>
          <p:cNvGrpSpPr/>
          <p:nvPr/>
        </p:nvGrpSpPr>
        <p:grpSpPr>
          <a:xfrm>
            <a:off x="1739987" y="2861537"/>
            <a:ext cx="3962400" cy="838200"/>
            <a:chOff x="1739987" y="2861537"/>
            <a:chExt cx="3962400" cy="838200"/>
          </a:xfrm>
        </p:grpSpPr>
        <p:sp>
          <p:nvSpPr>
            <p:cNvPr id="14" name="object 14"/>
            <p:cNvSpPr/>
            <p:nvPr/>
          </p:nvSpPr>
          <p:spPr>
            <a:xfrm>
              <a:off x="4134699" y="2875825"/>
              <a:ext cx="1428115" cy="381635"/>
            </a:xfrm>
            <a:custGeom>
              <a:avLst/>
              <a:gdLst/>
              <a:ahLst/>
              <a:cxnLst/>
              <a:rect l="l" t="t" r="r" b="b"/>
              <a:pathLst>
                <a:path w="1428114" h="381635">
                  <a:moveTo>
                    <a:pt x="0" y="0"/>
                  </a:moveTo>
                  <a:lnTo>
                    <a:pt x="1427652" y="381173"/>
                  </a:lnTo>
                </a:path>
              </a:pathLst>
            </a:custGeom>
            <a:ln w="28574">
              <a:solidFill>
                <a:srgbClr val="98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535889" y="3197110"/>
              <a:ext cx="166037" cy="119776"/>
            </a:xfrm>
            <a:prstGeom prst="rect">
              <a:avLst/>
            </a:prstGeom>
          </p:spPr>
        </p:pic>
        <p:sp>
          <p:nvSpPr>
            <p:cNvPr id="16" name="object 16"/>
            <p:cNvSpPr/>
            <p:nvPr/>
          </p:nvSpPr>
          <p:spPr>
            <a:xfrm>
              <a:off x="2707047" y="2875825"/>
              <a:ext cx="1428115" cy="381635"/>
            </a:xfrm>
            <a:custGeom>
              <a:avLst/>
              <a:gdLst/>
              <a:ahLst/>
              <a:cxnLst/>
              <a:rect l="l" t="t" r="r" b="b"/>
              <a:pathLst>
                <a:path w="1428114" h="381635">
                  <a:moveTo>
                    <a:pt x="1427652" y="0"/>
                  </a:moveTo>
                  <a:lnTo>
                    <a:pt x="0" y="381173"/>
                  </a:lnTo>
                </a:path>
              </a:pathLst>
            </a:custGeom>
            <a:ln w="28574">
              <a:solidFill>
                <a:srgbClr val="6AA84F"/>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2567472" y="3197110"/>
              <a:ext cx="166037" cy="119776"/>
            </a:xfrm>
            <a:prstGeom prst="rect">
              <a:avLst/>
            </a:prstGeom>
          </p:spPr>
        </p:pic>
        <p:sp>
          <p:nvSpPr>
            <p:cNvPr id="18" name="object 18"/>
            <p:cNvSpPr/>
            <p:nvPr/>
          </p:nvSpPr>
          <p:spPr>
            <a:xfrm>
              <a:off x="1744749" y="3301075"/>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19" name="object 19"/>
            <p:cNvSpPr/>
            <p:nvPr/>
          </p:nvSpPr>
          <p:spPr>
            <a:xfrm>
              <a:off x="1744749" y="3301075"/>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20" name="object 20"/>
          <p:cNvSpPr txBox="1"/>
          <p:nvPr/>
        </p:nvSpPr>
        <p:spPr>
          <a:xfrm>
            <a:off x="2086835" y="3345388"/>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21" name="object 21"/>
          <p:cNvSpPr txBox="1"/>
          <p:nvPr/>
        </p:nvSpPr>
        <p:spPr>
          <a:xfrm>
            <a:off x="2585271" y="3345388"/>
            <a:ext cx="6972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Count:</a:t>
            </a:r>
            <a:r>
              <a:rPr sz="1400" spc="-80" dirty="0">
                <a:latin typeface="Arial MT"/>
                <a:cs typeface="Arial MT"/>
              </a:rPr>
              <a:t> </a:t>
            </a:r>
            <a:r>
              <a:rPr sz="1400" dirty="0">
                <a:latin typeface="Arial MT"/>
                <a:cs typeface="Arial MT"/>
              </a:rPr>
              <a:t>4</a:t>
            </a:r>
            <a:endParaRPr sz="1400">
              <a:latin typeface="Arial MT"/>
              <a:cs typeface="Arial MT"/>
            </a:endParaRPr>
          </a:p>
        </p:txBody>
      </p:sp>
      <p:grpSp>
        <p:nvGrpSpPr>
          <p:cNvPr id="22" name="object 22"/>
          <p:cNvGrpSpPr/>
          <p:nvPr/>
        </p:nvGrpSpPr>
        <p:grpSpPr>
          <a:xfrm>
            <a:off x="4926587" y="3296312"/>
            <a:ext cx="1603375" cy="403225"/>
            <a:chOff x="4926587" y="3296312"/>
            <a:chExt cx="1603375" cy="403225"/>
          </a:xfrm>
        </p:grpSpPr>
        <p:sp>
          <p:nvSpPr>
            <p:cNvPr id="23" name="object 23"/>
            <p:cNvSpPr/>
            <p:nvPr/>
          </p:nvSpPr>
          <p:spPr>
            <a:xfrm>
              <a:off x="4931350" y="3301074"/>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24" name="object 24"/>
            <p:cNvSpPr/>
            <p:nvPr/>
          </p:nvSpPr>
          <p:spPr>
            <a:xfrm>
              <a:off x="4931350" y="3301074"/>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25" name="object 25"/>
          <p:cNvSpPr txBox="1"/>
          <p:nvPr/>
        </p:nvSpPr>
        <p:spPr>
          <a:xfrm>
            <a:off x="5224021" y="3345388"/>
            <a:ext cx="1245235" cy="238760"/>
          </a:xfrm>
          <a:prstGeom prst="rect">
            <a:avLst/>
          </a:prstGeom>
        </p:spPr>
        <p:txBody>
          <a:bodyPr vert="horz" wrap="square" lIns="0" tIns="12700" rIns="0" bIns="0" rtlCol="0">
            <a:spAutoFit/>
          </a:bodyPr>
          <a:lstStyle/>
          <a:p>
            <a:pPr marL="12700">
              <a:lnSpc>
                <a:spcPct val="100000"/>
              </a:lnSpc>
              <a:spcBef>
                <a:spcPts val="100"/>
              </a:spcBef>
              <a:tabLst>
                <a:tab pos="560070" algn="l"/>
              </a:tabLst>
            </a:pPr>
            <a:r>
              <a:rPr sz="1400" spc="-5" dirty="0">
                <a:latin typeface="Arial MT"/>
                <a:cs typeface="Arial MT"/>
              </a:rPr>
              <a:t>20	Count:</a:t>
            </a:r>
            <a:r>
              <a:rPr sz="1400" spc="-80" dirty="0">
                <a:latin typeface="Arial MT"/>
                <a:cs typeface="Arial MT"/>
              </a:rPr>
              <a:t> </a:t>
            </a:r>
            <a:r>
              <a:rPr sz="1400" dirty="0">
                <a:latin typeface="Arial MT"/>
                <a:cs typeface="Arial MT"/>
              </a:rPr>
              <a:t>3</a:t>
            </a:r>
            <a:endParaRPr sz="1400">
              <a:latin typeface="Arial MT"/>
              <a:cs typeface="Arial MT"/>
            </a:endParaRPr>
          </a:p>
        </p:txBody>
      </p:sp>
      <p:grpSp>
        <p:nvGrpSpPr>
          <p:cNvPr id="26" name="object 26"/>
          <p:cNvGrpSpPr/>
          <p:nvPr/>
        </p:nvGrpSpPr>
        <p:grpSpPr>
          <a:xfrm>
            <a:off x="2536637" y="4251587"/>
            <a:ext cx="1603375" cy="403225"/>
            <a:chOff x="2536637" y="4251587"/>
            <a:chExt cx="1603375" cy="403225"/>
          </a:xfrm>
        </p:grpSpPr>
        <p:sp>
          <p:nvSpPr>
            <p:cNvPr id="27" name="object 27"/>
            <p:cNvSpPr/>
            <p:nvPr/>
          </p:nvSpPr>
          <p:spPr>
            <a:xfrm>
              <a:off x="2541399" y="4256349"/>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28" name="object 28"/>
            <p:cNvSpPr/>
            <p:nvPr/>
          </p:nvSpPr>
          <p:spPr>
            <a:xfrm>
              <a:off x="2541399" y="4256349"/>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29" name="object 29"/>
          <p:cNvSpPr txBox="1"/>
          <p:nvPr/>
        </p:nvSpPr>
        <p:spPr>
          <a:xfrm>
            <a:off x="2883485" y="4300663"/>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3</a:t>
            </a:r>
            <a:endParaRPr sz="1400">
              <a:latin typeface="Arial MT"/>
              <a:cs typeface="Arial MT"/>
            </a:endParaRPr>
          </a:p>
        </p:txBody>
      </p:sp>
      <p:sp>
        <p:nvSpPr>
          <p:cNvPr id="30" name="object 30"/>
          <p:cNvSpPr txBox="1"/>
          <p:nvPr/>
        </p:nvSpPr>
        <p:spPr>
          <a:xfrm>
            <a:off x="3381921" y="4300663"/>
            <a:ext cx="6972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Count:</a:t>
            </a:r>
            <a:r>
              <a:rPr sz="1400" spc="-80" dirty="0">
                <a:latin typeface="Arial MT"/>
                <a:cs typeface="Arial MT"/>
              </a:rPr>
              <a:t> </a:t>
            </a:r>
            <a:r>
              <a:rPr sz="1400" dirty="0">
                <a:latin typeface="Arial MT"/>
                <a:cs typeface="Arial MT"/>
              </a:rPr>
              <a:t>2</a:t>
            </a:r>
            <a:endParaRPr sz="1400">
              <a:latin typeface="Arial MT"/>
              <a:cs typeface="Arial MT"/>
            </a:endParaRPr>
          </a:p>
        </p:txBody>
      </p:sp>
      <p:grpSp>
        <p:nvGrpSpPr>
          <p:cNvPr id="31" name="object 31"/>
          <p:cNvGrpSpPr/>
          <p:nvPr/>
        </p:nvGrpSpPr>
        <p:grpSpPr>
          <a:xfrm>
            <a:off x="2527112" y="3680087"/>
            <a:ext cx="791845" cy="566420"/>
            <a:chOff x="2527112" y="3680087"/>
            <a:chExt cx="791845" cy="566420"/>
          </a:xfrm>
        </p:grpSpPr>
        <p:sp>
          <p:nvSpPr>
            <p:cNvPr id="32" name="object 32"/>
            <p:cNvSpPr/>
            <p:nvPr/>
          </p:nvSpPr>
          <p:spPr>
            <a:xfrm>
              <a:off x="2541399" y="3694374"/>
              <a:ext cx="657225" cy="463550"/>
            </a:xfrm>
            <a:custGeom>
              <a:avLst/>
              <a:gdLst/>
              <a:ahLst/>
              <a:cxnLst/>
              <a:rect l="l" t="t" r="r" b="b"/>
              <a:pathLst>
                <a:path w="657225" h="463550">
                  <a:moveTo>
                    <a:pt x="0" y="0"/>
                  </a:moveTo>
                  <a:lnTo>
                    <a:pt x="656685" y="463091"/>
                  </a:lnTo>
                </a:path>
              </a:pathLst>
            </a:custGeom>
            <a:ln w="28574">
              <a:solidFill>
                <a:srgbClr val="980000"/>
              </a:solidFill>
            </a:ln>
          </p:spPr>
          <p:txBody>
            <a:bodyPr wrap="square" lIns="0" tIns="0" rIns="0" bIns="0" rtlCol="0"/>
            <a:lstStyle/>
            <a:p>
              <a:endParaRPr/>
            </a:p>
          </p:txBody>
        </p:sp>
        <p:pic>
          <p:nvPicPr>
            <p:cNvPr id="33" name="object 33"/>
            <p:cNvPicPr/>
            <p:nvPr/>
          </p:nvPicPr>
          <p:blipFill>
            <a:blip r:embed="rId4" cstate="print"/>
            <a:stretch>
              <a:fillRect/>
            </a:stretch>
          </p:blipFill>
          <p:spPr>
            <a:xfrm>
              <a:off x="3156597" y="4104607"/>
              <a:ext cx="161751" cy="141880"/>
            </a:xfrm>
            <a:prstGeom prst="rect">
              <a:avLst/>
            </a:prstGeom>
          </p:spPr>
        </p:pic>
      </p:gr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21640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Approac</a:t>
            </a:r>
            <a:r>
              <a:rPr sz="2500" b="0" spc="10" dirty="0">
                <a:solidFill>
                  <a:srgbClr val="000000"/>
                </a:solidFill>
                <a:latin typeface="Arial MT"/>
                <a:cs typeface="Arial MT"/>
              </a:rPr>
              <a:t>h</a:t>
            </a:r>
            <a:r>
              <a:rPr sz="2500" b="0" spc="-5" dirty="0">
                <a:solidFill>
                  <a:srgbClr val="000000"/>
                </a:solidFill>
                <a:latin typeface="Arial MT"/>
                <a:cs typeface="Arial MT"/>
              </a:rPr>
              <a:t> </a:t>
            </a:r>
            <a:r>
              <a:rPr sz="2500" b="0" spc="5" dirty="0">
                <a:solidFill>
                  <a:srgbClr val="000000"/>
                </a:solidFill>
                <a:latin typeface="Arial MT"/>
                <a:cs typeface="Arial MT"/>
              </a:rPr>
              <a:t>1:</a:t>
            </a:r>
            <a:r>
              <a:rPr sz="2500" b="0" dirty="0">
                <a:solidFill>
                  <a:srgbClr val="000000"/>
                </a:solidFill>
                <a:latin typeface="Arial MT"/>
                <a:cs typeface="Arial MT"/>
              </a:rPr>
              <a:t> </a:t>
            </a:r>
            <a:r>
              <a:rPr sz="2500" b="0" spc="5" dirty="0">
                <a:solidFill>
                  <a:srgbClr val="000000"/>
                </a:solidFill>
                <a:latin typeface="Arial MT"/>
                <a:cs typeface="Arial MT"/>
              </a:rPr>
              <a:t>Us</a:t>
            </a:r>
            <a:r>
              <a:rPr sz="2500" b="0" spc="10" dirty="0">
                <a:solidFill>
                  <a:srgbClr val="000000"/>
                </a:solidFill>
                <a:latin typeface="Arial MT"/>
                <a:cs typeface="Arial MT"/>
              </a:rPr>
              <a:t>e</a:t>
            </a:r>
            <a:r>
              <a:rPr sz="2500" b="0" dirty="0">
                <a:solidFill>
                  <a:srgbClr val="000000"/>
                </a:solidFill>
                <a:latin typeface="Arial MT"/>
                <a:cs typeface="Arial MT"/>
              </a:rPr>
              <a:t> </a:t>
            </a:r>
            <a:r>
              <a:rPr sz="2500" b="0" spc="5" dirty="0">
                <a:solidFill>
                  <a:srgbClr val="000000"/>
                </a:solidFill>
                <a:latin typeface="Arial MT"/>
                <a:cs typeface="Arial MT"/>
              </a:rPr>
              <a:t>a</a:t>
            </a:r>
            <a:r>
              <a:rPr sz="2500" b="0" spc="10" dirty="0">
                <a:solidFill>
                  <a:srgbClr val="000000"/>
                </a:solidFill>
                <a:latin typeface="Arial MT"/>
                <a:cs typeface="Arial MT"/>
              </a:rPr>
              <a:t>n</a:t>
            </a:r>
            <a:r>
              <a:rPr sz="2500" b="0" spc="-140" dirty="0">
                <a:solidFill>
                  <a:srgbClr val="000000"/>
                </a:solidFill>
                <a:latin typeface="Arial MT"/>
                <a:cs typeface="Arial MT"/>
              </a:rPr>
              <a:t> </a:t>
            </a:r>
            <a:r>
              <a:rPr sz="2500" b="0" spc="-180" dirty="0">
                <a:solidFill>
                  <a:srgbClr val="000000"/>
                </a:solidFill>
                <a:latin typeface="Arial MT"/>
                <a:cs typeface="Arial MT"/>
              </a:rPr>
              <a:t>A</a:t>
            </a:r>
            <a:r>
              <a:rPr sz="2500" b="0" spc="5" dirty="0">
                <a:solidFill>
                  <a:srgbClr val="000000"/>
                </a:solidFill>
                <a:latin typeface="Arial MT"/>
                <a:cs typeface="Arial MT"/>
              </a:rPr>
              <a:t>V</a:t>
            </a:r>
            <a:r>
              <a:rPr sz="2500" b="0" spc="10" dirty="0">
                <a:solidFill>
                  <a:srgbClr val="000000"/>
                </a:solidFill>
                <a:latin typeface="Arial MT"/>
                <a:cs typeface="Arial MT"/>
              </a:rPr>
              <a:t>L</a:t>
            </a:r>
            <a:r>
              <a:rPr sz="2500" b="0" spc="-140" dirty="0">
                <a:solidFill>
                  <a:srgbClr val="000000"/>
                </a:solidFill>
                <a:latin typeface="Arial MT"/>
                <a:cs typeface="Arial MT"/>
              </a:rPr>
              <a:t> </a:t>
            </a:r>
            <a:r>
              <a:rPr sz="2500" b="0" spc="-90" dirty="0">
                <a:solidFill>
                  <a:srgbClr val="000000"/>
                </a:solidFill>
                <a:latin typeface="Arial MT"/>
                <a:cs typeface="Arial MT"/>
              </a:rPr>
              <a:t>T</a:t>
            </a:r>
            <a:r>
              <a:rPr sz="2500" b="0" spc="5" dirty="0">
                <a:solidFill>
                  <a:srgbClr val="000000"/>
                </a:solidFill>
                <a:latin typeface="Arial MT"/>
                <a:cs typeface="Arial MT"/>
              </a:rPr>
              <a:t>ree</a:t>
            </a:r>
            <a:endParaRPr sz="2500">
              <a:latin typeface="Arial MT"/>
              <a:cs typeface="Arial MT"/>
            </a:endParaRPr>
          </a:p>
        </p:txBody>
      </p:sp>
      <p:grpSp>
        <p:nvGrpSpPr>
          <p:cNvPr id="3" name="object 3"/>
          <p:cNvGrpSpPr/>
          <p:nvPr/>
        </p:nvGrpSpPr>
        <p:grpSpPr>
          <a:xfrm>
            <a:off x="6818837" y="1823562"/>
            <a:ext cx="1603375" cy="403225"/>
            <a:chOff x="6818837" y="1823562"/>
            <a:chExt cx="1603375" cy="403225"/>
          </a:xfrm>
        </p:grpSpPr>
        <p:sp>
          <p:nvSpPr>
            <p:cNvPr id="4" name="object 4"/>
            <p:cNvSpPr/>
            <p:nvPr/>
          </p:nvSpPr>
          <p:spPr>
            <a:xfrm>
              <a:off x="6823599" y="1828325"/>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5" name="object 5"/>
            <p:cNvSpPr/>
            <p:nvPr/>
          </p:nvSpPr>
          <p:spPr>
            <a:xfrm>
              <a:off x="6823599" y="1828325"/>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6" name="object 6"/>
          <p:cNvSpPr txBox="1"/>
          <p:nvPr/>
        </p:nvSpPr>
        <p:spPr>
          <a:xfrm>
            <a:off x="384725" y="1216355"/>
            <a:ext cx="7056755" cy="92138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The</a:t>
            </a:r>
            <a:r>
              <a:rPr sz="1800" spc="-110" dirty="0">
                <a:solidFill>
                  <a:srgbClr val="595959"/>
                </a:solidFill>
                <a:latin typeface="Arial MT"/>
                <a:cs typeface="Arial MT"/>
              </a:rPr>
              <a:t> </a:t>
            </a:r>
            <a:r>
              <a:rPr sz="1800" spc="-50" dirty="0">
                <a:solidFill>
                  <a:srgbClr val="595959"/>
                </a:solidFill>
                <a:latin typeface="Arial MT"/>
                <a:cs typeface="Arial MT"/>
              </a:rPr>
              <a:t>AVL</a:t>
            </a:r>
            <a:r>
              <a:rPr sz="1800" spc="-75" dirty="0">
                <a:solidFill>
                  <a:srgbClr val="595959"/>
                </a:solidFill>
                <a:latin typeface="Arial MT"/>
                <a:cs typeface="Arial MT"/>
              </a:rPr>
              <a:t> </a:t>
            </a:r>
            <a:r>
              <a:rPr sz="1800" spc="-5" dirty="0">
                <a:solidFill>
                  <a:srgbClr val="595959"/>
                </a:solidFill>
                <a:latin typeface="Arial MT"/>
                <a:cs typeface="Arial MT"/>
              </a:rPr>
              <a:t>tree uses</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type</a:t>
            </a:r>
            <a:r>
              <a:rPr sz="1800" spc="-10" dirty="0">
                <a:solidFill>
                  <a:srgbClr val="595959"/>
                </a:solidFill>
                <a:latin typeface="Arial MT"/>
                <a:cs typeface="Arial MT"/>
              </a:rPr>
              <a:t> </a:t>
            </a:r>
            <a:r>
              <a:rPr sz="1800" spc="-5" dirty="0">
                <a:solidFill>
                  <a:srgbClr val="595959"/>
                </a:solidFill>
                <a:latin typeface="Arial MT"/>
                <a:cs typeface="Arial MT"/>
              </a:rPr>
              <a:t>of </a:t>
            </a:r>
            <a:r>
              <a:rPr sz="1800" dirty="0">
                <a:solidFill>
                  <a:srgbClr val="595959"/>
                </a:solidFill>
                <a:latin typeface="Arial MT"/>
                <a:cs typeface="Arial MT"/>
              </a:rPr>
              <a:t>coupon</a:t>
            </a:r>
            <a:r>
              <a:rPr sz="1800" spc="-10" dirty="0">
                <a:solidFill>
                  <a:srgbClr val="595959"/>
                </a:solidFill>
                <a:latin typeface="Arial MT"/>
                <a:cs typeface="Arial MT"/>
              </a:rPr>
              <a:t> </a:t>
            </a:r>
            <a:r>
              <a:rPr sz="1800" spc="-5" dirty="0">
                <a:solidFill>
                  <a:srgbClr val="595959"/>
                </a:solidFill>
                <a:latin typeface="Arial MT"/>
                <a:cs typeface="Arial MT"/>
              </a:rPr>
              <a:t>as</a:t>
            </a:r>
            <a:r>
              <a:rPr sz="1800" spc="-10" dirty="0">
                <a:solidFill>
                  <a:srgbClr val="595959"/>
                </a:solidFill>
                <a:latin typeface="Arial MT"/>
                <a:cs typeface="Arial MT"/>
              </a:rPr>
              <a:t> </a:t>
            </a:r>
            <a:r>
              <a:rPr sz="1800" dirty="0">
                <a:solidFill>
                  <a:srgbClr val="595959"/>
                </a:solidFill>
                <a:latin typeface="Arial MT"/>
                <a:cs typeface="Arial MT"/>
              </a:rPr>
              <a:t>keys</a:t>
            </a:r>
            <a:r>
              <a:rPr sz="1800" spc="-5" dirty="0">
                <a:solidFill>
                  <a:srgbClr val="595959"/>
                </a:solidFill>
                <a:latin typeface="Arial MT"/>
                <a:cs typeface="Arial MT"/>
              </a:rPr>
              <a:t> and</a:t>
            </a:r>
            <a:r>
              <a:rPr sz="1800" spc="-10" dirty="0">
                <a:solidFill>
                  <a:srgbClr val="595959"/>
                </a:solidFill>
                <a:latin typeface="Arial MT"/>
                <a:cs typeface="Arial MT"/>
              </a:rPr>
              <a:t> </a:t>
            </a:r>
            <a:r>
              <a:rPr sz="1800" dirty="0">
                <a:solidFill>
                  <a:srgbClr val="595959"/>
                </a:solidFill>
                <a:latin typeface="Arial MT"/>
                <a:cs typeface="Arial MT"/>
              </a:rPr>
              <a:t>stores</a:t>
            </a:r>
            <a:r>
              <a:rPr sz="1800" spc="-10"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a:t>
            </a:r>
            <a:r>
              <a:rPr sz="1800" dirty="0">
                <a:solidFill>
                  <a:srgbClr val="595959"/>
                </a:solidFill>
                <a:latin typeface="Arial MT"/>
                <a:cs typeface="Arial MT"/>
              </a:rPr>
              <a:t>counter!</a:t>
            </a:r>
            <a:endParaRPr sz="1800">
              <a:latin typeface="Arial MT"/>
              <a:cs typeface="Arial MT"/>
            </a:endParaRPr>
          </a:p>
          <a:p>
            <a:pPr marL="12700">
              <a:lnSpc>
                <a:spcPts val="2030"/>
              </a:lnSpc>
              <a:spcBef>
                <a:spcPts val="1305"/>
              </a:spcBef>
            </a:pPr>
            <a:r>
              <a:rPr sz="1800" spc="-5" dirty="0">
                <a:solidFill>
                  <a:srgbClr val="595959"/>
                </a:solidFill>
                <a:latin typeface="Arial MT"/>
                <a:cs typeface="Arial MT"/>
              </a:rPr>
              <a:t>E.g.</a:t>
            </a:r>
            <a:r>
              <a:rPr sz="1800" spc="-15" dirty="0">
                <a:solidFill>
                  <a:srgbClr val="595959"/>
                </a:solidFill>
                <a:latin typeface="Arial MT"/>
                <a:cs typeface="Arial MT"/>
              </a:rPr>
              <a:t> </a:t>
            </a:r>
            <a:r>
              <a:rPr sz="1800" spc="-5" dirty="0">
                <a:solidFill>
                  <a:srgbClr val="595959"/>
                </a:solidFill>
                <a:latin typeface="Arial MT"/>
                <a:cs typeface="Arial MT"/>
              </a:rPr>
              <a:t>[5, 1,</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20, 1,</a:t>
            </a:r>
            <a:r>
              <a:rPr sz="1800" spc="-10" dirty="0">
                <a:solidFill>
                  <a:srgbClr val="595959"/>
                </a:solidFill>
                <a:latin typeface="Arial MT"/>
                <a:cs typeface="Arial MT"/>
              </a:rPr>
              <a:t> </a:t>
            </a:r>
            <a:r>
              <a:rPr sz="1800" spc="-5" dirty="0">
                <a:solidFill>
                  <a:srgbClr val="595959"/>
                </a:solidFill>
                <a:latin typeface="Arial MT"/>
                <a:cs typeface="Arial MT"/>
              </a:rPr>
              <a:t>1, 1]:</a:t>
            </a:r>
            <a:r>
              <a:rPr sz="1800" spc="-10" dirty="0">
                <a:solidFill>
                  <a:srgbClr val="595959"/>
                </a:solidFill>
                <a:latin typeface="Arial MT"/>
                <a:cs typeface="Arial MT"/>
              </a:rPr>
              <a:t> </a:t>
            </a:r>
            <a:r>
              <a:rPr sz="1800" dirty="0">
                <a:solidFill>
                  <a:srgbClr val="595959"/>
                </a:solidFill>
                <a:latin typeface="Arial MT"/>
                <a:cs typeface="Arial MT"/>
              </a:rPr>
              <a:t>t</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4, </a:t>
            </a:r>
            <a:r>
              <a:rPr sz="1800" dirty="0">
                <a:solidFill>
                  <a:srgbClr val="595959"/>
                </a:solidFill>
                <a:latin typeface="Arial MT"/>
                <a:cs typeface="Arial MT"/>
              </a:rPr>
              <a:t>n</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10</a:t>
            </a:r>
            <a:endParaRPr sz="1800">
              <a:latin typeface="Arial MT"/>
              <a:cs typeface="Arial MT"/>
            </a:endParaRPr>
          </a:p>
          <a:p>
            <a:pPr marR="5080" algn="r">
              <a:lnSpc>
                <a:spcPts val="1550"/>
              </a:lnSpc>
            </a:pPr>
            <a:r>
              <a:rPr sz="1400" b="1" spc="-30" dirty="0">
                <a:latin typeface="Arial"/>
                <a:cs typeface="Arial"/>
              </a:rPr>
              <a:t>Type</a:t>
            </a:r>
            <a:endParaRPr sz="1400">
              <a:latin typeface="Arial"/>
              <a:cs typeface="Arial"/>
            </a:endParaRPr>
          </a:p>
        </p:txBody>
      </p:sp>
      <p:sp>
        <p:nvSpPr>
          <p:cNvPr id="7" name="object 7"/>
          <p:cNvSpPr txBox="1"/>
          <p:nvPr/>
        </p:nvSpPr>
        <p:spPr>
          <a:xfrm>
            <a:off x="7743427" y="1898413"/>
            <a:ext cx="53911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Count</a:t>
            </a:r>
            <a:endParaRPr sz="1400">
              <a:latin typeface="Arial"/>
              <a:cs typeface="Arial"/>
            </a:endParaRPr>
          </a:p>
        </p:txBody>
      </p:sp>
      <p:grpSp>
        <p:nvGrpSpPr>
          <p:cNvPr id="8" name="object 8"/>
          <p:cNvGrpSpPr/>
          <p:nvPr/>
        </p:nvGrpSpPr>
        <p:grpSpPr>
          <a:xfrm>
            <a:off x="3333287" y="2477762"/>
            <a:ext cx="1603375" cy="403225"/>
            <a:chOff x="3333287" y="2477762"/>
            <a:chExt cx="1603375" cy="403225"/>
          </a:xfrm>
        </p:grpSpPr>
        <p:sp>
          <p:nvSpPr>
            <p:cNvPr id="9" name="object 9"/>
            <p:cNvSpPr/>
            <p:nvPr/>
          </p:nvSpPr>
          <p:spPr>
            <a:xfrm>
              <a:off x="3338050" y="2482525"/>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10" name="object 10"/>
            <p:cNvSpPr/>
            <p:nvPr/>
          </p:nvSpPr>
          <p:spPr>
            <a:xfrm>
              <a:off x="3338050" y="2482525"/>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11" name="object 11"/>
          <p:cNvSpPr txBox="1"/>
          <p:nvPr/>
        </p:nvSpPr>
        <p:spPr>
          <a:xfrm>
            <a:off x="3680135" y="2526838"/>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5</a:t>
            </a:r>
            <a:endParaRPr sz="1400">
              <a:latin typeface="Arial MT"/>
              <a:cs typeface="Arial MT"/>
            </a:endParaRPr>
          </a:p>
        </p:txBody>
      </p:sp>
      <p:sp>
        <p:nvSpPr>
          <p:cNvPr id="12" name="object 12"/>
          <p:cNvSpPr txBox="1"/>
          <p:nvPr/>
        </p:nvSpPr>
        <p:spPr>
          <a:xfrm>
            <a:off x="4178571" y="2526838"/>
            <a:ext cx="6972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Count:</a:t>
            </a:r>
            <a:r>
              <a:rPr sz="1400" spc="-80" dirty="0">
                <a:latin typeface="Arial MT"/>
                <a:cs typeface="Arial MT"/>
              </a:rPr>
              <a:t> </a:t>
            </a:r>
            <a:r>
              <a:rPr sz="1400" dirty="0">
                <a:latin typeface="Arial MT"/>
                <a:cs typeface="Arial MT"/>
              </a:rPr>
              <a:t>1</a:t>
            </a:r>
            <a:endParaRPr sz="1400">
              <a:latin typeface="Arial MT"/>
              <a:cs typeface="Arial MT"/>
            </a:endParaRPr>
          </a:p>
        </p:txBody>
      </p:sp>
      <p:grpSp>
        <p:nvGrpSpPr>
          <p:cNvPr id="13" name="object 13"/>
          <p:cNvGrpSpPr/>
          <p:nvPr/>
        </p:nvGrpSpPr>
        <p:grpSpPr>
          <a:xfrm>
            <a:off x="1739987" y="2861537"/>
            <a:ext cx="3962400" cy="838200"/>
            <a:chOff x="1739987" y="2861537"/>
            <a:chExt cx="3962400" cy="838200"/>
          </a:xfrm>
        </p:grpSpPr>
        <p:sp>
          <p:nvSpPr>
            <p:cNvPr id="14" name="object 14"/>
            <p:cNvSpPr/>
            <p:nvPr/>
          </p:nvSpPr>
          <p:spPr>
            <a:xfrm>
              <a:off x="4134699" y="2875825"/>
              <a:ext cx="1428115" cy="381635"/>
            </a:xfrm>
            <a:custGeom>
              <a:avLst/>
              <a:gdLst/>
              <a:ahLst/>
              <a:cxnLst/>
              <a:rect l="l" t="t" r="r" b="b"/>
              <a:pathLst>
                <a:path w="1428114" h="381635">
                  <a:moveTo>
                    <a:pt x="0" y="0"/>
                  </a:moveTo>
                  <a:lnTo>
                    <a:pt x="1427652" y="381173"/>
                  </a:lnTo>
                </a:path>
              </a:pathLst>
            </a:custGeom>
            <a:ln w="28574">
              <a:solidFill>
                <a:srgbClr val="98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535889" y="3197110"/>
              <a:ext cx="166037" cy="119776"/>
            </a:xfrm>
            <a:prstGeom prst="rect">
              <a:avLst/>
            </a:prstGeom>
          </p:spPr>
        </p:pic>
        <p:sp>
          <p:nvSpPr>
            <p:cNvPr id="16" name="object 16"/>
            <p:cNvSpPr/>
            <p:nvPr/>
          </p:nvSpPr>
          <p:spPr>
            <a:xfrm>
              <a:off x="2707047" y="2875825"/>
              <a:ext cx="1428115" cy="381635"/>
            </a:xfrm>
            <a:custGeom>
              <a:avLst/>
              <a:gdLst/>
              <a:ahLst/>
              <a:cxnLst/>
              <a:rect l="l" t="t" r="r" b="b"/>
              <a:pathLst>
                <a:path w="1428114" h="381635">
                  <a:moveTo>
                    <a:pt x="1427652" y="0"/>
                  </a:moveTo>
                  <a:lnTo>
                    <a:pt x="0" y="381173"/>
                  </a:lnTo>
                </a:path>
              </a:pathLst>
            </a:custGeom>
            <a:ln w="28574">
              <a:solidFill>
                <a:srgbClr val="6AA84F"/>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2567472" y="3197110"/>
              <a:ext cx="166037" cy="119776"/>
            </a:xfrm>
            <a:prstGeom prst="rect">
              <a:avLst/>
            </a:prstGeom>
          </p:spPr>
        </p:pic>
        <p:sp>
          <p:nvSpPr>
            <p:cNvPr id="18" name="object 18"/>
            <p:cNvSpPr/>
            <p:nvPr/>
          </p:nvSpPr>
          <p:spPr>
            <a:xfrm>
              <a:off x="1744749" y="3301075"/>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19" name="object 19"/>
            <p:cNvSpPr/>
            <p:nvPr/>
          </p:nvSpPr>
          <p:spPr>
            <a:xfrm>
              <a:off x="1744749" y="3301075"/>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20" name="object 20"/>
          <p:cNvSpPr txBox="1"/>
          <p:nvPr/>
        </p:nvSpPr>
        <p:spPr>
          <a:xfrm>
            <a:off x="2086835" y="3345388"/>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21" name="object 21"/>
          <p:cNvSpPr txBox="1"/>
          <p:nvPr/>
        </p:nvSpPr>
        <p:spPr>
          <a:xfrm>
            <a:off x="2585271" y="3345388"/>
            <a:ext cx="6972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Count:</a:t>
            </a:r>
            <a:r>
              <a:rPr sz="1400" spc="-80" dirty="0">
                <a:latin typeface="Arial MT"/>
                <a:cs typeface="Arial MT"/>
              </a:rPr>
              <a:t> </a:t>
            </a:r>
            <a:r>
              <a:rPr sz="1400" dirty="0">
                <a:latin typeface="Arial MT"/>
                <a:cs typeface="Arial MT"/>
              </a:rPr>
              <a:t>4</a:t>
            </a:r>
            <a:endParaRPr sz="1400">
              <a:latin typeface="Arial MT"/>
              <a:cs typeface="Arial MT"/>
            </a:endParaRPr>
          </a:p>
        </p:txBody>
      </p:sp>
      <p:grpSp>
        <p:nvGrpSpPr>
          <p:cNvPr id="22" name="object 22"/>
          <p:cNvGrpSpPr/>
          <p:nvPr/>
        </p:nvGrpSpPr>
        <p:grpSpPr>
          <a:xfrm>
            <a:off x="4926587" y="3296312"/>
            <a:ext cx="1603375" cy="403225"/>
            <a:chOff x="4926587" y="3296312"/>
            <a:chExt cx="1603375" cy="403225"/>
          </a:xfrm>
        </p:grpSpPr>
        <p:sp>
          <p:nvSpPr>
            <p:cNvPr id="23" name="object 23"/>
            <p:cNvSpPr/>
            <p:nvPr/>
          </p:nvSpPr>
          <p:spPr>
            <a:xfrm>
              <a:off x="4931350" y="3301074"/>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24" name="object 24"/>
            <p:cNvSpPr/>
            <p:nvPr/>
          </p:nvSpPr>
          <p:spPr>
            <a:xfrm>
              <a:off x="4931350" y="3301074"/>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25" name="object 25"/>
          <p:cNvSpPr txBox="1"/>
          <p:nvPr/>
        </p:nvSpPr>
        <p:spPr>
          <a:xfrm>
            <a:off x="5224021" y="3345388"/>
            <a:ext cx="1245235" cy="238760"/>
          </a:xfrm>
          <a:prstGeom prst="rect">
            <a:avLst/>
          </a:prstGeom>
        </p:spPr>
        <p:txBody>
          <a:bodyPr vert="horz" wrap="square" lIns="0" tIns="12700" rIns="0" bIns="0" rtlCol="0">
            <a:spAutoFit/>
          </a:bodyPr>
          <a:lstStyle/>
          <a:p>
            <a:pPr marL="12700">
              <a:lnSpc>
                <a:spcPct val="100000"/>
              </a:lnSpc>
              <a:spcBef>
                <a:spcPts val="100"/>
              </a:spcBef>
              <a:tabLst>
                <a:tab pos="560070" algn="l"/>
              </a:tabLst>
            </a:pPr>
            <a:r>
              <a:rPr sz="1400" spc="-5" dirty="0">
                <a:latin typeface="Arial MT"/>
                <a:cs typeface="Arial MT"/>
              </a:rPr>
              <a:t>20	Count:</a:t>
            </a:r>
            <a:r>
              <a:rPr sz="1400" spc="-80" dirty="0">
                <a:latin typeface="Arial MT"/>
                <a:cs typeface="Arial MT"/>
              </a:rPr>
              <a:t> </a:t>
            </a:r>
            <a:r>
              <a:rPr sz="1400" dirty="0">
                <a:latin typeface="Arial MT"/>
                <a:cs typeface="Arial MT"/>
              </a:rPr>
              <a:t>3</a:t>
            </a:r>
            <a:endParaRPr sz="1400">
              <a:latin typeface="Arial MT"/>
              <a:cs typeface="Arial MT"/>
            </a:endParaRPr>
          </a:p>
        </p:txBody>
      </p:sp>
      <p:grpSp>
        <p:nvGrpSpPr>
          <p:cNvPr id="26" name="object 26"/>
          <p:cNvGrpSpPr/>
          <p:nvPr/>
        </p:nvGrpSpPr>
        <p:grpSpPr>
          <a:xfrm>
            <a:off x="2536637" y="4251587"/>
            <a:ext cx="1603375" cy="403225"/>
            <a:chOff x="2536637" y="4251587"/>
            <a:chExt cx="1603375" cy="403225"/>
          </a:xfrm>
        </p:grpSpPr>
        <p:sp>
          <p:nvSpPr>
            <p:cNvPr id="27" name="object 27"/>
            <p:cNvSpPr/>
            <p:nvPr/>
          </p:nvSpPr>
          <p:spPr>
            <a:xfrm>
              <a:off x="2541399" y="4256349"/>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28" name="object 28"/>
            <p:cNvSpPr/>
            <p:nvPr/>
          </p:nvSpPr>
          <p:spPr>
            <a:xfrm>
              <a:off x="2541399" y="4256349"/>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29" name="object 29"/>
          <p:cNvSpPr txBox="1"/>
          <p:nvPr/>
        </p:nvSpPr>
        <p:spPr>
          <a:xfrm>
            <a:off x="2883485" y="4300663"/>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3</a:t>
            </a:r>
            <a:endParaRPr sz="1400">
              <a:latin typeface="Arial MT"/>
              <a:cs typeface="Arial MT"/>
            </a:endParaRPr>
          </a:p>
        </p:txBody>
      </p:sp>
      <p:sp>
        <p:nvSpPr>
          <p:cNvPr id="30" name="object 30"/>
          <p:cNvSpPr txBox="1"/>
          <p:nvPr/>
        </p:nvSpPr>
        <p:spPr>
          <a:xfrm>
            <a:off x="3381921" y="4300663"/>
            <a:ext cx="6972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Count:</a:t>
            </a:r>
            <a:r>
              <a:rPr sz="1400" spc="-80" dirty="0">
                <a:latin typeface="Arial MT"/>
                <a:cs typeface="Arial MT"/>
              </a:rPr>
              <a:t> </a:t>
            </a:r>
            <a:r>
              <a:rPr sz="1400" dirty="0">
                <a:latin typeface="Arial MT"/>
                <a:cs typeface="Arial MT"/>
              </a:rPr>
              <a:t>2</a:t>
            </a:r>
            <a:endParaRPr sz="1400">
              <a:latin typeface="Arial MT"/>
              <a:cs typeface="Arial MT"/>
            </a:endParaRPr>
          </a:p>
        </p:txBody>
      </p:sp>
      <p:grpSp>
        <p:nvGrpSpPr>
          <p:cNvPr id="31" name="object 31"/>
          <p:cNvGrpSpPr/>
          <p:nvPr/>
        </p:nvGrpSpPr>
        <p:grpSpPr>
          <a:xfrm>
            <a:off x="1425396" y="2554437"/>
            <a:ext cx="4349115" cy="2576195"/>
            <a:chOff x="1425396" y="2554437"/>
            <a:chExt cx="4349115" cy="2576195"/>
          </a:xfrm>
        </p:grpSpPr>
        <p:sp>
          <p:nvSpPr>
            <p:cNvPr id="32" name="object 32"/>
            <p:cNvSpPr/>
            <p:nvPr/>
          </p:nvSpPr>
          <p:spPr>
            <a:xfrm>
              <a:off x="2541400" y="3694374"/>
              <a:ext cx="657225" cy="463550"/>
            </a:xfrm>
            <a:custGeom>
              <a:avLst/>
              <a:gdLst/>
              <a:ahLst/>
              <a:cxnLst/>
              <a:rect l="l" t="t" r="r" b="b"/>
              <a:pathLst>
                <a:path w="657225" h="463550">
                  <a:moveTo>
                    <a:pt x="0" y="0"/>
                  </a:moveTo>
                  <a:lnTo>
                    <a:pt x="656685" y="463091"/>
                  </a:lnTo>
                </a:path>
              </a:pathLst>
            </a:custGeom>
            <a:ln w="28574">
              <a:solidFill>
                <a:srgbClr val="980000"/>
              </a:solidFill>
            </a:ln>
          </p:spPr>
          <p:txBody>
            <a:bodyPr wrap="square" lIns="0" tIns="0" rIns="0" bIns="0" rtlCol="0"/>
            <a:lstStyle/>
            <a:p>
              <a:endParaRPr/>
            </a:p>
          </p:txBody>
        </p:sp>
        <p:pic>
          <p:nvPicPr>
            <p:cNvPr id="33" name="object 33"/>
            <p:cNvPicPr/>
            <p:nvPr/>
          </p:nvPicPr>
          <p:blipFill>
            <a:blip r:embed="rId4" cstate="print"/>
            <a:stretch>
              <a:fillRect/>
            </a:stretch>
          </p:blipFill>
          <p:spPr>
            <a:xfrm>
              <a:off x="3156597" y="4104607"/>
              <a:ext cx="161751" cy="141880"/>
            </a:xfrm>
            <a:prstGeom prst="rect">
              <a:avLst/>
            </a:prstGeom>
          </p:spPr>
        </p:pic>
        <p:sp>
          <p:nvSpPr>
            <p:cNvPr id="34" name="object 34"/>
            <p:cNvSpPr/>
            <p:nvPr/>
          </p:nvSpPr>
          <p:spPr>
            <a:xfrm>
              <a:off x="1430159" y="2559199"/>
              <a:ext cx="4296410" cy="2566670"/>
            </a:xfrm>
            <a:custGeom>
              <a:avLst/>
              <a:gdLst/>
              <a:ahLst/>
              <a:cxnLst/>
              <a:rect l="l" t="t" r="r" b="b"/>
              <a:pathLst>
                <a:path w="4296410" h="2566670">
                  <a:moveTo>
                    <a:pt x="1442674" y="0"/>
                  </a:moveTo>
                  <a:lnTo>
                    <a:pt x="1395733" y="21200"/>
                  </a:lnTo>
                  <a:lnTo>
                    <a:pt x="1334227" y="44169"/>
                  </a:lnTo>
                  <a:lnTo>
                    <a:pt x="1260160" y="68991"/>
                  </a:lnTo>
                  <a:lnTo>
                    <a:pt x="1219041" y="82123"/>
                  </a:lnTo>
                  <a:lnTo>
                    <a:pt x="1175533" y="95749"/>
                  </a:lnTo>
                  <a:lnTo>
                    <a:pt x="1129887" y="109879"/>
                  </a:lnTo>
                  <a:lnTo>
                    <a:pt x="1082352" y="124525"/>
                  </a:lnTo>
                  <a:lnTo>
                    <a:pt x="1033179" y="139697"/>
                  </a:lnTo>
                  <a:lnTo>
                    <a:pt x="982618" y="155404"/>
                  </a:lnTo>
                  <a:lnTo>
                    <a:pt x="930920" y="171658"/>
                  </a:lnTo>
                  <a:lnTo>
                    <a:pt x="878335" y="188468"/>
                  </a:lnTo>
                  <a:lnTo>
                    <a:pt x="825114" y="205846"/>
                  </a:lnTo>
                  <a:lnTo>
                    <a:pt x="771506" y="223801"/>
                  </a:lnTo>
                  <a:lnTo>
                    <a:pt x="717763" y="242344"/>
                  </a:lnTo>
                  <a:lnTo>
                    <a:pt x="664135" y="261485"/>
                  </a:lnTo>
                  <a:lnTo>
                    <a:pt x="610871" y="281236"/>
                  </a:lnTo>
                  <a:lnTo>
                    <a:pt x="558223" y="301605"/>
                  </a:lnTo>
                  <a:lnTo>
                    <a:pt x="506441" y="322604"/>
                  </a:lnTo>
                  <a:lnTo>
                    <a:pt x="455775" y="344243"/>
                  </a:lnTo>
                  <a:lnTo>
                    <a:pt x="406476" y="366533"/>
                  </a:lnTo>
                  <a:lnTo>
                    <a:pt x="358793" y="389483"/>
                  </a:lnTo>
                  <a:lnTo>
                    <a:pt x="312979" y="413104"/>
                  </a:lnTo>
                  <a:lnTo>
                    <a:pt x="269281" y="437407"/>
                  </a:lnTo>
                  <a:lnTo>
                    <a:pt x="227953" y="462402"/>
                  </a:lnTo>
                  <a:lnTo>
                    <a:pt x="189242" y="488099"/>
                  </a:lnTo>
                  <a:lnTo>
                    <a:pt x="153401" y="514509"/>
                  </a:lnTo>
                  <a:lnTo>
                    <a:pt x="120679" y="541643"/>
                  </a:lnTo>
                  <a:lnTo>
                    <a:pt x="91327" y="569510"/>
                  </a:lnTo>
                  <a:lnTo>
                    <a:pt x="65594" y="598121"/>
                  </a:lnTo>
                  <a:lnTo>
                    <a:pt x="25992" y="657616"/>
                  </a:lnTo>
                  <a:lnTo>
                    <a:pt x="3875" y="720212"/>
                  </a:lnTo>
                  <a:lnTo>
                    <a:pt x="0" y="752699"/>
                  </a:lnTo>
                  <a:lnTo>
                    <a:pt x="163" y="780631"/>
                  </a:lnTo>
                  <a:lnTo>
                    <a:pt x="7917" y="841560"/>
                  </a:lnTo>
                  <a:lnTo>
                    <a:pt x="25038" y="908644"/>
                  </a:lnTo>
                  <a:lnTo>
                    <a:pt x="50883" y="981164"/>
                  </a:lnTo>
                  <a:lnTo>
                    <a:pt x="66874" y="1019237"/>
                  </a:lnTo>
                  <a:lnTo>
                    <a:pt x="84805" y="1058399"/>
                  </a:lnTo>
                  <a:lnTo>
                    <a:pt x="104594" y="1098560"/>
                  </a:lnTo>
                  <a:lnTo>
                    <a:pt x="126161" y="1139629"/>
                  </a:lnTo>
                  <a:lnTo>
                    <a:pt x="149426" y="1181516"/>
                  </a:lnTo>
                  <a:lnTo>
                    <a:pt x="174308" y="1224132"/>
                  </a:lnTo>
                  <a:lnTo>
                    <a:pt x="200726" y="1267387"/>
                  </a:lnTo>
                  <a:lnTo>
                    <a:pt x="228599" y="1311190"/>
                  </a:lnTo>
                  <a:lnTo>
                    <a:pt x="257849" y="1355452"/>
                  </a:lnTo>
                  <a:lnTo>
                    <a:pt x="288393" y="1400082"/>
                  </a:lnTo>
                  <a:lnTo>
                    <a:pt x="320151" y="1444990"/>
                  </a:lnTo>
                  <a:lnTo>
                    <a:pt x="353043" y="1490087"/>
                  </a:lnTo>
                  <a:lnTo>
                    <a:pt x="386988" y="1535282"/>
                  </a:lnTo>
                  <a:lnTo>
                    <a:pt x="421905" y="1580485"/>
                  </a:lnTo>
                  <a:lnTo>
                    <a:pt x="457715" y="1625607"/>
                  </a:lnTo>
                  <a:lnTo>
                    <a:pt x="494336" y="1670557"/>
                  </a:lnTo>
                  <a:lnTo>
                    <a:pt x="531689" y="1715244"/>
                  </a:lnTo>
                  <a:lnTo>
                    <a:pt x="569691" y="1759580"/>
                  </a:lnTo>
                  <a:lnTo>
                    <a:pt x="608264" y="1803475"/>
                  </a:lnTo>
                  <a:lnTo>
                    <a:pt x="647326" y="1846837"/>
                  </a:lnTo>
                  <a:lnTo>
                    <a:pt x="686797" y="1889577"/>
                  </a:lnTo>
                  <a:lnTo>
                    <a:pt x="726597" y="1931605"/>
                  </a:lnTo>
                  <a:lnTo>
                    <a:pt x="766644" y="1972831"/>
                  </a:lnTo>
                  <a:lnTo>
                    <a:pt x="806858" y="2013165"/>
                  </a:lnTo>
                  <a:lnTo>
                    <a:pt x="847160" y="2052517"/>
                  </a:lnTo>
                  <a:lnTo>
                    <a:pt x="887467" y="2090796"/>
                  </a:lnTo>
                  <a:lnTo>
                    <a:pt x="927700" y="2127914"/>
                  </a:lnTo>
                  <a:lnTo>
                    <a:pt x="967778" y="2163779"/>
                  </a:lnTo>
                  <a:lnTo>
                    <a:pt x="1007621" y="2198302"/>
                  </a:lnTo>
                  <a:lnTo>
                    <a:pt x="1047148" y="2231392"/>
                  </a:lnTo>
                  <a:lnTo>
                    <a:pt x="1086278" y="2262961"/>
                  </a:lnTo>
                  <a:lnTo>
                    <a:pt x="1124932" y="2292917"/>
                  </a:lnTo>
                  <a:lnTo>
                    <a:pt x="1163027" y="2321170"/>
                  </a:lnTo>
                  <a:lnTo>
                    <a:pt x="1200485" y="2347631"/>
                  </a:lnTo>
                  <a:lnTo>
                    <a:pt x="1237224" y="2372209"/>
                  </a:lnTo>
                  <a:lnTo>
                    <a:pt x="1273164" y="2394815"/>
                  </a:lnTo>
                  <a:lnTo>
                    <a:pt x="1308224" y="2415359"/>
                  </a:lnTo>
                  <a:lnTo>
                    <a:pt x="1342324" y="2433749"/>
                  </a:lnTo>
                  <a:lnTo>
                    <a:pt x="1384281" y="2453853"/>
                  </a:lnTo>
                  <a:lnTo>
                    <a:pt x="1428329" y="2472148"/>
                  </a:lnTo>
                  <a:lnTo>
                    <a:pt x="1474306" y="2488678"/>
                  </a:lnTo>
                  <a:lnTo>
                    <a:pt x="1522049" y="2503487"/>
                  </a:lnTo>
                  <a:lnTo>
                    <a:pt x="1571395" y="2516617"/>
                  </a:lnTo>
                  <a:lnTo>
                    <a:pt x="1622182" y="2528111"/>
                  </a:lnTo>
                  <a:lnTo>
                    <a:pt x="1674247" y="2538013"/>
                  </a:lnTo>
                  <a:lnTo>
                    <a:pt x="1727428" y="2546365"/>
                  </a:lnTo>
                  <a:lnTo>
                    <a:pt x="1781561" y="2553211"/>
                  </a:lnTo>
                  <a:lnTo>
                    <a:pt x="1836483" y="2558594"/>
                  </a:lnTo>
                  <a:lnTo>
                    <a:pt x="1892033" y="2562557"/>
                  </a:lnTo>
                  <a:lnTo>
                    <a:pt x="1948047" y="2565143"/>
                  </a:lnTo>
                  <a:lnTo>
                    <a:pt x="2004363" y="2566394"/>
                  </a:lnTo>
                  <a:lnTo>
                    <a:pt x="2060818" y="2566355"/>
                  </a:lnTo>
                  <a:lnTo>
                    <a:pt x="2117249" y="2565068"/>
                  </a:lnTo>
                  <a:lnTo>
                    <a:pt x="2173494" y="2562577"/>
                  </a:lnTo>
                  <a:lnTo>
                    <a:pt x="2229389" y="2558924"/>
                  </a:lnTo>
                  <a:lnTo>
                    <a:pt x="2284772" y="2554152"/>
                  </a:lnTo>
                  <a:lnTo>
                    <a:pt x="2339481" y="2548305"/>
                  </a:lnTo>
                  <a:lnTo>
                    <a:pt x="2393353" y="2541426"/>
                  </a:lnTo>
                  <a:lnTo>
                    <a:pt x="2446224" y="2533558"/>
                  </a:lnTo>
                  <a:lnTo>
                    <a:pt x="2497932" y="2524743"/>
                  </a:lnTo>
                  <a:lnTo>
                    <a:pt x="2548315" y="2515026"/>
                  </a:lnTo>
                  <a:lnTo>
                    <a:pt x="2597210" y="2504448"/>
                  </a:lnTo>
                  <a:lnTo>
                    <a:pt x="2644454" y="2493054"/>
                  </a:lnTo>
                  <a:lnTo>
                    <a:pt x="2689884" y="2480886"/>
                  </a:lnTo>
                  <a:lnTo>
                    <a:pt x="2733338" y="2467988"/>
                  </a:lnTo>
                  <a:lnTo>
                    <a:pt x="2774652" y="2454402"/>
                  </a:lnTo>
                  <a:lnTo>
                    <a:pt x="2813665" y="2440171"/>
                  </a:lnTo>
                  <a:lnTo>
                    <a:pt x="2850213" y="2425339"/>
                  </a:lnTo>
                  <a:lnTo>
                    <a:pt x="2915265" y="2394044"/>
                  </a:lnTo>
                  <a:lnTo>
                    <a:pt x="2968506" y="2360861"/>
                  </a:lnTo>
                  <a:lnTo>
                    <a:pt x="3008634" y="2326134"/>
                  </a:lnTo>
                  <a:lnTo>
                    <a:pt x="3035440" y="2286135"/>
                  </a:lnTo>
                  <a:lnTo>
                    <a:pt x="3043542" y="2233981"/>
                  </a:lnTo>
                  <a:lnTo>
                    <a:pt x="3040219" y="2204325"/>
                  </a:lnTo>
                  <a:lnTo>
                    <a:pt x="3020429" y="2138689"/>
                  </a:lnTo>
                  <a:lnTo>
                    <a:pt x="3004602" y="2103041"/>
                  </a:lnTo>
                  <a:lnTo>
                    <a:pt x="2985248" y="2065729"/>
                  </a:lnTo>
                  <a:lnTo>
                    <a:pt x="2962687" y="2026920"/>
                  </a:lnTo>
                  <a:lnTo>
                    <a:pt x="2937240" y="1986779"/>
                  </a:lnTo>
                  <a:lnTo>
                    <a:pt x="2909227" y="1945474"/>
                  </a:lnTo>
                  <a:lnTo>
                    <a:pt x="2878969" y="1903171"/>
                  </a:lnTo>
                  <a:lnTo>
                    <a:pt x="2846786" y="1860036"/>
                  </a:lnTo>
                  <a:lnTo>
                    <a:pt x="2812998" y="1816236"/>
                  </a:lnTo>
                  <a:lnTo>
                    <a:pt x="2777926" y="1771938"/>
                  </a:lnTo>
                  <a:lnTo>
                    <a:pt x="2741890" y="1727307"/>
                  </a:lnTo>
                  <a:lnTo>
                    <a:pt x="2705212" y="1682512"/>
                  </a:lnTo>
                  <a:lnTo>
                    <a:pt x="2668210" y="1637717"/>
                  </a:lnTo>
                  <a:lnTo>
                    <a:pt x="2631206" y="1593090"/>
                  </a:lnTo>
                  <a:lnTo>
                    <a:pt x="2594521" y="1548798"/>
                  </a:lnTo>
                  <a:lnTo>
                    <a:pt x="2558474" y="1505006"/>
                  </a:lnTo>
                  <a:lnTo>
                    <a:pt x="2523386" y="1461881"/>
                  </a:lnTo>
                  <a:lnTo>
                    <a:pt x="2489577" y="1419590"/>
                  </a:lnTo>
                  <a:lnTo>
                    <a:pt x="2457368" y="1378300"/>
                  </a:lnTo>
                  <a:lnTo>
                    <a:pt x="2427080" y="1338177"/>
                  </a:lnTo>
                  <a:lnTo>
                    <a:pt x="2399033" y="1299387"/>
                  </a:lnTo>
                  <a:lnTo>
                    <a:pt x="2373546" y="1262096"/>
                  </a:lnTo>
                  <a:lnTo>
                    <a:pt x="2350942" y="1226473"/>
                  </a:lnTo>
                  <a:lnTo>
                    <a:pt x="2331540" y="1192682"/>
                  </a:lnTo>
                  <a:lnTo>
                    <a:pt x="2303623" y="1131267"/>
                  </a:lnTo>
                  <a:lnTo>
                    <a:pt x="2287706" y="1052682"/>
                  </a:lnTo>
                  <a:lnTo>
                    <a:pt x="2285997" y="1003246"/>
                  </a:lnTo>
                  <a:lnTo>
                    <a:pt x="2290143" y="955904"/>
                  </a:lnTo>
                  <a:lnTo>
                    <a:pt x="2299667" y="910896"/>
                  </a:lnTo>
                  <a:lnTo>
                    <a:pt x="2314092" y="868461"/>
                  </a:lnTo>
                  <a:lnTo>
                    <a:pt x="2332940" y="828838"/>
                  </a:lnTo>
                  <a:lnTo>
                    <a:pt x="2355732" y="792264"/>
                  </a:lnTo>
                  <a:lnTo>
                    <a:pt x="2381992" y="758981"/>
                  </a:lnTo>
                  <a:lnTo>
                    <a:pt x="2411241" y="729225"/>
                  </a:lnTo>
                  <a:lnTo>
                    <a:pt x="2443001" y="703237"/>
                  </a:lnTo>
                  <a:lnTo>
                    <a:pt x="2476795" y="681255"/>
                  </a:lnTo>
                  <a:lnTo>
                    <a:pt x="2512145" y="663518"/>
                  </a:lnTo>
                  <a:lnTo>
                    <a:pt x="2548573" y="650265"/>
                  </a:lnTo>
                  <a:lnTo>
                    <a:pt x="2622753" y="638167"/>
                  </a:lnTo>
                  <a:lnTo>
                    <a:pt x="2659550" y="639799"/>
                  </a:lnTo>
                  <a:lnTo>
                    <a:pt x="2718540" y="657487"/>
                  </a:lnTo>
                  <a:lnTo>
                    <a:pt x="2783788" y="694763"/>
                  </a:lnTo>
                  <a:lnTo>
                    <a:pt x="2818475" y="719507"/>
                  </a:lnTo>
                  <a:lnTo>
                    <a:pt x="2854385" y="747660"/>
                  </a:lnTo>
                  <a:lnTo>
                    <a:pt x="2891405" y="778727"/>
                  </a:lnTo>
                  <a:lnTo>
                    <a:pt x="2929420" y="812213"/>
                  </a:lnTo>
                  <a:lnTo>
                    <a:pt x="2968318" y="847620"/>
                  </a:lnTo>
                  <a:lnTo>
                    <a:pt x="3007983" y="884454"/>
                  </a:lnTo>
                  <a:lnTo>
                    <a:pt x="3048303" y="922219"/>
                  </a:lnTo>
                  <a:lnTo>
                    <a:pt x="3089163" y="960418"/>
                  </a:lnTo>
                  <a:lnTo>
                    <a:pt x="3130450" y="998557"/>
                  </a:lnTo>
                  <a:lnTo>
                    <a:pt x="3172049" y="1036138"/>
                  </a:lnTo>
                  <a:lnTo>
                    <a:pt x="3213848" y="1072668"/>
                  </a:lnTo>
                  <a:lnTo>
                    <a:pt x="3255732" y="1107648"/>
                  </a:lnTo>
                  <a:lnTo>
                    <a:pt x="3297588" y="1140585"/>
                  </a:lnTo>
                  <a:lnTo>
                    <a:pt x="3339301" y="1170982"/>
                  </a:lnTo>
                  <a:lnTo>
                    <a:pt x="3380759" y="1198343"/>
                  </a:lnTo>
                  <a:lnTo>
                    <a:pt x="3421846" y="1222172"/>
                  </a:lnTo>
                  <a:lnTo>
                    <a:pt x="3462450" y="1241974"/>
                  </a:lnTo>
                  <a:lnTo>
                    <a:pt x="3506061" y="1259511"/>
                  </a:lnTo>
                  <a:lnTo>
                    <a:pt x="3551972" y="1275195"/>
                  </a:lnTo>
                  <a:lnTo>
                    <a:pt x="3599814" y="1289147"/>
                  </a:lnTo>
                  <a:lnTo>
                    <a:pt x="3649222" y="1301490"/>
                  </a:lnTo>
                  <a:lnTo>
                    <a:pt x="3699827" y="1312346"/>
                  </a:lnTo>
                  <a:lnTo>
                    <a:pt x="3751263" y="1321838"/>
                  </a:lnTo>
                  <a:lnTo>
                    <a:pt x="3803164" y="1330089"/>
                  </a:lnTo>
                  <a:lnTo>
                    <a:pt x="3855162" y="1337219"/>
                  </a:lnTo>
                  <a:lnTo>
                    <a:pt x="3906889" y="1343352"/>
                  </a:lnTo>
                  <a:lnTo>
                    <a:pt x="3957981" y="1348610"/>
                  </a:lnTo>
                  <a:lnTo>
                    <a:pt x="4008068" y="1353116"/>
                  </a:lnTo>
                  <a:lnTo>
                    <a:pt x="4056785" y="1356991"/>
                  </a:lnTo>
                  <a:lnTo>
                    <a:pt x="4103765" y="1360358"/>
                  </a:lnTo>
                  <a:lnTo>
                    <a:pt x="4148640" y="1363339"/>
                  </a:lnTo>
                  <a:lnTo>
                    <a:pt x="4191044" y="1366056"/>
                  </a:lnTo>
                  <a:lnTo>
                    <a:pt x="4216128" y="1367676"/>
                  </a:lnTo>
                  <a:lnTo>
                    <a:pt x="4262612" y="1370868"/>
                  </a:lnTo>
                  <a:lnTo>
                    <a:pt x="4293899" y="1373340"/>
                  </a:lnTo>
                  <a:lnTo>
                    <a:pt x="4296361" y="1373558"/>
                  </a:lnTo>
                </a:path>
              </a:pathLst>
            </a:custGeom>
            <a:ln w="9524">
              <a:solidFill>
                <a:srgbClr val="595959"/>
              </a:solidFill>
            </a:ln>
          </p:spPr>
          <p:txBody>
            <a:bodyPr wrap="square" lIns="0" tIns="0" rIns="0" bIns="0" rtlCol="0"/>
            <a:lstStyle/>
            <a:p>
              <a:endParaRPr/>
            </a:p>
          </p:txBody>
        </p:sp>
        <p:sp>
          <p:nvSpPr>
            <p:cNvPr id="35" name="object 35"/>
            <p:cNvSpPr/>
            <p:nvPr/>
          </p:nvSpPr>
          <p:spPr>
            <a:xfrm>
              <a:off x="5724754" y="3917124"/>
              <a:ext cx="45085" cy="31750"/>
            </a:xfrm>
            <a:custGeom>
              <a:avLst/>
              <a:gdLst/>
              <a:ahLst/>
              <a:cxnLst/>
              <a:rect l="l" t="t" r="r" b="b"/>
              <a:pathLst>
                <a:path w="45085" h="31750">
                  <a:moveTo>
                    <a:pt x="0" y="31266"/>
                  </a:moveTo>
                  <a:lnTo>
                    <a:pt x="3532" y="0"/>
                  </a:lnTo>
                  <a:lnTo>
                    <a:pt x="44718" y="20486"/>
                  </a:lnTo>
                  <a:lnTo>
                    <a:pt x="0" y="31266"/>
                  </a:lnTo>
                  <a:close/>
                </a:path>
              </a:pathLst>
            </a:custGeom>
            <a:solidFill>
              <a:srgbClr val="595959"/>
            </a:solidFill>
          </p:spPr>
          <p:txBody>
            <a:bodyPr wrap="square" lIns="0" tIns="0" rIns="0" bIns="0" rtlCol="0"/>
            <a:lstStyle/>
            <a:p>
              <a:endParaRPr/>
            </a:p>
          </p:txBody>
        </p:sp>
        <p:sp>
          <p:nvSpPr>
            <p:cNvPr id="36" name="object 36"/>
            <p:cNvSpPr/>
            <p:nvPr/>
          </p:nvSpPr>
          <p:spPr>
            <a:xfrm>
              <a:off x="5724754" y="3917124"/>
              <a:ext cx="45085" cy="31750"/>
            </a:xfrm>
            <a:custGeom>
              <a:avLst/>
              <a:gdLst/>
              <a:ahLst/>
              <a:cxnLst/>
              <a:rect l="l" t="t" r="r" b="b"/>
              <a:pathLst>
                <a:path w="45085" h="31750">
                  <a:moveTo>
                    <a:pt x="0" y="31266"/>
                  </a:moveTo>
                  <a:lnTo>
                    <a:pt x="44718" y="20486"/>
                  </a:lnTo>
                  <a:lnTo>
                    <a:pt x="3532" y="0"/>
                  </a:lnTo>
                  <a:lnTo>
                    <a:pt x="0" y="31266"/>
                  </a:lnTo>
                  <a:close/>
                </a:path>
              </a:pathLst>
            </a:custGeom>
            <a:ln w="9524">
              <a:solidFill>
                <a:srgbClr val="595959"/>
              </a:solidFill>
            </a:ln>
          </p:spPr>
          <p:txBody>
            <a:bodyPr wrap="square" lIns="0" tIns="0" rIns="0" bIns="0" rtlCol="0"/>
            <a:lstStyle/>
            <a:p>
              <a:endParaRPr/>
            </a:p>
          </p:txBody>
        </p:sp>
      </p:grpSp>
      <p:sp>
        <p:nvSpPr>
          <p:cNvPr id="37" name="object 37"/>
          <p:cNvSpPr txBox="1"/>
          <p:nvPr/>
        </p:nvSpPr>
        <p:spPr>
          <a:xfrm>
            <a:off x="6947750" y="2574938"/>
            <a:ext cx="1357630" cy="448309"/>
          </a:xfrm>
          <a:prstGeom prst="rect">
            <a:avLst/>
          </a:prstGeom>
        </p:spPr>
        <p:txBody>
          <a:bodyPr vert="horz" wrap="square" lIns="0" tIns="22860" rIns="0" bIns="0" rtlCol="0">
            <a:spAutoFit/>
          </a:bodyPr>
          <a:lstStyle/>
          <a:p>
            <a:pPr marL="12700" marR="5080">
              <a:lnSpc>
                <a:spcPts val="1650"/>
              </a:lnSpc>
              <a:spcBef>
                <a:spcPts val="180"/>
              </a:spcBef>
            </a:pPr>
            <a:r>
              <a:rPr sz="1400" spc="-5" dirty="0">
                <a:latin typeface="Arial MT"/>
                <a:cs typeface="Arial MT"/>
              </a:rPr>
              <a:t>Then perform an </a:t>
            </a:r>
            <a:r>
              <a:rPr sz="1400" spc="-375" dirty="0">
                <a:latin typeface="Arial MT"/>
                <a:cs typeface="Arial MT"/>
              </a:rPr>
              <a:t> </a:t>
            </a:r>
            <a:r>
              <a:rPr sz="1400" spc="-5" dirty="0">
                <a:latin typeface="Arial MT"/>
                <a:cs typeface="Arial MT"/>
              </a:rPr>
              <a:t>inorder</a:t>
            </a:r>
            <a:r>
              <a:rPr sz="1400" spc="-85" dirty="0">
                <a:latin typeface="Arial MT"/>
                <a:cs typeface="Arial MT"/>
              </a:rPr>
              <a:t> </a:t>
            </a:r>
            <a:r>
              <a:rPr sz="1400" spc="-5" dirty="0">
                <a:latin typeface="Arial MT"/>
                <a:cs typeface="Arial MT"/>
              </a:rPr>
              <a:t>traversal!</a:t>
            </a:r>
            <a:endParaRPr sz="14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046220" cy="409575"/>
          </a:xfrm>
          <a:prstGeom prst="rect">
            <a:avLst/>
          </a:prstGeom>
        </p:spPr>
        <p:txBody>
          <a:bodyPr vert="horz" wrap="square" lIns="0" tIns="15240" rIns="0" bIns="0" rtlCol="0">
            <a:spAutoFit/>
          </a:bodyPr>
          <a:lstStyle/>
          <a:p>
            <a:pPr marL="12700">
              <a:lnSpc>
                <a:spcPct val="100000"/>
              </a:lnSpc>
              <a:spcBef>
                <a:spcPts val="120"/>
              </a:spcBef>
            </a:pPr>
            <a:r>
              <a:rPr sz="2500" b="0" dirty="0">
                <a:solidFill>
                  <a:srgbClr val="000000"/>
                </a:solidFill>
                <a:latin typeface="Arial MT"/>
                <a:cs typeface="Arial MT"/>
              </a:rPr>
              <a:t>First</a:t>
            </a:r>
            <a:r>
              <a:rPr sz="2500" b="0" spc="-15" dirty="0">
                <a:solidFill>
                  <a:srgbClr val="000000"/>
                </a:solidFill>
                <a:latin typeface="Arial MT"/>
                <a:cs typeface="Arial MT"/>
              </a:rPr>
              <a:t> </a:t>
            </a:r>
            <a:r>
              <a:rPr sz="2500" b="0" dirty="0">
                <a:solidFill>
                  <a:srgbClr val="000000"/>
                </a:solidFill>
                <a:latin typeface="Arial MT"/>
                <a:cs typeface="Arial MT"/>
              </a:rPr>
              <a:t>try:</a:t>
            </a:r>
            <a:r>
              <a:rPr sz="2500" b="0" spc="-15" dirty="0">
                <a:solidFill>
                  <a:srgbClr val="000000"/>
                </a:solidFill>
                <a:latin typeface="Arial MT"/>
                <a:cs typeface="Arial MT"/>
              </a:rPr>
              <a:t> </a:t>
            </a:r>
            <a:r>
              <a:rPr sz="2500" b="0" dirty="0">
                <a:solidFill>
                  <a:srgbClr val="000000"/>
                </a:solidFill>
                <a:latin typeface="Arial MT"/>
                <a:cs typeface="Arial MT"/>
              </a:rPr>
              <a:t>Direct</a:t>
            </a:r>
            <a:r>
              <a:rPr sz="2500" b="0" spc="-145" dirty="0">
                <a:solidFill>
                  <a:srgbClr val="000000"/>
                </a:solidFill>
                <a:latin typeface="Arial MT"/>
                <a:cs typeface="Arial MT"/>
              </a:rPr>
              <a:t> </a:t>
            </a:r>
            <a:r>
              <a:rPr sz="2500" b="0" spc="5" dirty="0">
                <a:solidFill>
                  <a:srgbClr val="000000"/>
                </a:solidFill>
                <a:latin typeface="Arial MT"/>
                <a:cs typeface="Arial MT"/>
              </a:rPr>
              <a:t>Access</a:t>
            </a:r>
            <a:r>
              <a:rPr sz="2500" b="0" spc="-55" dirty="0">
                <a:solidFill>
                  <a:srgbClr val="000000"/>
                </a:solidFill>
                <a:latin typeface="Arial MT"/>
                <a:cs typeface="Arial MT"/>
              </a:rPr>
              <a:t> </a:t>
            </a:r>
            <a:r>
              <a:rPr sz="2500" b="0" spc="-50" dirty="0">
                <a:solidFill>
                  <a:srgbClr val="000000"/>
                </a:solidFill>
                <a:latin typeface="Arial MT"/>
                <a:cs typeface="Arial MT"/>
              </a:rPr>
              <a:t>Table</a:t>
            </a:r>
            <a:endParaRPr sz="2500">
              <a:latin typeface="Arial MT"/>
              <a:cs typeface="Arial MT"/>
            </a:endParaRPr>
          </a:p>
        </p:txBody>
      </p:sp>
      <p:sp>
        <p:nvSpPr>
          <p:cNvPr id="3" name="object 3"/>
          <p:cNvSpPr txBox="1"/>
          <p:nvPr/>
        </p:nvSpPr>
        <p:spPr>
          <a:xfrm>
            <a:off x="475249" y="1175208"/>
            <a:ext cx="7381875" cy="972185"/>
          </a:xfrm>
          <a:prstGeom prst="rect">
            <a:avLst/>
          </a:prstGeom>
        </p:spPr>
        <p:txBody>
          <a:bodyPr vert="horz" wrap="square" lIns="0" tIns="12700" rIns="0" bIns="0" rtlCol="0">
            <a:spAutoFit/>
          </a:bodyPr>
          <a:lstStyle/>
          <a:p>
            <a:pPr marL="379095" marR="5080" indent="-367030">
              <a:lnSpc>
                <a:spcPct val="114999"/>
              </a:lnSpc>
              <a:spcBef>
                <a:spcPts val="100"/>
              </a:spcBef>
              <a:buChar char="●"/>
              <a:tabLst>
                <a:tab pos="379095" algn="l"/>
                <a:tab pos="379730" algn="l"/>
              </a:tabLst>
            </a:pPr>
            <a:r>
              <a:rPr sz="1800" spc="-30" dirty="0">
                <a:solidFill>
                  <a:srgbClr val="595959"/>
                </a:solidFill>
                <a:latin typeface="Arial MT"/>
                <a:cs typeface="Arial MT"/>
              </a:rPr>
              <a:t>Very </a:t>
            </a:r>
            <a:r>
              <a:rPr sz="1800" spc="-5" dirty="0">
                <a:solidFill>
                  <a:srgbClr val="595959"/>
                </a:solidFill>
                <a:latin typeface="Arial MT"/>
                <a:cs typeface="Arial MT"/>
              </a:rPr>
              <a:t>easy to </a:t>
            </a:r>
            <a:r>
              <a:rPr sz="1800" dirty="0">
                <a:solidFill>
                  <a:srgbClr val="595959"/>
                </a:solidFill>
                <a:latin typeface="Arial MT"/>
                <a:cs typeface="Arial MT"/>
              </a:rPr>
              <a:t>see </a:t>
            </a:r>
            <a:r>
              <a:rPr sz="1800" spc="-5" dirty="0">
                <a:solidFill>
                  <a:srgbClr val="595959"/>
                </a:solidFill>
                <a:latin typeface="Arial MT"/>
                <a:cs typeface="Arial MT"/>
              </a:rPr>
              <a:t>that inserting and </a:t>
            </a:r>
            <a:r>
              <a:rPr sz="1800" dirty="0">
                <a:solidFill>
                  <a:srgbClr val="595959"/>
                </a:solidFill>
                <a:latin typeface="Arial MT"/>
                <a:cs typeface="Arial MT"/>
              </a:rPr>
              <a:t>searching </a:t>
            </a:r>
            <a:r>
              <a:rPr sz="1800" spc="-5" dirty="0">
                <a:solidFill>
                  <a:srgbClr val="595959"/>
                </a:solidFill>
                <a:latin typeface="Arial MT"/>
                <a:cs typeface="Arial MT"/>
              </a:rPr>
              <a:t>will now take O(1) time. </a:t>
            </a:r>
            <a:r>
              <a:rPr sz="1800" spc="-490" dirty="0">
                <a:solidFill>
                  <a:srgbClr val="595959"/>
                </a:solidFill>
                <a:latin typeface="Arial MT"/>
                <a:cs typeface="Arial MT"/>
              </a:rPr>
              <a:t> </a:t>
            </a:r>
            <a:r>
              <a:rPr sz="1800" spc="-5" dirty="0">
                <a:solidFill>
                  <a:srgbClr val="595959"/>
                </a:solidFill>
                <a:latin typeface="Arial MT"/>
                <a:cs typeface="Arial MT"/>
              </a:rPr>
              <a:t>Because</a:t>
            </a:r>
            <a:r>
              <a:rPr sz="1800" spc="-15" dirty="0">
                <a:solidFill>
                  <a:srgbClr val="595959"/>
                </a:solidFill>
                <a:latin typeface="Arial MT"/>
                <a:cs typeface="Arial MT"/>
              </a:rPr>
              <a:t> </a:t>
            </a:r>
            <a:r>
              <a:rPr sz="1800" spc="-5" dirty="0">
                <a:solidFill>
                  <a:srgbClr val="595959"/>
                </a:solidFill>
                <a:latin typeface="Arial MT"/>
                <a:cs typeface="Arial MT"/>
              </a:rPr>
              <a:t>we are using an</a:t>
            </a:r>
            <a:r>
              <a:rPr sz="1800" spc="-10" dirty="0">
                <a:solidFill>
                  <a:srgbClr val="595959"/>
                </a:solidFill>
                <a:latin typeface="Arial MT"/>
                <a:cs typeface="Arial MT"/>
              </a:rPr>
              <a:t> </a:t>
            </a:r>
            <a:r>
              <a:rPr sz="1800" spc="-5" dirty="0">
                <a:solidFill>
                  <a:srgbClr val="595959"/>
                </a:solidFill>
                <a:latin typeface="Arial MT"/>
                <a:cs typeface="Arial MT"/>
              </a:rPr>
              <a:t>array!</a:t>
            </a:r>
            <a:endParaRPr sz="1800">
              <a:latin typeface="Arial MT"/>
              <a:cs typeface="Arial MT"/>
            </a:endParaRPr>
          </a:p>
          <a:p>
            <a:pPr marL="379095" indent="-367030">
              <a:lnSpc>
                <a:spcPct val="100000"/>
              </a:lnSpc>
              <a:spcBef>
                <a:spcPts val="325"/>
              </a:spcBef>
              <a:buChar char="●"/>
              <a:tabLst>
                <a:tab pos="379095" algn="l"/>
                <a:tab pos="379730" algn="l"/>
              </a:tabLst>
            </a:pPr>
            <a:r>
              <a:rPr sz="1800" spc="-5" dirty="0">
                <a:solidFill>
                  <a:srgbClr val="595959"/>
                </a:solidFill>
                <a:latin typeface="Arial MT"/>
                <a:cs typeface="Arial MT"/>
              </a:rPr>
              <a:t>Also</a:t>
            </a:r>
            <a:r>
              <a:rPr sz="1800" spc="-20" dirty="0">
                <a:solidFill>
                  <a:srgbClr val="595959"/>
                </a:solidFill>
                <a:latin typeface="Arial MT"/>
                <a:cs typeface="Arial MT"/>
              </a:rPr>
              <a:t> </a:t>
            </a:r>
            <a:r>
              <a:rPr sz="1800" dirty="0">
                <a:solidFill>
                  <a:srgbClr val="595959"/>
                </a:solidFill>
                <a:latin typeface="Arial MT"/>
                <a:cs typeface="Arial MT"/>
              </a:rPr>
              <a:t>very</a:t>
            </a:r>
            <a:r>
              <a:rPr sz="1800" spc="-10" dirty="0">
                <a:solidFill>
                  <a:srgbClr val="595959"/>
                </a:solidFill>
                <a:latin typeface="Arial MT"/>
                <a:cs typeface="Arial MT"/>
              </a:rPr>
              <a:t> </a:t>
            </a:r>
            <a:r>
              <a:rPr sz="1800" spc="-5" dirty="0">
                <a:solidFill>
                  <a:srgbClr val="595959"/>
                </a:solidFill>
                <a:latin typeface="Arial MT"/>
                <a:cs typeface="Arial MT"/>
              </a:rPr>
              <a:t>easy</a:t>
            </a:r>
            <a:r>
              <a:rPr sz="1800" spc="-10" dirty="0">
                <a:solidFill>
                  <a:srgbClr val="595959"/>
                </a:solidFill>
                <a:latin typeface="Arial MT"/>
                <a:cs typeface="Arial MT"/>
              </a:rPr>
              <a:t> </a:t>
            </a:r>
            <a:r>
              <a:rPr sz="1800" spc="-5" dirty="0">
                <a:solidFill>
                  <a:srgbClr val="595959"/>
                </a:solidFill>
                <a:latin typeface="Arial MT"/>
                <a:cs typeface="Arial MT"/>
              </a:rPr>
              <a:t>to</a:t>
            </a:r>
            <a:r>
              <a:rPr sz="1800" spc="-10" dirty="0">
                <a:solidFill>
                  <a:srgbClr val="595959"/>
                </a:solidFill>
                <a:latin typeface="Arial MT"/>
                <a:cs typeface="Arial MT"/>
              </a:rPr>
              <a:t> </a:t>
            </a:r>
            <a:r>
              <a:rPr sz="1800" dirty="0">
                <a:solidFill>
                  <a:srgbClr val="595959"/>
                </a:solidFill>
                <a:latin typeface="Arial MT"/>
                <a:cs typeface="Arial MT"/>
              </a:rPr>
              <a:t>see</a:t>
            </a:r>
            <a:r>
              <a:rPr sz="1800" spc="-10" dirty="0">
                <a:solidFill>
                  <a:srgbClr val="595959"/>
                </a:solidFill>
                <a:latin typeface="Arial MT"/>
                <a:cs typeface="Arial MT"/>
              </a:rPr>
              <a:t> </a:t>
            </a:r>
            <a:r>
              <a:rPr sz="1800" spc="-5" dirty="0">
                <a:solidFill>
                  <a:srgbClr val="595959"/>
                </a:solidFill>
                <a:latin typeface="Arial MT"/>
                <a:cs typeface="Arial MT"/>
              </a:rPr>
              <a:t>that</a:t>
            </a:r>
            <a:r>
              <a:rPr sz="1800" spc="-10" dirty="0">
                <a:solidFill>
                  <a:srgbClr val="595959"/>
                </a:solidFill>
                <a:latin typeface="Arial MT"/>
                <a:cs typeface="Arial MT"/>
              </a:rPr>
              <a:t> </a:t>
            </a:r>
            <a:r>
              <a:rPr sz="1800" spc="-5" dirty="0">
                <a:solidFill>
                  <a:srgbClr val="595959"/>
                </a:solidFill>
                <a:latin typeface="Arial MT"/>
                <a:cs typeface="Arial MT"/>
              </a:rPr>
              <a:t>this</a:t>
            </a:r>
            <a:r>
              <a:rPr sz="1800" spc="-10" dirty="0">
                <a:solidFill>
                  <a:srgbClr val="595959"/>
                </a:solidFill>
                <a:latin typeface="Arial MT"/>
                <a:cs typeface="Arial MT"/>
              </a:rPr>
              <a:t> </a:t>
            </a:r>
            <a:r>
              <a:rPr sz="1800" spc="-5" dirty="0">
                <a:solidFill>
                  <a:srgbClr val="595959"/>
                </a:solidFill>
                <a:latin typeface="Arial MT"/>
                <a:cs typeface="Arial MT"/>
              </a:rPr>
              <a:t>takes</a:t>
            </a:r>
            <a:r>
              <a:rPr sz="1800" spc="55" dirty="0">
                <a:solidFill>
                  <a:srgbClr val="595959"/>
                </a:solidFill>
                <a:latin typeface="Arial MT"/>
                <a:cs typeface="Arial MT"/>
              </a:rPr>
              <a:t> </a:t>
            </a:r>
            <a:r>
              <a:rPr sz="1800" spc="-5" dirty="0">
                <a:solidFill>
                  <a:srgbClr val="FF0000"/>
                </a:solidFill>
                <a:latin typeface="Arial MT"/>
                <a:cs typeface="Arial MT"/>
              </a:rPr>
              <a:t>tooooooo</a:t>
            </a:r>
            <a:r>
              <a:rPr sz="1800" dirty="0">
                <a:solidFill>
                  <a:srgbClr val="FF0000"/>
                </a:solidFill>
                <a:latin typeface="Arial MT"/>
                <a:cs typeface="Arial MT"/>
              </a:rPr>
              <a:t> </a:t>
            </a:r>
            <a:r>
              <a:rPr sz="1800" dirty="0">
                <a:solidFill>
                  <a:srgbClr val="595959"/>
                </a:solidFill>
                <a:latin typeface="Arial MT"/>
                <a:cs typeface="Arial MT"/>
              </a:rPr>
              <a:t>much</a:t>
            </a:r>
            <a:r>
              <a:rPr sz="1800" spc="-10" dirty="0">
                <a:solidFill>
                  <a:srgbClr val="595959"/>
                </a:solidFill>
                <a:latin typeface="Arial MT"/>
                <a:cs typeface="Arial MT"/>
              </a:rPr>
              <a:t> </a:t>
            </a:r>
            <a:r>
              <a:rPr sz="1800" dirty="0">
                <a:solidFill>
                  <a:srgbClr val="595959"/>
                </a:solidFill>
                <a:latin typeface="Arial MT"/>
                <a:cs typeface="Arial MT"/>
              </a:rPr>
              <a:t>space!</a:t>
            </a:r>
            <a:endParaRPr sz="1800">
              <a:latin typeface="Arial MT"/>
              <a:cs typeface="Arial MT"/>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21640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Approac</a:t>
            </a:r>
            <a:r>
              <a:rPr sz="2500" b="0" spc="10" dirty="0">
                <a:solidFill>
                  <a:srgbClr val="000000"/>
                </a:solidFill>
                <a:latin typeface="Arial MT"/>
                <a:cs typeface="Arial MT"/>
              </a:rPr>
              <a:t>h</a:t>
            </a:r>
            <a:r>
              <a:rPr sz="2500" b="0" spc="-5" dirty="0">
                <a:solidFill>
                  <a:srgbClr val="000000"/>
                </a:solidFill>
                <a:latin typeface="Arial MT"/>
                <a:cs typeface="Arial MT"/>
              </a:rPr>
              <a:t> </a:t>
            </a:r>
            <a:r>
              <a:rPr sz="2500" b="0" spc="5" dirty="0">
                <a:solidFill>
                  <a:srgbClr val="000000"/>
                </a:solidFill>
                <a:latin typeface="Arial MT"/>
                <a:cs typeface="Arial MT"/>
              </a:rPr>
              <a:t>1:</a:t>
            </a:r>
            <a:r>
              <a:rPr sz="2500" b="0" dirty="0">
                <a:solidFill>
                  <a:srgbClr val="000000"/>
                </a:solidFill>
                <a:latin typeface="Arial MT"/>
                <a:cs typeface="Arial MT"/>
              </a:rPr>
              <a:t> </a:t>
            </a:r>
            <a:r>
              <a:rPr sz="2500" b="0" spc="5" dirty="0">
                <a:solidFill>
                  <a:srgbClr val="000000"/>
                </a:solidFill>
                <a:latin typeface="Arial MT"/>
                <a:cs typeface="Arial MT"/>
              </a:rPr>
              <a:t>Us</a:t>
            </a:r>
            <a:r>
              <a:rPr sz="2500" b="0" spc="10" dirty="0">
                <a:solidFill>
                  <a:srgbClr val="000000"/>
                </a:solidFill>
                <a:latin typeface="Arial MT"/>
                <a:cs typeface="Arial MT"/>
              </a:rPr>
              <a:t>e</a:t>
            </a:r>
            <a:r>
              <a:rPr sz="2500" b="0" dirty="0">
                <a:solidFill>
                  <a:srgbClr val="000000"/>
                </a:solidFill>
                <a:latin typeface="Arial MT"/>
                <a:cs typeface="Arial MT"/>
              </a:rPr>
              <a:t> </a:t>
            </a:r>
            <a:r>
              <a:rPr sz="2500" b="0" spc="5" dirty="0">
                <a:solidFill>
                  <a:srgbClr val="000000"/>
                </a:solidFill>
                <a:latin typeface="Arial MT"/>
                <a:cs typeface="Arial MT"/>
              </a:rPr>
              <a:t>a</a:t>
            </a:r>
            <a:r>
              <a:rPr sz="2500" b="0" spc="10" dirty="0">
                <a:solidFill>
                  <a:srgbClr val="000000"/>
                </a:solidFill>
                <a:latin typeface="Arial MT"/>
                <a:cs typeface="Arial MT"/>
              </a:rPr>
              <a:t>n</a:t>
            </a:r>
            <a:r>
              <a:rPr sz="2500" b="0" spc="-140" dirty="0">
                <a:solidFill>
                  <a:srgbClr val="000000"/>
                </a:solidFill>
                <a:latin typeface="Arial MT"/>
                <a:cs typeface="Arial MT"/>
              </a:rPr>
              <a:t> </a:t>
            </a:r>
            <a:r>
              <a:rPr sz="2500" b="0" spc="-180" dirty="0">
                <a:solidFill>
                  <a:srgbClr val="000000"/>
                </a:solidFill>
                <a:latin typeface="Arial MT"/>
                <a:cs typeface="Arial MT"/>
              </a:rPr>
              <a:t>A</a:t>
            </a:r>
            <a:r>
              <a:rPr sz="2500" b="0" spc="5" dirty="0">
                <a:solidFill>
                  <a:srgbClr val="000000"/>
                </a:solidFill>
                <a:latin typeface="Arial MT"/>
                <a:cs typeface="Arial MT"/>
              </a:rPr>
              <a:t>V</a:t>
            </a:r>
            <a:r>
              <a:rPr sz="2500" b="0" spc="10" dirty="0">
                <a:solidFill>
                  <a:srgbClr val="000000"/>
                </a:solidFill>
                <a:latin typeface="Arial MT"/>
                <a:cs typeface="Arial MT"/>
              </a:rPr>
              <a:t>L</a:t>
            </a:r>
            <a:r>
              <a:rPr sz="2500" b="0" spc="-140" dirty="0">
                <a:solidFill>
                  <a:srgbClr val="000000"/>
                </a:solidFill>
                <a:latin typeface="Arial MT"/>
                <a:cs typeface="Arial MT"/>
              </a:rPr>
              <a:t> </a:t>
            </a:r>
            <a:r>
              <a:rPr sz="2500" b="0" spc="-90" dirty="0">
                <a:solidFill>
                  <a:srgbClr val="000000"/>
                </a:solidFill>
                <a:latin typeface="Arial MT"/>
                <a:cs typeface="Arial MT"/>
              </a:rPr>
              <a:t>T</a:t>
            </a:r>
            <a:r>
              <a:rPr sz="2500" b="0" spc="5" dirty="0">
                <a:solidFill>
                  <a:srgbClr val="000000"/>
                </a:solidFill>
                <a:latin typeface="Arial MT"/>
                <a:cs typeface="Arial MT"/>
              </a:rPr>
              <a:t>ree</a:t>
            </a:r>
            <a:endParaRPr sz="2500">
              <a:latin typeface="Arial MT"/>
              <a:cs typeface="Arial MT"/>
            </a:endParaRPr>
          </a:p>
        </p:txBody>
      </p:sp>
      <p:grpSp>
        <p:nvGrpSpPr>
          <p:cNvPr id="3" name="object 3"/>
          <p:cNvGrpSpPr/>
          <p:nvPr/>
        </p:nvGrpSpPr>
        <p:grpSpPr>
          <a:xfrm>
            <a:off x="6818837" y="1823562"/>
            <a:ext cx="1603375" cy="403225"/>
            <a:chOff x="6818837" y="1823562"/>
            <a:chExt cx="1603375" cy="403225"/>
          </a:xfrm>
        </p:grpSpPr>
        <p:sp>
          <p:nvSpPr>
            <p:cNvPr id="4" name="object 4"/>
            <p:cNvSpPr/>
            <p:nvPr/>
          </p:nvSpPr>
          <p:spPr>
            <a:xfrm>
              <a:off x="6823599" y="1828325"/>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5" name="object 5"/>
            <p:cNvSpPr/>
            <p:nvPr/>
          </p:nvSpPr>
          <p:spPr>
            <a:xfrm>
              <a:off x="6823599" y="1828325"/>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6" name="object 6"/>
          <p:cNvSpPr txBox="1"/>
          <p:nvPr/>
        </p:nvSpPr>
        <p:spPr>
          <a:xfrm>
            <a:off x="384725" y="1216355"/>
            <a:ext cx="7056755" cy="92138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The</a:t>
            </a:r>
            <a:r>
              <a:rPr sz="1800" spc="-110" dirty="0">
                <a:solidFill>
                  <a:srgbClr val="595959"/>
                </a:solidFill>
                <a:latin typeface="Arial MT"/>
                <a:cs typeface="Arial MT"/>
              </a:rPr>
              <a:t> </a:t>
            </a:r>
            <a:r>
              <a:rPr sz="1800" spc="-50" dirty="0">
                <a:solidFill>
                  <a:srgbClr val="595959"/>
                </a:solidFill>
                <a:latin typeface="Arial MT"/>
                <a:cs typeface="Arial MT"/>
              </a:rPr>
              <a:t>AVL</a:t>
            </a:r>
            <a:r>
              <a:rPr sz="1800" spc="-75" dirty="0">
                <a:solidFill>
                  <a:srgbClr val="595959"/>
                </a:solidFill>
                <a:latin typeface="Arial MT"/>
                <a:cs typeface="Arial MT"/>
              </a:rPr>
              <a:t> </a:t>
            </a:r>
            <a:r>
              <a:rPr sz="1800" spc="-5" dirty="0">
                <a:solidFill>
                  <a:srgbClr val="595959"/>
                </a:solidFill>
                <a:latin typeface="Arial MT"/>
                <a:cs typeface="Arial MT"/>
              </a:rPr>
              <a:t>tree uses</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type</a:t>
            </a:r>
            <a:r>
              <a:rPr sz="1800" spc="-10" dirty="0">
                <a:solidFill>
                  <a:srgbClr val="595959"/>
                </a:solidFill>
                <a:latin typeface="Arial MT"/>
                <a:cs typeface="Arial MT"/>
              </a:rPr>
              <a:t> </a:t>
            </a:r>
            <a:r>
              <a:rPr sz="1800" spc="-5" dirty="0">
                <a:solidFill>
                  <a:srgbClr val="595959"/>
                </a:solidFill>
                <a:latin typeface="Arial MT"/>
                <a:cs typeface="Arial MT"/>
              </a:rPr>
              <a:t>of </a:t>
            </a:r>
            <a:r>
              <a:rPr sz="1800" dirty="0">
                <a:solidFill>
                  <a:srgbClr val="595959"/>
                </a:solidFill>
                <a:latin typeface="Arial MT"/>
                <a:cs typeface="Arial MT"/>
              </a:rPr>
              <a:t>coupon</a:t>
            </a:r>
            <a:r>
              <a:rPr sz="1800" spc="-10" dirty="0">
                <a:solidFill>
                  <a:srgbClr val="595959"/>
                </a:solidFill>
                <a:latin typeface="Arial MT"/>
                <a:cs typeface="Arial MT"/>
              </a:rPr>
              <a:t> </a:t>
            </a:r>
            <a:r>
              <a:rPr sz="1800" spc="-5" dirty="0">
                <a:solidFill>
                  <a:srgbClr val="595959"/>
                </a:solidFill>
                <a:latin typeface="Arial MT"/>
                <a:cs typeface="Arial MT"/>
              </a:rPr>
              <a:t>as</a:t>
            </a:r>
            <a:r>
              <a:rPr sz="1800" spc="-10" dirty="0">
                <a:solidFill>
                  <a:srgbClr val="595959"/>
                </a:solidFill>
                <a:latin typeface="Arial MT"/>
                <a:cs typeface="Arial MT"/>
              </a:rPr>
              <a:t> </a:t>
            </a:r>
            <a:r>
              <a:rPr sz="1800" dirty="0">
                <a:solidFill>
                  <a:srgbClr val="595959"/>
                </a:solidFill>
                <a:latin typeface="Arial MT"/>
                <a:cs typeface="Arial MT"/>
              </a:rPr>
              <a:t>keys</a:t>
            </a:r>
            <a:r>
              <a:rPr sz="1800" spc="-5" dirty="0">
                <a:solidFill>
                  <a:srgbClr val="595959"/>
                </a:solidFill>
                <a:latin typeface="Arial MT"/>
                <a:cs typeface="Arial MT"/>
              </a:rPr>
              <a:t> and</a:t>
            </a:r>
            <a:r>
              <a:rPr sz="1800" spc="-10" dirty="0">
                <a:solidFill>
                  <a:srgbClr val="595959"/>
                </a:solidFill>
                <a:latin typeface="Arial MT"/>
                <a:cs typeface="Arial MT"/>
              </a:rPr>
              <a:t> </a:t>
            </a:r>
            <a:r>
              <a:rPr sz="1800" dirty="0">
                <a:solidFill>
                  <a:srgbClr val="595959"/>
                </a:solidFill>
                <a:latin typeface="Arial MT"/>
                <a:cs typeface="Arial MT"/>
              </a:rPr>
              <a:t>stores</a:t>
            </a:r>
            <a:r>
              <a:rPr sz="1800" spc="-10"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a:t>
            </a:r>
            <a:r>
              <a:rPr sz="1800" dirty="0">
                <a:solidFill>
                  <a:srgbClr val="595959"/>
                </a:solidFill>
                <a:latin typeface="Arial MT"/>
                <a:cs typeface="Arial MT"/>
              </a:rPr>
              <a:t>counter!</a:t>
            </a:r>
            <a:endParaRPr sz="1800">
              <a:latin typeface="Arial MT"/>
              <a:cs typeface="Arial MT"/>
            </a:endParaRPr>
          </a:p>
          <a:p>
            <a:pPr marL="12700">
              <a:lnSpc>
                <a:spcPts val="2030"/>
              </a:lnSpc>
              <a:spcBef>
                <a:spcPts val="1305"/>
              </a:spcBef>
            </a:pPr>
            <a:r>
              <a:rPr sz="1800" spc="-5" dirty="0">
                <a:solidFill>
                  <a:srgbClr val="595959"/>
                </a:solidFill>
                <a:latin typeface="Arial MT"/>
                <a:cs typeface="Arial MT"/>
              </a:rPr>
              <a:t>E.g.</a:t>
            </a:r>
            <a:r>
              <a:rPr sz="1800" spc="-15" dirty="0">
                <a:solidFill>
                  <a:srgbClr val="595959"/>
                </a:solidFill>
                <a:latin typeface="Arial MT"/>
                <a:cs typeface="Arial MT"/>
              </a:rPr>
              <a:t> </a:t>
            </a:r>
            <a:r>
              <a:rPr sz="1800" spc="-5" dirty="0">
                <a:solidFill>
                  <a:srgbClr val="595959"/>
                </a:solidFill>
                <a:latin typeface="Arial MT"/>
                <a:cs typeface="Arial MT"/>
              </a:rPr>
              <a:t>[5, 1,</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20, 1,</a:t>
            </a:r>
            <a:r>
              <a:rPr sz="1800" spc="-10" dirty="0">
                <a:solidFill>
                  <a:srgbClr val="595959"/>
                </a:solidFill>
                <a:latin typeface="Arial MT"/>
                <a:cs typeface="Arial MT"/>
              </a:rPr>
              <a:t> </a:t>
            </a:r>
            <a:r>
              <a:rPr sz="1800" spc="-5" dirty="0">
                <a:solidFill>
                  <a:srgbClr val="595959"/>
                </a:solidFill>
                <a:latin typeface="Arial MT"/>
                <a:cs typeface="Arial MT"/>
              </a:rPr>
              <a:t>1, 1]:</a:t>
            </a:r>
            <a:r>
              <a:rPr sz="1800" spc="-10" dirty="0">
                <a:solidFill>
                  <a:srgbClr val="595959"/>
                </a:solidFill>
                <a:latin typeface="Arial MT"/>
                <a:cs typeface="Arial MT"/>
              </a:rPr>
              <a:t> </a:t>
            </a:r>
            <a:r>
              <a:rPr sz="1800" dirty="0">
                <a:solidFill>
                  <a:srgbClr val="595959"/>
                </a:solidFill>
                <a:latin typeface="Arial MT"/>
                <a:cs typeface="Arial MT"/>
              </a:rPr>
              <a:t>t</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4, </a:t>
            </a:r>
            <a:r>
              <a:rPr sz="1800" dirty="0">
                <a:solidFill>
                  <a:srgbClr val="595959"/>
                </a:solidFill>
                <a:latin typeface="Arial MT"/>
                <a:cs typeface="Arial MT"/>
              </a:rPr>
              <a:t>n</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10</a:t>
            </a:r>
            <a:endParaRPr sz="1800">
              <a:latin typeface="Arial MT"/>
              <a:cs typeface="Arial MT"/>
            </a:endParaRPr>
          </a:p>
          <a:p>
            <a:pPr marR="5080" algn="r">
              <a:lnSpc>
                <a:spcPts val="1550"/>
              </a:lnSpc>
            </a:pPr>
            <a:r>
              <a:rPr sz="1400" b="1" spc="-30" dirty="0">
                <a:latin typeface="Arial"/>
                <a:cs typeface="Arial"/>
              </a:rPr>
              <a:t>Type</a:t>
            </a:r>
            <a:endParaRPr sz="1400">
              <a:latin typeface="Arial"/>
              <a:cs typeface="Arial"/>
            </a:endParaRPr>
          </a:p>
        </p:txBody>
      </p:sp>
      <p:sp>
        <p:nvSpPr>
          <p:cNvPr id="7" name="object 7"/>
          <p:cNvSpPr txBox="1"/>
          <p:nvPr/>
        </p:nvSpPr>
        <p:spPr>
          <a:xfrm>
            <a:off x="7743427" y="1898413"/>
            <a:ext cx="53911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Count</a:t>
            </a:r>
            <a:endParaRPr sz="1400">
              <a:latin typeface="Arial"/>
              <a:cs typeface="Arial"/>
            </a:endParaRPr>
          </a:p>
        </p:txBody>
      </p:sp>
      <p:grpSp>
        <p:nvGrpSpPr>
          <p:cNvPr id="8" name="object 8"/>
          <p:cNvGrpSpPr/>
          <p:nvPr/>
        </p:nvGrpSpPr>
        <p:grpSpPr>
          <a:xfrm>
            <a:off x="3333287" y="2477762"/>
            <a:ext cx="1603375" cy="403225"/>
            <a:chOff x="3333287" y="2477762"/>
            <a:chExt cx="1603375" cy="403225"/>
          </a:xfrm>
        </p:grpSpPr>
        <p:sp>
          <p:nvSpPr>
            <p:cNvPr id="9" name="object 9"/>
            <p:cNvSpPr/>
            <p:nvPr/>
          </p:nvSpPr>
          <p:spPr>
            <a:xfrm>
              <a:off x="3338050" y="2482525"/>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10" name="object 10"/>
            <p:cNvSpPr/>
            <p:nvPr/>
          </p:nvSpPr>
          <p:spPr>
            <a:xfrm>
              <a:off x="3338050" y="2482525"/>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11" name="object 11"/>
          <p:cNvSpPr txBox="1"/>
          <p:nvPr/>
        </p:nvSpPr>
        <p:spPr>
          <a:xfrm>
            <a:off x="3680135" y="2526838"/>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5</a:t>
            </a:r>
            <a:endParaRPr sz="1400">
              <a:latin typeface="Arial MT"/>
              <a:cs typeface="Arial MT"/>
            </a:endParaRPr>
          </a:p>
        </p:txBody>
      </p:sp>
      <p:sp>
        <p:nvSpPr>
          <p:cNvPr id="12" name="object 12"/>
          <p:cNvSpPr txBox="1"/>
          <p:nvPr/>
        </p:nvSpPr>
        <p:spPr>
          <a:xfrm>
            <a:off x="4178571" y="2526838"/>
            <a:ext cx="6972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Count:</a:t>
            </a:r>
            <a:r>
              <a:rPr sz="1400" spc="-80" dirty="0">
                <a:latin typeface="Arial MT"/>
                <a:cs typeface="Arial MT"/>
              </a:rPr>
              <a:t> </a:t>
            </a:r>
            <a:r>
              <a:rPr sz="1400" dirty="0">
                <a:latin typeface="Arial MT"/>
                <a:cs typeface="Arial MT"/>
              </a:rPr>
              <a:t>1</a:t>
            </a:r>
            <a:endParaRPr sz="1400">
              <a:latin typeface="Arial MT"/>
              <a:cs typeface="Arial MT"/>
            </a:endParaRPr>
          </a:p>
        </p:txBody>
      </p:sp>
      <p:grpSp>
        <p:nvGrpSpPr>
          <p:cNvPr id="13" name="object 13"/>
          <p:cNvGrpSpPr/>
          <p:nvPr/>
        </p:nvGrpSpPr>
        <p:grpSpPr>
          <a:xfrm>
            <a:off x="1739987" y="2861537"/>
            <a:ext cx="3962400" cy="838200"/>
            <a:chOff x="1739987" y="2861537"/>
            <a:chExt cx="3962400" cy="838200"/>
          </a:xfrm>
        </p:grpSpPr>
        <p:sp>
          <p:nvSpPr>
            <p:cNvPr id="14" name="object 14"/>
            <p:cNvSpPr/>
            <p:nvPr/>
          </p:nvSpPr>
          <p:spPr>
            <a:xfrm>
              <a:off x="4134699" y="2875825"/>
              <a:ext cx="1428115" cy="381635"/>
            </a:xfrm>
            <a:custGeom>
              <a:avLst/>
              <a:gdLst/>
              <a:ahLst/>
              <a:cxnLst/>
              <a:rect l="l" t="t" r="r" b="b"/>
              <a:pathLst>
                <a:path w="1428114" h="381635">
                  <a:moveTo>
                    <a:pt x="0" y="0"/>
                  </a:moveTo>
                  <a:lnTo>
                    <a:pt x="1427652" y="381173"/>
                  </a:lnTo>
                </a:path>
              </a:pathLst>
            </a:custGeom>
            <a:ln w="28574">
              <a:solidFill>
                <a:srgbClr val="98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535889" y="3197110"/>
              <a:ext cx="166037" cy="119776"/>
            </a:xfrm>
            <a:prstGeom prst="rect">
              <a:avLst/>
            </a:prstGeom>
          </p:spPr>
        </p:pic>
        <p:sp>
          <p:nvSpPr>
            <p:cNvPr id="16" name="object 16"/>
            <p:cNvSpPr/>
            <p:nvPr/>
          </p:nvSpPr>
          <p:spPr>
            <a:xfrm>
              <a:off x="2707047" y="2875825"/>
              <a:ext cx="1428115" cy="381635"/>
            </a:xfrm>
            <a:custGeom>
              <a:avLst/>
              <a:gdLst/>
              <a:ahLst/>
              <a:cxnLst/>
              <a:rect l="l" t="t" r="r" b="b"/>
              <a:pathLst>
                <a:path w="1428114" h="381635">
                  <a:moveTo>
                    <a:pt x="1427652" y="0"/>
                  </a:moveTo>
                  <a:lnTo>
                    <a:pt x="0" y="381173"/>
                  </a:lnTo>
                </a:path>
              </a:pathLst>
            </a:custGeom>
            <a:ln w="28574">
              <a:solidFill>
                <a:srgbClr val="6AA84F"/>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2567472" y="3197110"/>
              <a:ext cx="166037" cy="119776"/>
            </a:xfrm>
            <a:prstGeom prst="rect">
              <a:avLst/>
            </a:prstGeom>
          </p:spPr>
        </p:pic>
        <p:sp>
          <p:nvSpPr>
            <p:cNvPr id="18" name="object 18"/>
            <p:cNvSpPr/>
            <p:nvPr/>
          </p:nvSpPr>
          <p:spPr>
            <a:xfrm>
              <a:off x="1744749" y="3301075"/>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19" name="object 19"/>
            <p:cNvSpPr/>
            <p:nvPr/>
          </p:nvSpPr>
          <p:spPr>
            <a:xfrm>
              <a:off x="1744749" y="3301075"/>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20" name="object 20"/>
          <p:cNvSpPr txBox="1"/>
          <p:nvPr/>
        </p:nvSpPr>
        <p:spPr>
          <a:xfrm>
            <a:off x="2086835" y="3345388"/>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21" name="object 21"/>
          <p:cNvSpPr txBox="1"/>
          <p:nvPr/>
        </p:nvSpPr>
        <p:spPr>
          <a:xfrm>
            <a:off x="2585271" y="3345388"/>
            <a:ext cx="6972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Count:</a:t>
            </a:r>
            <a:r>
              <a:rPr sz="1400" spc="-80" dirty="0">
                <a:latin typeface="Arial MT"/>
                <a:cs typeface="Arial MT"/>
              </a:rPr>
              <a:t> </a:t>
            </a:r>
            <a:r>
              <a:rPr sz="1400" dirty="0">
                <a:latin typeface="Arial MT"/>
                <a:cs typeface="Arial MT"/>
              </a:rPr>
              <a:t>4</a:t>
            </a:r>
            <a:endParaRPr sz="1400">
              <a:latin typeface="Arial MT"/>
              <a:cs typeface="Arial MT"/>
            </a:endParaRPr>
          </a:p>
        </p:txBody>
      </p:sp>
      <p:grpSp>
        <p:nvGrpSpPr>
          <p:cNvPr id="22" name="object 22"/>
          <p:cNvGrpSpPr/>
          <p:nvPr/>
        </p:nvGrpSpPr>
        <p:grpSpPr>
          <a:xfrm>
            <a:off x="4926587" y="3296312"/>
            <a:ext cx="1603375" cy="403225"/>
            <a:chOff x="4926587" y="3296312"/>
            <a:chExt cx="1603375" cy="403225"/>
          </a:xfrm>
        </p:grpSpPr>
        <p:sp>
          <p:nvSpPr>
            <p:cNvPr id="23" name="object 23"/>
            <p:cNvSpPr/>
            <p:nvPr/>
          </p:nvSpPr>
          <p:spPr>
            <a:xfrm>
              <a:off x="4931350" y="3301074"/>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24" name="object 24"/>
            <p:cNvSpPr/>
            <p:nvPr/>
          </p:nvSpPr>
          <p:spPr>
            <a:xfrm>
              <a:off x="4931350" y="3301074"/>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25" name="object 25"/>
          <p:cNvSpPr txBox="1"/>
          <p:nvPr/>
        </p:nvSpPr>
        <p:spPr>
          <a:xfrm>
            <a:off x="5224021" y="3345388"/>
            <a:ext cx="1245235" cy="238760"/>
          </a:xfrm>
          <a:prstGeom prst="rect">
            <a:avLst/>
          </a:prstGeom>
        </p:spPr>
        <p:txBody>
          <a:bodyPr vert="horz" wrap="square" lIns="0" tIns="12700" rIns="0" bIns="0" rtlCol="0">
            <a:spAutoFit/>
          </a:bodyPr>
          <a:lstStyle/>
          <a:p>
            <a:pPr marL="12700">
              <a:lnSpc>
                <a:spcPct val="100000"/>
              </a:lnSpc>
              <a:spcBef>
                <a:spcPts val="100"/>
              </a:spcBef>
              <a:tabLst>
                <a:tab pos="560070" algn="l"/>
              </a:tabLst>
            </a:pPr>
            <a:r>
              <a:rPr sz="1400" spc="-5" dirty="0">
                <a:latin typeface="Arial MT"/>
                <a:cs typeface="Arial MT"/>
              </a:rPr>
              <a:t>20	Count:</a:t>
            </a:r>
            <a:r>
              <a:rPr sz="1400" spc="-80" dirty="0">
                <a:latin typeface="Arial MT"/>
                <a:cs typeface="Arial MT"/>
              </a:rPr>
              <a:t> </a:t>
            </a:r>
            <a:r>
              <a:rPr sz="1400" dirty="0">
                <a:latin typeface="Arial MT"/>
                <a:cs typeface="Arial MT"/>
              </a:rPr>
              <a:t>3</a:t>
            </a:r>
            <a:endParaRPr sz="1400">
              <a:latin typeface="Arial MT"/>
              <a:cs typeface="Arial MT"/>
            </a:endParaRPr>
          </a:p>
        </p:txBody>
      </p:sp>
      <p:grpSp>
        <p:nvGrpSpPr>
          <p:cNvPr id="26" name="object 26"/>
          <p:cNvGrpSpPr/>
          <p:nvPr/>
        </p:nvGrpSpPr>
        <p:grpSpPr>
          <a:xfrm>
            <a:off x="2536637" y="4251587"/>
            <a:ext cx="1603375" cy="403225"/>
            <a:chOff x="2536637" y="4251587"/>
            <a:chExt cx="1603375" cy="403225"/>
          </a:xfrm>
        </p:grpSpPr>
        <p:sp>
          <p:nvSpPr>
            <p:cNvPr id="27" name="object 27"/>
            <p:cNvSpPr/>
            <p:nvPr/>
          </p:nvSpPr>
          <p:spPr>
            <a:xfrm>
              <a:off x="2541399" y="4256349"/>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28" name="object 28"/>
            <p:cNvSpPr/>
            <p:nvPr/>
          </p:nvSpPr>
          <p:spPr>
            <a:xfrm>
              <a:off x="2541399" y="4256349"/>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29" name="object 29"/>
          <p:cNvSpPr txBox="1"/>
          <p:nvPr/>
        </p:nvSpPr>
        <p:spPr>
          <a:xfrm>
            <a:off x="2883485" y="4300663"/>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3</a:t>
            </a:r>
            <a:endParaRPr sz="1400">
              <a:latin typeface="Arial MT"/>
              <a:cs typeface="Arial MT"/>
            </a:endParaRPr>
          </a:p>
        </p:txBody>
      </p:sp>
      <p:sp>
        <p:nvSpPr>
          <p:cNvPr id="30" name="object 30"/>
          <p:cNvSpPr txBox="1"/>
          <p:nvPr/>
        </p:nvSpPr>
        <p:spPr>
          <a:xfrm>
            <a:off x="3381921" y="4300663"/>
            <a:ext cx="6972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Count:</a:t>
            </a:r>
            <a:r>
              <a:rPr sz="1400" spc="-80" dirty="0">
                <a:latin typeface="Arial MT"/>
                <a:cs typeface="Arial MT"/>
              </a:rPr>
              <a:t> </a:t>
            </a:r>
            <a:r>
              <a:rPr sz="1400" dirty="0">
                <a:latin typeface="Arial MT"/>
                <a:cs typeface="Arial MT"/>
              </a:rPr>
              <a:t>2</a:t>
            </a:r>
            <a:endParaRPr sz="1400">
              <a:latin typeface="Arial MT"/>
              <a:cs typeface="Arial MT"/>
            </a:endParaRPr>
          </a:p>
        </p:txBody>
      </p:sp>
      <p:grpSp>
        <p:nvGrpSpPr>
          <p:cNvPr id="31" name="object 31"/>
          <p:cNvGrpSpPr/>
          <p:nvPr/>
        </p:nvGrpSpPr>
        <p:grpSpPr>
          <a:xfrm>
            <a:off x="1425396" y="2554437"/>
            <a:ext cx="4349115" cy="2576195"/>
            <a:chOff x="1425396" y="2554437"/>
            <a:chExt cx="4349115" cy="2576195"/>
          </a:xfrm>
        </p:grpSpPr>
        <p:sp>
          <p:nvSpPr>
            <p:cNvPr id="32" name="object 32"/>
            <p:cNvSpPr/>
            <p:nvPr/>
          </p:nvSpPr>
          <p:spPr>
            <a:xfrm>
              <a:off x="2541400" y="3694374"/>
              <a:ext cx="657225" cy="463550"/>
            </a:xfrm>
            <a:custGeom>
              <a:avLst/>
              <a:gdLst/>
              <a:ahLst/>
              <a:cxnLst/>
              <a:rect l="l" t="t" r="r" b="b"/>
              <a:pathLst>
                <a:path w="657225" h="463550">
                  <a:moveTo>
                    <a:pt x="0" y="0"/>
                  </a:moveTo>
                  <a:lnTo>
                    <a:pt x="656685" y="463091"/>
                  </a:lnTo>
                </a:path>
              </a:pathLst>
            </a:custGeom>
            <a:ln w="28574">
              <a:solidFill>
                <a:srgbClr val="980000"/>
              </a:solidFill>
            </a:ln>
          </p:spPr>
          <p:txBody>
            <a:bodyPr wrap="square" lIns="0" tIns="0" rIns="0" bIns="0" rtlCol="0"/>
            <a:lstStyle/>
            <a:p>
              <a:endParaRPr/>
            </a:p>
          </p:txBody>
        </p:sp>
        <p:pic>
          <p:nvPicPr>
            <p:cNvPr id="33" name="object 33"/>
            <p:cNvPicPr/>
            <p:nvPr/>
          </p:nvPicPr>
          <p:blipFill>
            <a:blip r:embed="rId4" cstate="print"/>
            <a:stretch>
              <a:fillRect/>
            </a:stretch>
          </p:blipFill>
          <p:spPr>
            <a:xfrm>
              <a:off x="3156597" y="4104607"/>
              <a:ext cx="161751" cy="141880"/>
            </a:xfrm>
            <a:prstGeom prst="rect">
              <a:avLst/>
            </a:prstGeom>
          </p:spPr>
        </p:pic>
        <p:sp>
          <p:nvSpPr>
            <p:cNvPr id="34" name="object 34"/>
            <p:cNvSpPr/>
            <p:nvPr/>
          </p:nvSpPr>
          <p:spPr>
            <a:xfrm>
              <a:off x="1430159" y="2559199"/>
              <a:ext cx="4296410" cy="2566670"/>
            </a:xfrm>
            <a:custGeom>
              <a:avLst/>
              <a:gdLst/>
              <a:ahLst/>
              <a:cxnLst/>
              <a:rect l="l" t="t" r="r" b="b"/>
              <a:pathLst>
                <a:path w="4296410" h="2566670">
                  <a:moveTo>
                    <a:pt x="1442674" y="0"/>
                  </a:moveTo>
                  <a:lnTo>
                    <a:pt x="1395733" y="21200"/>
                  </a:lnTo>
                  <a:lnTo>
                    <a:pt x="1334227" y="44169"/>
                  </a:lnTo>
                  <a:lnTo>
                    <a:pt x="1260160" y="68991"/>
                  </a:lnTo>
                  <a:lnTo>
                    <a:pt x="1219041" y="82123"/>
                  </a:lnTo>
                  <a:lnTo>
                    <a:pt x="1175533" y="95749"/>
                  </a:lnTo>
                  <a:lnTo>
                    <a:pt x="1129887" y="109879"/>
                  </a:lnTo>
                  <a:lnTo>
                    <a:pt x="1082352" y="124525"/>
                  </a:lnTo>
                  <a:lnTo>
                    <a:pt x="1033179" y="139697"/>
                  </a:lnTo>
                  <a:lnTo>
                    <a:pt x="982618" y="155404"/>
                  </a:lnTo>
                  <a:lnTo>
                    <a:pt x="930920" y="171658"/>
                  </a:lnTo>
                  <a:lnTo>
                    <a:pt x="878335" y="188468"/>
                  </a:lnTo>
                  <a:lnTo>
                    <a:pt x="825114" y="205846"/>
                  </a:lnTo>
                  <a:lnTo>
                    <a:pt x="771506" y="223801"/>
                  </a:lnTo>
                  <a:lnTo>
                    <a:pt x="717763" y="242344"/>
                  </a:lnTo>
                  <a:lnTo>
                    <a:pt x="664135" y="261485"/>
                  </a:lnTo>
                  <a:lnTo>
                    <a:pt x="610871" y="281236"/>
                  </a:lnTo>
                  <a:lnTo>
                    <a:pt x="558223" y="301605"/>
                  </a:lnTo>
                  <a:lnTo>
                    <a:pt x="506441" y="322604"/>
                  </a:lnTo>
                  <a:lnTo>
                    <a:pt x="455775" y="344243"/>
                  </a:lnTo>
                  <a:lnTo>
                    <a:pt x="406476" y="366533"/>
                  </a:lnTo>
                  <a:lnTo>
                    <a:pt x="358793" y="389483"/>
                  </a:lnTo>
                  <a:lnTo>
                    <a:pt x="312979" y="413104"/>
                  </a:lnTo>
                  <a:lnTo>
                    <a:pt x="269281" y="437407"/>
                  </a:lnTo>
                  <a:lnTo>
                    <a:pt x="227953" y="462402"/>
                  </a:lnTo>
                  <a:lnTo>
                    <a:pt x="189242" y="488099"/>
                  </a:lnTo>
                  <a:lnTo>
                    <a:pt x="153401" y="514509"/>
                  </a:lnTo>
                  <a:lnTo>
                    <a:pt x="120679" y="541643"/>
                  </a:lnTo>
                  <a:lnTo>
                    <a:pt x="91327" y="569510"/>
                  </a:lnTo>
                  <a:lnTo>
                    <a:pt x="65594" y="598121"/>
                  </a:lnTo>
                  <a:lnTo>
                    <a:pt x="25992" y="657616"/>
                  </a:lnTo>
                  <a:lnTo>
                    <a:pt x="3875" y="720212"/>
                  </a:lnTo>
                  <a:lnTo>
                    <a:pt x="0" y="752699"/>
                  </a:lnTo>
                  <a:lnTo>
                    <a:pt x="163" y="780631"/>
                  </a:lnTo>
                  <a:lnTo>
                    <a:pt x="7917" y="841560"/>
                  </a:lnTo>
                  <a:lnTo>
                    <a:pt x="25038" y="908644"/>
                  </a:lnTo>
                  <a:lnTo>
                    <a:pt x="50883" y="981164"/>
                  </a:lnTo>
                  <a:lnTo>
                    <a:pt x="66874" y="1019237"/>
                  </a:lnTo>
                  <a:lnTo>
                    <a:pt x="84805" y="1058399"/>
                  </a:lnTo>
                  <a:lnTo>
                    <a:pt x="104594" y="1098560"/>
                  </a:lnTo>
                  <a:lnTo>
                    <a:pt x="126161" y="1139629"/>
                  </a:lnTo>
                  <a:lnTo>
                    <a:pt x="149426" y="1181516"/>
                  </a:lnTo>
                  <a:lnTo>
                    <a:pt x="174308" y="1224132"/>
                  </a:lnTo>
                  <a:lnTo>
                    <a:pt x="200726" y="1267387"/>
                  </a:lnTo>
                  <a:lnTo>
                    <a:pt x="228599" y="1311190"/>
                  </a:lnTo>
                  <a:lnTo>
                    <a:pt x="257849" y="1355452"/>
                  </a:lnTo>
                  <a:lnTo>
                    <a:pt x="288393" y="1400082"/>
                  </a:lnTo>
                  <a:lnTo>
                    <a:pt x="320151" y="1444990"/>
                  </a:lnTo>
                  <a:lnTo>
                    <a:pt x="353043" y="1490087"/>
                  </a:lnTo>
                  <a:lnTo>
                    <a:pt x="386988" y="1535282"/>
                  </a:lnTo>
                  <a:lnTo>
                    <a:pt x="421905" y="1580485"/>
                  </a:lnTo>
                  <a:lnTo>
                    <a:pt x="457715" y="1625607"/>
                  </a:lnTo>
                  <a:lnTo>
                    <a:pt x="494336" y="1670557"/>
                  </a:lnTo>
                  <a:lnTo>
                    <a:pt x="531689" y="1715244"/>
                  </a:lnTo>
                  <a:lnTo>
                    <a:pt x="569691" y="1759580"/>
                  </a:lnTo>
                  <a:lnTo>
                    <a:pt x="608264" y="1803475"/>
                  </a:lnTo>
                  <a:lnTo>
                    <a:pt x="647326" y="1846837"/>
                  </a:lnTo>
                  <a:lnTo>
                    <a:pt x="686797" y="1889577"/>
                  </a:lnTo>
                  <a:lnTo>
                    <a:pt x="726597" y="1931605"/>
                  </a:lnTo>
                  <a:lnTo>
                    <a:pt x="766644" y="1972831"/>
                  </a:lnTo>
                  <a:lnTo>
                    <a:pt x="806858" y="2013165"/>
                  </a:lnTo>
                  <a:lnTo>
                    <a:pt x="847160" y="2052517"/>
                  </a:lnTo>
                  <a:lnTo>
                    <a:pt x="887467" y="2090796"/>
                  </a:lnTo>
                  <a:lnTo>
                    <a:pt x="927700" y="2127914"/>
                  </a:lnTo>
                  <a:lnTo>
                    <a:pt x="967778" y="2163779"/>
                  </a:lnTo>
                  <a:lnTo>
                    <a:pt x="1007621" y="2198302"/>
                  </a:lnTo>
                  <a:lnTo>
                    <a:pt x="1047148" y="2231392"/>
                  </a:lnTo>
                  <a:lnTo>
                    <a:pt x="1086278" y="2262961"/>
                  </a:lnTo>
                  <a:lnTo>
                    <a:pt x="1124932" y="2292917"/>
                  </a:lnTo>
                  <a:lnTo>
                    <a:pt x="1163027" y="2321170"/>
                  </a:lnTo>
                  <a:lnTo>
                    <a:pt x="1200485" y="2347631"/>
                  </a:lnTo>
                  <a:lnTo>
                    <a:pt x="1237224" y="2372209"/>
                  </a:lnTo>
                  <a:lnTo>
                    <a:pt x="1273164" y="2394815"/>
                  </a:lnTo>
                  <a:lnTo>
                    <a:pt x="1308224" y="2415359"/>
                  </a:lnTo>
                  <a:lnTo>
                    <a:pt x="1342324" y="2433749"/>
                  </a:lnTo>
                  <a:lnTo>
                    <a:pt x="1384281" y="2453853"/>
                  </a:lnTo>
                  <a:lnTo>
                    <a:pt x="1428329" y="2472148"/>
                  </a:lnTo>
                  <a:lnTo>
                    <a:pt x="1474306" y="2488678"/>
                  </a:lnTo>
                  <a:lnTo>
                    <a:pt x="1522049" y="2503487"/>
                  </a:lnTo>
                  <a:lnTo>
                    <a:pt x="1571395" y="2516617"/>
                  </a:lnTo>
                  <a:lnTo>
                    <a:pt x="1622182" y="2528111"/>
                  </a:lnTo>
                  <a:lnTo>
                    <a:pt x="1674247" y="2538013"/>
                  </a:lnTo>
                  <a:lnTo>
                    <a:pt x="1727428" y="2546365"/>
                  </a:lnTo>
                  <a:lnTo>
                    <a:pt x="1781561" y="2553211"/>
                  </a:lnTo>
                  <a:lnTo>
                    <a:pt x="1836483" y="2558594"/>
                  </a:lnTo>
                  <a:lnTo>
                    <a:pt x="1892033" y="2562557"/>
                  </a:lnTo>
                  <a:lnTo>
                    <a:pt x="1948047" y="2565143"/>
                  </a:lnTo>
                  <a:lnTo>
                    <a:pt x="2004363" y="2566394"/>
                  </a:lnTo>
                  <a:lnTo>
                    <a:pt x="2060818" y="2566355"/>
                  </a:lnTo>
                  <a:lnTo>
                    <a:pt x="2117249" y="2565068"/>
                  </a:lnTo>
                  <a:lnTo>
                    <a:pt x="2173494" y="2562577"/>
                  </a:lnTo>
                  <a:lnTo>
                    <a:pt x="2229389" y="2558924"/>
                  </a:lnTo>
                  <a:lnTo>
                    <a:pt x="2284772" y="2554152"/>
                  </a:lnTo>
                  <a:lnTo>
                    <a:pt x="2339481" y="2548305"/>
                  </a:lnTo>
                  <a:lnTo>
                    <a:pt x="2393353" y="2541426"/>
                  </a:lnTo>
                  <a:lnTo>
                    <a:pt x="2446224" y="2533558"/>
                  </a:lnTo>
                  <a:lnTo>
                    <a:pt x="2497932" y="2524743"/>
                  </a:lnTo>
                  <a:lnTo>
                    <a:pt x="2548315" y="2515026"/>
                  </a:lnTo>
                  <a:lnTo>
                    <a:pt x="2597210" y="2504448"/>
                  </a:lnTo>
                  <a:lnTo>
                    <a:pt x="2644454" y="2493054"/>
                  </a:lnTo>
                  <a:lnTo>
                    <a:pt x="2689884" y="2480886"/>
                  </a:lnTo>
                  <a:lnTo>
                    <a:pt x="2733338" y="2467988"/>
                  </a:lnTo>
                  <a:lnTo>
                    <a:pt x="2774652" y="2454402"/>
                  </a:lnTo>
                  <a:lnTo>
                    <a:pt x="2813665" y="2440171"/>
                  </a:lnTo>
                  <a:lnTo>
                    <a:pt x="2850213" y="2425339"/>
                  </a:lnTo>
                  <a:lnTo>
                    <a:pt x="2915265" y="2394044"/>
                  </a:lnTo>
                  <a:lnTo>
                    <a:pt x="2968506" y="2360861"/>
                  </a:lnTo>
                  <a:lnTo>
                    <a:pt x="3008634" y="2326134"/>
                  </a:lnTo>
                  <a:lnTo>
                    <a:pt x="3035440" y="2286135"/>
                  </a:lnTo>
                  <a:lnTo>
                    <a:pt x="3043542" y="2233981"/>
                  </a:lnTo>
                  <a:lnTo>
                    <a:pt x="3040219" y="2204325"/>
                  </a:lnTo>
                  <a:lnTo>
                    <a:pt x="3020429" y="2138689"/>
                  </a:lnTo>
                  <a:lnTo>
                    <a:pt x="3004602" y="2103041"/>
                  </a:lnTo>
                  <a:lnTo>
                    <a:pt x="2985248" y="2065729"/>
                  </a:lnTo>
                  <a:lnTo>
                    <a:pt x="2962687" y="2026920"/>
                  </a:lnTo>
                  <a:lnTo>
                    <a:pt x="2937240" y="1986779"/>
                  </a:lnTo>
                  <a:lnTo>
                    <a:pt x="2909227" y="1945474"/>
                  </a:lnTo>
                  <a:lnTo>
                    <a:pt x="2878969" y="1903171"/>
                  </a:lnTo>
                  <a:lnTo>
                    <a:pt x="2846786" y="1860036"/>
                  </a:lnTo>
                  <a:lnTo>
                    <a:pt x="2812998" y="1816236"/>
                  </a:lnTo>
                  <a:lnTo>
                    <a:pt x="2777926" y="1771938"/>
                  </a:lnTo>
                  <a:lnTo>
                    <a:pt x="2741890" y="1727307"/>
                  </a:lnTo>
                  <a:lnTo>
                    <a:pt x="2705212" y="1682512"/>
                  </a:lnTo>
                  <a:lnTo>
                    <a:pt x="2668210" y="1637717"/>
                  </a:lnTo>
                  <a:lnTo>
                    <a:pt x="2631206" y="1593090"/>
                  </a:lnTo>
                  <a:lnTo>
                    <a:pt x="2594521" y="1548798"/>
                  </a:lnTo>
                  <a:lnTo>
                    <a:pt x="2558474" y="1505006"/>
                  </a:lnTo>
                  <a:lnTo>
                    <a:pt x="2523386" y="1461881"/>
                  </a:lnTo>
                  <a:lnTo>
                    <a:pt x="2489577" y="1419590"/>
                  </a:lnTo>
                  <a:lnTo>
                    <a:pt x="2457368" y="1378300"/>
                  </a:lnTo>
                  <a:lnTo>
                    <a:pt x="2427080" y="1338177"/>
                  </a:lnTo>
                  <a:lnTo>
                    <a:pt x="2399033" y="1299387"/>
                  </a:lnTo>
                  <a:lnTo>
                    <a:pt x="2373546" y="1262096"/>
                  </a:lnTo>
                  <a:lnTo>
                    <a:pt x="2350942" y="1226473"/>
                  </a:lnTo>
                  <a:lnTo>
                    <a:pt x="2331540" y="1192682"/>
                  </a:lnTo>
                  <a:lnTo>
                    <a:pt x="2303623" y="1131267"/>
                  </a:lnTo>
                  <a:lnTo>
                    <a:pt x="2287706" y="1052682"/>
                  </a:lnTo>
                  <a:lnTo>
                    <a:pt x="2285997" y="1003246"/>
                  </a:lnTo>
                  <a:lnTo>
                    <a:pt x="2290143" y="955904"/>
                  </a:lnTo>
                  <a:lnTo>
                    <a:pt x="2299667" y="910896"/>
                  </a:lnTo>
                  <a:lnTo>
                    <a:pt x="2314092" y="868461"/>
                  </a:lnTo>
                  <a:lnTo>
                    <a:pt x="2332940" y="828838"/>
                  </a:lnTo>
                  <a:lnTo>
                    <a:pt x="2355732" y="792264"/>
                  </a:lnTo>
                  <a:lnTo>
                    <a:pt x="2381992" y="758981"/>
                  </a:lnTo>
                  <a:lnTo>
                    <a:pt x="2411241" y="729225"/>
                  </a:lnTo>
                  <a:lnTo>
                    <a:pt x="2443001" y="703237"/>
                  </a:lnTo>
                  <a:lnTo>
                    <a:pt x="2476795" y="681255"/>
                  </a:lnTo>
                  <a:lnTo>
                    <a:pt x="2512145" y="663518"/>
                  </a:lnTo>
                  <a:lnTo>
                    <a:pt x="2548573" y="650265"/>
                  </a:lnTo>
                  <a:lnTo>
                    <a:pt x="2622753" y="638167"/>
                  </a:lnTo>
                  <a:lnTo>
                    <a:pt x="2659550" y="639799"/>
                  </a:lnTo>
                  <a:lnTo>
                    <a:pt x="2718540" y="657487"/>
                  </a:lnTo>
                  <a:lnTo>
                    <a:pt x="2783788" y="694763"/>
                  </a:lnTo>
                  <a:lnTo>
                    <a:pt x="2818475" y="719507"/>
                  </a:lnTo>
                  <a:lnTo>
                    <a:pt x="2854385" y="747660"/>
                  </a:lnTo>
                  <a:lnTo>
                    <a:pt x="2891405" y="778727"/>
                  </a:lnTo>
                  <a:lnTo>
                    <a:pt x="2929420" y="812213"/>
                  </a:lnTo>
                  <a:lnTo>
                    <a:pt x="2968318" y="847620"/>
                  </a:lnTo>
                  <a:lnTo>
                    <a:pt x="3007983" y="884454"/>
                  </a:lnTo>
                  <a:lnTo>
                    <a:pt x="3048303" y="922219"/>
                  </a:lnTo>
                  <a:lnTo>
                    <a:pt x="3089163" y="960418"/>
                  </a:lnTo>
                  <a:lnTo>
                    <a:pt x="3130450" y="998557"/>
                  </a:lnTo>
                  <a:lnTo>
                    <a:pt x="3172049" y="1036138"/>
                  </a:lnTo>
                  <a:lnTo>
                    <a:pt x="3213848" y="1072668"/>
                  </a:lnTo>
                  <a:lnTo>
                    <a:pt x="3255732" y="1107648"/>
                  </a:lnTo>
                  <a:lnTo>
                    <a:pt x="3297588" y="1140585"/>
                  </a:lnTo>
                  <a:lnTo>
                    <a:pt x="3339301" y="1170982"/>
                  </a:lnTo>
                  <a:lnTo>
                    <a:pt x="3380759" y="1198343"/>
                  </a:lnTo>
                  <a:lnTo>
                    <a:pt x="3421846" y="1222172"/>
                  </a:lnTo>
                  <a:lnTo>
                    <a:pt x="3462450" y="1241974"/>
                  </a:lnTo>
                  <a:lnTo>
                    <a:pt x="3506061" y="1259511"/>
                  </a:lnTo>
                  <a:lnTo>
                    <a:pt x="3551972" y="1275195"/>
                  </a:lnTo>
                  <a:lnTo>
                    <a:pt x="3599814" y="1289147"/>
                  </a:lnTo>
                  <a:lnTo>
                    <a:pt x="3649222" y="1301490"/>
                  </a:lnTo>
                  <a:lnTo>
                    <a:pt x="3699827" y="1312346"/>
                  </a:lnTo>
                  <a:lnTo>
                    <a:pt x="3751263" y="1321838"/>
                  </a:lnTo>
                  <a:lnTo>
                    <a:pt x="3803164" y="1330089"/>
                  </a:lnTo>
                  <a:lnTo>
                    <a:pt x="3855162" y="1337219"/>
                  </a:lnTo>
                  <a:lnTo>
                    <a:pt x="3906889" y="1343352"/>
                  </a:lnTo>
                  <a:lnTo>
                    <a:pt x="3957981" y="1348610"/>
                  </a:lnTo>
                  <a:lnTo>
                    <a:pt x="4008068" y="1353116"/>
                  </a:lnTo>
                  <a:lnTo>
                    <a:pt x="4056785" y="1356991"/>
                  </a:lnTo>
                  <a:lnTo>
                    <a:pt x="4103765" y="1360358"/>
                  </a:lnTo>
                  <a:lnTo>
                    <a:pt x="4148640" y="1363339"/>
                  </a:lnTo>
                  <a:lnTo>
                    <a:pt x="4191044" y="1366056"/>
                  </a:lnTo>
                  <a:lnTo>
                    <a:pt x="4216128" y="1367676"/>
                  </a:lnTo>
                  <a:lnTo>
                    <a:pt x="4262612" y="1370868"/>
                  </a:lnTo>
                  <a:lnTo>
                    <a:pt x="4293899" y="1373340"/>
                  </a:lnTo>
                  <a:lnTo>
                    <a:pt x="4296361" y="1373558"/>
                  </a:lnTo>
                </a:path>
              </a:pathLst>
            </a:custGeom>
            <a:ln w="9524">
              <a:solidFill>
                <a:srgbClr val="595959"/>
              </a:solidFill>
            </a:ln>
          </p:spPr>
          <p:txBody>
            <a:bodyPr wrap="square" lIns="0" tIns="0" rIns="0" bIns="0" rtlCol="0"/>
            <a:lstStyle/>
            <a:p>
              <a:endParaRPr/>
            </a:p>
          </p:txBody>
        </p:sp>
        <p:sp>
          <p:nvSpPr>
            <p:cNvPr id="35" name="object 35"/>
            <p:cNvSpPr/>
            <p:nvPr/>
          </p:nvSpPr>
          <p:spPr>
            <a:xfrm>
              <a:off x="5724754" y="3917124"/>
              <a:ext cx="45085" cy="31750"/>
            </a:xfrm>
            <a:custGeom>
              <a:avLst/>
              <a:gdLst/>
              <a:ahLst/>
              <a:cxnLst/>
              <a:rect l="l" t="t" r="r" b="b"/>
              <a:pathLst>
                <a:path w="45085" h="31750">
                  <a:moveTo>
                    <a:pt x="0" y="31266"/>
                  </a:moveTo>
                  <a:lnTo>
                    <a:pt x="3532" y="0"/>
                  </a:lnTo>
                  <a:lnTo>
                    <a:pt x="44718" y="20486"/>
                  </a:lnTo>
                  <a:lnTo>
                    <a:pt x="0" y="31266"/>
                  </a:lnTo>
                  <a:close/>
                </a:path>
              </a:pathLst>
            </a:custGeom>
            <a:solidFill>
              <a:srgbClr val="595959"/>
            </a:solidFill>
          </p:spPr>
          <p:txBody>
            <a:bodyPr wrap="square" lIns="0" tIns="0" rIns="0" bIns="0" rtlCol="0"/>
            <a:lstStyle/>
            <a:p>
              <a:endParaRPr/>
            </a:p>
          </p:txBody>
        </p:sp>
        <p:sp>
          <p:nvSpPr>
            <p:cNvPr id="36" name="object 36"/>
            <p:cNvSpPr/>
            <p:nvPr/>
          </p:nvSpPr>
          <p:spPr>
            <a:xfrm>
              <a:off x="5724754" y="3917124"/>
              <a:ext cx="45085" cy="31750"/>
            </a:xfrm>
            <a:custGeom>
              <a:avLst/>
              <a:gdLst/>
              <a:ahLst/>
              <a:cxnLst/>
              <a:rect l="l" t="t" r="r" b="b"/>
              <a:pathLst>
                <a:path w="45085" h="31750">
                  <a:moveTo>
                    <a:pt x="0" y="31266"/>
                  </a:moveTo>
                  <a:lnTo>
                    <a:pt x="44718" y="20486"/>
                  </a:lnTo>
                  <a:lnTo>
                    <a:pt x="3532" y="0"/>
                  </a:lnTo>
                  <a:lnTo>
                    <a:pt x="0" y="31266"/>
                  </a:lnTo>
                  <a:close/>
                </a:path>
              </a:pathLst>
            </a:custGeom>
            <a:ln w="9524">
              <a:solidFill>
                <a:srgbClr val="595959"/>
              </a:solidFill>
            </a:ln>
          </p:spPr>
          <p:txBody>
            <a:bodyPr wrap="square" lIns="0" tIns="0" rIns="0" bIns="0" rtlCol="0"/>
            <a:lstStyle/>
            <a:p>
              <a:endParaRPr/>
            </a:p>
          </p:txBody>
        </p:sp>
      </p:grpSp>
      <p:sp>
        <p:nvSpPr>
          <p:cNvPr id="37" name="object 37"/>
          <p:cNvSpPr txBox="1"/>
          <p:nvPr/>
        </p:nvSpPr>
        <p:spPr>
          <a:xfrm>
            <a:off x="6947750" y="2574938"/>
            <a:ext cx="1357630" cy="448309"/>
          </a:xfrm>
          <a:prstGeom prst="rect">
            <a:avLst/>
          </a:prstGeom>
        </p:spPr>
        <p:txBody>
          <a:bodyPr vert="horz" wrap="square" lIns="0" tIns="22860" rIns="0" bIns="0" rtlCol="0">
            <a:spAutoFit/>
          </a:bodyPr>
          <a:lstStyle/>
          <a:p>
            <a:pPr marL="12700" marR="5080">
              <a:lnSpc>
                <a:spcPts val="1650"/>
              </a:lnSpc>
              <a:spcBef>
                <a:spcPts val="180"/>
              </a:spcBef>
            </a:pPr>
            <a:r>
              <a:rPr sz="1400" spc="-5" dirty="0">
                <a:latin typeface="Arial MT"/>
                <a:cs typeface="Arial MT"/>
              </a:rPr>
              <a:t>Then perform an </a:t>
            </a:r>
            <a:r>
              <a:rPr sz="1400" spc="-375" dirty="0">
                <a:latin typeface="Arial MT"/>
                <a:cs typeface="Arial MT"/>
              </a:rPr>
              <a:t> </a:t>
            </a:r>
            <a:r>
              <a:rPr sz="1400" spc="-5" dirty="0">
                <a:latin typeface="Arial MT"/>
                <a:cs typeface="Arial MT"/>
              </a:rPr>
              <a:t>inorder</a:t>
            </a:r>
            <a:r>
              <a:rPr sz="1400" spc="-85" dirty="0">
                <a:latin typeface="Arial MT"/>
                <a:cs typeface="Arial MT"/>
              </a:rPr>
              <a:t> </a:t>
            </a:r>
            <a:r>
              <a:rPr sz="1400" spc="-5" dirty="0">
                <a:latin typeface="Arial MT"/>
                <a:cs typeface="Arial MT"/>
              </a:rPr>
              <a:t>traversal!</a:t>
            </a:r>
            <a:endParaRPr sz="1400">
              <a:latin typeface="Arial MT"/>
              <a:cs typeface="Arial MT"/>
            </a:endParaRPr>
          </a:p>
        </p:txBody>
      </p:sp>
      <p:sp>
        <p:nvSpPr>
          <p:cNvPr id="38" name="object 38"/>
          <p:cNvSpPr txBox="1"/>
          <p:nvPr/>
        </p:nvSpPr>
        <p:spPr>
          <a:xfrm>
            <a:off x="5896199" y="3775249"/>
            <a:ext cx="3124200" cy="1255395"/>
          </a:xfrm>
          <a:prstGeom prst="rect">
            <a:avLst/>
          </a:prstGeom>
          <a:solidFill>
            <a:srgbClr val="FFF1CC"/>
          </a:solidFill>
        </p:spPr>
        <p:txBody>
          <a:bodyPr vert="horz" wrap="square" lIns="0" tIns="79375" rIns="0" bIns="0" rtlCol="0">
            <a:spAutoFit/>
          </a:bodyPr>
          <a:lstStyle/>
          <a:p>
            <a:pPr marL="85725">
              <a:lnSpc>
                <a:spcPct val="100000"/>
              </a:lnSpc>
              <a:spcBef>
                <a:spcPts val="625"/>
              </a:spcBef>
            </a:pPr>
            <a:r>
              <a:rPr sz="1200" b="1" spc="-10" dirty="0">
                <a:latin typeface="Arial"/>
                <a:cs typeface="Arial"/>
              </a:rPr>
              <a:t>Time</a:t>
            </a:r>
            <a:r>
              <a:rPr sz="1200" b="1" spc="-50" dirty="0">
                <a:latin typeface="Arial"/>
                <a:cs typeface="Arial"/>
              </a:rPr>
              <a:t> </a:t>
            </a:r>
            <a:r>
              <a:rPr sz="1200" b="1" spc="-5" dirty="0">
                <a:latin typeface="Arial"/>
                <a:cs typeface="Arial"/>
              </a:rPr>
              <a:t>Complexity?</a:t>
            </a:r>
            <a:endParaRPr sz="1200">
              <a:latin typeface="Arial"/>
              <a:cs typeface="Aria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21640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Approac</a:t>
            </a:r>
            <a:r>
              <a:rPr sz="2500" b="0" spc="10" dirty="0">
                <a:solidFill>
                  <a:srgbClr val="000000"/>
                </a:solidFill>
                <a:latin typeface="Arial MT"/>
                <a:cs typeface="Arial MT"/>
              </a:rPr>
              <a:t>h</a:t>
            </a:r>
            <a:r>
              <a:rPr sz="2500" b="0" spc="-5" dirty="0">
                <a:solidFill>
                  <a:srgbClr val="000000"/>
                </a:solidFill>
                <a:latin typeface="Arial MT"/>
                <a:cs typeface="Arial MT"/>
              </a:rPr>
              <a:t> </a:t>
            </a:r>
            <a:r>
              <a:rPr sz="2500" b="0" spc="5" dirty="0">
                <a:solidFill>
                  <a:srgbClr val="000000"/>
                </a:solidFill>
                <a:latin typeface="Arial MT"/>
                <a:cs typeface="Arial MT"/>
              </a:rPr>
              <a:t>1:</a:t>
            </a:r>
            <a:r>
              <a:rPr sz="2500" b="0" dirty="0">
                <a:solidFill>
                  <a:srgbClr val="000000"/>
                </a:solidFill>
                <a:latin typeface="Arial MT"/>
                <a:cs typeface="Arial MT"/>
              </a:rPr>
              <a:t> </a:t>
            </a:r>
            <a:r>
              <a:rPr sz="2500" b="0" spc="5" dirty="0">
                <a:solidFill>
                  <a:srgbClr val="000000"/>
                </a:solidFill>
                <a:latin typeface="Arial MT"/>
                <a:cs typeface="Arial MT"/>
              </a:rPr>
              <a:t>Us</a:t>
            </a:r>
            <a:r>
              <a:rPr sz="2500" b="0" spc="10" dirty="0">
                <a:solidFill>
                  <a:srgbClr val="000000"/>
                </a:solidFill>
                <a:latin typeface="Arial MT"/>
                <a:cs typeface="Arial MT"/>
              </a:rPr>
              <a:t>e</a:t>
            </a:r>
            <a:r>
              <a:rPr sz="2500" b="0" dirty="0">
                <a:solidFill>
                  <a:srgbClr val="000000"/>
                </a:solidFill>
                <a:latin typeface="Arial MT"/>
                <a:cs typeface="Arial MT"/>
              </a:rPr>
              <a:t> </a:t>
            </a:r>
            <a:r>
              <a:rPr sz="2500" b="0" spc="5" dirty="0">
                <a:solidFill>
                  <a:srgbClr val="000000"/>
                </a:solidFill>
                <a:latin typeface="Arial MT"/>
                <a:cs typeface="Arial MT"/>
              </a:rPr>
              <a:t>a</a:t>
            </a:r>
            <a:r>
              <a:rPr sz="2500" b="0" spc="10" dirty="0">
                <a:solidFill>
                  <a:srgbClr val="000000"/>
                </a:solidFill>
                <a:latin typeface="Arial MT"/>
                <a:cs typeface="Arial MT"/>
              </a:rPr>
              <a:t>n</a:t>
            </a:r>
            <a:r>
              <a:rPr sz="2500" b="0" spc="-140" dirty="0">
                <a:solidFill>
                  <a:srgbClr val="000000"/>
                </a:solidFill>
                <a:latin typeface="Arial MT"/>
                <a:cs typeface="Arial MT"/>
              </a:rPr>
              <a:t> </a:t>
            </a:r>
            <a:r>
              <a:rPr sz="2500" b="0" spc="-180" dirty="0">
                <a:solidFill>
                  <a:srgbClr val="000000"/>
                </a:solidFill>
                <a:latin typeface="Arial MT"/>
                <a:cs typeface="Arial MT"/>
              </a:rPr>
              <a:t>A</a:t>
            </a:r>
            <a:r>
              <a:rPr sz="2500" b="0" spc="5" dirty="0">
                <a:solidFill>
                  <a:srgbClr val="000000"/>
                </a:solidFill>
                <a:latin typeface="Arial MT"/>
                <a:cs typeface="Arial MT"/>
              </a:rPr>
              <a:t>V</a:t>
            </a:r>
            <a:r>
              <a:rPr sz="2500" b="0" spc="10" dirty="0">
                <a:solidFill>
                  <a:srgbClr val="000000"/>
                </a:solidFill>
                <a:latin typeface="Arial MT"/>
                <a:cs typeface="Arial MT"/>
              </a:rPr>
              <a:t>L</a:t>
            </a:r>
            <a:r>
              <a:rPr sz="2500" b="0" spc="-140" dirty="0">
                <a:solidFill>
                  <a:srgbClr val="000000"/>
                </a:solidFill>
                <a:latin typeface="Arial MT"/>
                <a:cs typeface="Arial MT"/>
              </a:rPr>
              <a:t> </a:t>
            </a:r>
            <a:r>
              <a:rPr sz="2500" b="0" spc="-90" dirty="0">
                <a:solidFill>
                  <a:srgbClr val="000000"/>
                </a:solidFill>
                <a:latin typeface="Arial MT"/>
                <a:cs typeface="Arial MT"/>
              </a:rPr>
              <a:t>T</a:t>
            </a:r>
            <a:r>
              <a:rPr sz="2500" b="0" spc="5" dirty="0">
                <a:solidFill>
                  <a:srgbClr val="000000"/>
                </a:solidFill>
                <a:latin typeface="Arial MT"/>
                <a:cs typeface="Arial MT"/>
              </a:rPr>
              <a:t>ree</a:t>
            </a:r>
            <a:endParaRPr sz="2500">
              <a:latin typeface="Arial MT"/>
              <a:cs typeface="Arial MT"/>
            </a:endParaRPr>
          </a:p>
        </p:txBody>
      </p:sp>
      <p:grpSp>
        <p:nvGrpSpPr>
          <p:cNvPr id="3" name="object 3"/>
          <p:cNvGrpSpPr/>
          <p:nvPr/>
        </p:nvGrpSpPr>
        <p:grpSpPr>
          <a:xfrm>
            <a:off x="6818837" y="1823562"/>
            <a:ext cx="1603375" cy="403225"/>
            <a:chOff x="6818837" y="1823562"/>
            <a:chExt cx="1603375" cy="403225"/>
          </a:xfrm>
        </p:grpSpPr>
        <p:sp>
          <p:nvSpPr>
            <p:cNvPr id="4" name="object 4"/>
            <p:cNvSpPr/>
            <p:nvPr/>
          </p:nvSpPr>
          <p:spPr>
            <a:xfrm>
              <a:off x="6823599" y="1828325"/>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5" name="object 5"/>
            <p:cNvSpPr/>
            <p:nvPr/>
          </p:nvSpPr>
          <p:spPr>
            <a:xfrm>
              <a:off x="6823599" y="1828325"/>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6" name="object 6"/>
          <p:cNvSpPr txBox="1"/>
          <p:nvPr/>
        </p:nvSpPr>
        <p:spPr>
          <a:xfrm>
            <a:off x="384725" y="1216355"/>
            <a:ext cx="7056755" cy="92138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The</a:t>
            </a:r>
            <a:r>
              <a:rPr sz="1800" spc="-110" dirty="0">
                <a:solidFill>
                  <a:srgbClr val="595959"/>
                </a:solidFill>
                <a:latin typeface="Arial MT"/>
                <a:cs typeface="Arial MT"/>
              </a:rPr>
              <a:t> </a:t>
            </a:r>
            <a:r>
              <a:rPr sz="1800" spc="-50" dirty="0">
                <a:solidFill>
                  <a:srgbClr val="595959"/>
                </a:solidFill>
                <a:latin typeface="Arial MT"/>
                <a:cs typeface="Arial MT"/>
              </a:rPr>
              <a:t>AVL</a:t>
            </a:r>
            <a:r>
              <a:rPr sz="1800" spc="-75" dirty="0">
                <a:solidFill>
                  <a:srgbClr val="595959"/>
                </a:solidFill>
                <a:latin typeface="Arial MT"/>
                <a:cs typeface="Arial MT"/>
              </a:rPr>
              <a:t> </a:t>
            </a:r>
            <a:r>
              <a:rPr sz="1800" spc="-5" dirty="0">
                <a:solidFill>
                  <a:srgbClr val="595959"/>
                </a:solidFill>
                <a:latin typeface="Arial MT"/>
                <a:cs typeface="Arial MT"/>
              </a:rPr>
              <a:t>tree uses</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type</a:t>
            </a:r>
            <a:r>
              <a:rPr sz="1800" spc="-10" dirty="0">
                <a:solidFill>
                  <a:srgbClr val="595959"/>
                </a:solidFill>
                <a:latin typeface="Arial MT"/>
                <a:cs typeface="Arial MT"/>
              </a:rPr>
              <a:t> </a:t>
            </a:r>
            <a:r>
              <a:rPr sz="1800" spc="-5" dirty="0">
                <a:solidFill>
                  <a:srgbClr val="595959"/>
                </a:solidFill>
                <a:latin typeface="Arial MT"/>
                <a:cs typeface="Arial MT"/>
              </a:rPr>
              <a:t>of </a:t>
            </a:r>
            <a:r>
              <a:rPr sz="1800" dirty="0">
                <a:solidFill>
                  <a:srgbClr val="595959"/>
                </a:solidFill>
                <a:latin typeface="Arial MT"/>
                <a:cs typeface="Arial MT"/>
              </a:rPr>
              <a:t>coupon</a:t>
            </a:r>
            <a:r>
              <a:rPr sz="1800" spc="-10" dirty="0">
                <a:solidFill>
                  <a:srgbClr val="595959"/>
                </a:solidFill>
                <a:latin typeface="Arial MT"/>
                <a:cs typeface="Arial MT"/>
              </a:rPr>
              <a:t> </a:t>
            </a:r>
            <a:r>
              <a:rPr sz="1800" spc="-5" dirty="0">
                <a:solidFill>
                  <a:srgbClr val="595959"/>
                </a:solidFill>
                <a:latin typeface="Arial MT"/>
                <a:cs typeface="Arial MT"/>
              </a:rPr>
              <a:t>as</a:t>
            </a:r>
            <a:r>
              <a:rPr sz="1800" spc="-10" dirty="0">
                <a:solidFill>
                  <a:srgbClr val="595959"/>
                </a:solidFill>
                <a:latin typeface="Arial MT"/>
                <a:cs typeface="Arial MT"/>
              </a:rPr>
              <a:t> </a:t>
            </a:r>
            <a:r>
              <a:rPr sz="1800" dirty="0">
                <a:solidFill>
                  <a:srgbClr val="595959"/>
                </a:solidFill>
                <a:latin typeface="Arial MT"/>
                <a:cs typeface="Arial MT"/>
              </a:rPr>
              <a:t>keys</a:t>
            </a:r>
            <a:r>
              <a:rPr sz="1800" spc="-5" dirty="0">
                <a:solidFill>
                  <a:srgbClr val="595959"/>
                </a:solidFill>
                <a:latin typeface="Arial MT"/>
                <a:cs typeface="Arial MT"/>
              </a:rPr>
              <a:t> and</a:t>
            </a:r>
            <a:r>
              <a:rPr sz="1800" spc="-10" dirty="0">
                <a:solidFill>
                  <a:srgbClr val="595959"/>
                </a:solidFill>
                <a:latin typeface="Arial MT"/>
                <a:cs typeface="Arial MT"/>
              </a:rPr>
              <a:t> </a:t>
            </a:r>
            <a:r>
              <a:rPr sz="1800" dirty="0">
                <a:solidFill>
                  <a:srgbClr val="595959"/>
                </a:solidFill>
                <a:latin typeface="Arial MT"/>
                <a:cs typeface="Arial MT"/>
              </a:rPr>
              <a:t>stores</a:t>
            </a:r>
            <a:r>
              <a:rPr sz="1800" spc="-10"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a:t>
            </a:r>
            <a:r>
              <a:rPr sz="1800" dirty="0">
                <a:solidFill>
                  <a:srgbClr val="595959"/>
                </a:solidFill>
                <a:latin typeface="Arial MT"/>
                <a:cs typeface="Arial MT"/>
              </a:rPr>
              <a:t>counter!</a:t>
            </a:r>
            <a:endParaRPr sz="1800">
              <a:latin typeface="Arial MT"/>
              <a:cs typeface="Arial MT"/>
            </a:endParaRPr>
          </a:p>
          <a:p>
            <a:pPr marL="12700">
              <a:lnSpc>
                <a:spcPts val="2030"/>
              </a:lnSpc>
              <a:spcBef>
                <a:spcPts val="1305"/>
              </a:spcBef>
            </a:pPr>
            <a:r>
              <a:rPr sz="1800" spc="-5" dirty="0">
                <a:solidFill>
                  <a:srgbClr val="595959"/>
                </a:solidFill>
                <a:latin typeface="Arial MT"/>
                <a:cs typeface="Arial MT"/>
              </a:rPr>
              <a:t>E.g.</a:t>
            </a:r>
            <a:r>
              <a:rPr sz="1800" spc="-15" dirty="0">
                <a:solidFill>
                  <a:srgbClr val="595959"/>
                </a:solidFill>
                <a:latin typeface="Arial MT"/>
                <a:cs typeface="Arial MT"/>
              </a:rPr>
              <a:t> </a:t>
            </a:r>
            <a:r>
              <a:rPr sz="1800" spc="-5" dirty="0">
                <a:solidFill>
                  <a:srgbClr val="595959"/>
                </a:solidFill>
                <a:latin typeface="Arial MT"/>
                <a:cs typeface="Arial MT"/>
              </a:rPr>
              <a:t>[5, 1,</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20, 1,</a:t>
            </a:r>
            <a:r>
              <a:rPr sz="1800" spc="-10" dirty="0">
                <a:solidFill>
                  <a:srgbClr val="595959"/>
                </a:solidFill>
                <a:latin typeface="Arial MT"/>
                <a:cs typeface="Arial MT"/>
              </a:rPr>
              <a:t> </a:t>
            </a:r>
            <a:r>
              <a:rPr sz="1800" spc="-5" dirty="0">
                <a:solidFill>
                  <a:srgbClr val="595959"/>
                </a:solidFill>
                <a:latin typeface="Arial MT"/>
                <a:cs typeface="Arial MT"/>
              </a:rPr>
              <a:t>1, 1]:</a:t>
            </a:r>
            <a:r>
              <a:rPr sz="1800" spc="-10" dirty="0">
                <a:solidFill>
                  <a:srgbClr val="595959"/>
                </a:solidFill>
                <a:latin typeface="Arial MT"/>
                <a:cs typeface="Arial MT"/>
              </a:rPr>
              <a:t> </a:t>
            </a:r>
            <a:r>
              <a:rPr sz="1800" dirty="0">
                <a:solidFill>
                  <a:srgbClr val="595959"/>
                </a:solidFill>
                <a:latin typeface="Arial MT"/>
                <a:cs typeface="Arial MT"/>
              </a:rPr>
              <a:t>t</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4, </a:t>
            </a:r>
            <a:r>
              <a:rPr sz="1800" dirty="0">
                <a:solidFill>
                  <a:srgbClr val="595959"/>
                </a:solidFill>
                <a:latin typeface="Arial MT"/>
                <a:cs typeface="Arial MT"/>
              </a:rPr>
              <a:t>n</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10</a:t>
            </a:r>
            <a:endParaRPr sz="1800">
              <a:latin typeface="Arial MT"/>
              <a:cs typeface="Arial MT"/>
            </a:endParaRPr>
          </a:p>
          <a:p>
            <a:pPr marR="5080" algn="r">
              <a:lnSpc>
                <a:spcPts val="1550"/>
              </a:lnSpc>
            </a:pPr>
            <a:r>
              <a:rPr sz="1400" b="1" spc="-30" dirty="0">
                <a:latin typeface="Arial"/>
                <a:cs typeface="Arial"/>
              </a:rPr>
              <a:t>Type</a:t>
            </a:r>
            <a:endParaRPr sz="1400">
              <a:latin typeface="Arial"/>
              <a:cs typeface="Arial"/>
            </a:endParaRPr>
          </a:p>
        </p:txBody>
      </p:sp>
      <p:sp>
        <p:nvSpPr>
          <p:cNvPr id="7" name="object 7"/>
          <p:cNvSpPr txBox="1"/>
          <p:nvPr/>
        </p:nvSpPr>
        <p:spPr>
          <a:xfrm>
            <a:off x="7743427" y="1898413"/>
            <a:ext cx="53911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Count</a:t>
            </a:r>
            <a:endParaRPr sz="1400">
              <a:latin typeface="Arial"/>
              <a:cs typeface="Arial"/>
            </a:endParaRPr>
          </a:p>
        </p:txBody>
      </p:sp>
      <p:grpSp>
        <p:nvGrpSpPr>
          <p:cNvPr id="8" name="object 8"/>
          <p:cNvGrpSpPr/>
          <p:nvPr/>
        </p:nvGrpSpPr>
        <p:grpSpPr>
          <a:xfrm>
            <a:off x="3333287" y="2477762"/>
            <a:ext cx="1603375" cy="403225"/>
            <a:chOff x="3333287" y="2477762"/>
            <a:chExt cx="1603375" cy="403225"/>
          </a:xfrm>
        </p:grpSpPr>
        <p:sp>
          <p:nvSpPr>
            <p:cNvPr id="9" name="object 9"/>
            <p:cNvSpPr/>
            <p:nvPr/>
          </p:nvSpPr>
          <p:spPr>
            <a:xfrm>
              <a:off x="3338050" y="2482525"/>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10" name="object 10"/>
            <p:cNvSpPr/>
            <p:nvPr/>
          </p:nvSpPr>
          <p:spPr>
            <a:xfrm>
              <a:off x="3338050" y="2482525"/>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11" name="object 11"/>
          <p:cNvSpPr txBox="1"/>
          <p:nvPr/>
        </p:nvSpPr>
        <p:spPr>
          <a:xfrm>
            <a:off x="3680135" y="2526838"/>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5</a:t>
            </a:r>
            <a:endParaRPr sz="1400">
              <a:latin typeface="Arial MT"/>
              <a:cs typeface="Arial MT"/>
            </a:endParaRPr>
          </a:p>
        </p:txBody>
      </p:sp>
      <p:sp>
        <p:nvSpPr>
          <p:cNvPr id="12" name="object 12"/>
          <p:cNvSpPr txBox="1"/>
          <p:nvPr/>
        </p:nvSpPr>
        <p:spPr>
          <a:xfrm>
            <a:off x="4178571" y="2526838"/>
            <a:ext cx="6972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Count:</a:t>
            </a:r>
            <a:r>
              <a:rPr sz="1400" spc="-80" dirty="0">
                <a:latin typeface="Arial MT"/>
                <a:cs typeface="Arial MT"/>
              </a:rPr>
              <a:t> </a:t>
            </a:r>
            <a:r>
              <a:rPr sz="1400" dirty="0">
                <a:latin typeface="Arial MT"/>
                <a:cs typeface="Arial MT"/>
              </a:rPr>
              <a:t>1</a:t>
            </a:r>
            <a:endParaRPr sz="1400">
              <a:latin typeface="Arial MT"/>
              <a:cs typeface="Arial MT"/>
            </a:endParaRPr>
          </a:p>
        </p:txBody>
      </p:sp>
      <p:grpSp>
        <p:nvGrpSpPr>
          <p:cNvPr id="13" name="object 13"/>
          <p:cNvGrpSpPr/>
          <p:nvPr/>
        </p:nvGrpSpPr>
        <p:grpSpPr>
          <a:xfrm>
            <a:off x="1739987" y="2861537"/>
            <a:ext cx="3962400" cy="838200"/>
            <a:chOff x="1739987" y="2861537"/>
            <a:chExt cx="3962400" cy="838200"/>
          </a:xfrm>
        </p:grpSpPr>
        <p:sp>
          <p:nvSpPr>
            <p:cNvPr id="14" name="object 14"/>
            <p:cNvSpPr/>
            <p:nvPr/>
          </p:nvSpPr>
          <p:spPr>
            <a:xfrm>
              <a:off x="4134699" y="2875825"/>
              <a:ext cx="1428115" cy="381635"/>
            </a:xfrm>
            <a:custGeom>
              <a:avLst/>
              <a:gdLst/>
              <a:ahLst/>
              <a:cxnLst/>
              <a:rect l="l" t="t" r="r" b="b"/>
              <a:pathLst>
                <a:path w="1428114" h="381635">
                  <a:moveTo>
                    <a:pt x="0" y="0"/>
                  </a:moveTo>
                  <a:lnTo>
                    <a:pt x="1427652" y="381173"/>
                  </a:lnTo>
                </a:path>
              </a:pathLst>
            </a:custGeom>
            <a:ln w="28574">
              <a:solidFill>
                <a:srgbClr val="98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535889" y="3197110"/>
              <a:ext cx="166037" cy="119776"/>
            </a:xfrm>
            <a:prstGeom prst="rect">
              <a:avLst/>
            </a:prstGeom>
          </p:spPr>
        </p:pic>
        <p:sp>
          <p:nvSpPr>
            <p:cNvPr id="16" name="object 16"/>
            <p:cNvSpPr/>
            <p:nvPr/>
          </p:nvSpPr>
          <p:spPr>
            <a:xfrm>
              <a:off x="2707047" y="2875825"/>
              <a:ext cx="1428115" cy="381635"/>
            </a:xfrm>
            <a:custGeom>
              <a:avLst/>
              <a:gdLst/>
              <a:ahLst/>
              <a:cxnLst/>
              <a:rect l="l" t="t" r="r" b="b"/>
              <a:pathLst>
                <a:path w="1428114" h="381635">
                  <a:moveTo>
                    <a:pt x="1427652" y="0"/>
                  </a:moveTo>
                  <a:lnTo>
                    <a:pt x="0" y="381173"/>
                  </a:lnTo>
                </a:path>
              </a:pathLst>
            </a:custGeom>
            <a:ln w="28574">
              <a:solidFill>
                <a:srgbClr val="6AA84F"/>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2567472" y="3197110"/>
              <a:ext cx="166037" cy="119776"/>
            </a:xfrm>
            <a:prstGeom prst="rect">
              <a:avLst/>
            </a:prstGeom>
          </p:spPr>
        </p:pic>
        <p:sp>
          <p:nvSpPr>
            <p:cNvPr id="18" name="object 18"/>
            <p:cNvSpPr/>
            <p:nvPr/>
          </p:nvSpPr>
          <p:spPr>
            <a:xfrm>
              <a:off x="1744749" y="3301075"/>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19" name="object 19"/>
            <p:cNvSpPr/>
            <p:nvPr/>
          </p:nvSpPr>
          <p:spPr>
            <a:xfrm>
              <a:off x="1744749" y="3301075"/>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20" name="object 20"/>
          <p:cNvSpPr txBox="1"/>
          <p:nvPr/>
        </p:nvSpPr>
        <p:spPr>
          <a:xfrm>
            <a:off x="2086835" y="3345388"/>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21" name="object 21"/>
          <p:cNvSpPr txBox="1"/>
          <p:nvPr/>
        </p:nvSpPr>
        <p:spPr>
          <a:xfrm>
            <a:off x="2585271" y="3345388"/>
            <a:ext cx="6972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Count:</a:t>
            </a:r>
            <a:r>
              <a:rPr sz="1400" spc="-80" dirty="0">
                <a:latin typeface="Arial MT"/>
                <a:cs typeface="Arial MT"/>
              </a:rPr>
              <a:t> </a:t>
            </a:r>
            <a:r>
              <a:rPr sz="1400" dirty="0">
                <a:latin typeface="Arial MT"/>
                <a:cs typeface="Arial MT"/>
              </a:rPr>
              <a:t>4</a:t>
            </a:r>
            <a:endParaRPr sz="1400">
              <a:latin typeface="Arial MT"/>
              <a:cs typeface="Arial MT"/>
            </a:endParaRPr>
          </a:p>
        </p:txBody>
      </p:sp>
      <p:grpSp>
        <p:nvGrpSpPr>
          <p:cNvPr id="22" name="object 22"/>
          <p:cNvGrpSpPr/>
          <p:nvPr/>
        </p:nvGrpSpPr>
        <p:grpSpPr>
          <a:xfrm>
            <a:off x="4926587" y="3296312"/>
            <a:ext cx="1603375" cy="403225"/>
            <a:chOff x="4926587" y="3296312"/>
            <a:chExt cx="1603375" cy="403225"/>
          </a:xfrm>
        </p:grpSpPr>
        <p:sp>
          <p:nvSpPr>
            <p:cNvPr id="23" name="object 23"/>
            <p:cNvSpPr/>
            <p:nvPr/>
          </p:nvSpPr>
          <p:spPr>
            <a:xfrm>
              <a:off x="4931350" y="3301074"/>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24" name="object 24"/>
            <p:cNvSpPr/>
            <p:nvPr/>
          </p:nvSpPr>
          <p:spPr>
            <a:xfrm>
              <a:off x="4931350" y="3301074"/>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25" name="object 25"/>
          <p:cNvSpPr txBox="1"/>
          <p:nvPr/>
        </p:nvSpPr>
        <p:spPr>
          <a:xfrm>
            <a:off x="5224021" y="3345388"/>
            <a:ext cx="1245235" cy="238760"/>
          </a:xfrm>
          <a:prstGeom prst="rect">
            <a:avLst/>
          </a:prstGeom>
        </p:spPr>
        <p:txBody>
          <a:bodyPr vert="horz" wrap="square" lIns="0" tIns="12700" rIns="0" bIns="0" rtlCol="0">
            <a:spAutoFit/>
          </a:bodyPr>
          <a:lstStyle/>
          <a:p>
            <a:pPr marL="12700">
              <a:lnSpc>
                <a:spcPct val="100000"/>
              </a:lnSpc>
              <a:spcBef>
                <a:spcPts val="100"/>
              </a:spcBef>
              <a:tabLst>
                <a:tab pos="560070" algn="l"/>
              </a:tabLst>
            </a:pPr>
            <a:r>
              <a:rPr sz="1400" spc="-5" dirty="0">
                <a:latin typeface="Arial MT"/>
                <a:cs typeface="Arial MT"/>
              </a:rPr>
              <a:t>20	Count:</a:t>
            </a:r>
            <a:r>
              <a:rPr sz="1400" spc="-80" dirty="0">
                <a:latin typeface="Arial MT"/>
                <a:cs typeface="Arial MT"/>
              </a:rPr>
              <a:t> </a:t>
            </a:r>
            <a:r>
              <a:rPr sz="1400" dirty="0">
                <a:latin typeface="Arial MT"/>
                <a:cs typeface="Arial MT"/>
              </a:rPr>
              <a:t>3</a:t>
            </a:r>
            <a:endParaRPr sz="1400">
              <a:latin typeface="Arial MT"/>
              <a:cs typeface="Arial MT"/>
            </a:endParaRPr>
          </a:p>
        </p:txBody>
      </p:sp>
      <p:grpSp>
        <p:nvGrpSpPr>
          <p:cNvPr id="26" name="object 26"/>
          <p:cNvGrpSpPr/>
          <p:nvPr/>
        </p:nvGrpSpPr>
        <p:grpSpPr>
          <a:xfrm>
            <a:off x="2536637" y="4251587"/>
            <a:ext cx="1603375" cy="403225"/>
            <a:chOff x="2536637" y="4251587"/>
            <a:chExt cx="1603375" cy="403225"/>
          </a:xfrm>
        </p:grpSpPr>
        <p:sp>
          <p:nvSpPr>
            <p:cNvPr id="27" name="object 27"/>
            <p:cNvSpPr/>
            <p:nvPr/>
          </p:nvSpPr>
          <p:spPr>
            <a:xfrm>
              <a:off x="2541399" y="4256349"/>
              <a:ext cx="1593850" cy="393700"/>
            </a:xfrm>
            <a:custGeom>
              <a:avLst/>
              <a:gdLst/>
              <a:ahLst/>
              <a:cxnLst/>
              <a:rect l="l" t="t" r="r" b="b"/>
              <a:pathLst>
                <a:path w="1593850" h="393700">
                  <a:moveTo>
                    <a:pt x="1527748" y="393299"/>
                  </a:moveTo>
                  <a:lnTo>
                    <a:pt x="65551" y="393299"/>
                  </a:lnTo>
                  <a:lnTo>
                    <a:pt x="40035" y="388148"/>
                  </a:lnTo>
                  <a:lnTo>
                    <a:pt x="19199" y="374100"/>
                  </a:lnTo>
                  <a:lnTo>
                    <a:pt x="5151" y="353264"/>
                  </a:lnTo>
                  <a:lnTo>
                    <a:pt x="0" y="327748"/>
                  </a:lnTo>
                  <a:lnTo>
                    <a:pt x="0" y="65551"/>
                  </a:ln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close/>
                </a:path>
              </a:pathLst>
            </a:custGeom>
            <a:solidFill>
              <a:srgbClr val="EEEEEE"/>
            </a:solidFill>
          </p:spPr>
          <p:txBody>
            <a:bodyPr wrap="square" lIns="0" tIns="0" rIns="0" bIns="0" rtlCol="0"/>
            <a:lstStyle/>
            <a:p>
              <a:endParaRPr/>
            </a:p>
          </p:txBody>
        </p:sp>
        <p:sp>
          <p:nvSpPr>
            <p:cNvPr id="28" name="object 28"/>
            <p:cNvSpPr/>
            <p:nvPr/>
          </p:nvSpPr>
          <p:spPr>
            <a:xfrm>
              <a:off x="2541399" y="4256349"/>
              <a:ext cx="1593850" cy="393700"/>
            </a:xfrm>
            <a:custGeom>
              <a:avLst/>
              <a:gdLst/>
              <a:ahLst/>
              <a:cxnLst/>
              <a:rect l="l" t="t" r="r" b="b"/>
              <a:pathLst>
                <a:path w="1593850" h="393700">
                  <a:moveTo>
                    <a:pt x="0" y="65551"/>
                  </a:moveTo>
                  <a:lnTo>
                    <a:pt x="5151" y="40035"/>
                  </a:lnTo>
                  <a:lnTo>
                    <a:pt x="19199" y="19199"/>
                  </a:lnTo>
                  <a:lnTo>
                    <a:pt x="40035" y="5151"/>
                  </a:lnTo>
                  <a:lnTo>
                    <a:pt x="65551" y="0"/>
                  </a:lnTo>
                  <a:lnTo>
                    <a:pt x="1527748" y="0"/>
                  </a:lnTo>
                  <a:lnTo>
                    <a:pt x="1574100" y="19199"/>
                  </a:lnTo>
                  <a:lnTo>
                    <a:pt x="1593299" y="65551"/>
                  </a:lnTo>
                  <a:lnTo>
                    <a:pt x="1593299" y="327748"/>
                  </a:lnTo>
                  <a:lnTo>
                    <a:pt x="1588148" y="353264"/>
                  </a:lnTo>
                  <a:lnTo>
                    <a:pt x="1574100" y="374100"/>
                  </a:lnTo>
                  <a:lnTo>
                    <a:pt x="1553264" y="388148"/>
                  </a:lnTo>
                  <a:lnTo>
                    <a:pt x="1527748" y="393299"/>
                  </a:lnTo>
                  <a:lnTo>
                    <a:pt x="65551" y="393299"/>
                  </a:lnTo>
                  <a:lnTo>
                    <a:pt x="40035" y="388148"/>
                  </a:lnTo>
                  <a:lnTo>
                    <a:pt x="19199" y="374100"/>
                  </a:lnTo>
                  <a:lnTo>
                    <a:pt x="5151" y="353264"/>
                  </a:lnTo>
                  <a:lnTo>
                    <a:pt x="0" y="327748"/>
                  </a:lnTo>
                  <a:lnTo>
                    <a:pt x="0" y="65551"/>
                  </a:lnTo>
                  <a:close/>
                </a:path>
                <a:path w="1593850" h="393700">
                  <a:moveTo>
                    <a:pt x="796649" y="0"/>
                  </a:moveTo>
                  <a:lnTo>
                    <a:pt x="796649" y="393299"/>
                  </a:lnTo>
                </a:path>
              </a:pathLst>
            </a:custGeom>
            <a:ln w="9524">
              <a:solidFill>
                <a:srgbClr val="595959"/>
              </a:solidFill>
            </a:ln>
          </p:spPr>
          <p:txBody>
            <a:bodyPr wrap="square" lIns="0" tIns="0" rIns="0" bIns="0" rtlCol="0"/>
            <a:lstStyle/>
            <a:p>
              <a:endParaRPr/>
            </a:p>
          </p:txBody>
        </p:sp>
      </p:grpSp>
      <p:sp>
        <p:nvSpPr>
          <p:cNvPr id="29" name="object 29"/>
          <p:cNvSpPr txBox="1"/>
          <p:nvPr/>
        </p:nvSpPr>
        <p:spPr>
          <a:xfrm>
            <a:off x="2883485" y="4300663"/>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3</a:t>
            </a:r>
            <a:endParaRPr sz="1400">
              <a:latin typeface="Arial MT"/>
              <a:cs typeface="Arial MT"/>
            </a:endParaRPr>
          </a:p>
        </p:txBody>
      </p:sp>
      <p:sp>
        <p:nvSpPr>
          <p:cNvPr id="30" name="object 30"/>
          <p:cNvSpPr txBox="1"/>
          <p:nvPr/>
        </p:nvSpPr>
        <p:spPr>
          <a:xfrm>
            <a:off x="3381921" y="4300663"/>
            <a:ext cx="6972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Count:</a:t>
            </a:r>
            <a:r>
              <a:rPr sz="1400" spc="-80" dirty="0">
                <a:latin typeface="Arial MT"/>
                <a:cs typeface="Arial MT"/>
              </a:rPr>
              <a:t> </a:t>
            </a:r>
            <a:r>
              <a:rPr sz="1400" dirty="0">
                <a:latin typeface="Arial MT"/>
                <a:cs typeface="Arial MT"/>
              </a:rPr>
              <a:t>2</a:t>
            </a:r>
            <a:endParaRPr sz="1400">
              <a:latin typeface="Arial MT"/>
              <a:cs typeface="Arial MT"/>
            </a:endParaRPr>
          </a:p>
        </p:txBody>
      </p:sp>
      <p:grpSp>
        <p:nvGrpSpPr>
          <p:cNvPr id="31" name="object 31"/>
          <p:cNvGrpSpPr/>
          <p:nvPr/>
        </p:nvGrpSpPr>
        <p:grpSpPr>
          <a:xfrm>
            <a:off x="1425396" y="2554437"/>
            <a:ext cx="4349115" cy="2576195"/>
            <a:chOff x="1425396" y="2554437"/>
            <a:chExt cx="4349115" cy="2576195"/>
          </a:xfrm>
        </p:grpSpPr>
        <p:sp>
          <p:nvSpPr>
            <p:cNvPr id="32" name="object 32"/>
            <p:cNvSpPr/>
            <p:nvPr/>
          </p:nvSpPr>
          <p:spPr>
            <a:xfrm>
              <a:off x="2541400" y="3694374"/>
              <a:ext cx="657225" cy="463550"/>
            </a:xfrm>
            <a:custGeom>
              <a:avLst/>
              <a:gdLst/>
              <a:ahLst/>
              <a:cxnLst/>
              <a:rect l="l" t="t" r="r" b="b"/>
              <a:pathLst>
                <a:path w="657225" h="463550">
                  <a:moveTo>
                    <a:pt x="0" y="0"/>
                  </a:moveTo>
                  <a:lnTo>
                    <a:pt x="656685" y="463091"/>
                  </a:lnTo>
                </a:path>
              </a:pathLst>
            </a:custGeom>
            <a:ln w="28574">
              <a:solidFill>
                <a:srgbClr val="980000"/>
              </a:solidFill>
            </a:ln>
          </p:spPr>
          <p:txBody>
            <a:bodyPr wrap="square" lIns="0" tIns="0" rIns="0" bIns="0" rtlCol="0"/>
            <a:lstStyle/>
            <a:p>
              <a:endParaRPr/>
            </a:p>
          </p:txBody>
        </p:sp>
        <p:pic>
          <p:nvPicPr>
            <p:cNvPr id="33" name="object 33"/>
            <p:cNvPicPr/>
            <p:nvPr/>
          </p:nvPicPr>
          <p:blipFill>
            <a:blip r:embed="rId4" cstate="print"/>
            <a:stretch>
              <a:fillRect/>
            </a:stretch>
          </p:blipFill>
          <p:spPr>
            <a:xfrm>
              <a:off x="3156597" y="4104607"/>
              <a:ext cx="161751" cy="141880"/>
            </a:xfrm>
            <a:prstGeom prst="rect">
              <a:avLst/>
            </a:prstGeom>
          </p:spPr>
        </p:pic>
        <p:sp>
          <p:nvSpPr>
            <p:cNvPr id="34" name="object 34"/>
            <p:cNvSpPr/>
            <p:nvPr/>
          </p:nvSpPr>
          <p:spPr>
            <a:xfrm>
              <a:off x="1430159" y="2559199"/>
              <a:ext cx="4296410" cy="2566670"/>
            </a:xfrm>
            <a:custGeom>
              <a:avLst/>
              <a:gdLst/>
              <a:ahLst/>
              <a:cxnLst/>
              <a:rect l="l" t="t" r="r" b="b"/>
              <a:pathLst>
                <a:path w="4296410" h="2566670">
                  <a:moveTo>
                    <a:pt x="1442674" y="0"/>
                  </a:moveTo>
                  <a:lnTo>
                    <a:pt x="1395733" y="21200"/>
                  </a:lnTo>
                  <a:lnTo>
                    <a:pt x="1334227" y="44169"/>
                  </a:lnTo>
                  <a:lnTo>
                    <a:pt x="1260160" y="68991"/>
                  </a:lnTo>
                  <a:lnTo>
                    <a:pt x="1219041" y="82123"/>
                  </a:lnTo>
                  <a:lnTo>
                    <a:pt x="1175533" y="95749"/>
                  </a:lnTo>
                  <a:lnTo>
                    <a:pt x="1129887" y="109879"/>
                  </a:lnTo>
                  <a:lnTo>
                    <a:pt x="1082352" y="124525"/>
                  </a:lnTo>
                  <a:lnTo>
                    <a:pt x="1033179" y="139697"/>
                  </a:lnTo>
                  <a:lnTo>
                    <a:pt x="982618" y="155404"/>
                  </a:lnTo>
                  <a:lnTo>
                    <a:pt x="930920" y="171658"/>
                  </a:lnTo>
                  <a:lnTo>
                    <a:pt x="878335" y="188468"/>
                  </a:lnTo>
                  <a:lnTo>
                    <a:pt x="825114" y="205846"/>
                  </a:lnTo>
                  <a:lnTo>
                    <a:pt x="771506" y="223801"/>
                  </a:lnTo>
                  <a:lnTo>
                    <a:pt x="717763" y="242344"/>
                  </a:lnTo>
                  <a:lnTo>
                    <a:pt x="664135" y="261485"/>
                  </a:lnTo>
                  <a:lnTo>
                    <a:pt x="610871" y="281236"/>
                  </a:lnTo>
                  <a:lnTo>
                    <a:pt x="558223" y="301605"/>
                  </a:lnTo>
                  <a:lnTo>
                    <a:pt x="506441" y="322604"/>
                  </a:lnTo>
                  <a:lnTo>
                    <a:pt x="455775" y="344243"/>
                  </a:lnTo>
                  <a:lnTo>
                    <a:pt x="406476" y="366533"/>
                  </a:lnTo>
                  <a:lnTo>
                    <a:pt x="358793" y="389483"/>
                  </a:lnTo>
                  <a:lnTo>
                    <a:pt x="312979" y="413104"/>
                  </a:lnTo>
                  <a:lnTo>
                    <a:pt x="269281" y="437407"/>
                  </a:lnTo>
                  <a:lnTo>
                    <a:pt x="227953" y="462402"/>
                  </a:lnTo>
                  <a:lnTo>
                    <a:pt x="189242" y="488099"/>
                  </a:lnTo>
                  <a:lnTo>
                    <a:pt x="153401" y="514509"/>
                  </a:lnTo>
                  <a:lnTo>
                    <a:pt x="120679" y="541643"/>
                  </a:lnTo>
                  <a:lnTo>
                    <a:pt x="91327" y="569510"/>
                  </a:lnTo>
                  <a:lnTo>
                    <a:pt x="65594" y="598121"/>
                  </a:lnTo>
                  <a:lnTo>
                    <a:pt x="25992" y="657616"/>
                  </a:lnTo>
                  <a:lnTo>
                    <a:pt x="3875" y="720212"/>
                  </a:lnTo>
                  <a:lnTo>
                    <a:pt x="0" y="752699"/>
                  </a:lnTo>
                  <a:lnTo>
                    <a:pt x="163" y="780631"/>
                  </a:lnTo>
                  <a:lnTo>
                    <a:pt x="7917" y="841560"/>
                  </a:lnTo>
                  <a:lnTo>
                    <a:pt x="25038" y="908644"/>
                  </a:lnTo>
                  <a:lnTo>
                    <a:pt x="50883" y="981164"/>
                  </a:lnTo>
                  <a:lnTo>
                    <a:pt x="66874" y="1019237"/>
                  </a:lnTo>
                  <a:lnTo>
                    <a:pt x="84805" y="1058399"/>
                  </a:lnTo>
                  <a:lnTo>
                    <a:pt x="104594" y="1098560"/>
                  </a:lnTo>
                  <a:lnTo>
                    <a:pt x="126161" y="1139629"/>
                  </a:lnTo>
                  <a:lnTo>
                    <a:pt x="149426" y="1181516"/>
                  </a:lnTo>
                  <a:lnTo>
                    <a:pt x="174308" y="1224132"/>
                  </a:lnTo>
                  <a:lnTo>
                    <a:pt x="200726" y="1267387"/>
                  </a:lnTo>
                  <a:lnTo>
                    <a:pt x="228599" y="1311190"/>
                  </a:lnTo>
                  <a:lnTo>
                    <a:pt x="257849" y="1355452"/>
                  </a:lnTo>
                  <a:lnTo>
                    <a:pt x="288393" y="1400082"/>
                  </a:lnTo>
                  <a:lnTo>
                    <a:pt x="320151" y="1444990"/>
                  </a:lnTo>
                  <a:lnTo>
                    <a:pt x="353043" y="1490087"/>
                  </a:lnTo>
                  <a:lnTo>
                    <a:pt x="386988" y="1535282"/>
                  </a:lnTo>
                  <a:lnTo>
                    <a:pt x="421905" y="1580485"/>
                  </a:lnTo>
                  <a:lnTo>
                    <a:pt x="457715" y="1625607"/>
                  </a:lnTo>
                  <a:lnTo>
                    <a:pt x="494336" y="1670557"/>
                  </a:lnTo>
                  <a:lnTo>
                    <a:pt x="531689" y="1715244"/>
                  </a:lnTo>
                  <a:lnTo>
                    <a:pt x="569691" y="1759580"/>
                  </a:lnTo>
                  <a:lnTo>
                    <a:pt x="608264" y="1803475"/>
                  </a:lnTo>
                  <a:lnTo>
                    <a:pt x="647326" y="1846837"/>
                  </a:lnTo>
                  <a:lnTo>
                    <a:pt x="686797" y="1889577"/>
                  </a:lnTo>
                  <a:lnTo>
                    <a:pt x="726597" y="1931605"/>
                  </a:lnTo>
                  <a:lnTo>
                    <a:pt x="766644" y="1972831"/>
                  </a:lnTo>
                  <a:lnTo>
                    <a:pt x="806858" y="2013165"/>
                  </a:lnTo>
                  <a:lnTo>
                    <a:pt x="847160" y="2052517"/>
                  </a:lnTo>
                  <a:lnTo>
                    <a:pt x="887467" y="2090796"/>
                  </a:lnTo>
                  <a:lnTo>
                    <a:pt x="927700" y="2127914"/>
                  </a:lnTo>
                  <a:lnTo>
                    <a:pt x="967778" y="2163779"/>
                  </a:lnTo>
                  <a:lnTo>
                    <a:pt x="1007621" y="2198302"/>
                  </a:lnTo>
                  <a:lnTo>
                    <a:pt x="1047148" y="2231392"/>
                  </a:lnTo>
                  <a:lnTo>
                    <a:pt x="1086278" y="2262961"/>
                  </a:lnTo>
                  <a:lnTo>
                    <a:pt x="1124932" y="2292917"/>
                  </a:lnTo>
                  <a:lnTo>
                    <a:pt x="1163027" y="2321170"/>
                  </a:lnTo>
                  <a:lnTo>
                    <a:pt x="1200485" y="2347631"/>
                  </a:lnTo>
                  <a:lnTo>
                    <a:pt x="1237224" y="2372209"/>
                  </a:lnTo>
                  <a:lnTo>
                    <a:pt x="1273164" y="2394815"/>
                  </a:lnTo>
                  <a:lnTo>
                    <a:pt x="1308224" y="2415359"/>
                  </a:lnTo>
                  <a:lnTo>
                    <a:pt x="1342324" y="2433749"/>
                  </a:lnTo>
                  <a:lnTo>
                    <a:pt x="1384281" y="2453853"/>
                  </a:lnTo>
                  <a:lnTo>
                    <a:pt x="1428329" y="2472148"/>
                  </a:lnTo>
                  <a:lnTo>
                    <a:pt x="1474306" y="2488678"/>
                  </a:lnTo>
                  <a:lnTo>
                    <a:pt x="1522049" y="2503487"/>
                  </a:lnTo>
                  <a:lnTo>
                    <a:pt x="1571395" y="2516617"/>
                  </a:lnTo>
                  <a:lnTo>
                    <a:pt x="1622182" y="2528111"/>
                  </a:lnTo>
                  <a:lnTo>
                    <a:pt x="1674247" y="2538013"/>
                  </a:lnTo>
                  <a:lnTo>
                    <a:pt x="1727428" y="2546365"/>
                  </a:lnTo>
                  <a:lnTo>
                    <a:pt x="1781561" y="2553211"/>
                  </a:lnTo>
                  <a:lnTo>
                    <a:pt x="1836483" y="2558594"/>
                  </a:lnTo>
                  <a:lnTo>
                    <a:pt x="1892033" y="2562557"/>
                  </a:lnTo>
                  <a:lnTo>
                    <a:pt x="1948047" y="2565143"/>
                  </a:lnTo>
                  <a:lnTo>
                    <a:pt x="2004363" y="2566394"/>
                  </a:lnTo>
                  <a:lnTo>
                    <a:pt x="2060818" y="2566355"/>
                  </a:lnTo>
                  <a:lnTo>
                    <a:pt x="2117249" y="2565068"/>
                  </a:lnTo>
                  <a:lnTo>
                    <a:pt x="2173494" y="2562577"/>
                  </a:lnTo>
                  <a:lnTo>
                    <a:pt x="2229389" y="2558924"/>
                  </a:lnTo>
                  <a:lnTo>
                    <a:pt x="2284772" y="2554152"/>
                  </a:lnTo>
                  <a:lnTo>
                    <a:pt x="2339481" y="2548305"/>
                  </a:lnTo>
                  <a:lnTo>
                    <a:pt x="2393353" y="2541426"/>
                  </a:lnTo>
                  <a:lnTo>
                    <a:pt x="2446224" y="2533558"/>
                  </a:lnTo>
                  <a:lnTo>
                    <a:pt x="2497932" y="2524743"/>
                  </a:lnTo>
                  <a:lnTo>
                    <a:pt x="2548315" y="2515026"/>
                  </a:lnTo>
                  <a:lnTo>
                    <a:pt x="2597210" y="2504448"/>
                  </a:lnTo>
                  <a:lnTo>
                    <a:pt x="2644454" y="2493054"/>
                  </a:lnTo>
                  <a:lnTo>
                    <a:pt x="2689884" y="2480886"/>
                  </a:lnTo>
                  <a:lnTo>
                    <a:pt x="2733338" y="2467988"/>
                  </a:lnTo>
                  <a:lnTo>
                    <a:pt x="2774652" y="2454402"/>
                  </a:lnTo>
                  <a:lnTo>
                    <a:pt x="2813665" y="2440171"/>
                  </a:lnTo>
                  <a:lnTo>
                    <a:pt x="2850213" y="2425339"/>
                  </a:lnTo>
                  <a:lnTo>
                    <a:pt x="2915265" y="2394044"/>
                  </a:lnTo>
                  <a:lnTo>
                    <a:pt x="2968506" y="2360861"/>
                  </a:lnTo>
                  <a:lnTo>
                    <a:pt x="3008634" y="2326134"/>
                  </a:lnTo>
                  <a:lnTo>
                    <a:pt x="3035440" y="2286135"/>
                  </a:lnTo>
                  <a:lnTo>
                    <a:pt x="3043542" y="2233981"/>
                  </a:lnTo>
                  <a:lnTo>
                    <a:pt x="3040219" y="2204325"/>
                  </a:lnTo>
                  <a:lnTo>
                    <a:pt x="3020429" y="2138689"/>
                  </a:lnTo>
                  <a:lnTo>
                    <a:pt x="3004602" y="2103041"/>
                  </a:lnTo>
                  <a:lnTo>
                    <a:pt x="2985248" y="2065729"/>
                  </a:lnTo>
                  <a:lnTo>
                    <a:pt x="2962687" y="2026920"/>
                  </a:lnTo>
                  <a:lnTo>
                    <a:pt x="2937240" y="1986779"/>
                  </a:lnTo>
                  <a:lnTo>
                    <a:pt x="2909227" y="1945474"/>
                  </a:lnTo>
                  <a:lnTo>
                    <a:pt x="2878969" y="1903171"/>
                  </a:lnTo>
                  <a:lnTo>
                    <a:pt x="2846786" y="1860036"/>
                  </a:lnTo>
                  <a:lnTo>
                    <a:pt x="2812998" y="1816236"/>
                  </a:lnTo>
                  <a:lnTo>
                    <a:pt x="2777926" y="1771938"/>
                  </a:lnTo>
                  <a:lnTo>
                    <a:pt x="2741890" y="1727307"/>
                  </a:lnTo>
                  <a:lnTo>
                    <a:pt x="2705212" y="1682512"/>
                  </a:lnTo>
                  <a:lnTo>
                    <a:pt x="2668210" y="1637717"/>
                  </a:lnTo>
                  <a:lnTo>
                    <a:pt x="2631206" y="1593090"/>
                  </a:lnTo>
                  <a:lnTo>
                    <a:pt x="2594521" y="1548798"/>
                  </a:lnTo>
                  <a:lnTo>
                    <a:pt x="2558474" y="1505006"/>
                  </a:lnTo>
                  <a:lnTo>
                    <a:pt x="2523386" y="1461881"/>
                  </a:lnTo>
                  <a:lnTo>
                    <a:pt x="2489577" y="1419590"/>
                  </a:lnTo>
                  <a:lnTo>
                    <a:pt x="2457368" y="1378300"/>
                  </a:lnTo>
                  <a:lnTo>
                    <a:pt x="2427080" y="1338177"/>
                  </a:lnTo>
                  <a:lnTo>
                    <a:pt x="2399033" y="1299387"/>
                  </a:lnTo>
                  <a:lnTo>
                    <a:pt x="2373546" y="1262096"/>
                  </a:lnTo>
                  <a:lnTo>
                    <a:pt x="2350942" y="1226473"/>
                  </a:lnTo>
                  <a:lnTo>
                    <a:pt x="2331540" y="1192682"/>
                  </a:lnTo>
                  <a:lnTo>
                    <a:pt x="2303623" y="1131267"/>
                  </a:lnTo>
                  <a:lnTo>
                    <a:pt x="2287706" y="1052682"/>
                  </a:lnTo>
                  <a:lnTo>
                    <a:pt x="2285997" y="1003246"/>
                  </a:lnTo>
                  <a:lnTo>
                    <a:pt x="2290143" y="955904"/>
                  </a:lnTo>
                  <a:lnTo>
                    <a:pt x="2299667" y="910896"/>
                  </a:lnTo>
                  <a:lnTo>
                    <a:pt x="2314092" y="868461"/>
                  </a:lnTo>
                  <a:lnTo>
                    <a:pt x="2332940" y="828838"/>
                  </a:lnTo>
                  <a:lnTo>
                    <a:pt x="2355732" y="792264"/>
                  </a:lnTo>
                  <a:lnTo>
                    <a:pt x="2381992" y="758981"/>
                  </a:lnTo>
                  <a:lnTo>
                    <a:pt x="2411241" y="729225"/>
                  </a:lnTo>
                  <a:lnTo>
                    <a:pt x="2443001" y="703237"/>
                  </a:lnTo>
                  <a:lnTo>
                    <a:pt x="2476795" y="681255"/>
                  </a:lnTo>
                  <a:lnTo>
                    <a:pt x="2512145" y="663518"/>
                  </a:lnTo>
                  <a:lnTo>
                    <a:pt x="2548573" y="650265"/>
                  </a:lnTo>
                  <a:lnTo>
                    <a:pt x="2622753" y="638167"/>
                  </a:lnTo>
                  <a:lnTo>
                    <a:pt x="2659550" y="639799"/>
                  </a:lnTo>
                  <a:lnTo>
                    <a:pt x="2718540" y="657487"/>
                  </a:lnTo>
                  <a:lnTo>
                    <a:pt x="2783788" y="694763"/>
                  </a:lnTo>
                  <a:lnTo>
                    <a:pt x="2818475" y="719507"/>
                  </a:lnTo>
                  <a:lnTo>
                    <a:pt x="2854385" y="747660"/>
                  </a:lnTo>
                  <a:lnTo>
                    <a:pt x="2891405" y="778727"/>
                  </a:lnTo>
                  <a:lnTo>
                    <a:pt x="2929420" y="812213"/>
                  </a:lnTo>
                  <a:lnTo>
                    <a:pt x="2968318" y="847620"/>
                  </a:lnTo>
                  <a:lnTo>
                    <a:pt x="3007983" y="884454"/>
                  </a:lnTo>
                  <a:lnTo>
                    <a:pt x="3048303" y="922219"/>
                  </a:lnTo>
                  <a:lnTo>
                    <a:pt x="3089163" y="960418"/>
                  </a:lnTo>
                  <a:lnTo>
                    <a:pt x="3130450" y="998557"/>
                  </a:lnTo>
                  <a:lnTo>
                    <a:pt x="3172049" y="1036138"/>
                  </a:lnTo>
                  <a:lnTo>
                    <a:pt x="3213848" y="1072668"/>
                  </a:lnTo>
                  <a:lnTo>
                    <a:pt x="3255732" y="1107648"/>
                  </a:lnTo>
                  <a:lnTo>
                    <a:pt x="3297588" y="1140585"/>
                  </a:lnTo>
                  <a:lnTo>
                    <a:pt x="3339301" y="1170982"/>
                  </a:lnTo>
                  <a:lnTo>
                    <a:pt x="3380759" y="1198343"/>
                  </a:lnTo>
                  <a:lnTo>
                    <a:pt x="3421846" y="1222172"/>
                  </a:lnTo>
                  <a:lnTo>
                    <a:pt x="3462450" y="1241974"/>
                  </a:lnTo>
                  <a:lnTo>
                    <a:pt x="3506061" y="1259511"/>
                  </a:lnTo>
                  <a:lnTo>
                    <a:pt x="3551972" y="1275195"/>
                  </a:lnTo>
                  <a:lnTo>
                    <a:pt x="3599814" y="1289147"/>
                  </a:lnTo>
                  <a:lnTo>
                    <a:pt x="3649222" y="1301490"/>
                  </a:lnTo>
                  <a:lnTo>
                    <a:pt x="3699827" y="1312346"/>
                  </a:lnTo>
                  <a:lnTo>
                    <a:pt x="3751263" y="1321838"/>
                  </a:lnTo>
                  <a:lnTo>
                    <a:pt x="3803164" y="1330089"/>
                  </a:lnTo>
                  <a:lnTo>
                    <a:pt x="3855162" y="1337219"/>
                  </a:lnTo>
                  <a:lnTo>
                    <a:pt x="3906889" y="1343352"/>
                  </a:lnTo>
                  <a:lnTo>
                    <a:pt x="3957981" y="1348610"/>
                  </a:lnTo>
                  <a:lnTo>
                    <a:pt x="4008068" y="1353116"/>
                  </a:lnTo>
                  <a:lnTo>
                    <a:pt x="4056785" y="1356991"/>
                  </a:lnTo>
                  <a:lnTo>
                    <a:pt x="4103765" y="1360358"/>
                  </a:lnTo>
                  <a:lnTo>
                    <a:pt x="4148640" y="1363339"/>
                  </a:lnTo>
                  <a:lnTo>
                    <a:pt x="4191044" y="1366056"/>
                  </a:lnTo>
                  <a:lnTo>
                    <a:pt x="4216128" y="1367676"/>
                  </a:lnTo>
                  <a:lnTo>
                    <a:pt x="4262612" y="1370868"/>
                  </a:lnTo>
                  <a:lnTo>
                    <a:pt x="4293899" y="1373340"/>
                  </a:lnTo>
                  <a:lnTo>
                    <a:pt x="4296361" y="1373558"/>
                  </a:lnTo>
                </a:path>
              </a:pathLst>
            </a:custGeom>
            <a:ln w="9524">
              <a:solidFill>
                <a:srgbClr val="595959"/>
              </a:solidFill>
            </a:ln>
          </p:spPr>
          <p:txBody>
            <a:bodyPr wrap="square" lIns="0" tIns="0" rIns="0" bIns="0" rtlCol="0"/>
            <a:lstStyle/>
            <a:p>
              <a:endParaRPr/>
            </a:p>
          </p:txBody>
        </p:sp>
        <p:sp>
          <p:nvSpPr>
            <p:cNvPr id="35" name="object 35"/>
            <p:cNvSpPr/>
            <p:nvPr/>
          </p:nvSpPr>
          <p:spPr>
            <a:xfrm>
              <a:off x="5724754" y="3917124"/>
              <a:ext cx="45085" cy="31750"/>
            </a:xfrm>
            <a:custGeom>
              <a:avLst/>
              <a:gdLst/>
              <a:ahLst/>
              <a:cxnLst/>
              <a:rect l="l" t="t" r="r" b="b"/>
              <a:pathLst>
                <a:path w="45085" h="31750">
                  <a:moveTo>
                    <a:pt x="0" y="31266"/>
                  </a:moveTo>
                  <a:lnTo>
                    <a:pt x="3532" y="0"/>
                  </a:lnTo>
                  <a:lnTo>
                    <a:pt x="44718" y="20486"/>
                  </a:lnTo>
                  <a:lnTo>
                    <a:pt x="0" y="31266"/>
                  </a:lnTo>
                  <a:close/>
                </a:path>
              </a:pathLst>
            </a:custGeom>
            <a:solidFill>
              <a:srgbClr val="595959"/>
            </a:solidFill>
          </p:spPr>
          <p:txBody>
            <a:bodyPr wrap="square" lIns="0" tIns="0" rIns="0" bIns="0" rtlCol="0"/>
            <a:lstStyle/>
            <a:p>
              <a:endParaRPr/>
            </a:p>
          </p:txBody>
        </p:sp>
        <p:sp>
          <p:nvSpPr>
            <p:cNvPr id="36" name="object 36"/>
            <p:cNvSpPr/>
            <p:nvPr/>
          </p:nvSpPr>
          <p:spPr>
            <a:xfrm>
              <a:off x="5724754" y="3917124"/>
              <a:ext cx="45085" cy="31750"/>
            </a:xfrm>
            <a:custGeom>
              <a:avLst/>
              <a:gdLst/>
              <a:ahLst/>
              <a:cxnLst/>
              <a:rect l="l" t="t" r="r" b="b"/>
              <a:pathLst>
                <a:path w="45085" h="31750">
                  <a:moveTo>
                    <a:pt x="0" y="31266"/>
                  </a:moveTo>
                  <a:lnTo>
                    <a:pt x="44718" y="20486"/>
                  </a:lnTo>
                  <a:lnTo>
                    <a:pt x="3532" y="0"/>
                  </a:lnTo>
                  <a:lnTo>
                    <a:pt x="0" y="31266"/>
                  </a:lnTo>
                  <a:close/>
                </a:path>
              </a:pathLst>
            </a:custGeom>
            <a:ln w="9524">
              <a:solidFill>
                <a:srgbClr val="595959"/>
              </a:solidFill>
            </a:ln>
          </p:spPr>
          <p:txBody>
            <a:bodyPr wrap="square" lIns="0" tIns="0" rIns="0" bIns="0" rtlCol="0"/>
            <a:lstStyle/>
            <a:p>
              <a:endParaRPr/>
            </a:p>
          </p:txBody>
        </p:sp>
      </p:grpSp>
      <p:sp>
        <p:nvSpPr>
          <p:cNvPr id="37" name="object 37"/>
          <p:cNvSpPr txBox="1"/>
          <p:nvPr/>
        </p:nvSpPr>
        <p:spPr>
          <a:xfrm>
            <a:off x="6947750" y="2574938"/>
            <a:ext cx="1357630" cy="448309"/>
          </a:xfrm>
          <a:prstGeom prst="rect">
            <a:avLst/>
          </a:prstGeom>
        </p:spPr>
        <p:txBody>
          <a:bodyPr vert="horz" wrap="square" lIns="0" tIns="22860" rIns="0" bIns="0" rtlCol="0">
            <a:spAutoFit/>
          </a:bodyPr>
          <a:lstStyle/>
          <a:p>
            <a:pPr marL="12700" marR="5080">
              <a:lnSpc>
                <a:spcPts val="1650"/>
              </a:lnSpc>
              <a:spcBef>
                <a:spcPts val="180"/>
              </a:spcBef>
            </a:pPr>
            <a:r>
              <a:rPr sz="1400" spc="-5" dirty="0">
                <a:latin typeface="Arial MT"/>
                <a:cs typeface="Arial MT"/>
              </a:rPr>
              <a:t>Then perform an </a:t>
            </a:r>
            <a:r>
              <a:rPr sz="1400" spc="-375" dirty="0">
                <a:latin typeface="Arial MT"/>
                <a:cs typeface="Arial MT"/>
              </a:rPr>
              <a:t> </a:t>
            </a:r>
            <a:r>
              <a:rPr sz="1400" spc="-5" dirty="0">
                <a:latin typeface="Arial MT"/>
                <a:cs typeface="Arial MT"/>
              </a:rPr>
              <a:t>inorder</a:t>
            </a:r>
            <a:r>
              <a:rPr sz="1400" spc="-85" dirty="0">
                <a:latin typeface="Arial MT"/>
                <a:cs typeface="Arial MT"/>
              </a:rPr>
              <a:t> </a:t>
            </a:r>
            <a:r>
              <a:rPr sz="1400" spc="-5" dirty="0">
                <a:latin typeface="Arial MT"/>
                <a:cs typeface="Arial MT"/>
              </a:rPr>
              <a:t>traversal!</a:t>
            </a:r>
            <a:endParaRPr sz="1400">
              <a:latin typeface="Arial MT"/>
              <a:cs typeface="Arial MT"/>
            </a:endParaRPr>
          </a:p>
        </p:txBody>
      </p:sp>
      <p:sp>
        <p:nvSpPr>
          <p:cNvPr id="38" name="object 38"/>
          <p:cNvSpPr txBox="1"/>
          <p:nvPr/>
        </p:nvSpPr>
        <p:spPr>
          <a:xfrm>
            <a:off x="5896199" y="3775249"/>
            <a:ext cx="3124200" cy="1255395"/>
          </a:xfrm>
          <a:prstGeom prst="rect">
            <a:avLst/>
          </a:prstGeom>
          <a:solidFill>
            <a:srgbClr val="FFF1CC"/>
          </a:solidFill>
        </p:spPr>
        <p:txBody>
          <a:bodyPr vert="horz" wrap="square" lIns="0" tIns="79375" rIns="0" bIns="0" rtlCol="0">
            <a:spAutoFit/>
          </a:bodyPr>
          <a:lstStyle/>
          <a:p>
            <a:pPr marL="85725">
              <a:lnSpc>
                <a:spcPts val="1435"/>
              </a:lnSpc>
              <a:spcBef>
                <a:spcPts val="625"/>
              </a:spcBef>
            </a:pPr>
            <a:r>
              <a:rPr sz="1200" b="1" spc="-10" dirty="0">
                <a:latin typeface="Arial"/>
                <a:cs typeface="Arial"/>
              </a:rPr>
              <a:t>Time</a:t>
            </a:r>
            <a:r>
              <a:rPr sz="1200" b="1" spc="-50" dirty="0">
                <a:latin typeface="Arial"/>
                <a:cs typeface="Arial"/>
              </a:rPr>
              <a:t> </a:t>
            </a:r>
            <a:r>
              <a:rPr sz="1200" b="1" spc="-5" dirty="0">
                <a:latin typeface="Arial"/>
                <a:cs typeface="Arial"/>
              </a:rPr>
              <a:t>Complexity?</a:t>
            </a:r>
            <a:endParaRPr sz="1200">
              <a:latin typeface="Arial"/>
              <a:cs typeface="Arial"/>
            </a:endParaRPr>
          </a:p>
          <a:p>
            <a:pPr marL="542925" marR="142875" indent="-279400">
              <a:lnSpc>
                <a:spcPts val="1430"/>
              </a:lnSpc>
              <a:spcBef>
                <a:spcPts val="50"/>
              </a:spcBef>
              <a:buChar char="-"/>
              <a:tabLst>
                <a:tab pos="542290" algn="l"/>
                <a:tab pos="542925" algn="l"/>
              </a:tabLst>
            </a:pPr>
            <a:r>
              <a:rPr sz="1200" spc="-5" dirty="0">
                <a:latin typeface="Arial MT"/>
                <a:cs typeface="Arial MT"/>
              </a:rPr>
              <a:t>Build</a:t>
            </a:r>
            <a:r>
              <a:rPr sz="1200" spc="-15" dirty="0">
                <a:latin typeface="Arial MT"/>
                <a:cs typeface="Arial MT"/>
              </a:rPr>
              <a:t> </a:t>
            </a:r>
            <a:r>
              <a:rPr sz="1200" spc="-5" dirty="0">
                <a:latin typeface="Arial MT"/>
                <a:cs typeface="Arial MT"/>
              </a:rPr>
              <a:t>this</a:t>
            </a:r>
            <a:r>
              <a:rPr sz="1200" spc="-15" dirty="0">
                <a:latin typeface="Arial MT"/>
                <a:cs typeface="Arial MT"/>
              </a:rPr>
              <a:t> </a:t>
            </a:r>
            <a:r>
              <a:rPr sz="1200" spc="-5" dirty="0">
                <a:latin typeface="Arial MT"/>
                <a:cs typeface="Arial MT"/>
              </a:rPr>
              <a:t>tree</a:t>
            </a:r>
            <a:r>
              <a:rPr sz="1200" spc="10" dirty="0">
                <a:latin typeface="Arial MT"/>
                <a:cs typeface="Arial MT"/>
              </a:rPr>
              <a:t> </a:t>
            </a:r>
            <a:r>
              <a:rPr sz="1200" i="1" spc="-20" dirty="0">
                <a:latin typeface="Roboto"/>
                <a:cs typeface="Roboto"/>
              </a:rPr>
              <a:t>O(nlogt)</a:t>
            </a:r>
            <a:r>
              <a:rPr sz="1200" i="1" spc="30" dirty="0">
                <a:latin typeface="Roboto"/>
                <a:cs typeface="Roboto"/>
              </a:rPr>
              <a:t> </a:t>
            </a:r>
            <a:r>
              <a:rPr sz="1200" spc="-5" dirty="0">
                <a:latin typeface="Arial MT"/>
                <a:cs typeface="Arial MT"/>
              </a:rPr>
              <a:t>because</a:t>
            </a:r>
            <a:r>
              <a:rPr sz="1200" spc="-15" dirty="0">
                <a:latin typeface="Arial MT"/>
                <a:cs typeface="Arial MT"/>
              </a:rPr>
              <a:t> </a:t>
            </a:r>
            <a:r>
              <a:rPr sz="1200" spc="-5" dirty="0">
                <a:latin typeface="Arial MT"/>
                <a:cs typeface="Arial MT"/>
              </a:rPr>
              <a:t>tree </a:t>
            </a:r>
            <a:r>
              <a:rPr sz="1200" spc="-315" dirty="0">
                <a:latin typeface="Arial MT"/>
                <a:cs typeface="Arial MT"/>
              </a:rPr>
              <a:t> </a:t>
            </a:r>
            <a:r>
              <a:rPr sz="1200" dirty="0">
                <a:latin typeface="Arial MT"/>
                <a:cs typeface="Arial MT"/>
              </a:rPr>
              <a:t>size</a:t>
            </a:r>
            <a:r>
              <a:rPr sz="1200" spc="-10" dirty="0">
                <a:latin typeface="Arial MT"/>
                <a:cs typeface="Arial MT"/>
              </a:rPr>
              <a:t> </a:t>
            </a:r>
            <a:r>
              <a:rPr sz="1200" spc="-5" dirty="0">
                <a:latin typeface="Arial MT"/>
                <a:cs typeface="Arial MT"/>
              </a:rPr>
              <a:t>is </a:t>
            </a:r>
            <a:r>
              <a:rPr sz="1200" i="1" spc="-20" dirty="0">
                <a:latin typeface="Roboto"/>
                <a:cs typeface="Roboto"/>
              </a:rPr>
              <a:t>t</a:t>
            </a:r>
            <a:r>
              <a:rPr sz="1200" i="1" spc="25" dirty="0">
                <a:latin typeface="Roboto"/>
                <a:cs typeface="Roboto"/>
              </a:rPr>
              <a:t> </a:t>
            </a:r>
            <a:r>
              <a:rPr sz="1200" spc="-5" dirty="0">
                <a:latin typeface="Arial MT"/>
                <a:cs typeface="Arial MT"/>
              </a:rPr>
              <a:t>and insert</a:t>
            </a:r>
            <a:r>
              <a:rPr sz="1200" dirty="0">
                <a:latin typeface="Arial MT"/>
                <a:cs typeface="Arial MT"/>
              </a:rPr>
              <a:t> </a:t>
            </a:r>
            <a:r>
              <a:rPr sz="1200" i="1" spc="-35" dirty="0">
                <a:latin typeface="Roboto"/>
                <a:cs typeface="Roboto"/>
              </a:rPr>
              <a:t>n</a:t>
            </a:r>
            <a:r>
              <a:rPr sz="1200" i="1" spc="25" dirty="0">
                <a:latin typeface="Roboto"/>
                <a:cs typeface="Roboto"/>
              </a:rPr>
              <a:t> </a:t>
            </a:r>
            <a:r>
              <a:rPr sz="1200" spc="-5" dirty="0">
                <a:latin typeface="Arial MT"/>
                <a:cs typeface="Arial MT"/>
              </a:rPr>
              <a:t>times</a:t>
            </a:r>
            <a:endParaRPr sz="1200">
              <a:latin typeface="Arial MT"/>
              <a:cs typeface="Arial MT"/>
            </a:endParaRPr>
          </a:p>
          <a:p>
            <a:pPr marL="542925" indent="-279400">
              <a:lnSpc>
                <a:spcPts val="1365"/>
              </a:lnSpc>
              <a:buChar char="-"/>
              <a:tabLst>
                <a:tab pos="542290" algn="l"/>
                <a:tab pos="542925" algn="l"/>
              </a:tabLst>
            </a:pPr>
            <a:r>
              <a:rPr sz="1200" spc="-5" dirty="0">
                <a:latin typeface="Arial MT"/>
                <a:cs typeface="Arial MT"/>
              </a:rPr>
              <a:t>Inorder</a:t>
            </a:r>
            <a:r>
              <a:rPr sz="1200" spc="-20" dirty="0">
                <a:latin typeface="Arial MT"/>
                <a:cs typeface="Arial MT"/>
              </a:rPr>
              <a:t> </a:t>
            </a:r>
            <a:r>
              <a:rPr sz="1200" spc="-5" dirty="0">
                <a:latin typeface="Arial MT"/>
                <a:cs typeface="Arial MT"/>
              </a:rPr>
              <a:t>traversal</a:t>
            </a:r>
            <a:r>
              <a:rPr sz="1200" spc="-20" dirty="0">
                <a:latin typeface="Arial MT"/>
                <a:cs typeface="Arial MT"/>
              </a:rPr>
              <a:t> </a:t>
            </a:r>
            <a:r>
              <a:rPr sz="1200" spc="-5" dirty="0">
                <a:latin typeface="Arial MT"/>
                <a:cs typeface="Arial MT"/>
              </a:rPr>
              <a:t>but</a:t>
            </a:r>
            <a:r>
              <a:rPr sz="1200" spc="-15" dirty="0">
                <a:latin typeface="Arial MT"/>
                <a:cs typeface="Arial MT"/>
              </a:rPr>
              <a:t> </a:t>
            </a:r>
            <a:r>
              <a:rPr sz="1200" spc="-5" dirty="0">
                <a:latin typeface="Arial MT"/>
                <a:cs typeface="Arial MT"/>
              </a:rPr>
              <a:t>print</a:t>
            </a:r>
            <a:r>
              <a:rPr sz="1200" spc="-20" dirty="0">
                <a:latin typeface="Arial MT"/>
                <a:cs typeface="Arial MT"/>
              </a:rPr>
              <a:t> </a:t>
            </a:r>
            <a:r>
              <a:rPr sz="1200" dirty="0">
                <a:latin typeface="Arial MT"/>
                <a:cs typeface="Arial MT"/>
              </a:rPr>
              <a:t>t</a:t>
            </a:r>
            <a:r>
              <a:rPr sz="1200" spc="-15" dirty="0">
                <a:latin typeface="Arial MT"/>
                <a:cs typeface="Arial MT"/>
              </a:rPr>
              <a:t> </a:t>
            </a:r>
            <a:r>
              <a:rPr sz="1200" spc="-5" dirty="0">
                <a:latin typeface="Arial MT"/>
                <a:cs typeface="Arial MT"/>
              </a:rPr>
              <a:t>elements:</a:t>
            </a:r>
            <a:endParaRPr sz="1200">
              <a:latin typeface="Arial MT"/>
              <a:cs typeface="Arial MT"/>
            </a:endParaRPr>
          </a:p>
          <a:p>
            <a:pPr marL="542925">
              <a:lnSpc>
                <a:spcPts val="1425"/>
              </a:lnSpc>
            </a:pPr>
            <a:r>
              <a:rPr sz="1200" i="1" spc="-10" dirty="0">
                <a:latin typeface="Roboto"/>
                <a:cs typeface="Roboto"/>
              </a:rPr>
              <a:t>O(t)</a:t>
            </a:r>
            <a:endParaRPr sz="1200">
              <a:latin typeface="Roboto"/>
              <a:cs typeface="Roboto"/>
            </a:endParaRPr>
          </a:p>
          <a:p>
            <a:pPr marL="542925" indent="-279400">
              <a:lnSpc>
                <a:spcPts val="1435"/>
              </a:lnSpc>
              <a:buChar char="-"/>
              <a:tabLst>
                <a:tab pos="542290" algn="l"/>
                <a:tab pos="542925" algn="l"/>
              </a:tabLst>
            </a:pPr>
            <a:r>
              <a:rPr sz="1200" spc="-30" dirty="0">
                <a:latin typeface="Arial MT"/>
                <a:cs typeface="Arial MT"/>
              </a:rPr>
              <a:t>Total:</a:t>
            </a:r>
            <a:r>
              <a:rPr sz="1200" spc="-10" dirty="0">
                <a:latin typeface="Arial MT"/>
                <a:cs typeface="Arial MT"/>
              </a:rPr>
              <a:t> </a:t>
            </a:r>
            <a:r>
              <a:rPr sz="1200" i="1" spc="-20" dirty="0">
                <a:latin typeface="Roboto"/>
                <a:cs typeface="Roboto"/>
              </a:rPr>
              <a:t>O(nlogt</a:t>
            </a:r>
            <a:r>
              <a:rPr sz="1200" i="1" spc="-15" dirty="0">
                <a:latin typeface="Roboto"/>
                <a:cs typeface="Roboto"/>
              </a:rPr>
              <a:t> </a:t>
            </a:r>
            <a:r>
              <a:rPr sz="1200" i="1" spc="-20" dirty="0">
                <a:latin typeface="Roboto"/>
                <a:cs typeface="Roboto"/>
              </a:rPr>
              <a:t>+</a:t>
            </a:r>
            <a:r>
              <a:rPr sz="1200" i="1" spc="-15" dirty="0">
                <a:latin typeface="Roboto"/>
                <a:cs typeface="Roboto"/>
              </a:rPr>
              <a:t> </a:t>
            </a:r>
            <a:r>
              <a:rPr sz="1200" i="1" spc="-10" dirty="0">
                <a:latin typeface="Roboto"/>
                <a:cs typeface="Roboto"/>
              </a:rPr>
              <a:t>t)</a:t>
            </a:r>
            <a:r>
              <a:rPr sz="1200" i="1" spc="-15" dirty="0">
                <a:latin typeface="Roboto"/>
                <a:cs typeface="Roboto"/>
              </a:rPr>
              <a:t> </a:t>
            </a:r>
            <a:r>
              <a:rPr sz="1200" i="1" spc="-35" dirty="0">
                <a:latin typeface="Roboto"/>
                <a:cs typeface="Roboto"/>
              </a:rPr>
              <a:t>=</a:t>
            </a:r>
            <a:r>
              <a:rPr sz="1200" i="1" spc="-10" dirty="0">
                <a:latin typeface="Roboto"/>
                <a:cs typeface="Roboto"/>
              </a:rPr>
              <a:t> </a:t>
            </a:r>
            <a:r>
              <a:rPr sz="1200" i="1" spc="-20" dirty="0">
                <a:latin typeface="Roboto"/>
                <a:cs typeface="Roboto"/>
              </a:rPr>
              <a:t>O(nlogt)</a:t>
            </a:r>
            <a:endParaRPr sz="1200">
              <a:latin typeface="Roboto"/>
              <a:cs typeface="Roboto"/>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1209" y="2266442"/>
            <a:ext cx="3759200" cy="574040"/>
          </a:xfrm>
          <a:prstGeom prst="rect">
            <a:avLst/>
          </a:prstGeom>
        </p:spPr>
        <p:txBody>
          <a:bodyPr vert="horz" wrap="square" lIns="0" tIns="12700" rIns="0" bIns="0" rtlCol="0">
            <a:spAutoFit/>
          </a:bodyPr>
          <a:lstStyle/>
          <a:p>
            <a:pPr marL="12700">
              <a:lnSpc>
                <a:spcPct val="100000"/>
              </a:lnSpc>
              <a:spcBef>
                <a:spcPts val="100"/>
              </a:spcBef>
            </a:pPr>
            <a:r>
              <a:rPr sz="3600" b="0" spc="-5" dirty="0">
                <a:solidFill>
                  <a:srgbClr val="000000"/>
                </a:solidFill>
                <a:latin typeface="Arial MT"/>
                <a:cs typeface="Arial MT"/>
              </a:rPr>
              <a:t>Can</a:t>
            </a:r>
            <a:r>
              <a:rPr sz="3600" b="0" spc="-35" dirty="0">
                <a:solidFill>
                  <a:srgbClr val="000000"/>
                </a:solidFill>
                <a:latin typeface="Arial MT"/>
                <a:cs typeface="Arial MT"/>
              </a:rPr>
              <a:t> </a:t>
            </a:r>
            <a:r>
              <a:rPr sz="3600" b="0" spc="-5" dirty="0">
                <a:solidFill>
                  <a:srgbClr val="000000"/>
                </a:solidFill>
                <a:latin typeface="Arial MT"/>
                <a:cs typeface="Arial MT"/>
              </a:rPr>
              <a:t>we</a:t>
            </a:r>
            <a:r>
              <a:rPr sz="3600" b="0" spc="-30" dirty="0">
                <a:solidFill>
                  <a:srgbClr val="000000"/>
                </a:solidFill>
                <a:latin typeface="Arial MT"/>
                <a:cs typeface="Arial MT"/>
              </a:rPr>
              <a:t> </a:t>
            </a:r>
            <a:r>
              <a:rPr sz="3600" b="0" spc="-5" dirty="0">
                <a:solidFill>
                  <a:srgbClr val="000000"/>
                </a:solidFill>
                <a:latin typeface="Arial MT"/>
                <a:cs typeface="Arial MT"/>
              </a:rPr>
              <a:t>do</a:t>
            </a:r>
            <a:r>
              <a:rPr sz="3600" b="0" spc="-35" dirty="0">
                <a:solidFill>
                  <a:srgbClr val="000000"/>
                </a:solidFill>
                <a:latin typeface="Arial MT"/>
                <a:cs typeface="Arial MT"/>
              </a:rPr>
              <a:t> </a:t>
            </a:r>
            <a:r>
              <a:rPr sz="3600" b="0" spc="-5" dirty="0">
                <a:solidFill>
                  <a:srgbClr val="000000"/>
                </a:solidFill>
                <a:latin typeface="Arial MT"/>
                <a:cs typeface="Arial MT"/>
              </a:rPr>
              <a:t>better?</a:t>
            </a:r>
            <a:endParaRPr sz="3600">
              <a:latin typeface="Arial MT"/>
              <a:cs typeface="Arial MT"/>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5" y="505248"/>
            <a:ext cx="3097530" cy="409575"/>
          </a:xfrm>
          <a:prstGeom prst="rect">
            <a:avLst/>
          </a:prstGeom>
        </p:spPr>
        <p:txBody>
          <a:bodyPr vert="horz" wrap="square" lIns="0" tIns="15240" rIns="0" bIns="0" rtlCol="0">
            <a:spAutoFit/>
          </a:bodyPr>
          <a:lstStyle/>
          <a:p>
            <a:pPr marL="12700">
              <a:lnSpc>
                <a:spcPct val="100000"/>
              </a:lnSpc>
              <a:spcBef>
                <a:spcPts val="120"/>
              </a:spcBef>
            </a:pPr>
            <a:r>
              <a:rPr sz="2500" spc="5" dirty="0">
                <a:latin typeface="Arial MT"/>
                <a:cs typeface="Arial MT"/>
              </a:rPr>
              <a:t>Approach</a:t>
            </a:r>
            <a:r>
              <a:rPr sz="2500" spc="-30" dirty="0">
                <a:latin typeface="Arial MT"/>
                <a:cs typeface="Arial MT"/>
              </a:rPr>
              <a:t> </a:t>
            </a:r>
            <a:r>
              <a:rPr sz="2500" spc="5" dirty="0">
                <a:latin typeface="Arial MT"/>
                <a:cs typeface="Arial MT"/>
              </a:rPr>
              <a:t>2:</a:t>
            </a:r>
            <a:r>
              <a:rPr sz="2500" spc="-20" dirty="0">
                <a:latin typeface="Arial MT"/>
                <a:cs typeface="Arial MT"/>
              </a:rPr>
              <a:t> </a:t>
            </a:r>
            <a:r>
              <a:rPr sz="2500" dirty="0">
                <a:latin typeface="Arial MT"/>
                <a:cs typeface="Arial MT"/>
              </a:rPr>
              <a:t>Hashing!</a:t>
            </a:r>
            <a:endParaRPr sz="2500">
              <a:latin typeface="Arial MT"/>
              <a:cs typeface="Arial MT"/>
            </a:endParaRPr>
          </a:p>
        </p:txBody>
      </p:sp>
      <p:sp>
        <p:nvSpPr>
          <p:cNvPr id="3" name="object 3"/>
          <p:cNvSpPr txBox="1"/>
          <p:nvPr/>
        </p:nvSpPr>
        <p:spPr>
          <a:xfrm>
            <a:off x="384725" y="1216355"/>
            <a:ext cx="7768590" cy="76771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Idea:</a:t>
            </a:r>
            <a:r>
              <a:rPr sz="1800" spc="-10" dirty="0">
                <a:solidFill>
                  <a:srgbClr val="595959"/>
                </a:solidFill>
                <a:latin typeface="Arial MT"/>
                <a:cs typeface="Arial MT"/>
              </a:rPr>
              <a:t> </a:t>
            </a:r>
            <a:r>
              <a:rPr sz="1800" spc="-5" dirty="0">
                <a:solidFill>
                  <a:srgbClr val="595959"/>
                </a:solidFill>
                <a:latin typeface="Arial MT"/>
                <a:cs typeface="Arial MT"/>
              </a:rPr>
              <a:t>Store</a:t>
            </a:r>
            <a:r>
              <a:rPr sz="1800" spc="-15" dirty="0">
                <a:solidFill>
                  <a:srgbClr val="595959"/>
                </a:solidFill>
                <a:latin typeface="Arial MT"/>
                <a:cs typeface="Arial MT"/>
              </a:rPr>
              <a:t> </a:t>
            </a:r>
            <a:r>
              <a:rPr sz="1800" spc="-5" dirty="0">
                <a:solidFill>
                  <a:srgbClr val="595959"/>
                </a:solidFill>
                <a:latin typeface="Arial MT"/>
                <a:cs typeface="Arial MT"/>
              </a:rPr>
              <a:t>the </a:t>
            </a:r>
            <a:r>
              <a:rPr sz="1800" dirty="0">
                <a:solidFill>
                  <a:srgbClr val="595959"/>
                </a:solidFill>
                <a:latin typeface="Arial MT"/>
                <a:cs typeface="Arial MT"/>
              </a:rPr>
              <a:t>counts</a:t>
            </a:r>
            <a:r>
              <a:rPr sz="1800" spc="-10" dirty="0">
                <a:solidFill>
                  <a:srgbClr val="595959"/>
                </a:solidFill>
                <a:latin typeface="Arial MT"/>
                <a:cs typeface="Arial MT"/>
              </a:rPr>
              <a:t> </a:t>
            </a:r>
            <a:r>
              <a:rPr sz="1800" spc="-5" dirty="0">
                <a:solidFill>
                  <a:srgbClr val="595959"/>
                </a:solidFill>
                <a:latin typeface="Arial MT"/>
                <a:cs typeface="Arial MT"/>
              </a:rPr>
              <a:t>inside </a:t>
            </a:r>
            <a:r>
              <a:rPr sz="1800" dirty="0">
                <a:solidFill>
                  <a:srgbClr val="595959"/>
                </a:solidFill>
                <a:latin typeface="Arial MT"/>
                <a:cs typeface="Arial MT"/>
              </a:rPr>
              <a:t>a</a:t>
            </a:r>
            <a:r>
              <a:rPr sz="1800" spc="-10" dirty="0">
                <a:solidFill>
                  <a:srgbClr val="595959"/>
                </a:solidFill>
                <a:latin typeface="Arial MT"/>
                <a:cs typeface="Arial MT"/>
              </a:rPr>
              <a:t> </a:t>
            </a:r>
            <a:r>
              <a:rPr sz="1800" spc="-5" dirty="0">
                <a:solidFill>
                  <a:srgbClr val="595959"/>
                </a:solidFill>
                <a:latin typeface="Arial MT"/>
                <a:cs typeface="Arial MT"/>
              </a:rPr>
              <a:t>hash table.</a:t>
            </a:r>
            <a:r>
              <a:rPr sz="1800" spc="-10" dirty="0">
                <a:solidFill>
                  <a:srgbClr val="595959"/>
                </a:solidFill>
                <a:latin typeface="Arial MT"/>
                <a:cs typeface="Arial MT"/>
              </a:rPr>
              <a:t> </a:t>
            </a:r>
            <a:r>
              <a:rPr sz="1800" spc="-5" dirty="0">
                <a:solidFill>
                  <a:srgbClr val="595959"/>
                </a:solidFill>
                <a:latin typeface="Arial MT"/>
                <a:cs typeface="Arial MT"/>
              </a:rPr>
              <a:t>Key</a:t>
            </a:r>
            <a:r>
              <a:rPr sz="1800" spc="-10" dirty="0">
                <a:solidFill>
                  <a:srgbClr val="595959"/>
                </a:solidFill>
                <a:latin typeface="Arial MT"/>
                <a:cs typeface="Arial MT"/>
              </a:rPr>
              <a:t> </a:t>
            </a:r>
            <a:r>
              <a:rPr sz="1800" spc="-5" dirty="0">
                <a:solidFill>
                  <a:srgbClr val="595959"/>
                </a:solidFill>
                <a:latin typeface="Arial MT"/>
                <a:cs typeface="Arial MT"/>
              </a:rPr>
              <a:t>is</a:t>
            </a:r>
            <a:r>
              <a:rPr sz="1800" spc="-10" dirty="0">
                <a:solidFill>
                  <a:srgbClr val="595959"/>
                </a:solidFill>
                <a:latin typeface="Arial MT"/>
                <a:cs typeface="Arial MT"/>
              </a:rPr>
              <a:t> </a:t>
            </a:r>
            <a:r>
              <a:rPr sz="1800" spc="-5" dirty="0">
                <a:solidFill>
                  <a:srgbClr val="595959"/>
                </a:solidFill>
                <a:latin typeface="Arial MT"/>
                <a:cs typeface="Arial MT"/>
              </a:rPr>
              <a:t>the type,</a:t>
            </a:r>
            <a:r>
              <a:rPr sz="1800" spc="-10" dirty="0">
                <a:solidFill>
                  <a:srgbClr val="595959"/>
                </a:solidFill>
                <a:latin typeface="Arial MT"/>
                <a:cs typeface="Arial MT"/>
              </a:rPr>
              <a:t> </a:t>
            </a:r>
            <a:r>
              <a:rPr sz="1800" spc="-30" dirty="0">
                <a:solidFill>
                  <a:srgbClr val="595959"/>
                </a:solidFill>
                <a:latin typeface="Arial MT"/>
                <a:cs typeface="Arial MT"/>
              </a:rPr>
              <a:t>Value</a:t>
            </a:r>
            <a:r>
              <a:rPr sz="1800" spc="-5" dirty="0">
                <a:solidFill>
                  <a:srgbClr val="595959"/>
                </a:solidFill>
                <a:latin typeface="Arial MT"/>
                <a:cs typeface="Arial MT"/>
              </a:rPr>
              <a:t> is</a:t>
            </a:r>
            <a:r>
              <a:rPr sz="1800" spc="-10" dirty="0">
                <a:solidFill>
                  <a:srgbClr val="595959"/>
                </a:solidFill>
                <a:latin typeface="Arial MT"/>
                <a:cs typeface="Arial MT"/>
              </a:rPr>
              <a:t> </a:t>
            </a:r>
            <a:r>
              <a:rPr sz="1800" spc="-5" dirty="0">
                <a:solidFill>
                  <a:srgbClr val="595959"/>
                </a:solidFill>
                <a:latin typeface="Arial MT"/>
                <a:cs typeface="Arial MT"/>
              </a:rPr>
              <a:t>the </a:t>
            </a:r>
            <a:r>
              <a:rPr sz="1800" dirty="0">
                <a:solidFill>
                  <a:srgbClr val="595959"/>
                </a:solidFill>
                <a:latin typeface="Arial MT"/>
                <a:cs typeface="Arial MT"/>
              </a:rPr>
              <a:t>count</a:t>
            </a:r>
            <a:endParaRPr sz="1800">
              <a:latin typeface="Arial MT"/>
              <a:cs typeface="Arial MT"/>
            </a:endParaRPr>
          </a:p>
          <a:p>
            <a:pPr marL="12700">
              <a:lnSpc>
                <a:spcPct val="100000"/>
              </a:lnSpc>
              <a:spcBef>
                <a:spcPts val="1525"/>
              </a:spcBef>
            </a:pPr>
            <a:r>
              <a:rPr sz="1800" spc="-5" dirty="0">
                <a:solidFill>
                  <a:srgbClr val="595959"/>
                </a:solidFill>
                <a:latin typeface="Arial MT"/>
                <a:cs typeface="Arial MT"/>
              </a:rPr>
              <a:t>E.g.</a:t>
            </a:r>
            <a:r>
              <a:rPr sz="1800" spc="-15" dirty="0">
                <a:solidFill>
                  <a:srgbClr val="595959"/>
                </a:solidFill>
                <a:latin typeface="Arial MT"/>
                <a:cs typeface="Arial MT"/>
              </a:rPr>
              <a:t> </a:t>
            </a:r>
            <a:r>
              <a:rPr sz="1800" spc="-5" dirty="0">
                <a:solidFill>
                  <a:srgbClr val="595959"/>
                </a:solidFill>
                <a:latin typeface="Arial MT"/>
                <a:cs typeface="Arial MT"/>
              </a:rPr>
              <a:t>[5, 1,</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20, 1,</a:t>
            </a:r>
            <a:r>
              <a:rPr sz="1800" spc="-10" dirty="0">
                <a:solidFill>
                  <a:srgbClr val="595959"/>
                </a:solidFill>
                <a:latin typeface="Arial MT"/>
                <a:cs typeface="Arial MT"/>
              </a:rPr>
              <a:t> </a:t>
            </a:r>
            <a:r>
              <a:rPr sz="1800" spc="-5" dirty="0">
                <a:solidFill>
                  <a:srgbClr val="595959"/>
                </a:solidFill>
                <a:latin typeface="Arial MT"/>
                <a:cs typeface="Arial MT"/>
              </a:rPr>
              <a:t>1, 1]:</a:t>
            </a:r>
            <a:r>
              <a:rPr sz="1800" spc="-10" dirty="0">
                <a:solidFill>
                  <a:srgbClr val="595959"/>
                </a:solidFill>
                <a:latin typeface="Arial MT"/>
                <a:cs typeface="Arial MT"/>
              </a:rPr>
              <a:t> </a:t>
            </a:r>
            <a:r>
              <a:rPr sz="1800" dirty="0">
                <a:solidFill>
                  <a:srgbClr val="595959"/>
                </a:solidFill>
                <a:latin typeface="Arial MT"/>
                <a:cs typeface="Arial MT"/>
              </a:rPr>
              <a:t>t</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4, </a:t>
            </a:r>
            <a:r>
              <a:rPr sz="1800" dirty="0">
                <a:solidFill>
                  <a:srgbClr val="595959"/>
                </a:solidFill>
                <a:latin typeface="Arial MT"/>
                <a:cs typeface="Arial MT"/>
              </a:rPr>
              <a:t>n</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10</a:t>
            </a:r>
            <a:endParaRPr sz="1800">
              <a:latin typeface="Arial MT"/>
              <a:cs typeface="Arial MT"/>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09753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Approach</a:t>
            </a:r>
            <a:r>
              <a:rPr sz="2500" b="0" spc="-30" dirty="0">
                <a:solidFill>
                  <a:srgbClr val="000000"/>
                </a:solidFill>
                <a:latin typeface="Arial MT"/>
                <a:cs typeface="Arial MT"/>
              </a:rPr>
              <a:t> </a:t>
            </a:r>
            <a:r>
              <a:rPr sz="2500" b="0" spc="5" dirty="0">
                <a:solidFill>
                  <a:srgbClr val="000000"/>
                </a:solidFill>
                <a:latin typeface="Arial MT"/>
                <a:cs typeface="Arial MT"/>
              </a:rPr>
              <a:t>2:</a:t>
            </a:r>
            <a:r>
              <a:rPr sz="2500" b="0" spc="-20" dirty="0">
                <a:solidFill>
                  <a:srgbClr val="000000"/>
                </a:solidFill>
                <a:latin typeface="Arial MT"/>
                <a:cs typeface="Arial MT"/>
              </a:rPr>
              <a:t> </a:t>
            </a:r>
            <a:r>
              <a:rPr sz="2500" b="0" dirty="0">
                <a:solidFill>
                  <a:srgbClr val="000000"/>
                </a:solidFill>
                <a:latin typeface="Arial MT"/>
                <a:cs typeface="Arial MT"/>
              </a:rPr>
              <a:t>Hashing!</a:t>
            </a:r>
            <a:endParaRPr sz="2500">
              <a:latin typeface="Arial MT"/>
              <a:cs typeface="Arial MT"/>
            </a:endParaRPr>
          </a:p>
        </p:txBody>
      </p:sp>
      <p:sp>
        <p:nvSpPr>
          <p:cNvPr id="3" name="object 3"/>
          <p:cNvSpPr txBox="1"/>
          <p:nvPr/>
        </p:nvSpPr>
        <p:spPr>
          <a:xfrm>
            <a:off x="384725" y="1216355"/>
            <a:ext cx="7768590" cy="76771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Idea:</a:t>
            </a:r>
            <a:r>
              <a:rPr sz="1800" spc="-10" dirty="0">
                <a:solidFill>
                  <a:srgbClr val="595959"/>
                </a:solidFill>
                <a:latin typeface="Arial MT"/>
                <a:cs typeface="Arial MT"/>
              </a:rPr>
              <a:t> </a:t>
            </a:r>
            <a:r>
              <a:rPr sz="1800" spc="-5" dirty="0">
                <a:solidFill>
                  <a:srgbClr val="595959"/>
                </a:solidFill>
                <a:latin typeface="Arial MT"/>
                <a:cs typeface="Arial MT"/>
              </a:rPr>
              <a:t>Store</a:t>
            </a:r>
            <a:r>
              <a:rPr sz="1800" spc="-15" dirty="0">
                <a:solidFill>
                  <a:srgbClr val="595959"/>
                </a:solidFill>
                <a:latin typeface="Arial MT"/>
                <a:cs typeface="Arial MT"/>
              </a:rPr>
              <a:t> </a:t>
            </a:r>
            <a:r>
              <a:rPr sz="1800" spc="-5" dirty="0">
                <a:solidFill>
                  <a:srgbClr val="595959"/>
                </a:solidFill>
                <a:latin typeface="Arial MT"/>
                <a:cs typeface="Arial MT"/>
              </a:rPr>
              <a:t>the </a:t>
            </a:r>
            <a:r>
              <a:rPr sz="1800" dirty="0">
                <a:solidFill>
                  <a:srgbClr val="595959"/>
                </a:solidFill>
                <a:latin typeface="Arial MT"/>
                <a:cs typeface="Arial MT"/>
              </a:rPr>
              <a:t>counts</a:t>
            </a:r>
            <a:r>
              <a:rPr sz="1800" spc="-10" dirty="0">
                <a:solidFill>
                  <a:srgbClr val="595959"/>
                </a:solidFill>
                <a:latin typeface="Arial MT"/>
                <a:cs typeface="Arial MT"/>
              </a:rPr>
              <a:t> </a:t>
            </a:r>
            <a:r>
              <a:rPr sz="1800" spc="-5" dirty="0">
                <a:solidFill>
                  <a:srgbClr val="595959"/>
                </a:solidFill>
                <a:latin typeface="Arial MT"/>
                <a:cs typeface="Arial MT"/>
              </a:rPr>
              <a:t>inside </a:t>
            </a:r>
            <a:r>
              <a:rPr sz="1800" dirty="0">
                <a:solidFill>
                  <a:srgbClr val="595959"/>
                </a:solidFill>
                <a:latin typeface="Arial MT"/>
                <a:cs typeface="Arial MT"/>
              </a:rPr>
              <a:t>a</a:t>
            </a:r>
            <a:r>
              <a:rPr sz="1800" spc="-10" dirty="0">
                <a:solidFill>
                  <a:srgbClr val="595959"/>
                </a:solidFill>
                <a:latin typeface="Arial MT"/>
                <a:cs typeface="Arial MT"/>
              </a:rPr>
              <a:t> </a:t>
            </a:r>
            <a:r>
              <a:rPr sz="1800" spc="-5" dirty="0">
                <a:solidFill>
                  <a:srgbClr val="595959"/>
                </a:solidFill>
                <a:latin typeface="Arial MT"/>
                <a:cs typeface="Arial MT"/>
              </a:rPr>
              <a:t>hash table.</a:t>
            </a:r>
            <a:r>
              <a:rPr sz="1800" spc="-10" dirty="0">
                <a:solidFill>
                  <a:srgbClr val="595959"/>
                </a:solidFill>
                <a:latin typeface="Arial MT"/>
                <a:cs typeface="Arial MT"/>
              </a:rPr>
              <a:t> </a:t>
            </a:r>
            <a:r>
              <a:rPr sz="1800" spc="-5" dirty="0">
                <a:solidFill>
                  <a:srgbClr val="595959"/>
                </a:solidFill>
                <a:latin typeface="Arial MT"/>
                <a:cs typeface="Arial MT"/>
              </a:rPr>
              <a:t>Key</a:t>
            </a:r>
            <a:r>
              <a:rPr sz="1800" spc="-10" dirty="0">
                <a:solidFill>
                  <a:srgbClr val="595959"/>
                </a:solidFill>
                <a:latin typeface="Arial MT"/>
                <a:cs typeface="Arial MT"/>
              </a:rPr>
              <a:t> </a:t>
            </a:r>
            <a:r>
              <a:rPr sz="1800" spc="-5" dirty="0">
                <a:solidFill>
                  <a:srgbClr val="595959"/>
                </a:solidFill>
                <a:latin typeface="Arial MT"/>
                <a:cs typeface="Arial MT"/>
              </a:rPr>
              <a:t>is</a:t>
            </a:r>
            <a:r>
              <a:rPr sz="1800" spc="-10" dirty="0">
                <a:solidFill>
                  <a:srgbClr val="595959"/>
                </a:solidFill>
                <a:latin typeface="Arial MT"/>
                <a:cs typeface="Arial MT"/>
              </a:rPr>
              <a:t> </a:t>
            </a:r>
            <a:r>
              <a:rPr sz="1800" spc="-5" dirty="0">
                <a:solidFill>
                  <a:srgbClr val="595959"/>
                </a:solidFill>
                <a:latin typeface="Arial MT"/>
                <a:cs typeface="Arial MT"/>
              </a:rPr>
              <a:t>the type,</a:t>
            </a:r>
            <a:r>
              <a:rPr sz="1800" spc="-10" dirty="0">
                <a:solidFill>
                  <a:srgbClr val="595959"/>
                </a:solidFill>
                <a:latin typeface="Arial MT"/>
                <a:cs typeface="Arial MT"/>
              </a:rPr>
              <a:t> </a:t>
            </a:r>
            <a:r>
              <a:rPr sz="1800" spc="-30" dirty="0">
                <a:solidFill>
                  <a:srgbClr val="595959"/>
                </a:solidFill>
                <a:latin typeface="Arial MT"/>
                <a:cs typeface="Arial MT"/>
              </a:rPr>
              <a:t>Value</a:t>
            </a:r>
            <a:r>
              <a:rPr sz="1800" spc="-5" dirty="0">
                <a:solidFill>
                  <a:srgbClr val="595959"/>
                </a:solidFill>
                <a:latin typeface="Arial MT"/>
                <a:cs typeface="Arial MT"/>
              </a:rPr>
              <a:t> is</a:t>
            </a:r>
            <a:r>
              <a:rPr sz="1800" spc="-10" dirty="0">
                <a:solidFill>
                  <a:srgbClr val="595959"/>
                </a:solidFill>
                <a:latin typeface="Arial MT"/>
                <a:cs typeface="Arial MT"/>
              </a:rPr>
              <a:t> </a:t>
            </a:r>
            <a:r>
              <a:rPr sz="1800" spc="-5" dirty="0">
                <a:solidFill>
                  <a:srgbClr val="595959"/>
                </a:solidFill>
                <a:latin typeface="Arial MT"/>
                <a:cs typeface="Arial MT"/>
              </a:rPr>
              <a:t>the </a:t>
            </a:r>
            <a:r>
              <a:rPr sz="1800" dirty="0">
                <a:solidFill>
                  <a:srgbClr val="595959"/>
                </a:solidFill>
                <a:latin typeface="Arial MT"/>
                <a:cs typeface="Arial MT"/>
              </a:rPr>
              <a:t>count</a:t>
            </a:r>
            <a:endParaRPr sz="1800">
              <a:latin typeface="Arial MT"/>
              <a:cs typeface="Arial MT"/>
            </a:endParaRPr>
          </a:p>
          <a:p>
            <a:pPr marL="12700">
              <a:lnSpc>
                <a:spcPct val="100000"/>
              </a:lnSpc>
              <a:spcBef>
                <a:spcPts val="1525"/>
              </a:spcBef>
            </a:pPr>
            <a:r>
              <a:rPr sz="1800" spc="-5" dirty="0">
                <a:solidFill>
                  <a:srgbClr val="595959"/>
                </a:solidFill>
                <a:latin typeface="Arial MT"/>
                <a:cs typeface="Arial MT"/>
              </a:rPr>
              <a:t>E.g.</a:t>
            </a:r>
            <a:r>
              <a:rPr sz="1800" spc="-15" dirty="0">
                <a:solidFill>
                  <a:srgbClr val="595959"/>
                </a:solidFill>
                <a:latin typeface="Arial MT"/>
                <a:cs typeface="Arial MT"/>
              </a:rPr>
              <a:t> </a:t>
            </a:r>
            <a:r>
              <a:rPr sz="1800" spc="-5" dirty="0">
                <a:solidFill>
                  <a:srgbClr val="595959"/>
                </a:solidFill>
                <a:latin typeface="Arial MT"/>
                <a:cs typeface="Arial MT"/>
              </a:rPr>
              <a:t>[5, 1,</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20, 1,</a:t>
            </a:r>
            <a:r>
              <a:rPr sz="1800" spc="-10" dirty="0">
                <a:solidFill>
                  <a:srgbClr val="595959"/>
                </a:solidFill>
                <a:latin typeface="Arial MT"/>
                <a:cs typeface="Arial MT"/>
              </a:rPr>
              <a:t> </a:t>
            </a:r>
            <a:r>
              <a:rPr sz="1800" spc="-5" dirty="0">
                <a:solidFill>
                  <a:srgbClr val="595959"/>
                </a:solidFill>
                <a:latin typeface="Arial MT"/>
                <a:cs typeface="Arial MT"/>
              </a:rPr>
              <a:t>1, 1]:</a:t>
            </a:r>
            <a:r>
              <a:rPr sz="1800" spc="-10" dirty="0">
                <a:solidFill>
                  <a:srgbClr val="595959"/>
                </a:solidFill>
                <a:latin typeface="Arial MT"/>
                <a:cs typeface="Arial MT"/>
              </a:rPr>
              <a:t> </a:t>
            </a:r>
            <a:r>
              <a:rPr sz="1800" dirty="0">
                <a:solidFill>
                  <a:srgbClr val="595959"/>
                </a:solidFill>
                <a:latin typeface="Arial MT"/>
                <a:cs typeface="Arial MT"/>
              </a:rPr>
              <a:t>t</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4, </a:t>
            </a:r>
            <a:r>
              <a:rPr sz="1800" dirty="0">
                <a:solidFill>
                  <a:srgbClr val="595959"/>
                </a:solidFill>
                <a:latin typeface="Arial MT"/>
                <a:cs typeface="Arial MT"/>
              </a:rPr>
              <a:t>n</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10</a:t>
            </a:r>
            <a:endParaRPr sz="1800">
              <a:latin typeface="Arial MT"/>
              <a:cs typeface="Arial MT"/>
            </a:endParaRPr>
          </a:p>
        </p:txBody>
      </p:sp>
      <p:graphicFrame>
        <p:nvGraphicFramePr>
          <p:cNvPr id="4" name="object 4"/>
          <p:cNvGraphicFramePr>
            <a:graphicFrameLocks noGrp="1"/>
          </p:cNvGraphicFramePr>
          <p:nvPr/>
        </p:nvGraphicFramePr>
        <p:xfrm>
          <a:off x="650012" y="2686287"/>
          <a:ext cx="1541780" cy="1370995"/>
        </p:xfrm>
        <a:graphic>
          <a:graphicData uri="http://schemas.openxmlformats.org/drawingml/2006/table">
            <a:tbl>
              <a:tblPr firstRow="1" bandRow="1">
                <a:tableStyleId>{2D5ABB26-0587-4C30-8999-92F81FD0307C}</a:tableStyleId>
              </a:tblPr>
              <a:tblGrid>
                <a:gridCol w="770890">
                  <a:extLst>
                    <a:ext uri="{9D8B030D-6E8A-4147-A177-3AD203B41FA5}">
                      <a16:colId xmlns:a16="http://schemas.microsoft.com/office/drawing/2014/main" val="20000"/>
                    </a:ext>
                  </a:extLst>
                </a:gridCol>
                <a:gridCol w="770890">
                  <a:extLst>
                    <a:ext uri="{9D8B030D-6E8A-4147-A177-3AD203B41FA5}">
                      <a16:colId xmlns:a16="http://schemas.microsoft.com/office/drawing/2014/main" val="20001"/>
                    </a:ext>
                  </a:extLst>
                </a:gridCol>
              </a:tblGrid>
              <a:tr h="274199">
                <a:tc>
                  <a:txBody>
                    <a:bodyPr/>
                    <a:lstStyle/>
                    <a:p>
                      <a:pPr algn="ctr">
                        <a:lnSpc>
                          <a:spcPct val="100000"/>
                        </a:lnSpc>
                        <a:spcBef>
                          <a:spcPts val="195"/>
                        </a:spcBef>
                      </a:pPr>
                      <a:r>
                        <a:rPr sz="1400" b="1" spc="-5" dirty="0">
                          <a:latin typeface="Consolas"/>
                          <a:cs typeface="Consolas"/>
                        </a:rPr>
                        <a:t>Key</a:t>
                      </a:r>
                      <a:endParaRPr sz="1400" dirty="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b="1" spc="-5" dirty="0">
                          <a:latin typeface="Consolas"/>
                          <a:cs typeface="Consolas"/>
                        </a:rPr>
                        <a:t>Value</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dirty="0">
                          <a:latin typeface="Consolas"/>
                          <a:cs typeface="Consolas"/>
                        </a:rPr>
                        <a:t>5</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dirty="0">
                          <a:latin typeface="Consolas"/>
                          <a:cs typeface="Consolas"/>
                        </a:rPr>
                        <a:t>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dirty="0">
                          <a:latin typeface="Consolas"/>
                          <a:cs typeface="Consolas"/>
                        </a:rPr>
                        <a:t>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dirty="0">
                          <a:latin typeface="Consolas"/>
                          <a:cs typeface="Consolas"/>
                        </a:rPr>
                        <a:t>4</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20</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dirty="0">
                          <a:latin typeface="Consolas"/>
                          <a:cs typeface="Consolas"/>
                        </a:rPr>
                        <a:t>3</a:t>
                      </a: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dirty="0">
                          <a:latin typeface="Consolas"/>
                          <a:cs typeface="Consolas"/>
                        </a:rPr>
                        <a:t>3</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dirty="0">
                          <a:latin typeface="Consolas"/>
                          <a:cs typeface="Consolas"/>
                        </a:rPr>
                        <a:t>2</a:t>
                      </a: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bl>
          </a:graphicData>
        </a:graphic>
      </p:graphicFrame>
      <p:graphicFrame>
        <p:nvGraphicFramePr>
          <p:cNvPr id="5" name="object 5"/>
          <p:cNvGraphicFramePr>
            <a:graphicFrameLocks noGrp="1"/>
          </p:cNvGraphicFramePr>
          <p:nvPr/>
        </p:nvGraphicFramePr>
        <p:xfrm>
          <a:off x="3194687" y="2661679"/>
          <a:ext cx="1292859" cy="323399"/>
        </p:xfrm>
        <a:graphic>
          <a:graphicData uri="http://schemas.openxmlformats.org/drawingml/2006/table">
            <a:tbl>
              <a:tblPr firstRow="1" bandRow="1">
                <a:tableStyleId>{2D5ABB26-0587-4C30-8999-92F81FD0307C}</a:tableStyleId>
              </a:tblPr>
              <a:tblGrid>
                <a:gridCol w="323215">
                  <a:extLst>
                    <a:ext uri="{9D8B030D-6E8A-4147-A177-3AD203B41FA5}">
                      <a16:colId xmlns:a16="http://schemas.microsoft.com/office/drawing/2014/main" val="20000"/>
                    </a:ext>
                  </a:extLst>
                </a:gridCol>
                <a:gridCol w="323215">
                  <a:extLst>
                    <a:ext uri="{9D8B030D-6E8A-4147-A177-3AD203B41FA5}">
                      <a16:colId xmlns:a16="http://schemas.microsoft.com/office/drawing/2014/main" val="20001"/>
                    </a:ext>
                  </a:extLst>
                </a:gridCol>
                <a:gridCol w="323214">
                  <a:extLst>
                    <a:ext uri="{9D8B030D-6E8A-4147-A177-3AD203B41FA5}">
                      <a16:colId xmlns:a16="http://schemas.microsoft.com/office/drawing/2014/main" val="20002"/>
                    </a:ext>
                  </a:extLst>
                </a:gridCol>
                <a:gridCol w="323215">
                  <a:extLst>
                    <a:ext uri="{9D8B030D-6E8A-4147-A177-3AD203B41FA5}">
                      <a16:colId xmlns:a16="http://schemas.microsoft.com/office/drawing/2014/main" val="20003"/>
                    </a:ext>
                  </a:extLst>
                </a:gridCol>
              </a:tblGrid>
              <a:tr h="323399">
                <a:tc>
                  <a:txBody>
                    <a:bodyPr/>
                    <a:lstStyle/>
                    <a:p>
                      <a:pPr algn="ctr">
                        <a:lnSpc>
                          <a:spcPct val="100000"/>
                        </a:lnSpc>
                        <a:spcBef>
                          <a:spcPts val="390"/>
                        </a:spcBef>
                      </a:pPr>
                      <a:r>
                        <a:rPr sz="1400" dirty="0">
                          <a:solidFill>
                            <a:srgbClr val="595959"/>
                          </a:solidFill>
                          <a:latin typeface="Consolas"/>
                          <a:cs typeface="Consolas"/>
                        </a:rPr>
                        <a:t>5</a:t>
                      </a:r>
                      <a:endParaRPr sz="1400" dirty="0">
                        <a:latin typeface="Consolas"/>
                        <a:cs typeface="Consolas"/>
                      </a:endParaRPr>
                    </a:p>
                  </a:txBody>
                  <a:tcPr marL="0" marR="0" marT="49530" marB="0">
                    <a:lnL w="28575">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EEEEEE"/>
                    </a:solidFill>
                  </a:tcPr>
                </a:tc>
                <a:tc>
                  <a:txBody>
                    <a:bodyPr/>
                    <a:lstStyle/>
                    <a:p>
                      <a:pPr algn="ctr">
                        <a:lnSpc>
                          <a:spcPct val="100000"/>
                        </a:lnSpc>
                        <a:spcBef>
                          <a:spcPts val="390"/>
                        </a:spcBef>
                      </a:pPr>
                      <a:r>
                        <a:rPr sz="1400" dirty="0">
                          <a:solidFill>
                            <a:srgbClr val="595959"/>
                          </a:solidFill>
                          <a:latin typeface="Consolas"/>
                          <a:cs typeface="Consolas"/>
                        </a:rPr>
                        <a:t>1</a:t>
                      </a:r>
                      <a:endParaRPr sz="1400" dirty="0">
                        <a:latin typeface="Consolas"/>
                        <a:cs typeface="Consolas"/>
                      </a:endParaRPr>
                    </a:p>
                  </a:txBody>
                  <a:tcPr marL="0" marR="0" marT="49530" marB="0">
                    <a:lnL w="38100">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EEEEEE"/>
                    </a:solidFill>
                  </a:tcPr>
                </a:tc>
                <a:tc>
                  <a:txBody>
                    <a:bodyPr/>
                    <a:lstStyle/>
                    <a:p>
                      <a:pPr marL="63500">
                        <a:lnSpc>
                          <a:spcPct val="100000"/>
                        </a:lnSpc>
                        <a:spcBef>
                          <a:spcPts val="390"/>
                        </a:spcBef>
                      </a:pPr>
                      <a:r>
                        <a:rPr sz="1400" spc="-5" dirty="0">
                          <a:solidFill>
                            <a:srgbClr val="595959"/>
                          </a:solidFill>
                          <a:latin typeface="Consolas"/>
                          <a:cs typeface="Consolas"/>
                        </a:rPr>
                        <a:t>20</a:t>
                      </a:r>
                      <a:endParaRPr sz="1400" dirty="0">
                        <a:latin typeface="Consolas"/>
                        <a:cs typeface="Consolas"/>
                      </a:endParaRPr>
                    </a:p>
                  </a:txBody>
                  <a:tcPr marL="0" marR="0" marT="49530" marB="0">
                    <a:lnL w="38100">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EEEEEE"/>
                    </a:solidFill>
                  </a:tcPr>
                </a:tc>
                <a:tc>
                  <a:txBody>
                    <a:bodyPr/>
                    <a:lstStyle/>
                    <a:p>
                      <a:pPr algn="ctr">
                        <a:lnSpc>
                          <a:spcPct val="100000"/>
                        </a:lnSpc>
                        <a:spcBef>
                          <a:spcPts val="390"/>
                        </a:spcBef>
                      </a:pPr>
                      <a:r>
                        <a:rPr sz="1400" dirty="0">
                          <a:solidFill>
                            <a:srgbClr val="595959"/>
                          </a:solidFill>
                          <a:latin typeface="Consolas"/>
                          <a:cs typeface="Consolas"/>
                        </a:rPr>
                        <a:t>3</a:t>
                      </a:r>
                      <a:endParaRPr sz="1400" dirty="0">
                        <a:latin typeface="Consolas"/>
                        <a:cs typeface="Consolas"/>
                      </a:endParaRPr>
                    </a:p>
                  </a:txBody>
                  <a:tcPr marL="0" marR="0" marT="49530" marB="0">
                    <a:lnL w="38100">
                      <a:solidFill>
                        <a:srgbClr val="595959"/>
                      </a:solidFill>
                      <a:prstDash val="solid"/>
                    </a:lnL>
                    <a:lnR w="28575">
                      <a:solidFill>
                        <a:srgbClr val="595959"/>
                      </a:solidFill>
                      <a:prstDash val="solid"/>
                    </a:lnR>
                    <a:lnT w="28575">
                      <a:solidFill>
                        <a:srgbClr val="595959"/>
                      </a:solidFill>
                      <a:prstDash val="solid"/>
                    </a:lnT>
                    <a:lnB w="28575">
                      <a:solidFill>
                        <a:srgbClr val="595959"/>
                      </a:solidFill>
                      <a:prstDash val="solid"/>
                    </a:lnB>
                    <a:solidFill>
                      <a:srgbClr val="EEEEEE"/>
                    </a:solidFill>
                  </a:tcPr>
                </a:tc>
                <a:extLst>
                  <a:ext uri="{0D108BD9-81ED-4DB2-BD59-A6C34878D82A}">
                    <a16:rowId xmlns:a16="http://schemas.microsoft.com/office/drawing/2014/main" val="10000"/>
                  </a:ext>
                </a:extLst>
              </a:tr>
            </a:tbl>
          </a:graphicData>
        </a:graphic>
      </p:graphicFrame>
      <p:sp>
        <p:nvSpPr>
          <p:cNvPr id="6" name="object 6"/>
          <p:cNvSpPr txBox="1"/>
          <p:nvPr/>
        </p:nvSpPr>
        <p:spPr>
          <a:xfrm>
            <a:off x="4305197" y="2400495"/>
            <a:ext cx="1574800" cy="330200"/>
          </a:xfrm>
          <a:prstGeom prst="rect">
            <a:avLst/>
          </a:prstGeom>
        </p:spPr>
        <p:txBody>
          <a:bodyPr vert="horz" wrap="square" lIns="0" tIns="12700" rIns="0" bIns="0" rtlCol="0">
            <a:spAutoFit/>
          </a:bodyPr>
          <a:lstStyle/>
          <a:p>
            <a:pPr marL="365125" marR="5080" indent="-353060">
              <a:lnSpc>
                <a:spcPct val="100000"/>
              </a:lnSpc>
              <a:spcBef>
                <a:spcPts val="100"/>
              </a:spcBef>
            </a:pPr>
            <a:r>
              <a:rPr sz="1000" spc="-5" dirty="0">
                <a:latin typeface="Arial MT"/>
                <a:cs typeface="Arial MT"/>
              </a:rPr>
              <a:t>Also </a:t>
            </a:r>
            <a:r>
              <a:rPr sz="1000" dirty="0">
                <a:latin typeface="Arial MT"/>
                <a:cs typeface="Arial MT"/>
              </a:rPr>
              <a:t>keep </a:t>
            </a:r>
            <a:r>
              <a:rPr sz="1000" spc="-5" dirty="0">
                <a:latin typeface="Arial MT"/>
                <a:cs typeface="Arial MT"/>
              </a:rPr>
              <a:t>track of the list of </a:t>
            </a:r>
            <a:r>
              <a:rPr sz="1000" spc="-270" dirty="0">
                <a:latin typeface="Arial MT"/>
                <a:cs typeface="Arial MT"/>
              </a:rPr>
              <a:t> </a:t>
            </a:r>
            <a:r>
              <a:rPr sz="1000" spc="-5" dirty="0">
                <a:latin typeface="Arial MT"/>
                <a:cs typeface="Arial MT"/>
              </a:rPr>
              <a:t>types</a:t>
            </a:r>
            <a:r>
              <a:rPr sz="1000" spc="-15" dirty="0">
                <a:latin typeface="Arial MT"/>
                <a:cs typeface="Arial MT"/>
              </a:rPr>
              <a:t> </a:t>
            </a:r>
            <a:r>
              <a:rPr sz="1000" spc="-5" dirty="0">
                <a:latin typeface="Arial MT"/>
                <a:cs typeface="Arial MT"/>
              </a:rPr>
              <a:t>we</a:t>
            </a:r>
            <a:r>
              <a:rPr sz="1000" spc="-10" dirty="0">
                <a:latin typeface="Arial MT"/>
                <a:cs typeface="Arial MT"/>
              </a:rPr>
              <a:t> </a:t>
            </a:r>
            <a:r>
              <a:rPr sz="1000" spc="-5" dirty="0">
                <a:latin typeface="Arial MT"/>
                <a:cs typeface="Arial MT"/>
              </a:rPr>
              <a:t>have!</a:t>
            </a:r>
            <a:endParaRPr sz="1000">
              <a:latin typeface="Arial MT"/>
              <a:cs typeface="Arial MT"/>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09753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Approach</a:t>
            </a:r>
            <a:r>
              <a:rPr sz="2500" b="0" spc="-30" dirty="0">
                <a:solidFill>
                  <a:srgbClr val="000000"/>
                </a:solidFill>
                <a:latin typeface="Arial MT"/>
                <a:cs typeface="Arial MT"/>
              </a:rPr>
              <a:t> </a:t>
            </a:r>
            <a:r>
              <a:rPr sz="2500" b="0" spc="5" dirty="0">
                <a:solidFill>
                  <a:srgbClr val="000000"/>
                </a:solidFill>
                <a:latin typeface="Arial MT"/>
                <a:cs typeface="Arial MT"/>
              </a:rPr>
              <a:t>2:</a:t>
            </a:r>
            <a:r>
              <a:rPr sz="2500" b="0" spc="-20" dirty="0">
                <a:solidFill>
                  <a:srgbClr val="000000"/>
                </a:solidFill>
                <a:latin typeface="Arial MT"/>
                <a:cs typeface="Arial MT"/>
              </a:rPr>
              <a:t> </a:t>
            </a:r>
            <a:r>
              <a:rPr sz="2500" b="0" dirty="0">
                <a:solidFill>
                  <a:srgbClr val="000000"/>
                </a:solidFill>
                <a:latin typeface="Arial MT"/>
                <a:cs typeface="Arial MT"/>
              </a:rPr>
              <a:t>Hashing!</a:t>
            </a:r>
            <a:endParaRPr sz="2500">
              <a:latin typeface="Arial MT"/>
              <a:cs typeface="Arial MT"/>
            </a:endParaRPr>
          </a:p>
        </p:txBody>
      </p:sp>
      <p:sp>
        <p:nvSpPr>
          <p:cNvPr id="3" name="object 3"/>
          <p:cNvSpPr txBox="1"/>
          <p:nvPr/>
        </p:nvSpPr>
        <p:spPr>
          <a:xfrm>
            <a:off x="384725" y="1216355"/>
            <a:ext cx="7768590" cy="142113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Idea:</a:t>
            </a:r>
            <a:r>
              <a:rPr sz="1800" spc="-10" dirty="0">
                <a:solidFill>
                  <a:srgbClr val="595959"/>
                </a:solidFill>
                <a:latin typeface="Arial MT"/>
                <a:cs typeface="Arial MT"/>
              </a:rPr>
              <a:t> </a:t>
            </a:r>
            <a:r>
              <a:rPr sz="1800" spc="-5" dirty="0">
                <a:solidFill>
                  <a:srgbClr val="595959"/>
                </a:solidFill>
                <a:latin typeface="Arial MT"/>
                <a:cs typeface="Arial MT"/>
              </a:rPr>
              <a:t>Store</a:t>
            </a:r>
            <a:r>
              <a:rPr sz="1800" spc="-15" dirty="0">
                <a:solidFill>
                  <a:srgbClr val="595959"/>
                </a:solidFill>
                <a:latin typeface="Arial MT"/>
                <a:cs typeface="Arial MT"/>
              </a:rPr>
              <a:t> </a:t>
            </a:r>
            <a:r>
              <a:rPr sz="1800" spc="-5" dirty="0">
                <a:solidFill>
                  <a:srgbClr val="595959"/>
                </a:solidFill>
                <a:latin typeface="Arial MT"/>
                <a:cs typeface="Arial MT"/>
              </a:rPr>
              <a:t>the </a:t>
            </a:r>
            <a:r>
              <a:rPr sz="1800" dirty="0">
                <a:solidFill>
                  <a:srgbClr val="595959"/>
                </a:solidFill>
                <a:latin typeface="Arial MT"/>
                <a:cs typeface="Arial MT"/>
              </a:rPr>
              <a:t>counts</a:t>
            </a:r>
            <a:r>
              <a:rPr sz="1800" spc="-10" dirty="0">
                <a:solidFill>
                  <a:srgbClr val="595959"/>
                </a:solidFill>
                <a:latin typeface="Arial MT"/>
                <a:cs typeface="Arial MT"/>
              </a:rPr>
              <a:t> </a:t>
            </a:r>
            <a:r>
              <a:rPr sz="1800" spc="-5" dirty="0">
                <a:solidFill>
                  <a:srgbClr val="595959"/>
                </a:solidFill>
                <a:latin typeface="Arial MT"/>
                <a:cs typeface="Arial MT"/>
              </a:rPr>
              <a:t>inside </a:t>
            </a:r>
            <a:r>
              <a:rPr sz="1800" dirty="0">
                <a:solidFill>
                  <a:srgbClr val="595959"/>
                </a:solidFill>
                <a:latin typeface="Arial MT"/>
                <a:cs typeface="Arial MT"/>
              </a:rPr>
              <a:t>a</a:t>
            </a:r>
            <a:r>
              <a:rPr sz="1800" spc="-10" dirty="0">
                <a:solidFill>
                  <a:srgbClr val="595959"/>
                </a:solidFill>
                <a:latin typeface="Arial MT"/>
                <a:cs typeface="Arial MT"/>
              </a:rPr>
              <a:t> </a:t>
            </a:r>
            <a:r>
              <a:rPr sz="1800" spc="-5" dirty="0">
                <a:solidFill>
                  <a:srgbClr val="595959"/>
                </a:solidFill>
                <a:latin typeface="Arial MT"/>
                <a:cs typeface="Arial MT"/>
              </a:rPr>
              <a:t>hash table.</a:t>
            </a:r>
            <a:r>
              <a:rPr sz="1800" spc="-10" dirty="0">
                <a:solidFill>
                  <a:srgbClr val="595959"/>
                </a:solidFill>
                <a:latin typeface="Arial MT"/>
                <a:cs typeface="Arial MT"/>
              </a:rPr>
              <a:t> </a:t>
            </a:r>
            <a:r>
              <a:rPr sz="1800" spc="-5" dirty="0">
                <a:solidFill>
                  <a:srgbClr val="595959"/>
                </a:solidFill>
                <a:latin typeface="Arial MT"/>
                <a:cs typeface="Arial MT"/>
              </a:rPr>
              <a:t>Key</a:t>
            </a:r>
            <a:r>
              <a:rPr sz="1800" spc="-10" dirty="0">
                <a:solidFill>
                  <a:srgbClr val="595959"/>
                </a:solidFill>
                <a:latin typeface="Arial MT"/>
                <a:cs typeface="Arial MT"/>
              </a:rPr>
              <a:t> </a:t>
            </a:r>
            <a:r>
              <a:rPr sz="1800" spc="-5" dirty="0">
                <a:solidFill>
                  <a:srgbClr val="595959"/>
                </a:solidFill>
                <a:latin typeface="Arial MT"/>
                <a:cs typeface="Arial MT"/>
              </a:rPr>
              <a:t>is</a:t>
            </a:r>
            <a:r>
              <a:rPr sz="1800" spc="-10" dirty="0">
                <a:solidFill>
                  <a:srgbClr val="595959"/>
                </a:solidFill>
                <a:latin typeface="Arial MT"/>
                <a:cs typeface="Arial MT"/>
              </a:rPr>
              <a:t> </a:t>
            </a:r>
            <a:r>
              <a:rPr sz="1800" spc="-5" dirty="0">
                <a:solidFill>
                  <a:srgbClr val="595959"/>
                </a:solidFill>
                <a:latin typeface="Arial MT"/>
                <a:cs typeface="Arial MT"/>
              </a:rPr>
              <a:t>the type,</a:t>
            </a:r>
            <a:r>
              <a:rPr sz="1800" spc="-10" dirty="0">
                <a:solidFill>
                  <a:srgbClr val="595959"/>
                </a:solidFill>
                <a:latin typeface="Arial MT"/>
                <a:cs typeface="Arial MT"/>
              </a:rPr>
              <a:t> </a:t>
            </a:r>
            <a:r>
              <a:rPr sz="1800" spc="-30" dirty="0">
                <a:solidFill>
                  <a:srgbClr val="595959"/>
                </a:solidFill>
                <a:latin typeface="Arial MT"/>
                <a:cs typeface="Arial MT"/>
              </a:rPr>
              <a:t>Value</a:t>
            </a:r>
            <a:r>
              <a:rPr sz="1800" spc="-5" dirty="0">
                <a:solidFill>
                  <a:srgbClr val="595959"/>
                </a:solidFill>
                <a:latin typeface="Arial MT"/>
                <a:cs typeface="Arial MT"/>
              </a:rPr>
              <a:t> is</a:t>
            </a:r>
            <a:r>
              <a:rPr sz="1800" spc="-10" dirty="0">
                <a:solidFill>
                  <a:srgbClr val="595959"/>
                </a:solidFill>
                <a:latin typeface="Arial MT"/>
                <a:cs typeface="Arial MT"/>
              </a:rPr>
              <a:t> </a:t>
            </a:r>
            <a:r>
              <a:rPr sz="1800" spc="-5" dirty="0">
                <a:solidFill>
                  <a:srgbClr val="595959"/>
                </a:solidFill>
                <a:latin typeface="Arial MT"/>
                <a:cs typeface="Arial MT"/>
              </a:rPr>
              <a:t>the </a:t>
            </a:r>
            <a:r>
              <a:rPr sz="1800" dirty="0">
                <a:solidFill>
                  <a:srgbClr val="595959"/>
                </a:solidFill>
                <a:latin typeface="Arial MT"/>
                <a:cs typeface="Arial MT"/>
              </a:rPr>
              <a:t>count</a:t>
            </a:r>
            <a:endParaRPr sz="1800">
              <a:latin typeface="Arial MT"/>
              <a:cs typeface="Arial MT"/>
            </a:endParaRPr>
          </a:p>
          <a:p>
            <a:pPr marL="12700">
              <a:lnSpc>
                <a:spcPct val="100000"/>
              </a:lnSpc>
              <a:spcBef>
                <a:spcPts val="1525"/>
              </a:spcBef>
            </a:pPr>
            <a:r>
              <a:rPr sz="1800" spc="-5" dirty="0">
                <a:solidFill>
                  <a:srgbClr val="595959"/>
                </a:solidFill>
                <a:latin typeface="Arial MT"/>
                <a:cs typeface="Arial MT"/>
              </a:rPr>
              <a:t>E.g.</a:t>
            </a:r>
            <a:r>
              <a:rPr sz="1800" spc="-15" dirty="0">
                <a:solidFill>
                  <a:srgbClr val="595959"/>
                </a:solidFill>
                <a:latin typeface="Arial MT"/>
                <a:cs typeface="Arial MT"/>
              </a:rPr>
              <a:t> </a:t>
            </a:r>
            <a:r>
              <a:rPr sz="1800" spc="-5" dirty="0">
                <a:solidFill>
                  <a:srgbClr val="595959"/>
                </a:solidFill>
                <a:latin typeface="Arial MT"/>
                <a:cs typeface="Arial MT"/>
              </a:rPr>
              <a:t>[5, 1,</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20, 1,</a:t>
            </a:r>
            <a:r>
              <a:rPr sz="1800" spc="-10" dirty="0">
                <a:solidFill>
                  <a:srgbClr val="595959"/>
                </a:solidFill>
                <a:latin typeface="Arial MT"/>
                <a:cs typeface="Arial MT"/>
              </a:rPr>
              <a:t> </a:t>
            </a:r>
            <a:r>
              <a:rPr sz="1800" spc="-5" dirty="0">
                <a:solidFill>
                  <a:srgbClr val="595959"/>
                </a:solidFill>
                <a:latin typeface="Arial MT"/>
                <a:cs typeface="Arial MT"/>
              </a:rPr>
              <a:t>1, 1]:</a:t>
            </a:r>
            <a:r>
              <a:rPr sz="1800" spc="-10" dirty="0">
                <a:solidFill>
                  <a:srgbClr val="595959"/>
                </a:solidFill>
                <a:latin typeface="Arial MT"/>
                <a:cs typeface="Arial MT"/>
              </a:rPr>
              <a:t> </a:t>
            </a:r>
            <a:r>
              <a:rPr sz="1800" dirty="0">
                <a:solidFill>
                  <a:srgbClr val="595959"/>
                </a:solidFill>
                <a:latin typeface="Arial MT"/>
                <a:cs typeface="Arial MT"/>
              </a:rPr>
              <a:t>t</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4, </a:t>
            </a:r>
            <a:r>
              <a:rPr sz="1800" dirty="0">
                <a:solidFill>
                  <a:srgbClr val="595959"/>
                </a:solidFill>
                <a:latin typeface="Arial MT"/>
                <a:cs typeface="Arial MT"/>
              </a:rPr>
              <a:t>n</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10</a:t>
            </a:r>
            <a:endParaRPr sz="1800">
              <a:latin typeface="Arial MT"/>
              <a:cs typeface="Arial MT"/>
            </a:endParaRPr>
          </a:p>
          <a:p>
            <a:pPr>
              <a:lnSpc>
                <a:spcPct val="100000"/>
              </a:lnSpc>
            </a:pPr>
            <a:endParaRPr sz="2000">
              <a:latin typeface="Arial MT"/>
              <a:cs typeface="Arial MT"/>
            </a:endParaRPr>
          </a:p>
          <a:p>
            <a:pPr marL="4101465">
              <a:lnSpc>
                <a:spcPct val="100000"/>
              </a:lnSpc>
              <a:spcBef>
                <a:spcPts val="1160"/>
              </a:spcBef>
            </a:pPr>
            <a:r>
              <a:rPr sz="1400" spc="-5" dirty="0">
                <a:solidFill>
                  <a:srgbClr val="FF0000"/>
                </a:solidFill>
                <a:latin typeface="Arial MT"/>
                <a:cs typeface="Arial MT"/>
              </a:rPr>
              <a:t>Then</a:t>
            </a:r>
            <a:r>
              <a:rPr sz="1400" spc="-30" dirty="0">
                <a:solidFill>
                  <a:srgbClr val="FF0000"/>
                </a:solidFill>
                <a:latin typeface="Arial MT"/>
                <a:cs typeface="Arial MT"/>
              </a:rPr>
              <a:t> </a:t>
            </a:r>
            <a:r>
              <a:rPr sz="1400" spc="-5" dirty="0">
                <a:solidFill>
                  <a:srgbClr val="FF0000"/>
                </a:solidFill>
                <a:latin typeface="Arial MT"/>
                <a:cs typeface="Arial MT"/>
              </a:rPr>
              <a:t>we</a:t>
            </a:r>
            <a:r>
              <a:rPr sz="1400" spc="-25" dirty="0">
                <a:solidFill>
                  <a:srgbClr val="FF0000"/>
                </a:solidFill>
                <a:latin typeface="Arial MT"/>
                <a:cs typeface="Arial MT"/>
              </a:rPr>
              <a:t> </a:t>
            </a:r>
            <a:r>
              <a:rPr sz="1400" dirty="0">
                <a:solidFill>
                  <a:srgbClr val="FF0000"/>
                </a:solidFill>
                <a:latin typeface="Arial MT"/>
                <a:cs typeface="Arial MT"/>
              </a:rPr>
              <a:t>sort</a:t>
            </a:r>
            <a:r>
              <a:rPr sz="1400" spc="-25" dirty="0">
                <a:solidFill>
                  <a:srgbClr val="FF0000"/>
                </a:solidFill>
                <a:latin typeface="Arial MT"/>
                <a:cs typeface="Arial MT"/>
              </a:rPr>
              <a:t> </a:t>
            </a:r>
            <a:r>
              <a:rPr sz="1400" spc="-5" dirty="0">
                <a:solidFill>
                  <a:srgbClr val="FF0000"/>
                </a:solidFill>
                <a:latin typeface="Arial MT"/>
                <a:cs typeface="Arial MT"/>
              </a:rPr>
              <a:t>it!</a:t>
            </a:r>
            <a:endParaRPr sz="1400">
              <a:latin typeface="Arial MT"/>
              <a:cs typeface="Arial MT"/>
            </a:endParaRPr>
          </a:p>
        </p:txBody>
      </p:sp>
      <p:graphicFrame>
        <p:nvGraphicFramePr>
          <p:cNvPr id="4" name="object 4"/>
          <p:cNvGraphicFramePr>
            <a:graphicFrameLocks noGrp="1"/>
          </p:cNvGraphicFramePr>
          <p:nvPr/>
        </p:nvGraphicFramePr>
        <p:xfrm>
          <a:off x="650012" y="2686287"/>
          <a:ext cx="1541780" cy="1370995"/>
        </p:xfrm>
        <a:graphic>
          <a:graphicData uri="http://schemas.openxmlformats.org/drawingml/2006/table">
            <a:tbl>
              <a:tblPr firstRow="1" bandRow="1">
                <a:tableStyleId>{2D5ABB26-0587-4C30-8999-92F81FD0307C}</a:tableStyleId>
              </a:tblPr>
              <a:tblGrid>
                <a:gridCol w="770890">
                  <a:extLst>
                    <a:ext uri="{9D8B030D-6E8A-4147-A177-3AD203B41FA5}">
                      <a16:colId xmlns:a16="http://schemas.microsoft.com/office/drawing/2014/main" val="20000"/>
                    </a:ext>
                  </a:extLst>
                </a:gridCol>
                <a:gridCol w="770890">
                  <a:extLst>
                    <a:ext uri="{9D8B030D-6E8A-4147-A177-3AD203B41FA5}">
                      <a16:colId xmlns:a16="http://schemas.microsoft.com/office/drawing/2014/main" val="20001"/>
                    </a:ext>
                  </a:extLst>
                </a:gridCol>
              </a:tblGrid>
              <a:tr h="274199">
                <a:tc>
                  <a:txBody>
                    <a:bodyPr/>
                    <a:lstStyle/>
                    <a:p>
                      <a:pPr algn="ctr">
                        <a:lnSpc>
                          <a:spcPct val="100000"/>
                        </a:lnSpc>
                        <a:spcBef>
                          <a:spcPts val="195"/>
                        </a:spcBef>
                      </a:pPr>
                      <a:r>
                        <a:rPr sz="1400" b="1" spc="-5" dirty="0">
                          <a:latin typeface="Consolas"/>
                          <a:cs typeface="Consolas"/>
                        </a:rPr>
                        <a:t>Key</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b="1" spc="-5" dirty="0">
                          <a:latin typeface="Consolas"/>
                          <a:cs typeface="Consolas"/>
                        </a:rPr>
                        <a:t>Value</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dirty="0">
                          <a:latin typeface="Consolas"/>
                          <a:cs typeface="Consolas"/>
                        </a:rPr>
                        <a:t>5</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dirty="0">
                          <a:latin typeface="Consolas"/>
                          <a:cs typeface="Consolas"/>
                        </a:rPr>
                        <a:t>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dirty="0">
                          <a:latin typeface="Consolas"/>
                          <a:cs typeface="Consolas"/>
                        </a:rPr>
                        <a:t>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dirty="0">
                          <a:latin typeface="Consolas"/>
                          <a:cs typeface="Consolas"/>
                        </a:rPr>
                        <a:t>4</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20</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dirty="0">
                          <a:latin typeface="Consolas"/>
                          <a:cs typeface="Consolas"/>
                        </a:rPr>
                        <a:t>3</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dirty="0">
                          <a:latin typeface="Consolas"/>
                          <a:cs typeface="Consolas"/>
                        </a:rPr>
                        <a:t>3</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dirty="0">
                          <a:latin typeface="Consolas"/>
                          <a:cs typeface="Consolas"/>
                        </a:rPr>
                        <a:t>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bl>
          </a:graphicData>
        </a:graphic>
      </p:graphicFrame>
      <p:graphicFrame>
        <p:nvGraphicFramePr>
          <p:cNvPr id="5" name="object 5"/>
          <p:cNvGraphicFramePr>
            <a:graphicFrameLocks noGrp="1"/>
          </p:cNvGraphicFramePr>
          <p:nvPr/>
        </p:nvGraphicFramePr>
        <p:xfrm>
          <a:off x="3194687" y="2661679"/>
          <a:ext cx="1292859" cy="323399"/>
        </p:xfrm>
        <a:graphic>
          <a:graphicData uri="http://schemas.openxmlformats.org/drawingml/2006/table">
            <a:tbl>
              <a:tblPr firstRow="1" bandRow="1">
                <a:tableStyleId>{2D5ABB26-0587-4C30-8999-92F81FD0307C}</a:tableStyleId>
              </a:tblPr>
              <a:tblGrid>
                <a:gridCol w="323215">
                  <a:extLst>
                    <a:ext uri="{9D8B030D-6E8A-4147-A177-3AD203B41FA5}">
                      <a16:colId xmlns:a16="http://schemas.microsoft.com/office/drawing/2014/main" val="20000"/>
                    </a:ext>
                  </a:extLst>
                </a:gridCol>
                <a:gridCol w="323215">
                  <a:extLst>
                    <a:ext uri="{9D8B030D-6E8A-4147-A177-3AD203B41FA5}">
                      <a16:colId xmlns:a16="http://schemas.microsoft.com/office/drawing/2014/main" val="20001"/>
                    </a:ext>
                  </a:extLst>
                </a:gridCol>
                <a:gridCol w="323214">
                  <a:extLst>
                    <a:ext uri="{9D8B030D-6E8A-4147-A177-3AD203B41FA5}">
                      <a16:colId xmlns:a16="http://schemas.microsoft.com/office/drawing/2014/main" val="20002"/>
                    </a:ext>
                  </a:extLst>
                </a:gridCol>
                <a:gridCol w="323215">
                  <a:extLst>
                    <a:ext uri="{9D8B030D-6E8A-4147-A177-3AD203B41FA5}">
                      <a16:colId xmlns:a16="http://schemas.microsoft.com/office/drawing/2014/main" val="20003"/>
                    </a:ext>
                  </a:extLst>
                </a:gridCol>
              </a:tblGrid>
              <a:tr h="323399">
                <a:tc>
                  <a:txBody>
                    <a:bodyPr/>
                    <a:lstStyle/>
                    <a:p>
                      <a:pPr algn="ctr">
                        <a:lnSpc>
                          <a:spcPct val="100000"/>
                        </a:lnSpc>
                        <a:spcBef>
                          <a:spcPts val="390"/>
                        </a:spcBef>
                      </a:pPr>
                      <a:r>
                        <a:rPr sz="1400" dirty="0">
                          <a:solidFill>
                            <a:srgbClr val="595959"/>
                          </a:solidFill>
                          <a:latin typeface="Consolas"/>
                          <a:cs typeface="Consolas"/>
                        </a:rPr>
                        <a:t>1</a:t>
                      </a:r>
                      <a:endParaRPr sz="1400">
                        <a:latin typeface="Consolas"/>
                        <a:cs typeface="Consolas"/>
                      </a:endParaRPr>
                    </a:p>
                  </a:txBody>
                  <a:tcPr marL="0" marR="0" marT="49530" marB="0">
                    <a:lnL w="28575">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FFFF00"/>
                    </a:solidFill>
                  </a:tcPr>
                </a:tc>
                <a:tc>
                  <a:txBody>
                    <a:bodyPr/>
                    <a:lstStyle/>
                    <a:p>
                      <a:pPr algn="ctr">
                        <a:lnSpc>
                          <a:spcPct val="100000"/>
                        </a:lnSpc>
                        <a:spcBef>
                          <a:spcPts val="390"/>
                        </a:spcBef>
                      </a:pPr>
                      <a:r>
                        <a:rPr sz="1400" dirty="0">
                          <a:solidFill>
                            <a:srgbClr val="595959"/>
                          </a:solidFill>
                          <a:latin typeface="Consolas"/>
                          <a:cs typeface="Consolas"/>
                        </a:rPr>
                        <a:t>3</a:t>
                      </a:r>
                      <a:endParaRPr sz="1400">
                        <a:latin typeface="Consolas"/>
                        <a:cs typeface="Consolas"/>
                      </a:endParaRPr>
                    </a:p>
                  </a:txBody>
                  <a:tcPr marL="0" marR="0" marT="49530" marB="0">
                    <a:lnL w="38100">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FFFF00"/>
                    </a:solidFill>
                  </a:tcPr>
                </a:tc>
                <a:tc>
                  <a:txBody>
                    <a:bodyPr/>
                    <a:lstStyle/>
                    <a:p>
                      <a:pPr algn="ctr">
                        <a:lnSpc>
                          <a:spcPct val="100000"/>
                        </a:lnSpc>
                        <a:spcBef>
                          <a:spcPts val="390"/>
                        </a:spcBef>
                      </a:pPr>
                      <a:r>
                        <a:rPr sz="1400" dirty="0">
                          <a:solidFill>
                            <a:srgbClr val="595959"/>
                          </a:solidFill>
                          <a:latin typeface="Consolas"/>
                          <a:cs typeface="Consolas"/>
                        </a:rPr>
                        <a:t>5</a:t>
                      </a:r>
                      <a:endParaRPr sz="1400">
                        <a:latin typeface="Consolas"/>
                        <a:cs typeface="Consolas"/>
                      </a:endParaRPr>
                    </a:p>
                  </a:txBody>
                  <a:tcPr marL="0" marR="0" marT="49530" marB="0">
                    <a:lnL w="38100">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FFFF00"/>
                    </a:solidFill>
                  </a:tcPr>
                </a:tc>
                <a:tc>
                  <a:txBody>
                    <a:bodyPr/>
                    <a:lstStyle/>
                    <a:p>
                      <a:pPr marL="63500">
                        <a:lnSpc>
                          <a:spcPct val="100000"/>
                        </a:lnSpc>
                        <a:spcBef>
                          <a:spcPts val="390"/>
                        </a:spcBef>
                      </a:pPr>
                      <a:r>
                        <a:rPr sz="1400" spc="-5" dirty="0">
                          <a:solidFill>
                            <a:srgbClr val="595959"/>
                          </a:solidFill>
                          <a:latin typeface="Consolas"/>
                          <a:cs typeface="Consolas"/>
                        </a:rPr>
                        <a:t>20</a:t>
                      </a:r>
                      <a:endParaRPr sz="1400">
                        <a:latin typeface="Consolas"/>
                        <a:cs typeface="Consolas"/>
                      </a:endParaRPr>
                    </a:p>
                  </a:txBody>
                  <a:tcPr marL="0" marR="0" marT="49530" marB="0">
                    <a:lnL w="38100">
                      <a:solidFill>
                        <a:srgbClr val="595959"/>
                      </a:solidFill>
                      <a:prstDash val="solid"/>
                    </a:lnL>
                    <a:lnR w="28575">
                      <a:solidFill>
                        <a:srgbClr val="595959"/>
                      </a:solidFill>
                      <a:prstDash val="solid"/>
                    </a:lnR>
                    <a:lnT w="28575">
                      <a:solidFill>
                        <a:srgbClr val="595959"/>
                      </a:solidFill>
                      <a:prstDash val="solid"/>
                    </a:lnT>
                    <a:lnB w="28575">
                      <a:solidFill>
                        <a:srgbClr val="595959"/>
                      </a:solidFill>
                      <a:prstDash val="solid"/>
                    </a:lnB>
                    <a:solidFill>
                      <a:srgbClr val="FFFF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09753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Approach</a:t>
            </a:r>
            <a:r>
              <a:rPr sz="2500" b="0" spc="-30" dirty="0">
                <a:solidFill>
                  <a:srgbClr val="000000"/>
                </a:solidFill>
                <a:latin typeface="Arial MT"/>
                <a:cs typeface="Arial MT"/>
              </a:rPr>
              <a:t> </a:t>
            </a:r>
            <a:r>
              <a:rPr sz="2500" b="0" spc="5" dirty="0">
                <a:solidFill>
                  <a:srgbClr val="000000"/>
                </a:solidFill>
                <a:latin typeface="Arial MT"/>
                <a:cs typeface="Arial MT"/>
              </a:rPr>
              <a:t>2:</a:t>
            </a:r>
            <a:r>
              <a:rPr sz="2500" b="0" spc="-20" dirty="0">
                <a:solidFill>
                  <a:srgbClr val="000000"/>
                </a:solidFill>
                <a:latin typeface="Arial MT"/>
                <a:cs typeface="Arial MT"/>
              </a:rPr>
              <a:t> </a:t>
            </a:r>
            <a:r>
              <a:rPr sz="2500" b="0" dirty="0">
                <a:solidFill>
                  <a:srgbClr val="000000"/>
                </a:solidFill>
                <a:latin typeface="Arial MT"/>
                <a:cs typeface="Arial MT"/>
              </a:rPr>
              <a:t>Hashing!</a:t>
            </a:r>
            <a:endParaRPr sz="2500">
              <a:latin typeface="Arial MT"/>
              <a:cs typeface="Arial MT"/>
            </a:endParaRPr>
          </a:p>
        </p:txBody>
      </p:sp>
      <p:sp>
        <p:nvSpPr>
          <p:cNvPr id="3" name="object 3"/>
          <p:cNvSpPr txBox="1"/>
          <p:nvPr/>
        </p:nvSpPr>
        <p:spPr>
          <a:xfrm>
            <a:off x="384725" y="1216355"/>
            <a:ext cx="7768590" cy="142113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Idea:</a:t>
            </a:r>
            <a:r>
              <a:rPr sz="1800" spc="-10" dirty="0">
                <a:solidFill>
                  <a:srgbClr val="595959"/>
                </a:solidFill>
                <a:latin typeface="Arial MT"/>
                <a:cs typeface="Arial MT"/>
              </a:rPr>
              <a:t> </a:t>
            </a:r>
            <a:r>
              <a:rPr sz="1800" spc="-5" dirty="0">
                <a:solidFill>
                  <a:srgbClr val="595959"/>
                </a:solidFill>
                <a:latin typeface="Arial MT"/>
                <a:cs typeface="Arial MT"/>
              </a:rPr>
              <a:t>Store</a:t>
            </a:r>
            <a:r>
              <a:rPr sz="1800" spc="-15" dirty="0">
                <a:solidFill>
                  <a:srgbClr val="595959"/>
                </a:solidFill>
                <a:latin typeface="Arial MT"/>
                <a:cs typeface="Arial MT"/>
              </a:rPr>
              <a:t> </a:t>
            </a:r>
            <a:r>
              <a:rPr sz="1800" spc="-5" dirty="0">
                <a:solidFill>
                  <a:srgbClr val="595959"/>
                </a:solidFill>
                <a:latin typeface="Arial MT"/>
                <a:cs typeface="Arial MT"/>
              </a:rPr>
              <a:t>the </a:t>
            </a:r>
            <a:r>
              <a:rPr sz="1800" dirty="0">
                <a:solidFill>
                  <a:srgbClr val="595959"/>
                </a:solidFill>
                <a:latin typeface="Arial MT"/>
                <a:cs typeface="Arial MT"/>
              </a:rPr>
              <a:t>counts</a:t>
            </a:r>
            <a:r>
              <a:rPr sz="1800" spc="-10" dirty="0">
                <a:solidFill>
                  <a:srgbClr val="595959"/>
                </a:solidFill>
                <a:latin typeface="Arial MT"/>
                <a:cs typeface="Arial MT"/>
              </a:rPr>
              <a:t> </a:t>
            </a:r>
            <a:r>
              <a:rPr sz="1800" spc="-5" dirty="0">
                <a:solidFill>
                  <a:srgbClr val="595959"/>
                </a:solidFill>
                <a:latin typeface="Arial MT"/>
                <a:cs typeface="Arial MT"/>
              </a:rPr>
              <a:t>inside </a:t>
            </a:r>
            <a:r>
              <a:rPr sz="1800" dirty="0">
                <a:solidFill>
                  <a:srgbClr val="595959"/>
                </a:solidFill>
                <a:latin typeface="Arial MT"/>
                <a:cs typeface="Arial MT"/>
              </a:rPr>
              <a:t>a</a:t>
            </a:r>
            <a:r>
              <a:rPr sz="1800" spc="-10" dirty="0">
                <a:solidFill>
                  <a:srgbClr val="595959"/>
                </a:solidFill>
                <a:latin typeface="Arial MT"/>
                <a:cs typeface="Arial MT"/>
              </a:rPr>
              <a:t> </a:t>
            </a:r>
            <a:r>
              <a:rPr sz="1800" spc="-5" dirty="0">
                <a:solidFill>
                  <a:srgbClr val="595959"/>
                </a:solidFill>
                <a:latin typeface="Arial MT"/>
                <a:cs typeface="Arial MT"/>
              </a:rPr>
              <a:t>hash table.</a:t>
            </a:r>
            <a:r>
              <a:rPr sz="1800" spc="-10" dirty="0">
                <a:solidFill>
                  <a:srgbClr val="595959"/>
                </a:solidFill>
                <a:latin typeface="Arial MT"/>
                <a:cs typeface="Arial MT"/>
              </a:rPr>
              <a:t> </a:t>
            </a:r>
            <a:r>
              <a:rPr sz="1800" spc="-5" dirty="0">
                <a:solidFill>
                  <a:srgbClr val="595959"/>
                </a:solidFill>
                <a:latin typeface="Arial MT"/>
                <a:cs typeface="Arial MT"/>
              </a:rPr>
              <a:t>Key</a:t>
            </a:r>
            <a:r>
              <a:rPr sz="1800" spc="-10" dirty="0">
                <a:solidFill>
                  <a:srgbClr val="595959"/>
                </a:solidFill>
                <a:latin typeface="Arial MT"/>
                <a:cs typeface="Arial MT"/>
              </a:rPr>
              <a:t> </a:t>
            </a:r>
            <a:r>
              <a:rPr sz="1800" spc="-5" dirty="0">
                <a:solidFill>
                  <a:srgbClr val="595959"/>
                </a:solidFill>
                <a:latin typeface="Arial MT"/>
                <a:cs typeface="Arial MT"/>
              </a:rPr>
              <a:t>is</a:t>
            </a:r>
            <a:r>
              <a:rPr sz="1800" spc="-10" dirty="0">
                <a:solidFill>
                  <a:srgbClr val="595959"/>
                </a:solidFill>
                <a:latin typeface="Arial MT"/>
                <a:cs typeface="Arial MT"/>
              </a:rPr>
              <a:t> </a:t>
            </a:r>
            <a:r>
              <a:rPr sz="1800" spc="-5" dirty="0">
                <a:solidFill>
                  <a:srgbClr val="595959"/>
                </a:solidFill>
                <a:latin typeface="Arial MT"/>
                <a:cs typeface="Arial MT"/>
              </a:rPr>
              <a:t>the type,</a:t>
            </a:r>
            <a:r>
              <a:rPr sz="1800" spc="-10" dirty="0">
                <a:solidFill>
                  <a:srgbClr val="595959"/>
                </a:solidFill>
                <a:latin typeface="Arial MT"/>
                <a:cs typeface="Arial MT"/>
              </a:rPr>
              <a:t> </a:t>
            </a:r>
            <a:r>
              <a:rPr sz="1800" spc="-30" dirty="0">
                <a:solidFill>
                  <a:srgbClr val="595959"/>
                </a:solidFill>
                <a:latin typeface="Arial MT"/>
                <a:cs typeface="Arial MT"/>
              </a:rPr>
              <a:t>Value</a:t>
            </a:r>
            <a:r>
              <a:rPr sz="1800" spc="-5" dirty="0">
                <a:solidFill>
                  <a:srgbClr val="595959"/>
                </a:solidFill>
                <a:latin typeface="Arial MT"/>
                <a:cs typeface="Arial MT"/>
              </a:rPr>
              <a:t> is</a:t>
            </a:r>
            <a:r>
              <a:rPr sz="1800" spc="-10" dirty="0">
                <a:solidFill>
                  <a:srgbClr val="595959"/>
                </a:solidFill>
                <a:latin typeface="Arial MT"/>
                <a:cs typeface="Arial MT"/>
              </a:rPr>
              <a:t> </a:t>
            </a:r>
            <a:r>
              <a:rPr sz="1800" spc="-5" dirty="0">
                <a:solidFill>
                  <a:srgbClr val="595959"/>
                </a:solidFill>
                <a:latin typeface="Arial MT"/>
                <a:cs typeface="Arial MT"/>
              </a:rPr>
              <a:t>the </a:t>
            </a:r>
            <a:r>
              <a:rPr sz="1800" dirty="0">
                <a:solidFill>
                  <a:srgbClr val="595959"/>
                </a:solidFill>
                <a:latin typeface="Arial MT"/>
                <a:cs typeface="Arial MT"/>
              </a:rPr>
              <a:t>count</a:t>
            </a:r>
            <a:endParaRPr sz="1800">
              <a:latin typeface="Arial MT"/>
              <a:cs typeface="Arial MT"/>
            </a:endParaRPr>
          </a:p>
          <a:p>
            <a:pPr marL="12700">
              <a:lnSpc>
                <a:spcPct val="100000"/>
              </a:lnSpc>
              <a:spcBef>
                <a:spcPts val="1525"/>
              </a:spcBef>
            </a:pPr>
            <a:r>
              <a:rPr sz="1800" spc="-5" dirty="0">
                <a:solidFill>
                  <a:srgbClr val="595959"/>
                </a:solidFill>
                <a:latin typeface="Arial MT"/>
                <a:cs typeface="Arial MT"/>
              </a:rPr>
              <a:t>E.g.</a:t>
            </a:r>
            <a:r>
              <a:rPr sz="1800" spc="-15" dirty="0">
                <a:solidFill>
                  <a:srgbClr val="595959"/>
                </a:solidFill>
                <a:latin typeface="Arial MT"/>
                <a:cs typeface="Arial MT"/>
              </a:rPr>
              <a:t> </a:t>
            </a:r>
            <a:r>
              <a:rPr sz="1800" spc="-5" dirty="0">
                <a:solidFill>
                  <a:srgbClr val="595959"/>
                </a:solidFill>
                <a:latin typeface="Arial MT"/>
                <a:cs typeface="Arial MT"/>
              </a:rPr>
              <a:t>[5, 1,</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20, 1,</a:t>
            </a:r>
            <a:r>
              <a:rPr sz="1800" spc="-10" dirty="0">
                <a:solidFill>
                  <a:srgbClr val="595959"/>
                </a:solidFill>
                <a:latin typeface="Arial MT"/>
                <a:cs typeface="Arial MT"/>
              </a:rPr>
              <a:t> </a:t>
            </a:r>
            <a:r>
              <a:rPr sz="1800" spc="-5" dirty="0">
                <a:solidFill>
                  <a:srgbClr val="595959"/>
                </a:solidFill>
                <a:latin typeface="Arial MT"/>
                <a:cs typeface="Arial MT"/>
              </a:rPr>
              <a:t>1, 1]:</a:t>
            </a:r>
            <a:r>
              <a:rPr sz="1800" spc="-10" dirty="0">
                <a:solidFill>
                  <a:srgbClr val="595959"/>
                </a:solidFill>
                <a:latin typeface="Arial MT"/>
                <a:cs typeface="Arial MT"/>
              </a:rPr>
              <a:t> </a:t>
            </a:r>
            <a:r>
              <a:rPr sz="1800" dirty="0">
                <a:solidFill>
                  <a:srgbClr val="595959"/>
                </a:solidFill>
                <a:latin typeface="Arial MT"/>
                <a:cs typeface="Arial MT"/>
              </a:rPr>
              <a:t>t</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4, </a:t>
            </a:r>
            <a:r>
              <a:rPr sz="1800" dirty="0">
                <a:solidFill>
                  <a:srgbClr val="595959"/>
                </a:solidFill>
                <a:latin typeface="Arial MT"/>
                <a:cs typeface="Arial MT"/>
              </a:rPr>
              <a:t>n</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10</a:t>
            </a:r>
            <a:endParaRPr sz="1800">
              <a:latin typeface="Arial MT"/>
              <a:cs typeface="Arial MT"/>
            </a:endParaRPr>
          </a:p>
          <a:p>
            <a:pPr>
              <a:lnSpc>
                <a:spcPct val="100000"/>
              </a:lnSpc>
            </a:pPr>
            <a:endParaRPr sz="2000">
              <a:latin typeface="Arial MT"/>
              <a:cs typeface="Arial MT"/>
            </a:endParaRPr>
          </a:p>
          <a:p>
            <a:pPr marL="4101465">
              <a:lnSpc>
                <a:spcPct val="100000"/>
              </a:lnSpc>
              <a:spcBef>
                <a:spcPts val="1160"/>
              </a:spcBef>
            </a:pPr>
            <a:r>
              <a:rPr sz="1400" spc="-5" dirty="0">
                <a:solidFill>
                  <a:srgbClr val="FF0000"/>
                </a:solidFill>
                <a:latin typeface="Arial MT"/>
                <a:cs typeface="Arial MT"/>
              </a:rPr>
              <a:t>Then</a:t>
            </a:r>
            <a:r>
              <a:rPr sz="1400" spc="-30" dirty="0">
                <a:solidFill>
                  <a:srgbClr val="FF0000"/>
                </a:solidFill>
                <a:latin typeface="Arial MT"/>
                <a:cs typeface="Arial MT"/>
              </a:rPr>
              <a:t> </a:t>
            </a:r>
            <a:r>
              <a:rPr sz="1400" spc="-5" dirty="0">
                <a:solidFill>
                  <a:srgbClr val="FF0000"/>
                </a:solidFill>
                <a:latin typeface="Arial MT"/>
                <a:cs typeface="Arial MT"/>
              </a:rPr>
              <a:t>we</a:t>
            </a:r>
            <a:r>
              <a:rPr sz="1400" spc="-25" dirty="0">
                <a:solidFill>
                  <a:srgbClr val="FF0000"/>
                </a:solidFill>
                <a:latin typeface="Arial MT"/>
                <a:cs typeface="Arial MT"/>
              </a:rPr>
              <a:t> </a:t>
            </a:r>
            <a:r>
              <a:rPr sz="1400" dirty="0">
                <a:solidFill>
                  <a:srgbClr val="FF0000"/>
                </a:solidFill>
                <a:latin typeface="Arial MT"/>
                <a:cs typeface="Arial MT"/>
              </a:rPr>
              <a:t>sort</a:t>
            </a:r>
            <a:r>
              <a:rPr sz="1400" spc="-25" dirty="0">
                <a:solidFill>
                  <a:srgbClr val="FF0000"/>
                </a:solidFill>
                <a:latin typeface="Arial MT"/>
                <a:cs typeface="Arial MT"/>
              </a:rPr>
              <a:t> </a:t>
            </a:r>
            <a:r>
              <a:rPr sz="1400" spc="-5" dirty="0">
                <a:solidFill>
                  <a:srgbClr val="FF0000"/>
                </a:solidFill>
                <a:latin typeface="Arial MT"/>
                <a:cs typeface="Arial MT"/>
              </a:rPr>
              <a:t>it!</a:t>
            </a:r>
            <a:endParaRPr sz="1400">
              <a:latin typeface="Arial MT"/>
              <a:cs typeface="Arial MT"/>
            </a:endParaRPr>
          </a:p>
        </p:txBody>
      </p:sp>
      <p:graphicFrame>
        <p:nvGraphicFramePr>
          <p:cNvPr id="4" name="object 4"/>
          <p:cNvGraphicFramePr>
            <a:graphicFrameLocks noGrp="1"/>
          </p:cNvGraphicFramePr>
          <p:nvPr/>
        </p:nvGraphicFramePr>
        <p:xfrm>
          <a:off x="650012" y="2686287"/>
          <a:ext cx="1541780" cy="1370995"/>
        </p:xfrm>
        <a:graphic>
          <a:graphicData uri="http://schemas.openxmlformats.org/drawingml/2006/table">
            <a:tbl>
              <a:tblPr firstRow="1" bandRow="1">
                <a:tableStyleId>{2D5ABB26-0587-4C30-8999-92F81FD0307C}</a:tableStyleId>
              </a:tblPr>
              <a:tblGrid>
                <a:gridCol w="770890">
                  <a:extLst>
                    <a:ext uri="{9D8B030D-6E8A-4147-A177-3AD203B41FA5}">
                      <a16:colId xmlns:a16="http://schemas.microsoft.com/office/drawing/2014/main" val="20000"/>
                    </a:ext>
                  </a:extLst>
                </a:gridCol>
                <a:gridCol w="770890">
                  <a:extLst>
                    <a:ext uri="{9D8B030D-6E8A-4147-A177-3AD203B41FA5}">
                      <a16:colId xmlns:a16="http://schemas.microsoft.com/office/drawing/2014/main" val="20001"/>
                    </a:ext>
                  </a:extLst>
                </a:gridCol>
              </a:tblGrid>
              <a:tr h="274199">
                <a:tc>
                  <a:txBody>
                    <a:bodyPr/>
                    <a:lstStyle/>
                    <a:p>
                      <a:pPr algn="ctr">
                        <a:lnSpc>
                          <a:spcPct val="100000"/>
                        </a:lnSpc>
                        <a:spcBef>
                          <a:spcPts val="195"/>
                        </a:spcBef>
                      </a:pPr>
                      <a:r>
                        <a:rPr sz="1400" b="1" spc="-5" dirty="0">
                          <a:latin typeface="Consolas"/>
                          <a:cs typeface="Consolas"/>
                        </a:rPr>
                        <a:t>Key</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b="1" spc="-5" dirty="0">
                          <a:latin typeface="Consolas"/>
                          <a:cs typeface="Consolas"/>
                        </a:rPr>
                        <a:t>Value</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dirty="0">
                          <a:latin typeface="Consolas"/>
                          <a:cs typeface="Consolas"/>
                        </a:rPr>
                        <a:t>5</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dirty="0">
                          <a:latin typeface="Consolas"/>
                          <a:cs typeface="Consolas"/>
                        </a:rPr>
                        <a:t>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dirty="0">
                          <a:latin typeface="Consolas"/>
                          <a:cs typeface="Consolas"/>
                        </a:rPr>
                        <a:t>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FFF00"/>
                    </a:solidFill>
                  </a:tcPr>
                </a:tc>
                <a:tc>
                  <a:txBody>
                    <a:bodyPr/>
                    <a:lstStyle/>
                    <a:p>
                      <a:pPr algn="ctr">
                        <a:lnSpc>
                          <a:spcPct val="100000"/>
                        </a:lnSpc>
                        <a:spcBef>
                          <a:spcPts val="195"/>
                        </a:spcBef>
                      </a:pPr>
                      <a:r>
                        <a:rPr sz="1400" dirty="0">
                          <a:latin typeface="Consolas"/>
                          <a:cs typeface="Consolas"/>
                        </a:rPr>
                        <a:t>4</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FFF00"/>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20</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dirty="0">
                          <a:latin typeface="Consolas"/>
                          <a:cs typeface="Consolas"/>
                        </a:rPr>
                        <a:t>3</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dirty="0">
                          <a:latin typeface="Consolas"/>
                          <a:cs typeface="Consolas"/>
                        </a:rPr>
                        <a:t>3</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dirty="0">
                          <a:latin typeface="Consolas"/>
                          <a:cs typeface="Consolas"/>
                        </a:rPr>
                        <a:t>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bl>
          </a:graphicData>
        </a:graphic>
      </p:graphicFrame>
      <p:graphicFrame>
        <p:nvGraphicFramePr>
          <p:cNvPr id="5" name="object 5"/>
          <p:cNvGraphicFramePr>
            <a:graphicFrameLocks noGrp="1"/>
          </p:cNvGraphicFramePr>
          <p:nvPr/>
        </p:nvGraphicFramePr>
        <p:xfrm>
          <a:off x="3194687" y="2661679"/>
          <a:ext cx="1292859" cy="323399"/>
        </p:xfrm>
        <a:graphic>
          <a:graphicData uri="http://schemas.openxmlformats.org/drawingml/2006/table">
            <a:tbl>
              <a:tblPr firstRow="1" bandRow="1">
                <a:tableStyleId>{2D5ABB26-0587-4C30-8999-92F81FD0307C}</a:tableStyleId>
              </a:tblPr>
              <a:tblGrid>
                <a:gridCol w="323215">
                  <a:extLst>
                    <a:ext uri="{9D8B030D-6E8A-4147-A177-3AD203B41FA5}">
                      <a16:colId xmlns:a16="http://schemas.microsoft.com/office/drawing/2014/main" val="20000"/>
                    </a:ext>
                  </a:extLst>
                </a:gridCol>
                <a:gridCol w="323215">
                  <a:extLst>
                    <a:ext uri="{9D8B030D-6E8A-4147-A177-3AD203B41FA5}">
                      <a16:colId xmlns:a16="http://schemas.microsoft.com/office/drawing/2014/main" val="20001"/>
                    </a:ext>
                  </a:extLst>
                </a:gridCol>
                <a:gridCol w="323214">
                  <a:extLst>
                    <a:ext uri="{9D8B030D-6E8A-4147-A177-3AD203B41FA5}">
                      <a16:colId xmlns:a16="http://schemas.microsoft.com/office/drawing/2014/main" val="20002"/>
                    </a:ext>
                  </a:extLst>
                </a:gridCol>
                <a:gridCol w="323215">
                  <a:extLst>
                    <a:ext uri="{9D8B030D-6E8A-4147-A177-3AD203B41FA5}">
                      <a16:colId xmlns:a16="http://schemas.microsoft.com/office/drawing/2014/main" val="20003"/>
                    </a:ext>
                  </a:extLst>
                </a:gridCol>
              </a:tblGrid>
              <a:tr h="323399">
                <a:tc>
                  <a:txBody>
                    <a:bodyPr/>
                    <a:lstStyle/>
                    <a:p>
                      <a:pPr algn="ctr">
                        <a:lnSpc>
                          <a:spcPct val="100000"/>
                        </a:lnSpc>
                        <a:spcBef>
                          <a:spcPts val="390"/>
                        </a:spcBef>
                      </a:pPr>
                      <a:r>
                        <a:rPr sz="1400" dirty="0">
                          <a:solidFill>
                            <a:srgbClr val="595959"/>
                          </a:solidFill>
                          <a:latin typeface="Consolas"/>
                          <a:cs typeface="Consolas"/>
                        </a:rPr>
                        <a:t>1</a:t>
                      </a:r>
                      <a:endParaRPr sz="1400">
                        <a:latin typeface="Consolas"/>
                        <a:cs typeface="Consolas"/>
                      </a:endParaRPr>
                    </a:p>
                  </a:txBody>
                  <a:tcPr marL="0" marR="0" marT="49530" marB="0">
                    <a:lnL w="28575">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FFFF00"/>
                    </a:solidFill>
                  </a:tcPr>
                </a:tc>
                <a:tc>
                  <a:txBody>
                    <a:bodyPr/>
                    <a:lstStyle/>
                    <a:p>
                      <a:pPr algn="ctr">
                        <a:lnSpc>
                          <a:spcPct val="100000"/>
                        </a:lnSpc>
                        <a:spcBef>
                          <a:spcPts val="390"/>
                        </a:spcBef>
                      </a:pPr>
                      <a:r>
                        <a:rPr sz="1400" dirty="0">
                          <a:solidFill>
                            <a:srgbClr val="595959"/>
                          </a:solidFill>
                          <a:latin typeface="Consolas"/>
                          <a:cs typeface="Consolas"/>
                        </a:rPr>
                        <a:t>3</a:t>
                      </a:r>
                      <a:endParaRPr sz="1400">
                        <a:latin typeface="Consolas"/>
                        <a:cs typeface="Consolas"/>
                      </a:endParaRPr>
                    </a:p>
                  </a:txBody>
                  <a:tcPr marL="0" marR="0" marT="49530" marB="0">
                    <a:lnL w="38100">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EEEEEE"/>
                    </a:solidFill>
                  </a:tcPr>
                </a:tc>
                <a:tc>
                  <a:txBody>
                    <a:bodyPr/>
                    <a:lstStyle/>
                    <a:p>
                      <a:pPr algn="ctr">
                        <a:lnSpc>
                          <a:spcPct val="100000"/>
                        </a:lnSpc>
                        <a:spcBef>
                          <a:spcPts val="390"/>
                        </a:spcBef>
                      </a:pPr>
                      <a:r>
                        <a:rPr sz="1400" dirty="0">
                          <a:solidFill>
                            <a:srgbClr val="595959"/>
                          </a:solidFill>
                          <a:latin typeface="Consolas"/>
                          <a:cs typeface="Consolas"/>
                        </a:rPr>
                        <a:t>5</a:t>
                      </a:r>
                      <a:endParaRPr sz="1400">
                        <a:latin typeface="Consolas"/>
                        <a:cs typeface="Consolas"/>
                      </a:endParaRPr>
                    </a:p>
                  </a:txBody>
                  <a:tcPr marL="0" marR="0" marT="49530" marB="0">
                    <a:lnL w="38100">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EEEEEE"/>
                    </a:solidFill>
                  </a:tcPr>
                </a:tc>
                <a:tc>
                  <a:txBody>
                    <a:bodyPr/>
                    <a:lstStyle/>
                    <a:p>
                      <a:pPr marL="63500">
                        <a:lnSpc>
                          <a:spcPct val="100000"/>
                        </a:lnSpc>
                        <a:spcBef>
                          <a:spcPts val="390"/>
                        </a:spcBef>
                      </a:pPr>
                      <a:r>
                        <a:rPr sz="1400" spc="-5" dirty="0">
                          <a:solidFill>
                            <a:srgbClr val="595959"/>
                          </a:solidFill>
                          <a:latin typeface="Consolas"/>
                          <a:cs typeface="Consolas"/>
                        </a:rPr>
                        <a:t>20</a:t>
                      </a:r>
                      <a:endParaRPr sz="1400">
                        <a:latin typeface="Consolas"/>
                        <a:cs typeface="Consolas"/>
                      </a:endParaRPr>
                    </a:p>
                  </a:txBody>
                  <a:tcPr marL="0" marR="0" marT="49530" marB="0">
                    <a:lnL w="38100">
                      <a:solidFill>
                        <a:srgbClr val="595959"/>
                      </a:solidFill>
                      <a:prstDash val="solid"/>
                    </a:lnL>
                    <a:lnR w="28575">
                      <a:solidFill>
                        <a:srgbClr val="595959"/>
                      </a:solidFill>
                      <a:prstDash val="solid"/>
                    </a:lnR>
                    <a:lnT w="28575">
                      <a:solidFill>
                        <a:srgbClr val="595959"/>
                      </a:solidFill>
                      <a:prstDash val="solid"/>
                    </a:lnT>
                    <a:lnB w="28575">
                      <a:solidFill>
                        <a:srgbClr val="595959"/>
                      </a:solidFill>
                      <a:prstDash val="solid"/>
                    </a:lnB>
                    <a:solidFill>
                      <a:srgbClr val="EEEEEE"/>
                    </a:solidFill>
                  </a:tcPr>
                </a:tc>
                <a:extLst>
                  <a:ext uri="{0D108BD9-81ED-4DB2-BD59-A6C34878D82A}">
                    <a16:rowId xmlns:a16="http://schemas.microsoft.com/office/drawing/2014/main" val="10000"/>
                  </a:ext>
                </a:extLst>
              </a:tr>
            </a:tbl>
          </a:graphicData>
        </a:graphic>
      </p:graphicFrame>
      <p:grpSp>
        <p:nvGrpSpPr>
          <p:cNvPr id="6" name="object 6"/>
          <p:cNvGrpSpPr/>
          <p:nvPr/>
        </p:nvGrpSpPr>
        <p:grpSpPr>
          <a:xfrm>
            <a:off x="3181687" y="3142882"/>
            <a:ext cx="347345" cy="41275"/>
            <a:chOff x="3181687" y="3142882"/>
            <a:chExt cx="347345" cy="41275"/>
          </a:xfrm>
        </p:grpSpPr>
        <p:sp>
          <p:nvSpPr>
            <p:cNvPr id="7" name="object 7"/>
            <p:cNvSpPr/>
            <p:nvPr/>
          </p:nvSpPr>
          <p:spPr>
            <a:xfrm>
              <a:off x="3186450" y="3163368"/>
              <a:ext cx="294640" cy="10795"/>
            </a:xfrm>
            <a:custGeom>
              <a:avLst/>
              <a:gdLst/>
              <a:ahLst/>
              <a:cxnLst/>
              <a:rect l="l" t="t" r="r" b="b"/>
              <a:pathLst>
                <a:path w="294639" h="10794">
                  <a:moveTo>
                    <a:pt x="0" y="10551"/>
                  </a:moveTo>
                  <a:lnTo>
                    <a:pt x="294186" y="0"/>
                  </a:lnTo>
                </a:path>
              </a:pathLst>
            </a:custGeom>
            <a:ln w="9524">
              <a:solidFill>
                <a:srgbClr val="FF0000"/>
              </a:solidFill>
            </a:ln>
          </p:spPr>
          <p:txBody>
            <a:bodyPr wrap="square" lIns="0" tIns="0" rIns="0" bIns="0" rtlCol="0"/>
            <a:lstStyle/>
            <a:p>
              <a:endParaRPr/>
            </a:p>
          </p:txBody>
        </p:sp>
        <p:sp>
          <p:nvSpPr>
            <p:cNvPr id="8" name="object 8"/>
            <p:cNvSpPr/>
            <p:nvPr/>
          </p:nvSpPr>
          <p:spPr>
            <a:xfrm>
              <a:off x="3480072" y="3147645"/>
              <a:ext cx="43815" cy="31750"/>
            </a:xfrm>
            <a:custGeom>
              <a:avLst/>
              <a:gdLst/>
              <a:ahLst/>
              <a:cxnLst/>
              <a:rect l="l" t="t" r="r" b="b"/>
              <a:pathLst>
                <a:path w="43814" h="31750">
                  <a:moveTo>
                    <a:pt x="1128" y="31445"/>
                  </a:moveTo>
                  <a:lnTo>
                    <a:pt x="0" y="0"/>
                  </a:lnTo>
                  <a:lnTo>
                    <a:pt x="43761" y="14173"/>
                  </a:lnTo>
                  <a:lnTo>
                    <a:pt x="1128" y="31445"/>
                  </a:lnTo>
                  <a:close/>
                </a:path>
              </a:pathLst>
            </a:custGeom>
            <a:solidFill>
              <a:srgbClr val="FF0000"/>
            </a:solidFill>
          </p:spPr>
          <p:txBody>
            <a:bodyPr wrap="square" lIns="0" tIns="0" rIns="0" bIns="0" rtlCol="0"/>
            <a:lstStyle/>
            <a:p>
              <a:endParaRPr/>
            </a:p>
          </p:txBody>
        </p:sp>
        <p:sp>
          <p:nvSpPr>
            <p:cNvPr id="9" name="object 9"/>
            <p:cNvSpPr/>
            <p:nvPr/>
          </p:nvSpPr>
          <p:spPr>
            <a:xfrm>
              <a:off x="3480072" y="3147645"/>
              <a:ext cx="43815" cy="31750"/>
            </a:xfrm>
            <a:custGeom>
              <a:avLst/>
              <a:gdLst/>
              <a:ahLst/>
              <a:cxnLst/>
              <a:rect l="l" t="t" r="r" b="b"/>
              <a:pathLst>
                <a:path w="43814" h="31750">
                  <a:moveTo>
                    <a:pt x="1128" y="31445"/>
                  </a:moveTo>
                  <a:lnTo>
                    <a:pt x="43761" y="14173"/>
                  </a:lnTo>
                  <a:lnTo>
                    <a:pt x="0" y="0"/>
                  </a:lnTo>
                  <a:lnTo>
                    <a:pt x="1128" y="31445"/>
                  </a:lnTo>
                  <a:close/>
                </a:path>
              </a:pathLst>
            </a:custGeom>
            <a:ln w="9524">
              <a:solidFill>
                <a:srgbClr val="FF0000"/>
              </a:solidFill>
            </a:ln>
          </p:spPr>
          <p:txBody>
            <a:bodyPr wrap="square" lIns="0" tIns="0" rIns="0" bIns="0" rtlCol="0"/>
            <a:lstStyle/>
            <a:p>
              <a:endParaRPr/>
            </a:p>
          </p:txBody>
        </p:sp>
      </p:grpSp>
      <p:sp>
        <p:nvSpPr>
          <p:cNvPr id="10" name="object 10"/>
          <p:cNvSpPr txBox="1"/>
          <p:nvPr/>
        </p:nvSpPr>
        <p:spPr>
          <a:xfrm>
            <a:off x="3396550" y="3250513"/>
            <a:ext cx="1417320" cy="448309"/>
          </a:xfrm>
          <a:prstGeom prst="rect">
            <a:avLst/>
          </a:prstGeom>
        </p:spPr>
        <p:txBody>
          <a:bodyPr vert="horz" wrap="square" lIns="0" tIns="22860" rIns="0" bIns="0" rtlCol="0">
            <a:spAutoFit/>
          </a:bodyPr>
          <a:lstStyle/>
          <a:p>
            <a:pPr marL="12700" marR="5080">
              <a:lnSpc>
                <a:spcPts val="1650"/>
              </a:lnSpc>
              <a:spcBef>
                <a:spcPts val="180"/>
              </a:spcBef>
            </a:pPr>
            <a:r>
              <a:rPr sz="1400" spc="-5" dirty="0">
                <a:solidFill>
                  <a:srgbClr val="FF0000"/>
                </a:solidFill>
                <a:latin typeface="Arial MT"/>
                <a:cs typeface="Arial MT"/>
              </a:rPr>
              <a:t>And</a:t>
            </a:r>
            <a:r>
              <a:rPr sz="1400" spc="-50" dirty="0">
                <a:solidFill>
                  <a:srgbClr val="FF0000"/>
                </a:solidFill>
                <a:latin typeface="Arial MT"/>
                <a:cs typeface="Arial MT"/>
              </a:rPr>
              <a:t> </a:t>
            </a:r>
            <a:r>
              <a:rPr sz="1400" dirty="0">
                <a:solidFill>
                  <a:srgbClr val="FF0000"/>
                </a:solidFill>
                <a:latin typeface="Arial MT"/>
                <a:cs typeface="Arial MT"/>
              </a:rPr>
              <a:t>start</a:t>
            </a:r>
            <a:r>
              <a:rPr sz="1400" spc="-50" dirty="0">
                <a:solidFill>
                  <a:srgbClr val="FF0000"/>
                </a:solidFill>
                <a:latin typeface="Arial MT"/>
                <a:cs typeface="Arial MT"/>
              </a:rPr>
              <a:t> </a:t>
            </a:r>
            <a:r>
              <a:rPr sz="1400" spc="-5" dirty="0">
                <a:solidFill>
                  <a:srgbClr val="FF0000"/>
                </a:solidFill>
                <a:latin typeface="Arial MT"/>
                <a:cs typeface="Arial MT"/>
              </a:rPr>
              <a:t>iterating </a:t>
            </a:r>
            <a:r>
              <a:rPr sz="1400" spc="-375" dirty="0">
                <a:solidFill>
                  <a:srgbClr val="FF0000"/>
                </a:solidFill>
                <a:latin typeface="Arial MT"/>
                <a:cs typeface="Arial MT"/>
              </a:rPr>
              <a:t> </a:t>
            </a:r>
            <a:r>
              <a:rPr sz="1400" spc="-5" dirty="0">
                <a:solidFill>
                  <a:srgbClr val="FF0000"/>
                </a:solidFill>
                <a:latin typeface="Arial MT"/>
                <a:cs typeface="Arial MT"/>
              </a:rPr>
              <a:t>through!</a:t>
            </a:r>
            <a:endParaRPr sz="1400">
              <a:latin typeface="Arial MT"/>
              <a:cs typeface="Arial MT"/>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09753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Approach</a:t>
            </a:r>
            <a:r>
              <a:rPr sz="2500" b="0" spc="-30" dirty="0">
                <a:solidFill>
                  <a:srgbClr val="000000"/>
                </a:solidFill>
                <a:latin typeface="Arial MT"/>
                <a:cs typeface="Arial MT"/>
              </a:rPr>
              <a:t> </a:t>
            </a:r>
            <a:r>
              <a:rPr sz="2500" b="0" spc="5" dirty="0">
                <a:solidFill>
                  <a:srgbClr val="000000"/>
                </a:solidFill>
                <a:latin typeface="Arial MT"/>
                <a:cs typeface="Arial MT"/>
              </a:rPr>
              <a:t>2:</a:t>
            </a:r>
            <a:r>
              <a:rPr sz="2500" b="0" spc="-20" dirty="0">
                <a:solidFill>
                  <a:srgbClr val="000000"/>
                </a:solidFill>
                <a:latin typeface="Arial MT"/>
                <a:cs typeface="Arial MT"/>
              </a:rPr>
              <a:t> </a:t>
            </a:r>
            <a:r>
              <a:rPr sz="2500" b="0" dirty="0">
                <a:solidFill>
                  <a:srgbClr val="000000"/>
                </a:solidFill>
                <a:latin typeface="Arial MT"/>
                <a:cs typeface="Arial MT"/>
              </a:rPr>
              <a:t>Hashing!</a:t>
            </a:r>
            <a:endParaRPr sz="2500">
              <a:latin typeface="Arial MT"/>
              <a:cs typeface="Arial MT"/>
            </a:endParaRPr>
          </a:p>
        </p:txBody>
      </p:sp>
      <p:sp>
        <p:nvSpPr>
          <p:cNvPr id="3" name="object 3"/>
          <p:cNvSpPr txBox="1"/>
          <p:nvPr/>
        </p:nvSpPr>
        <p:spPr>
          <a:xfrm>
            <a:off x="384725" y="1216355"/>
            <a:ext cx="7768590" cy="142113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Idea:</a:t>
            </a:r>
            <a:r>
              <a:rPr sz="1800" spc="-10" dirty="0">
                <a:solidFill>
                  <a:srgbClr val="595959"/>
                </a:solidFill>
                <a:latin typeface="Arial MT"/>
                <a:cs typeface="Arial MT"/>
              </a:rPr>
              <a:t> </a:t>
            </a:r>
            <a:r>
              <a:rPr sz="1800" spc="-5" dirty="0">
                <a:solidFill>
                  <a:srgbClr val="595959"/>
                </a:solidFill>
                <a:latin typeface="Arial MT"/>
                <a:cs typeface="Arial MT"/>
              </a:rPr>
              <a:t>Store</a:t>
            </a:r>
            <a:r>
              <a:rPr sz="1800" spc="-15" dirty="0">
                <a:solidFill>
                  <a:srgbClr val="595959"/>
                </a:solidFill>
                <a:latin typeface="Arial MT"/>
                <a:cs typeface="Arial MT"/>
              </a:rPr>
              <a:t> </a:t>
            </a:r>
            <a:r>
              <a:rPr sz="1800" spc="-5" dirty="0">
                <a:solidFill>
                  <a:srgbClr val="595959"/>
                </a:solidFill>
                <a:latin typeface="Arial MT"/>
                <a:cs typeface="Arial MT"/>
              </a:rPr>
              <a:t>the </a:t>
            </a:r>
            <a:r>
              <a:rPr sz="1800" dirty="0">
                <a:solidFill>
                  <a:srgbClr val="595959"/>
                </a:solidFill>
                <a:latin typeface="Arial MT"/>
                <a:cs typeface="Arial MT"/>
              </a:rPr>
              <a:t>counts</a:t>
            </a:r>
            <a:r>
              <a:rPr sz="1800" spc="-10" dirty="0">
                <a:solidFill>
                  <a:srgbClr val="595959"/>
                </a:solidFill>
                <a:latin typeface="Arial MT"/>
                <a:cs typeface="Arial MT"/>
              </a:rPr>
              <a:t> </a:t>
            </a:r>
            <a:r>
              <a:rPr sz="1800" spc="-5" dirty="0">
                <a:solidFill>
                  <a:srgbClr val="595959"/>
                </a:solidFill>
                <a:latin typeface="Arial MT"/>
                <a:cs typeface="Arial MT"/>
              </a:rPr>
              <a:t>inside </a:t>
            </a:r>
            <a:r>
              <a:rPr sz="1800" dirty="0">
                <a:solidFill>
                  <a:srgbClr val="595959"/>
                </a:solidFill>
                <a:latin typeface="Arial MT"/>
                <a:cs typeface="Arial MT"/>
              </a:rPr>
              <a:t>a</a:t>
            </a:r>
            <a:r>
              <a:rPr sz="1800" spc="-10" dirty="0">
                <a:solidFill>
                  <a:srgbClr val="595959"/>
                </a:solidFill>
                <a:latin typeface="Arial MT"/>
                <a:cs typeface="Arial MT"/>
              </a:rPr>
              <a:t> </a:t>
            </a:r>
            <a:r>
              <a:rPr sz="1800" spc="-5" dirty="0">
                <a:solidFill>
                  <a:srgbClr val="595959"/>
                </a:solidFill>
                <a:latin typeface="Arial MT"/>
                <a:cs typeface="Arial MT"/>
              </a:rPr>
              <a:t>hash table.</a:t>
            </a:r>
            <a:r>
              <a:rPr sz="1800" spc="-10" dirty="0">
                <a:solidFill>
                  <a:srgbClr val="595959"/>
                </a:solidFill>
                <a:latin typeface="Arial MT"/>
                <a:cs typeface="Arial MT"/>
              </a:rPr>
              <a:t> </a:t>
            </a:r>
            <a:r>
              <a:rPr sz="1800" spc="-5" dirty="0">
                <a:solidFill>
                  <a:srgbClr val="595959"/>
                </a:solidFill>
                <a:latin typeface="Arial MT"/>
                <a:cs typeface="Arial MT"/>
              </a:rPr>
              <a:t>Key</a:t>
            </a:r>
            <a:r>
              <a:rPr sz="1800" spc="-10" dirty="0">
                <a:solidFill>
                  <a:srgbClr val="595959"/>
                </a:solidFill>
                <a:latin typeface="Arial MT"/>
                <a:cs typeface="Arial MT"/>
              </a:rPr>
              <a:t> </a:t>
            </a:r>
            <a:r>
              <a:rPr sz="1800" spc="-5" dirty="0">
                <a:solidFill>
                  <a:srgbClr val="595959"/>
                </a:solidFill>
                <a:latin typeface="Arial MT"/>
                <a:cs typeface="Arial MT"/>
              </a:rPr>
              <a:t>is</a:t>
            </a:r>
            <a:r>
              <a:rPr sz="1800" spc="-10" dirty="0">
                <a:solidFill>
                  <a:srgbClr val="595959"/>
                </a:solidFill>
                <a:latin typeface="Arial MT"/>
                <a:cs typeface="Arial MT"/>
              </a:rPr>
              <a:t> </a:t>
            </a:r>
            <a:r>
              <a:rPr sz="1800" spc="-5" dirty="0">
                <a:solidFill>
                  <a:srgbClr val="595959"/>
                </a:solidFill>
                <a:latin typeface="Arial MT"/>
                <a:cs typeface="Arial MT"/>
              </a:rPr>
              <a:t>the type,</a:t>
            </a:r>
            <a:r>
              <a:rPr sz="1800" spc="-10" dirty="0">
                <a:solidFill>
                  <a:srgbClr val="595959"/>
                </a:solidFill>
                <a:latin typeface="Arial MT"/>
                <a:cs typeface="Arial MT"/>
              </a:rPr>
              <a:t> </a:t>
            </a:r>
            <a:r>
              <a:rPr sz="1800" spc="-30" dirty="0">
                <a:solidFill>
                  <a:srgbClr val="595959"/>
                </a:solidFill>
                <a:latin typeface="Arial MT"/>
                <a:cs typeface="Arial MT"/>
              </a:rPr>
              <a:t>Value</a:t>
            </a:r>
            <a:r>
              <a:rPr sz="1800" spc="-5" dirty="0">
                <a:solidFill>
                  <a:srgbClr val="595959"/>
                </a:solidFill>
                <a:latin typeface="Arial MT"/>
                <a:cs typeface="Arial MT"/>
              </a:rPr>
              <a:t> is</a:t>
            </a:r>
            <a:r>
              <a:rPr sz="1800" spc="-10" dirty="0">
                <a:solidFill>
                  <a:srgbClr val="595959"/>
                </a:solidFill>
                <a:latin typeface="Arial MT"/>
                <a:cs typeface="Arial MT"/>
              </a:rPr>
              <a:t> </a:t>
            </a:r>
            <a:r>
              <a:rPr sz="1800" spc="-5" dirty="0">
                <a:solidFill>
                  <a:srgbClr val="595959"/>
                </a:solidFill>
                <a:latin typeface="Arial MT"/>
                <a:cs typeface="Arial MT"/>
              </a:rPr>
              <a:t>the </a:t>
            </a:r>
            <a:r>
              <a:rPr sz="1800" dirty="0">
                <a:solidFill>
                  <a:srgbClr val="595959"/>
                </a:solidFill>
                <a:latin typeface="Arial MT"/>
                <a:cs typeface="Arial MT"/>
              </a:rPr>
              <a:t>count</a:t>
            </a:r>
            <a:endParaRPr sz="1800">
              <a:latin typeface="Arial MT"/>
              <a:cs typeface="Arial MT"/>
            </a:endParaRPr>
          </a:p>
          <a:p>
            <a:pPr marL="12700">
              <a:lnSpc>
                <a:spcPct val="100000"/>
              </a:lnSpc>
              <a:spcBef>
                <a:spcPts val="1525"/>
              </a:spcBef>
            </a:pPr>
            <a:r>
              <a:rPr sz="1800" spc="-5" dirty="0">
                <a:solidFill>
                  <a:srgbClr val="595959"/>
                </a:solidFill>
                <a:latin typeface="Arial MT"/>
                <a:cs typeface="Arial MT"/>
              </a:rPr>
              <a:t>E.g.</a:t>
            </a:r>
            <a:r>
              <a:rPr sz="1800" spc="-15" dirty="0">
                <a:solidFill>
                  <a:srgbClr val="595959"/>
                </a:solidFill>
                <a:latin typeface="Arial MT"/>
                <a:cs typeface="Arial MT"/>
              </a:rPr>
              <a:t> </a:t>
            </a:r>
            <a:r>
              <a:rPr sz="1800" spc="-5" dirty="0">
                <a:solidFill>
                  <a:srgbClr val="595959"/>
                </a:solidFill>
                <a:latin typeface="Arial MT"/>
                <a:cs typeface="Arial MT"/>
              </a:rPr>
              <a:t>[5, 1,</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20, 1,</a:t>
            </a:r>
            <a:r>
              <a:rPr sz="1800" spc="-10" dirty="0">
                <a:solidFill>
                  <a:srgbClr val="595959"/>
                </a:solidFill>
                <a:latin typeface="Arial MT"/>
                <a:cs typeface="Arial MT"/>
              </a:rPr>
              <a:t> </a:t>
            </a:r>
            <a:r>
              <a:rPr sz="1800" spc="-5" dirty="0">
                <a:solidFill>
                  <a:srgbClr val="595959"/>
                </a:solidFill>
                <a:latin typeface="Arial MT"/>
                <a:cs typeface="Arial MT"/>
              </a:rPr>
              <a:t>1, 1]:</a:t>
            </a:r>
            <a:r>
              <a:rPr sz="1800" spc="-10" dirty="0">
                <a:solidFill>
                  <a:srgbClr val="595959"/>
                </a:solidFill>
                <a:latin typeface="Arial MT"/>
                <a:cs typeface="Arial MT"/>
              </a:rPr>
              <a:t> </a:t>
            </a:r>
            <a:r>
              <a:rPr sz="1800" dirty="0">
                <a:solidFill>
                  <a:srgbClr val="595959"/>
                </a:solidFill>
                <a:latin typeface="Arial MT"/>
                <a:cs typeface="Arial MT"/>
              </a:rPr>
              <a:t>t</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4, </a:t>
            </a:r>
            <a:r>
              <a:rPr sz="1800" dirty="0">
                <a:solidFill>
                  <a:srgbClr val="595959"/>
                </a:solidFill>
                <a:latin typeface="Arial MT"/>
                <a:cs typeface="Arial MT"/>
              </a:rPr>
              <a:t>n</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10</a:t>
            </a:r>
            <a:endParaRPr sz="1800">
              <a:latin typeface="Arial MT"/>
              <a:cs typeface="Arial MT"/>
            </a:endParaRPr>
          </a:p>
          <a:p>
            <a:pPr>
              <a:lnSpc>
                <a:spcPct val="100000"/>
              </a:lnSpc>
            </a:pPr>
            <a:endParaRPr sz="2000">
              <a:latin typeface="Arial MT"/>
              <a:cs typeface="Arial MT"/>
            </a:endParaRPr>
          </a:p>
          <a:p>
            <a:pPr marL="4101465">
              <a:lnSpc>
                <a:spcPct val="100000"/>
              </a:lnSpc>
              <a:spcBef>
                <a:spcPts val="1160"/>
              </a:spcBef>
            </a:pPr>
            <a:r>
              <a:rPr sz="1400" spc="-5" dirty="0">
                <a:solidFill>
                  <a:srgbClr val="FF0000"/>
                </a:solidFill>
                <a:latin typeface="Arial MT"/>
                <a:cs typeface="Arial MT"/>
              </a:rPr>
              <a:t>Then</a:t>
            </a:r>
            <a:r>
              <a:rPr sz="1400" spc="-30" dirty="0">
                <a:solidFill>
                  <a:srgbClr val="FF0000"/>
                </a:solidFill>
                <a:latin typeface="Arial MT"/>
                <a:cs typeface="Arial MT"/>
              </a:rPr>
              <a:t> </a:t>
            </a:r>
            <a:r>
              <a:rPr sz="1400" spc="-5" dirty="0">
                <a:solidFill>
                  <a:srgbClr val="FF0000"/>
                </a:solidFill>
                <a:latin typeface="Arial MT"/>
                <a:cs typeface="Arial MT"/>
              </a:rPr>
              <a:t>we</a:t>
            </a:r>
            <a:r>
              <a:rPr sz="1400" spc="-25" dirty="0">
                <a:solidFill>
                  <a:srgbClr val="FF0000"/>
                </a:solidFill>
                <a:latin typeface="Arial MT"/>
                <a:cs typeface="Arial MT"/>
              </a:rPr>
              <a:t> </a:t>
            </a:r>
            <a:r>
              <a:rPr sz="1400" dirty="0">
                <a:solidFill>
                  <a:srgbClr val="FF0000"/>
                </a:solidFill>
                <a:latin typeface="Arial MT"/>
                <a:cs typeface="Arial MT"/>
              </a:rPr>
              <a:t>sort</a:t>
            </a:r>
            <a:r>
              <a:rPr sz="1400" spc="-25" dirty="0">
                <a:solidFill>
                  <a:srgbClr val="FF0000"/>
                </a:solidFill>
                <a:latin typeface="Arial MT"/>
                <a:cs typeface="Arial MT"/>
              </a:rPr>
              <a:t> </a:t>
            </a:r>
            <a:r>
              <a:rPr sz="1400" spc="-5" dirty="0">
                <a:solidFill>
                  <a:srgbClr val="FF0000"/>
                </a:solidFill>
                <a:latin typeface="Arial MT"/>
                <a:cs typeface="Arial MT"/>
              </a:rPr>
              <a:t>it!</a:t>
            </a:r>
            <a:endParaRPr sz="1400">
              <a:latin typeface="Arial MT"/>
              <a:cs typeface="Arial MT"/>
            </a:endParaRPr>
          </a:p>
        </p:txBody>
      </p:sp>
      <p:graphicFrame>
        <p:nvGraphicFramePr>
          <p:cNvPr id="4" name="object 4"/>
          <p:cNvGraphicFramePr>
            <a:graphicFrameLocks noGrp="1"/>
          </p:cNvGraphicFramePr>
          <p:nvPr/>
        </p:nvGraphicFramePr>
        <p:xfrm>
          <a:off x="650012" y="2686287"/>
          <a:ext cx="1541780" cy="1370995"/>
        </p:xfrm>
        <a:graphic>
          <a:graphicData uri="http://schemas.openxmlformats.org/drawingml/2006/table">
            <a:tbl>
              <a:tblPr firstRow="1" bandRow="1">
                <a:tableStyleId>{2D5ABB26-0587-4C30-8999-92F81FD0307C}</a:tableStyleId>
              </a:tblPr>
              <a:tblGrid>
                <a:gridCol w="770890">
                  <a:extLst>
                    <a:ext uri="{9D8B030D-6E8A-4147-A177-3AD203B41FA5}">
                      <a16:colId xmlns:a16="http://schemas.microsoft.com/office/drawing/2014/main" val="20000"/>
                    </a:ext>
                  </a:extLst>
                </a:gridCol>
                <a:gridCol w="770890">
                  <a:extLst>
                    <a:ext uri="{9D8B030D-6E8A-4147-A177-3AD203B41FA5}">
                      <a16:colId xmlns:a16="http://schemas.microsoft.com/office/drawing/2014/main" val="20001"/>
                    </a:ext>
                  </a:extLst>
                </a:gridCol>
              </a:tblGrid>
              <a:tr h="274199">
                <a:tc>
                  <a:txBody>
                    <a:bodyPr/>
                    <a:lstStyle/>
                    <a:p>
                      <a:pPr algn="ctr">
                        <a:lnSpc>
                          <a:spcPct val="100000"/>
                        </a:lnSpc>
                        <a:spcBef>
                          <a:spcPts val="195"/>
                        </a:spcBef>
                      </a:pPr>
                      <a:r>
                        <a:rPr sz="1400" b="1" spc="-5" dirty="0">
                          <a:latin typeface="Consolas"/>
                          <a:cs typeface="Consolas"/>
                        </a:rPr>
                        <a:t>Key</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b="1" spc="-5" dirty="0">
                          <a:latin typeface="Consolas"/>
                          <a:cs typeface="Consolas"/>
                        </a:rPr>
                        <a:t>Value</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dirty="0">
                          <a:latin typeface="Consolas"/>
                          <a:cs typeface="Consolas"/>
                        </a:rPr>
                        <a:t>5</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dirty="0">
                          <a:latin typeface="Consolas"/>
                          <a:cs typeface="Consolas"/>
                        </a:rPr>
                        <a:t>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dirty="0">
                          <a:latin typeface="Consolas"/>
                          <a:cs typeface="Consolas"/>
                        </a:rPr>
                        <a:t>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FFF00"/>
                    </a:solidFill>
                  </a:tcPr>
                </a:tc>
                <a:tc>
                  <a:txBody>
                    <a:bodyPr/>
                    <a:lstStyle/>
                    <a:p>
                      <a:pPr algn="ctr">
                        <a:lnSpc>
                          <a:spcPct val="100000"/>
                        </a:lnSpc>
                        <a:spcBef>
                          <a:spcPts val="195"/>
                        </a:spcBef>
                      </a:pPr>
                      <a:r>
                        <a:rPr sz="1400" dirty="0">
                          <a:latin typeface="Consolas"/>
                          <a:cs typeface="Consolas"/>
                        </a:rPr>
                        <a:t>4</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FFF00"/>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20</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dirty="0">
                          <a:latin typeface="Consolas"/>
                          <a:cs typeface="Consolas"/>
                        </a:rPr>
                        <a:t>3</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dirty="0">
                          <a:latin typeface="Consolas"/>
                          <a:cs typeface="Consolas"/>
                        </a:rPr>
                        <a:t>3</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dirty="0">
                          <a:latin typeface="Consolas"/>
                          <a:cs typeface="Consolas"/>
                        </a:rPr>
                        <a:t>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bl>
          </a:graphicData>
        </a:graphic>
      </p:graphicFrame>
      <p:graphicFrame>
        <p:nvGraphicFramePr>
          <p:cNvPr id="5" name="object 5"/>
          <p:cNvGraphicFramePr>
            <a:graphicFrameLocks noGrp="1"/>
          </p:cNvGraphicFramePr>
          <p:nvPr/>
        </p:nvGraphicFramePr>
        <p:xfrm>
          <a:off x="3194687" y="2661679"/>
          <a:ext cx="1292859" cy="323399"/>
        </p:xfrm>
        <a:graphic>
          <a:graphicData uri="http://schemas.openxmlformats.org/drawingml/2006/table">
            <a:tbl>
              <a:tblPr firstRow="1" bandRow="1">
                <a:tableStyleId>{2D5ABB26-0587-4C30-8999-92F81FD0307C}</a:tableStyleId>
              </a:tblPr>
              <a:tblGrid>
                <a:gridCol w="323215">
                  <a:extLst>
                    <a:ext uri="{9D8B030D-6E8A-4147-A177-3AD203B41FA5}">
                      <a16:colId xmlns:a16="http://schemas.microsoft.com/office/drawing/2014/main" val="20000"/>
                    </a:ext>
                  </a:extLst>
                </a:gridCol>
                <a:gridCol w="323215">
                  <a:extLst>
                    <a:ext uri="{9D8B030D-6E8A-4147-A177-3AD203B41FA5}">
                      <a16:colId xmlns:a16="http://schemas.microsoft.com/office/drawing/2014/main" val="20001"/>
                    </a:ext>
                  </a:extLst>
                </a:gridCol>
                <a:gridCol w="323214">
                  <a:extLst>
                    <a:ext uri="{9D8B030D-6E8A-4147-A177-3AD203B41FA5}">
                      <a16:colId xmlns:a16="http://schemas.microsoft.com/office/drawing/2014/main" val="20002"/>
                    </a:ext>
                  </a:extLst>
                </a:gridCol>
                <a:gridCol w="323215">
                  <a:extLst>
                    <a:ext uri="{9D8B030D-6E8A-4147-A177-3AD203B41FA5}">
                      <a16:colId xmlns:a16="http://schemas.microsoft.com/office/drawing/2014/main" val="20003"/>
                    </a:ext>
                  </a:extLst>
                </a:gridCol>
              </a:tblGrid>
              <a:tr h="323399">
                <a:tc>
                  <a:txBody>
                    <a:bodyPr/>
                    <a:lstStyle/>
                    <a:p>
                      <a:pPr algn="ctr">
                        <a:lnSpc>
                          <a:spcPct val="100000"/>
                        </a:lnSpc>
                        <a:spcBef>
                          <a:spcPts val="390"/>
                        </a:spcBef>
                      </a:pPr>
                      <a:r>
                        <a:rPr sz="1400" dirty="0">
                          <a:solidFill>
                            <a:srgbClr val="595959"/>
                          </a:solidFill>
                          <a:latin typeface="Consolas"/>
                          <a:cs typeface="Consolas"/>
                        </a:rPr>
                        <a:t>1</a:t>
                      </a:r>
                      <a:endParaRPr sz="1400">
                        <a:latin typeface="Consolas"/>
                        <a:cs typeface="Consolas"/>
                      </a:endParaRPr>
                    </a:p>
                  </a:txBody>
                  <a:tcPr marL="0" marR="0" marT="49530" marB="0">
                    <a:lnL w="28575">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FFFF00"/>
                    </a:solidFill>
                  </a:tcPr>
                </a:tc>
                <a:tc>
                  <a:txBody>
                    <a:bodyPr/>
                    <a:lstStyle/>
                    <a:p>
                      <a:pPr algn="ctr">
                        <a:lnSpc>
                          <a:spcPct val="100000"/>
                        </a:lnSpc>
                        <a:spcBef>
                          <a:spcPts val="390"/>
                        </a:spcBef>
                      </a:pPr>
                      <a:r>
                        <a:rPr sz="1400" dirty="0">
                          <a:solidFill>
                            <a:srgbClr val="595959"/>
                          </a:solidFill>
                          <a:latin typeface="Consolas"/>
                          <a:cs typeface="Consolas"/>
                        </a:rPr>
                        <a:t>3</a:t>
                      </a:r>
                      <a:endParaRPr sz="1400">
                        <a:latin typeface="Consolas"/>
                        <a:cs typeface="Consolas"/>
                      </a:endParaRPr>
                    </a:p>
                  </a:txBody>
                  <a:tcPr marL="0" marR="0" marT="49530" marB="0">
                    <a:lnL w="38100">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EEEEEE"/>
                    </a:solidFill>
                  </a:tcPr>
                </a:tc>
                <a:tc>
                  <a:txBody>
                    <a:bodyPr/>
                    <a:lstStyle/>
                    <a:p>
                      <a:pPr algn="ctr">
                        <a:lnSpc>
                          <a:spcPct val="100000"/>
                        </a:lnSpc>
                        <a:spcBef>
                          <a:spcPts val="390"/>
                        </a:spcBef>
                      </a:pPr>
                      <a:r>
                        <a:rPr sz="1400" dirty="0">
                          <a:solidFill>
                            <a:srgbClr val="595959"/>
                          </a:solidFill>
                          <a:latin typeface="Consolas"/>
                          <a:cs typeface="Consolas"/>
                        </a:rPr>
                        <a:t>5</a:t>
                      </a:r>
                      <a:endParaRPr sz="1400">
                        <a:latin typeface="Consolas"/>
                        <a:cs typeface="Consolas"/>
                      </a:endParaRPr>
                    </a:p>
                  </a:txBody>
                  <a:tcPr marL="0" marR="0" marT="49530" marB="0">
                    <a:lnL w="38100">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EEEEEE"/>
                    </a:solidFill>
                  </a:tcPr>
                </a:tc>
                <a:tc>
                  <a:txBody>
                    <a:bodyPr/>
                    <a:lstStyle/>
                    <a:p>
                      <a:pPr marL="63500">
                        <a:lnSpc>
                          <a:spcPct val="100000"/>
                        </a:lnSpc>
                        <a:spcBef>
                          <a:spcPts val="390"/>
                        </a:spcBef>
                      </a:pPr>
                      <a:r>
                        <a:rPr sz="1400" spc="-5" dirty="0">
                          <a:solidFill>
                            <a:srgbClr val="595959"/>
                          </a:solidFill>
                          <a:latin typeface="Consolas"/>
                          <a:cs typeface="Consolas"/>
                        </a:rPr>
                        <a:t>20</a:t>
                      </a:r>
                      <a:endParaRPr sz="1400">
                        <a:latin typeface="Consolas"/>
                        <a:cs typeface="Consolas"/>
                      </a:endParaRPr>
                    </a:p>
                  </a:txBody>
                  <a:tcPr marL="0" marR="0" marT="49530" marB="0">
                    <a:lnL w="38100">
                      <a:solidFill>
                        <a:srgbClr val="595959"/>
                      </a:solidFill>
                      <a:prstDash val="solid"/>
                    </a:lnL>
                    <a:lnR w="28575">
                      <a:solidFill>
                        <a:srgbClr val="595959"/>
                      </a:solidFill>
                      <a:prstDash val="solid"/>
                    </a:lnR>
                    <a:lnT w="28575">
                      <a:solidFill>
                        <a:srgbClr val="595959"/>
                      </a:solidFill>
                      <a:prstDash val="solid"/>
                    </a:lnT>
                    <a:lnB w="28575">
                      <a:solidFill>
                        <a:srgbClr val="595959"/>
                      </a:solidFill>
                      <a:prstDash val="solid"/>
                    </a:lnB>
                    <a:solidFill>
                      <a:srgbClr val="EEEEEE"/>
                    </a:solidFill>
                  </a:tcPr>
                </a:tc>
                <a:extLst>
                  <a:ext uri="{0D108BD9-81ED-4DB2-BD59-A6C34878D82A}">
                    <a16:rowId xmlns:a16="http://schemas.microsoft.com/office/drawing/2014/main" val="10000"/>
                  </a:ext>
                </a:extLst>
              </a:tr>
            </a:tbl>
          </a:graphicData>
        </a:graphic>
      </p:graphicFrame>
      <p:grpSp>
        <p:nvGrpSpPr>
          <p:cNvPr id="6" name="object 6"/>
          <p:cNvGrpSpPr/>
          <p:nvPr/>
        </p:nvGrpSpPr>
        <p:grpSpPr>
          <a:xfrm>
            <a:off x="3181687" y="3142882"/>
            <a:ext cx="347345" cy="41275"/>
            <a:chOff x="3181687" y="3142882"/>
            <a:chExt cx="347345" cy="41275"/>
          </a:xfrm>
        </p:grpSpPr>
        <p:sp>
          <p:nvSpPr>
            <p:cNvPr id="7" name="object 7"/>
            <p:cNvSpPr/>
            <p:nvPr/>
          </p:nvSpPr>
          <p:spPr>
            <a:xfrm>
              <a:off x="3186450" y="3163368"/>
              <a:ext cx="294640" cy="10795"/>
            </a:xfrm>
            <a:custGeom>
              <a:avLst/>
              <a:gdLst/>
              <a:ahLst/>
              <a:cxnLst/>
              <a:rect l="l" t="t" r="r" b="b"/>
              <a:pathLst>
                <a:path w="294639" h="10794">
                  <a:moveTo>
                    <a:pt x="0" y="10551"/>
                  </a:moveTo>
                  <a:lnTo>
                    <a:pt x="294186" y="0"/>
                  </a:lnTo>
                </a:path>
              </a:pathLst>
            </a:custGeom>
            <a:ln w="9524">
              <a:solidFill>
                <a:srgbClr val="FF0000"/>
              </a:solidFill>
            </a:ln>
          </p:spPr>
          <p:txBody>
            <a:bodyPr wrap="square" lIns="0" tIns="0" rIns="0" bIns="0" rtlCol="0"/>
            <a:lstStyle/>
            <a:p>
              <a:endParaRPr/>
            </a:p>
          </p:txBody>
        </p:sp>
        <p:sp>
          <p:nvSpPr>
            <p:cNvPr id="8" name="object 8"/>
            <p:cNvSpPr/>
            <p:nvPr/>
          </p:nvSpPr>
          <p:spPr>
            <a:xfrm>
              <a:off x="3480072" y="3147645"/>
              <a:ext cx="43815" cy="31750"/>
            </a:xfrm>
            <a:custGeom>
              <a:avLst/>
              <a:gdLst/>
              <a:ahLst/>
              <a:cxnLst/>
              <a:rect l="l" t="t" r="r" b="b"/>
              <a:pathLst>
                <a:path w="43814" h="31750">
                  <a:moveTo>
                    <a:pt x="1128" y="31445"/>
                  </a:moveTo>
                  <a:lnTo>
                    <a:pt x="0" y="0"/>
                  </a:lnTo>
                  <a:lnTo>
                    <a:pt x="43761" y="14173"/>
                  </a:lnTo>
                  <a:lnTo>
                    <a:pt x="1128" y="31445"/>
                  </a:lnTo>
                  <a:close/>
                </a:path>
              </a:pathLst>
            </a:custGeom>
            <a:solidFill>
              <a:srgbClr val="FF0000"/>
            </a:solidFill>
          </p:spPr>
          <p:txBody>
            <a:bodyPr wrap="square" lIns="0" tIns="0" rIns="0" bIns="0" rtlCol="0"/>
            <a:lstStyle/>
            <a:p>
              <a:endParaRPr/>
            </a:p>
          </p:txBody>
        </p:sp>
        <p:sp>
          <p:nvSpPr>
            <p:cNvPr id="9" name="object 9"/>
            <p:cNvSpPr/>
            <p:nvPr/>
          </p:nvSpPr>
          <p:spPr>
            <a:xfrm>
              <a:off x="3480072" y="3147645"/>
              <a:ext cx="43815" cy="31750"/>
            </a:xfrm>
            <a:custGeom>
              <a:avLst/>
              <a:gdLst/>
              <a:ahLst/>
              <a:cxnLst/>
              <a:rect l="l" t="t" r="r" b="b"/>
              <a:pathLst>
                <a:path w="43814" h="31750">
                  <a:moveTo>
                    <a:pt x="1128" y="31445"/>
                  </a:moveTo>
                  <a:lnTo>
                    <a:pt x="43761" y="14173"/>
                  </a:lnTo>
                  <a:lnTo>
                    <a:pt x="0" y="0"/>
                  </a:lnTo>
                  <a:lnTo>
                    <a:pt x="1128" y="31445"/>
                  </a:lnTo>
                  <a:close/>
                </a:path>
              </a:pathLst>
            </a:custGeom>
            <a:ln w="9524">
              <a:solidFill>
                <a:srgbClr val="FF0000"/>
              </a:solidFill>
            </a:ln>
          </p:spPr>
          <p:txBody>
            <a:bodyPr wrap="square" lIns="0" tIns="0" rIns="0" bIns="0" rtlCol="0"/>
            <a:lstStyle/>
            <a:p>
              <a:endParaRPr/>
            </a:p>
          </p:txBody>
        </p:sp>
      </p:grpSp>
      <p:sp>
        <p:nvSpPr>
          <p:cNvPr id="10" name="object 10"/>
          <p:cNvSpPr txBox="1"/>
          <p:nvPr/>
        </p:nvSpPr>
        <p:spPr>
          <a:xfrm>
            <a:off x="3396550" y="3250513"/>
            <a:ext cx="1417320" cy="448309"/>
          </a:xfrm>
          <a:prstGeom prst="rect">
            <a:avLst/>
          </a:prstGeom>
        </p:spPr>
        <p:txBody>
          <a:bodyPr vert="horz" wrap="square" lIns="0" tIns="22860" rIns="0" bIns="0" rtlCol="0">
            <a:spAutoFit/>
          </a:bodyPr>
          <a:lstStyle/>
          <a:p>
            <a:pPr marL="12700" marR="5080">
              <a:lnSpc>
                <a:spcPts val="1650"/>
              </a:lnSpc>
              <a:spcBef>
                <a:spcPts val="180"/>
              </a:spcBef>
            </a:pPr>
            <a:r>
              <a:rPr sz="1400" spc="-5" dirty="0">
                <a:solidFill>
                  <a:srgbClr val="FF0000"/>
                </a:solidFill>
                <a:latin typeface="Arial MT"/>
                <a:cs typeface="Arial MT"/>
              </a:rPr>
              <a:t>And</a:t>
            </a:r>
            <a:r>
              <a:rPr sz="1400" spc="-50" dirty="0">
                <a:solidFill>
                  <a:srgbClr val="FF0000"/>
                </a:solidFill>
                <a:latin typeface="Arial MT"/>
                <a:cs typeface="Arial MT"/>
              </a:rPr>
              <a:t> </a:t>
            </a:r>
            <a:r>
              <a:rPr sz="1400" dirty="0">
                <a:solidFill>
                  <a:srgbClr val="FF0000"/>
                </a:solidFill>
                <a:latin typeface="Arial MT"/>
                <a:cs typeface="Arial MT"/>
              </a:rPr>
              <a:t>start</a:t>
            </a:r>
            <a:r>
              <a:rPr sz="1400" spc="-50" dirty="0">
                <a:solidFill>
                  <a:srgbClr val="FF0000"/>
                </a:solidFill>
                <a:latin typeface="Arial MT"/>
                <a:cs typeface="Arial MT"/>
              </a:rPr>
              <a:t> </a:t>
            </a:r>
            <a:r>
              <a:rPr sz="1400" spc="-5" dirty="0">
                <a:solidFill>
                  <a:srgbClr val="FF0000"/>
                </a:solidFill>
                <a:latin typeface="Arial MT"/>
                <a:cs typeface="Arial MT"/>
              </a:rPr>
              <a:t>iterating </a:t>
            </a:r>
            <a:r>
              <a:rPr sz="1400" spc="-375" dirty="0">
                <a:solidFill>
                  <a:srgbClr val="FF0000"/>
                </a:solidFill>
                <a:latin typeface="Arial MT"/>
                <a:cs typeface="Arial MT"/>
              </a:rPr>
              <a:t> </a:t>
            </a:r>
            <a:r>
              <a:rPr sz="1400" spc="-5" dirty="0">
                <a:solidFill>
                  <a:srgbClr val="FF0000"/>
                </a:solidFill>
                <a:latin typeface="Arial MT"/>
                <a:cs typeface="Arial MT"/>
              </a:rPr>
              <a:t>through!</a:t>
            </a:r>
            <a:endParaRPr sz="1400">
              <a:latin typeface="Arial MT"/>
              <a:cs typeface="Arial MT"/>
            </a:endParaRPr>
          </a:p>
        </p:txBody>
      </p:sp>
      <p:sp>
        <p:nvSpPr>
          <p:cNvPr id="11" name="object 11"/>
          <p:cNvSpPr/>
          <p:nvPr/>
        </p:nvSpPr>
        <p:spPr>
          <a:xfrm>
            <a:off x="5130949" y="3198999"/>
            <a:ext cx="3914140" cy="1844675"/>
          </a:xfrm>
          <a:custGeom>
            <a:avLst/>
            <a:gdLst/>
            <a:ahLst/>
            <a:cxnLst/>
            <a:rect l="l" t="t" r="r" b="b"/>
            <a:pathLst>
              <a:path w="3914140" h="1844675">
                <a:moveTo>
                  <a:pt x="3914099" y="1844099"/>
                </a:moveTo>
                <a:lnTo>
                  <a:pt x="0" y="1844099"/>
                </a:lnTo>
                <a:lnTo>
                  <a:pt x="0" y="0"/>
                </a:lnTo>
                <a:lnTo>
                  <a:pt x="3914099" y="0"/>
                </a:lnTo>
                <a:lnTo>
                  <a:pt x="3914099" y="1844099"/>
                </a:lnTo>
                <a:close/>
              </a:path>
            </a:pathLst>
          </a:custGeom>
          <a:solidFill>
            <a:srgbClr val="FFF1CC"/>
          </a:solidFill>
        </p:spPr>
        <p:txBody>
          <a:bodyPr wrap="square" lIns="0" tIns="0" rIns="0" bIns="0" rtlCol="0"/>
          <a:lstStyle/>
          <a:p>
            <a:endParaRPr/>
          </a:p>
        </p:txBody>
      </p:sp>
      <p:sp>
        <p:nvSpPr>
          <p:cNvPr id="12" name="object 12"/>
          <p:cNvSpPr txBox="1"/>
          <p:nvPr/>
        </p:nvSpPr>
        <p:spPr>
          <a:xfrm>
            <a:off x="5203975" y="3264913"/>
            <a:ext cx="1503045" cy="238760"/>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Arial"/>
                <a:cs typeface="Arial"/>
              </a:rPr>
              <a:t>Time</a:t>
            </a:r>
            <a:r>
              <a:rPr sz="1400" b="1" spc="-75" dirty="0">
                <a:latin typeface="Arial"/>
                <a:cs typeface="Arial"/>
              </a:rPr>
              <a:t> </a:t>
            </a:r>
            <a:r>
              <a:rPr sz="1400" b="1" spc="-5" dirty="0">
                <a:latin typeface="Arial"/>
                <a:cs typeface="Arial"/>
              </a:rPr>
              <a:t>Complexity:</a:t>
            </a:r>
            <a:endParaRPr sz="1400">
              <a:latin typeface="Arial"/>
              <a:cs typeface="Arial"/>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09753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Approach</a:t>
            </a:r>
            <a:r>
              <a:rPr sz="2500" b="0" spc="-30" dirty="0">
                <a:solidFill>
                  <a:srgbClr val="000000"/>
                </a:solidFill>
                <a:latin typeface="Arial MT"/>
                <a:cs typeface="Arial MT"/>
              </a:rPr>
              <a:t> </a:t>
            </a:r>
            <a:r>
              <a:rPr sz="2500" b="0" spc="5" dirty="0">
                <a:solidFill>
                  <a:srgbClr val="000000"/>
                </a:solidFill>
                <a:latin typeface="Arial MT"/>
                <a:cs typeface="Arial MT"/>
              </a:rPr>
              <a:t>2:</a:t>
            </a:r>
            <a:r>
              <a:rPr sz="2500" b="0" spc="-20" dirty="0">
                <a:solidFill>
                  <a:srgbClr val="000000"/>
                </a:solidFill>
                <a:latin typeface="Arial MT"/>
                <a:cs typeface="Arial MT"/>
              </a:rPr>
              <a:t> </a:t>
            </a:r>
            <a:r>
              <a:rPr sz="2500" b="0" dirty="0">
                <a:solidFill>
                  <a:srgbClr val="000000"/>
                </a:solidFill>
                <a:latin typeface="Arial MT"/>
                <a:cs typeface="Arial MT"/>
              </a:rPr>
              <a:t>Hashing!</a:t>
            </a:r>
            <a:endParaRPr sz="2500">
              <a:latin typeface="Arial MT"/>
              <a:cs typeface="Arial MT"/>
            </a:endParaRPr>
          </a:p>
        </p:txBody>
      </p:sp>
      <p:sp>
        <p:nvSpPr>
          <p:cNvPr id="3" name="object 3"/>
          <p:cNvSpPr txBox="1"/>
          <p:nvPr/>
        </p:nvSpPr>
        <p:spPr>
          <a:xfrm>
            <a:off x="384725" y="1216355"/>
            <a:ext cx="7768590" cy="142113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Idea:</a:t>
            </a:r>
            <a:r>
              <a:rPr sz="1800" spc="-10" dirty="0">
                <a:solidFill>
                  <a:srgbClr val="595959"/>
                </a:solidFill>
                <a:latin typeface="Arial MT"/>
                <a:cs typeface="Arial MT"/>
              </a:rPr>
              <a:t> </a:t>
            </a:r>
            <a:r>
              <a:rPr sz="1800" spc="-5" dirty="0">
                <a:solidFill>
                  <a:srgbClr val="595959"/>
                </a:solidFill>
                <a:latin typeface="Arial MT"/>
                <a:cs typeface="Arial MT"/>
              </a:rPr>
              <a:t>Store</a:t>
            </a:r>
            <a:r>
              <a:rPr sz="1800" spc="-15" dirty="0">
                <a:solidFill>
                  <a:srgbClr val="595959"/>
                </a:solidFill>
                <a:latin typeface="Arial MT"/>
                <a:cs typeface="Arial MT"/>
              </a:rPr>
              <a:t> </a:t>
            </a:r>
            <a:r>
              <a:rPr sz="1800" spc="-5" dirty="0">
                <a:solidFill>
                  <a:srgbClr val="595959"/>
                </a:solidFill>
                <a:latin typeface="Arial MT"/>
                <a:cs typeface="Arial MT"/>
              </a:rPr>
              <a:t>the </a:t>
            </a:r>
            <a:r>
              <a:rPr sz="1800" dirty="0">
                <a:solidFill>
                  <a:srgbClr val="595959"/>
                </a:solidFill>
                <a:latin typeface="Arial MT"/>
                <a:cs typeface="Arial MT"/>
              </a:rPr>
              <a:t>counts</a:t>
            </a:r>
            <a:r>
              <a:rPr sz="1800" spc="-10" dirty="0">
                <a:solidFill>
                  <a:srgbClr val="595959"/>
                </a:solidFill>
                <a:latin typeface="Arial MT"/>
                <a:cs typeface="Arial MT"/>
              </a:rPr>
              <a:t> </a:t>
            </a:r>
            <a:r>
              <a:rPr sz="1800" spc="-5" dirty="0">
                <a:solidFill>
                  <a:srgbClr val="595959"/>
                </a:solidFill>
                <a:latin typeface="Arial MT"/>
                <a:cs typeface="Arial MT"/>
              </a:rPr>
              <a:t>inside </a:t>
            </a:r>
            <a:r>
              <a:rPr sz="1800" dirty="0">
                <a:solidFill>
                  <a:srgbClr val="595959"/>
                </a:solidFill>
                <a:latin typeface="Arial MT"/>
                <a:cs typeface="Arial MT"/>
              </a:rPr>
              <a:t>a</a:t>
            </a:r>
            <a:r>
              <a:rPr sz="1800" spc="-10" dirty="0">
                <a:solidFill>
                  <a:srgbClr val="595959"/>
                </a:solidFill>
                <a:latin typeface="Arial MT"/>
                <a:cs typeface="Arial MT"/>
              </a:rPr>
              <a:t> </a:t>
            </a:r>
            <a:r>
              <a:rPr sz="1800" spc="-5" dirty="0">
                <a:solidFill>
                  <a:srgbClr val="595959"/>
                </a:solidFill>
                <a:latin typeface="Arial MT"/>
                <a:cs typeface="Arial MT"/>
              </a:rPr>
              <a:t>hash table.</a:t>
            </a:r>
            <a:r>
              <a:rPr sz="1800" spc="-10" dirty="0">
                <a:solidFill>
                  <a:srgbClr val="595959"/>
                </a:solidFill>
                <a:latin typeface="Arial MT"/>
                <a:cs typeface="Arial MT"/>
              </a:rPr>
              <a:t> </a:t>
            </a:r>
            <a:r>
              <a:rPr sz="1800" spc="-5" dirty="0">
                <a:solidFill>
                  <a:srgbClr val="595959"/>
                </a:solidFill>
                <a:latin typeface="Arial MT"/>
                <a:cs typeface="Arial MT"/>
              </a:rPr>
              <a:t>Key</a:t>
            </a:r>
            <a:r>
              <a:rPr sz="1800" spc="-10" dirty="0">
                <a:solidFill>
                  <a:srgbClr val="595959"/>
                </a:solidFill>
                <a:latin typeface="Arial MT"/>
                <a:cs typeface="Arial MT"/>
              </a:rPr>
              <a:t> </a:t>
            </a:r>
            <a:r>
              <a:rPr sz="1800" spc="-5" dirty="0">
                <a:solidFill>
                  <a:srgbClr val="595959"/>
                </a:solidFill>
                <a:latin typeface="Arial MT"/>
                <a:cs typeface="Arial MT"/>
              </a:rPr>
              <a:t>is</a:t>
            </a:r>
            <a:r>
              <a:rPr sz="1800" spc="-10" dirty="0">
                <a:solidFill>
                  <a:srgbClr val="595959"/>
                </a:solidFill>
                <a:latin typeface="Arial MT"/>
                <a:cs typeface="Arial MT"/>
              </a:rPr>
              <a:t> </a:t>
            </a:r>
            <a:r>
              <a:rPr sz="1800" spc="-5" dirty="0">
                <a:solidFill>
                  <a:srgbClr val="595959"/>
                </a:solidFill>
                <a:latin typeface="Arial MT"/>
                <a:cs typeface="Arial MT"/>
              </a:rPr>
              <a:t>the type,</a:t>
            </a:r>
            <a:r>
              <a:rPr sz="1800" spc="-10" dirty="0">
                <a:solidFill>
                  <a:srgbClr val="595959"/>
                </a:solidFill>
                <a:latin typeface="Arial MT"/>
                <a:cs typeface="Arial MT"/>
              </a:rPr>
              <a:t> </a:t>
            </a:r>
            <a:r>
              <a:rPr sz="1800" spc="-30" dirty="0">
                <a:solidFill>
                  <a:srgbClr val="595959"/>
                </a:solidFill>
                <a:latin typeface="Arial MT"/>
                <a:cs typeface="Arial MT"/>
              </a:rPr>
              <a:t>Value</a:t>
            </a:r>
            <a:r>
              <a:rPr sz="1800" spc="-5" dirty="0">
                <a:solidFill>
                  <a:srgbClr val="595959"/>
                </a:solidFill>
                <a:latin typeface="Arial MT"/>
                <a:cs typeface="Arial MT"/>
              </a:rPr>
              <a:t> is</a:t>
            </a:r>
            <a:r>
              <a:rPr sz="1800" spc="-10" dirty="0">
                <a:solidFill>
                  <a:srgbClr val="595959"/>
                </a:solidFill>
                <a:latin typeface="Arial MT"/>
                <a:cs typeface="Arial MT"/>
              </a:rPr>
              <a:t> </a:t>
            </a:r>
            <a:r>
              <a:rPr sz="1800" spc="-5" dirty="0">
                <a:solidFill>
                  <a:srgbClr val="595959"/>
                </a:solidFill>
                <a:latin typeface="Arial MT"/>
                <a:cs typeface="Arial MT"/>
              </a:rPr>
              <a:t>the </a:t>
            </a:r>
            <a:r>
              <a:rPr sz="1800" dirty="0">
                <a:solidFill>
                  <a:srgbClr val="595959"/>
                </a:solidFill>
                <a:latin typeface="Arial MT"/>
                <a:cs typeface="Arial MT"/>
              </a:rPr>
              <a:t>count</a:t>
            </a:r>
            <a:endParaRPr sz="1800">
              <a:latin typeface="Arial MT"/>
              <a:cs typeface="Arial MT"/>
            </a:endParaRPr>
          </a:p>
          <a:p>
            <a:pPr marL="12700">
              <a:lnSpc>
                <a:spcPct val="100000"/>
              </a:lnSpc>
              <a:spcBef>
                <a:spcPts val="1525"/>
              </a:spcBef>
            </a:pPr>
            <a:r>
              <a:rPr sz="1800" spc="-5" dirty="0">
                <a:solidFill>
                  <a:srgbClr val="595959"/>
                </a:solidFill>
                <a:latin typeface="Arial MT"/>
                <a:cs typeface="Arial MT"/>
              </a:rPr>
              <a:t>E.g.</a:t>
            </a:r>
            <a:r>
              <a:rPr sz="1800" spc="-15" dirty="0">
                <a:solidFill>
                  <a:srgbClr val="595959"/>
                </a:solidFill>
                <a:latin typeface="Arial MT"/>
                <a:cs typeface="Arial MT"/>
              </a:rPr>
              <a:t> </a:t>
            </a:r>
            <a:r>
              <a:rPr sz="1800" spc="-5" dirty="0">
                <a:solidFill>
                  <a:srgbClr val="595959"/>
                </a:solidFill>
                <a:latin typeface="Arial MT"/>
                <a:cs typeface="Arial MT"/>
              </a:rPr>
              <a:t>[5, 1,</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20, 3,</a:t>
            </a:r>
            <a:r>
              <a:rPr sz="1800" spc="-10" dirty="0">
                <a:solidFill>
                  <a:srgbClr val="595959"/>
                </a:solidFill>
                <a:latin typeface="Arial MT"/>
                <a:cs typeface="Arial MT"/>
              </a:rPr>
              <a:t> </a:t>
            </a:r>
            <a:r>
              <a:rPr sz="1800" spc="-5" dirty="0">
                <a:solidFill>
                  <a:srgbClr val="595959"/>
                </a:solidFill>
                <a:latin typeface="Arial MT"/>
                <a:cs typeface="Arial MT"/>
              </a:rPr>
              <a:t>20, 1,</a:t>
            </a:r>
            <a:r>
              <a:rPr sz="1800" spc="-10" dirty="0">
                <a:solidFill>
                  <a:srgbClr val="595959"/>
                </a:solidFill>
                <a:latin typeface="Arial MT"/>
                <a:cs typeface="Arial MT"/>
              </a:rPr>
              <a:t> </a:t>
            </a:r>
            <a:r>
              <a:rPr sz="1800" spc="-5" dirty="0">
                <a:solidFill>
                  <a:srgbClr val="595959"/>
                </a:solidFill>
                <a:latin typeface="Arial MT"/>
                <a:cs typeface="Arial MT"/>
              </a:rPr>
              <a:t>1, 1]:</a:t>
            </a:r>
            <a:r>
              <a:rPr sz="1800" spc="-10" dirty="0">
                <a:solidFill>
                  <a:srgbClr val="595959"/>
                </a:solidFill>
                <a:latin typeface="Arial MT"/>
                <a:cs typeface="Arial MT"/>
              </a:rPr>
              <a:t> </a:t>
            </a:r>
            <a:r>
              <a:rPr sz="1800" dirty="0">
                <a:solidFill>
                  <a:srgbClr val="595959"/>
                </a:solidFill>
                <a:latin typeface="Arial MT"/>
                <a:cs typeface="Arial MT"/>
              </a:rPr>
              <a:t>t</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4, </a:t>
            </a:r>
            <a:r>
              <a:rPr sz="1800" dirty="0">
                <a:solidFill>
                  <a:srgbClr val="595959"/>
                </a:solidFill>
                <a:latin typeface="Arial MT"/>
                <a:cs typeface="Arial MT"/>
              </a:rPr>
              <a:t>n</a:t>
            </a:r>
            <a:r>
              <a:rPr sz="1800" spc="-5" dirty="0">
                <a:solidFill>
                  <a:srgbClr val="595959"/>
                </a:solidFill>
                <a:latin typeface="Arial MT"/>
                <a:cs typeface="Arial MT"/>
              </a:rPr>
              <a:t> </a:t>
            </a:r>
            <a:r>
              <a:rPr sz="1800" dirty="0">
                <a:solidFill>
                  <a:srgbClr val="595959"/>
                </a:solidFill>
                <a:latin typeface="Arial MT"/>
                <a:cs typeface="Arial MT"/>
              </a:rPr>
              <a:t>=</a:t>
            </a:r>
            <a:r>
              <a:rPr sz="1800" spc="-10" dirty="0">
                <a:solidFill>
                  <a:srgbClr val="595959"/>
                </a:solidFill>
                <a:latin typeface="Arial MT"/>
                <a:cs typeface="Arial MT"/>
              </a:rPr>
              <a:t> </a:t>
            </a:r>
            <a:r>
              <a:rPr sz="1800" spc="-5" dirty="0">
                <a:solidFill>
                  <a:srgbClr val="595959"/>
                </a:solidFill>
                <a:latin typeface="Arial MT"/>
                <a:cs typeface="Arial MT"/>
              </a:rPr>
              <a:t>10</a:t>
            </a:r>
            <a:endParaRPr sz="1800">
              <a:latin typeface="Arial MT"/>
              <a:cs typeface="Arial MT"/>
            </a:endParaRPr>
          </a:p>
          <a:p>
            <a:pPr>
              <a:lnSpc>
                <a:spcPct val="100000"/>
              </a:lnSpc>
            </a:pPr>
            <a:endParaRPr sz="2000">
              <a:latin typeface="Arial MT"/>
              <a:cs typeface="Arial MT"/>
            </a:endParaRPr>
          </a:p>
          <a:p>
            <a:pPr marL="4101465">
              <a:lnSpc>
                <a:spcPct val="100000"/>
              </a:lnSpc>
              <a:spcBef>
                <a:spcPts val="1160"/>
              </a:spcBef>
            </a:pPr>
            <a:r>
              <a:rPr sz="1400" spc="-5" dirty="0">
                <a:solidFill>
                  <a:srgbClr val="FF0000"/>
                </a:solidFill>
                <a:latin typeface="Arial MT"/>
                <a:cs typeface="Arial MT"/>
              </a:rPr>
              <a:t>Then</a:t>
            </a:r>
            <a:r>
              <a:rPr sz="1400" spc="-30" dirty="0">
                <a:solidFill>
                  <a:srgbClr val="FF0000"/>
                </a:solidFill>
                <a:latin typeface="Arial MT"/>
                <a:cs typeface="Arial MT"/>
              </a:rPr>
              <a:t> </a:t>
            </a:r>
            <a:r>
              <a:rPr sz="1400" spc="-5" dirty="0">
                <a:solidFill>
                  <a:srgbClr val="FF0000"/>
                </a:solidFill>
                <a:latin typeface="Arial MT"/>
                <a:cs typeface="Arial MT"/>
              </a:rPr>
              <a:t>we</a:t>
            </a:r>
            <a:r>
              <a:rPr sz="1400" spc="-25" dirty="0">
                <a:solidFill>
                  <a:srgbClr val="FF0000"/>
                </a:solidFill>
                <a:latin typeface="Arial MT"/>
                <a:cs typeface="Arial MT"/>
              </a:rPr>
              <a:t> </a:t>
            </a:r>
            <a:r>
              <a:rPr sz="1400" dirty="0">
                <a:solidFill>
                  <a:srgbClr val="FF0000"/>
                </a:solidFill>
                <a:latin typeface="Arial MT"/>
                <a:cs typeface="Arial MT"/>
              </a:rPr>
              <a:t>sort</a:t>
            </a:r>
            <a:r>
              <a:rPr sz="1400" spc="-25" dirty="0">
                <a:solidFill>
                  <a:srgbClr val="FF0000"/>
                </a:solidFill>
                <a:latin typeface="Arial MT"/>
                <a:cs typeface="Arial MT"/>
              </a:rPr>
              <a:t> </a:t>
            </a:r>
            <a:r>
              <a:rPr sz="1400" spc="-5" dirty="0">
                <a:solidFill>
                  <a:srgbClr val="FF0000"/>
                </a:solidFill>
                <a:latin typeface="Arial MT"/>
                <a:cs typeface="Arial MT"/>
              </a:rPr>
              <a:t>it!</a:t>
            </a:r>
            <a:endParaRPr sz="1400">
              <a:latin typeface="Arial MT"/>
              <a:cs typeface="Arial MT"/>
            </a:endParaRPr>
          </a:p>
        </p:txBody>
      </p:sp>
      <p:graphicFrame>
        <p:nvGraphicFramePr>
          <p:cNvPr id="4" name="object 4"/>
          <p:cNvGraphicFramePr>
            <a:graphicFrameLocks noGrp="1"/>
          </p:cNvGraphicFramePr>
          <p:nvPr/>
        </p:nvGraphicFramePr>
        <p:xfrm>
          <a:off x="650012" y="2686287"/>
          <a:ext cx="1541780" cy="1370995"/>
        </p:xfrm>
        <a:graphic>
          <a:graphicData uri="http://schemas.openxmlformats.org/drawingml/2006/table">
            <a:tbl>
              <a:tblPr firstRow="1" bandRow="1">
                <a:tableStyleId>{2D5ABB26-0587-4C30-8999-92F81FD0307C}</a:tableStyleId>
              </a:tblPr>
              <a:tblGrid>
                <a:gridCol w="770890">
                  <a:extLst>
                    <a:ext uri="{9D8B030D-6E8A-4147-A177-3AD203B41FA5}">
                      <a16:colId xmlns:a16="http://schemas.microsoft.com/office/drawing/2014/main" val="20000"/>
                    </a:ext>
                  </a:extLst>
                </a:gridCol>
                <a:gridCol w="770890">
                  <a:extLst>
                    <a:ext uri="{9D8B030D-6E8A-4147-A177-3AD203B41FA5}">
                      <a16:colId xmlns:a16="http://schemas.microsoft.com/office/drawing/2014/main" val="20001"/>
                    </a:ext>
                  </a:extLst>
                </a:gridCol>
              </a:tblGrid>
              <a:tr h="274199">
                <a:tc>
                  <a:txBody>
                    <a:bodyPr/>
                    <a:lstStyle/>
                    <a:p>
                      <a:pPr algn="ctr">
                        <a:lnSpc>
                          <a:spcPct val="100000"/>
                        </a:lnSpc>
                        <a:spcBef>
                          <a:spcPts val="195"/>
                        </a:spcBef>
                      </a:pPr>
                      <a:r>
                        <a:rPr sz="1400" b="1" spc="-5" dirty="0">
                          <a:latin typeface="Consolas"/>
                          <a:cs typeface="Consolas"/>
                        </a:rPr>
                        <a:t>Key</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b="1" spc="-5" dirty="0">
                          <a:latin typeface="Consolas"/>
                          <a:cs typeface="Consolas"/>
                        </a:rPr>
                        <a:t>Value</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dirty="0">
                          <a:latin typeface="Consolas"/>
                          <a:cs typeface="Consolas"/>
                        </a:rPr>
                        <a:t>5</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dirty="0">
                          <a:latin typeface="Consolas"/>
                          <a:cs typeface="Consolas"/>
                        </a:rPr>
                        <a:t>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dirty="0">
                          <a:latin typeface="Consolas"/>
                          <a:cs typeface="Consolas"/>
                        </a:rPr>
                        <a:t>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FFF00"/>
                    </a:solidFill>
                  </a:tcPr>
                </a:tc>
                <a:tc>
                  <a:txBody>
                    <a:bodyPr/>
                    <a:lstStyle/>
                    <a:p>
                      <a:pPr algn="ctr">
                        <a:lnSpc>
                          <a:spcPct val="100000"/>
                        </a:lnSpc>
                        <a:spcBef>
                          <a:spcPts val="195"/>
                        </a:spcBef>
                      </a:pPr>
                      <a:r>
                        <a:rPr sz="1400" dirty="0">
                          <a:latin typeface="Consolas"/>
                          <a:cs typeface="Consolas"/>
                        </a:rPr>
                        <a:t>4</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FFF00"/>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20</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dirty="0">
                          <a:latin typeface="Consolas"/>
                          <a:cs typeface="Consolas"/>
                        </a:rPr>
                        <a:t>3</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dirty="0">
                          <a:latin typeface="Consolas"/>
                          <a:cs typeface="Consolas"/>
                        </a:rPr>
                        <a:t>3</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tc>
                  <a:txBody>
                    <a:bodyPr/>
                    <a:lstStyle/>
                    <a:p>
                      <a:pPr algn="ctr">
                        <a:lnSpc>
                          <a:spcPct val="100000"/>
                        </a:lnSpc>
                        <a:spcBef>
                          <a:spcPts val="195"/>
                        </a:spcBef>
                      </a:pPr>
                      <a:r>
                        <a:rPr sz="1400" dirty="0">
                          <a:latin typeface="Consolas"/>
                          <a:cs typeface="Consolas"/>
                        </a:rPr>
                        <a:t>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bl>
          </a:graphicData>
        </a:graphic>
      </p:graphicFrame>
      <p:graphicFrame>
        <p:nvGraphicFramePr>
          <p:cNvPr id="5" name="object 5"/>
          <p:cNvGraphicFramePr>
            <a:graphicFrameLocks noGrp="1"/>
          </p:cNvGraphicFramePr>
          <p:nvPr/>
        </p:nvGraphicFramePr>
        <p:xfrm>
          <a:off x="3194687" y="2661679"/>
          <a:ext cx="1292859" cy="323399"/>
        </p:xfrm>
        <a:graphic>
          <a:graphicData uri="http://schemas.openxmlformats.org/drawingml/2006/table">
            <a:tbl>
              <a:tblPr firstRow="1" bandRow="1">
                <a:tableStyleId>{2D5ABB26-0587-4C30-8999-92F81FD0307C}</a:tableStyleId>
              </a:tblPr>
              <a:tblGrid>
                <a:gridCol w="323215">
                  <a:extLst>
                    <a:ext uri="{9D8B030D-6E8A-4147-A177-3AD203B41FA5}">
                      <a16:colId xmlns:a16="http://schemas.microsoft.com/office/drawing/2014/main" val="20000"/>
                    </a:ext>
                  </a:extLst>
                </a:gridCol>
                <a:gridCol w="323215">
                  <a:extLst>
                    <a:ext uri="{9D8B030D-6E8A-4147-A177-3AD203B41FA5}">
                      <a16:colId xmlns:a16="http://schemas.microsoft.com/office/drawing/2014/main" val="20001"/>
                    </a:ext>
                  </a:extLst>
                </a:gridCol>
                <a:gridCol w="323214">
                  <a:extLst>
                    <a:ext uri="{9D8B030D-6E8A-4147-A177-3AD203B41FA5}">
                      <a16:colId xmlns:a16="http://schemas.microsoft.com/office/drawing/2014/main" val="20002"/>
                    </a:ext>
                  </a:extLst>
                </a:gridCol>
                <a:gridCol w="323215">
                  <a:extLst>
                    <a:ext uri="{9D8B030D-6E8A-4147-A177-3AD203B41FA5}">
                      <a16:colId xmlns:a16="http://schemas.microsoft.com/office/drawing/2014/main" val="20003"/>
                    </a:ext>
                  </a:extLst>
                </a:gridCol>
              </a:tblGrid>
              <a:tr h="323399">
                <a:tc>
                  <a:txBody>
                    <a:bodyPr/>
                    <a:lstStyle/>
                    <a:p>
                      <a:pPr algn="ctr">
                        <a:lnSpc>
                          <a:spcPct val="100000"/>
                        </a:lnSpc>
                        <a:spcBef>
                          <a:spcPts val="390"/>
                        </a:spcBef>
                      </a:pPr>
                      <a:r>
                        <a:rPr sz="1400" dirty="0">
                          <a:solidFill>
                            <a:srgbClr val="595959"/>
                          </a:solidFill>
                          <a:latin typeface="Consolas"/>
                          <a:cs typeface="Consolas"/>
                        </a:rPr>
                        <a:t>1</a:t>
                      </a:r>
                      <a:endParaRPr sz="1400">
                        <a:latin typeface="Consolas"/>
                        <a:cs typeface="Consolas"/>
                      </a:endParaRPr>
                    </a:p>
                  </a:txBody>
                  <a:tcPr marL="0" marR="0" marT="49530" marB="0">
                    <a:lnL w="28575">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FFFF00"/>
                    </a:solidFill>
                  </a:tcPr>
                </a:tc>
                <a:tc>
                  <a:txBody>
                    <a:bodyPr/>
                    <a:lstStyle/>
                    <a:p>
                      <a:pPr algn="ctr">
                        <a:lnSpc>
                          <a:spcPct val="100000"/>
                        </a:lnSpc>
                        <a:spcBef>
                          <a:spcPts val="390"/>
                        </a:spcBef>
                      </a:pPr>
                      <a:r>
                        <a:rPr sz="1400" dirty="0">
                          <a:solidFill>
                            <a:srgbClr val="595959"/>
                          </a:solidFill>
                          <a:latin typeface="Consolas"/>
                          <a:cs typeface="Consolas"/>
                        </a:rPr>
                        <a:t>3</a:t>
                      </a:r>
                      <a:endParaRPr sz="1400">
                        <a:latin typeface="Consolas"/>
                        <a:cs typeface="Consolas"/>
                      </a:endParaRPr>
                    </a:p>
                  </a:txBody>
                  <a:tcPr marL="0" marR="0" marT="49530" marB="0">
                    <a:lnL w="38100">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EEEEEE"/>
                    </a:solidFill>
                  </a:tcPr>
                </a:tc>
                <a:tc>
                  <a:txBody>
                    <a:bodyPr/>
                    <a:lstStyle/>
                    <a:p>
                      <a:pPr algn="ctr">
                        <a:lnSpc>
                          <a:spcPct val="100000"/>
                        </a:lnSpc>
                        <a:spcBef>
                          <a:spcPts val="390"/>
                        </a:spcBef>
                      </a:pPr>
                      <a:r>
                        <a:rPr sz="1400" dirty="0">
                          <a:solidFill>
                            <a:srgbClr val="595959"/>
                          </a:solidFill>
                          <a:latin typeface="Consolas"/>
                          <a:cs typeface="Consolas"/>
                        </a:rPr>
                        <a:t>5</a:t>
                      </a:r>
                      <a:endParaRPr sz="1400">
                        <a:latin typeface="Consolas"/>
                        <a:cs typeface="Consolas"/>
                      </a:endParaRPr>
                    </a:p>
                  </a:txBody>
                  <a:tcPr marL="0" marR="0" marT="49530" marB="0">
                    <a:lnL w="38100">
                      <a:solidFill>
                        <a:srgbClr val="595959"/>
                      </a:solidFill>
                      <a:prstDash val="solid"/>
                    </a:lnL>
                    <a:lnR w="38100">
                      <a:solidFill>
                        <a:srgbClr val="595959"/>
                      </a:solidFill>
                      <a:prstDash val="solid"/>
                    </a:lnR>
                    <a:lnT w="28575">
                      <a:solidFill>
                        <a:srgbClr val="595959"/>
                      </a:solidFill>
                      <a:prstDash val="solid"/>
                    </a:lnT>
                    <a:lnB w="28575">
                      <a:solidFill>
                        <a:srgbClr val="595959"/>
                      </a:solidFill>
                      <a:prstDash val="solid"/>
                    </a:lnB>
                    <a:solidFill>
                      <a:srgbClr val="EEEEEE"/>
                    </a:solidFill>
                  </a:tcPr>
                </a:tc>
                <a:tc>
                  <a:txBody>
                    <a:bodyPr/>
                    <a:lstStyle/>
                    <a:p>
                      <a:pPr marL="63500">
                        <a:lnSpc>
                          <a:spcPct val="100000"/>
                        </a:lnSpc>
                        <a:spcBef>
                          <a:spcPts val="390"/>
                        </a:spcBef>
                      </a:pPr>
                      <a:r>
                        <a:rPr sz="1400" spc="-5" dirty="0">
                          <a:solidFill>
                            <a:srgbClr val="595959"/>
                          </a:solidFill>
                          <a:latin typeface="Consolas"/>
                          <a:cs typeface="Consolas"/>
                        </a:rPr>
                        <a:t>20</a:t>
                      </a:r>
                      <a:endParaRPr sz="1400">
                        <a:latin typeface="Consolas"/>
                        <a:cs typeface="Consolas"/>
                      </a:endParaRPr>
                    </a:p>
                  </a:txBody>
                  <a:tcPr marL="0" marR="0" marT="49530" marB="0">
                    <a:lnL w="38100">
                      <a:solidFill>
                        <a:srgbClr val="595959"/>
                      </a:solidFill>
                      <a:prstDash val="solid"/>
                    </a:lnL>
                    <a:lnR w="28575">
                      <a:solidFill>
                        <a:srgbClr val="595959"/>
                      </a:solidFill>
                      <a:prstDash val="solid"/>
                    </a:lnR>
                    <a:lnT w="28575">
                      <a:solidFill>
                        <a:srgbClr val="595959"/>
                      </a:solidFill>
                      <a:prstDash val="solid"/>
                    </a:lnT>
                    <a:lnB w="28575">
                      <a:solidFill>
                        <a:srgbClr val="595959"/>
                      </a:solidFill>
                      <a:prstDash val="solid"/>
                    </a:lnB>
                    <a:solidFill>
                      <a:srgbClr val="EEEEEE"/>
                    </a:solidFill>
                  </a:tcPr>
                </a:tc>
                <a:extLst>
                  <a:ext uri="{0D108BD9-81ED-4DB2-BD59-A6C34878D82A}">
                    <a16:rowId xmlns:a16="http://schemas.microsoft.com/office/drawing/2014/main" val="10000"/>
                  </a:ext>
                </a:extLst>
              </a:tr>
            </a:tbl>
          </a:graphicData>
        </a:graphic>
      </p:graphicFrame>
      <p:grpSp>
        <p:nvGrpSpPr>
          <p:cNvPr id="6" name="object 6"/>
          <p:cNvGrpSpPr/>
          <p:nvPr/>
        </p:nvGrpSpPr>
        <p:grpSpPr>
          <a:xfrm>
            <a:off x="3181687" y="3142882"/>
            <a:ext cx="347345" cy="41275"/>
            <a:chOff x="3181687" y="3142882"/>
            <a:chExt cx="347345" cy="41275"/>
          </a:xfrm>
        </p:grpSpPr>
        <p:sp>
          <p:nvSpPr>
            <p:cNvPr id="7" name="object 7"/>
            <p:cNvSpPr/>
            <p:nvPr/>
          </p:nvSpPr>
          <p:spPr>
            <a:xfrm>
              <a:off x="3186450" y="3163368"/>
              <a:ext cx="294640" cy="10795"/>
            </a:xfrm>
            <a:custGeom>
              <a:avLst/>
              <a:gdLst/>
              <a:ahLst/>
              <a:cxnLst/>
              <a:rect l="l" t="t" r="r" b="b"/>
              <a:pathLst>
                <a:path w="294639" h="10794">
                  <a:moveTo>
                    <a:pt x="0" y="10551"/>
                  </a:moveTo>
                  <a:lnTo>
                    <a:pt x="294186" y="0"/>
                  </a:lnTo>
                </a:path>
              </a:pathLst>
            </a:custGeom>
            <a:ln w="9524">
              <a:solidFill>
                <a:srgbClr val="FF0000"/>
              </a:solidFill>
            </a:ln>
          </p:spPr>
          <p:txBody>
            <a:bodyPr wrap="square" lIns="0" tIns="0" rIns="0" bIns="0" rtlCol="0"/>
            <a:lstStyle/>
            <a:p>
              <a:endParaRPr/>
            </a:p>
          </p:txBody>
        </p:sp>
        <p:sp>
          <p:nvSpPr>
            <p:cNvPr id="8" name="object 8"/>
            <p:cNvSpPr/>
            <p:nvPr/>
          </p:nvSpPr>
          <p:spPr>
            <a:xfrm>
              <a:off x="3480072" y="3147645"/>
              <a:ext cx="43815" cy="31750"/>
            </a:xfrm>
            <a:custGeom>
              <a:avLst/>
              <a:gdLst/>
              <a:ahLst/>
              <a:cxnLst/>
              <a:rect l="l" t="t" r="r" b="b"/>
              <a:pathLst>
                <a:path w="43814" h="31750">
                  <a:moveTo>
                    <a:pt x="1128" y="31445"/>
                  </a:moveTo>
                  <a:lnTo>
                    <a:pt x="0" y="0"/>
                  </a:lnTo>
                  <a:lnTo>
                    <a:pt x="43761" y="14173"/>
                  </a:lnTo>
                  <a:lnTo>
                    <a:pt x="1128" y="31445"/>
                  </a:lnTo>
                  <a:close/>
                </a:path>
              </a:pathLst>
            </a:custGeom>
            <a:solidFill>
              <a:srgbClr val="FF0000"/>
            </a:solidFill>
          </p:spPr>
          <p:txBody>
            <a:bodyPr wrap="square" lIns="0" tIns="0" rIns="0" bIns="0" rtlCol="0"/>
            <a:lstStyle/>
            <a:p>
              <a:endParaRPr/>
            </a:p>
          </p:txBody>
        </p:sp>
        <p:sp>
          <p:nvSpPr>
            <p:cNvPr id="9" name="object 9"/>
            <p:cNvSpPr/>
            <p:nvPr/>
          </p:nvSpPr>
          <p:spPr>
            <a:xfrm>
              <a:off x="3480072" y="3147645"/>
              <a:ext cx="43815" cy="31750"/>
            </a:xfrm>
            <a:custGeom>
              <a:avLst/>
              <a:gdLst/>
              <a:ahLst/>
              <a:cxnLst/>
              <a:rect l="l" t="t" r="r" b="b"/>
              <a:pathLst>
                <a:path w="43814" h="31750">
                  <a:moveTo>
                    <a:pt x="1128" y="31445"/>
                  </a:moveTo>
                  <a:lnTo>
                    <a:pt x="43761" y="14173"/>
                  </a:lnTo>
                  <a:lnTo>
                    <a:pt x="0" y="0"/>
                  </a:lnTo>
                  <a:lnTo>
                    <a:pt x="1128" y="31445"/>
                  </a:lnTo>
                  <a:close/>
                </a:path>
              </a:pathLst>
            </a:custGeom>
            <a:ln w="9524">
              <a:solidFill>
                <a:srgbClr val="FF0000"/>
              </a:solidFill>
            </a:ln>
          </p:spPr>
          <p:txBody>
            <a:bodyPr wrap="square" lIns="0" tIns="0" rIns="0" bIns="0" rtlCol="0"/>
            <a:lstStyle/>
            <a:p>
              <a:endParaRPr/>
            </a:p>
          </p:txBody>
        </p:sp>
      </p:grpSp>
      <p:sp>
        <p:nvSpPr>
          <p:cNvPr id="10" name="object 10"/>
          <p:cNvSpPr txBox="1"/>
          <p:nvPr/>
        </p:nvSpPr>
        <p:spPr>
          <a:xfrm>
            <a:off x="3396550" y="3250513"/>
            <a:ext cx="1417320" cy="448309"/>
          </a:xfrm>
          <a:prstGeom prst="rect">
            <a:avLst/>
          </a:prstGeom>
        </p:spPr>
        <p:txBody>
          <a:bodyPr vert="horz" wrap="square" lIns="0" tIns="22860" rIns="0" bIns="0" rtlCol="0">
            <a:spAutoFit/>
          </a:bodyPr>
          <a:lstStyle/>
          <a:p>
            <a:pPr marL="12700" marR="5080">
              <a:lnSpc>
                <a:spcPts val="1650"/>
              </a:lnSpc>
              <a:spcBef>
                <a:spcPts val="180"/>
              </a:spcBef>
            </a:pPr>
            <a:r>
              <a:rPr sz="1400" spc="-5" dirty="0">
                <a:solidFill>
                  <a:srgbClr val="FF0000"/>
                </a:solidFill>
                <a:latin typeface="Arial MT"/>
                <a:cs typeface="Arial MT"/>
              </a:rPr>
              <a:t>And</a:t>
            </a:r>
            <a:r>
              <a:rPr sz="1400" spc="-50" dirty="0">
                <a:solidFill>
                  <a:srgbClr val="FF0000"/>
                </a:solidFill>
                <a:latin typeface="Arial MT"/>
                <a:cs typeface="Arial MT"/>
              </a:rPr>
              <a:t> </a:t>
            </a:r>
            <a:r>
              <a:rPr sz="1400" dirty="0">
                <a:solidFill>
                  <a:srgbClr val="FF0000"/>
                </a:solidFill>
                <a:latin typeface="Arial MT"/>
                <a:cs typeface="Arial MT"/>
              </a:rPr>
              <a:t>start</a:t>
            </a:r>
            <a:r>
              <a:rPr sz="1400" spc="-50" dirty="0">
                <a:solidFill>
                  <a:srgbClr val="FF0000"/>
                </a:solidFill>
                <a:latin typeface="Arial MT"/>
                <a:cs typeface="Arial MT"/>
              </a:rPr>
              <a:t> </a:t>
            </a:r>
            <a:r>
              <a:rPr sz="1400" spc="-5" dirty="0">
                <a:solidFill>
                  <a:srgbClr val="FF0000"/>
                </a:solidFill>
                <a:latin typeface="Arial MT"/>
                <a:cs typeface="Arial MT"/>
              </a:rPr>
              <a:t>iterating </a:t>
            </a:r>
            <a:r>
              <a:rPr sz="1400" spc="-375" dirty="0">
                <a:solidFill>
                  <a:srgbClr val="FF0000"/>
                </a:solidFill>
                <a:latin typeface="Arial MT"/>
                <a:cs typeface="Arial MT"/>
              </a:rPr>
              <a:t> </a:t>
            </a:r>
            <a:r>
              <a:rPr sz="1400" spc="-5" dirty="0">
                <a:solidFill>
                  <a:srgbClr val="FF0000"/>
                </a:solidFill>
                <a:latin typeface="Arial MT"/>
                <a:cs typeface="Arial MT"/>
              </a:rPr>
              <a:t>through!</a:t>
            </a:r>
            <a:endParaRPr sz="1400">
              <a:latin typeface="Arial MT"/>
              <a:cs typeface="Arial MT"/>
            </a:endParaRPr>
          </a:p>
        </p:txBody>
      </p:sp>
      <p:sp>
        <p:nvSpPr>
          <p:cNvPr id="11" name="object 11"/>
          <p:cNvSpPr/>
          <p:nvPr/>
        </p:nvSpPr>
        <p:spPr>
          <a:xfrm>
            <a:off x="5130949" y="3198999"/>
            <a:ext cx="3914140" cy="1844675"/>
          </a:xfrm>
          <a:custGeom>
            <a:avLst/>
            <a:gdLst/>
            <a:ahLst/>
            <a:cxnLst/>
            <a:rect l="l" t="t" r="r" b="b"/>
            <a:pathLst>
              <a:path w="3914140" h="1844675">
                <a:moveTo>
                  <a:pt x="3914099" y="1844099"/>
                </a:moveTo>
                <a:lnTo>
                  <a:pt x="0" y="1844099"/>
                </a:lnTo>
                <a:lnTo>
                  <a:pt x="0" y="0"/>
                </a:lnTo>
                <a:lnTo>
                  <a:pt x="3914099" y="0"/>
                </a:lnTo>
                <a:lnTo>
                  <a:pt x="3914099" y="1844099"/>
                </a:lnTo>
                <a:close/>
              </a:path>
            </a:pathLst>
          </a:custGeom>
          <a:solidFill>
            <a:srgbClr val="FFF1CC"/>
          </a:solidFill>
        </p:spPr>
        <p:txBody>
          <a:bodyPr wrap="square" lIns="0" tIns="0" rIns="0" bIns="0" rtlCol="0"/>
          <a:lstStyle/>
          <a:p>
            <a:endParaRPr/>
          </a:p>
        </p:txBody>
      </p:sp>
      <p:sp>
        <p:nvSpPr>
          <p:cNvPr id="12" name="object 12"/>
          <p:cNvSpPr txBox="1"/>
          <p:nvPr/>
        </p:nvSpPr>
        <p:spPr>
          <a:xfrm>
            <a:off x="5203975" y="3264913"/>
            <a:ext cx="1503045" cy="238760"/>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Arial"/>
                <a:cs typeface="Arial"/>
              </a:rPr>
              <a:t>Time</a:t>
            </a:r>
            <a:r>
              <a:rPr sz="1400" b="1" spc="-75" dirty="0">
                <a:latin typeface="Arial"/>
                <a:cs typeface="Arial"/>
              </a:rPr>
              <a:t> </a:t>
            </a:r>
            <a:r>
              <a:rPr sz="1400" b="1" spc="-5" dirty="0">
                <a:latin typeface="Arial"/>
                <a:cs typeface="Arial"/>
              </a:rPr>
              <a:t>Complexity:</a:t>
            </a:r>
            <a:endParaRPr sz="1400">
              <a:latin typeface="Arial"/>
              <a:cs typeface="Arial"/>
            </a:endParaRPr>
          </a:p>
        </p:txBody>
      </p:sp>
      <p:sp>
        <p:nvSpPr>
          <p:cNvPr id="13" name="object 13"/>
          <p:cNvSpPr txBox="1"/>
          <p:nvPr/>
        </p:nvSpPr>
        <p:spPr>
          <a:xfrm>
            <a:off x="5373399" y="3474463"/>
            <a:ext cx="3513454" cy="1076960"/>
          </a:xfrm>
          <a:prstGeom prst="rect">
            <a:avLst/>
          </a:prstGeom>
        </p:spPr>
        <p:txBody>
          <a:bodyPr vert="horz" wrap="square" lIns="0" tIns="22860" rIns="0" bIns="0" rtlCol="0">
            <a:spAutoFit/>
          </a:bodyPr>
          <a:lstStyle/>
          <a:p>
            <a:pPr marL="300355" marR="170180" indent="-288290">
              <a:lnSpc>
                <a:spcPts val="1650"/>
              </a:lnSpc>
              <a:spcBef>
                <a:spcPts val="180"/>
              </a:spcBef>
              <a:buChar char="-"/>
              <a:tabLst>
                <a:tab pos="300355" algn="l"/>
                <a:tab pos="300990" algn="l"/>
              </a:tabLst>
            </a:pPr>
            <a:r>
              <a:rPr sz="1400" spc="-5" dirty="0">
                <a:latin typeface="Arial MT"/>
                <a:cs typeface="Arial MT"/>
              </a:rPr>
              <a:t>Expected </a:t>
            </a:r>
            <a:r>
              <a:rPr sz="1400" b="1" i="1" spc="65" dirty="0">
                <a:latin typeface="Roboto Cn"/>
                <a:cs typeface="Roboto Cn"/>
              </a:rPr>
              <a:t>O(n) </a:t>
            </a:r>
            <a:r>
              <a:rPr sz="1400" spc="-5" dirty="0">
                <a:latin typeface="Arial MT"/>
                <a:cs typeface="Arial MT"/>
              </a:rPr>
              <a:t>time to iterate once and </a:t>
            </a:r>
            <a:r>
              <a:rPr sz="1400" spc="-375" dirty="0">
                <a:latin typeface="Arial MT"/>
                <a:cs typeface="Arial MT"/>
              </a:rPr>
              <a:t> </a:t>
            </a:r>
            <a:r>
              <a:rPr sz="1400" dirty="0">
                <a:latin typeface="Arial MT"/>
                <a:cs typeface="Arial MT"/>
              </a:rPr>
              <a:t>store</a:t>
            </a:r>
            <a:r>
              <a:rPr sz="1400" spc="-10" dirty="0">
                <a:latin typeface="Arial MT"/>
                <a:cs typeface="Arial MT"/>
              </a:rPr>
              <a:t> </a:t>
            </a:r>
            <a:r>
              <a:rPr sz="1400" dirty="0">
                <a:latin typeface="Arial MT"/>
                <a:cs typeface="Arial MT"/>
              </a:rPr>
              <a:t>key-value</a:t>
            </a:r>
            <a:r>
              <a:rPr sz="1400" spc="-10" dirty="0">
                <a:latin typeface="Arial MT"/>
                <a:cs typeface="Arial MT"/>
              </a:rPr>
              <a:t> </a:t>
            </a:r>
            <a:r>
              <a:rPr sz="1400" spc="-5" dirty="0">
                <a:latin typeface="Arial MT"/>
                <a:cs typeface="Arial MT"/>
              </a:rPr>
              <a:t>in</a:t>
            </a:r>
            <a:r>
              <a:rPr sz="1400" spc="-10" dirty="0">
                <a:latin typeface="Arial MT"/>
                <a:cs typeface="Arial MT"/>
              </a:rPr>
              <a:t> </a:t>
            </a:r>
            <a:r>
              <a:rPr sz="1400" spc="-5" dirty="0">
                <a:latin typeface="Arial MT"/>
                <a:cs typeface="Arial MT"/>
              </a:rPr>
              <a:t>Hash</a:t>
            </a:r>
            <a:r>
              <a:rPr sz="1400" spc="-30" dirty="0">
                <a:latin typeface="Arial MT"/>
                <a:cs typeface="Arial MT"/>
              </a:rPr>
              <a:t> </a:t>
            </a:r>
            <a:r>
              <a:rPr sz="1400" spc="-40" dirty="0">
                <a:latin typeface="Arial MT"/>
                <a:cs typeface="Arial MT"/>
              </a:rPr>
              <a:t>Table</a:t>
            </a:r>
            <a:endParaRPr sz="1400">
              <a:latin typeface="Arial MT"/>
              <a:cs typeface="Arial MT"/>
            </a:endParaRPr>
          </a:p>
          <a:p>
            <a:pPr marL="300355" indent="-288290">
              <a:lnSpc>
                <a:spcPts val="1585"/>
              </a:lnSpc>
              <a:buFont typeface="Arial MT"/>
              <a:buChar char="-"/>
              <a:tabLst>
                <a:tab pos="300355" algn="l"/>
                <a:tab pos="300990" algn="l"/>
              </a:tabLst>
            </a:pPr>
            <a:r>
              <a:rPr sz="1400" b="1" i="1" spc="50" dirty="0">
                <a:latin typeface="Roboto Cn"/>
                <a:cs typeface="Roboto Cn"/>
              </a:rPr>
              <a:t>O(tlogt)</a:t>
            </a:r>
            <a:r>
              <a:rPr sz="1400" b="1" i="1" spc="70" dirty="0">
                <a:latin typeface="Roboto Cn"/>
                <a:cs typeface="Roboto Cn"/>
              </a:rPr>
              <a:t> </a:t>
            </a:r>
            <a:r>
              <a:rPr sz="1400" spc="-5" dirty="0">
                <a:latin typeface="Arial MT"/>
                <a:cs typeface="Arial MT"/>
              </a:rPr>
              <a:t>to</a:t>
            </a:r>
            <a:r>
              <a:rPr sz="1400" spc="-10" dirty="0">
                <a:latin typeface="Arial MT"/>
                <a:cs typeface="Arial MT"/>
              </a:rPr>
              <a:t> </a:t>
            </a:r>
            <a:r>
              <a:rPr sz="1400" dirty="0">
                <a:latin typeface="Arial MT"/>
                <a:cs typeface="Arial MT"/>
              </a:rPr>
              <a:t>sort</a:t>
            </a:r>
            <a:r>
              <a:rPr sz="1400" spc="-10" dirty="0">
                <a:latin typeface="Arial MT"/>
                <a:cs typeface="Arial MT"/>
              </a:rPr>
              <a:t> </a:t>
            </a:r>
            <a:r>
              <a:rPr sz="1400" spc="-5" dirty="0">
                <a:latin typeface="Arial MT"/>
                <a:cs typeface="Arial MT"/>
              </a:rPr>
              <a:t>the</a:t>
            </a:r>
            <a:r>
              <a:rPr sz="1400" spc="-10" dirty="0">
                <a:latin typeface="Arial MT"/>
                <a:cs typeface="Arial MT"/>
              </a:rPr>
              <a:t> </a:t>
            </a:r>
            <a:r>
              <a:rPr sz="1400" spc="-5" dirty="0">
                <a:latin typeface="Arial MT"/>
                <a:cs typeface="Arial MT"/>
              </a:rPr>
              <a:t>list</a:t>
            </a:r>
            <a:r>
              <a:rPr sz="1400" spc="-15" dirty="0">
                <a:latin typeface="Arial MT"/>
                <a:cs typeface="Arial MT"/>
              </a:rPr>
              <a:t> </a:t>
            </a:r>
            <a:r>
              <a:rPr sz="1400" spc="-5" dirty="0">
                <a:latin typeface="Arial MT"/>
                <a:cs typeface="Arial MT"/>
              </a:rPr>
              <a:t>of</a:t>
            </a:r>
            <a:r>
              <a:rPr sz="1400" spc="-10" dirty="0">
                <a:latin typeface="Arial MT"/>
                <a:cs typeface="Arial MT"/>
              </a:rPr>
              <a:t> </a:t>
            </a:r>
            <a:r>
              <a:rPr sz="1400" dirty="0">
                <a:latin typeface="Arial MT"/>
                <a:cs typeface="Arial MT"/>
              </a:rPr>
              <a:t>keys</a:t>
            </a:r>
            <a:endParaRPr sz="1400">
              <a:latin typeface="Arial MT"/>
              <a:cs typeface="Arial MT"/>
            </a:endParaRPr>
          </a:p>
          <a:p>
            <a:pPr marL="300355" marR="5080" indent="-288290">
              <a:lnSpc>
                <a:spcPts val="1650"/>
              </a:lnSpc>
              <a:spcBef>
                <a:spcPts val="65"/>
              </a:spcBef>
              <a:buChar char="-"/>
              <a:tabLst>
                <a:tab pos="300355" algn="l"/>
                <a:tab pos="300990" algn="l"/>
              </a:tabLst>
            </a:pPr>
            <a:r>
              <a:rPr sz="1400" spc="-5" dirty="0">
                <a:latin typeface="Arial MT"/>
                <a:cs typeface="Arial MT"/>
              </a:rPr>
              <a:t>Expected </a:t>
            </a:r>
            <a:r>
              <a:rPr sz="1400" b="1" i="1" spc="65" dirty="0">
                <a:latin typeface="Roboto Cn"/>
                <a:cs typeface="Roboto Cn"/>
              </a:rPr>
              <a:t>O(n) </a:t>
            </a:r>
            <a:r>
              <a:rPr sz="1400" spc="-5" dirty="0">
                <a:latin typeface="Arial MT"/>
                <a:cs typeface="Arial MT"/>
              </a:rPr>
              <a:t>time to iterate through the </a:t>
            </a:r>
            <a:r>
              <a:rPr sz="1400" spc="-375" dirty="0">
                <a:latin typeface="Arial MT"/>
                <a:cs typeface="Arial MT"/>
              </a:rPr>
              <a:t> </a:t>
            </a:r>
            <a:r>
              <a:rPr sz="1400" spc="-5" dirty="0">
                <a:latin typeface="Arial MT"/>
                <a:cs typeface="Arial MT"/>
              </a:rPr>
              <a:t>types</a:t>
            </a:r>
            <a:r>
              <a:rPr sz="1400" spc="-15" dirty="0">
                <a:latin typeface="Arial MT"/>
                <a:cs typeface="Arial MT"/>
              </a:rPr>
              <a:t> </a:t>
            </a:r>
            <a:r>
              <a:rPr sz="1400" dirty="0">
                <a:latin typeface="Arial MT"/>
                <a:cs typeface="Arial MT"/>
              </a:rPr>
              <a:t>(keys)</a:t>
            </a:r>
            <a:r>
              <a:rPr sz="1400" spc="-10" dirty="0">
                <a:latin typeface="Arial MT"/>
                <a:cs typeface="Arial MT"/>
              </a:rPr>
              <a:t> </a:t>
            </a:r>
            <a:r>
              <a:rPr sz="1400" spc="-5" dirty="0">
                <a:latin typeface="Arial MT"/>
                <a:cs typeface="Arial MT"/>
              </a:rPr>
              <a:t>and</a:t>
            </a:r>
            <a:r>
              <a:rPr sz="1400" spc="-10" dirty="0">
                <a:latin typeface="Arial MT"/>
                <a:cs typeface="Arial MT"/>
              </a:rPr>
              <a:t> </a:t>
            </a:r>
            <a:r>
              <a:rPr sz="1400" spc="-5" dirty="0">
                <a:latin typeface="Arial MT"/>
                <a:cs typeface="Arial MT"/>
              </a:rPr>
              <a:t>output</a:t>
            </a:r>
            <a:r>
              <a:rPr sz="1400" spc="-10" dirty="0">
                <a:latin typeface="Arial MT"/>
                <a:cs typeface="Arial MT"/>
              </a:rPr>
              <a:t> </a:t>
            </a:r>
            <a:r>
              <a:rPr sz="1400" spc="-5" dirty="0">
                <a:latin typeface="Arial MT"/>
                <a:cs typeface="Arial MT"/>
              </a:rPr>
              <a:t>everything</a:t>
            </a:r>
            <a:endParaRPr sz="1400">
              <a:latin typeface="Arial MT"/>
              <a:cs typeface="Arial MT"/>
            </a:endParaRPr>
          </a:p>
        </p:txBody>
      </p:sp>
      <p:sp>
        <p:nvSpPr>
          <p:cNvPr id="14" name="object 14"/>
          <p:cNvSpPr txBox="1"/>
          <p:nvPr/>
        </p:nvSpPr>
        <p:spPr>
          <a:xfrm>
            <a:off x="5203975" y="4731763"/>
            <a:ext cx="3504565" cy="238760"/>
          </a:xfrm>
          <a:prstGeom prst="rect">
            <a:avLst/>
          </a:prstGeom>
        </p:spPr>
        <p:txBody>
          <a:bodyPr vert="horz" wrap="square" lIns="0" tIns="12700" rIns="0" bIns="0" rtlCol="0">
            <a:spAutoFit/>
          </a:bodyPr>
          <a:lstStyle/>
          <a:p>
            <a:pPr marL="12700">
              <a:lnSpc>
                <a:spcPct val="100000"/>
              </a:lnSpc>
              <a:spcBef>
                <a:spcPts val="100"/>
              </a:spcBef>
            </a:pPr>
            <a:r>
              <a:rPr sz="1400" spc="-30" dirty="0">
                <a:latin typeface="Arial MT"/>
                <a:cs typeface="Arial MT"/>
              </a:rPr>
              <a:t>Total:</a:t>
            </a:r>
            <a:r>
              <a:rPr sz="1400" spc="-15" dirty="0">
                <a:latin typeface="Arial MT"/>
                <a:cs typeface="Arial MT"/>
              </a:rPr>
              <a:t> </a:t>
            </a:r>
            <a:r>
              <a:rPr sz="1400" spc="-5" dirty="0">
                <a:latin typeface="Arial MT"/>
                <a:cs typeface="Arial MT"/>
              </a:rPr>
              <a:t>Expected</a:t>
            </a:r>
            <a:r>
              <a:rPr sz="1400" dirty="0">
                <a:latin typeface="Arial MT"/>
                <a:cs typeface="Arial MT"/>
              </a:rPr>
              <a:t> </a:t>
            </a:r>
            <a:r>
              <a:rPr sz="1400" b="1" i="1" spc="65" dirty="0">
                <a:latin typeface="Roboto Cn"/>
                <a:cs typeface="Roboto Cn"/>
              </a:rPr>
              <a:t>O(n)</a:t>
            </a:r>
            <a:r>
              <a:rPr sz="1400" b="1" i="1" spc="70" dirty="0">
                <a:latin typeface="Roboto Cn"/>
                <a:cs typeface="Roboto Cn"/>
              </a:rPr>
              <a:t> </a:t>
            </a:r>
            <a:r>
              <a:rPr sz="1400" spc="-5" dirty="0">
                <a:latin typeface="Arial MT"/>
                <a:cs typeface="Arial MT"/>
              </a:rPr>
              <a:t>time</a:t>
            </a:r>
            <a:r>
              <a:rPr sz="1400" spc="-15" dirty="0">
                <a:latin typeface="Arial MT"/>
                <a:cs typeface="Arial MT"/>
              </a:rPr>
              <a:t> </a:t>
            </a:r>
            <a:r>
              <a:rPr sz="1400" spc="-10" dirty="0">
                <a:latin typeface="Arial MT"/>
                <a:cs typeface="Arial MT"/>
              </a:rPr>
              <a:t>[</a:t>
            </a:r>
            <a:r>
              <a:rPr sz="1400" i="1" spc="-10" dirty="0">
                <a:latin typeface="Roboto"/>
                <a:cs typeface="Roboto"/>
              </a:rPr>
              <a:t>t</a:t>
            </a:r>
            <a:r>
              <a:rPr sz="1400" i="1" spc="25" dirty="0">
                <a:latin typeface="Roboto"/>
                <a:cs typeface="Roboto"/>
              </a:rPr>
              <a:t> </a:t>
            </a:r>
            <a:r>
              <a:rPr sz="1400" spc="-5" dirty="0">
                <a:latin typeface="Arial MT"/>
                <a:cs typeface="Arial MT"/>
              </a:rPr>
              <a:t>is</a:t>
            </a:r>
            <a:r>
              <a:rPr sz="1400" spc="-15" dirty="0">
                <a:latin typeface="Arial MT"/>
                <a:cs typeface="Arial MT"/>
              </a:rPr>
              <a:t> </a:t>
            </a:r>
            <a:r>
              <a:rPr sz="1400" dirty="0">
                <a:latin typeface="Arial MT"/>
                <a:cs typeface="Arial MT"/>
              </a:rPr>
              <a:t>much</a:t>
            </a:r>
            <a:r>
              <a:rPr sz="1400" spc="-15" dirty="0">
                <a:latin typeface="Arial MT"/>
                <a:cs typeface="Arial MT"/>
              </a:rPr>
              <a:t> </a:t>
            </a:r>
            <a:r>
              <a:rPr sz="1400" dirty="0">
                <a:latin typeface="Arial MT"/>
                <a:cs typeface="Arial MT"/>
              </a:rPr>
              <a:t>smaller]</a:t>
            </a:r>
            <a:endParaRPr sz="14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90918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Second</a:t>
            </a:r>
            <a:r>
              <a:rPr sz="2500" b="0" spc="-15" dirty="0">
                <a:solidFill>
                  <a:srgbClr val="000000"/>
                </a:solidFill>
                <a:latin typeface="Arial MT"/>
                <a:cs typeface="Arial MT"/>
              </a:rPr>
              <a:t> </a:t>
            </a:r>
            <a:r>
              <a:rPr sz="2500" b="0" dirty="0">
                <a:solidFill>
                  <a:srgbClr val="000000"/>
                </a:solidFill>
                <a:latin typeface="Arial MT"/>
                <a:cs typeface="Arial MT"/>
              </a:rPr>
              <a:t>try:</a:t>
            </a:r>
            <a:r>
              <a:rPr sz="2500" b="0" spc="-10" dirty="0">
                <a:solidFill>
                  <a:srgbClr val="000000"/>
                </a:solidFill>
                <a:latin typeface="Arial MT"/>
                <a:cs typeface="Arial MT"/>
              </a:rPr>
              <a:t> </a:t>
            </a:r>
            <a:r>
              <a:rPr sz="2500" b="0" spc="5" dirty="0">
                <a:solidFill>
                  <a:srgbClr val="000000"/>
                </a:solidFill>
                <a:latin typeface="Arial MT"/>
                <a:cs typeface="Arial MT"/>
              </a:rPr>
              <a:t>Hashing</a:t>
            </a:r>
            <a:r>
              <a:rPr sz="2500" b="0" spc="-5" dirty="0">
                <a:solidFill>
                  <a:srgbClr val="000000"/>
                </a:solidFill>
                <a:latin typeface="Arial MT"/>
                <a:cs typeface="Arial MT"/>
              </a:rPr>
              <a:t> </a:t>
            </a:r>
            <a:r>
              <a:rPr sz="2500" b="0" spc="5" dirty="0">
                <a:solidFill>
                  <a:srgbClr val="000000"/>
                </a:solidFill>
                <a:latin typeface="Arial MT"/>
                <a:cs typeface="Arial MT"/>
              </a:rPr>
              <a:t>with</a:t>
            </a:r>
            <a:r>
              <a:rPr sz="2500" b="0" spc="-5" dirty="0">
                <a:solidFill>
                  <a:srgbClr val="000000"/>
                </a:solidFill>
                <a:latin typeface="Arial MT"/>
                <a:cs typeface="Arial MT"/>
              </a:rPr>
              <a:t> </a:t>
            </a:r>
            <a:r>
              <a:rPr sz="2500" b="0" dirty="0">
                <a:solidFill>
                  <a:srgbClr val="000000"/>
                </a:solidFill>
                <a:latin typeface="Arial MT"/>
                <a:cs typeface="Arial MT"/>
              </a:rPr>
              <a:t>Chaining</a:t>
            </a:r>
            <a:endParaRPr sz="2500">
              <a:latin typeface="Arial MT"/>
              <a:cs typeface="Arial MT"/>
            </a:endParaRPr>
          </a:p>
        </p:txBody>
      </p:sp>
      <p:sp>
        <p:nvSpPr>
          <p:cNvPr id="3" name="object 3"/>
          <p:cNvSpPr txBox="1"/>
          <p:nvPr/>
        </p:nvSpPr>
        <p:spPr>
          <a:xfrm>
            <a:off x="475249" y="1216355"/>
            <a:ext cx="6503670" cy="299720"/>
          </a:xfrm>
          <a:prstGeom prst="rect">
            <a:avLst/>
          </a:prstGeom>
        </p:spPr>
        <p:txBody>
          <a:bodyPr vert="horz" wrap="square" lIns="0" tIns="12700" rIns="0" bIns="0" rtlCol="0">
            <a:spAutoFit/>
          </a:bodyPr>
          <a:lstStyle/>
          <a:p>
            <a:pPr marL="379095" indent="-367030">
              <a:lnSpc>
                <a:spcPct val="100000"/>
              </a:lnSpc>
              <a:spcBef>
                <a:spcPts val="100"/>
              </a:spcBef>
              <a:buChar char="●"/>
              <a:tabLst>
                <a:tab pos="379095" algn="l"/>
                <a:tab pos="379730" algn="l"/>
              </a:tabLst>
            </a:pPr>
            <a:r>
              <a:rPr sz="1800" spc="-5" dirty="0">
                <a:solidFill>
                  <a:srgbClr val="595959"/>
                </a:solidFill>
                <a:latin typeface="Arial MT"/>
                <a:cs typeface="Arial MT"/>
              </a:rPr>
              <a:t>Direct</a:t>
            </a:r>
            <a:r>
              <a:rPr sz="1800" spc="-110" dirty="0">
                <a:solidFill>
                  <a:srgbClr val="595959"/>
                </a:solidFill>
                <a:latin typeface="Arial MT"/>
                <a:cs typeface="Arial MT"/>
              </a:rPr>
              <a:t> </a:t>
            </a:r>
            <a:r>
              <a:rPr sz="1800" spc="-5" dirty="0">
                <a:solidFill>
                  <a:srgbClr val="595959"/>
                </a:solidFill>
                <a:latin typeface="Arial MT"/>
                <a:cs typeface="Arial MT"/>
              </a:rPr>
              <a:t>Access</a:t>
            </a:r>
            <a:r>
              <a:rPr sz="1800" spc="-45" dirty="0">
                <a:solidFill>
                  <a:srgbClr val="595959"/>
                </a:solidFill>
                <a:latin typeface="Arial MT"/>
                <a:cs typeface="Arial MT"/>
              </a:rPr>
              <a:t> </a:t>
            </a:r>
            <a:r>
              <a:rPr sz="1800" spc="-40" dirty="0">
                <a:solidFill>
                  <a:srgbClr val="595959"/>
                </a:solidFill>
                <a:latin typeface="Arial MT"/>
                <a:cs typeface="Arial MT"/>
              </a:rPr>
              <a:t>Tables</a:t>
            </a:r>
            <a:r>
              <a:rPr sz="1800" spc="-10" dirty="0">
                <a:solidFill>
                  <a:srgbClr val="595959"/>
                </a:solidFill>
                <a:latin typeface="Arial MT"/>
                <a:cs typeface="Arial MT"/>
              </a:rPr>
              <a:t> </a:t>
            </a:r>
            <a:r>
              <a:rPr sz="1800" spc="-5" dirty="0">
                <a:solidFill>
                  <a:srgbClr val="595959"/>
                </a:solidFill>
                <a:latin typeface="Arial MT"/>
                <a:cs typeface="Arial MT"/>
              </a:rPr>
              <a:t>are</a:t>
            </a:r>
            <a:r>
              <a:rPr sz="1800" spc="-15" dirty="0">
                <a:solidFill>
                  <a:srgbClr val="595959"/>
                </a:solidFill>
                <a:latin typeface="Arial MT"/>
                <a:cs typeface="Arial MT"/>
              </a:rPr>
              <a:t> </a:t>
            </a:r>
            <a:r>
              <a:rPr sz="1800" spc="-5" dirty="0">
                <a:solidFill>
                  <a:srgbClr val="595959"/>
                </a:solidFill>
                <a:latin typeface="Arial MT"/>
                <a:cs typeface="Arial MT"/>
              </a:rPr>
              <a:t>too</a:t>
            </a:r>
            <a:r>
              <a:rPr sz="1800" spc="-10" dirty="0">
                <a:solidFill>
                  <a:srgbClr val="595959"/>
                </a:solidFill>
                <a:latin typeface="Arial MT"/>
                <a:cs typeface="Arial MT"/>
              </a:rPr>
              <a:t> </a:t>
            </a:r>
            <a:r>
              <a:rPr sz="1800" spc="-5" dirty="0">
                <a:solidFill>
                  <a:srgbClr val="595959"/>
                </a:solidFill>
                <a:latin typeface="Arial MT"/>
                <a:cs typeface="Arial MT"/>
              </a:rPr>
              <a:t>expensive!</a:t>
            </a:r>
            <a:r>
              <a:rPr sz="1800" spc="-10" dirty="0">
                <a:solidFill>
                  <a:srgbClr val="595959"/>
                </a:solidFill>
                <a:latin typeface="Arial MT"/>
                <a:cs typeface="Arial MT"/>
              </a:rPr>
              <a:t> </a:t>
            </a:r>
            <a:r>
              <a:rPr sz="1800" spc="-5" dirty="0">
                <a:solidFill>
                  <a:srgbClr val="595959"/>
                </a:solidFill>
                <a:latin typeface="Arial MT"/>
                <a:cs typeface="Arial MT"/>
              </a:rPr>
              <a:t>Use</a:t>
            </a:r>
            <a:r>
              <a:rPr sz="1800" spc="-10"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a:t>
            </a:r>
            <a:r>
              <a:rPr sz="1800" dirty="0">
                <a:solidFill>
                  <a:srgbClr val="595959"/>
                </a:solidFill>
                <a:latin typeface="Arial MT"/>
                <a:cs typeface="Arial MT"/>
              </a:rPr>
              <a:t>smaller</a:t>
            </a:r>
            <a:r>
              <a:rPr sz="1800" spc="-10" dirty="0">
                <a:solidFill>
                  <a:srgbClr val="595959"/>
                </a:solidFill>
                <a:latin typeface="Arial MT"/>
                <a:cs typeface="Arial MT"/>
              </a:rPr>
              <a:t> </a:t>
            </a:r>
            <a:r>
              <a:rPr sz="1800" spc="-5" dirty="0">
                <a:solidFill>
                  <a:srgbClr val="595959"/>
                </a:solidFill>
                <a:latin typeface="Arial MT"/>
                <a:cs typeface="Arial MT"/>
              </a:rPr>
              <a:t>table.</a:t>
            </a:r>
            <a:endParaRPr sz="18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74008" y="2100326"/>
            <a:ext cx="2794635" cy="604520"/>
          </a:xfrm>
          <a:prstGeom prst="rect">
            <a:avLst/>
          </a:prstGeom>
        </p:spPr>
        <p:txBody>
          <a:bodyPr vert="horz" wrap="square" lIns="0" tIns="12700" rIns="0" bIns="0" rtlCol="0">
            <a:spAutoFit/>
          </a:bodyPr>
          <a:lstStyle/>
          <a:p>
            <a:pPr marL="12700">
              <a:lnSpc>
                <a:spcPct val="100000"/>
              </a:lnSpc>
              <a:spcBef>
                <a:spcPts val="100"/>
              </a:spcBef>
            </a:pPr>
            <a:r>
              <a:rPr sz="3800" spc="-25" dirty="0">
                <a:latin typeface="Arial MT"/>
                <a:cs typeface="Arial MT"/>
              </a:rPr>
              <a:t>Tutorial</a:t>
            </a:r>
            <a:r>
              <a:rPr sz="3800" spc="-145" dirty="0">
                <a:latin typeface="Arial MT"/>
                <a:cs typeface="Arial MT"/>
              </a:rPr>
              <a:t> </a:t>
            </a:r>
            <a:r>
              <a:rPr sz="3800" spc="-40" dirty="0">
                <a:latin typeface="Arial MT"/>
                <a:cs typeface="Arial MT"/>
              </a:rPr>
              <a:t>Time</a:t>
            </a:r>
            <a:endParaRPr sz="3800">
              <a:latin typeface="Arial MT"/>
              <a:cs typeface="Arial MT"/>
            </a:endParaRPr>
          </a:p>
        </p:txBody>
      </p:sp>
      <p:sp>
        <p:nvSpPr>
          <p:cNvPr id="3" name="object 3"/>
          <p:cNvSpPr txBox="1"/>
          <p:nvPr/>
        </p:nvSpPr>
        <p:spPr>
          <a:xfrm>
            <a:off x="2512549" y="3072487"/>
            <a:ext cx="441325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Slides</a:t>
            </a:r>
            <a:r>
              <a:rPr sz="1400" spc="-15" dirty="0">
                <a:latin typeface="Arial MT"/>
                <a:cs typeface="Arial MT"/>
              </a:rPr>
              <a:t> </a:t>
            </a:r>
            <a:r>
              <a:rPr sz="1400" spc="-5" dirty="0">
                <a:latin typeface="Arial MT"/>
                <a:cs typeface="Arial MT"/>
              </a:rPr>
              <a:t>for</a:t>
            </a:r>
            <a:r>
              <a:rPr sz="1400" spc="-10" dirty="0">
                <a:latin typeface="Arial MT"/>
                <a:cs typeface="Arial MT"/>
              </a:rPr>
              <a:t> </a:t>
            </a:r>
            <a:r>
              <a:rPr sz="1400" spc="-5" dirty="0">
                <a:latin typeface="Arial MT"/>
                <a:cs typeface="Arial MT"/>
              </a:rPr>
              <a:t>tutorials</a:t>
            </a:r>
            <a:r>
              <a:rPr sz="1400" spc="-15" dirty="0">
                <a:latin typeface="Arial MT"/>
                <a:cs typeface="Arial MT"/>
              </a:rPr>
              <a:t> </a:t>
            </a:r>
            <a:r>
              <a:rPr sz="1400" spc="-5" dirty="0">
                <a:latin typeface="Arial MT"/>
                <a:cs typeface="Arial MT"/>
              </a:rPr>
              <a:t>are</a:t>
            </a:r>
            <a:r>
              <a:rPr sz="1400" spc="-10" dirty="0">
                <a:latin typeface="Arial MT"/>
                <a:cs typeface="Arial MT"/>
              </a:rPr>
              <a:t> </a:t>
            </a:r>
            <a:r>
              <a:rPr sz="1400" spc="-5" dirty="0">
                <a:latin typeface="Arial MT"/>
                <a:cs typeface="Arial MT"/>
              </a:rPr>
              <a:t>taken</a:t>
            </a:r>
            <a:r>
              <a:rPr sz="1400" spc="-10" dirty="0">
                <a:latin typeface="Arial MT"/>
                <a:cs typeface="Arial MT"/>
              </a:rPr>
              <a:t> </a:t>
            </a:r>
            <a:r>
              <a:rPr sz="1400" spc="-5" dirty="0">
                <a:latin typeface="Arial MT"/>
                <a:cs typeface="Arial MT"/>
              </a:rPr>
              <a:t>and</a:t>
            </a:r>
            <a:r>
              <a:rPr sz="1400" spc="-15" dirty="0">
                <a:latin typeface="Arial MT"/>
                <a:cs typeface="Arial MT"/>
              </a:rPr>
              <a:t> </a:t>
            </a:r>
            <a:r>
              <a:rPr sz="1400" spc="-5" dirty="0">
                <a:latin typeface="Arial MT"/>
                <a:cs typeface="Arial MT"/>
              </a:rPr>
              <a:t>adapted</a:t>
            </a:r>
            <a:r>
              <a:rPr sz="1400" spc="-10" dirty="0">
                <a:latin typeface="Arial MT"/>
                <a:cs typeface="Arial MT"/>
              </a:rPr>
              <a:t> </a:t>
            </a:r>
            <a:r>
              <a:rPr sz="1400" spc="-5" dirty="0">
                <a:latin typeface="Arial MT"/>
                <a:cs typeface="Arial MT"/>
              </a:rPr>
              <a:t>from</a:t>
            </a:r>
            <a:r>
              <a:rPr sz="1400" spc="-15" dirty="0">
                <a:latin typeface="Arial MT"/>
                <a:cs typeface="Arial MT"/>
              </a:rPr>
              <a:t> </a:t>
            </a:r>
            <a:r>
              <a:rPr sz="1400" spc="-5" dirty="0">
                <a:latin typeface="Arial MT"/>
                <a:cs typeface="Arial MT"/>
              </a:rPr>
              <a:t>Christian</a:t>
            </a:r>
            <a:endParaRPr sz="14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90918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Second</a:t>
            </a:r>
            <a:r>
              <a:rPr sz="2500" b="0" spc="-15" dirty="0">
                <a:solidFill>
                  <a:srgbClr val="000000"/>
                </a:solidFill>
                <a:latin typeface="Arial MT"/>
                <a:cs typeface="Arial MT"/>
              </a:rPr>
              <a:t> </a:t>
            </a:r>
            <a:r>
              <a:rPr sz="2500" b="0" dirty="0">
                <a:solidFill>
                  <a:srgbClr val="000000"/>
                </a:solidFill>
                <a:latin typeface="Arial MT"/>
                <a:cs typeface="Arial MT"/>
              </a:rPr>
              <a:t>try:</a:t>
            </a:r>
            <a:r>
              <a:rPr sz="2500" b="0" spc="-10" dirty="0">
                <a:solidFill>
                  <a:srgbClr val="000000"/>
                </a:solidFill>
                <a:latin typeface="Arial MT"/>
                <a:cs typeface="Arial MT"/>
              </a:rPr>
              <a:t> </a:t>
            </a:r>
            <a:r>
              <a:rPr sz="2500" b="0" spc="5" dirty="0">
                <a:solidFill>
                  <a:srgbClr val="000000"/>
                </a:solidFill>
                <a:latin typeface="Arial MT"/>
                <a:cs typeface="Arial MT"/>
              </a:rPr>
              <a:t>Hashing</a:t>
            </a:r>
            <a:r>
              <a:rPr sz="2500" b="0" spc="-5" dirty="0">
                <a:solidFill>
                  <a:srgbClr val="000000"/>
                </a:solidFill>
                <a:latin typeface="Arial MT"/>
                <a:cs typeface="Arial MT"/>
              </a:rPr>
              <a:t> </a:t>
            </a:r>
            <a:r>
              <a:rPr sz="2500" b="0" spc="5" dirty="0">
                <a:solidFill>
                  <a:srgbClr val="000000"/>
                </a:solidFill>
                <a:latin typeface="Arial MT"/>
                <a:cs typeface="Arial MT"/>
              </a:rPr>
              <a:t>with</a:t>
            </a:r>
            <a:r>
              <a:rPr sz="2500" b="0" spc="-5" dirty="0">
                <a:solidFill>
                  <a:srgbClr val="000000"/>
                </a:solidFill>
                <a:latin typeface="Arial MT"/>
                <a:cs typeface="Arial MT"/>
              </a:rPr>
              <a:t> </a:t>
            </a:r>
            <a:r>
              <a:rPr sz="2500" b="0" dirty="0">
                <a:solidFill>
                  <a:srgbClr val="000000"/>
                </a:solidFill>
                <a:latin typeface="Arial MT"/>
                <a:cs typeface="Arial MT"/>
              </a:rPr>
              <a:t>Chaining</a:t>
            </a:r>
            <a:endParaRPr sz="2500">
              <a:latin typeface="Arial MT"/>
              <a:cs typeface="Arial MT"/>
            </a:endParaRPr>
          </a:p>
        </p:txBody>
      </p:sp>
      <p:sp>
        <p:nvSpPr>
          <p:cNvPr id="3" name="object 3"/>
          <p:cNvSpPr txBox="1"/>
          <p:nvPr/>
        </p:nvSpPr>
        <p:spPr>
          <a:xfrm>
            <a:off x="475249" y="1175208"/>
            <a:ext cx="7623175" cy="656590"/>
          </a:xfrm>
          <a:prstGeom prst="rect">
            <a:avLst/>
          </a:prstGeom>
        </p:spPr>
        <p:txBody>
          <a:bodyPr vert="horz" wrap="square" lIns="0" tIns="53340" rIns="0" bIns="0" rtlCol="0">
            <a:spAutoFit/>
          </a:bodyPr>
          <a:lstStyle/>
          <a:p>
            <a:pPr marL="379095" indent="-367030">
              <a:lnSpc>
                <a:spcPct val="100000"/>
              </a:lnSpc>
              <a:spcBef>
                <a:spcPts val="420"/>
              </a:spcBef>
              <a:buChar char="●"/>
              <a:tabLst>
                <a:tab pos="379095" algn="l"/>
                <a:tab pos="379730" algn="l"/>
              </a:tabLst>
            </a:pPr>
            <a:r>
              <a:rPr sz="1800" spc="-5" dirty="0">
                <a:solidFill>
                  <a:srgbClr val="595959"/>
                </a:solidFill>
                <a:latin typeface="Arial MT"/>
                <a:cs typeface="Arial MT"/>
              </a:rPr>
              <a:t>Direct</a:t>
            </a:r>
            <a:r>
              <a:rPr sz="1800" spc="-110" dirty="0">
                <a:solidFill>
                  <a:srgbClr val="595959"/>
                </a:solidFill>
                <a:latin typeface="Arial MT"/>
                <a:cs typeface="Arial MT"/>
              </a:rPr>
              <a:t> </a:t>
            </a:r>
            <a:r>
              <a:rPr sz="1800" spc="-5" dirty="0">
                <a:solidFill>
                  <a:srgbClr val="595959"/>
                </a:solidFill>
                <a:latin typeface="Arial MT"/>
                <a:cs typeface="Arial MT"/>
              </a:rPr>
              <a:t>Access</a:t>
            </a:r>
            <a:r>
              <a:rPr sz="1800" spc="-45" dirty="0">
                <a:solidFill>
                  <a:srgbClr val="595959"/>
                </a:solidFill>
                <a:latin typeface="Arial MT"/>
                <a:cs typeface="Arial MT"/>
              </a:rPr>
              <a:t> </a:t>
            </a:r>
            <a:r>
              <a:rPr sz="1800" spc="-40" dirty="0">
                <a:solidFill>
                  <a:srgbClr val="595959"/>
                </a:solidFill>
                <a:latin typeface="Arial MT"/>
                <a:cs typeface="Arial MT"/>
              </a:rPr>
              <a:t>Tables</a:t>
            </a:r>
            <a:r>
              <a:rPr sz="1800" spc="-10" dirty="0">
                <a:solidFill>
                  <a:srgbClr val="595959"/>
                </a:solidFill>
                <a:latin typeface="Arial MT"/>
                <a:cs typeface="Arial MT"/>
              </a:rPr>
              <a:t> </a:t>
            </a:r>
            <a:r>
              <a:rPr sz="1800" spc="-5" dirty="0">
                <a:solidFill>
                  <a:srgbClr val="595959"/>
                </a:solidFill>
                <a:latin typeface="Arial MT"/>
                <a:cs typeface="Arial MT"/>
              </a:rPr>
              <a:t>are</a:t>
            </a:r>
            <a:r>
              <a:rPr sz="1800" spc="-10" dirty="0">
                <a:solidFill>
                  <a:srgbClr val="595959"/>
                </a:solidFill>
                <a:latin typeface="Arial MT"/>
                <a:cs typeface="Arial MT"/>
              </a:rPr>
              <a:t> </a:t>
            </a:r>
            <a:r>
              <a:rPr sz="1800" spc="-5" dirty="0">
                <a:solidFill>
                  <a:srgbClr val="595959"/>
                </a:solidFill>
                <a:latin typeface="Arial MT"/>
                <a:cs typeface="Arial MT"/>
              </a:rPr>
              <a:t>too</a:t>
            </a:r>
            <a:r>
              <a:rPr sz="1800" spc="-10" dirty="0">
                <a:solidFill>
                  <a:srgbClr val="595959"/>
                </a:solidFill>
                <a:latin typeface="Arial MT"/>
                <a:cs typeface="Arial MT"/>
              </a:rPr>
              <a:t> </a:t>
            </a:r>
            <a:r>
              <a:rPr sz="1800" spc="-5" dirty="0">
                <a:solidFill>
                  <a:srgbClr val="595959"/>
                </a:solidFill>
                <a:latin typeface="Arial MT"/>
                <a:cs typeface="Arial MT"/>
              </a:rPr>
              <a:t>expensive!</a:t>
            </a:r>
            <a:r>
              <a:rPr sz="1800" spc="-10" dirty="0">
                <a:solidFill>
                  <a:srgbClr val="595959"/>
                </a:solidFill>
                <a:latin typeface="Arial MT"/>
                <a:cs typeface="Arial MT"/>
              </a:rPr>
              <a:t> </a:t>
            </a:r>
            <a:r>
              <a:rPr sz="1800" spc="-5" dirty="0">
                <a:solidFill>
                  <a:srgbClr val="595959"/>
                </a:solidFill>
                <a:latin typeface="Arial MT"/>
                <a:cs typeface="Arial MT"/>
              </a:rPr>
              <a:t>Use</a:t>
            </a:r>
            <a:r>
              <a:rPr sz="1800" spc="-10"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a:t>
            </a:r>
            <a:r>
              <a:rPr sz="1800" dirty="0">
                <a:solidFill>
                  <a:srgbClr val="595959"/>
                </a:solidFill>
                <a:latin typeface="Arial MT"/>
                <a:cs typeface="Arial MT"/>
              </a:rPr>
              <a:t>smaller</a:t>
            </a:r>
            <a:r>
              <a:rPr sz="1800" spc="-10" dirty="0">
                <a:solidFill>
                  <a:srgbClr val="595959"/>
                </a:solidFill>
                <a:latin typeface="Arial MT"/>
                <a:cs typeface="Arial MT"/>
              </a:rPr>
              <a:t> </a:t>
            </a:r>
            <a:r>
              <a:rPr sz="1800" spc="-5" dirty="0">
                <a:solidFill>
                  <a:srgbClr val="595959"/>
                </a:solidFill>
                <a:latin typeface="Arial MT"/>
                <a:cs typeface="Arial MT"/>
              </a:rPr>
              <a:t>table.</a:t>
            </a:r>
            <a:endParaRPr sz="1800">
              <a:latin typeface="Arial MT"/>
              <a:cs typeface="Arial MT"/>
            </a:endParaRPr>
          </a:p>
          <a:p>
            <a:pPr marL="379095" indent="-367030">
              <a:lnSpc>
                <a:spcPct val="100000"/>
              </a:lnSpc>
              <a:spcBef>
                <a:spcPts val="325"/>
              </a:spcBef>
              <a:buChar char="●"/>
              <a:tabLst>
                <a:tab pos="379095" algn="l"/>
                <a:tab pos="379730" algn="l"/>
              </a:tabLst>
            </a:pPr>
            <a:r>
              <a:rPr sz="1800" spc="-5" dirty="0">
                <a:solidFill>
                  <a:srgbClr val="595959"/>
                </a:solidFill>
                <a:latin typeface="Arial MT"/>
                <a:cs typeface="Arial MT"/>
              </a:rPr>
              <a:t>Define</a:t>
            </a:r>
            <a:r>
              <a:rPr sz="1800" spc="-10"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a:t>
            </a:r>
            <a:r>
              <a:rPr sz="1800" spc="-5" dirty="0">
                <a:solidFill>
                  <a:srgbClr val="595959"/>
                </a:solidFill>
                <a:latin typeface="Arial MT"/>
                <a:cs typeface="Arial MT"/>
              </a:rPr>
              <a:t>hash</a:t>
            </a:r>
            <a:r>
              <a:rPr sz="1800" spc="-10" dirty="0">
                <a:solidFill>
                  <a:srgbClr val="595959"/>
                </a:solidFill>
                <a:latin typeface="Arial MT"/>
                <a:cs typeface="Arial MT"/>
              </a:rPr>
              <a:t> </a:t>
            </a:r>
            <a:r>
              <a:rPr sz="1800" spc="-5" dirty="0">
                <a:solidFill>
                  <a:srgbClr val="595959"/>
                </a:solidFill>
                <a:latin typeface="Arial MT"/>
                <a:cs typeface="Arial MT"/>
              </a:rPr>
              <a:t>function to</a:t>
            </a:r>
            <a:r>
              <a:rPr sz="1800" spc="-10" dirty="0">
                <a:solidFill>
                  <a:srgbClr val="595959"/>
                </a:solidFill>
                <a:latin typeface="Arial MT"/>
                <a:cs typeface="Arial MT"/>
              </a:rPr>
              <a:t> </a:t>
            </a:r>
            <a:r>
              <a:rPr sz="1800" dirty="0">
                <a:solidFill>
                  <a:srgbClr val="595959"/>
                </a:solidFill>
                <a:latin typeface="Arial MT"/>
                <a:cs typeface="Arial MT"/>
              </a:rPr>
              <a:t>“map”</a:t>
            </a:r>
            <a:r>
              <a:rPr sz="1800" spc="-10" dirty="0">
                <a:solidFill>
                  <a:srgbClr val="595959"/>
                </a:solidFill>
                <a:latin typeface="Arial MT"/>
                <a:cs typeface="Arial MT"/>
              </a:rPr>
              <a:t> </a:t>
            </a:r>
            <a:r>
              <a:rPr sz="1800" spc="-5" dirty="0">
                <a:solidFill>
                  <a:srgbClr val="595959"/>
                </a:solidFill>
                <a:latin typeface="Arial MT"/>
                <a:cs typeface="Arial MT"/>
              </a:rPr>
              <a:t>the </a:t>
            </a:r>
            <a:r>
              <a:rPr sz="1800" dirty="0">
                <a:solidFill>
                  <a:srgbClr val="595959"/>
                </a:solidFill>
                <a:latin typeface="Arial MT"/>
                <a:cs typeface="Arial MT"/>
              </a:rPr>
              <a:t>key</a:t>
            </a:r>
            <a:r>
              <a:rPr sz="1800" spc="-10" dirty="0">
                <a:solidFill>
                  <a:srgbClr val="595959"/>
                </a:solidFill>
                <a:latin typeface="Arial MT"/>
                <a:cs typeface="Arial MT"/>
              </a:rPr>
              <a:t> </a:t>
            </a:r>
            <a:r>
              <a:rPr sz="1800" spc="-5" dirty="0">
                <a:solidFill>
                  <a:srgbClr val="595959"/>
                </a:solidFill>
                <a:latin typeface="Arial MT"/>
                <a:cs typeface="Arial MT"/>
              </a:rPr>
              <a:t>to</a:t>
            </a:r>
            <a:r>
              <a:rPr sz="1800" spc="-10" dirty="0">
                <a:solidFill>
                  <a:srgbClr val="595959"/>
                </a:solidFill>
                <a:latin typeface="Arial MT"/>
                <a:cs typeface="Arial MT"/>
              </a:rPr>
              <a:t> </a:t>
            </a:r>
            <a:r>
              <a:rPr sz="1800" dirty="0">
                <a:solidFill>
                  <a:srgbClr val="595959"/>
                </a:solidFill>
                <a:latin typeface="Arial MT"/>
                <a:cs typeface="Arial MT"/>
              </a:rPr>
              <a:t>a</a:t>
            </a:r>
            <a:r>
              <a:rPr sz="1800" spc="-5" dirty="0">
                <a:solidFill>
                  <a:srgbClr val="595959"/>
                </a:solidFill>
                <a:latin typeface="Arial MT"/>
                <a:cs typeface="Arial MT"/>
              </a:rPr>
              <a:t> particular</a:t>
            </a:r>
            <a:r>
              <a:rPr sz="1800" spc="-10" dirty="0">
                <a:solidFill>
                  <a:srgbClr val="595959"/>
                </a:solidFill>
                <a:latin typeface="Arial MT"/>
                <a:cs typeface="Arial MT"/>
              </a:rPr>
              <a:t> </a:t>
            </a:r>
            <a:r>
              <a:rPr sz="1800" spc="-5" dirty="0">
                <a:solidFill>
                  <a:srgbClr val="595959"/>
                </a:solidFill>
                <a:latin typeface="Arial MT"/>
                <a:cs typeface="Arial MT"/>
              </a:rPr>
              <a:t>index</a:t>
            </a:r>
            <a:r>
              <a:rPr sz="1800" spc="-10" dirty="0">
                <a:solidFill>
                  <a:srgbClr val="595959"/>
                </a:solidFill>
                <a:latin typeface="Arial MT"/>
                <a:cs typeface="Arial MT"/>
              </a:rPr>
              <a:t> </a:t>
            </a:r>
            <a:r>
              <a:rPr sz="1800" spc="-5" dirty="0">
                <a:solidFill>
                  <a:srgbClr val="595959"/>
                </a:solidFill>
                <a:latin typeface="Arial MT"/>
                <a:cs typeface="Arial MT"/>
              </a:rPr>
              <a:t>of the</a:t>
            </a:r>
            <a:r>
              <a:rPr sz="1800" spc="-10" dirty="0">
                <a:solidFill>
                  <a:srgbClr val="595959"/>
                </a:solidFill>
                <a:latin typeface="Arial MT"/>
                <a:cs typeface="Arial MT"/>
              </a:rPr>
              <a:t> </a:t>
            </a:r>
            <a:r>
              <a:rPr sz="1800" spc="-5" dirty="0">
                <a:solidFill>
                  <a:srgbClr val="595959"/>
                </a:solidFill>
                <a:latin typeface="Arial MT"/>
                <a:cs typeface="Arial MT"/>
              </a:rPr>
              <a:t>table</a:t>
            </a:r>
            <a:endParaRPr sz="18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90918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Second</a:t>
            </a:r>
            <a:r>
              <a:rPr sz="2500" b="0" spc="-15" dirty="0">
                <a:solidFill>
                  <a:srgbClr val="000000"/>
                </a:solidFill>
                <a:latin typeface="Arial MT"/>
                <a:cs typeface="Arial MT"/>
              </a:rPr>
              <a:t> </a:t>
            </a:r>
            <a:r>
              <a:rPr sz="2500" b="0" dirty="0">
                <a:solidFill>
                  <a:srgbClr val="000000"/>
                </a:solidFill>
                <a:latin typeface="Arial MT"/>
                <a:cs typeface="Arial MT"/>
              </a:rPr>
              <a:t>try:</a:t>
            </a:r>
            <a:r>
              <a:rPr sz="2500" b="0" spc="-10" dirty="0">
                <a:solidFill>
                  <a:srgbClr val="000000"/>
                </a:solidFill>
                <a:latin typeface="Arial MT"/>
                <a:cs typeface="Arial MT"/>
              </a:rPr>
              <a:t> </a:t>
            </a:r>
            <a:r>
              <a:rPr sz="2500" b="0" spc="5" dirty="0">
                <a:solidFill>
                  <a:srgbClr val="000000"/>
                </a:solidFill>
                <a:latin typeface="Arial MT"/>
                <a:cs typeface="Arial MT"/>
              </a:rPr>
              <a:t>Hashing</a:t>
            </a:r>
            <a:r>
              <a:rPr sz="2500" b="0" spc="-5" dirty="0">
                <a:solidFill>
                  <a:srgbClr val="000000"/>
                </a:solidFill>
                <a:latin typeface="Arial MT"/>
                <a:cs typeface="Arial MT"/>
              </a:rPr>
              <a:t> </a:t>
            </a:r>
            <a:r>
              <a:rPr sz="2500" b="0" spc="5" dirty="0">
                <a:solidFill>
                  <a:srgbClr val="000000"/>
                </a:solidFill>
                <a:latin typeface="Arial MT"/>
                <a:cs typeface="Arial MT"/>
              </a:rPr>
              <a:t>with</a:t>
            </a:r>
            <a:r>
              <a:rPr sz="2500" b="0" spc="-5" dirty="0">
                <a:solidFill>
                  <a:srgbClr val="000000"/>
                </a:solidFill>
                <a:latin typeface="Arial MT"/>
                <a:cs typeface="Arial MT"/>
              </a:rPr>
              <a:t> </a:t>
            </a:r>
            <a:r>
              <a:rPr sz="2500" b="0" dirty="0">
                <a:solidFill>
                  <a:srgbClr val="000000"/>
                </a:solidFill>
                <a:latin typeface="Arial MT"/>
                <a:cs typeface="Arial MT"/>
              </a:rPr>
              <a:t>Chaining</a:t>
            </a:r>
            <a:endParaRPr sz="2500">
              <a:latin typeface="Arial MT"/>
              <a:cs typeface="Arial MT"/>
            </a:endParaRPr>
          </a:p>
        </p:txBody>
      </p:sp>
      <p:sp>
        <p:nvSpPr>
          <p:cNvPr id="3" name="object 3"/>
          <p:cNvSpPr txBox="1"/>
          <p:nvPr/>
        </p:nvSpPr>
        <p:spPr>
          <a:xfrm>
            <a:off x="475249" y="1175208"/>
            <a:ext cx="8081009" cy="1287780"/>
          </a:xfrm>
          <a:prstGeom prst="rect">
            <a:avLst/>
          </a:prstGeom>
        </p:spPr>
        <p:txBody>
          <a:bodyPr vert="horz" wrap="square" lIns="0" tIns="53340" rIns="0" bIns="0" rtlCol="0">
            <a:spAutoFit/>
          </a:bodyPr>
          <a:lstStyle/>
          <a:p>
            <a:pPr marL="379095" indent="-367030">
              <a:lnSpc>
                <a:spcPct val="100000"/>
              </a:lnSpc>
              <a:spcBef>
                <a:spcPts val="420"/>
              </a:spcBef>
              <a:buChar char="●"/>
              <a:tabLst>
                <a:tab pos="379095" algn="l"/>
                <a:tab pos="379730" algn="l"/>
              </a:tabLst>
            </a:pPr>
            <a:r>
              <a:rPr sz="1800" spc="-5" dirty="0">
                <a:solidFill>
                  <a:srgbClr val="595959"/>
                </a:solidFill>
                <a:latin typeface="Arial MT"/>
                <a:cs typeface="Arial MT"/>
              </a:rPr>
              <a:t>Direct</a:t>
            </a:r>
            <a:r>
              <a:rPr sz="1800" spc="-110" dirty="0">
                <a:solidFill>
                  <a:srgbClr val="595959"/>
                </a:solidFill>
                <a:latin typeface="Arial MT"/>
                <a:cs typeface="Arial MT"/>
              </a:rPr>
              <a:t> </a:t>
            </a:r>
            <a:r>
              <a:rPr sz="1800" spc="-5" dirty="0">
                <a:solidFill>
                  <a:srgbClr val="595959"/>
                </a:solidFill>
                <a:latin typeface="Arial MT"/>
                <a:cs typeface="Arial MT"/>
              </a:rPr>
              <a:t>Access</a:t>
            </a:r>
            <a:r>
              <a:rPr sz="1800" spc="-45" dirty="0">
                <a:solidFill>
                  <a:srgbClr val="595959"/>
                </a:solidFill>
                <a:latin typeface="Arial MT"/>
                <a:cs typeface="Arial MT"/>
              </a:rPr>
              <a:t> </a:t>
            </a:r>
            <a:r>
              <a:rPr sz="1800" spc="-40" dirty="0">
                <a:solidFill>
                  <a:srgbClr val="595959"/>
                </a:solidFill>
                <a:latin typeface="Arial MT"/>
                <a:cs typeface="Arial MT"/>
              </a:rPr>
              <a:t>Tables</a:t>
            </a:r>
            <a:r>
              <a:rPr sz="1800" spc="-10" dirty="0">
                <a:solidFill>
                  <a:srgbClr val="595959"/>
                </a:solidFill>
                <a:latin typeface="Arial MT"/>
                <a:cs typeface="Arial MT"/>
              </a:rPr>
              <a:t> </a:t>
            </a:r>
            <a:r>
              <a:rPr sz="1800" spc="-5" dirty="0">
                <a:solidFill>
                  <a:srgbClr val="595959"/>
                </a:solidFill>
                <a:latin typeface="Arial MT"/>
                <a:cs typeface="Arial MT"/>
              </a:rPr>
              <a:t>are</a:t>
            </a:r>
            <a:r>
              <a:rPr sz="1800" spc="-10" dirty="0">
                <a:solidFill>
                  <a:srgbClr val="595959"/>
                </a:solidFill>
                <a:latin typeface="Arial MT"/>
                <a:cs typeface="Arial MT"/>
              </a:rPr>
              <a:t> </a:t>
            </a:r>
            <a:r>
              <a:rPr sz="1800" spc="-5" dirty="0">
                <a:solidFill>
                  <a:srgbClr val="595959"/>
                </a:solidFill>
                <a:latin typeface="Arial MT"/>
                <a:cs typeface="Arial MT"/>
              </a:rPr>
              <a:t>too</a:t>
            </a:r>
            <a:r>
              <a:rPr sz="1800" spc="-10" dirty="0">
                <a:solidFill>
                  <a:srgbClr val="595959"/>
                </a:solidFill>
                <a:latin typeface="Arial MT"/>
                <a:cs typeface="Arial MT"/>
              </a:rPr>
              <a:t> </a:t>
            </a:r>
            <a:r>
              <a:rPr sz="1800" spc="-5" dirty="0">
                <a:solidFill>
                  <a:srgbClr val="595959"/>
                </a:solidFill>
                <a:latin typeface="Arial MT"/>
                <a:cs typeface="Arial MT"/>
              </a:rPr>
              <a:t>expensive!</a:t>
            </a:r>
            <a:r>
              <a:rPr sz="1800" spc="-10" dirty="0">
                <a:solidFill>
                  <a:srgbClr val="595959"/>
                </a:solidFill>
                <a:latin typeface="Arial MT"/>
                <a:cs typeface="Arial MT"/>
              </a:rPr>
              <a:t> </a:t>
            </a:r>
            <a:r>
              <a:rPr sz="1800" spc="-5" dirty="0">
                <a:solidFill>
                  <a:srgbClr val="595959"/>
                </a:solidFill>
                <a:latin typeface="Arial MT"/>
                <a:cs typeface="Arial MT"/>
              </a:rPr>
              <a:t>Use</a:t>
            </a:r>
            <a:r>
              <a:rPr sz="1800" spc="-10"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a:t>
            </a:r>
            <a:r>
              <a:rPr sz="1800" dirty="0">
                <a:solidFill>
                  <a:srgbClr val="595959"/>
                </a:solidFill>
                <a:latin typeface="Arial MT"/>
                <a:cs typeface="Arial MT"/>
              </a:rPr>
              <a:t>smaller</a:t>
            </a:r>
            <a:r>
              <a:rPr sz="1800" spc="-10" dirty="0">
                <a:solidFill>
                  <a:srgbClr val="595959"/>
                </a:solidFill>
                <a:latin typeface="Arial MT"/>
                <a:cs typeface="Arial MT"/>
              </a:rPr>
              <a:t> </a:t>
            </a:r>
            <a:r>
              <a:rPr sz="1800" spc="-5" dirty="0">
                <a:solidFill>
                  <a:srgbClr val="595959"/>
                </a:solidFill>
                <a:latin typeface="Arial MT"/>
                <a:cs typeface="Arial MT"/>
              </a:rPr>
              <a:t>table.</a:t>
            </a:r>
            <a:endParaRPr sz="1800">
              <a:latin typeface="Arial MT"/>
              <a:cs typeface="Arial MT"/>
            </a:endParaRPr>
          </a:p>
          <a:p>
            <a:pPr marL="379095" indent="-367030">
              <a:lnSpc>
                <a:spcPct val="100000"/>
              </a:lnSpc>
              <a:spcBef>
                <a:spcPts val="325"/>
              </a:spcBef>
              <a:buChar char="●"/>
              <a:tabLst>
                <a:tab pos="379095" algn="l"/>
                <a:tab pos="379730" algn="l"/>
              </a:tabLst>
            </a:pPr>
            <a:r>
              <a:rPr sz="1800" spc="-5" dirty="0">
                <a:solidFill>
                  <a:srgbClr val="595959"/>
                </a:solidFill>
                <a:latin typeface="Arial MT"/>
                <a:cs typeface="Arial MT"/>
              </a:rPr>
              <a:t>Define</a:t>
            </a:r>
            <a:r>
              <a:rPr sz="1800" spc="-10"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a:t>
            </a:r>
            <a:r>
              <a:rPr sz="1800" spc="-5" dirty="0">
                <a:solidFill>
                  <a:srgbClr val="595959"/>
                </a:solidFill>
                <a:latin typeface="Arial MT"/>
                <a:cs typeface="Arial MT"/>
              </a:rPr>
              <a:t>hash function</a:t>
            </a:r>
            <a:r>
              <a:rPr sz="1800" spc="-10" dirty="0">
                <a:solidFill>
                  <a:srgbClr val="595959"/>
                </a:solidFill>
                <a:latin typeface="Arial MT"/>
                <a:cs typeface="Arial MT"/>
              </a:rPr>
              <a:t> </a:t>
            </a:r>
            <a:r>
              <a:rPr sz="1800" spc="-5" dirty="0">
                <a:solidFill>
                  <a:srgbClr val="595959"/>
                </a:solidFill>
                <a:latin typeface="Arial MT"/>
                <a:cs typeface="Arial MT"/>
              </a:rPr>
              <a:t>to</a:t>
            </a:r>
            <a:r>
              <a:rPr sz="1800" spc="-10" dirty="0">
                <a:solidFill>
                  <a:srgbClr val="595959"/>
                </a:solidFill>
                <a:latin typeface="Arial MT"/>
                <a:cs typeface="Arial MT"/>
              </a:rPr>
              <a:t> </a:t>
            </a:r>
            <a:r>
              <a:rPr sz="1800" dirty="0">
                <a:solidFill>
                  <a:srgbClr val="595959"/>
                </a:solidFill>
                <a:latin typeface="Arial MT"/>
                <a:cs typeface="Arial MT"/>
              </a:rPr>
              <a:t>“map”</a:t>
            </a:r>
            <a:r>
              <a:rPr sz="1800" spc="-5" dirty="0">
                <a:solidFill>
                  <a:srgbClr val="595959"/>
                </a:solidFill>
                <a:latin typeface="Arial MT"/>
                <a:cs typeface="Arial MT"/>
              </a:rPr>
              <a:t> the</a:t>
            </a:r>
            <a:r>
              <a:rPr sz="1800" spc="-10" dirty="0">
                <a:solidFill>
                  <a:srgbClr val="595959"/>
                </a:solidFill>
                <a:latin typeface="Arial MT"/>
                <a:cs typeface="Arial MT"/>
              </a:rPr>
              <a:t> </a:t>
            </a:r>
            <a:r>
              <a:rPr sz="1800" dirty="0">
                <a:solidFill>
                  <a:srgbClr val="595959"/>
                </a:solidFill>
                <a:latin typeface="Arial MT"/>
                <a:cs typeface="Arial MT"/>
              </a:rPr>
              <a:t>key</a:t>
            </a:r>
            <a:r>
              <a:rPr sz="1800" spc="-10" dirty="0">
                <a:solidFill>
                  <a:srgbClr val="595959"/>
                </a:solidFill>
                <a:latin typeface="Arial MT"/>
                <a:cs typeface="Arial MT"/>
              </a:rPr>
              <a:t> </a:t>
            </a:r>
            <a:r>
              <a:rPr sz="1800" spc="-5" dirty="0">
                <a:solidFill>
                  <a:srgbClr val="595959"/>
                </a:solidFill>
                <a:latin typeface="Arial MT"/>
                <a:cs typeface="Arial MT"/>
              </a:rPr>
              <a:t>to </a:t>
            </a:r>
            <a:r>
              <a:rPr sz="1800" dirty="0">
                <a:solidFill>
                  <a:srgbClr val="595959"/>
                </a:solidFill>
                <a:latin typeface="Arial MT"/>
                <a:cs typeface="Arial MT"/>
              </a:rPr>
              <a:t>a</a:t>
            </a:r>
            <a:r>
              <a:rPr sz="1800" spc="-10" dirty="0">
                <a:solidFill>
                  <a:srgbClr val="595959"/>
                </a:solidFill>
                <a:latin typeface="Arial MT"/>
                <a:cs typeface="Arial MT"/>
              </a:rPr>
              <a:t> </a:t>
            </a:r>
            <a:r>
              <a:rPr sz="1800" spc="-5" dirty="0">
                <a:solidFill>
                  <a:srgbClr val="595959"/>
                </a:solidFill>
                <a:latin typeface="Arial MT"/>
                <a:cs typeface="Arial MT"/>
              </a:rPr>
              <a:t>particular</a:t>
            </a:r>
            <a:r>
              <a:rPr sz="1800" spc="-10" dirty="0">
                <a:solidFill>
                  <a:srgbClr val="595959"/>
                </a:solidFill>
                <a:latin typeface="Arial MT"/>
                <a:cs typeface="Arial MT"/>
              </a:rPr>
              <a:t> </a:t>
            </a:r>
            <a:r>
              <a:rPr sz="1800" spc="-5" dirty="0">
                <a:solidFill>
                  <a:srgbClr val="595959"/>
                </a:solidFill>
                <a:latin typeface="Arial MT"/>
                <a:cs typeface="Arial MT"/>
              </a:rPr>
              <a:t>index of</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table</a:t>
            </a:r>
            <a:endParaRPr sz="1800">
              <a:latin typeface="Arial MT"/>
              <a:cs typeface="Arial MT"/>
            </a:endParaRPr>
          </a:p>
          <a:p>
            <a:pPr marL="379095" marR="5080" indent="-367030">
              <a:lnSpc>
                <a:spcPct val="114999"/>
              </a:lnSpc>
              <a:buChar char="●"/>
              <a:tabLst>
                <a:tab pos="379095" algn="l"/>
                <a:tab pos="379730" algn="l"/>
              </a:tabLst>
            </a:pPr>
            <a:r>
              <a:rPr sz="1800" spc="-5" dirty="0">
                <a:solidFill>
                  <a:srgbClr val="595959"/>
                </a:solidFill>
                <a:latin typeface="Arial MT"/>
                <a:cs typeface="Arial MT"/>
              </a:rPr>
              <a:t>There are potentially </a:t>
            </a:r>
            <a:r>
              <a:rPr sz="1800" dirty="0">
                <a:solidFill>
                  <a:srgbClr val="595959"/>
                </a:solidFill>
                <a:latin typeface="Arial MT"/>
                <a:cs typeface="Arial MT"/>
              </a:rPr>
              <a:t>collisions, </a:t>
            </a:r>
            <a:r>
              <a:rPr sz="1800" spc="-5" dirty="0">
                <a:solidFill>
                  <a:srgbClr val="595959"/>
                </a:solidFill>
                <a:latin typeface="Arial MT"/>
                <a:cs typeface="Arial MT"/>
              </a:rPr>
              <a:t>but </a:t>
            </a:r>
            <a:r>
              <a:rPr sz="1800" spc="-10" dirty="0">
                <a:solidFill>
                  <a:srgbClr val="595959"/>
                </a:solidFill>
                <a:latin typeface="Arial MT"/>
                <a:cs typeface="Arial MT"/>
              </a:rPr>
              <a:t>that’s </a:t>
            </a:r>
            <a:r>
              <a:rPr sz="1800" spc="-5" dirty="0">
                <a:solidFill>
                  <a:srgbClr val="595959"/>
                </a:solidFill>
                <a:latin typeface="Arial MT"/>
                <a:cs typeface="Arial MT"/>
              </a:rPr>
              <a:t>okay because we </a:t>
            </a:r>
            <a:r>
              <a:rPr sz="1800" dirty="0">
                <a:solidFill>
                  <a:srgbClr val="595959"/>
                </a:solidFill>
                <a:latin typeface="Arial MT"/>
                <a:cs typeface="Arial MT"/>
              </a:rPr>
              <a:t>can </a:t>
            </a:r>
            <a:r>
              <a:rPr sz="1800" spc="-5" dirty="0">
                <a:solidFill>
                  <a:srgbClr val="595959"/>
                </a:solidFill>
                <a:latin typeface="Arial MT"/>
                <a:cs typeface="Arial MT"/>
              </a:rPr>
              <a:t>just </a:t>
            </a:r>
            <a:r>
              <a:rPr sz="1800" dirty="0">
                <a:solidFill>
                  <a:srgbClr val="595959"/>
                </a:solidFill>
                <a:latin typeface="Arial MT"/>
                <a:cs typeface="Arial MT"/>
              </a:rPr>
              <a:t>create a </a:t>
            </a:r>
            <a:r>
              <a:rPr sz="1800" spc="-490" dirty="0">
                <a:solidFill>
                  <a:srgbClr val="595959"/>
                </a:solidFill>
                <a:latin typeface="Arial MT"/>
                <a:cs typeface="Arial MT"/>
              </a:rPr>
              <a:t> </a:t>
            </a:r>
            <a:r>
              <a:rPr sz="1800" spc="-5" dirty="0">
                <a:solidFill>
                  <a:srgbClr val="595959"/>
                </a:solidFill>
                <a:latin typeface="Arial MT"/>
                <a:cs typeface="Arial MT"/>
              </a:rPr>
              <a:t>linked</a:t>
            </a:r>
            <a:r>
              <a:rPr sz="1800" spc="-10" dirty="0">
                <a:solidFill>
                  <a:srgbClr val="595959"/>
                </a:solidFill>
                <a:latin typeface="Arial MT"/>
                <a:cs typeface="Arial MT"/>
              </a:rPr>
              <a:t> </a:t>
            </a:r>
            <a:r>
              <a:rPr sz="1800" spc="-5" dirty="0">
                <a:solidFill>
                  <a:srgbClr val="595959"/>
                </a:solidFill>
                <a:latin typeface="Arial MT"/>
                <a:cs typeface="Arial MT"/>
              </a:rPr>
              <a:t>list of them!</a:t>
            </a:r>
            <a:endParaRPr sz="18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5" y="505248"/>
            <a:ext cx="5888990" cy="409575"/>
          </a:xfrm>
          <a:prstGeom prst="rect">
            <a:avLst/>
          </a:prstGeom>
        </p:spPr>
        <p:txBody>
          <a:bodyPr vert="horz" wrap="square" lIns="0" tIns="15240" rIns="0" bIns="0" rtlCol="0">
            <a:spAutoFit/>
          </a:bodyPr>
          <a:lstStyle/>
          <a:p>
            <a:pPr marL="12700">
              <a:lnSpc>
                <a:spcPct val="100000"/>
              </a:lnSpc>
              <a:spcBef>
                <a:spcPts val="120"/>
              </a:spcBef>
            </a:pPr>
            <a:r>
              <a:rPr sz="2500" spc="5" dirty="0">
                <a:latin typeface="Arial MT"/>
                <a:cs typeface="Arial MT"/>
              </a:rPr>
              <a:t>Each</a:t>
            </a:r>
            <a:r>
              <a:rPr sz="2500" spc="-5" dirty="0">
                <a:latin typeface="Arial MT"/>
                <a:cs typeface="Arial MT"/>
              </a:rPr>
              <a:t> </a:t>
            </a:r>
            <a:r>
              <a:rPr sz="2500" spc="5" dirty="0">
                <a:latin typeface="Arial MT"/>
                <a:cs typeface="Arial MT"/>
              </a:rPr>
              <a:t>bucket</a:t>
            </a:r>
            <a:r>
              <a:rPr sz="2500" dirty="0">
                <a:latin typeface="Arial MT"/>
                <a:cs typeface="Arial MT"/>
              </a:rPr>
              <a:t> </a:t>
            </a:r>
            <a:r>
              <a:rPr sz="2500" spc="5" dirty="0">
                <a:latin typeface="Arial MT"/>
                <a:cs typeface="Arial MT"/>
              </a:rPr>
              <a:t>“chains”</a:t>
            </a:r>
            <a:r>
              <a:rPr sz="2500" dirty="0">
                <a:latin typeface="Arial MT"/>
                <a:cs typeface="Arial MT"/>
              </a:rPr>
              <a:t> </a:t>
            </a:r>
            <a:r>
              <a:rPr sz="2500" spc="10" dirty="0">
                <a:latin typeface="Arial MT"/>
                <a:cs typeface="Arial MT"/>
              </a:rPr>
              <a:t>a</a:t>
            </a:r>
            <a:r>
              <a:rPr sz="2500" dirty="0">
                <a:latin typeface="Arial MT"/>
                <a:cs typeface="Arial MT"/>
              </a:rPr>
              <a:t> linked</a:t>
            </a:r>
            <a:r>
              <a:rPr sz="2500" spc="5" dirty="0">
                <a:latin typeface="Arial MT"/>
                <a:cs typeface="Arial MT"/>
              </a:rPr>
              <a:t> </a:t>
            </a:r>
            <a:r>
              <a:rPr sz="2500" dirty="0">
                <a:latin typeface="Arial MT"/>
                <a:cs typeface="Arial MT"/>
              </a:rPr>
              <a:t>list </a:t>
            </a:r>
            <a:r>
              <a:rPr sz="2500" spc="5" dirty="0">
                <a:latin typeface="Arial MT"/>
                <a:cs typeface="Arial MT"/>
              </a:rPr>
              <a:t>of</a:t>
            </a:r>
            <a:r>
              <a:rPr sz="2500" dirty="0">
                <a:latin typeface="Arial MT"/>
                <a:cs typeface="Arial MT"/>
              </a:rPr>
              <a:t> items</a:t>
            </a:r>
            <a:endParaRPr sz="2500">
              <a:latin typeface="Arial MT"/>
              <a:cs typeface="Arial MT"/>
            </a:endParaRPr>
          </a:p>
        </p:txBody>
      </p:sp>
      <p:sp>
        <p:nvSpPr>
          <p:cNvPr id="3" name="object 3"/>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58889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Each</a:t>
            </a:r>
            <a:r>
              <a:rPr sz="2500" b="0" spc="-5" dirty="0">
                <a:solidFill>
                  <a:srgbClr val="000000"/>
                </a:solidFill>
                <a:latin typeface="Arial MT"/>
                <a:cs typeface="Arial MT"/>
              </a:rPr>
              <a:t> </a:t>
            </a:r>
            <a:r>
              <a:rPr sz="2500" b="0" spc="5" dirty="0">
                <a:solidFill>
                  <a:srgbClr val="000000"/>
                </a:solidFill>
                <a:latin typeface="Arial MT"/>
                <a:cs typeface="Arial MT"/>
              </a:rPr>
              <a:t>bucket</a:t>
            </a:r>
            <a:r>
              <a:rPr sz="2500" b="0" dirty="0">
                <a:solidFill>
                  <a:srgbClr val="000000"/>
                </a:solidFill>
                <a:latin typeface="Arial MT"/>
                <a:cs typeface="Arial MT"/>
              </a:rPr>
              <a:t> </a:t>
            </a:r>
            <a:r>
              <a:rPr sz="2500" b="0" spc="5" dirty="0">
                <a:solidFill>
                  <a:srgbClr val="000000"/>
                </a:solidFill>
                <a:latin typeface="Arial MT"/>
                <a:cs typeface="Arial MT"/>
              </a:rPr>
              <a:t>“chains”</a:t>
            </a:r>
            <a:r>
              <a:rPr sz="2500" b="0" dirty="0">
                <a:solidFill>
                  <a:srgbClr val="000000"/>
                </a:solidFill>
                <a:latin typeface="Arial MT"/>
                <a:cs typeface="Arial MT"/>
              </a:rPr>
              <a:t> </a:t>
            </a:r>
            <a:r>
              <a:rPr sz="2500" b="0" spc="10" dirty="0">
                <a:solidFill>
                  <a:srgbClr val="000000"/>
                </a:solidFill>
                <a:latin typeface="Arial MT"/>
                <a:cs typeface="Arial MT"/>
              </a:rPr>
              <a:t>a</a:t>
            </a:r>
            <a:r>
              <a:rPr sz="2500" b="0" dirty="0">
                <a:solidFill>
                  <a:srgbClr val="000000"/>
                </a:solidFill>
                <a:latin typeface="Arial MT"/>
                <a:cs typeface="Arial MT"/>
              </a:rPr>
              <a:t> linked</a:t>
            </a:r>
            <a:r>
              <a:rPr sz="2500" b="0" spc="5" dirty="0">
                <a:solidFill>
                  <a:srgbClr val="000000"/>
                </a:solidFill>
                <a:latin typeface="Arial MT"/>
                <a:cs typeface="Arial MT"/>
              </a:rPr>
              <a:t> </a:t>
            </a:r>
            <a:r>
              <a:rPr sz="2500" b="0" dirty="0">
                <a:solidFill>
                  <a:srgbClr val="000000"/>
                </a:solidFill>
                <a:latin typeface="Arial MT"/>
                <a:cs typeface="Arial MT"/>
              </a:rPr>
              <a:t>list </a:t>
            </a:r>
            <a:r>
              <a:rPr sz="2500" b="0" spc="5" dirty="0">
                <a:solidFill>
                  <a:srgbClr val="000000"/>
                </a:solidFill>
                <a:latin typeface="Arial MT"/>
                <a:cs typeface="Arial MT"/>
              </a:rPr>
              <a:t>of</a:t>
            </a:r>
            <a:r>
              <a:rPr sz="2500" b="0" dirty="0">
                <a:solidFill>
                  <a:srgbClr val="000000"/>
                </a:solidFill>
                <a:latin typeface="Arial MT"/>
                <a:cs typeface="Arial MT"/>
              </a:rPr>
              <a:t> items</a:t>
            </a:r>
            <a:endParaRPr sz="2500">
              <a:latin typeface="Arial MT"/>
              <a:cs typeface="Arial MT"/>
            </a:endParaRPr>
          </a:p>
        </p:txBody>
      </p:sp>
      <p:graphicFrame>
        <p:nvGraphicFramePr>
          <p:cNvPr id="3" name="object 3"/>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nSpc>
                          <a:spcPct val="100000"/>
                        </a:lnSpc>
                      </a:pPr>
                      <a:endParaRPr sz="17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nSpc>
                          <a:spcPct val="100000"/>
                        </a:lnSpc>
                      </a:pPr>
                      <a:endParaRPr sz="17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graphicFrame>
        <p:nvGraphicFramePr>
          <p:cNvPr id="4" name="object 4"/>
          <p:cNvGraphicFramePr>
            <a:graphicFrameLocks noGrp="1"/>
          </p:cNvGraphicFramePr>
          <p:nvPr/>
        </p:nvGraphicFramePr>
        <p:xfrm>
          <a:off x="909799" y="1735074"/>
          <a:ext cx="3780152" cy="2766595"/>
        </p:xfrm>
        <a:graphic>
          <a:graphicData uri="http://schemas.openxmlformats.org/drawingml/2006/table">
            <a:tbl>
              <a:tblPr firstRow="1" bandRow="1">
                <a:tableStyleId>{2D5ABB26-0587-4C30-8999-92F81FD0307C}</a:tableStyleId>
              </a:tblPr>
              <a:tblGrid>
                <a:gridCol w="304165">
                  <a:extLst>
                    <a:ext uri="{9D8B030D-6E8A-4147-A177-3AD203B41FA5}">
                      <a16:colId xmlns:a16="http://schemas.microsoft.com/office/drawing/2014/main" val="20000"/>
                    </a:ext>
                  </a:extLst>
                </a:gridCol>
                <a:gridCol w="1510030">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196850">
                  <a:extLst>
                    <a:ext uri="{9D8B030D-6E8A-4147-A177-3AD203B41FA5}">
                      <a16:colId xmlns:a16="http://schemas.microsoft.com/office/drawing/2014/main" val="20004"/>
                    </a:ext>
                  </a:extLst>
                </a:gridCol>
                <a:gridCol w="118744">
                  <a:extLst>
                    <a:ext uri="{9D8B030D-6E8A-4147-A177-3AD203B41FA5}">
                      <a16:colId xmlns:a16="http://schemas.microsoft.com/office/drawing/2014/main" val="20005"/>
                    </a:ext>
                  </a:extLst>
                </a:gridCol>
                <a:gridCol w="324485">
                  <a:extLst>
                    <a:ext uri="{9D8B030D-6E8A-4147-A177-3AD203B41FA5}">
                      <a16:colId xmlns:a16="http://schemas.microsoft.com/office/drawing/2014/main" val="20006"/>
                    </a:ext>
                  </a:extLst>
                </a:gridCol>
                <a:gridCol w="197485">
                  <a:extLst>
                    <a:ext uri="{9D8B030D-6E8A-4147-A177-3AD203B41FA5}">
                      <a16:colId xmlns:a16="http://schemas.microsoft.com/office/drawing/2014/main" val="20007"/>
                    </a:ext>
                  </a:extLst>
                </a:gridCol>
                <a:gridCol w="119379">
                  <a:extLst>
                    <a:ext uri="{9D8B030D-6E8A-4147-A177-3AD203B41FA5}">
                      <a16:colId xmlns:a16="http://schemas.microsoft.com/office/drawing/2014/main" val="20008"/>
                    </a:ext>
                  </a:extLst>
                </a:gridCol>
                <a:gridCol w="370839">
                  <a:extLst>
                    <a:ext uri="{9D8B030D-6E8A-4147-A177-3AD203B41FA5}">
                      <a16:colId xmlns:a16="http://schemas.microsoft.com/office/drawing/2014/main" val="20009"/>
                    </a:ext>
                  </a:extLst>
                </a:gridCol>
              </a:tblGrid>
              <a:tr h="274199">
                <a:tc>
                  <a:txBody>
                    <a:bodyPr/>
                    <a:lstStyle/>
                    <a:p>
                      <a:pPr marL="31750">
                        <a:lnSpc>
                          <a:spcPct val="100000"/>
                        </a:lnSpc>
                        <a:spcBef>
                          <a:spcPts val="195"/>
                        </a:spcBef>
                      </a:pPr>
                      <a:r>
                        <a:rPr sz="1400" dirty="0">
                          <a:latin typeface="Consolas"/>
                          <a:cs typeface="Consolas"/>
                        </a:rPr>
                        <a:t>0</a:t>
                      </a:r>
                      <a:endParaRPr sz="1400">
                        <a:latin typeface="Consolas"/>
                        <a:cs typeface="Consolas"/>
                      </a:endParaRPr>
                    </a:p>
                  </a:txBody>
                  <a:tcPr marL="0" marR="0" marT="24765" marB="0"/>
                </a:tc>
                <a:tc rowSpan="2" gridSpan="9">
                  <a:txBody>
                    <a:bodyPr/>
                    <a:lstStyle/>
                    <a:p>
                      <a:pPr>
                        <a:lnSpc>
                          <a:spcPct val="100000"/>
                        </a:lnSpc>
                      </a:pPr>
                      <a:endParaRPr sz="17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74199">
                <a:tc>
                  <a:txBody>
                    <a:bodyPr/>
                    <a:lstStyle/>
                    <a:p>
                      <a:pPr marL="31750">
                        <a:lnSpc>
                          <a:spcPct val="100000"/>
                        </a:lnSpc>
                        <a:spcBef>
                          <a:spcPts val="195"/>
                        </a:spcBef>
                      </a:pPr>
                      <a:r>
                        <a:rPr sz="1400" dirty="0">
                          <a:latin typeface="Consolas"/>
                          <a:cs typeface="Consolas"/>
                        </a:rPr>
                        <a:t>1</a:t>
                      </a:r>
                      <a:endParaRPr sz="1400">
                        <a:latin typeface="Consolas"/>
                        <a:cs typeface="Consolas"/>
                      </a:endParaRPr>
                    </a:p>
                  </a:txBody>
                  <a:tcPr marL="0" marR="0" marT="24765" marB="0"/>
                </a:tc>
                <a:tc gridSpan="9"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98791">
                <a:tc>
                  <a:txBody>
                    <a:bodyPr/>
                    <a:lstStyle/>
                    <a:p>
                      <a:pPr marL="31750">
                        <a:lnSpc>
                          <a:spcPct val="100000"/>
                        </a:lnSpc>
                        <a:spcBef>
                          <a:spcPts val="195"/>
                        </a:spcBef>
                      </a:pPr>
                      <a:r>
                        <a:rPr sz="1400" dirty="0">
                          <a:latin typeface="Consolas"/>
                          <a:cs typeface="Consolas"/>
                        </a:rPr>
                        <a:t>2</a:t>
                      </a:r>
                      <a:endParaRPr sz="1400">
                        <a:latin typeface="Consolas"/>
                        <a:cs typeface="Consolas"/>
                      </a:endParaRPr>
                    </a:p>
                  </a:txBody>
                  <a:tcPr marL="0" marR="0" marT="24765"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12</a:t>
                      </a:r>
                      <a:endParaRPr sz="1400">
                        <a:latin typeface="Consolas"/>
                        <a:cs typeface="Consolas"/>
                      </a:endParaRPr>
                    </a:p>
                  </a:txBody>
                  <a:tcPr marL="0" marR="0" marT="49530" marB="0">
                    <a:solidFill>
                      <a:srgbClr val="EEEEEE"/>
                    </a:solidFill>
                  </a:tcPr>
                </a:tc>
                <a:tc>
                  <a:txBody>
                    <a:bodyPr/>
                    <a:lstStyle/>
                    <a:p>
                      <a:pPr>
                        <a:lnSpc>
                          <a:spcPct val="100000"/>
                        </a:lnSpc>
                      </a:pPr>
                      <a:endParaRPr sz="1700">
                        <a:latin typeface="Times New Roman"/>
                        <a:cs typeface="Times New Roman"/>
                      </a:endParaRPr>
                    </a:p>
                  </a:txBody>
                  <a:tcPr marL="0" marR="0" marT="0" marB="0">
                    <a:solidFill>
                      <a:srgbClr val="EEEEEE"/>
                    </a:solidFill>
                  </a:tcPr>
                </a:tc>
                <a:tc>
                  <a:txBody>
                    <a:bodyPr/>
                    <a:lstStyle/>
                    <a:p>
                      <a:pPr>
                        <a:lnSpc>
                          <a:spcPct val="100000"/>
                        </a:lnSpc>
                      </a:pPr>
                      <a:endParaRPr sz="17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72</a:t>
                      </a:r>
                      <a:endParaRPr sz="1400">
                        <a:latin typeface="Consolas"/>
                        <a:cs typeface="Consolas"/>
                      </a:endParaRPr>
                    </a:p>
                  </a:txBody>
                  <a:tcPr marL="0" marR="0" marT="49530" marB="0">
                    <a:solidFill>
                      <a:srgbClr val="EEEEEE"/>
                    </a:solidFill>
                  </a:tcPr>
                </a:tc>
                <a:tc>
                  <a:txBody>
                    <a:bodyPr/>
                    <a:lstStyle/>
                    <a:p>
                      <a:pPr>
                        <a:lnSpc>
                          <a:spcPct val="100000"/>
                        </a:lnSpc>
                      </a:pPr>
                      <a:endParaRPr sz="1700">
                        <a:latin typeface="Times New Roman"/>
                        <a:cs typeface="Times New Roman"/>
                      </a:endParaRPr>
                    </a:p>
                  </a:txBody>
                  <a:tcPr marL="0" marR="0" marT="0" marB="0">
                    <a:solidFill>
                      <a:srgbClr val="EEEEEE"/>
                    </a:solidFill>
                  </a:tcPr>
                </a:tc>
                <a:tc>
                  <a:txBody>
                    <a:bodyPr/>
                    <a:lstStyle/>
                    <a:p>
                      <a:pPr>
                        <a:lnSpc>
                          <a:spcPct val="100000"/>
                        </a:lnSpc>
                      </a:pPr>
                      <a:endParaRPr sz="17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52</a:t>
                      </a:r>
                      <a:endParaRPr sz="1400">
                        <a:latin typeface="Consolas"/>
                        <a:cs typeface="Consolas"/>
                      </a:endParaRPr>
                    </a:p>
                  </a:txBody>
                  <a:tcPr marL="0" marR="0" marT="49530" marB="0">
                    <a:solidFill>
                      <a:srgbClr val="EEEEEE"/>
                    </a:solidFill>
                  </a:tcPr>
                </a:tc>
                <a:extLst>
                  <a:ext uri="{0D108BD9-81ED-4DB2-BD59-A6C34878D82A}">
                    <a16:rowId xmlns:a16="http://schemas.microsoft.com/office/drawing/2014/main" val="10002"/>
                  </a:ext>
                </a:extLst>
              </a:tr>
              <a:tr h="249607">
                <a:tc>
                  <a:txBody>
                    <a:bodyPr/>
                    <a:lstStyle/>
                    <a:p>
                      <a:pPr marL="31750">
                        <a:lnSpc>
                          <a:spcPct val="100000"/>
                        </a:lnSpc>
                        <a:spcBef>
                          <a:spcPts val="5"/>
                        </a:spcBef>
                      </a:pPr>
                      <a:r>
                        <a:rPr sz="1400" dirty="0">
                          <a:latin typeface="Consolas"/>
                          <a:cs typeface="Consolas"/>
                        </a:rPr>
                        <a:t>3</a:t>
                      </a:r>
                      <a:endParaRPr sz="1400">
                        <a:latin typeface="Consolas"/>
                        <a:cs typeface="Consolas"/>
                      </a:endParaRPr>
                    </a:p>
                  </a:txBody>
                  <a:tcPr marL="0" marR="0" marT="635"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extLst>
                  <a:ext uri="{0D108BD9-81ED-4DB2-BD59-A6C34878D82A}">
                    <a16:rowId xmlns:a16="http://schemas.microsoft.com/office/drawing/2014/main" val="10003"/>
                  </a:ext>
                </a:extLst>
              </a:tr>
              <a:tr h="274199">
                <a:tc>
                  <a:txBody>
                    <a:bodyPr/>
                    <a:lstStyle/>
                    <a:p>
                      <a:pPr marL="31750">
                        <a:lnSpc>
                          <a:spcPct val="100000"/>
                        </a:lnSpc>
                        <a:spcBef>
                          <a:spcPts val="195"/>
                        </a:spcBef>
                      </a:pPr>
                      <a:r>
                        <a:rPr sz="1400" dirty="0">
                          <a:latin typeface="Consolas"/>
                          <a:cs typeface="Consolas"/>
                        </a:rPr>
                        <a:t>4</a:t>
                      </a:r>
                      <a:endParaRPr sz="1400">
                        <a:latin typeface="Consolas"/>
                        <a:cs typeface="Consolas"/>
                      </a:endParaRPr>
                    </a:p>
                  </a:txBody>
                  <a:tcPr marL="0" marR="0" marT="24765"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4"/>
                  </a:ext>
                </a:extLst>
              </a:tr>
              <a:tr h="274199">
                <a:tc>
                  <a:txBody>
                    <a:bodyPr/>
                    <a:lstStyle/>
                    <a:p>
                      <a:pPr marL="31750">
                        <a:lnSpc>
                          <a:spcPct val="100000"/>
                        </a:lnSpc>
                        <a:spcBef>
                          <a:spcPts val="195"/>
                        </a:spcBef>
                      </a:pPr>
                      <a:r>
                        <a:rPr sz="1400" dirty="0">
                          <a:latin typeface="Consolas"/>
                          <a:cs typeface="Consolas"/>
                        </a:rPr>
                        <a:t>5</a:t>
                      </a:r>
                      <a:endParaRPr sz="1400">
                        <a:latin typeface="Consolas"/>
                        <a:cs typeface="Consolas"/>
                      </a:endParaRPr>
                    </a:p>
                  </a:txBody>
                  <a:tcPr marL="0" marR="0" marT="24765"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5"/>
                  </a:ext>
                </a:extLst>
              </a:tr>
              <a:tr h="274199">
                <a:tc>
                  <a:txBody>
                    <a:bodyPr/>
                    <a:lstStyle/>
                    <a:p>
                      <a:pPr marL="31750">
                        <a:lnSpc>
                          <a:spcPct val="100000"/>
                        </a:lnSpc>
                        <a:spcBef>
                          <a:spcPts val="195"/>
                        </a:spcBef>
                      </a:pPr>
                      <a:r>
                        <a:rPr sz="1400" dirty="0">
                          <a:latin typeface="Consolas"/>
                          <a:cs typeface="Consolas"/>
                        </a:rPr>
                        <a:t>6</a:t>
                      </a:r>
                      <a:endParaRPr sz="1400">
                        <a:latin typeface="Consolas"/>
                        <a:cs typeface="Consolas"/>
                      </a:endParaRPr>
                    </a:p>
                  </a:txBody>
                  <a:tcPr marL="0" marR="0" marT="24765"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6"/>
                  </a:ext>
                </a:extLst>
              </a:tr>
              <a:tr h="274199">
                <a:tc>
                  <a:txBody>
                    <a:bodyPr/>
                    <a:lstStyle/>
                    <a:p>
                      <a:pPr marL="31750">
                        <a:lnSpc>
                          <a:spcPct val="100000"/>
                        </a:lnSpc>
                        <a:spcBef>
                          <a:spcPts val="195"/>
                        </a:spcBef>
                      </a:pPr>
                      <a:r>
                        <a:rPr sz="1400" dirty="0">
                          <a:latin typeface="Consolas"/>
                          <a:cs typeface="Consolas"/>
                        </a:rPr>
                        <a:t>7</a:t>
                      </a:r>
                      <a:endParaRPr sz="1400">
                        <a:latin typeface="Consolas"/>
                        <a:cs typeface="Consolas"/>
                      </a:endParaRPr>
                    </a:p>
                  </a:txBody>
                  <a:tcPr marL="0" marR="0" marT="24765"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7"/>
                  </a:ext>
                </a:extLst>
              </a:tr>
              <a:tr h="274199">
                <a:tc>
                  <a:txBody>
                    <a:bodyPr/>
                    <a:lstStyle/>
                    <a:p>
                      <a:pPr marL="31750">
                        <a:lnSpc>
                          <a:spcPct val="100000"/>
                        </a:lnSpc>
                        <a:spcBef>
                          <a:spcPts val="195"/>
                        </a:spcBef>
                      </a:pPr>
                      <a:r>
                        <a:rPr sz="1400" dirty="0">
                          <a:latin typeface="Consolas"/>
                          <a:cs typeface="Consolas"/>
                        </a:rPr>
                        <a:t>8</a:t>
                      </a:r>
                      <a:endParaRPr sz="1400">
                        <a:latin typeface="Consolas"/>
                        <a:cs typeface="Consolas"/>
                      </a:endParaRPr>
                    </a:p>
                  </a:txBody>
                  <a:tcPr marL="0" marR="0" marT="24765"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8"/>
                  </a:ext>
                </a:extLst>
              </a:tr>
              <a:tr h="298804">
                <a:tc>
                  <a:txBody>
                    <a:bodyPr/>
                    <a:lstStyle/>
                    <a:p>
                      <a:pPr marL="31750">
                        <a:lnSpc>
                          <a:spcPct val="100000"/>
                        </a:lnSpc>
                        <a:spcBef>
                          <a:spcPts val="195"/>
                        </a:spcBef>
                      </a:pPr>
                      <a:r>
                        <a:rPr sz="1400" dirty="0">
                          <a:latin typeface="Consolas"/>
                          <a:cs typeface="Consolas"/>
                        </a:rPr>
                        <a:t>9</a:t>
                      </a:r>
                      <a:endParaRPr sz="1400">
                        <a:latin typeface="Consolas"/>
                        <a:cs typeface="Consolas"/>
                      </a:endParaRPr>
                    </a:p>
                  </a:txBody>
                  <a:tcPr marL="0" marR="0" marT="24765"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99</a:t>
                      </a:r>
                      <a:endParaRPr sz="1400">
                        <a:latin typeface="Consolas"/>
                        <a:cs typeface="Consolas"/>
                      </a:endParaRPr>
                    </a:p>
                  </a:txBody>
                  <a:tcPr marL="0" marR="0" marT="49530" marB="0">
                    <a:solidFill>
                      <a:srgbClr val="EEEEEE"/>
                    </a:solidFill>
                  </a:tcPr>
                </a:tc>
                <a:tc>
                  <a:txBody>
                    <a:bodyPr/>
                    <a:lstStyle/>
                    <a:p>
                      <a:pPr>
                        <a:lnSpc>
                          <a:spcPct val="100000"/>
                        </a:lnSpc>
                      </a:pPr>
                      <a:endParaRPr sz="1700">
                        <a:latin typeface="Times New Roman"/>
                        <a:cs typeface="Times New Roman"/>
                      </a:endParaRPr>
                    </a:p>
                  </a:txBody>
                  <a:tcPr marL="0" marR="0" marT="0" marB="0">
                    <a:solidFill>
                      <a:srgbClr val="EEEEEE"/>
                    </a:solidFill>
                  </a:tcPr>
                </a:tc>
                <a:tc>
                  <a:txBody>
                    <a:bodyPr/>
                    <a:lstStyle/>
                    <a:p>
                      <a:pPr>
                        <a:lnSpc>
                          <a:spcPct val="100000"/>
                        </a:lnSpc>
                      </a:pPr>
                      <a:endParaRPr sz="17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49</a:t>
                      </a:r>
                      <a:endParaRPr sz="1400">
                        <a:latin typeface="Consolas"/>
                        <a:cs typeface="Consolas"/>
                      </a:endParaRPr>
                    </a:p>
                  </a:txBody>
                  <a:tcPr marL="0" marR="0" marT="49530" marB="0">
                    <a:solidFill>
                      <a:srgbClr val="EEEEEE"/>
                    </a:solidFill>
                  </a:tcPr>
                </a:tc>
                <a:tc>
                  <a:txBody>
                    <a:bodyPr/>
                    <a:lstStyle/>
                    <a:p>
                      <a:pPr>
                        <a:lnSpc>
                          <a:spcPct val="100000"/>
                        </a:lnSpc>
                      </a:pPr>
                      <a:endParaRPr sz="1700">
                        <a:latin typeface="Times New Roman"/>
                        <a:cs typeface="Times New Roman"/>
                      </a:endParaRPr>
                    </a:p>
                  </a:txBody>
                  <a:tcPr marL="0" marR="0" marT="0" marB="0">
                    <a:solidFill>
                      <a:srgbClr val="EEEEEE"/>
                    </a:solidFill>
                  </a:tcPr>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9"/>
                  </a:ext>
                </a:extLst>
              </a:tr>
            </a:tbl>
          </a:graphicData>
        </a:graphic>
      </p:graphicFrame>
      <p:grpSp>
        <p:nvGrpSpPr>
          <p:cNvPr id="5" name="object 5"/>
          <p:cNvGrpSpPr/>
          <p:nvPr/>
        </p:nvGrpSpPr>
        <p:grpSpPr>
          <a:xfrm>
            <a:off x="2723950" y="2244579"/>
            <a:ext cx="1927225" cy="352425"/>
            <a:chOff x="2723950" y="2244579"/>
            <a:chExt cx="1927225" cy="352425"/>
          </a:xfrm>
        </p:grpSpPr>
        <p:sp>
          <p:nvSpPr>
            <p:cNvPr id="6" name="object 6"/>
            <p:cNvSpPr/>
            <p:nvPr/>
          </p:nvSpPr>
          <p:spPr>
            <a:xfrm>
              <a:off x="3038034" y="22588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361434" y="2379576"/>
              <a:ext cx="295775" cy="81980"/>
            </a:xfrm>
            <a:prstGeom prst="rect">
              <a:avLst/>
            </a:prstGeom>
          </p:spPr>
        </p:pic>
        <p:sp>
          <p:nvSpPr>
            <p:cNvPr id="8" name="object 8"/>
            <p:cNvSpPr/>
            <p:nvPr/>
          </p:nvSpPr>
          <p:spPr>
            <a:xfrm>
              <a:off x="4312967"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9" name="object 9"/>
            <p:cNvPicPr/>
            <p:nvPr/>
          </p:nvPicPr>
          <p:blipFill>
            <a:blip r:embed="rId2" cstate="print"/>
            <a:stretch>
              <a:fillRect/>
            </a:stretch>
          </p:blipFill>
          <p:spPr>
            <a:xfrm>
              <a:off x="3998897" y="2379588"/>
              <a:ext cx="295775" cy="81980"/>
            </a:xfrm>
            <a:prstGeom prst="rect">
              <a:avLst/>
            </a:prstGeom>
          </p:spPr>
        </p:pic>
        <p:pic>
          <p:nvPicPr>
            <p:cNvPr id="10" name="object 10"/>
            <p:cNvPicPr/>
            <p:nvPr/>
          </p:nvPicPr>
          <p:blipFill>
            <a:blip r:embed="rId2" cstate="print"/>
            <a:stretch>
              <a:fillRect/>
            </a:stretch>
          </p:blipFill>
          <p:spPr>
            <a:xfrm>
              <a:off x="2723950" y="2379584"/>
              <a:ext cx="295775" cy="81980"/>
            </a:xfrm>
            <a:prstGeom prst="rect">
              <a:avLst/>
            </a:prstGeom>
          </p:spPr>
        </p:pic>
      </p:grpSp>
      <p:sp>
        <p:nvSpPr>
          <p:cNvPr id="11" name="object 11"/>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sp>
        <p:nvSpPr>
          <p:cNvPr id="12" name="object 12"/>
          <p:cNvSpPr/>
          <p:nvPr/>
        </p:nvSpPr>
        <p:spPr>
          <a:xfrm>
            <a:off x="3038047" y="41782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grpSp>
        <p:nvGrpSpPr>
          <p:cNvPr id="13" name="object 13"/>
          <p:cNvGrpSpPr/>
          <p:nvPr/>
        </p:nvGrpSpPr>
        <p:grpSpPr>
          <a:xfrm>
            <a:off x="2723950" y="4298976"/>
            <a:ext cx="933450" cy="82550"/>
            <a:chOff x="2723950" y="4298976"/>
            <a:chExt cx="933450" cy="82550"/>
          </a:xfrm>
        </p:grpSpPr>
        <p:pic>
          <p:nvPicPr>
            <p:cNvPr id="14" name="object 14"/>
            <p:cNvPicPr/>
            <p:nvPr/>
          </p:nvPicPr>
          <p:blipFill>
            <a:blip r:embed="rId2" cstate="print"/>
            <a:stretch>
              <a:fillRect/>
            </a:stretch>
          </p:blipFill>
          <p:spPr>
            <a:xfrm>
              <a:off x="3361447" y="4298976"/>
              <a:ext cx="295775" cy="81981"/>
            </a:xfrm>
            <a:prstGeom prst="rect">
              <a:avLst/>
            </a:prstGeom>
          </p:spPr>
        </p:pic>
        <p:pic>
          <p:nvPicPr>
            <p:cNvPr id="15" name="object 15"/>
            <p:cNvPicPr/>
            <p:nvPr/>
          </p:nvPicPr>
          <p:blipFill>
            <a:blip r:embed="rId2" cstate="print"/>
            <a:stretch>
              <a:fillRect/>
            </a:stretch>
          </p:blipFill>
          <p:spPr>
            <a:xfrm>
              <a:off x="2723950" y="4298984"/>
              <a:ext cx="295775" cy="81980"/>
            </a:xfrm>
            <a:prstGeom prst="rect">
              <a:avLst/>
            </a:prstGeom>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58889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Each</a:t>
            </a:r>
            <a:r>
              <a:rPr sz="2500" b="0" spc="-5" dirty="0">
                <a:solidFill>
                  <a:srgbClr val="000000"/>
                </a:solidFill>
                <a:latin typeface="Arial MT"/>
                <a:cs typeface="Arial MT"/>
              </a:rPr>
              <a:t> </a:t>
            </a:r>
            <a:r>
              <a:rPr sz="2500" b="0" spc="5" dirty="0">
                <a:solidFill>
                  <a:srgbClr val="000000"/>
                </a:solidFill>
                <a:latin typeface="Arial MT"/>
                <a:cs typeface="Arial MT"/>
              </a:rPr>
              <a:t>bucket</a:t>
            </a:r>
            <a:r>
              <a:rPr sz="2500" b="0" dirty="0">
                <a:solidFill>
                  <a:srgbClr val="000000"/>
                </a:solidFill>
                <a:latin typeface="Arial MT"/>
                <a:cs typeface="Arial MT"/>
              </a:rPr>
              <a:t> </a:t>
            </a:r>
            <a:r>
              <a:rPr sz="2500" b="0" spc="5" dirty="0">
                <a:solidFill>
                  <a:srgbClr val="000000"/>
                </a:solidFill>
                <a:latin typeface="Arial MT"/>
                <a:cs typeface="Arial MT"/>
              </a:rPr>
              <a:t>“chains”</a:t>
            </a:r>
            <a:r>
              <a:rPr sz="2500" b="0" dirty="0">
                <a:solidFill>
                  <a:srgbClr val="000000"/>
                </a:solidFill>
                <a:latin typeface="Arial MT"/>
                <a:cs typeface="Arial MT"/>
              </a:rPr>
              <a:t> </a:t>
            </a:r>
            <a:r>
              <a:rPr sz="2500" b="0" spc="10" dirty="0">
                <a:solidFill>
                  <a:srgbClr val="000000"/>
                </a:solidFill>
                <a:latin typeface="Arial MT"/>
                <a:cs typeface="Arial MT"/>
              </a:rPr>
              <a:t>a</a:t>
            </a:r>
            <a:r>
              <a:rPr sz="2500" b="0" dirty="0">
                <a:solidFill>
                  <a:srgbClr val="000000"/>
                </a:solidFill>
                <a:latin typeface="Arial MT"/>
                <a:cs typeface="Arial MT"/>
              </a:rPr>
              <a:t> linked</a:t>
            </a:r>
            <a:r>
              <a:rPr sz="2500" b="0" spc="5" dirty="0">
                <a:solidFill>
                  <a:srgbClr val="000000"/>
                </a:solidFill>
                <a:latin typeface="Arial MT"/>
                <a:cs typeface="Arial MT"/>
              </a:rPr>
              <a:t> </a:t>
            </a:r>
            <a:r>
              <a:rPr sz="2500" b="0" dirty="0">
                <a:solidFill>
                  <a:srgbClr val="000000"/>
                </a:solidFill>
                <a:latin typeface="Arial MT"/>
                <a:cs typeface="Arial MT"/>
              </a:rPr>
              <a:t>list </a:t>
            </a:r>
            <a:r>
              <a:rPr sz="2500" b="0" spc="5" dirty="0">
                <a:solidFill>
                  <a:srgbClr val="000000"/>
                </a:solidFill>
                <a:latin typeface="Arial MT"/>
                <a:cs typeface="Arial MT"/>
              </a:rPr>
              <a:t>of</a:t>
            </a:r>
            <a:r>
              <a:rPr sz="2500" b="0" dirty="0">
                <a:solidFill>
                  <a:srgbClr val="000000"/>
                </a:solidFill>
                <a:latin typeface="Arial MT"/>
                <a:cs typeface="Arial MT"/>
              </a:rPr>
              <a:t> items</a:t>
            </a:r>
            <a:endParaRPr sz="2500">
              <a:latin typeface="Arial MT"/>
              <a:cs typeface="Arial MT"/>
            </a:endParaRPr>
          </a:p>
        </p:txBody>
      </p:sp>
      <p:sp>
        <p:nvSpPr>
          <p:cNvPr id="3" name="object 3"/>
          <p:cNvSpPr txBox="1"/>
          <p:nvPr/>
        </p:nvSpPr>
        <p:spPr>
          <a:xfrm>
            <a:off x="928849" y="1686748"/>
            <a:ext cx="123189" cy="2767965"/>
          </a:xfrm>
          <a:prstGeom prst="rect">
            <a:avLst/>
          </a:prstGeom>
        </p:spPr>
        <p:txBody>
          <a:bodyPr vert="horz" wrap="square" lIns="0" tIns="73660" rIns="0" bIns="0" rtlCol="0">
            <a:spAutoFit/>
          </a:bodyPr>
          <a:lstStyle/>
          <a:p>
            <a:pPr marL="12700">
              <a:lnSpc>
                <a:spcPct val="100000"/>
              </a:lnSpc>
              <a:spcBef>
                <a:spcPts val="580"/>
              </a:spcBef>
            </a:pPr>
            <a:r>
              <a:rPr sz="1400" dirty="0">
                <a:latin typeface="Consolas"/>
                <a:cs typeface="Consolas"/>
              </a:rPr>
              <a:t>0</a:t>
            </a:r>
            <a:endParaRPr sz="1400">
              <a:latin typeface="Consolas"/>
              <a:cs typeface="Consolas"/>
            </a:endParaRPr>
          </a:p>
          <a:p>
            <a:pPr marL="12700">
              <a:lnSpc>
                <a:spcPct val="100000"/>
              </a:lnSpc>
              <a:spcBef>
                <a:spcPts val="475"/>
              </a:spcBef>
            </a:pPr>
            <a:r>
              <a:rPr sz="1400" dirty="0">
                <a:latin typeface="Consolas"/>
                <a:cs typeface="Consolas"/>
              </a:rPr>
              <a:t>1</a:t>
            </a:r>
            <a:endParaRPr sz="1400">
              <a:latin typeface="Consolas"/>
              <a:cs typeface="Consolas"/>
            </a:endParaRPr>
          </a:p>
          <a:p>
            <a:pPr marL="12700">
              <a:lnSpc>
                <a:spcPct val="100000"/>
              </a:lnSpc>
              <a:spcBef>
                <a:spcPts val="480"/>
              </a:spcBef>
            </a:pPr>
            <a:r>
              <a:rPr sz="1400" dirty="0">
                <a:latin typeface="Consolas"/>
                <a:cs typeface="Consolas"/>
              </a:rPr>
              <a:t>2</a:t>
            </a:r>
            <a:endParaRPr sz="1400">
              <a:latin typeface="Consolas"/>
              <a:cs typeface="Consolas"/>
            </a:endParaRPr>
          </a:p>
          <a:p>
            <a:pPr marL="12700">
              <a:lnSpc>
                <a:spcPct val="100000"/>
              </a:lnSpc>
              <a:spcBef>
                <a:spcPts val="480"/>
              </a:spcBef>
            </a:pPr>
            <a:r>
              <a:rPr sz="1400" dirty="0">
                <a:latin typeface="Consolas"/>
                <a:cs typeface="Consolas"/>
              </a:rPr>
              <a:t>3</a:t>
            </a:r>
            <a:endParaRPr sz="1400">
              <a:latin typeface="Consolas"/>
              <a:cs typeface="Consolas"/>
            </a:endParaRPr>
          </a:p>
          <a:p>
            <a:pPr marL="12700">
              <a:lnSpc>
                <a:spcPct val="100000"/>
              </a:lnSpc>
              <a:spcBef>
                <a:spcPts val="480"/>
              </a:spcBef>
            </a:pPr>
            <a:r>
              <a:rPr sz="1400" dirty="0">
                <a:latin typeface="Consolas"/>
                <a:cs typeface="Consolas"/>
              </a:rPr>
              <a:t>4</a:t>
            </a:r>
            <a:endParaRPr sz="1400">
              <a:latin typeface="Consolas"/>
              <a:cs typeface="Consolas"/>
            </a:endParaRPr>
          </a:p>
          <a:p>
            <a:pPr marL="12700">
              <a:lnSpc>
                <a:spcPct val="100000"/>
              </a:lnSpc>
              <a:spcBef>
                <a:spcPts val="480"/>
              </a:spcBef>
            </a:pPr>
            <a:r>
              <a:rPr sz="1400" dirty="0">
                <a:latin typeface="Consolas"/>
                <a:cs typeface="Consolas"/>
              </a:rPr>
              <a:t>5</a:t>
            </a:r>
            <a:endParaRPr sz="1400">
              <a:latin typeface="Consolas"/>
              <a:cs typeface="Consolas"/>
            </a:endParaRPr>
          </a:p>
          <a:p>
            <a:pPr marL="12700">
              <a:lnSpc>
                <a:spcPct val="100000"/>
              </a:lnSpc>
              <a:spcBef>
                <a:spcPts val="475"/>
              </a:spcBef>
            </a:pPr>
            <a:r>
              <a:rPr sz="1400" dirty="0">
                <a:latin typeface="Consolas"/>
                <a:cs typeface="Consolas"/>
              </a:rPr>
              <a:t>6</a:t>
            </a:r>
            <a:endParaRPr sz="1400">
              <a:latin typeface="Consolas"/>
              <a:cs typeface="Consolas"/>
            </a:endParaRPr>
          </a:p>
          <a:p>
            <a:pPr marL="12700">
              <a:lnSpc>
                <a:spcPct val="100000"/>
              </a:lnSpc>
              <a:spcBef>
                <a:spcPts val="480"/>
              </a:spcBef>
            </a:pPr>
            <a:r>
              <a:rPr sz="1400" dirty="0">
                <a:latin typeface="Consolas"/>
                <a:cs typeface="Consolas"/>
              </a:rPr>
              <a:t>7</a:t>
            </a:r>
            <a:endParaRPr sz="1400">
              <a:latin typeface="Consolas"/>
              <a:cs typeface="Consolas"/>
            </a:endParaRPr>
          </a:p>
          <a:p>
            <a:pPr marL="12700">
              <a:lnSpc>
                <a:spcPct val="100000"/>
              </a:lnSpc>
              <a:spcBef>
                <a:spcPts val="480"/>
              </a:spcBef>
            </a:pPr>
            <a:r>
              <a:rPr sz="1400" dirty="0">
                <a:latin typeface="Consolas"/>
                <a:cs typeface="Consolas"/>
              </a:rPr>
              <a:t>8</a:t>
            </a:r>
            <a:endParaRPr sz="1400">
              <a:latin typeface="Consolas"/>
              <a:cs typeface="Consolas"/>
            </a:endParaRPr>
          </a:p>
          <a:p>
            <a:pPr marL="12700">
              <a:lnSpc>
                <a:spcPct val="100000"/>
              </a:lnSpc>
              <a:spcBef>
                <a:spcPts val="480"/>
              </a:spcBef>
            </a:pPr>
            <a:r>
              <a:rPr sz="1400" dirty="0">
                <a:latin typeface="Consolas"/>
                <a:cs typeface="Consolas"/>
              </a:rPr>
              <a:t>9</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nSpc>
                          <a:spcPct val="100000"/>
                        </a:lnSpc>
                      </a:pPr>
                      <a:endParaRPr sz="16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nSpc>
                          <a:spcPct val="100000"/>
                        </a:lnSpc>
                      </a:pPr>
                      <a:endParaRPr sz="16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grpSp>
        <p:nvGrpSpPr>
          <p:cNvPr id="5" name="object 5"/>
          <p:cNvGrpSpPr/>
          <p:nvPr/>
        </p:nvGrpSpPr>
        <p:grpSpPr>
          <a:xfrm>
            <a:off x="3023747" y="2244579"/>
            <a:ext cx="352425" cy="352425"/>
            <a:chOff x="3023747" y="2244579"/>
            <a:chExt cx="352425" cy="352425"/>
          </a:xfrm>
        </p:grpSpPr>
        <p:sp>
          <p:nvSpPr>
            <p:cNvPr id="6" name="object 6"/>
            <p:cNvSpPr/>
            <p:nvPr/>
          </p:nvSpPr>
          <p:spPr>
            <a:xfrm>
              <a:off x="3038034" y="225886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7" name="object 7"/>
            <p:cNvSpPr/>
            <p:nvPr/>
          </p:nvSpPr>
          <p:spPr>
            <a:xfrm>
              <a:off x="3038034"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8" name="object 8"/>
          <p:cNvSpPr txBox="1"/>
          <p:nvPr/>
        </p:nvSpPr>
        <p:spPr>
          <a:xfrm>
            <a:off x="3038034" y="225886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12</a:t>
            </a:r>
            <a:endParaRPr sz="1400">
              <a:latin typeface="Consolas"/>
              <a:cs typeface="Consolas"/>
            </a:endParaRPr>
          </a:p>
        </p:txBody>
      </p:sp>
      <p:grpSp>
        <p:nvGrpSpPr>
          <p:cNvPr id="9" name="object 9"/>
          <p:cNvGrpSpPr/>
          <p:nvPr/>
        </p:nvGrpSpPr>
        <p:grpSpPr>
          <a:xfrm>
            <a:off x="3661209" y="2244592"/>
            <a:ext cx="352425" cy="352425"/>
            <a:chOff x="3661209" y="2244592"/>
            <a:chExt cx="352425" cy="352425"/>
          </a:xfrm>
        </p:grpSpPr>
        <p:sp>
          <p:nvSpPr>
            <p:cNvPr id="10" name="object 10"/>
            <p:cNvSpPr/>
            <p:nvPr/>
          </p:nvSpPr>
          <p:spPr>
            <a:xfrm>
              <a:off x="3675497" y="225887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1" name="object 11"/>
            <p:cNvSpPr/>
            <p:nvPr/>
          </p:nvSpPr>
          <p:spPr>
            <a:xfrm>
              <a:off x="3675497" y="225887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2" name="object 12"/>
          <p:cNvSpPr txBox="1"/>
          <p:nvPr/>
        </p:nvSpPr>
        <p:spPr>
          <a:xfrm>
            <a:off x="3675497" y="225887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72</a:t>
            </a:r>
            <a:endParaRPr sz="1400">
              <a:latin typeface="Consolas"/>
              <a:cs typeface="Consolas"/>
            </a:endParaRPr>
          </a:p>
        </p:txBody>
      </p:sp>
      <p:grpSp>
        <p:nvGrpSpPr>
          <p:cNvPr id="13" name="object 13"/>
          <p:cNvGrpSpPr/>
          <p:nvPr/>
        </p:nvGrpSpPr>
        <p:grpSpPr>
          <a:xfrm>
            <a:off x="4298679" y="2244579"/>
            <a:ext cx="352425" cy="352425"/>
            <a:chOff x="4298679" y="2244579"/>
            <a:chExt cx="352425" cy="352425"/>
          </a:xfrm>
        </p:grpSpPr>
        <p:sp>
          <p:nvSpPr>
            <p:cNvPr id="14" name="object 14"/>
            <p:cNvSpPr/>
            <p:nvPr/>
          </p:nvSpPr>
          <p:spPr>
            <a:xfrm>
              <a:off x="4312967" y="225886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5" name="object 15"/>
            <p:cNvSpPr/>
            <p:nvPr/>
          </p:nvSpPr>
          <p:spPr>
            <a:xfrm>
              <a:off x="4312967"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6" name="object 16"/>
          <p:cNvSpPr txBox="1"/>
          <p:nvPr/>
        </p:nvSpPr>
        <p:spPr>
          <a:xfrm>
            <a:off x="4312967" y="225886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52</a:t>
            </a:r>
            <a:endParaRPr sz="1400">
              <a:latin typeface="Consolas"/>
              <a:cs typeface="Consolas"/>
            </a:endParaRPr>
          </a:p>
        </p:txBody>
      </p:sp>
      <p:grpSp>
        <p:nvGrpSpPr>
          <p:cNvPr id="17" name="object 17"/>
          <p:cNvGrpSpPr/>
          <p:nvPr/>
        </p:nvGrpSpPr>
        <p:grpSpPr>
          <a:xfrm>
            <a:off x="2723950" y="2379576"/>
            <a:ext cx="1570990" cy="82550"/>
            <a:chOff x="2723950" y="2379576"/>
            <a:chExt cx="1570990" cy="82550"/>
          </a:xfrm>
        </p:grpSpPr>
        <p:pic>
          <p:nvPicPr>
            <p:cNvPr id="18" name="object 18"/>
            <p:cNvPicPr/>
            <p:nvPr/>
          </p:nvPicPr>
          <p:blipFill>
            <a:blip r:embed="rId2" cstate="print"/>
            <a:stretch>
              <a:fillRect/>
            </a:stretch>
          </p:blipFill>
          <p:spPr>
            <a:xfrm>
              <a:off x="3361434" y="2379576"/>
              <a:ext cx="295775" cy="81980"/>
            </a:xfrm>
            <a:prstGeom prst="rect">
              <a:avLst/>
            </a:prstGeom>
          </p:spPr>
        </p:pic>
        <p:pic>
          <p:nvPicPr>
            <p:cNvPr id="19" name="object 19"/>
            <p:cNvPicPr/>
            <p:nvPr/>
          </p:nvPicPr>
          <p:blipFill>
            <a:blip r:embed="rId2" cstate="print"/>
            <a:stretch>
              <a:fillRect/>
            </a:stretch>
          </p:blipFill>
          <p:spPr>
            <a:xfrm>
              <a:off x="3998897" y="2379588"/>
              <a:ext cx="295775" cy="81980"/>
            </a:xfrm>
            <a:prstGeom prst="rect">
              <a:avLst/>
            </a:prstGeom>
          </p:spPr>
        </p:pic>
        <p:pic>
          <p:nvPicPr>
            <p:cNvPr id="20" name="object 20"/>
            <p:cNvPicPr/>
            <p:nvPr/>
          </p:nvPicPr>
          <p:blipFill>
            <a:blip r:embed="rId2" cstate="print"/>
            <a:stretch>
              <a:fillRect/>
            </a:stretch>
          </p:blipFill>
          <p:spPr>
            <a:xfrm>
              <a:off x="2723950" y="2379584"/>
              <a:ext cx="295775" cy="81980"/>
            </a:xfrm>
            <a:prstGeom prst="rect">
              <a:avLst/>
            </a:prstGeom>
          </p:spPr>
        </p:pic>
      </p:grpSp>
      <p:sp>
        <p:nvSpPr>
          <p:cNvPr id="21" name="object 21"/>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grpSp>
        <p:nvGrpSpPr>
          <p:cNvPr id="22" name="object 22"/>
          <p:cNvGrpSpPr/>
          <p:nvPr/>
        </p:nvGrpSpPr>
        <p:grpSpPr>
          <a:xfrm>
            <a:off x="3023759" y="4163979"/>
            <a:ext cx="352425" cy="352425"/>
            <a:chOff x="3023759" y="4163979"/>
            <a:chExt cx="352425" cy="352425"/>
          </a:xfrm>
        </p:grpSpPr>
        <p:sp>
          <p:nvSpPr>
            <p:cNvPr id="23" name="object 23"/>
            <p:cNvSpPr/>
            <p:nvPr/>
          </p:nvSpPr>
          <p:spPr>
            <a:xfrm>
              <a:off x="3038047" y="417826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24" name="object 24"/>
            <p:cNvSpPr/>
            <p:nvPr/>
          </p:nvSpPr>
          <p:spPr>
            <a:xfrm>
              <a:off x="3038047" y="41782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25" name="object 25"/>
          <p:cNvSpPr txBox="1"/>
          <p:nvPr/>
        </p:nvSpPr>
        <p:spPr>
          <a:xfrm>
            <a:off x="3038047" y="417826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99</a:t>
            </a:r>
            <a:endParaRPr sz="1400">
              <a:latin typeface="Consolas"/>
              <a:cs typeface="Consolas"/>
            </a:endParaRPr>
          </a:p>
        </p:txBody>
      </p:sp>
      <p:grpSp>
        <p:nvGrpSpPr>
          <p:cNvPr id="26" name="object 26"/>
          <p:cNvGrpSpPr/>
          <p:nvPr/>
        </p:nvGrpSpPr>
        <p:grpSpPr>
          <a:xfrm>
            <a:off x="3661222" y="4163991"/>
            <a:ext cx="352425" cy="352425"/>
            <a:chOff x="3661222" y="4163991"/>
            <a:chExt cx="352425" cy="352425"/>
          </a:xfrm>
        </p:grpSpPr>
        <p:sp>
          <p:nvSpPr>
            <p:cNvPr id="27" name="object 27"/>
            <p:cNvSpPr/>
            <p:nvPr/>
          </p:nvSpPr>
          <p:spPr>
            <a:xfrm>
              <a:off x="3675509" y="417827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28" name="object 28"/>
            <p:cNvSpPr/>
            <p:nvPr/>
          </p:nvSpPr>
          <p:spPr>
            <a:xfrm>
              <a:off x="3675509" y="417827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29" name="object 29"/>
          <p:cNvSpPr txBox="1"/>
          <p:nvPr/>
        </p:nvSpPr>
        <p:spPr>
          <a:xfrm>
            <a:off x="3675509" y="417827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49</a:t>
            </a:r>
            <a:endParaRPr sz="1400">
              <a:latin typeface="Consolas"/>
              <a:cs typeface="Consolas"/>
            </a:endParaRPr>
          </a:p>
        </p:txBody>
      </p:sp>
      <p:grpSp>
        <p:nvGrpSpPr>
          <p:cNvPr id="30" name="object 30"/>
          <p:cNvGrpSpPr/>
          <p:nvPr/>
        </p:nvGrpSpPr>
        <p:grpSpPr>
          <a:xfrm>
            <a:off x="2723950" y="4298976"/>
            <a:ext cx="933450" cy="82550"/>
            <a:chOff x="2723950" y="4298976"/>
            <a:chExt cx="933450" cy="82550"/>
          </a:xfrm>
        </p:grpSpPr>
        <p:pic>
          <p:nvPicPr>
            <p:cNvPr id="31" name="object 31"/>
            <p:cNvPicPr/>
            <p:nvPr/>
          </p:nvPicPr>
          <p:blipFill>
            <a:blip r:embed="rId2" cstate="print"/>
            <a:stretch>
              <a:fillRect/>
            </a:stretch>
          </p:blipFill>
          <p:spPr>
            <a:xfrm>
              <a:off x="3361447" y="4298976"/>
              <a:ext cx="295775" cy="81981"/>
            </a:xfrm>
            <a:prstGeom prst="rect">
              <a:avLst/>
            </a:prstGeom>
          </p:spPr>
        </p:pic>
        <p:pic>
          <p:nvPicPr>
            <p:cNvPr id="32" name="object 32"/>
            <p:cNvPicPr/>
            <p:nvPr/>
          </p:nvPicPr>
          <p:blipFill>
            <a:blip r:embed="rId2" cstate="print"/>
            <a:stretch>
              <a:fillRect/>
            </a:stretch>
          </p:blipFill>
          <p:spPr>
            <a:xfrm>
              <a:off x="2723950" y="4298984"/>
              <a:ext cx="295775" cy="81980"/>
            </a:xfrm>
            <a:prstGeom prst="rect">
              <a:avLst/>
            </a:prstGeom>
          </p:spPr>
        </p:pic>
      </p:grpSp>
      <p:sp>
        <p:nvSpPr>
          <p:cNvPr id="33" name="object 33"/>
          <p:cNvSpPr txBox="1"/>
          <p:nvPr/>
        </p:nvSpPr>
        <p:spPr>
          <a:xfrm>
            <a:off x="5911300" y="1254499"/>
            <a:ext cx="2921635" cy="1303655"/>
          </a:xfrm>
          <a:prstGeom prst="rect">
            <a:avLst/>
          </a:prstGeom>
          <a:solidFill>
            <a:srgbClr val="FCE4CD"/>
          </a:solidFill>
        </p:spPr>
        <p:txBody>
          <a:bodyPr vert="horz" wrap="square" lIns="0" tIns="88900" rIns="0" bIns="0" rtlCol="0">
            <a:spAutoFit/>
          </a:bodyPr>
          <a:lstStyle/>
          <a:p>
            <a:pPr marL="85725" marR="82550">
              <a:lnSpc>
                <a:spcPts val="1650"/>
              </a:lnSpc>
              <a:spcBef>
                <a:spcPts val="700"/>
              </a:spcBef>
            </a:pPr>
            <a:r>
              <a:rPr sz="1400" spc="-5" dirty="0">
                <a:latin typeface="Arial MT"/>
                <a:cs typeface="Arial MT"/>
              </a:rPr>
              <a:t>If we have </a:t>
            </a:r>
            <a:r>
              <a:rPr sz="1400" i="1" spc="-30" dirty="0">
                <a:latin typeface="Roboto"/>
                <a:cs typeface="Roboto"/>
              </a:rPr>
              <a:t>m</a:t>
            </a:r>
            <a:r>
              <a:rPr sz="1400" i="1" spc="-25" dirty="0">
                <a:latin typeface="Roboto"/>
                <a:cs typeface="Roboto"/>
              </a:rPr>
              <a:t> </a:t>
            </a:r>
            <a:r>
              <a:rPr sz="1400" spc="-5" dirty="0">
                <a:latin typeface="Arial MT"/>
                <a:cs typeface="Arial MT"/>
              </a:rPr>
              <a:t>buckets and </a:t>
            </a:r>
            <a:r>
              <a:rPr sz="1400" i="1" spc="-40" dirty="0">
                <a:latin typeface="Roboto"/>
                <a:cs typeface="Roboto"/>
              </a:rPr>
              <a:t>n</a:t>
            </a:r>
            <a:r>
              <a:rPr sz="1400" i="1" spc="-35" dirty="0">
                <a:latin typeface="Roboto"/>
                <a:cs typeface="Roboto"/>
              </a:rPr>
              <a:t> </a:t>
            </a:r>
            <a:r>
              <a:rPr sz="1400" spc="-5" dirty="0">
                <a:latin typeface="Arial MT"/>
                <a:cs typeface="Arial MT"/>
              </a:rPr>
              <a:t>items, </a:t>
            </a:r>
            <a:r>
              <a:rPr sz="1400" spc="-375" dirty="0">
                <a:latin typeface="Arial MT"/>
                <a:cs typeface="Arial MT"/>
              </a:rPr>
              <a:t> </a:t>
            </a:r>
            <a:r>
              <a:rPr sz="1400" spc="-10" dirty="0">
                <a:latin typeface="Arial MT"/>
                <a:cs typeface="Arial MT"/>
              </a:rPr>
              <a:t>what’s</a:t>
            </a:r>
            <a:r>
              <a:rPr sz="1400" spc="-15" dirty="0">
                <a:latin typeface="Arial MT"/>
                <a:cs typeface="Arial MT"/>
              </a:rPr>
              <a:t> </a:t>
            </a:r>
            <a:r>
              <a:rPr sz="1400" spc="-5" dirty="0">
                <a:latin typeface="Arial MT"/>
                <a:cs typeface="Arial MT"/>
              </a:rPr>
              <a:t>the</a:t>
            </a:r>
            <a:r>
              <a:rPr sz="1400" spc="-10" dirty="0">
                <a:latin typeface="Arial MT"/>
                <a:cs typeface="Arial MT"/>
              </a:rPr>
              <a:t> </a:t>
            </a:r>
            <a:r>
              <a:rPr sz="1400" dirty="0">
                <a:latin typeface="Arial MT"/>
                <a:cs typeface="Arial MT"/>
              </a:rPr>
              <a:t>space</a:t>
            </a:r>
            <a:r>
              <a:rPr sz="1400" spc="-15" dirty="0">
                <a:latin typeface="Arial MT"/>
                <a:cs typeface="Arial MT"/>
              </a:rPr>
              <a:t> </a:t>
            </a:r>
            <a:r>
              <a:rPr sz="1400" dirty="0">
                <a:latin typeface="Arial MT"/>
                <a:cs typeface="Arial MT"/>
              </a:rPr>
              <a:t>complexity?</a:t>
            </a:r>
            <a:endParaRPr sz="14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58889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Each</a:t>
            </a:r>
            <a:r>
              <a:rPr sz="2500" b="0" spc="-5" dirty="0">
                <a:solidFill>
                  <a:srgbClr val="000000"/>
                </a:solidFill>
                <a:latin typeface="Arial MT"/>
                <a:cs typeface="Arial MT"/>
              </a:rPr>
              <a:t> </a:t>
            </a:r>
            <a:r>
              <a:rPr sz="2500" b="0" spc="5" dirty="0">
                <a:solidFill>
                  <a:srgbClr val="000000"/>
                </a:solidFill>
                <a:latin typeface="Arial MT"/>
                <a:cs typeface="Arial MT"/>
              </a:rPr>
              <a:t>bucket</a:t>
            </a:r>
            <a:r>
              <a:rPr sz="2500" b="0" dirty="0">
                <a:solidFill>
                  <a:srgbClr val="000000"/>
                </a:solidFill>
                <a:latin typeface="Arial MT"/>
                <a:cs typeface="Arial MT"/>
              </a:rPr>
              <a:t> </a:t>
            </a:r>
            <a:r>
              <a:rPr sz="2500" b="0" spc="5" dirty="0">
                <a:solidFill>
                  <a:srgbClr val="000000"/>
                </a:solidFill>
                <a:latin typeface="Arial MT"/>
                <a:cs typeface="Arial MT"/>
              </a:rPr>
              <a:t>“chains”</a:t>
            </a:r>
            <a:r>
              <a:rPr sz="2500" b="0" dirty="0">
                <a:solidFill>
                  <a:srgbClr val="000000"/>
                </a:solidFill>
                <a:latin typeface="Arial MT"/>
                <a:cs typeface="Arial MT"/>
              </a:rPr>
              <a:t> </a:t>
            </a:r>
            <a:r>
              <a:rPr sz="2500" b="0" spc="10" dirty="0">
                <a:solidFill>
                  <a:srgbClr val="000000"/>
                </a:solidFill>
                <a:latin typeface="Arial MT"/>
                <a:cs typeface="Arial MT"/>
              </a:rPr>
              <a:t>a</a:t>
            </a:r>
            <a:r>
              <a:rPr sz="2500" b="0" dirty="0">
                <a:solidFill>
                  <a:srgbClr val="000000"/>
                </a:solidFill>
                <a:latin typeface="Arial MT"/>
                <a:cs typeface="Arial MT"/>
              </a:rPr>
              <a:t> linked</a:t>
            </a:r>
            <a:r>
              <a:rPr sz="2500" b="0" spc="5" dirty="0">
                <a:solidFill>
                  <a:srgbClr val="000000"/>
                </a:solidFill>
                <a:latin typeface="Arial MT"/>
                <a:cs typeface="Arial MT"/>
              </a:rPr>
              <a:t> </a:t>
            </a:r>
            <a:r>
              <a:rPr sz="2500" b="0" dirty="0">
                <a:solidFill>
                  <a:srgbClr val="000000"/>
                </a:solidFill>
                <a:latin typeface="Arial MT"/>
                <a:cs typeface="Arial MT"/>
              </a:rPr>
              <a:t>list </a:t>
            </a:r>
            <a:r>
              <a:rPr sz="2500" b="0" spc="5" dirty="0">
                <a:solidFill>
                  <a:srgbClr val="000000"/>
                </a:solidFill>
                <a:latin typeface="Arial MT"/>
                <a:cs typeface="Arial MT"/>
              </a:rPr>
              <a:t>of</a:t>
            </a:r>
            <a:r>
              <a:rPr sz="2500" b="0" dirty="0">
                <a:solidFill>
                  <a:srgbClr val="000000"/>
                </a:solidFill>
                <a:latin typeface="Arial MT"/>
                <a:cs typeface="Arial MT"/>
              </a:rPr>
              <a:t> items</a:t>
            </a:r>
            <a:endParaRPr sz="2500">
              <a:latin typeface="Arial MT"/>
              <a:cs typeface="Arial MT"/>
            </a:endParaRPr>
          </a:p>
        </p:txBody>
      </p:sp>
      <p:graphicFrame>
        <p:nvGraphicFramePr>
          <p:cNvPr id="3" name="object 3"/>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nSpc>
                          <a:spcPct val="100000"/>
                        </a:lnSpc>
                      </a:pPr>
                      <a:endParaRPr sz="16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nSpc>
                          <a:spcPct val="100000"/>
                        </a:lnSpc>
                      </a:pPr>
                      <a:endParaRPr sz="16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graphicFrame>
        <p:nvGraphicFramePr>
          <p:cNvPr id="4" name="object 4"/>
          <p:cNvGraphicFramePr>
            <a:graphicFrameLocks noGrp="1"/>
          </p:cNvGraphicFramePr>
          <p:nvPr/>
        </p:nvGraphicFramePr>
        <p:xfrm>
          <a:off x="909799" y="1735074"/>
          <a:ext cx="3780152" cy="2766595"/>
        </p:xfrm>
        <a:graphic>
          <a:graphicData uri="http://schemas.openxmlformats.org/drawingml/2006/table">
            <a:tbl>
              <a:tblPr firstRow="1" bandRow="1">
                <a:tableStyleId>{2D5ABB26-0587-4C30-8999-92F81FD0307C}</a:tableStyleId>
              </a:tblPr>
              <a:tblGrid>
                <a:gridCol w="304165">
                  <a:extLst>
                    <a:ext uri="{9D8B030D-6E8A-4147-A177-3AD203B41FA5}">
                      <a16:colId xmlns:a16="http://schemas.microsoft.com/office/drawing/2014/main" val="20000"/>
                    </a:ext>
                  </a:extLst>
                </a:gridCol>
                <a:gridCol w="1510030">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196850">
                  <a:extLst>
                    <a:ext uri="{9D8B030D-6E8A-4147-A177-3AD203B41FA5}">
                      <a16:colId xmlns:a16="http://schemas.microsoft.com/office/drawing/2014/main" val="20004"/>
                    </a:ext>
                  </a:extLst>
                </a:gridCol>
                <a:gridCol w="118744">
                  <a:extLst>
                    <a:ext uri="{9D8B030D-6E8A-4147-A177-3AD203B41FA5}">
                      <a16:colId xmlns:a16="http://schemas.microsoft.com/office/drawing/2014/main" val="20005"/>
                    </a:ext>
                  </a:extLst>
                </a:gridCol>
                <a:gridCol w="324485">
                  <a:extLst>
                    <a:ext uri="{9D8B030D-6E8A-4147-A177-3AD203B41FA5}">
                      <a16:colId xmlns:a16="http://schemas.microsoft.com/office/drawing/2014/main" val="20006"/>
                    </a:ext>
                  </a:extLst>
                </a:gridCol>
                <a:gridCol w="197485">
                  <a:extLst>
                    <a:ext uri="{9D8B030D-6E8A-4147-A177-3AD203B41FA5}">
                      <a16:colId xmlns:a16="http://schemas.microsoft.com/office/drawing/2014/main" val="20007"/>
                    </a:ext>
                  </a:extLst>
                </a:gridCol>
                <a:gridCol w="119379">
                  <a:extLst>
                    <a:ext uri="{9D8B030D-6E8A-4147-A177-3AD203B41FA5}">
                      <a16:colId xmlns:a16="http://schemas.microsoft.com/office/drawing/2014/main" val="20008"/>
                    </a:ext>
                  </a:extLst>
                </a:gridCol>
                <a:gridCol w="370839">
                  <a:extLst>
                    <a:ext uri="{9D8B030D-6E8A-4147-A177-3AD203B41FA5}">
                      <a16:colId xmlns:a16="http://schemas.microsoft.com/office/drawing/2014/main" val="20009"/>
                    </a:ext>
                  </a:extLst>
                </a:gridCol>
              </a:tblGrid>
              <a:tr h="274199">
                <a:tc>
                  <a:txBody>
                    <a:bodyPr/>
                    <a:lstStyle/>
                    <a:p>
                      <a:pPr marL="31750">
                        <a:lnSpc>
                          <a:spcPct val="100000"/>
                        </a:lnSpc>
                        <a:spcBef>
                          <a:spcPts val="195"/>
                        </a:spcBef>
                      </a:pPr>
                      <a:r>
                        <a:rPr sz="1400" dirty="0">
                          <a:latin typeface="Consolas"/>
                          <a:cs typeface="Consolas"/>
                        </a:rPr>
                        <a:t>0</a:t>
                      </a:r>
                      <a:endParaRPr sz="1400">
                        <a:latin typeface="Consolas"/>
                        <a:cs typeface="Consolas"/>
                      </a:endParaRPr>
                    </a:p>
                  </a:txBody>
                  <a:tcPr marL="0" marR="0" marT="24765" marB="0"/>
                </a:tc>
                <a:tc rowSpan="2" gridSpan="9">
                  <a:txBody>
                    <a:bodyPr/>
                    <a:lstStyle/>
                    <a:p>
                      <a:pPr>
                        <a:lnSpc>
                          <a:spcPct val="100000"/>
                        </a:lnSpc>
                      </a:pPr>
                      <a:endParaRPr sz="16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74199">
                <a:tc>
                  <a:txBody>
                    <a:bodyPr/>
                    <a:lstStyle/>
                    <a:p>
                      <a:pPr marL="31750">
                        <a:lnSpc>
                          <a:spcPct val="100000"/>
                        </a:lnSpc>
                        <a:spcBef>
                          <a:spcPts val="195"/>
                        </a:spcBef>
                      </a:pPr>
                      <a:r>
                        <a:rPr sz="1400" dirty="0">
                          <a:latin typeface="Consolas"/>
                          <a:cs typeface="Consolas"/>
                        </a:rPr>
                        <a:t>1</a:t>
                      </a:r>
                      <a:endParaRPr sz="1400">
                        <a:latin typeface="Consolas"/>
                        <a:cs typeface="Consolas"/>
                      </a:endParaRPr>
                    </a:p>
                  </a:txBody>
                  <a:tcPr marL="0" marR="0" marT="24765" marB="0"/>
                </a:tc>
                <a:tc gridSpan="9"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98791">
                <a:tc>
                  <a:txBody>
                    <a:bodyPr/>
                    <a:lstStyle/>
                    <a:p>
                      <a:pPr marL="31750">
                        <a:lnSpc>
                          <a:spcPct val="100000"/>
                        </a:lnSpc>
                        <a:spcBef>
                          <a:spcPts val="195"/>
                        </a:spcBef>
                      </a:pPr>
                      <a:r>
                        <a:rPr sz="1400" dirty="0">
                          <a:latin typeface="Consolas"/>
                          <a:cs typeface="Consolas"/>
                        </a:rPr>
                        <a:t>2</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12</a:t>
                      </a:r>
                      <a:endParaRPr sz="1400">
                        <a:latin typeface="Consolas"/>
                        <a:cs typeface="Consolas"/>
                      </a:endParaRPr>
                    </a:p>
                  </a:txBody>
                  <a:tcPr marL="0" marR="0" marT="49530" marB="0">
                    <a:solidFill>
                      <a:srgbClr val="EEEEEE"/>
                    </a:solidFill>
                  </a:tcPr>
                </a:tc>
                <a:tc>
                  <a:txBody>
                    <a:bodyPr/>
                    <a:lstStyle/>
                    <a:p>
                      <a:pPr>
                        <a:lnSpc>
                          <a:spcPct val="100000"/>
                        </a:lnSpc>
                      </a:pPr>
                      <a:endParaRPr sz="1600">
                        <a:latin typeface="Times New Roman"/>
                        <a:cs typeface="Times New Roman"/>
                      </a:endParaRPr>
                    </a:p>
                  </a:txBody>
                  <a:tcPr marL="0" marR="0" marT="0" marB="0">
                    <a:solidFill>
                      <a:srgbClr val="EEEEEE"/>
                    </a:solidFill>
                  </a:tcPr>
                </a:tc>
                <a:tc>
                  <a:txBody>
                    <a:bodyPr/>
                    <a:lstStyle/>
                    <a:p>
                      <a:pPr>
                        <a:lnSpc>
                          <a:spcPct val="100000"/>
                        </a:lnSpc>
                      </a:pPr>
                      <a:endParaRPr sz="16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72</a:t>
                      </a:r>
                      <a:endParaRPr sz="1400">
                        <a:latin typeface="Consolas"/>
                        <a:cs typeface="Consolas"/>
                      </a:endParaRPr>
                    </a:p>
                  </a:txBody>
                  <a:tcPr marL="0" marR="0" marT="49530" marB="0">
                    <a:solidFill>
                      <a:srgbClr val="EEEEEE"/>
                    </a:solidFill>
                  </a:tcPr>
                </a:tc>
                <a:tc>
                  <a:txBody>
                    <a:bodyPr/>
                    <a:lstStyle/>
                    <a:p>
                      <a:pPr>
                        <a:lnSpc>
                          <a:spcPct val="100000"/>
                        </a:lnSpc>
                      </a:pPr>
                      <a:endParaRPr sz="1600">
                        <a:latin typeface="Times New Roman"/>
                        <a:cs typeface="Times New Roman"/>
                      </a:endParaRPr>
                    </a:p>
                  </a:txBody>
                  <a:tcPr marL="0" marR="0" marT="0" marB="0">
                    <a:solidFill>
                      <a:srgbClr val="EEEEEE"/>
                    </a:solidFill>
                  </a:tcPr>
                </a:tc>
                <a:tc>
                  <a:txBody>
                    <a:bodyPr/>
                    <a:lstStyle/>
                    <a:p>
                      <a:pPr>
                        <a:lnSpc>
                          <a:spcPct val="100000"/>
                        </a:lnSpc>
                      </a:pPr>
                      <a:endParaRPr sz="16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52</a:t>
                      </a:r>
                      <a:endParaRPr sz="1400">
                        <a:latin typeface="Consolas"/>
                        <a:cs typeface="Consolas"/>
                      </a:endParaRPr>
                    </a:p>
                  </a:txBody>
                  <a:tcPr marL="0" marR="0" marT="49530" marB="0">
                    <a:solidFill>
                      <a:srgbClr val="EEEEEE"/>
                    </a:solidFill>
                  </a:tcPr>
                </a:tc>
                <a:extLst>
                  <a:ext uri="{0D108BD9-81ED-4DB2-BD59-A6C34878D82A}">
                    <a16:rowId xmlns:a16="http://schemas.microsoft.com/office/drawing/2014/main" val="10002"/>
                  </a:ext>
                </a:extLst>
              </a:tr>
              <a:tr h="249607">
                <a:tc>
                  <a:txBody>
                    <a:bodyPr/>
                    <a:lstStyle/>
                    <a:p>
                      <a:pPr marL="31750">
                        <a:lnSpc>
                          <a:spcPct val="100000"/>
                        </a:lnSpc>
                        <a:spcBef>
                          <a:spcPts val="5"/>
                        </a:spcBef>
                      </a:pPr>
                      <a:r>
                        <a:rPr sz="1400" dirty="0">
                          <a:latin typeface="Consolas"/>
                          <a:cs typeface="Consolas"/>
                        </a:rPr>
                        <a:t>3</a:t>
                      </a:r>
                      <a:endParaRPr sz="1400">
                        <a:latin typeface="Consolas"/>
                        <a:cs typeface="Consolas"/>
                      </a:endParaRPr>
                    </a:p>
                  </a:txBody>
                  <a:tcPr marL="0" marR="0" marT="635"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extLst>
                  <a:ext uri="{0D108BD9-81ED-4DB2-BD59-A6C34878D82A}">
                    <a16:rowId xmlns:a16="http://schemas.microsoft.com/office/drawing/2014/main" val="10003"/>
                  </a:ext>
                </a:extLst>
              </a:tr>
              <a:tr h="274199">
                <a:tc>
                  <a:txBody>
                    <a:bodyPr/>
                    <a:lstStyle/>
                    <a:p>
                      <a:pPr marL="31750">
                        <a:lnSpc>
                          <a:spcPct val="100000"/>
                        </a:lnSpc>
                        <a:spcBef>
                          <a:spcPts val="195"/>
                        </a:spcBef>
                      </a:pPr>
                      <a:r>
                        <a:rPr sz="1400" dirty="0">
                          <a:latin typeface="Consolas"/>
                          <a:cs typeface="Consolas"/>
                        </a:rPr>
                        <a:t>4</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4"/>
                  </a:ext>
                </a:extLst>
              </a:tr>
              <a:tr h="274199">
                <a:tc>
                  <a:txBody>
                    <a:bodyPr/>
                    <a:lstStyle/>
                    <a:p>
                      <a:pPr marL="31750">
                        <a:lnSpc>
                          <a:spcPct val="100000"/>
                        </a:lnSpc>
                        <a:spcBef>
                          <a:spcPts val="195"/>
                        </a:spcBef>
                      </a:pPr>
                      <a:r>
                        <a:rPr sz="1400" dirty="0">
                          <a:latin typeface="Consolas"/>
                          <a:cs typeface="Consolas"/>
                        </a:rPr>
                        <a:t>5</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5"/>
                  </a:ext>
                </a:extLst>
              </a:tr>
              <a:tr h="274199">
                <a:tc>
                  <a:txBody>
                    <a:bodyPr/>
                    <a:lstStyle/>
                    <a:p>
                      <a:pPr marL="31750">
                        <a:lnSpc>
                          <a:spcPct val="100000"/>
                        </a:lnSpc>
                        <a:spcBef>
                          <a:spcPts val="195"/>
                        </a:spcBef>
                      </a:pPr>
                      <a:r>
                        <a:rPr sz="1400" dirty="0">
                          <a:latin typeface="Consolas"/>
                          <a:cs typeface="Consolas"/>
                        </a:rPr>
                        <a:t>6</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6"/>
                  </a:ext>
                </a:extLst>
              </a:tr>
              <a:tr h="274199">
                <a:tc>
                  <a:txBody>
                    <a:bodyPr/>
                    <a:lstStyle/>
                    <a:p>
                      <a:pPr marL="31750">
                        <a:lnSpc>
                          <a:spcPct val="100000"/>
                        </a:lnSpc>
                        <a:spcBef>
                          <a:spcPts val="195"/>
                        </a:spcBef>
                      </a:pPr>
                      <a:r>
                        <a:rPr sz="1400" dirty="0">
                          <a:latin typeface="Consolas"/>
                          <a:cs typeface="Consolas"/>
                        </a:rPr>
                        <a:t>7</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7"/>
                  </a:ext>
                </a:extLst>
              </a:tr>
              <a:tr h="274199">
                <a:tc>
                  <a:txBody>
                    <a:bodyPr/>
                    <a:lstStyle/>
                    <a:p>
                      <a:pPr marL="31750">
                        <a:lnSpc>
                          <a:spcPct val="100000"/>
                        </a:lnSpc>
                        <a:spcBef>
                          <a:spcPts val="195"/>
                        </a:spcBef>
                      </a:pPr>
                      <a:r>
                        <a:rPr sz="1400" dirty="0">
                          <a:latin typeface="Consolas"/>
                          <a:cs typeface="Consolas"/>
                        </a:rPr>
                        <a:t>8</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8"/>
                  </a:ext>
                </a:extLst>
              </a:tr>
              <a:tr h="298804">
                <a:tc>
                  <a:txBody>
                    <a:bodyPr/>
                    <a:lstStyle/>
                    <a:p>
                      <a:pPr marL="31750">
                        <a:lnSpc>
                          <a:spcPct val="100000"/>
                        </a:lnSpc>
                        <a:spcBef>
                          <a:spcPts val="195"/>
                        </a:spcBef>
                      </a:pPr>
                      <a:r>
                        <a:rPr sz="1400" dirty="0">
                          <a:latin typeface="Consolas"/>
                          <a:cs typeface="Consolas"/>
                        </a:rPr>
                        <a:t>9</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99</a:t>
                      </a:r>
                      <a:endParaRPr sz="1400">
                        <a:latin typeface="Consolas"/>
                        <a:cs typeface="Consolas"/>
                      </a:endParaRPr>
                    </a:p>
                  </a:txBody>
                  <a:tcPr marL="0" marR="0" marT="49530" marB="0">
                    <a:solidFill>
                      <a:srgbClr val="EEEEEE"/>
                    </a:solidFill>
                  </a:tcPr>
                </a:tc>
                <a:tc>
                  <a:txBody>
                    <a:bodyPr/>
                    <a:lstStyle/>
                    <a:p>
                      <a:pPr>
                        <a:lnSpc>
                          <a:spcPct val="100000"/>
                        </a:lnSpc>
                      </a:pPr>
                      <a:endParaRPr sz="1600">
                        <a:latin typeface="Times New Roman"/>
                        <a:cs typeface="Times New Roman"/>
                      </a:endParaRPr>
                    </a:p>
                  </a:txBody>
                  <a:tcPr marL="0" marR="0" marT="0" marB="0">
                    <a:solidFill>
                      <a:srgbClr val="EEEEEE"/>
                    </a:solidFill>
                  </a:tcPr>
                </a:tc>
                <a:tc>
                  <a:txBody>
                    <a:bodyPr/>
                    <a:lstStyle/>
                    <a:p>
                      <a:pPr>
                        <a:lnSpc>
                          <a:spcPct val="100000"/>
                        </a:lnSpc>
                      </a:pPr>
                      <a:endParaRPr sz="16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49</a:t>
                      </a:r>
                      <a:endParaRPr sz="1400">
                        <a:latin typeface="Consolas"/>
                        <a:cs typeface="Consolas"/>
                      </a:endParaRPr>
                    </a:p>
                  </a:txBody>
                  <a:tcPr marL="0" marR="0" marT="49530" marB="0">
                    <a:solidFill>
                      <a:srgbClr val="EEEEEE"/>
                    </a:solidFill>
                  </a:tcPr>
                </a:tc>
                <a:tc>
                  <a:txBody>
                    <a:bodyPr/>
                    <a:lstStyle/>
                    <a:p>
                      <a:pPr>
                        <a:lnSpc>
                          <a:spcPct val="100000"/>
                        </a:lnSpc>
                      </a:pPr>
                      <a:endParaRPr sz="1600">
                        <a:latin typeface="Times New Roman"/>
                        <a:cs typeface="Times New Roman"/>
                      </a:endParaRPr>
                    </a:p>
                  </a:txBody>
                  <a:tcPr marL="0" marR="0" marT="0" marB="0">
                    <a:solidFill>
                      <a:srgbClr val="EEEEEE"/>
                    </a:solidFill>
                  </a:tcPr>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9"/>
                  </a:ext>
                </a:extLst>
              </a:tr>
            </a:tbl>
          </a:graphicData>
        </a:graphic>
      </p:graphicFrame>
      <p:grpSp>
        <p:nvGrpSpPr>
          <p:cNvPr id="5" name="object 5"/>
          <p:cNvGrpSpPr/>
          <p:nvPr/>
        </p:nvGrpSpPr>
        <p:grpSpPr>
          <a:xfrm>
            <a:off x="2723950" y="2244579"/>
            <a:ext cx="1927225" cy="352425"/>
            <a:chOff x="2723950" y="2244579"/>
            <a:chExt cx="1927225" cy="352425"/>
          </a:xfrm>
        </p:grpSpPr>
        <p:sp>
          <p:nvSpPr>
            <p:cNvPr id="6" name="object 6"/>
            <p:cNvSpPr/>
            <p:nvPr/>
          </p:nvSpPr>
          <p:spPr>
            <a:xfrm>
              <a:off x="3038034" y="22588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361434" y="2379576"/>
              <a:ext cx="295775" cy="81980"/>
            </a:xfrm>
            <a:prstGeom prst="rect">
              <a:avLst/>
            </a:prstGeom>
          </p:spPr>
        </p:pic>
        <p:sp>
          <p:nvSpPr>
            <p:cNvPr id="8" name="object 8"/>
            <p:cNvSpPr/>
            <p:nvPr/>
          </p:nvSpPr>
          <p:spPr>
            <a:xfrm>
              <a:off x="4312967"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9" name="object 9"/>
            <p:cNvPicPr/>
            <p:nvPr/>
          </p:nvPicPr>
          <p:blipFill>
            <a:blip r:embed="rId2" cstate="print"/>
            <a:stretch>
              <a:fillRect/>
            </a:stretch>
          </p:blipFill>
          <p:spPr>
            <a:xfrm>
              <a:off x="3998897" y="2379588"/>
              <a:ext cx="295775" cy="81980"/>
            </a:xfrm>
            <a:prstGeom prst="rect">
              <a:avLst/>
            </a:prstGeom>
          </p:spPr>
        </p:pic>
        <p:pic>
          <p:nvPicPr>
            <p:cNvPr id="10" name="object 10"/>
            <p:cNvPicPr/>
            <p:nvPr/>
          </p:nvPicPr>
          <p:blipFill>
            <a:blip r:embed="rId2" cstate="print"/>
            <a:stretch>
              <a:fillRect/>
            </a:stretch>
          </p:blipFill>
          <p:spPr>
            <a:xfrm>
              <a:off x="2723950" y="2379584"/>
              <a:ext cx="295775" cy="81980"/>
            </a:xfrm>
            <a:prstGeom prst="rect">
              <a:avLst/>
            </a:prstGeom>
          </p:spPr>
        </p:pic>
      </p:grpSp>
      <p:sp>
        <p:nvSpPr>
          <p:cNvPr id="11" name="object 11"/>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sp>
        <p:nvSpPr>
          <p:cNvPr id="12" name="object 12"/>
          <p:cNvSpPr/>
          <p:nvPr/>
        </p:nvSpPr>
        <p:spPr>
          <a:xfrm>
            <a:off x="3038047" y="41782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grpSp>
        <p:nvGrpSpPr>
          <p:cNvPr id="13" name="object 13"/>
          <p:cNvGrpSpPr/>
          <p:nvPr/>
        </p:nvGrpSpPr>
        <p:grpSpPr>
          <a:xfrm>
            <a:off x="2723950" y="4298976"/>
            <a:ext cx="933450" cy="82550"/>
            <a:chOff x="2723950" y="4298976"/>
            <a:chExt cx="933450" cy="82550"/>
          </a:xfrm>
        </p:grpSpPr>
        <p:pic>
          <p:nvPicPr>
            <p:cNvPr id="14" name="object 14"/>
            <p:cNvPicPr/>
            <p:nvPr/>
          </p:nvPicPr>
          <p:blipFill>
            <a:blip r:embed="rId2" cstate="print"/>
            <a:stretch>
              <a:fillRect/>
            </a:stretch>
          </p:blipFill>
          <p:spPr>
            <a:xfrm>
              <a:off x="3361447" y="4298976"/>
              <a:ext cx="295775" cy="81981"/>
            </a:xfrm>
            <a:prstGeom prst="rect">
              <a:avLst/>
            </a:prstGeom>
          </p:spPr>
        </p:pic>
        <p:pic>
          <p:nvPicPr>
            <p:cNvPr id="15" name="object 15"/>
            <p:cNvPicPr/>
            <p:nvPr/>
          </p:nvPicPr>
          <p:blipFill>
            <a:blip r:embed="rId2" cstate="print"/>
            <a:stretch>
              <a:fillRect/>
            </a:stretch>
          </p:blipFill>
          <p:spPr>
            <a:xfrm>
              <a:off x="2723950" y="4298984"/>
              <a:ext cx="295775" cy="81980"/>
            </a:xfrm>
            <a:prstGeom prst="rect">
              <a:avLst/>
            </a:prstGeom>
          </p:spPr>
        </p:pic>
      </p:grpSp>
      <p:sp>
        <p:nvSpPr>
          <p:cNvPr id="16" name="object 16"/>
          <p:cNvSpPr txBox="1"/>
          <p:nvPr/>
        </p:nvSpPr>
        <p:spPr>
          <a:xfrm>
            <a:off x="5911300" y="1254499"/>
            <a:ext cx="2921635" cy="1303655"/>
          </a:xfrm>
          <a:prstGeom prst="rect">
            <a:avLst/>
          </a:prstGeom>
          <a:solidFill>
            <a:srgbClr val="FCE4CD"/>
          </a:solidFill>
        </p:spPr>
        <p:txBody>
          <a:bodyPr vert="horz" wrap="square" lIns="0" tIns="88900" rIns="0" bIns="0" rtlCol="0">
            <a:spAutoFit/>
          </a:bodyPr>
          <a:lstStyle/>
          <a:p>
            <a:pPr marL="85725" marR="82550">
              <a:lnSpc>
                <a:spcPts val="1650"/>
              </a:lnSpc>
              <a:spcBef>
                <a:spcPts val="700"/>
              </a:spcBef>
            </a:pPr>
            <a:r>
              <a:rPr sz="1400" spc="-5" dirty="0">
                <a:latin typeface="Arial MT"/>
                <a:cs typeface="Arial MT"/>
              </a:rPr>
              <a:t>If we have </a:t>
            </a:r>
            <a:r>
              <a:rPr sz="1400" i="1" spc="-30" dirty="0">
                <a:latin typeface="Roboto"/>
                <a:cs typeface="Roboto"/>
              </a:rPr>
              <a:t>m</a:t>
            </a:r>
            <a:r>
              <a:rPr sz="1400" i="1" spc="-25" dirty="0">
                <a:latin typeface="Roboto"/>
                <a:cs typeface="Roboto"/>
              </a:rPr>
              <a:t> </a:t>
            </a:r>
            <a:r>
              <a:rPr sz="1400" spc="-5" dirty="0">
                <a:latin typeface="Arial MT"/>
                <a:cs typeface="Arial MT"/>
              </a:rPr>
              <a:t>buckets and </a:t>
            </a:r>
            <a:r>
              <a:rPr sz="1400" i="1" spc="-40" dirty="0">
                <a:latin typeface="Roboto"/>
                <a:cs typeface="Roboto"/>
              </a:rPr>
              <a:t>n</a:t>
            </a:r>
            <a:r>
              <a:rPr sz="1400" i="1" spc="-35" dirty="0">
                <a:latin typeface="Roboto"/>
                <a:cs typeface="Roboto"/>
              </a:rPr>
              <a:t> </a:t>
            </a:r>
            <a:r>
              <a:rPr sz="1400" spc="-5" dirty="0">
                <a:latin typeface="Arial MT"/>
                <a:cs typeface="Arial MT"/>
              </a:rPr>
              <a:t>items, </a:t>
            </a:r>
            <a:r>
              <a:rPr sz="1400" spc="-375" dirty="0">
                <a:latin typeface="Arial MT"/>
                <a:cs typeface="Arial MT"/>
              </a:rPr>
              <a:t> </a:t>
            </a:r>
            <a:r>
              <a:rPr sz="1400" spc="-10" dirty="0">
                <a:latin typeface="Arial MT"/>
                <a:cs typeface="Arial MT"/>
              </a:rPr>
              <a:t>what’s</a:t>
            </a:r>
            <a:r>
              <a:rPr sz="1400" spc="-15" dirty="0">
                <a:latin typeface="Arial MT"/>
                <a:cs typeface="Arial MT"/>
              </a:rPr>
              <a:t> </a:t>
            </a:r>
            <a:r>
              <a:rPr sz="1400" spc="-5" dirty="0">
                <a:latin typeface="Arial MT"/>
                <a:cs typeface="Arial MT"/>
              </a:rPr>
              <a:t>the</a:t>
            </a:r>
            <a:r>
              <a:rPr sz="1400" spc="-10" dirty="0">
                <a:latin typeface="Arial MT"/>
                <a:cs typeface="Arial MT"/>
              </a:rPr>
              <a:t> </a:t>
            </a:r>
            <a:r>
              <a:rPr sz="1400" dirty="0">
                <a:latin typeface="Arial MT"/>
                <a:cs typeface="Arial MT"/>
              </a:rPr>
              <a:t>space</a:t>
            </a:r>
            <a:r>
              <a:rPr sz="1400" spc="-15" dirty="0">
                <a:latin typeface="Arial MT"/>
                <a:cs typeface="Arial MT"/>
              </a:rPr>
              <a:t> </a:t>
            </a:r>
            <a:r>
              <a:rPr sz="1400" dirty="0">
                <a:latin typeface="Arial MT"/>
                <a:cs typeface="Arial MT"/>
              </a:rPr>
              <a:t>complexity?</a:t>
            </a:r>
            <a:endParaRPr sz="1400">
              <a:latin typeface="Arial MT"/>
              <a:cs typeface="Arial MT"/>
            </a:endParaRPr>
          </a:p>
          <a:p>
            <a:pPr>
              <a:lnSpc>
                <a:spcPct val="100000"/>
              </a:lnSpc>
              <a:spcBef>
                <a:spcPts val="15"/>
              </a:spcBef>
            </a:pPr>
            <a:endParaRPr sz="1350">
              <a:latin typeface="Arial MT"/>
              <a:cs typeface="Arial MT"/>
            </a:endParaRPr>
          </a:p>
          <a:p>
            <a:pPr marL="85725">
              <a:lnSpc>
                <a:spcPct val="100000"/>
              </a:lnSpc>
            </a:pPr>
            <a:r>
              <a:rPr sz="1400" i="1" spc="-20" dirty="0">
                <a:latin typeface="Roboto"/>
                <a:cs typeface="Roboto"/>
              </a:rPr>
              <a:t>Θ(m</a:t>
            </a:r>
            <a:r>
              <a:rPr sz="1400" i="1" spc="-40" dirty="0">
                <a:latin typeface="Roboto"/>
                <a:cs typeface="Roboto"/>
              </a:rPr>
              <a:t> </a:t>
            </a:r>
            <a:r>
              <a:rPr sz="1400" i="1" spc="-20" dirty="0">
                <a:latin typeface="Roboto"/>
                <a:cs typeface="Roboto"/>
              </a:rPr>
              <a:t>+</a:t>
            </a:r>
            <a:r>
              <a:rPr sz="1400" i="1" spc="-35" dirty="0">
                <a:latin typeface="Roboto"/>
                <a:cs typeface="Roboto"/>
              </a:rPr>
              <a:t> </a:t>
            </a:r>
            <a:r>
              <a:rPr sz="1400" i="1" spc="-20" dirty="0">
                <a:latin typeface="Roboto"/>
                <a:cs typeface="Roboto"/>
              </a:rPr>
              <a:t>n)</a:t>
            </a:r>
            <a:endParaRPr sz="1400">
              <a:latin typeface="Roboto"/>
              <a:cs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58889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Each</a:t>
            </a:r>
            <a:r>
              <a:rPr sz="2500" b="0" spc="-5" dirty="0">
                <a:solidFill>
                  <a:srgbClr val="000000"/>
                </a:solidFill>
                <a:latin typeface="Arial MT"/>
                <a:cs typeface="Arial MT"/>
              </a:rPr>
              <a:t> </a:t>
            </a:r>
            <a:r>
              <a:rPr sz="2500" b="0" spc="5" dirty="0">
                <a:solidFill>
                  <a:srgbClr val="000000"/>
                </a:solidFill>
                <a:latin typeface="Arial MT"/>
                <a:cs typeface="Arial MT"/>
              </a:rPr>
              <a:t>bucket</a:t>
            </a:r>
            <a:r>
              <a:rPr sz="2500" b="0" dirty="0">
                <a:solidFill>
                  <a:srgbClr val="000000"/>
                </a:solidFill>
                <a:latin typeface="Arial MT"/>
                <a:cs typeface="Arial MT"/>
              </a:rPr>
              <a:t> </a:t>
            </a:r>
            <a:r>
              <a:rPr sz="2500" b="0" spc="5" dirty="0">
                <a:solidFill>
                  <a:srgbClr val="000000"/>
                </a:solidFill>
                <a:latin typeface="Arial MT"/>
                <a:cs typeface="Arial MT"/>
              </a:rPr>
              <a:t>“chains”</a:t>
            </a:r>
            <a:r>
              <a:rPr sz="2500" b="0" dirty="0">
                <a:solidFill>
                  <a:srgbClr val="000000"/>
                </a:solidFill>
                <a:latin typeface="Arial MT"/>
                <a:cs typeface="Arial MT"/>
              </a:rPr>
              <a:t> </a:t>
            </a:r>
            <a:r>
              <a:rPr sz="2500" b="0" spc="10" dirty="0">
                <a:solidFill>
                  <a:srgbClr val="000000"/>
                </a:solidFill>
                <a:latin typeface="Arial MT"/>
                <a:cs typeface="Arial MT"/>
              </a:rPr>
              <a:t>a</a:t>
            </a:r>
            <a:r>
              <a:rPr sz="2500" b="0" dirty="0">
                <a:solidFill>
                  <a:srgbClr val="000000"/>
                </a:solidFill>
                <a:latin typeface="Arial MT"/>
                <a:cs typeface="Arial MT"/>
              </a:rPr>
              <a:t> linked</a:t>
            </a:r>
            <a:r>
              <a:rPr sz="2500" b="0" spc="5" dirty="0">
                <a:solidFill>
                  <a:srgbClr val="000000"/>
                </a:solidFill>
                <a:latin typeface="Arial MT"/>
                <a:cs typeface="Arial MT"/>
              </a:rPr>
              <a:t> </a:t>
            </a:r>
            <a:r>
              <a:rPr sz="2500" b="0" dirty="0">
                <a:solidFill>
                  <a:srgbClr val="000000"/>
                </a:solidFill>
                <a:latin typeface="Arial MT"/>
                <a:cs typeface="Arial MT"/>
              </a:rPr>
              <a:t>list </a:t>
            </a:r>
            <a:r>
              <a:rPr sz="2500" b="0" spc="5" dirty="0">
                <a:solidFill>
                  <a:srgbClr val="000000"/>
                </a:solidFill>
                <a:latin typeface="Arial MT"/>
                <a:cs typeface="Arial MT"/>
              </a:rPr>
              <a:t>of</a:t>
            </a:r>
            <a:r>
              <a:rPr sz="2500" b="0" dirty="0">
                <a:solidFill>
                  <a:srgbClr val="000000"/>
                </a:solidFill>
                <a:latin typeface="Arial MT"/>
                <a:cs typeface="Arial MT"/>
              </a:rPr>
              <a:t> items</a:t>
            </a:r>
            <a:endParaRPr sz="2500">
              <a:latin typeface="Arial MT"/>
              <a:cs typeface="Arial MT"/>
            </a:endParaRPr>
          </a:p>
        </p:txBody>
      </p:sp>
      <p:graphicFrame>
        <p:nvGraphicFramePr>
          <p:cNvPr id="3" name="object 3"/>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nSpc>
                          <a:spcPct val="100000"/>
                        </a:lnSpc>
                      </a:pPr>
                      <a:endParaRPr sz="16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nSpc>
                          <a:spcPct val="100000"/>
                        </a:lnSpc>
                      </a:pPr>
                      <a:endParaRPr sz="16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graphicFrame>
        <p:nvGraphicFramePr>
          <p:cNvPr id="4" name="object 4"/>
          <p:cNvGraphicFramePr>
            <a:graphicFrameLocks noGrp="1"/>
          </p:cNvGraphicFramePr>
          <p:nvPr/>
        </p:nvGraphicFramePr>
        <p:xfrm>
          <a:off x="909799" y="1735074"/>
          <a:ext cx="3780152" cy="2766595"/>
        </p:xfrm>
        <a:graphic>
          <a:graphicData uri="http://schemas.openxmlformats.org/drawingml/2006/table">
            <a:tbl>
              <a:tblPr firstRow="1" bandRow="1">
                <a:tableStyleId>{2D5ABB26-0587-4C30-8999-92F81FD0307C}</a:tableStyleId>
              </a:tblPr>
              <a:tblGrid>
                <a:gridCol w="304165">
                  <a:extLst>
                    <a:ext uri="{9D8B030D-6E8A-4147-A177-3AD203B41FA5}">
                      <a16:colId xmlns:a16="http://schemas.microsoft.com/office/drawing/2014/main" val="20000"/>
                    </a:ext>
                  </a:extLst>
                </a:gridCol>
                <a:gridCol w="1510030">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196850">
                  <a:extLst>
                    <a:ext uri="{9D8B030D-6E8A-4147-A177-3AD203B41FA5}">
                      <a16:colId xmlns:a16="http://schemas.microsoft.com/office/drawing/2014/main" val="20004"/>
                    </a:ext>
                  </a:extLst>
                </a:gridCol>
                <a:gridCol w="118744">
                  <a:extLst>
                    <a:ext uri="{9D8B030D-6E8A-4147-A177-3AD203B41FA5}">
                      <a16:colId xmlns:a16="http://schemas.microsoft.com/office/drawing/2014/main" val="20005"/>
                    </a:ext>
                  </a:extLst>
                </a:gridCol>
                <a:gridCol w="324485">
                  <a:extLst>
                    <a:ext uri="{9D8B030D-6E8A-4147-A177-3AD203B41FA5}">
                      <a16:colId xmlns:a16="http://schemas.microsoft.com/office/drawing/2014/main" val="20006"/>
                    </a:ext>
                  </a:extLst>
                </a:gridCol>
                <a:gridCol w="197485">
                  <a:extLst>
                    <a:ext uri="{9D8B030D-6E8A-4147-A177-3AD203B41FA5}">
                      <a16:colId xmlns:a16="http://schemas.microsoft.com/office/drawing/2014/main" val="20007"/>
                    </a:ext>
                  </a:extLst>
                </a:gridCol>
                <a:gridCol w="119379">
                  <a:extLst>
                    <a:ext uri="{9D8B030D-6E8A-4147-A177-3AD203B41FA5}">
                      <a16:colId xmlns:a16="http://schemas.microsoft.com/office/drawing/2014/main" val="20008"/>
                    </a:ext>
                  </a:extLst>
                </a:gridCol>
                <a:gridCol w="370839">
                  <a:extLst>
                    <a:ext uri="{9D8B030D-6E8A-4147-A177-3AD203B41FA5}">
                      <a16:colId xmlns:a16="http://schemas.microsoft.com/office/drawing/2014/main" val="20009"/>
                    </a:ext>
                  </a:extLst>
                </a:gridCol>
              </a:tblGrid>
              <a:tr h="274199">
                <a:tc>
                  <a:txBody>
                    <a:bodyPr/>
                    <a:lstStyle/>
                    <a:p>
                      <a:pPr marL="31750">
                        <a:lnSpc>
                          <a:spcPct val="100000"/>
                        </a:lnSpc>
                        <a:spcBef>
                          <a:spcPts val="195"/>
                        </a:spcBef>
                      </a:pPr>
                      <a:r>
                        <a:rPr sz="1400" dirty="0">
                          <a:latin typeface="Consolas"/>
                          <a:cs typeface="Consolas"/>
                        </a:rPr>
                        <a:t>0</a:t>
                      </a:r>
                      <a:endParaRPr sz="1400">
                        <a:latin typeface="Consolas"/>
                        <a:cs typeface="Consolas"/>
                      </a:endParaRPr>
                    </a:p>
                  </a:txBody>
                  <a:tcPr marL="0" marR="0" marT="24765" marB="0"/>
                </a:tc>
                <a:tc rowSpan="2" gridSpan="9">
                  <a:txBody>
                    <a:bodyPr/>
                    <a:lstStyle/>
                    <a:p>
                      <a:pPr>
                        <a:lnSpc>
                          <a:spcPct val="100000"/>
                        </a:lnSpc>
                      </a:pPr>
                      <a:endParaRPr sz="16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74199">
                <a:tc>
                  <a:txBody>
                    <a:bodyPr/>
                    <a:lstStyle/>
                    <a:p>
                      <a:pPr marL="31750">
                        <a:lnSpc>
                          <a:spcPct val="100000"/>
                        </a:lnSpc>
                        <a:spcBef>
                          <a:spcPts val="195"/>
                        </a:spcBef>
                      </a:pPr>
                      <a:r>
                        <a:rPr sz="1400" dirty="0">
                          <a:latin typeface="Consolas"/>
                          <a:cs typeface="Consolas"/>
                        </a:rPr>
                        <a:t>1</a:t>
                      </a:r>
                      <a:endParaRPr sz="1400">
                        <a:latin typeface="Consolas"/>
                        <a:cs typeface="Consolas"/>
                      </a:endParaRPr>
                    </a:p>
                  </a:txBody>
                  <a:tcPr marL="0" marR="0" marT="24765" marB="0"/>
                </a:tc>
                <a:tc gridSpan="9"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98791">
                <a:tc>
                  <a:txBody>
                    <a:bodyPr/>
                    <a:lstStyle/>
                    <a:p>
                      <a:pPr marL="31750">
                        <a:lnSpc>
                          <a:spcPct val="100000"/>
                        </a:lnSpc>
                        <a:spcBef>
                          <a:spcPts val="195"/>
                        </a:spcBef>
                      </a:pPr>
                      <a:r>
                        <a:rPr sz="1400" dirty="0">
                          <a:latin typeface="Consolas"/>
                          <a:cs typeface="Consolas"/>
                        </a:rPr>
                        <a:t>2</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12</a:t>
                      </a:r>
                      <a:endParaRPr sz="1400">
                        <a:latin typeface="Consolas"/>
                        <a:cs typeface="Consolas"/>
                      </a:endParaRPr>
                    </a:p>
                  </a:txBody>
                  <a:tcPr marL="0" marR="0" marT="49530" marB="0">
                    <a:solidFill>
                      <a:srgbClr val="EEEEEE"/>
                    </a:solidFill>
                  </a:tcPr>
                </a:tc>
                <a:tc>
                  <a:txBody>
                    <a:bodyPr/>
                    <a:lstStyle/>
                    <a:p>
                      <a:pPr>
                        <a:lnSpc>
                          <a:spcPct val="100000"/>
                        </a:lnSpc>
                      </a:pPr>
                      <a:endParaRPr sz="1600">
                        <a:latin typeface="Times New Roman"/>
                        <a:cs typeface="Times New Roman"/>
                      </a:endParaRPr>
                    </a:p>
                  </a:txBody>
                  <a:tcPr marL="0" marR="0" marT="0" marB="0">
                    <a:solidFill>
                      <a:srgbClr val="EEEEEE"/>
                    </a:solidFill>
                  </a:tcPr>
                </a:tc>
                <a:tc>
                  <a:txBody>
                    <a:bodyPr/>
                    <a:lstStyle/>
                    <a:p>
                      <a:pPr>
                        <a:lnSpc>
                          <a:spcPct val="100000"/>
                        </a:lnSpc>
                      </a:pPr>
                      <a:endParaRPr sz="16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72</a:t>
                      </a:r>
                      <a:endParaRPr sz="1400">
                        <a:latin typeface="Consolas"/>
                        <a:cs typeface="Consolas"/>
                      </a:endParaRPr>
                    </a:p>
                  </a:txBody>
                  <a:tcPr marL="0" marR="0" marT="49530" marB="0">
                    <a:solidFill>
                      <a:srgbClr val="EEEEEE"/>
                    </a:solidFill>
                  </a:tcPr>
                </a:tc>
                <a:tc>
                  <a:txBody>
                    <a:bodyPr/>
                    <a:lstStyle/>
                    <a:p>
                      <a:pPr>
                        <a:lnSpc>
                          <a:spcPct val="100000"/>
                        </a:lnSpc>
                      </a:pPr>
                      <a:endParaRPr sz="1600">
                        <a:latin typeface="Times New Roman"/>
                        <a:cs typeface="Times New Roman"/>
                      </a:endParaRPr>
                    </a:p>
                  </a:txBody>
                  <a:tcPr marL="0" marR="0" marT="0" marB="0">
                    <a:solidFill>
                      <a:srgbClr val="EEEEEE"/>
                    </a:solidFill>
                  </a:tcPr>
                </a:tc>
                <a:tc>
                  <a:txBody>
                    <a:bodyPr/>
                    <a:lstStyle/>
                    <a:p>
                      <a:pPr>
                        <a:lnSpc>
                          <a:spcPct val="100000"/>
                        </a:lnSpc>
                      </a:pPr>
                      <a:endParaRPr sz="16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52</a:t>
                      </a:r>
                      <a:endParaRPr sz="1400">
                        <a:latin typeface="Consolas"/>
                        <a:cs typeface="Consolas"/>
                      </a:endParaRPr>
                    </a:p>
                  </a:txBody>
                  <a:tcPr marL="0" marR="0" marT="49530" marB="0">
                    <a:solidFill>
                      <a:srgbClr val="EEEEEE"/>
                    </a:solidFill>
                  </a:tcPr>
                </a:tc>
                <a:extLst>
                  <a:ext uri="{0D108BD9-81ED-4DB2-BD59-A6C34878D82A}">
                    <a16:rowId xmlns:a16="http://schemas.microsoft.com/office/drawing/2014/main" val="10002"/>
                  </a:ext>
                </a:extLst>
              </a:tr>
              <a:tr h="249607">
                <a:tc>
                  <a:txBody>
                    <a:bodyPr/>
                    <a:lstStyle/>
                    <a:p>
                      <a:pPr marL="31750">
                        <a:lnSpc>
                          <a:spcPct val="100000"/>
                        </a:lnSpc>
                        <a:spcBef>
                          <a:spcPts val="5"/>
                        </a:spcBef>
                      </a:pPr>
                      <a:r>
                        <a:rPr sz="1400" dirty="0">
                          <a:latin typeface="Consolas"/>
                          <a:cs typeface="Consolas"/>
                        </a:rPr>
                        <a:t>3</a:t>
                      </a:r>
                      <a:endParaRPr sz="1400">
                        <a:latin typeface="Consolas"/>
                        <a:cs typeface="Consolas"/>
                      </a:endParaRPr>
                    </a:p>
                  </a:txBody>
                  <a:tcPr marL="0" marR="0" marT="635"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extLst>
                  <a:ext uri="{0D108BD9-81ED-4DB2-BD59-A6C34878D82A}">
                    <a16:rowId xmlns:a16="http://schemas.microsoft.com/office/drawing/2014/main" val="10003"/>
                  </a:ext>
                </a:extLst>
              </a:tr>
              <a:tr h="274199">
                <a:tc>
                  <a:txBody>
                    <a:bodyPr/>
                    <a:lstStyle/>
                    <a:p>
                      <a:pPr marL="31750">
                        <a:lnSpc>
                          <a:spcPct val="100000"/>
                        </a:lnSpc>
                        <a:spcBef>
                          <a:spcPts val="195"/>
                        </a:spcBef>
                      </a:pPr>
                      <a:r>
                        <a:rPr sz="1400" dirty="0">
                          <a:latin typeface="Consolas"/>
                          <a:cs typeface="Consolas"/>
                        </a:rPr>
                        <a:t>4</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4"/>
                  </a:ext>
                </a:extLst>
              </a:tr>
              <a:tr h="274199">
                <a:tc>
                  <a:txBody>
                    <a:bodyPr/>
                    <a:lstStyle/>
                    <a:p>
                      <a:pPr marL="31750">
                        <a:lnSpc>
                          <a:spcPct val="100000"/>
                        </a:lnSpc>
                        <a:spcBef>
                          <a:spcPts val="195"/>
                        </a:spcBef>
                      </a:pPr>
                      <a:r>
                        <a:rPr sz="1400" dirty="0">
                          <a:latin typeface="Consolas"/>
                          <a:cs typeface="Consolas"/>
                        </a:rPr>
                        <a:t>5</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5"/>
                  </a:ext>
                </a:extLst>
              </a:tr>
              <a:tr h="274199">
                <a:tc>
                  <a:txBody>
                    <a:bodyPr/>
                    <a:lstStyle/>
                    <a:p>
                      <a:pPr marL="31750">
                        <a:lnSpc>
                          <a:spcPct val="100000"/>
                        </a:lnSpc>
                        <a:spcBef>
                          <a:spcPts val="195"/>
                        </a:spcBef>
                      </a:pPr>
                      <a:r>
                        <a:rPr sz="1400" dirty="0">
                          <a:latin typeface="Consolas"/>
                          <a:cs typeface="Consolas"/>
                        </a:rPr>
                        <a:t>6</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6"/>
                  </a:ext>
                </a:extLst>
              </a:tr>
              <a:tr h="274199">
                <a:tc>
                  <a:txBody>
                    <a:bodyPr/>
                    <a:lstStyle/>
                    <a:p>
                      <a:pPr marL="31750">
                        <a:lnSpc>
                          <a:spcPct val="100000"/>
                        </a:lnSpc>
                        <a:spcBef>
                          <a:spcPts val="195"/>
                        </a:spcBef>
                      </a:pPr>
                      <a:r>
                        <a:rPr sz="1400" dirty="0">
                          <a:latin typeface="Consolas"/>
                          <a:cs typeface="Consolas"/>
                        </a:rPr>
                        <a:t>7</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7"/>
                  </a:ext>
                </a:extLst>
              </a:tr>
              <a:tr h="274199">
                <a:tc>
                  <a:txBody>
                    <a:bodyPr/>
                    <a:lstStyle/>
                    <a:p>
                      <a:pPr marL="31750">
                        <a:lnSpc>
                          <a:spcPct val="100000"/>
                        </a:lnSpc>
                        <a:spcBef>
                          <a:spcPts val="195"/>
                        </a:spcBef>
                      </a:pPr>
                      <a:r>
                        <a:rPr sz="1400" dirty="0">
                          <a:latin typeface="Consolas"/>
                          <a:cs typeface="Consolas"/>
                        </a:rPr>
                        <a:t>8</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8"/>
                  </a:ext>
                </a:extLst>
              </a:tr>
              <a:tr h="298804">
                <a:tc>
                  <a:txBody>
                    <a:bodyPr/>
                    <a:lstStyle/>
                    <a:p>
                      <a:pPr marL="31750">
                        <a:lnSpc>
                          <a:spcPct val="100000"/>
                        </a:lnSpc>
                        <a:spcBef>
                          <a:spcPts val="195"/>
                        </a:spcBef>
                      </a:pPr>
                      <a:r>
                        <a:rPr sz="1400" dirty="0">
                          <a:latin typeface="Consolas"/>
                          <a:cs typeface="Consolas"/>
                        </a:rPr>
                        <a:t>9</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99</a:t>
                      </a:r>
                      <a:endParaRPr sz="1400">
                        <a:latin typeface="Consolas"/>
                        <a:cs typeface="Consolas"/>
                      </a:endParaRPr>
                    </a:p>
                  </a:txBody>
                  <a:tcPr marL="0" marR="0" marT="49530" marB="0">
                    <a:solidFill>
                      <a:srgbClr val="EEEEEE"/>
                    </a:solidFill>
                  </a:tcPr>
                </a:tc>
                <a:tc>
                  <a:txBody>
                    <a:bodyPr/>
                    <a:lstStyle/>
                    <a:p>
                      <a:pPr>
                        <a:lnSpc>
                          <a:spcPct val="100000"/>
                        </a:lnSpc>
                      </a:pPr>
                      <a:endParaRPr sz="1600">
                        <a:latin typeface="Times New Roman"/>
                        <a:cs typeface="Times New Roman"/>
                      </a:endParaRPr>
                    </a:p>
                  </a:txBody>
                  <a:tcPr marL="0" marR="0" marT="0" marB="0">
                    <a:solidFill>
                      <a:srgbClr val="EEEEEE"/>
                    </a:solidFill>
                  </a:tcPr>
                </a:tc>
                <a:tc>
                  <a:txBody>
                    <a:bodyPr/>
                    <a:lstStyle/>
                    <a:p>
                      <a:pPr>
                        <a:lnSpc>
                          <a:spcPct val="100000"/>
                        </a:lnSpc>
                      </a:pPr>
                      <a:endParaRPr sz="16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49</a:t>
                      </a:r>
                      <a:endParaRPr sz="1400">
                        <a:latin typeface="Consolas"/>
                        <a:cs typeface="Consolas"/>
                      </a:endParaRPr>
                    </a:p>
                  </a:txBody>
                  <a:tcPr marL="0" marR="0" marT="49530" marB="0">
                    <a:solidFill>
                      <a:srgbClr val="EEEEEE"/>
                    </a:solidFill>
                  </a:tcPr>
                </a:tc>
                <a:tc>
                  <a:txBody>
                    <a:bodyPr/>
                    <a:lstStyle/>
                    <a:p>
                      <a:pPr>
                        <a:lnSpc>
                          <a:spcPct val="100000"/>
                        </a:lnSpc>
                      </a:pPr>
                      <a:endParaRPr sz="1600">
                        <a:latin typeface="Times New Roman"/>
                        <a:cs typeface="Times New Roman"/>
                      </a:endParaRPr>
                    </a:p>
                  </a:txBody>
                  <a:tcPr marL="0" marR="0" marT="0" marB="0">
                    <a:solidFill>
                      <a:srgbClr val="EEEEEE"/>
                    </a:solidFill>
                  </a:tcPr>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9"/>
                  </a:ext>
                </a:extLst>
              </a:tr>
            </a:tbl>
          </a:graphicData>
        </a:graphic>
      </p:graphicFrame>
      <p:grpSp>
        <p:nvGrpSpPr>
          <p:cNvPr id="5" name="object 5"/>
          <p:cNvGrpSpPr/>
          <p:nvPr/>
        </p:nvGrpSpPr>
        <p:grpSpPr>
          <a:xfrm>
            <a:off x="2723950" y="2244579"/>
            <a:ext cx="1927225" cy="352425"/>
            <a:chOff x="2723950" y="2244579"/>
            <a:chExt cx="1927225" cy="352425"/>
          </a:xfrm>
        </p:grpSpPr>
        <p:sp>
          <p:nvSpPr>
            <p:cNvPr id="6" name="object 6"/>
            <p:cNvSpPr/>
            <p:nvPr/>
          </p:nvSpPr>
          <p:spPr>
            <a:xfrm>
              <a:off x="3038034" y="22588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361434" y="2379576"/>
              <a:ext cx="295775" cy="81980"/>
            </a:xfrm>
            <a:prstGeom prst="rect">
              <a:avLst/>
            </a:prstGeom>
          </p:spPr>
        </p:pic>
        <p:sp>
          <p:nvSpPr>
            <p:cNvPr id="8" name="object 8"/>
            <p:cNvSpPr/>
            <p:nvPr/>
          </p:nvSpPr>
          <p:spPr>
            <a:xfrm>
              <a:off x="4312967"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9" name="object 9"/>
            <p:cNvPicPr/>
            <p:nvPr/>
          </p:nvPicPr>
          <p:blipFill>
            <a:blip r:embed="rId2" cstate="print"/>
            <a:stretch>
              <a:fillRect/>
            </a:stretch>
          </p:blipFill>
          <p:spPr>
            <a:xfrm>
              <a:off x="3998897" y="2379588"/>
              <a:ext cx="295775" cy="81980"/>
            </a:xfrm>
            <a:prstGeom prst="rect">
              <a:avLst/>
            </a:prstGeom>
          </p:spPr>
        </p:pic>
        <p:pic>
          <p:nvPicPr>
            <p:cNvPr id="10" name="object 10"/>
            <p:cNvPicPr/>
            <p:nvPr/>
          </p:nvPicPr>
          <p:blipFill>
            <a:blip r:embed="rId2" cstate="print"/>
            <a:stretch>
              <a:fillRect/>
            </a:stretch>
          </p:blipFill>
          <p:spPr>
            <a:xfrm>
              <a:off x="2723950" y="2379584"/>
              <a:ext cx="295775" cy="81980"/>
            </a:xfrm>
            <a:prstGeom prst="rect">
              <a:avLst/>
            </a:prstGeom>
          </p:spPr>
        </p:pic>
      </p:grpSp>
      <p:sp>
        <p:nvSpPr>
          <p:cNvPr id="11" name="object 11"/>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sp>
        <p:nvSpPr>
          <p:cNvPr id="12" name="object 12"/>
          <p:cNvSpPr/>
          <p:nvPr/>
        </p:nvSpPr>
        <p:spPr>
          <a:xfrm>
            <a:off x="3038047" y="41782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grpSp>
        <p:nvGrpSpPr>
          <p:cNvPr id="13" name="object 13"/>
          <p:cNvGrpSpPr/>
          <p:nvPr/>
        </p:nvGrpSpPr>
        <p:grpSpPr>
          <a:xfrm>
            <a:off x="2723950" y="4298976"/>
            <a:ext cx="933450" cy="82550"/>
            <a:chOff x="2723950" y="4298976"/>
            <a:chExt cx="933450" cy="82550"/>
          </a:xfrm>
        </p:grpSpPr>
        <p:pic>
          <p:nvPicPr>
            <p:cNvPr id="14" name="object 14"/>
            <p:cNvPicPr/>
            <p:nvPr/>
          </p:nvPicPr>
          <p:blipFill>
            <a:blip r:embed="rId2" cstate="print"/>
            <a:stretch>
              <a:fillRect/>
            </a:stretch>
          </p:blipFill>
          <p:spPr>
            <a:xfrm>
              <a:off x="3361447" y="4298976"/>
              <a:ext cx="295775" cy="81981"/>
            </a:xfrm>
            <a:prstGeom prst="rect">
              <a:avLst/>
            </a:prstGeom>
          </p:spPr>
        </p:pic>
        <p:pic>
          <p:nvPicPr>
            <p:cNvPr id="15" name="object 15"/>
            <p:cNvPicPr/>
            <p:nvPr/>
          </p:nvPicPr>
          <p:blipFill>
            <a:blip r:embed="rId2" cstate="print"/>
            <a:stretch>
              <a:fillRect/>
            </a:stretch>
          </p:blipFill>
          <p:spPr>
            <a:xfrm>
              <a:off x="2723950" y="4298984"/>
              <a:ext cx="295775" cy="81980"/>
            </a:xfrm>
            <a:prstGeom prst="rect">
              <a:avLst/>
            </a:prstGeom>
          </p:spPr>
        </p:pic>
      </p:grpSp>
      <p:sp>
        <p:nvSpPr>
          <p:cNvPr id="16" name="object 16"/>
          <p:cNvSpPr txBox="1"/>
          <p:nvPr/>
        </p:nvSpPr>
        <p:spPr>
          <a:xfrm>
            <a:off x="5911300" y="1254499"/>
            <a:ext cx="2921635" cy="1303655"/>
          </a:xfrm>
          <a:prstGeom prst="rect">
            <a:avLst/>
          </a:prstGeom>
          <a:solidFill>
            <a:srgbClr val="FCE4CD"/>
          </a:solidFill>
        </p:spPr>
        <p:txBody>
          <a:bodyPr vert="horz" wrap="square" lIns="0" tIns="88900" rIns="0" bIns="0" rtlCol="0">
            <a:spAutoFit/>
          </a:bodyPr>
          <a:lstStyle/>
          <a:p>
            <a:pPr marL="85725" marR="82550">
              <a:lnSpc>
                <a:spcPts val="1650"/>
              </a:lnSpc>
              <a:spcBef>
                <a:spcPts val="700"/>
              </a:spcBef>
            </a:pPr>
            <a:r>
              <a:rPr sz="1400" spc="-5" dirty="0">
                <a:latin typeface="Arial MT"/>
                <a:cs typeface="Arial MT"/>
              </a:rPr>
              <a:t>If we have </a:t>
            </a:r>
            <a:r>
              <a:rPr sz="1400" i="1" spc="-30" dirty="0">
                <a:latin typeface="Roboto"/>
                <a:cs typeface="Roboto"/>
              </a:rPr>
              <a:t>m</a:t>
            </a:r>
            <a:r>
              <a:rPr sz="1400" i="1" spc="-25" dirty="0">
                <a:latin typeface="Roboto"/>
                <a:cs typeface="Roboto"/>
              </a:rPr>
              <a:t> </a:t>
            </a:r>
            <a:r>
              <a:rPr sz="1400" spc="-5" dirty="0">
                <a:latin typeface="Arial MT"/>
                <a:cs typeface="Arial MT"/>
              </a:rPr>
              <a:t>buckets and </a:t>
            </a:r>
            <a:r>
              <a:rPr sz="1400" i="1" spc="-40" dirty="0">
                <a:latin typeface="Roboto"/>
                <a:cs typeface="Roboto"/>
              </a:rPr>
              <a:t>n</a:t>
            </a:r>
            <a:r>
              <a:rPr sz="1400" i="1" spc="-35" dirty="0">
                <a:latin typeface="Roboto"/>
                <a:cs typeface="Roboto"/>
              </a:rPr>
              <a:t> </a:t>
            </a:r>
            <a:r>
              <a:rPr sz="1400" spc="-5" dirty="0">
                <a:latin typeface="Arial MT"/>
                <a:cs typeface="Arial MT"/>
              </a:rPr>
              <a:t>items, </a:t>
            </a:r>
            <a:r>
              <a:rPr sz="1400" spc="-375" dirty="0">
                <a:latin typeface="Arial MT"/>
                <a:cs typeface="Arial MT"/>
              </a:rPr>
              <a:t> </a:t>
            </a:r>
            <a:r>
              <a:rPr sz="1400" spc="-10" dirty="0">
                <a:latin typeface="Arial MT"/>
                <a:cs typeface="Arial MT"/>
              </a:rPr>
              <a:t>what’s</a:t>
            </a:r>
            <a:r>
              <a:rPr sz="1400" spc="-15" dirty="0">
                <a:latin typeface="Arial MT"/>
                <a:cs typeface="Arial MT"/>
              </a:rPr>
              <a:t> </a:t>
            </a:r>
            <a:r>
              <a:rPr sz="1400" spc="-5" dirty="0">
                <a:latin typeface="Arial MT"/>
                <a:cs typeface="Arial MT"/>
              </a:rPr>
              <a:t>the</a:t>
            </a:r>
            <a:r>
              <a:rPr sz="1400" spc="-10" dirty="0">
                <a:latin typeface="Arial MT"/>
                <a:cs typeface="Arial MT"/>
              </a:rPr>
              <a:t> </a:t>
            </a:r>
            <a:r>
              <a:rPr sz="1400" dirty="0">
                <a:latin typeface="Arial MT"/>
                <a:cs typeface="Arial MT"/>
              </a:rPr>
              <a:t>space</a:t>
            </a:r>
            <a:r>
              <a:rPr sz="1400" spc="-15" dirty="0">
                <a:latin typeface="Arial MT"/>
                <a:cs typeface="Arial MT"/>
              </a:rPr>
              <a:t> </a:t>
            </a:r>
            <a:r>
              <a:rPr sz="1400" dirty="0">
                <a:latin typeface="Arial MT"/>
                <a:cs typeface="Arial MT"/>
              </a:rPr>
              <a:t>complexity?</a:t>
            </a:r>
            <a:endParaRPr sz="1400">
              <a:latin typeface="Arial MT"/>
              <a:cs typeface="Arial MT"/>
            </a:endParaRPr>
          </a:p>
          <a:p>
            <a:pPr>
              <a:lnSpc>
                <a:spcPct val="100000"/>
              </a:lnSpc>
              <a:spcBef>
                <a:spcPts val="15"/>
              </a:spcBef>
            </a:pPr>
            <a:endParaRPr sz="1350">
              <a:latin typeface="Arial MT"/>
              <a:cs typeface="Arial MT"/>
            </a:endParaRPr>
          </a:p>
          <a:p>
            <a:pPr marL="85725">
              <a:lnSpc>
                <a:spcPts val="1664"/>
              </a:lnSpc>
            </a:pPr>
            <a:r>
              <a:rPr sz="1400" i="1" spc="-20" dirty="0">
                <a:latin typeface="Roboto"/>
                <a:cs typeface="Roboto"/>
              </a:rPr>
              <a:t>Θ(m</a:t>
            </a:r>
            <a:r>
              <a:rPr sz="1400" i="1" spc="-40" dirty="0">
                <a:latin typeface="Roboto"/>
                <a:cs typeface="Roboto"/>
              </a:rPr>
              <a:t> </a:t>
            </a:r>
            <a:r>
              <a:rPr sz="1400" i="1" spc="-20" dirty="0">
                <a:latin typeface="Roboto"/>
                <a:cs typeface="Roboto"/>
              </a:rPr>
              <a:t>+</a:t>
            </a:r>
            <a:r>
              <a:rPr sz="1400" i="1" spc="-35" dirty="0">
                <a:latin typeface="Roboto"/>
                <a:cs typeface="Roboto"/>
              </a:rPr>
              <a:t> </a:t>
            </a:r>
            <a:r>
              <a:rPr sz="1400" i="1" spc="-20" dirty="0">
                <a:latin typeface="Roboto"/>
                <a:cs typeface="Roboto"/>
              </a:rPr>
              <a:t>n)</a:t>
            </a:r>
            <a:endParaRPr sz="1400">
              <a:latin typeface="Roboto"/>
              <a:cs typeface="Roboto"/>
            </a:endParaRPr>
          </a:p>
          <a:p>
            <a:pPr marL="85725">
              <a:lnSpc>
                <a:spcPts val="1664"/>
              </a:lnSpc>
            </a:pPr>
            <a:r>
              <a:rPr sz="1400" b="1" spc="-5" dirty="0">
                <a:solidFill>
                  <a:srgbClr val="FF0000"/>
                </a:solidFill>
                <a:latin typeface="Arial"/>
                <a:cs typeface="Arial"/>
              </a:rPr>
              <a:t>NOT</a:t>
            </a:r>
            <a:r>
              <a:rPr sz="1400" b="1" spc="-45" dirty="0">
                <a:solidFill>
                  <a:srgbClr val="FF0000"/>
                </a:solidFill>
                <a:latin typeface="Arial"/>
                <a:cs typeface="Arial"/>
              </a:rPr>
              <a:t> </a:t>
            </a:r>
            <a:r>
              <a:rPr sz="1400" b="1" i="1" spc="75" dirty="0">
                <a:solidFill>
                  <a:srgbClr val="FF0000"/>
                </a:solidFill>
                <a:latin typeface="Roboto Cn"/>
                <a:cs typeface="Roboto Cn"/>
              </a:rPr>
              <a:t>Θ(mn)</a:t>
            </a:r>
            <a:endParaRPr sz="1400">
              <a:latin typeface="Roboto Cn"/>
              <a:cs typeface="Roboto C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58889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Each</a:t>
            </a:r>
            <a:r>
              <a:rPr sz="2500" b="0" spc="-5" dirty="0">
                <a:solidFill>
                  <a:srgbClr val="000000"/>
                </a:solidFill>
                <a:latin typeface="Arial MT"/>
                <a:cs typeface="Arial MT"/>
              </a:rPr>
              <a:t> </a:t>
            </a:r>
            <a:r>
              <a:rPr sz="2500" b="0" spc="5" dirty="0">
                <a:solidFill>
                  <a:srgbClr val="000000"/>
                </a:solidFill>
                <a:latin typeface="Arial MT"/>
                <a:cs typeface="Arial MT"/>
              </a:rPr>
              <a:t>bucket</a:t>
            </a:r>
            <a:r>
              <a:rPr sz="2500" b="0" dirty="0">
                <a:solidFill>
                  <a:srgbClr val="000000"/>
                </a:solidFill>
                <a:latin typeface="Arial MT"/>
                <a:cs typeface="Arial MT"/>
              </a:rPr>
              <a:t> </a:t>
            </a:r>
            <a:r>
              <a:rPr sz="2500" b="0" spc="5" dirty="0">
                <a:solidFill>
                  <a:srgbClr val="000000"/>
                </a:solidFill>
                <a:latin typeface="Arial MT"/>
                <a:cs typeface="Arial MT"/>
              </a:rPr>
              <a:t>“chains”</a:t>
            </a:r>
            <a:r>
              <a:rPr sz="2500" b="0" dirty="0">
                <a:solidFill>
                  <a:srgbClr val="000000"/>
                </a:solidFill>
                <a:latin typeface="Arial MT"/>
                <a:cs typeface="Arial MT"/>
              </a:rPr>
              <a:t> </a:t>
            </a:r>
            <a:r>
              <a:rPr sz="2500" b="0" spc="10" dirty="0">
                <a:solidFill>
                  <a:srgbClr val="000000"/>
                </a:solidFill>
                <a:latin typeface="Arial MT"/>
                <a:cs typeface="Arial MT"/>
              </a:rPr>
              <a:t>a</a:t>
            </a:r>
            <a:r>
              <a:rPr sz="2500" b="0" dirty="0">
                <a:solidFill>
                  <a:srgbClr val="000000"/>
                </a:solidFill>
                <a:latin typeface="Arial MT"/>
                <a:cs typeface="Arial MT"/>
              </a:rPr>
              <a:t> linked</a:t>
            </a:r>
            <a:r>
              <a:rPr sz="2500" b="0" spc="5" dirty="0">
                <a:solidFill>
                  <a:srgbClr val="000000"/>
                </a:solidFill>
                <a:latin typeface="Arial MT"/>
                <a:cs typeface="Arial MT"/>
              </a:rPr>
              <a:t> </a:t>
            </a:r>
            <a:r>
              <a:rPr sz="2500" b="0" dirty="0">
                <a:solidFill>
                  <a:srgbClr val="000000"/>
                </a:solidFill>
                <a:latin typeface="Arial MT"/>
                <a:cs typeface="Arial MT"/>
              </a:rPr>
              <a:t>list </a:t>
            </a:r>
            <a:r>
              <a:rPr sz="2500" b="0" spc="5" dirty="0">
                <a:solidFill>
                  <a:srgbClr val="000000"/>
                </a:solidFill>
                <a:latin typeface="Arial MT"/>
                <a:cs typeface="Arial MT"/>
              </a:rPr>
              <a:t>of</a:t>
            </a:r>
            <a:r>
              <a:rPr sz="2500" b="0" dirty="0">
                <a:solidFill>
                  <a:srgbClr val="000000"/>
                </a:solidFill>
                <a:latin typeface="Arial MT"/>
                <a:cs typeface="Arial MT"/>
              </a:rPr>
              <a:t> items</a:t>
            </a:r>
            <a:endParaRPr sz="2500">
              <a:latin typeface="Arial MT"/>
              <a:cs typeface="Arial MT"/>
            </a:endParaRPr>
          </a:p>
        </p:txBody>
      </p:sp>
      <p:graphicFrame>
        <p:nvGraphicFramePr>
          <p:cNvPr id="3" name="object 3"/>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nSpc>
                          <a:spcPct val="100000"/>
                        </a:lnSpc>
                      </a:pPr>
                      <a:endParaRPr sz="16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nSpc>
                          <a:spcPct val="100000"/>
                        </a:lnSpc>
                      </a:pPr>
                      <a:endParaRPr sz="16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graphicFrame>
        <p:nvGraphicFramePr>
          <p:cNvPr id="4" name="object 4"/>
          <p:cNvGraphicFramePr>
            <a:graphicFrameLocks noGrp="1"/>
          </p:cNvGraphicFramePr>
          <p:nvPr/>
        </p:nvGraphicFramePr>
        <p:xfrm>
          <a:off x="909799" y="1735074"/>
          <a:ext cx="3780152" cy="2766595"/>
        </p:xfrm>
        <a:graphic>
          <a:graphicData uri="http://schemas.openxmlformats.org/drawingml/2006/table">
            <a:tbl>
              <a:tblPr firstRow="1" bandRow="1">
                <a:tableStyleId>{2D5ABB26-0587-4C30-8999-92F81FD0307C}</a:tableStyleId>
              </a:tblPr>
              <a:tblGrid>
                <a:gridCol w="304165">
                  <a:extLst>
                    <a:ext uri="{9D8B030D-6E8A-4147-A177-3AD203B41FA5}">
                      <a16:colId xmlns:a16="http://schemas.microsoft.com/office/drawing/2014/main" val="20000"/>
                    </a:ext>
                  </a:extLst>
                </a:gridCol>
                <a:gridCol w="1510030">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196850">
                  <a:extLst>
                    <a:ext uri="{9D8B030D-6E8A-4147-A177-3AD203B41FA5}">
                      <a16:colId xmlns:a16="http://schemas.microsoft.com/office/drawing/2014/main" val="20004"/>
                    </a:ext>
                  </a:extLst>
                </a:gridCol>
                <a:gridCol w="118744">
                  <a:extLst>
                    <a:ext uri="{9D8B030D-6E8A-4147-A177-3AD203B41FA5}">
                      <a16:colId xmlns:a16="http://schemas.microsoft.com/office/drawing/2014/main" val="20005"/>
                    </a:ext>
                  </a:extLst>
                </a:gridCol>
                <a:gridCol w="324485">
                  <a:extLst>
                    <a:ext uri="{9D8B030D-6E8A-4147-A177-3AD203B41FA5}">
                      <a16:colId xmlns:a16="http://schemas.microsoft.com/office/drawing/2014/main" val="20006"/>
                    </a:ext>
                  </a:extLst>
                </a:gridCol>
                <a:gridCol w="197485">
                  <a:extLst>
                    <a:ext uri="{9D8B030D-6E8A-4147-A177-3AD203B41FA5}">
                      <a16:colId xmlns:a16="http://schemas.microsoft.com/office/drawing/2014/main" val="20007"/>
                    </a:ext>
                  </a:extLst>
                </a:gridCol>
                <a:gridCol w="119379">
                  <a:extLst>
                    <a:ext uri="{9D8B030D-6E8A-4147-A177-3AD203B41FA5}">
                      <a16:colId xmlns:a16="http://schemas.microsoft.com/office/drawing/2014/main" val="20008"/>
                    </a:ext>
                  </a:extLst>
                </a:gridCol>
                <a:gridCol w="370839">
                  <a:extLst>
                    <a:ext uri="{9D8B030D-6E8A-4147-A177-3AD203B41FA5}">
                      <a16:colId xmlns:a16="http://schemas.microsoft.com/office/drawing/2014/main" val="20009"/>
                    </a:ext>
                  </a:extLst>
                </a:gridCol>
              </a:tblGrid>
              <a:tr h="274199">
                <a:tc>
                  <a:txBody>
                    <a:bodyPr/>
                    <a:lstStyle/>
                    <a:p>
                      <a:pPr marL="31750">
                        <a:lnSpc>
                          <a:spcPct val="100000"/>
                        </a:lnSpc>
                        <a:spcBef>
                          <a:spcPts val="195"/>
                        </a:spcBef>
                      </a:pPr>
                      <a:r>
                        <a:rPr sz="1400" dirty="0">
                          <a:latin typeface="Consolas"/>
                          <a:cs typeface="Consolas"/>
                        </a:rPr>
                        <a:t>0</a:t>
                      </a:r>
                      <a:endParaRPr sz="1400">
                        <a:latin typeface="Consolas"/>
                        <a:cs typeface="Consolas"/>
                      </a:endParaRPr>
                    </a:p>
                  </a:txBody>
                  <a:tcPr marL="0" marR="0" marT="24765" marB="0"/>
                </a:tc>
                <a:tc rowSpan="2" gridSpan="9">
                  <a:txBody>
                    <a:bodyPr/>
                    <a:lstStyle/>
                    <a:p>
                      <a:pPr>
                        <a:lnSpc>
                          <a:spcPct val="100000"/>
                        </a:lnSpc>
                      </a:pPr>
                      <a:endParaRPr sz="16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74199">
                <a:tc>
                  <a:txBody>
                    <a:bodyPr/>
                    <a:lstStyle/>
                    <a:p>
                      <a:pPr marL="31750">
                        <a:lnSpc>
                          <a:spcPct val="100000"/>
                        </a:lnSpc>
                        <a:spcBef>
                          <a:spcPts val="195"/>
                        </a:spcBef>
                      </a:pPr>
                      <a:r>
                        <a:rPr sz="1400" dirty="0">
                          <a:latin typeface="Consolas"/>
                          <a:cs typeface="Consolas"/>
                        </a:rPr>
                        <a:t>1</a:t>
                      </a:r>
                      <a:endParaRPr sz="1400">
                        <a:latin typeface="Consolas"/>
                        <a:cs typeface="Consolas"/>
                      </a:endParaRPr>
                    </a:p>
                  </a:txBody>
                  <a:tcPr marL="0" marR="0" marT="24765" marB="0"/>
                </a:tc>
                <a:tc gridSpan="9"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98791">
                <a:tc>
                  <a:txBody>
                    <a:bodyPr/>
                    <a:lstStyle/>
                    <a:p>
                      <a:pPr marL="31750">
                        <a:lnSpc>
                          <a:spcPct val="100000"/>
                        </a:lnSpc>
                        <a:spcBef>
                          <a:spcPts val="195"/>
                        </a:spcBef>
                      </a:pPr>
                      <a:r>
                        <a:rPr sz="1400" dirty="0">
                          <a:latin typeface="Consolas"/>
                          <a:cs typeface="Consolas"/>
                        </a:rPr>
                        <a:t>2</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12</a:t>
                      </a:r>
                      <a:endParaRPr sz="1400">
                        <a:latin typeface="Consolas"/>
                        <a:cs typeface="Consolas"/>
                      </a:endParaRPr>
                    </a:p>
                  </a:txBody>
                  <a:tcPr marL="0" marR="0" marT="49530" marB="0">
                    <a:solidFill>
                      <a:srgbClr val="EEEEEE"/>
                    </a:solidFill>
                  </a:tcPr>
                </a:tc>
                <a:tc>
                  <a:txBody>
                    <a:bodyPr/>
                    <a:lstStyle/>
                    <a:p>
                      <a:pPr>
                        <a:lnSpc>
                          <a:spcPct val="100000"/>
                        </a:lnSpc>
                      </a:pPr>
                      <a:endParaRPr sz="1600">
                        <a:latin typeface="Times New Roman"/>
                        <a:cs typeface="Times New Roman"/>
                      </a:endParaRPr>
                    </a:p>
                  </a:txBody>
                  <a:tcPr marL="0" marR="0" marT="0" marB="0">
                    <a:solidFill>
                      <a:srgbClr val="EEEEEE"/>
                    </a:solidFill>
                  </a:tcPr>
                </a:tc>
                <a:tc>
                  <a:txBody>
                    <a:bodyPr/>
                    <a:lstStyle/>
                    <a:p>
                      <a:pPr>
                        <a:lnSpc>
                          <a:spcPct val="100000"/>
                        </a:lnSpc>
                      </a:pPr>
                      <a:endParaRPr sz="16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72</a:t>
                      </a:r>
                      <a:endParaRPr sz="1400">
                        <a:latin typeface="Consolas"/>
                        <a:cs typeface="Consolas"/>
                      </a:endParaRPr>
                    </a:p>
                  </a:txBody>
                  <a:tcPr marL="0" marR="0" marT="49530" marB="0">
                    <a:solidFill>
                      <a:srgbClr val="EEEEEE"/>
                    </a:solidFill>
                  </a:tcPr>
                </a:tc>
                <a:tc>
                  <a:txBody>
                    <a:bodyPr/>
                    <a:lstStyle/>
                    <a:p>
                      <a:pPr>
                        <a:lnSpc>
                          <a:spcPct val="100000"/>
                        </a:lnSpc>
                      </a:pPr>
                      <a:endParaRPr sz="1600">
                        <a:latin typeface="Times New Roman"/>
                        <a:cs typeface="Times New Roman"/>
                      </a:endParaRPr>
                    </a:p>
                  </a:txBody>
                  <a:tcPr marL="0" marR="0" marT="0" marB="0">
                    <a:solidFill>
                      <a:srgbClr val="EEEEEE"/>
                    </a:solidFill>
                  </a:tcPr>
                </a:tc>
                <a:tc>
                  <a:txBody>
                    <a:bodyPr/>
                    <a:lstStyle/>
                    <a:p>
                      <a:pPr>
                        <a:lnSpc>
                          <a:spcPct val="100000"/>
                        </a:lnSpc>
                      </a:pPr>
                      <a:endParaRPr sz="16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52</a:t>
                      </a:r>
                      <a:endParaRPr sz="1400">
                        <a:latin typeface="Consolas"/>
                        <a:cs typeface="Consolas"/>
                      </a:endParaRPr>
                    </a:p>
                  </a:txBody>
                  <a:tcPr marL="0" marR="0" marT="49530" marB="0">
                    <a:solidFill>
                      <a:srgbClr val="EEEEEE"/>
                    </a:solidFill>
                  </a:tcPr>
                </a:tc>
                <a:extLst>
                  <a:ext uri="{0D108BD9-81ED-4DB2-BD59-A6C34878D82A}">
                    <a16:rowId xmlns:a16="http://schemas.microsoft.com/office/drawing/2014/main" val="10002"/>
                  </a:ext>
                </a:extLst>
              </a:tr>
              <a:tr h="249607">
                <a:tc>
                  <a:txBody>
                    <a:bodyPr/>
                    <a:lstStyle/>
                    <a:p>
                      <a:pPr marL="31750">
                        <a:lnSpc>
                          <a:spcPct val="100000"/>
                        </a:lnSpc>
                        <a:spcBef>
                          <a:spcPts val="5"/>
                        </a:spcBef>
                      </a:pPr>
                      <a:r>
                        <a:rPr sz="1400" dirty="0">
                          <a:latin typeface="Consolas"/>
                          <a:cs typeface="Consolas"/>
                        </a:rPr>
                        <a:t>3</a:t>
                      </a:r>
                      <a:endParaRPr sz="1400">
                        <a:latin typeface="Consolas"/>
                        <a:cs typeface="Consolas"/>
                      </a:endParaRPr>
                    </a:p>
                  </a:txBody>
                  <a:tcPr marL="0" marR="0" marT="635"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extLst>
                  <a:ext uri="{0D108BD9-81ED-4DB2-BD59-A6C34878D82A}">
                    <a16:rowId xmlns:a16="http://schemas.microsoft.com/office/drawing/2014/main" val="10003"/>
                  </a:ext>
                </a:extLst>
              </a:tr>
              <a:tr h="274199">
                <a:tc>
                  <a:txBody>
                    <a:bodyPr/>
                    <a:lstStyle/>
                    <a:p>
                      <a:pPr marL="31750">
                        <a:lnSpc>
                          <a:spcPct val="100000"/>
                        </a:lnSpc>
                        <a:spcBef>
                          <a:spcPts val="195"/>
                        </a:spcBef>
                      </a:pPr>
                      <a:r>
                        <a:rPr sz="1400" dirty="0">
                          <a:latin typeface="Consolas"/>
                          <a:cs typeface="Consolas"/>
                        </a:rPr>
                        <a:t>4</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4"/>
                  </a:ext>
                </a:extLst>
              </a:tr>
              <a:tr h="274199">
                <a:tc>
                  <a:txBody>
                    <a:bodyPr/>
                    <a:lstStyle/>
                    <a:p>
                      <a:pPr marL="31750">
                        <a:lnSpc>
                          <a:spcPct val="100000"/>
                        </a:lnSpc>
                        <a:spcBef>
                          <a:spcPts val="195"/>
                        </a:spcBef>
                      </a:pPr>
                      <a:r>
                        <a:rPr sz="1400" dirty="0">
                          <a:latin typeface="Consolas"/>
                          <a:cs typeface="Consolas"/>
                        </a:rPr>
                        <a:t>5</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5"/>
                  </a:ext>
                </a:extLst>
              </a:tr>
              <a:tr h="274199">
                <a:tc>
                  <a:txBody>
                    <a:bodyPr/>
                    <a:lstStyle/>
                    <a:p>
                      <a:pPr marL="31750">
                        <a:lnSpc>
                          <a:spcPct val="100000"/>
                        </a:lnSpc>
                        <a:spcBef>
                          <a:spcPts val="195"/>
                        </a:spcBef>
                      </a:pPr>
                      <a:r>
                        <a:rPr sz="1400" dirty="0">
                          <a:latin typeface="Consolas"/>
                          <a:cs typeface="Consolas"/>
                        </a:rPr>
                        <a:t>6</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6"/>
                  </a:ext>
                </a:extLst>
              </a:tr>
              <a:tr h="274199">
                <a:tc>
                  <a:txBody>
                    <a:bodyPr/>
                    <a:lstStyle/>
                    <a:p>
                      <a:pPr marL="31750">
                        <a:lnSpc>
                          <a:spcPct val="100000"/>
                        </a:lnSpc>
                        <a:spcBef>
                          <a:spcPts val="195"/>
                        </a:spcBef>
                      </a:pPr>
                      <a:r>
                        <a:rPr sz="1400" dirty="0">
                          <a:latin typeface="Consolas"/>
                          <a:cs typeface="Consolas"/>
                        </a:rPr>
                        <a:t>7</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7"/>
                  </a:ext>
                </a:extLst>
              </a:tr>
              <a:tr h="274199">
                <a:tc>
                  <a:txBody>
                    <a:bodyPr/>
                    <a:lstStyle/>
                    <a:p>
                      <a:pPr marL="31750">
                        <a:lnSpc>
                          <a:spcPct val="100000"/>
                        </a:lnSpc>
                        <a:spcBef>
                          <a:spcPts val="195"/>
                        </a:spcBef>
                      </a:pPr>
                      <a:r>
                        <a:rPr sz="1400" dirty="0">
                          <a:latin typeface="Consolas"/>
                          <a:cs typeface="Consolas"/>
                        </a:rPr>
                        <a:t>8</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8"/>
                  </a:ext>
                </a:extLst>
              </a:tr>
              <a:tr h="298804">
                <a:tc>
                  <a:txBody>
                    <a:bodyPr/>
                    <a:lstStyle/>
                    <a:p>
                      <a:pPr marL="31750">
                        <a:lnSpc>
                          <a:spcPct val="100000"/>
                        </a:lnSpc>
                        <a:spcBef>
                          <a:spcPts val="195"/>
                        </a:spcBef>
                      </a:pPr>
                      <a:r>
                        <a:rPr sz="1400" dirty="0">
                          <a:latin typeface="Consolas"/>
                          <a:cs typeface="Consolas"/>
                        </a:rPr>
                        <a:t>9</a:t>
                      </a:r>
                      <a:endParaRPr sz="1400">
                        <a:latin typeface="Consolas"/>
                        <a:cs typeface="Consolas"/>
                      </a:endParaRPr>
                    </a:p>
                  </a:txBody>
                  <a:tcPr marL="0" marR="0" marT="24765"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99</a:t>
                      </a:r>
                      <a:endParaRPr sz="1400">
                        <a:latin typeface="Consolas"/>
                        <a:cs typeface="Consolas"/>
                      </a:endParaRPr>
                    </a:p>
                  </a:txBody>
                  <a:tcPr marL="0" marR="0" marT="49530" marB="0">
                    <a:solidFill>
                      <a:srgbClr val="EEEEEE"/>
                    </a:solidFill>
                  </a:tcPr>
                </a:tc>
                <a:tc>
                  <a:txBody>
                    <a:bodyPr/>
                    <a:lstStyle/>
                    <a:p>
                      <a:pPr>
                        <a:lnSpc>
                          <a:spcPct val="100000"/>
                        </a:lnSpc>
                      </a:pPr>
                      <a:endParaRPr sz="1600">
                        <a:latin typeface="Times New Roman"/>
                        <a:cs typeface="Times New Roman"/>
                      </a:endParaRPr>
                    </a:p>
                  </a:txBody>
                  <a:tcPr marL="0" marR="0" marT="0" marB="0">
                    <a:solidFill>
                      <a:srgbClr val="EEEEEE"/>
                    </a:solidFill>
                  </a:tcPr>
                </a:tc>
                <a:tc>
                  <a:txBody>
                    <a:bodyPr/>
                    <a:lstStyle/>
                    <a:p>
                      <a:pPr>
                        <a:lnSpc>
                          <a:spcPct val="100000"/>
                        </a:lnSpc>
                      </a:pPr>
                      <a:endParaRPr sz="16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49</a:t>
                      </a:r>
                      <a:endParaRPr sz="1400">
                        <a:latin typeface="Consolas"/>
                        <a:cs typeface="Consolas"/>
                      </a:endParaRPr>
                    </a:p>
                  </a:txBody>
                  <a:tcPr marL="0" marR="0" marT="49530" marB="0">
                    <a:solidFill>
                      <a:srgbClr val="EEEEEE"/>
                    </a:solidFill>
                  </a:tcPr>
                </a:tc>
                <a:tc>
                  <a:txBody>
                    <a:bodyPr/>
                    <a:lstStyle/>
                    <a:p>
                      <a:pPr>
                        <a:lnSpc>
                          <a:spcPct val="100000"/>
                        </a:lnSpc>
                      </a:pPr>
                      <a:endParaRPr sz="1600">
                        <a:latin typeface="Times New Roman"/>
                        <a:cs typeface="Times New Roman"/>
                      </a:endParaRPr>
                    </a:p>
                  </a:txBody>
                  <a:tcPr marL="0" marR="0" marT="0" marB="0">
                    <a:solidFill>
                      <a:srgbClr val="EEEEEE"/>
                    </a:solidFill>
                  </a:tcPr>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txBody>
                  <a:tcPr marL="0" marR="0" marT="0" marB="0"/>
                </a:tc>
                <a:extLst>
                  <a:ext uri="{0D108BD9-81ED-4DB2-BD59-A6C34878D82A}">
                    <a16:rowId xmlns:a16="http://schemas.microsoft.com/office/drawing/2014/main" val="10009"/>
                  </a:ext>
                </a:extLst>
              </a:tr>
            </a:tbl>
          </a:graphicData>
        </a:graphic>
      </p:graphicFrame>
      <p:grpSp>
        <p:nvGrpSpPr>
          <p:cNvPr id="5" name="object 5"/>
          <p:cNvGrpSpPr/>
          <p:nvPr/>
        </p:nvGrpSpPr>
        <p:grpSpPr>
          <a:xfrm>
            <a:off x="2723950" y="2244579"/>
            <a:ext cx="1927225" cy="2271395"/>
            <a:chOff x="2723950" y="2244579"/>
            <a:chExt cx="1927225" cy="2271395"/>
          </a:xfrm>
        </p:grpSpPr>
        <p:sp>
          <p:nvSpPr>
            <p:cNvPr id="6" name="object 6"/>
            <p:cNvSpPr/>
            <p:nvPr/>
          </p:nvSpPr>
          <p:spPr>
            <a:xfrm>
              <a:off x="3038034" y="22588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361434" y="2379576"/>
              <a:ext cx="295775" cy="81980"/>
            </a:xfrm>
            <a:prstGeom prst="rect">
              <a:avLst/>
            </a:prstGeom>
          </p:spPr>
        </p:pic>
        <p:sp>
          <p:nvSpPr>
            <p:cNvPr id="8" name="object 8"/>
            <p:cNvSpPr/>
            <p:nvPr/>
          </p:nvSpPr>
          <p:spPr>
            <a:xfrm>
              <a:off x="4312967"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9" name="object 9"/>
            <p:cNvPicPr/>
            <p:nvPr/>
          </p:nvPicPr>
          <p:blipFill>
            <a:blip r:embed="rId2" cstate="print"/>
            <a:stretch>
              <a:fillRect/>
            </a:stretch>
          </p:blipFill>
          <p:spPr>
            <a:xfrm>
              <a:off x="3998897" y="2379588"/>
              <a:ext cx="295775" cy="81980"/>
            </a:xfrm>
            <a:prstGeom prst="rect">
              <a:avLst/>
            </a:prstGeom>
          </p:spPr>
        </p:pic>
        <p:pic>
          <p:nvPicPr>
            <p:cNvPr id="10" name="object 10"/>
            <p:cNvPicPr/>
            <p:nvPr/>
          </p:nvPicPr>
          <p:blipFill>
            <a:blip r:embed="rId2" cstate="print"/>
            <a:stretch>
              <a:fillRect/>
            </a:stretch>
          </p:blipFill>
          <p:spPr>
            <a:xfrm>
              <a:off x="2723950" y="2379584"/>
              <a:ext cx="295775" cy="81980"/>
            </a:xfrm>
            <a:prstGeom prst="rect">
              <a:avLst/>
            </a:prstGeom>
          </p:spPr>
        </p:pic>
        <p:sp>
          <p:nvSpPr>
            <p:cNvPr id="11" name="object 11"/>
            <p:cNvSpPr/>
            <p:nvPr/>
          </p:nvSpPr>
          <p:spPr>
            <a:xfrm>
              <a:off x="3038047" y="41782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grpSp>
      <p:sp>
        <p:nvSpPr>
          <p:cNvPr id="12" name="object 12"/>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grpSp>
        <p:nvGrpSpPr>
          <p:cNvPr id="13" name="object 13"/>
          <p:cNvGrpSpPr/>
          <p:nvPr/>
        </p:nvGrpSpPr>
        <p:grpSpPr>
          <a:xfrm>
            <a:off x="2723950" y="1778698"/>
            <a:ext cx="2580005" cy="3181350"/>
            <a:chOff x="2723950" y="1778698"/>
            <a:chExt cx="2580005" cy="3181350"/>
          </a:xfrm>
        </p:grpSpPr>
        <p:pic>
          <p:nvPicPr>
            <p:cNvPr id="14" name="object 14"/>
            <p:cNvPicPr/>
            <p:nvPr/>
          </p:nvPicPr>
          <p:blipFill>
            <a:blip r:embed="rId2" cstate="print"/>
            <a:stretch>
              <a:fillRect/>
            </a:stretch>
          </p:blipFill>
          <p:spPr>
            <a:xfrm>
              <a:off x="3361447" y="4298976"/>
              <a:ext cx="295775" cy="81981"/>
            </a:xfrm>
            <a:prstGeom prst="rect">
              <a:avLst/>
            </a:prstGeom>
          </p:spPr>
        </p:pic>
        <p:pic>
          <p:nvPicPr>
            <p:cNvPr id="15" name="object 15"/>
            <p:cNvPicPr/>
            <p:nvPr/>
          </p:nvPicPr>
          <p:blipFill>
            <a:blip r:embed="rId2" cstate="print"/>
            <a:stretch>
              <a:fillRect/>
            </a:stretch>
          </p:blipFill>
          <p:spPr>
            <a:xfrm>
              <a:off x="2723950" y="4298984"/>
              <a:ext cx="295775" cy="81980"/>
            </a:xfrm>
            <a:prstGeom prst="rect">
              <a:avLst/>
            </a:prstGeom>
          </p:spPr>
        </p:pic>
        <p:sp>
          <p:nvSpPr>
            <p:cNvPr id="16" name="object 16"/>
            <p:cNvSpPr/>
            <p:nvPr/>
          </p:nvSpPr>
          <p:spPr>
            <a:xfrm>
              <a:off x="2791899" y="1783461"/>
              <a:ext cx="2506980" cy="3171825"/>
            </a:xfrm>
            <a:custGeom>
              <a:avLst/>
              <a:gdLst/>
              <a:ahLst/>
              <a:cxnLst/>
              <a:rect l="l" t="t" r="r" b="b"/>
              <a:pathLst>
                <a:path w="2506979" h="3171825">
                  <a:moveTo>
                    <a:pt x="244018" y="2808056"/>
                  </a:moveTo>
                  <a:lnTo>
                    <a:pt x="215639" y="2749002"/>
                  </a:lnTo>
                  <a:lnTo>
                    <a:pt x="188657" y="2678924"/>
                  </a:lnTo>
                  <a:lnTo>
                    <a:pt x="175714" y="2640118"/>
                  </a:lnTo>
                  <a:lnTo>
                    <a:pt x="163149" y="2598997"/>
                  </a:lnTo>
                  <a:lnTo>
                    <a:pt x="150972" y="2555707"/>
                  </a:lnTo>
                  <a:lnTo>
                    <a:pt x="139192" y="2510394"/>
                  </a:lnTo>
                  <a:lnTo>
                    <a:pt x="127820" y="2463207"/>
                  </a:lnTo>
                  <a:lnTo>
                    <a:pt x="116863" y="2414291"/>
                  </a:lnTo>
                  <a:lnTo>
                    <a:pt x="106333" y="2363794"/>
                  </a:lnTo>
                  <a:lnTo>
                    <a:pt x="96239" y="2311862"/>
                  </a:lnTo>
                  <a:lnTo>
                    <a:pt x="86590" y="2258641"/>
                  </a:lnTo>
                  <a:lnTo>
                    <a:pt x="77395" y="2204280"/>
                  </a:lnTo>
                  <a:lnTo>
                    <a:pt x="68666" y="2148924"/>
                  </a:lnTo>
                  <a:lnTo>
                    <a:pt x="60410" y="2092720"/>
                  </a:lnTo>
                  <a:lnTo>
                    <a:pt x="52639" y="2035815"/>
                  </a:lnTo>
                  <a:lnTo>
                    <a:pt x="45360" y="1978356"/>
                  </a:lnTo>
                  <a:lnTo>
                    <a:pt x="38585" y="1920489"/>
                  </a:lnTo>
                  <a:lnTo>
                    <a:pt x="32322" y="1862362"/>
                  </a:lnTo>
                  <a:lnTo>
                    <a:pt x="26582" y="1804121"/>
                  </a:lnTo>
                  <a:lnTo>
                    <a:pt x="21373" y="1745913"/>
                  </a:lnTo>
                  <a:lnTo>
                    <a:pt x="16706" y="1687885"/>
                  </a:lnTo>
                  <a:lnTo>
                    <a:pt x="12589" y="1630183"/>
                  </a:lnTo>
                  <a:lnTo>
                    <a:pt x="9033" y="1572954"/>
                  </a:lnTo>
                  <a:lnTo>
                    <a:pt x="6048" y="1516345"/>
                  </a:lnTo>
                  <a:lnTo>
                    <a:pt x="3642" y="1460503"/>
                  </a:lnTo>
                  <a:lnTo>
                    <a:pt x="1826" y="1405575"/>
                  </a:lnTo>
                  <a:lnTo>
                    <a:pt x="608" y="1351707"/>
                  </a:lnTo>
                  <a:lnTo>
                    <a:pt x="0" y="1299047"/>
                  </a:lnTo>
                  <a:lnTo>
                    <a:pt x="9" y="1247740"/>
                  </a:lnTo>
                  <a:lnTo>
                    <a:pt x="646" y="1197934"/>
                  </a:lnTo>
                  <a:lnTo>
                    <a:pt x="1921" y="1149775"/>
                  </a:lnTo>
                  <a:lnTo>
                    <a:pt x="3843" y="1103411"/>
                  </a:lnTo>
                  <a:lnTo>
                    <a:pt x="6421" y="1058987"/>
                  </a:lnTo>
                  <a:lnTo>
                    <a:pt x="9666" y="1016652"/>
                  </a:lnTo>
                  <a:lnTo>
                    <a:pt x="13587" y="976551"/>
                  </a:lnTo>
                  <a:lnTo>
                    <a:pt x="26035" y="883875"/>
                  </a:lnTo>
                  <a:lnTo>
                    <a:pt x="34567" y="829952"/>
                  </a:lnTo>
                  <a:lnTo>
                    <a:pt x="43874" y="777133"/>
                  </a:lnTo>
                  <a:lnTo>
                    <a:pt x="54044" y="725486"/>
                  </a:lnTo>
                  <a:lnTo>
                    <a:pt x="65162" y="675083"/>
                  </a:lnTo>
                  <a:lnTo>
                    <a:pt x="77317" y="625992"/>
                  </a:lnTo>
                  <a:lnTo>
                    <a:pt x="90593" y="578283"/>
                  </a:lnTo>
                  <a:lnTo>
                    <a:pt x="105079" y="532027"/>
                  </a:lnTo>
                  <a:lnTo>
                    <a:pt x="120861" y="487294"/>
                  </a:lnTo>
                  <a:lnTo>
                    <a:pt x="138026" y="444152"/>
                  </a:lnTo>
                  <a:lnTo>
                    <a:pt x="156660" y="402672"/>
                  </a:lnTo>
                  <a:lnTo>
                    <a:pt x="176850" y="362925"/>
                  </a:lnTo>
                  <a:lnTo>
                    <a:pt x="198682" y="324979"/>
                  </a:lnTo>
                  <a:lnTo>
                    <a:pt x="222244" y="288904"/>
                  </a:lnTo>
                  <a:lnTo>
                    <a:pt x="247623" y="254771"/>
                  </a:lnTo>
                  <a:lnTo>
                    <a:pt x="274904" y="222649"/>
                  </a:lnTo>
                  <a:lnTo>
                    <a:pt x="304174" y="192608"/>
                  </a:lnTo>
                  <a:lnTo>
                    <a:pt x="335521" y="164718"/>
                  </a:lnTo>
                  <a:lnTo>
                    <a:pt x="369031" y="139049"/>
                  </a:lnTo>
                  <a:lnTo>
                    <a:pt x="404790" y="115670"/>
                  </a:lnTo>
                  <a:lnTo>
                    <a:pt x="442886" y="94652"/>
                  </a:lnTo>
                  <a:lnTo>
                    <a:pt x="483405" y="76064"/>
                  </a:lnTo>
                  <a:lnTo>
                    <a:pt x="526434" y="59977"/>
                  </a:lnTo>
                  <a:lnTo>
                    <a:pt x="572059" y="46459"/>
                  </a:lnTo>
                  <a:lnTo>
                    <a:pt x="620368" y="35581"/>
                  </a:lnTo>
                  <a:lnTo>
                    <a:pt x="681116" y="25602"/>
                  </a:lnTo>
                  <a:lnTo>
                    <a:pt x="752167" y="16983"/>
                  </a:lnTo>
                  <a:lnTo>
                    <a:pt x="791182" y="13244"/>
                  </a:lnTo>
                  <a:lnTo>
                    <a:pt x="832324" y="9918"/>
                  </a:lnTo>
                  <a:lnTo>
                    <a:pt x="875443" y="7029"/>
                  </a:lnTo>
                  <a:lnTo>
                    <a:pt x="920391" y="4602"/>
                  </a:lnTo>
                  <a:lnTo>
                    <a:pt x="967016" y="2662"/>
                  </a:lnTo>
                  <a:lnTo>
                    <a:pt x="1015171" y="1231"/>
                  </a:lnTo>
                  <a:lnTo>
                    <a:pt x="1064705" y="336"/>
                  </a:lnTo>
                  <a:lnTo>
                    <a:pt x="1115469" y="0"/>
                  </a:lnTo>
                  <a:lnTo>
                    <a:pt x="1167314" y="247"/>
                  </a:lnTo>
                  <a:lnTo>
                    <a:pt x="1220090" y="1102"/>
                  </a:lnTo>
                  <a:lnTo>
                    <a:pt x="1273646" y="2590"/>
                  </a:lnTo>
                  <a:lnTo>
                    <a:pt x="1327835" y="4734"/>
                  </a:lnTo>
                  <a:lnTo>
                    <a:pt x="1382506" y="7559"/>
                  </a:lnTo>
                  <a:lnTo>
                    <a:pt x="1437511" y="11090"/>
                  </a:lnTo>
                  <a:lnTo>
                    <a:pt x="1492698" y="15350"/>
                  </a:lnTo>
                  <a:lnTo>
                    <a:pt x="1547919" y="20365"/>
                  </a:lnTo>
                  <a:lnTo>
                    <a:pt x="1603025" y="26158"/>
                  </a:lnTo>
                  <a:lnTo>
                    <a:pt x="1657866" y="32754"/>
                  </a:lnTo>
                  <a:lnTo>
                    <a:pt x="1712291" y="40178"/>
                  </a:lnTo>
                  <a:lnTo>
                    <a:pt x="1766153" y="48453"/>
                  </a:lnTo>
                  <a:lnTo>
                    <a:pt x="1819301" y="57603"/>
                  </a:lnTo>
                  <a:lnTo>
                    <a:pt x="1871586" y="67655"/>
                  </a:lnTo>
                  <a:lnTo>
                    <a:pt x="1922858" y="78631"/>
                  </a:lnTo>
                  <a:lnTo>
                    <a:pt x="1972968" y="90556"/>
                  </a:lnTo>
                  <a:lnTo>
                    <a:pt x="2021766" y="103454"/>
                  </a:lnTo>
                  <a:lnTo>
                    <a:pt x="2069103" y="117351"/>
                  </a:lnTo>
                  <a:lnTo>
                    <a:pt x="2114829" y="132269"/>
                  </a:lnTo>
                  <a:lnTo>
                    <a:pt x="2158795" y="148235"/>
                  </a:lnTo>
                  <a:lnTo>
                    <a:pt x="2200851" y="165271"/>
                  </a:lnTo>
                  <a:lnTo>
                    <a:pt x="2240848" y="183402"/>
                  </a:lnTo>
                  <a:lnTo>
                    <a:pt x="2278636" y="202653"/>
                  </a:lnTo>
                  <a:lnTo>
                    <a:pt x="2314066" y="223048"/>
                  </a:lnTo>
                  <a:lnTo>
                    <a:pt x="2346988" y="244612"/>
                  </a:lnTo>
                  <a:lnTo>
                    <a:pt x="2404711" y="291341"/>
                  </a:lnTo>
                  <a:lnTo>
                    <a:pt x="2450608" y="343037"/>
                  </a:lnTo>
                  <a:lnTo>
                    <a:pt x="2483484" y="399894"/>
                  </a:lnTo>
                  <a:lnTo>
                    <a:pt x="2502143" y="462106"/>
                  </a:lnTo>
                  <a:lnTo>
                    <a:pt x="2506685" y="515456"/>
                  </a:lnTo>
                  <a:lnTo>
                    <a:pt x="2506066" y="544884"/>
                  </a:lnTo>
                  <a:lnTo>
                    <a:pt x="2499323" y="608898"/>
                  </a:lnTo>
                  <a:lnTo>
                    <a:pt x="2485608" y="679333"/>
                  </a:lnTo>
                  <a:lnTo>
                    <a:pt x="2476272" y="716787"/>
                  </a:lnTo>
                  <a:lnTo>
                    <a:pt x="2465358" y="755638"/>
                  </a:lnTo>
                  <a:lnTo>
                    <a:pt x="2452921" y="795820"/>
                  </a:lnTo>
                  <a:lnTo>
                    <a:pt x="2439016" y="837262"/>
                  </a:lnTo>
                  <a:lnTo>
                    <a:pt x="2423696" y="879895"/>
                  </a:lnTo>
                  <a:lnTo>
                    <a:pt x="2407019" y="923652"/>
                  </a:lnTo>
                  <a:lnTo>
                    <a:pt x="2389038" y="968463"/>
                  </a:lnTo>
                  <a:lnTo>
                    <a:pt x="2369808" y="1014258"/>
                  </a:lnTo>
                  <a:lnTo>
                    <a:pt x="2349385" y="1060970"/>
                  </a:lnTo>
                  <a:lnTo>
                    <a:pt x="2327823" y="1108529"/>
                  </a:lnTo>
                  <a:lnTo>
                    <a:pt x="2305177" y="1156867"/>
                  </a:lnTo>
                  <a:lnTo>
                    <a:pt x="2281503" y="1205914"/>
                  </a:lnTo>
                  <a:lnTo>
                    <a:pt x="2256855" y="1255602"/>
                  </a:lnTo>
                  <a:lnTo>
                    <a:pt x="2231289" y="1305861"/>
                  </a:lnTo>
                  <a:lnTo>
                    <a:pt x="2204859" y="1356623"/>
                  </a:lnTo>
                  <a:lnTo>
                    <a:pt x="2177620" y="1407819"/>
                  </a:lnTo>
                  <a:lnTo>
                    <a:pt x="2149627" y="1459380"/>
                  </a:lnTo>
                  <a:lnTo>
                    <a:pt x="2120936" y="1511237"/>
                  </a:lnTo>
                  <a:lnTo>
                    <a:pt x="2091600" y="1563321"/>
                  </a:lnTo>
                  <a:lnTo>
                    <a:pt x="2061676" y="1615563"/>
                  </a:lnTo>
                  <a:lnTo>
                    <a:pt x="2031218" y="1667895"/>
                  </a:lnTo>
                  <a:lnTo>
                    <a:pt x="2000281" y="1720247"/>
                  </a:lnTo>
                  <a:lnTo>
                    <a:pt x="1968921" y="1772551"/>
                  </a:lnTo>
                  <a:lnTo>
                    <a:pt x="1937191" y="1824737"/>
                  </a:lnTo>
                  <a:lnTo>
                    <a:pt x="1905147" y="1876738"/>
                  </a:lnTo>
                  <a:lnTo>
                    <a:pt x="1872845" y="1928483"/>
                  </a:lnTo>
                  <a:lnTo>
                    <a:pt x="1840338" y="1979904"/>
                  </a:lnTo>
                  <a:lnTo>
                    <a:pt x="1807682" y="2030932"/>
                  </a:lnTo>
                  <a:lnTo>
                    <a:pt x="1774932" y="2081498"/>
                  </a:lnTo>
                  <a:lnTo>
                    <a:pt x="1742143" y="2131534"/>
                  </a:lnTo>
                  <a:lnTo>
                    <a:pt x="1709370" y="2180970"/>
                  </a:lnTo>
                  <a:lnTo>
                    <a:pt x="1676668" y="2229737"/>
                  </a:lnTo>
                  <a:lnTo>
                    <a:pt x="1644092" y="2277767"/>
                  </a:lnTo>
                  <a:lnTo>
                    <a:pt x="1611696" y="2324990"/>
                  </a:lnTo>
                  <a:lnTo>
                    <a:pt x="1579537" y="2371339"/>
                  </a:lnTo>
                  <a:lnTo>
                    <a:pt x="1547668" y="2416743"/>
                  </a:lnTo>
                  <a:lnTo>
                    <a:pt x="1516145" y="2461134"/>
                  </a:lnTo>
                  <a:lnTo>
                    <a:pt x="1485022" y="2504443"/>
                  </a:lnTo>
                  <a:lnTo>
                    <a:pt x="1454355" y="2546601"/>
                  </a:lnTo>
                  <a:lnTo>
                    <a:pt x="1424199" y="2587540"/>
                  </a:lnTo>
                  <a:lnTo>
                    <a:pt x="1394609" y="2627190"/>
                  </a:lnTo>
                  <a:lnTo>
                    <a:pt x="1365639" y="2665482"/>
                  </a:lnTo>
                  <a:lnTo>
                    <a:pt x="1337344" y="2702348"/>
                  </a:lnTo>
                  <a:lnTo>
                    <a:pt x="1309781" y="2737718"/>
                  </a:lnTo>
                  <a:lnTo>
                    <a:pt x="1283002" y="2771525"/>
                  </a:lnTo>
                  <a:lnTo>
                    <a:pt x="1257065" y="2803698"/>
                  </a:lnTo>
                  <a:lnTo>
                    <a:pt x="1232023" y="2834169"/>
                  </a:lnTo>
                  <a:lnTo>
                    <a:pt x="1184844" y="2889729"/>
                  </a:lnTo>
                  <a:lnTo>
                    <a:pt x="1141908" y="2937654"/>
                  </a:lnTo>
                  <a:lnTo>
                    <a:pt x="1079007" y="3001078"/>
                  </a:lnTo>
                  <a:lnTo>
                    <a:pt x="1036391" y="3038444"/>
                  </a:lnTo>
                  <a:lnTo>
                    <a:pt x="994346" y="3070838"/>
                  </a:lnTo>
                  <a:lnTo>
                    <a:pt x="952898" y="3098418"/>
                  </a:lnTo>
                  <a:lnTo>
                    <a:pt x="912072" y="3121343"/>
                  </a:lnTo>
                  <a:lnTo>
                    <a:pt x="871895" y="3139772"/>
                  </a:lnTo>
                  <a:lnTo>
                    <a:pt x="832391" y="3153862"/>
                  </a:lnTo>
                  <a:lnTo>
                    <a:pt x="793587" y="3163773"/>
                  </a:lnTo>
                  <a:lnTo>
                    <a:pt x="755508" y="3169662"/>
                  </a:lnTo>
                  <a:lnTo>
                    <a:pt x="718180" y="3171688"/>
                  </a:lnTo>
                  <a:lnTo>
                    <a:pt x="681629" y="3170010"/>
                  </a:lnTo>
                  <a:lnTo>
                    <a:pt x="610958" y="3156175"/>
                  </a:lnTo>
                  <a:lnTo>
                    <a:pt x="543703" y="3129423"/>
                  </a:lnTo>
                  <a:lnTo>
                    <a:pt x="480067" y="3091023"/>
                  </a:lnTo>
                  <a:lnTo>
                    <a:pt x="449672" y="3067851"/>
                  </a:lnTo>
                  <a:lnTo>
                    <a:pt x="420258" y="3042242"/>
                  </a:lnTo>
                  <a:lnTo>
                    <a:pt x="391852" y="3014354"/>
                  </a:lnTo>
                  <a:lnTo>
                    <a:pt x="364479" y="2984347"/>
                  </a:lnTo>
                  <a:lnTo>
                    <a:pt x="338166" y="2952378"/>
                  </a:lnTo>
                  <a:lnTo>
                    <a:pt x="312937" y="2918606"/>
                  </a:lnTo>
                  <a:lnTo>
                    <a:pt x="288819" y="2883189"/>
                  </a:lnTo>
                  <a:lnTo>
                    <a:pt x="265838" y="2846287"/>
                  </a:lnTo>
                  <a:lnTo>
                    <a:pt x="244018" y="2808056"/>
                  </a:lnTo>
                  <a:close/>
                </a:path>
              </a:pathLst>
            </a:custGeom>
            <a:ln w="9524">
              <a:solidFill>
                <a:srgbClr val="FF0000"/>
              </a:solidFill>
            </a:ln>
          </p:spPr>
          <p:txBody>
            <a:bodyPr wrap="square" lIns="0" tIns="0" rIns="0" bIns="0" rtlCol="0"/>
            <a:lstStyle/>
            <a:p>
              <a:endParaRPr/>
            </a:p>
          </p:txBody>
        </p:sp>
      </p:grpSp>
      <p:sp>
        <p:nvSpPr>
          <p:cNvPr id="17" name="object 17"/>
          <p:cNvSpPr txBox="1"/>
          <p:nvPr/>
        </p:nvSpPr>
        <p:spPr>
          <a:xfrm>
            <a:off x="5911300" y="1254499"/>
            <a:ext cx="2921635" cy="1303655"/>
          </a:xfrm>
          <a:prstGeom prst="rect">
            <a:avLst/>
          </a:prstGeom>
          <a:solidFill>
            <a:srgbClr val="FCE4CD"/>
          </a:solidFill>
        </p:spPr>
        <p:txBody>
          <a:bodyPr vert="horz" wrap="square" lIns="0" tIns="88900" rIns="0" bIns="0" rtlCol="0">
            <a:spAutoFit/>
          </a:bodyPr>
          <a:lstStyle/>
          <a:p>
            <a:pPr marL="85725" marR="82550">
              <a:lnSpc>
                <a:spcPts val="1650"/>
              </a:lnSpc>
              <a:spcBef>
                <a:spcPts val="700"/>
              </a:spcBef>
            </a:pPr>
            <a:r>
              <a:rPr sz="1400" spc="-5" dirty="0">
                <a:latin typeface="Arial MT"/>
                <a:cs typeface="Arial MT"/>
              </a:rPr>
              <a:t>If we have </a:t>
            </a:r>
            <a:r>
              <a:rPr sz="1400" i="1" spc="-30" dirty="0">
                <a:latin typeface="Roboto"/>
                <a:cs typeface="Roboto"/>
              </a:rPr>
              <a:t>m</a:t>
            </a:r>
            <a:r>
              <a:rPr sz="1400" i="1" spc="-25" dirty="0">
                <a:latin typeface="Roboto"/>
                <a:cs typeface="Roboto"/>
              </a:rPr>
              <a:t> </a:t>
            </a:r>
            <a:r>
              <a:rPr sz="1400" spc="-5" dirty="0">
                <a:latin typeface="Arial MT"/>
                <a:cs typeface="Arial MT"/>
              </a:rPr>
              <a:t>buckets and </a:t>
            </a:r>
            <a:r>
              <a:rPr sz="1400" i="1" spc="-40" dirty="0">
                <a:latin typeface="Roboto"/>
                <a:cs typeface="Roboto"/>
              </a:rPr>
              <a:t>n</a:t>
            </a:r>
            <a:r>
              <a:rPr sz="1400" i="1" spc="-35" dirty="0">
                <a:latin typeface="Roboto"/>
                <a:cs typeface="Roboto"/>
              </a:rPr>
              <a:t> </a:t>
            </a:r>
            <a:r>
              <a:rPr sz="1400" spc="-5" dirty="0">
                <a:latin typeface="Arial MT"/>
                <a:cs typeface="Arial MT"/>
              </a:rPr>
              <a:t>items, </a:t>
            </a:r>
            <a:r>
              <a:rPr sz="1400" spc="-375" dirty="0">
                <a:latin typeface="Arial MT"/>
                <a:cs typeface="Arial MT"/>
              </a:rPr>
              <a:t> </a:t>
            </a:r>
            <a:r>
              <a:rPr sz="1400" spc="-10" dirty="0">
                <a:latin typeface="Arial MT"/>
                <a:cs typeface="Arial MT"/>
              </a:rPr>
              <a:t>what’s</a:t>
            </a:r>
            <a:r>
              <a:rPr sz="1400" spc="-15" dirty="0">
                <a:latin typeface="Arial MT"/>
                <a:cs typeface="Arial MT"/>
              </a:rPr>
              <a:t> </a:t>
            </a:r>
            <a:r>
              <a:rPr sz="1400" spc="-5" dirty="0">
                <a:latin typeface="Arial MT"/>
                <a:cs typeface="Arial MT"/>
              </a:rPr>
              <a:t>the</a:t>
            </a:r>
            <a:r>
              <a:rPr sz="1400" spc="-10" dirty="0">
                <a:latin typeface="Arial MT"/>
                <a:cs typeface="Arial MT"/>
              </a:rPr>
              <a:t> </a:t>
            </a:r>
            <a:r>
              <a:rPr sz="1400" dirty="0">
                <a:latin typeface="Arial MT"/>
                <a:cs typeface="Arial MT"/>
              </a:rPr>
              <a:t>space</a:t>
            </a:r>
            <a:r>
              <a:rPr sz="1400" spc="-15" dirty="0">
                <a:latin typeface="Arial MT"/>
                <a:cs typeface="Arial MT"/>
              </a:rPr>
              <a:t> </a:t>
            </a:r>
            <a:r>
              <a:rPr sz="1400" dirty="0">
                <a:latin typeface="Arial MT"/>
                <a:cs typeface="Arial MT"/>
              </a:rPr>
              <a:t>complexity?</a:t>
            </a:r>
            <a:endParaRPr sz="1400">
              <a:latin typeface="Arial MT"/>
              <a:cs typeface="Arial MT"/>
            </a:endParaRPr>
          </a:p>
          <a:p>
            <a:pPr>
              <a:lnSpc>
                <a:spcPct val="100000"/>
              </a:lnSpc>
              <a:spcBef>
                <a:spcPts val="15"/>
              </a:spcBef>
            </a:pPr>
            <a:endParaRPr sz="1350">
              <a:latin typeface="Arial MT"/>
              <a:cs typeface="Arial MT"/>
            </a:endParaRPr>
          </a:p>
          <a:p>
            <a:pPr marL="85725">
              <a:lnSpc>
                <a:spcPts val="1664"/>
              </a:lnSpc>
            </a:pPr>
            <a:r>
              <a:rPr sz="1400" i="1" spc="-20" dirty="0">
                <a:latin typeface="Roboto"/>
                <a:cs typeface="Roboto"/>
              </a:rPr>
              <a:t>Θ(m</a:t>
            </a:r>
            <a:r>
              <a:rPr sz="1400" i="1" spc="-40" dirty="0">
                <a:latin typeface="Roboto"/>
                <a:cs typeface="Roboto"/>
              </a:rPr>
              <a:t> </a:t>
            </a:r>
            <a:r>
              <a:rPr sz="1400" i="1" spc="-20" dirty="0">
                <a:latin typeface="Roboto"/>
                <a:cs typeface="Roboto"/>
              </a:rPr>
              <a:t>+</a:t>
            </a:r>
            <a:r>
              <a:rPr sz="1400" i="1" spc="-35" dirty="0">
                <a:latin typeface="Roboto"/>
                <a:cs typeface="Roboto"/>
              </a:rPr>
              <a:t> </a:t>
            </a:r>
            <a:r>
              <a:rPr sz="1400" i="1" spc="-20" dirty="0">
                <a:latin typeface="Roboto"/>
                <a:cs typeface="Roboto"/>
              </a:rPr>
              <a:t>n)</a:t>
            </a:r>
            <a:endParaRPr sz="1400">
              <a:latin typeface="Roboto"/>
              <a:cs typeface="Roboto"/>
            </a:endParaRPr>
          </a:p>
          <a:p>
            <a:pPr marL="85725">
              <a:lnSpc>
                <a:spcPts val="1664"/>
              </a:lnSpc>
            </a:pPr>
            <a:r>
              <a:rPr sz="1400" b="1" spc="-5" dirty="0">
                <a:solidFill>
                  <a:srgbClr val="FF0000"/>
                </a:solidFill>
                <a:latin typeface="Arial"/>
                <a:cs typeface="Arial"/>
              </a:rPr>
              <a:t>NOT</a:t>
            </a:r>
            <a:r>
              <a:rPr sz="1400" b="1" spc="-45" dirty="0">
                <a:solidFill>
                  <a:srgbClr val="FF0000"/>
                </a:solidFill>
                <a:latin typeface="Arial"/>
                <a:cs typeface="Arial"/>
              </a:rPr>
              <a:t> </a:t>
            </a:r>
            <a:r>
              <a:rPr sz="1400" b="1" i="1" spc="75" dirty="0">
                <a:solidFill>
                  <a:srgbClr val="FF0000"/>
                </a:solidFill>
                <a:latin typeface="Roboto Cn"/>
                <a:cs typeface="Roboto Cn"/>
              </a:rPr>
              <a:t>Θ(mn)</a:t>
            </a:r>
            <a:endParaRPr sz="1400">
              <a:latin typeface="Roboto Cn"/>
              <a:cs typeface="Roboto Cn"/>
            </a:endParaRPr>
          </a:p>
        </p:txBody>
      </p:sp>
      <p:sp>
        <p:nvSpPr>
          <p:cNvPr id="18" name="object 18"/>
          <p:cNvSpPr/>
          <p:nvPr/>
        </p:nvSpPr>
        <p:spPr>
          <a:xfrm>
            <a:off x="666750" y="1735074"/>
            <a:ext cx="201295" cy="2742565"/>
          </a:xfrm>
          <a:custGeom>
            <a:avLst/>
            <a:gdLst/>
            <a:ahLst/>
            <a:cxnLst/>
            <a:rect l="l" t="t" r="r" b="b"/>
            <a:pathLst>
              <a:path w="201294" h="2742565">
                <a:moveTo>
                  <a:pt x="200699" y="2741999"/>
                </a:moveTo>
                <a:lnTo>
                  <a:pt x="161639" y="2734114"/>
                </a:lnTo>
                <a:lnTo>
                  <a:pt x="129741" y="2712608"/>
                </a:lnTo>
                <a:lnTo>
                  <a:pt x="108235" y="2680710"/>
                </a:lnTo>
                <a:lnTo>
                  <a:pt x="100349" y="2641649"/>
                </a:lnTo>
                <a:lnTo>
                  <a:pt x="100349" y="1471349"/>
                </a:lnTo>
                <a:lnTo>
                  <a:pt x="92463" y="1432289"/>
                </a:lnTo>
                <a:lnTo>
                  <a:pt x="70958" y="1400391"/>
                </a:lnTo>
                <a:lnTo>
                  <a:pt x="39060" y="1378885"/>
                </a:lnTo>
                <a:lnTo>
                  <a:pt x="0" y="1370999"/>
                </a:lnTo>
                <a:lnTo>
                  <a:pt x="39060" y="1363113"/>
                </a:lnTo>
                <a:lnTo>
                  <a:pt x="70958" y="1341608"/>
                </a:lnTo>
                <a:lnTo>
                  <a:pt x="92463" y="1309710"/>
                </a:lnTo>
                <a:lnTo>
                  <a:pt x="100349" y="1270649"/>
                </a:lnTo>
                <a:lnTo>
                  <a:pt x="100349" y="100349"/>
                </a:lnTo>
                <a:lnTo>
                  <a:pt x="108235" y="61289"/>
                </a:lnTo>
                <a:lnTo>
                  <a:pt x="129741" y="29391"/>
                </a:lnTo>
                <a:lnTo>
                  <a:pt x="161639" y="7886"/>
                </a:lnTo>
                <a:lnTo>
                  <a:pt x="200699" y="0"/>
                </a:lnTo>
              </a:path>
            </a:pathLst>
          </a:custGeom>
          <a:ln w="9524">
            <a:solidFill>
              <a:srgbClr val="FF0000"/>
            </a:solidFill>
          </a:ln>
        </p:spPr>
        <p:txBody>
          <a:bodyPr wrap="square" lIns="0" tIns="0" rIns="0" bIns="0" rtlCol="0"/>
          <a:lstStyle/>
          <a:p>
            <a:endParaRPr/>
          </a:p>
        </p:txBody>
      </p:sp>
      <p:sp>
        <p:nvSpPr>
          <p:cNvPr id="19" name="object 19"/>
          <p:cNvSpPr txBox="1"/>
          <p:nvPr/>
        </p:nvSpPr>
        <p:spPr>
          <a:xfrm>
            <a:off x="384725" y="2950356"/>
            <a:ext cx="220979" cy="299720"/>
          </a:xfrm>
          <a:prstGeom prst="rect">
            <a:avLst/>
          </a:prstGeom>
        </p:spPr>
        <p:txBody>
          <a:bodyPr vert="horz" wrap="square" lIns="0" tIns="12700" rIns="0" bIns="0" rtlCol="0">
            <a:spAutoFit/>
          </a:bodyPr>
          <a:lstStyle/>
          <a:p>
            <a:pPr marL="12700">
              <a:lnSpc>
                <a:spcPct val="100000"/>
              </a:lnSpc>
              <a:spcBef>
                <a:spcPts val="100"/>
              </a:spcBef>
            </a:pPr>
            <a:r>
              <a:rPr sz="1800" i="1" spc="-35" dirty="0">
                <a:solidFill>
                  <a:srgbClr val="FF0000"/>
                </a:solidFill>
                <a:latin typeface="Roboto"/>
                <a:cs typeface="Roboto"/>
              </a:rPr>
              <a:t>m</a:t>
            </a:r>
            <a:endParaRPr sz="1800">
              <a:latin typeface="Roboto"/>
              <a:cs typeface="Roboto"/>
            </a:endParaRPr>
          </a:p>
        </p:txBody>
      </p:sp>
      <p:sp>
        <p:nvSpPr>
          <p:cNvPr id="20" name="object 20"/>
          <p:cNvSpPr txBox="1"/>
          <p:nvPr/>
        </p:nvSpPr>
        <p:spPr>
          <a:xfrm>
            <a:off x="5049574" y="3553356"/>
            <a:ext cx="149225" cy="299720"/>
          </a:xfrm>
          <a:prstGeom prst="rect">
            <a:avLst/>
          </a:prstGeom>
        </p:spPr>
        <p:txBody>
          <a:bodyPr vert="horz" wrap="square" lIns="0" tIns="12700" rIns="0" bIns="0" rtlCol="0">
            <a:spAutoFit/>
          </a:bodyPr>
          <a:lstStyle/>
          <a:p>
            <a:pPr marL="12700">
              <a:lnSpc>
                <a:spcPct val="100000"/>
              </a:lnSpc>
              <a:spcBef>
                <a:spcPts val="100"/>
              </a:spcBef>
            </a:pPr>
            <a:r>
              <a:rPr sz="1800" i="1" spc="-55" dirty="0">
                <a:solidFill>
                  <a:srgbClr val="FF0000"/>
                </a:solidFill>
                <a:latin typeface="Roboto"/>
                <a:cs typeface="Roboto"/>
              </a:rPr>
              <a:t>n</a:t>
            </a:r>
            <a:endParaRPr sz="1800">
              <a:latin typeface="Roboto"/>
              <a:cs typeface="Roboto"/>
            </a:endParaRPr>
          </a:p>
        </p:txBody>
      </p:sp>
      <p:sp>
        <p:nvSpPr>
          <p:cNvPr id="21" name="object 21"/>
          <p:cNvSpPr/>
          <p:nvPr/>
        </p:nvSpPr>
        <p:spPr>
          <a:xfrm>
            <a:off x="4093677" y="2340166"/>
            <a:ext cx="1457960" cy="2365375"/>
          </a:xfrm>
          <a:custGeom>
            <a:avLst/>
            <a:gdLst/>
            <a:ahLst/>
            <a:cxnLst/>
            <a:rect l="l" t="t" r="r" b="b"/>
            <a:pathLst>
              <a:path w="1457960" h="2365375">
                <a:moveTo>
                  <a:pt x="1409699" y="0"/>
                </a:moveTo>
                <a:lnTo>
                  <a:pt x="1439158" y="26850"/>
                </a:lnTo>
                <a:lnTo>
                  <a:pt x="1455465" y="61703"/>
                </a:lnTo>
                <a:lnTo>
                  <a:pt x="1457513" y="100127"/>
                </a:lnTo>
                <a:lnTo>
                  <a:pt x="1444191" y="137694"/>
                </a:lnTo>
                <a:lnTo>
                  <a:pt x="842558" y="1141355"/>
                </a:lnTo>
                <a:lnTo>
                  <a:pt x="829236" y="1178922"/>
                </a:lnTo>
                <a:lnTo>
                  <a:pt x="831283" y="1217346"/>
                </a:lnTo>
                <a:lnTo>
                  <a:pt x="847591" y="1252199"/>
                </a:lnTo>
                <a:lnTo>
                  <a:pt x="877049" y="1279049"/>
                </a:lnTo>
                <a:lnTo>
                  <a:pt x="839480" y="1265730"/>
                </a:lnTo>
                <a:lnTo>
                  <a:pt x="801052" y="1267779"/>
                </a:lnTo>
                <a:lnTo>
                  <a:pt x="766195" y="1284087"/>
                </a:lnTo>
                <a:lnTo>
                  <a:pt x="739341" y="1313544"/>
                </a:lnTo>
                <a:lnTo>
                  <a:pt x="137708" y="2317205"/>
                </a:lnTo>
                <a:lnTo>
                  <a:pt x="110853" y="2346662"/>
                </a:lnTo>
                <a:lnTo>
                  <a:pt x="75997" y="2362970"/>
                </a:lnTo>
                <a:lnTo>
                  <a:pt x="37569" y="2365019"/>
                </a:lnTo>
                <a:lnTo>
                  <a:pt x="0" y="2351699"/>
                </a:lnTo>
              </a:path>
            </a:pathLst>
          </a:custGeom>
          <a:ln w="9524">
            <a:solidFill>
              <a:srgbClr val="FF0000"/>
            </a:solidFill>
          </a:ln>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1410335" cy="409575"/>
          </a:xfrm>
          <a:prstGeom prst="rect">
            <a:avLst/>
          </a:prstGeom>
        </p:spPr>
        <p:txBody>
          <a:bodyPr vert="horz" wrap="square" lIns="0" tIns="15240" rIns="0" bIns="0" rtlCol="0">
            <a:spAutoFit/>
          </a:bodyPr>
          <a:lstStyle/>
          <a:p>
            <a:pPr marL="12700">
              <a:lnSpc>
                <a:spcPct val="100000"/>
              </a:lnSpc>
              <a:spcBef>
                <a:spcPts val="120"/>
              </a:spcBef>
            </a:pPr>
            <a:r>
              <a:rPr sz="2500" b="0" dirty="0">
                <a:solidFill>
                  <a:srgbClr val="000000"/>
                </a:solidFill>
                <a:latin typeface="Arial MT"/>
                <a:cs typeface="Arial MT"/>
              </a:rPr>
              <a:t>Insertions</a:t>
            </a:r>
            <a:endParaRPr sz="2500">
              <a:latin typeface="Arial MT"/>
              <a:cs typeface="Arial MT"/>
            </a:endParaRPr>
          </a:p>
        </p:txBody>
      </p:sp>
      <p:graphicFrame>
        <p:nvGraphicFramePr>
          <p:cNvPr id="3" name="object 3"/>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graphicFrame>
        <p:nvGraphicFramePr>
          <p:cNvPr id="4" name="object 4"/>
          <p:cNvGraphicFramePr>
            <a:graphicFrameLocks noGrp="1"/>
          </p:cNvGraphicFramePr>
          <p:nvPr/>
        </p:nvGraphicFramePr>
        <p:xfrm>
          <a:off x="909799" y="1735074"/>
          <a:ext cx="3780152" cy="2766595"/>
        </p:xfrm>
        <a:graphic>
          <a:graphicData uri="http://schemas.openxmlformats.org/drawingml/2006/table">
            <a:tbl>
              <a:tblPr firstRow="1" bandRow="1">
                <a:tableStyleId>{2D5ABB26-0587-4C30-8999-92F81FD0307C}</a:tableStyleId>
              </a:tblPr>
              <a:tblGrid>
                <a:gridCol w="304165">
                  <a:extLst>
                    <a:ext uri="{9D8B030D-6E8A-4147-A177-3AD203B41FA5}">
                      <a16:colId xmlns:a16="http://schemas.microsoft.com/office/drawing/2014/main" val="20000"/>
                    </a:ext>
                  </a:extLst>
                </a:gridCol>
                <a:gridCol w="1510030">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196850">
                  <a:extLst>
                    <a:ext uri="{9D8B030D-6E8A-4147-A177-3AD203B41FA5}">
                      <a16:colId xmlns:a16="http://schemas.microsoft.com/office/drawing/2014/main" val="20004"/>
                    </a:ext>
                  </a:extLst>
                </a:gridCol>
                <a:gridCol w="118744">
                  <a:extLst>
                    <a:ext uri="{9D8B030D-6E8A-4147-A177-3AD203B41FA5}">
                      <a16:colId xmlns:a16="http://schemas.microsoft.com/office/drawing/2014/main" val="20005"/>
                    </a:ext>
                  </a:extLst>
                </a:gridCol>
                <a:gridCol w="324485">
                  <a:extLst>
                    <a:ext uri="{9D8B030D-6E8A-4147-A177-3AD203B41FA5}">
                      <a16:colId xmlns:a16="http://schemas.microsoft.com/office/drawing/2014/main" val="20006"/>
                    </a:ext>
                  </a:extLst>
                </a:gridCol>
                <a:gridCol w="197485">
                  <a:extLst>
                    <a:ext uri="{9D8B030D-6E8A-4147-A177-3AD203B41FA5}">
                      <a16:colId xmlns:a16="http://schemas.microsoft.com/office/drawing/2014/main" val="20007"/>
                    </a:ext>
                  </a:extLst>
                </a:gridCol>
                <a:gridCol w="119379">
                  <a:extLst>
                    <a:ext uri="{9D8B030D-6E8A-4147-A177-3AD203B41FA5}">
                      <a16:colId xmlns:a16="http://schemas.microsoft.com/office/drawing/2014/main" val="20008"/>
                    </a:ext>
                  </a:extLst>
                </a:gridCol>
                <a:gridCol w="370839">
                  <a:extLst>
                    <a:ext uri="{9D8B030D-6E8A-4147-A177-3AD203B41FA5}">
                      <a16:colId xmlns:a16="http://schemas.microsoft.com/office/drawing/2014/main" val="20009"/>
                    </a:ext>
                  </a:extLst>
                </a:gridCol>
              </a:tblGrid>
              <a:tr h="274199">
                <a:tc>
                  <a:txBody>
                    <a:bodyPr/>
                    <a:lstStyle/>
                    <a:p>
                      <a:pPr marL="31750">
                        <a:lnSpc>
                          <a:spcPct val="100000"/>
                        </a:lnSpc>
                        <a:spcBef>
                          <a:spcPts val="195"/>
                        </a:spcBef>
                      </a:pPr>
                      <a:r>
                        <a:rPr sz="1400" dirty="0">
                          <a:latin typeface="Consolas"/>
                          <a:cs typeface="Consolas"/>
                        </a:rPr>
                        <a:t>0</a:t>
                      </a:r>
                      <a:endParaRPr sz="1400">
                        <a:latin typeface="Consolas"/>
                        <a:cs typeface="Consolas"/>
                      </a:endParaRPr>
                    </a:p>
                  </a:txBody>
                  <a:tcPr marL="0" marR="0" marT="24765" marB="0"/>
                </a:tc>
                <a:tc rowSpan="2" gridSpan="9">
                  <a:txBody>
                    <a:bodyPr/>
                    <a:lstStyle/>
                    <a:p>
                      <a:pPr>
                        <a:lnSpc>
                          <a:spcPct val="100000"/>
                        </a:lnSpc>
                      </a:pPr>
                      <a:endParaRPr sz="14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74199">
                <a:tc>
                  <a:txBody>
                    <a:bodyPr/>
                    <a:lstStyle/>
                    <a:p>
                      <a:pPr marL="31750">
                        <a:lnSpc>
                          <a:spcPct val="100000"/>
                        </a:lnSpc>
                        <a:spcBef>
                          <a:spcPts val="195"/>
                        </a:spcBef>
                      </a:pPr>
                      <a:r>
                        <a:rPr sz="1400" dirty="0">
                          <a:latin typeface="Consolas"/>
                          <a:cs typeface="Consolas"/>
                        </a:rPr>
                        <a:t>1</a:t>
                      </a:r>
                      <a:endParaRPr sz="1400">
                        <a:latin typeface="Consolas"/>
                        <a:cs typeface="Consolas"/>
                      </a:endParaRPr>
                    </a:p>
                  </a:txBody>
                  <a:tcPr marL="0" marR="0" marT="24765" marB="0"/>
                </a:tc>
                <a:tc gridSpan="9"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98791">
                <a:tc>
                  <a:txBody>
                    <a:bodyPr/>
                    <a:lstStyle/>
                    <a:p>
                      <a:pPr marL="31750">
                        <a:lnSpc>
                          <a:spcPct val="100000"/>
                        </a:lnSpc>
                        <a:spcBef>
                          <a:spcPts val="195"/>
                        </a:spcBef>
                      </a:pPr>
                      <a:r>
                        <a:rPr sz="1400" dirty="0">
                          <a:latin typeface="Consolas"/>
                          <a:cs typeface="Consolas"/>
                        </a:rPr>
                        <a:t>2</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12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72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52</a:t>
                      </a:r>
                      <a:endParaRPr sz="1400">
                        <a:latin typeface="Consolas"/>
                        <a:cs typeface="Consolas"/>
                      </a:endParaRPr>
                    </a:p>
                  </a:txBody>
                  <a:tcPr marL="0" marR="0" marT="49530" marB="0">
                    <a:solidFill>
                      <a:srgbClr val="EEEEEE"/>
                    </a:solidFill>
                  </a:tcPr>
                </a:tc>
                <a:extLst>
                  <a:ext uri="{0D108BD9-81ED-4DB2-BD59-A6C34878D82A}">
                    <a16:rowId xmlns:a16="http://schemas.microsoft.com/office/drawing/2014/main" val="10002"/>
                  </a:ext>
                </a:extLst>
              </a:tr>
              <a:tr h="249607">
                <a:tc>
                  <a:txBody>
                    <a:bodyPr/>
                    <a:lstStyle/>
                    <a:p>
                      <a:pPr marL="31750">
                        <a:lnSpc>
                          <a:spcPct val="100000"/>
                        </a:lnSpc>
                        <a:spcBef>
                          <a:spcPts val="5"/>
                        </a:spcBef>
                      </a:pPr>
                      <a:r>
                        <a:rPr sz="1400" dirty="0">
                          <a:latin typeface="Consolas"/>
                          <a:cs typeface="Consolas"/>
                        </a:rPr>
                        <a:t>3</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3"/>
                  </a:ext>
                </a:extLst>
              </a:tr>
              <a:tr h="274199">
                <a:tc>
                  <a:txBody>
                    <a:bodyPr/>
                    <a:lstStyle/>
                    <a:p>
                      <a:pPr marL="31750">
                        <a:lnSpc>
                          <a:spcPct val="100000"/>
                        </a:lnSpc>
                        <a:spcBef>
                          <a:spcPts val="195"/>
                        </a:spcBef>
                      </a:pPr>
                      <a:r>
                        <a:rPr sz="1400" dirty="0">
                          <a:latin typeface="Consolas"/>
                          <a:cs typeface="Consolas"/>
                        </a:rPr>
                        <a:t>4</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4"/>
                  </a:ext>
                </a:extLst>
              </a:tr>
              <a:tr h="274199">
                <a:tc>
                  <a:txBody>
                    <a:bodyPr/>
                    <a:lstStyle/>
                    <a:p>
                      <a:pPr marL="31750">
                        <a:lnSpc>
                          <a:spcPct val="100000"/>
                        </a:lnSpc>
                        <a:spcBef>
                          <a:spcPts val="195"/>
                        </a:spcBef>
                      </a:pPr>
                      <a:r>
                        <a:rPr sz="1400" dirty="0">
                          <a:latin typeface="Consolas"/>
                          <a:cs typeface="Consolas"/>
                        </a:rPr>
                        <a:t>5</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5"/>
                  </a:ext>
                </a:extLst>
              </a:tr>
              <a:tr h="274199">
                <a:tc>
                  <a:txBody>
                    <a:bodyPr/>
                    <a:lstStyle/>
                    <a:p>
                      <a:pPr marL="31750">
                        <a:lnSpc>
                          <a:spcPct val="100000"/>
                        </a:lnSpc>
                        <a:spcBef>
                          <a:spcPts val="195"/>
                        </a:spcBef>
                      </a:pPr>
                      <a:r>
                        <a:rPr sz="1400" dirty="0">
                          <a:latin typeface="Consolas"/>
                          <a:cs typeface="Consolas"/>
                        </a:rPr>
                        <a:t>6</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6"/>
                  </a:ext>
                </a:extLst>
              </a:tr>
              <a:tr h="274199">
                <a:tc>
                  <a:txBody>
                    <a:bodyPr/>
                    <a:lstStyle/>
                    <a:p>
                      <a:pPr marL="31750">
                        <a:lnSpc>
                          <a:spcPct val="100000"/>
                        </a:lnSpc>
                        <a:spcBef>
                          <a:spcPts val="195"/>
                        </a:spcBef>
                      </a:pPr>
                      <a:r>
                        <a:rPr sz="1400" dirty="0">
                          <a:latin typeface="Consolas"/>
                          <a:cs typeface="Consolas"/>
                        </a:rPr>
                        <a:t>7</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7"/>
                  </a:ext>
                </a:extLst>
              </a:tr>
              <a:tr h="274199">
                <a:tc>
                  <a:txBody>
                    <a:bodyPr/>
                    <a:lstStyle/>
                    <a:p>
                      <a:pPr marL="31750">
                        <a:lnSpc>
                          <a:spcPct val="100000"/>
                        </a:lnSpc>
                        <a:spcBef>
                          <a:spcPts val="195"/>
                        </a:spcBef>
                      </a:pPr>
                      <a:r>
                        <a:rPr sz="1400" dirty="0">
                          <a:latin typeface="Consolas"/>
                          <a:cs typeface="Consolas"/>
                        </a:rPr>
                        <a:t>8</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8"/>
                  </a:ext>
                </a:extLst>
              </a:tr>
              <a:tr h="298804">
                <a:tc>
                  <a:txBody>
                    <a:bodyPr/>
                    <a:lstStyle/>
                    <a:p>
                      <a:pPr marL="31750">
                        <a:lnSpc>
                          <a:spcPct val="100000"/>
                        </a:lnSpc>
                        <a:spcBef>
                          <a:spcPts val="195"/>
                        </a:spcBef>
                      </a:pPr>
                      <a:r>
                        <a:rPr sz="1400" dirty="0">
                          <a:latin typeface="Consolas"/>
                          <a:cs typeface="Consolas"/>
                        </a:rPr>
                        <a:t>9</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99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49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9"/>
                  </a:ext>
                </a:extLst>
              </a:tr>
            </a:tbl>
          </a:graphicData>
        </a:graphic>
      </p:graphicFrame>
      <p:grpSp>
        <p:nvGrpSpPr>
          <p:cNvPr id="5" name="object 5"/>
          <p:cNvGrpSpPr/>
          <p:nvPr/>
        </p:nvGrpSpPr>
        <p:grpSpPr>
          <a:xfrm>
            <a:off x="2723950" y="2244579"/>
            <a:ext cx="1927225" cy="352425"/>
            <a:chOff x="2723950" y="2244579"/>
            <a:chExt cx="1927225" cy="352425"/>
          </a:xfrm>
        </p:grpSpPr>
        <p:sp>
          <p:nvSpPr>
            <p:cNvPr id="6" name="object 6"/>
            <p:cNvSpPr/>
            <p:nvPr/>
          </p:nvSpPr>
          <p:spPr>
            <a:xfrm>
              <a:off x="3038034" y="22588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361434" y="2379576"/>
              <a:ext cx="295775" cy="81980"/>
            </a:xfrm>
            <a:prstGeom prst="rect">
              <a:avLst/>
            </a:prstGeom>
          </p:spPr>
        </p:pic>
        <p:sp>
          <p:nvSpPr>
            <p:cNvPr id="8" name="object 8"/>
            <p:cNvSpPr/>
            <p:nvPr/>
          </p:nvSpPr>
          <p:spPr>
            <a:xfrm>
              <a:off x="4312967"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9" name="object 9"/>
            <p:cNvPicPr/>
            <p:nvPr/>
          </p:nvPicPr>
          <p:blipFill>
            <a:blip r:embed="rId2" cstate="print"/>
            <a:stretch>
              <a:fillRect/>
            </a:stretch>
          </p:blipFill>
          <p:spPr>
            <a:xfrm>
              <a:off x="3998897" y="2379588"/>
              <a:ext cx="295775" cy="81980"/>
            </a:xfrm>
            <a:prstGeom prst="rect">
              <a:avLst/>
            </a:prstGeom>
          </p:spPr>
        </p:pic>
        <p:pic>
          <p:nvPicPr>
            <p:cNvPr id="10" name="object 10"/>
            <p:cNvPicPr/>
            <p:nvPr/>
          </p:nvPicPr>
          <p:blipFill>
            <a:blip r:embed="rId2" cstate="print"/>
            <a:stretch>
              <a:fillRect/>
            </a:stretch>
          </p:blipFill>
          <p:spPr>
            <a:xfrm>
              <a:off x="2723950" y="2379584"/>
              <a:ext cx="295775" cy="81980"/>
            </a:xfrm>
            <a:prstGeom prst="rect">
              <a:avLst/>
            </a:prstGeom>
          </p:spPr>
        </p:pic>
      </p:grpSp>
      <p:sp>
        <p:nvSpPr>
          <p:cNvPr id="11" name="object 11"/>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sp>
        <p:nvSpPr>
          <p:cNvPr id="12" name="object 12"/>
          <p:cNvSpPr/>
          <p:nvPr/>
        </p:nvSpPr>
        <p:spPr>
          <a:xfrm>
            <a:off x="3038047" y="41782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grpSp>
        <p:nvGrpSpPr>
          <p:cNvPr id="13" name="object 13"/>
          <p:cNvGrpSpPr/>
          <p:nvPr/>
        </p:nvGrpSpPr>
        <p:grpSpPr>
          <a:xfrm>
            <a:off x="2723950" y="4298976"/>
            <a:ext cx="933450" cy="82550"/>
            <a:chOff x="2723950" y="4298976"/>
            <a:chExt cx="933450" cy="82550"/>
          </a:xfrm>
        </p:grpSpPr>
        <p:pic>
          <p:nvPicPr>
            <p:cNvPr id="14" name="object 14"/>
            <p:cNvPicPr/>
            <p:nvPr/>
          </p:nvPicPr>
          <p:blipFill>
            <a:blip r:embed="rId2" cstate="print"/>
            <a:stretch>
              <a:fillRect/>
            </a:stretch>
          </p:blipFill>
          <p:spPr>
            <a:xfrm>
              <a:off x="3361447" y="4298976"/>
              <a:ext cx="295775" cy="81981"/>
            </a:xfrm>
            <a:prstGeom prst="rect">
              <a:avLst/>
            </a:prstGeom>
          </p:spPr>
        </p:pic>
        <p:pic>
          <p:nvPicPr>
            <p:cNvPr id="15" name="object 15"/>
            <p:cNvPicPr/>
            <p:nvPr/>
          </p:nvPicPr>
          <p:blipFill>
            <a:blip r:embed="rId2" cstate="print"/>
            <a:stretch>
              <a:fillRect/>
            </a:stretch>
          </p:blipFill>
          <p:spPr>
            <a:xfrm>
              <a:off x="2723950" y="4298984"/>
              <a:ext cx="295775" cy="81980"/>
            </a:xfrm>
            <a:prstGeom prst="rect">
              <a:avLst/>
            </a:prstGeom>
          </p:spPr>
        </p:pic>
      </p:grpSp>
      <p:pic>
        <p:nvPicPr>
          <p:cNvPr id="16" name="object 16"/>
          <p:cNvPicPr/>
          <p:nvPr/>
        </p:nvPicPr>
        <p:blipFill>
          <a:blip r:embed="rId3" cstate="print"/>
          <a:stretch>
            <a:fillRect/>
          </a:stretch>
        </p:blipFill>
        <p:spPr>
          <a:xfrm>
            <a:off x="4702422" y="433235"/>
            <a:ext cx="4129884" cy="1150780"/>
          </a:xfrm>
          <a:prstGeom prst="rect">
            <a:avLst/>
          </a:prstGeom>
        </p:spPr>
      </p:pic>
      <p:sp>
        <p:nvSpPr>
          <p:cNvPr id="17" name="object 17"/>
          <p:cNvSpPr txBox="1"/>
          <p:nvPr/>
        </p:nvSpPr>
        <p:spPr>
          <a:xfrm>
            <a:off x="5924208" y="884039"/>
            <a:ext cx="16840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What</a:t>
            </a:r>
            <a:r>
              <a:rPr sz="1400" spc="-50" dirty="0">
                <a:latin typeface="Consolas"/>
                <a:cs typeface="Consolas"/>
              </a:rPr>
              <a:t> </a:t>
            </a:r>
            <a:r>
              <a:rPr sz="1400" spc="-5" dirty="0">
                <a:latin typeface="Consolas"/>
                <a:cs typeface="Consolas"/>
              </a:rPr>
              <a:t>will</a:t>
            </a:r>
            <a:r>
              <a:rPr sz="1400" spc="-45" dirty="0">
                <a:latin typeface="Consolas"/>
                <a:cs typeface="Consolas"/>
              </a:rPr>
              <a:t> </a:t>
            </a:r>
            <a:r>
              <a:rPr sz="1400" spc="-5" dirty="0">
                <a:latin typeface="Consolas"/>
                <a:cs typeface="Consolas"/>
              </a:rPr>
              <a:t>happen?</a:t>
            </a:r>
            <a:endParaRPr sz="1400">
              <a:latin typeface="Consolas"/>
              <a:cs typeface="Consolas"/>
            </a:endParaRPr>
          </a:p>
        </p:txBody>
      </p:sp>
      <p:grpSp>
        <p:nvGrpSpPr>
          <p:cNvPr id="18" name="object 18"/>
          <p:cNvGrpSpPr/>
          <p:nvPr/>
        </p:nvGrpSpPr>
        <p:grpSpPr>
          <a:xfrm>
            <a:off x="6064982" y="368023"/>
            <a:ext cx="1405255" cy="302260"/>
            <a:chOff x="6064982" y="368023"/>
            <a:chExt cx="1405255" cy="302260"/>
          </a:xfrm>
        </p:grpSpPr>
        <p:sp>
          <p:nvSpPr>
            <p:cNvPr id="19" name="object 19"/>
            <p:cNvSpPr/>
            <p:nvPr/>
          </p:nvSpPr>
          <p:spPr>
            <a:xfrm>
              <a:off x="6079269" y="3823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20" name="object 20"/>
            <p:cNvSpPr/>
            <p:nvPr/>
          </p:nvSpPr>
          <p:spPr>
            <a:xfrm>
              <a:off x="6079269" y="3823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21" name="object 21"/>
          <p:cNvSpPr txBox="1"/>
          <p:nvPr/>
        </p:nvSpPr>
        <p:spPr>
          <a:xfrm>
            <a:off x="6266185" y="394294"/>
            <a:ext cx="10020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Insert(25)</a:t>
            </a:r>
            <a:endParaRPr sz="1400">
              <a:latin typeface="Consolas"/>
              <a:cs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1410335" cy="409575"/>
          </a:xfrm>
          <a:prstGeom prst="rect">
            <a:avLst/>
          </a:prstGeom>
        </p:spPr>
        <p:txBody>
          <a:bodyPr vert="horz" wrap="square" lIns="0" tIns="15240" rIns="0" bIns="0" rtlCol="0">
            <a:spAutoFit/>
          </a:bodyPr>
          <a:lstStyle/>
          <a:p>
            <a:pPr marL="12700">
              <a:lnSpc>
                <a:spcPct val="100000"/>
              </a:lnSpc>
              <a:spcBef>
                <a:spcPts val="120"/>
              </a:spcBef>
            </a:pPr>
            <a:r>
              <a:rPr sz="2500" b="0" dirty="0">
                <a:solidFill>
                  <a:srgbClr val="000000"/>
                </a:solidFill>
                <a:latin typeface="Arial MT"/>
                <a:cs typeface="Arial MT"/>
              </a:rPr>
              <a:t>Insertions</a:t>
            </a:r>
            <a:endParaRPr sz="2500">
              <a:latin typeface="Arial MT"/>
              <a:cs typeface="Arial MT"/>
            </a:endParaRPr>
          </a:p>
        </p:txBody>
      </p:sp>
      <p:graphicFrame>
        <p:nvGraphicFramePr>
          <p:cNvPr id="3" name="object 3"/>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graphicFrame>
        <p:nvGraphicFramePr>
          <p:cNvPr id="4" name="object 4"/>
          <p:cNvGraphicFramePr>
            <a:graphicFrameLocks noGrp="1"/>
          </p:cNvGraphicFramePr>
          <p:nvPr/>
        </p:nvGraphicFramePr>
        <p:xfrm>
          <a:off x="909799" y="1735074"/>
          <a:ext cx="3780152" cy="2766596"/>
        </p:xfrm>
        <a:graphic>
          <a:graphicData uri="http://schemas.openxmlformats.org/drawingml/2006/table">
            <a:tbl>
              <a:tblPr firstRow="1" bandRow="1">
                <a:tableStyleId>{2D5ABB26-0587-4C30-8999-92F81FD0307C}</a:tableStyleId>
              </a:tblPr>
              <a:tblGrid>
                <a:gridCol w="304165">
                  <a:extLst>
                    <a:ext uri="{9D8B030D-6E8A-4147-A177-3AD203B41FA5}">
                      <a16:colId xmlns:a16="http://schemas.microsoft.com/office/drawing/2014/main" val="20000"/>
                    </a:ext>
                  </a:extLst>
                </a:gridCol>
                <a:gridCol w="1510030">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196850">
                  <a:extLst>
                    <a:ext uri="{9D8B030D-6E8A-4147-A177-3AD203B41FA5}">
                      <a16:colId xmlns:a16="http://schemas.microsoft.com/office/drawing/2014/main" val="20004"/>
                    </a:ext>
                  </a:extLst>
                </a:gridCol>
                <a:gridCol w="118744">
                  <a:extLst>
                    <a:ext uri="{9D8B030D-6E8A-4147-A177-3AD203B41FA5}">
                      <a16:colId xmlns:a16="http://schemas.microsoft.com/office/drawing/2014/main" val="20005"/>
                    </a:ext>
                  </a:extLst>
                </a:gridCol>
                <a:gridCol w="324485">
                  <a:extLst>
                    <a:ext uri="{9D8B030D-6E8A-4147-A177-3AD203B41FA5}">
                      <a16:colId xmlns:a16="http://schemas.microsoft.com/office/drawing/2014/main" val="20006"/>
                    </a:ext>
                  </a:extLst>
                </a:gridCol>
                <a:gridCol w="197485">
                  <a:extLst>
                    <a:ext uri="{9D8B030D-6E8A-4147-A177-3AD203B41FA5}">
                      <a16:colId xmlns:a16="http://schemas.microsoft.com/office/drawing/2014/main" val="20007"/>
                    </a:ext>
                  </a:extLst>
                </a:gridCol>
                <a:gridCol w="119379">
                  <a:extLst>
                    <a:ext uri="{9D8B030D-6E8A-4147-A177-3AD203B41FA5}">
                      <a16:colId xmlns:a16="http://schemas.microsoft.com/office/drawing/2014/main" val="20008"/>
                    </a:ext>
                  </a:extLst>
                </a:gridCol>
                <a:gridCol w="370839">
                  <a:extLst>
                    <a:ext uri="{9D8B030D-6E8A-4147-A177-3AD203B41FA5}">
                      <a16:colId xmlns:a16="http://schemas.microsoft.com/office/drawing/2014/main" val="20009"/>
                    </a:ext>
                  </a:extLst>
                </a:gridCol>
              </a:tblGrid>
              <a:tr h="274199">
                <a:tc>
                  <a:txBody>
                    <a:bodyPr/>
                    <a:lstStyle/>
                    <a:p>
                      <a:pPr marL="31750">
                        <a:lnSpc>
                          <a:spcPct val="100000"/>
                        </a:lnSpc>
                        <a:spcBef>
                          <a:spcPts val="195"/>
                        </a:spcBef>
                      </a:pPr>
                      <a:r>
                        <a:rPr sz="1400" dirty="0">
                          <a:latin typeface="Consolas"/>
                          <a:cs typeface="Consolas"/>
                        </a:rPr>
                        <a:t>0</a:t>
                      </a:r>
                      <a:endParaRPr sz="1400">
                        <a:latin typeface="Consolas"/>
                        <a:cs typeface="Consolas"/>
                      </a:endParaRPr>
                    </a:p>
                  </a:txBody>
                  <a:tcPr marL="0" marR="0" marT="24765" marB="0"/>
                </a:tc>
                <a:tc rowSpan="2" gridSpan="9">
                  <a:txBody>
                    <a:bodyPr/>
                    <a:lstStyle/>
                    <a:p>
                      <a:pPr>
                        <a:lnSpc>
                          <a:spcPct val="100000"/>
                        </a:lnSpc>
                      </a:pPr>
                      <a:endParaRPr sz="14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74199">
                <a:tc>
                  <a:txBody>
                    <a:bodyPr/>
                    <a:lstStyle/>
                    <a:p>
                      <a:pPr marL="31750">
                        <a:lnSpc>
                          <a:spcPct val="100000"/>
                        </a:lnSpc>
                        <a:spcBef>
                          <a:spcPts val="195"/>
                        </a:spcBef>
                      </a:pPr>
                      <a:r>
                        <a:rPr sz="1400" dirty="0">
                          <a:latin typeface="Consolas"/>
                          <a:cs typeface="Consolas"/>
                        </a:rPr>
                        <a:t>1</a:t>
                      </a:r>
                      <a:endParaRPr sz="1400">
                        <a:latin typeface="Consolas"/>
                        <a:cs typeface="Consolas"/>
                      </a:endParaRPr>
                    </a:p>
                  </a:txBody>
                  <a:tcPr marL="0" marR="0" marT="24765" marB="0"/>
                </a:tc>
                <a:tc gridSpan="9"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98791">
                <a:tc>
                  <a:txBody>
                    <a:bodyPr/>
                    <a:lstStyle/>
                    <a:p>
                      <a:pPr marL="31750">
                        <a:lnSpc>
                          <a:spcPct val="100000"/>
                        </a:lnSpc>
                        <a:spcBef>
                          <a:spcPts val="195"/>
                        </a:spcBef>
                      </a:pPr>
                      <a:r>
                        <a:rPr sz="1400" dirty="0">
                          <a:latin typeface="Consolas"/>
                          <a:cs typeface="Consolas"/>
                        </a:rPr>
                        <a:t>2</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12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72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52</a:t>
                      </a:r>
                      <a:endParaRPr sz="1400">
                        <a:latin typeface="Consolas"/>
                        <a:cs typeface="Consolas"/>
                      </a:endParaRPr>
                    </a:p>
                  </a:txBody>
                  <a:tcPr marL="0" marR="0" marT="49530" marB="0">
                    <a:solidFill>
                      <a:srgbClr val="EEEEEE"/>
                    </a:solidFill>
                  </a:tcPr>
                </a:tc>
                <a:extLst>
                  <a:ext uri="{0D108BD9-81ED-4DB2-BD59-A6C34878D82A}">
                    <a16:rowId xmlns:a16="http://schemas.microsoft.com/office/drawing/2014/main" val="10002"/>
                  </a:ext>
                </a:extLst>
              </a:tr>
              <a:tr h="249607">
                <a:tc>
                  <a:txBody>
                    <a:bodyPr/>
                    <a:lstStyle/>
                    <a:p>
                      <a:pPr marL="31750">
                        <a:lnSpc>
                          <a:spcPct val="100000"/>
                        </a:lnSpc>
                        <a:spcBef>
                          <a:spcPts val="5"/>
                        </a:spcBef>
                      </a:pPr>
                      <a:r>
                        <a:rPr sz="1400" dirty="0">
                          <a:latin typeface="Consolas"/>
                          <a:cs typeface="Consolas"/>
                        </a:rPr>
                        <a:t>3</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3"/>
                  </a:ext>
                </a:extLst>
              </a:tr>
              <a:tr h="274199">
                <a:tc>
                  <a:txBody>
                    <a:bodyPr/>
                    <a:lstStyle/>
                    <a:p>
                      <a:pPr marL="31750">
                        <a:lnSpc>
                          <a:spcPct val="100000"/>
                        </a:lnSpc>
                        <a:spcBef>
                          <a:spcPts val="195"/>
                        </a:spcBef>
                      </a:pPr>
                      <a:r>
                        <a:rPr sz="1400" dirty="0">
                          <a:latin typeface="Consolas"/>
                          <a:cs typeface="Consolas"/>
                        </a:rPr>
                        <a:t>4</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4"/>
                  </a:ext>
                </a:extLst>
              </a:tr>
              <a:tr h="298791">
                <a:tc>
                  <a:txBody>
                    <a:bodyPr/>
                    <a:lstStyle/>
                    <a:p>
                      <a:pPr marL="31750">
                        <a:lnSpc>
                          <a:spcPct val="100000"/>
                        </a:lnSpc>
                        <a:spcBef>
                          <a:spcPts val="195"/>
                        </a:spcBef>
                      </a:pPr>
                      <a:r>
                        <a:rPr sz="1400" dirty="0">
                          <a:latin typeface="Consolas"/>
                          <a:cs typeface="Consolas"/>
                        </a:rPr>
                        <a:t>5</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25</a:t>
                      </a:r>
                      <a:endParaRPr sz="1400">
                        <a:latin typeface="Consolas"/>
                        <a:cs typeface="Consolas"/>
                      </a:endParaRPr>
                    </a:p>
                  </a:txBody>
                  <a:tcPr marL="0" marR="0" marT="49530" marB="0">
                    <a:solidFill>
                      <a:srgbClr val="FFFF00"/>
                    </a:solidFill>
                  </a:tcPr>
                </a:tc>
                <a:tc>
                  <a:txBody>
                    <a:bodyPr/>
                    <a:lstStyle/>
                    <a:p>
                      <a:pPr>
                        <a:lnSpc>
                          <a:spcPct val="100000"/>
                        </a:lnSpc>
                      </a:pPr>
                      <a:endParaRPr sz="1400">
                        <a:latin typeface="Times New Roman"/>
                        <a:cs typeface="Times New Roman"/>
                      </a:endParaRPr>
                    </a:p>
                  </a:txBody>
                  <a:tcPr marL="0" marR="0" marT="0" marB="0">
                    <a:solidFill>
                      <a:srgbClr val="FFFF00"/>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5"/>
                  </a:ext>
                </a:extLst>
              </a:tr>
              <a:tr h="249608">
                <a:tc>
                  <a:txBody>
                    <a:bodyPr/>
                    <a:lstStyle/>
                    <a:p>
                      <a:pPr marL="31750">
                        <a:lnSpc>
                          <a:spcPct val="100000"/>
                        </a:lnSpc>
                        <a:spcBef>
                          <a:spcPts val="5"/>
                        </a:spcBef>
                      </a:pPr>
                      <a:r>
                        <a:rPr sz="1400" dirty="0">
                          <a:latin typeface="Consolas"/>
                          <a:cs typeface="Consolas"/>
                        </a:rPr>
                        <a:t>6</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6"/>
                  </a:ext>
                </a:extLst>
              </a:tr>
              <a:tr h="274199">
                <a:tc>
                  <a:txBody>
                    <a:bodyPr/>
                    <a:lstStyle/>
                    <a:p>
                      <a:pPr marL="31750">
                        <a:lnSpc>
                          <a:spcPct val="100000"/>
                        </a:lnSpc>
                        <a:spcBef>
                          <a:spcPts val="195"/>
                        </a:spcBef>
                      </a:pPr>
                      <a:r>
                        <a:rPr sz="1400" dirty="0">
                          <a:latin typeface="Consolas"/>
                          <a:cs typeface="Consolas"/>
                        </a:rPr>
                        <a:t>7</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7"/>
                  </a:ext>
                </a:extLst>
              </a:tr>
              <a:tr h="274199">
                <a:tc>
                  <a:txBody>
                    <a:bodyPr/>
                    <a:lstStyle/>
                    <a:p>
                      <a:pPr marL="31750">
                        <a:lnSpc>
                          <a:spcPct val="100000"/>
                        </a:lnSpc>
                        <a:spcBef>
                          <a:spcPts val="195"/>
                        </a:spcBef>
                      </a:pPr>
                      <a:r>
                        <a:rPr sz="1400" dirty="0">
                          <a:latin typeface="Consolas"/>
                          <a:cs typeface="Consolas"/>
                        </a:rPr>
                        <a:t>8</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8"/>
                  </a:ext>
                </a:extLst>
              </a:tr>
              <a:tr h="298804">
                <a:tc>
                  <a:txBody>
                    <a:bodyPr/>
                    <a:lstStyle/>
                    <a:p>
                      <a:pPr marL="31750">
                        <a:lnSpc>
                          <a:spcPct val="100000"/>
                        </a:lnSpc>
                        <a:spcBef>
                          <a:spcPts val="195"/>
                        </a:spcBef>
                      </a:pPr>
                      <a:r>
                        <a:rPr sz="1400" dirty="0">
                          <a:latin typeface="Consolas"/>
                          <a:cs typeface="Consolas"/>
                        </a:rPr>
                        <a:t>9</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99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49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9"/>
                  </a:ext>
                </a:extLst>
              </a:tr>
            </a:tbl>
          </a:graphicData>
        </a:graphic>
      </p:graphicFrame>
      <p:grpSp>
        <p:nvGrpSpPr>
          <p:cNvPr id="5" name="object 5"/>
          <p:cNvGrpSpPr/>
          <p:nvPr/>
        </p:nvGrpSpPr>
        <p:grpSpPr>
          <a:xfrm>
            <a:off x="2723950" y="2244579"/>
            <a:ext cx="1927225" cy="352425"/>
            <a:chOff x="2723950" y="2244579"/>
            <a:chExt cx="1927225" cy="352425"/>
          </a:xfrm>
        </p:grpSpPr>
        <p:sp>
          <p:nvSpPr>
            <p:cNvPr id="6" name="object 6"/>
            <p:cNvSpPr/>
            <p:nvPr/>
          </p:nvSpPr>
          <p:spPr>
            <a:xfrm>
              <a:off x="3038034" y="22588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361434" y="2379576"/>
              <a:ext cx="295775" cy="81980"/>
            </a:xfrm>
            <a:prstGeom prst="rect">
              <a:avLst/>
            </a:prstGeom>
          </p:spPr>
        </p:pic>
        <p:sp>
          <p:nvSpPr>
            <p:cNvPr id="8" name="object 8"/>
            <p:cNvSpPr/>
            <p:nvPr/>
          </p:nvSpPr>
          <p:spPr>
            <a:xfrm>
              <a:off x="4312967"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9" name="object 9"/>
            <p:cNvPicPr/>
            <p:nvPr/>
          </p:nvPicPr>
          <p:blipFill>
            <a:blip r:embed="rId2" cstate="print"/>
            <a:stretch>
              <a:fillRect/>
            </a:stretch>
          </p:blipFill>
          <p:spPr>
            <a:xfrm>
              <a:off x="3998897" y="2379588"/>
              <a:ext cx="295775" cy="81980"/>
            </a:xfrm>
            <a:prstGeom prst="rect">
              <a:avLst/>
            </a:prstGeom>
          </p:spPr>
        </p:pic>
        <p:pic>
          <p:nvPicPr>
            <p:cNvPr id="10" name="object 10"/>
            <p:cNvPicPr/>
            <p:nvPr/>
          </p:nvPicPr>
          <p:blipFill>
            <a:blip r:embed="rId2" cstate="print"/>
            <a:stretch>
              <a:fillRect/>
            </a:stretch>
          </p:blipFill>
          <p:spPr>
            <a:xfrm>
              <a:off x="2723950" y="2379584"/>
              <a:ext cx="295775" cy="81980"/>
            </a:xfrm>
            <a:prstGeom prst="rect">
              <a:avLst/>
            </a:prstGeom>
          </p:spPr>
        </p:pic>
      </p:grpSp>
      <p:sp>
        <p:nvSpPr>
          <p:cNvPr id="11" name="object 11"/>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grpSp>
        <p:nvGrpSpPr>
          <p:cNvPr id="12" name="object 12"/>
          <p:cNvGrpSpPr/>
          <p:nvPr/>
        </p:nvGrpSpPr>
        <p:grpSpPr>
          <a:xfrm>
            <a:off x="2723950" y="4163979"/>
            <a:ext cx="1289685" cy="352425"/>
            <a:chOff x="2723950" y="4163979"/>
            <a:chExt cx="1289685" cy="352425"/>
          </a:xfrm>
        </p:grpSpPr>
        <p:sp>
          <p:nvSpPr>
            <p:cNvPr id="13" name="object 13"/>
            <p:cNvSpPr/>
            <p:nvPr/>
          </p:nvSpPr>
          <p:spPr>
            <a:xfrm>
              <a:off x="3038047" y="41782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3361447" y="4298976"/>
              <a:ext cx="295775" cy="81981"/>
            </a:xfrm>
            <a:prstGeom prst="rect">
              <a:avLst/>
            </a:prstGeom>
          </p:spPr>
        </p:pic>
        <p:pic>
          <p:nvPicPr>
            <p:cNvPr id="15" name="object 15"/>
            <p:cNvPicPr/>
            <p:nvPr/>
          </p:nvPicPr>
          <p:blipFill>
            <a:blip r:embed="rId2" cstate="print"/>
            <a:stretch>
              <a:fillRect/>
            </a:stretch>
          </p:blipFill>
          <p:spPr>
            <a:xfrm>
              <a:off x="2723950" y="4298984"/>
              <a:ext cx="295775" cy="81980"/>
            </a:xfrm>
            <a:prstGeom prst="rect">
              <a:avLst/>
            </a:prstGeom>
          </p:spPr>
        </p:pic>
      </p:grpSp>
      <p:pic>
        <p:nvPicPr>
          <p:cNvPr id="16" name="object 16"/>
          <p:cNvPicPr/>
          <p:nvPr/>
        </p:nvPicPr>
        <p:blipFill>
          <a:blip r:embed="rId3" cstate="print"/>
          <a:stretch>
            <a:fillRect/>
          </a:stretch>
        </p:blipFill>
        <p:spPr>
          <a:xfrm>
            <a:off x="4702422" y="433235"/>
            <a:ext cx="4129884" cy="1150780"/>
          </a:xfrm>
          <a:prstGeom prst="rect">
            <a:avLst/>
          </a:prstGeom>
        </p:spPr>
      </p:pic>
      <p:sp>
        <p:nvSpPr>
          <p:cNvPr id="17" name="object 17"/>
          <p:cNvSpPr txBox="1"/>
          <p:nvPr/>
        </p:nvSpPr>
        <p:spPr>
          <a:xfrm>
            <a:off x="5728807" y="884039"/>
            <a:ext cx="207327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Insert</a:t>
            </a:r>
            <a:r>
              <a:rPr sz="1400" spc="-35" dirty="0">
                <a:latin typeface="Consolas"/>
                <a:cs typeface="Consolas"/>
              </a:rPr>
              <a:t> </a:t>
            </a:r>
            <a:r>
              <a:rPr sz="1400" spc="-5" dirty="0">
                <a:latin typeface="Consolas"/>
                <a:cs typeface="Consolas"/>
              </a:rPr>
              <a:t>into</a:t>
            </a:r>
            <a:r>
              <a:rPr sz="1400" spc="-30" dirty="0">
                <a:latin typeface="Consolas"/>
                <a:cs typeface="Consolas"/>
              </a:rPr>
              <a:t> </a:t>
            </a:r>
            <a:r>
              <a:rPr sz="1400" spc="-5" dirty="0">
                <a:latin typeface="Consolas"/>
                <a:cs typeface="Consolas"/>
              </a:rPr>
              <a:t>bucket</a:t>
            </a:r>
            <a:r>
              <a:rPr sz="1400" spc="-30" dirty="0">
                <a:latin typeface="Consolas"/>
                <a:cs typeface="Consolas"/>
              </a:rPr>
              <a:t> </a:t>
            </a:r>
            <a:r>
              <a:rPr sz="1400" spc="-5" dirty="0">
                <a:latin typeface="Consolas"/>
                <a:cs typeface="Consolas"/>
              </a:rPr>
              <a:t>5!</a:t>
            </a:r>
            <a:endParaRPr sz="1400">
              <a:latin typeface="Consolas"/>
              <a:cs typeface="Consolas"/>
            </a:endParaRPr>
          </a:p>
        </p:txBody>
      </p:sp>
      <p:grpSp>
        <p:nvGrpSpPr>
          <p:cNvPr id="18" name="object 18"/>
          <p:cNvGrpSpPr/>
          <p:nvPr/>
        </p:nvGrpSpPr>
        <p:grpSpPr>
          <a:xfrm>
            <a:off x="6064982" y="368023"/>
            <a:ext cx="1405255" cy="302260"/>
            <a:chOff x="6064982" y="368023"/>
            <a:chExt cx="1405255" cy="302260"/>
          </a:xfrm>
        </p:grpSpPr>
        <p:sp>
          <p:nvSpPr>
            <p:cNvPr id="19" name="object 19"/>
            <p:cNvSpPr/>
            <p:nvPr/>
          </p:nvSpPr>
          <p:spPr>
            <a:xfrm>
              <a:off x="6079269" y="3823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20" name="object 20"/>
            <p:cNvSpPr/>
            <p:nvPr/>
          </p:nvSpPr>
          <p:spPr>
            <a:xfrm>
              <a:off x="6079269" y="3823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21" name="object 21"/>
          <p:cNvSpPr txBox="1"/>
          <p:nvPr/>
        </p:nvSpPr>
        <p:spPr>
          <a:xfrm>
            <a:off x="6266185" y="394294"/>
            <a:ext cx="10020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Insert(25)</a:t>
            </a:r>
            <a:endParaRPr sz="1400">
              <a:latin typeface="Consolas"/>
              <a:cs typeface="Consolas"/>
            </a:endParaRPr>
          </a:p>
        </p:txBody>
      </p:sp>
      <p:sp>
        <p:nvSpPr>
          <p:cNvPr id="22" name="object 22"/>
          <p:cNvSpPr/>
          <p:nvPr/>
        </p:nvSpPr>
        <p:spPr>
          <a:xfrm>
            <a:off x="3038047" y="30814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23" name="object 23"/>
          <p:cNvPicPr/>
          <p:nvPr/>
        </p:nvPicPr>
        <p:blipFill>
          <a:blip r:embed="rId4" cstate="print"/>
          <a:stretch>
            <a:fillRect/>
          </a:stretch>
        </p:blipFill>
        <p:spPr>
          <a:xfrm>
            <a:off x="2723950" y="3202184"/>
            <a:ext cx="295775" cy="819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256279"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Hash</a:t>
            </a:r>
            <a:r>
              <a:rPr sz="2500" b="0" spc="-55" dirty="0">
                <a:solidFill>
                  <a:srgbClr val="000000"/>
                </a:solidFill>
                <a:latin typeface="Arial MT"/>
                <a:cs typeface="Arial MT"/>
              </a:rPr>
              <a:t> </a:t>
            </a:r>
            <a:r>
              <a:rPr sz="2500" b="0" spc="-45" dirty="0">
                <a:solidFill>
                  <a:srgbClr val="000000"/>
                </a:solidFill>
                <a:latin typeface="Arial MT"/>
                <a:cs typeface="Arial MT"/>
              </a:rPr>
              <a:t>Table:</a:t>
            </a:r>
            <a:r>
              <a:rPr sz="2500" b="0" spc="-10" dirty="0">
                <a:solidFill>
                  <a:srgbClr val="000000"/>
                </a:solidFill>
                <a:latin typeface="Arial MT"/>
                <a:cs typeface="Arial MT"/>
              </a:rPr>
              <a:t> </a:t>
            </a:r>
            <a:r>
              <a:rPr sz="2500" b="0" spc="5" dirty="0">
                <a:solidFill>
                  <a:srgbClr val="000000"/>
                </a:solidFill>
                <a:latin typeface="Arial MT"/>
                <a:cs typeface="Arial MT"/>
              </a:rPr>
              <a:t>Motivation</a:t>
            </a:r>
            <a:endParaRPr sz="2500">
              <a:latin typeface="Arial MT"/>
              <a:cs typeface="Arial MT"/>
            </a:endParaRPr>
          </a:p>
        </p:txBody>
      </p:sp>
      <p:sp>
        <p:nvSpPr>
          <p:cNvPr id="3" name="object 3"/>
          <p:cNvSpPr txBox="1"/>
          <p:nvPr/>
        </p:nvSpPr>
        <p:spPr>
          <a:xfrm>
            <a:off x="475249" y="1216355"/>
            <a:ext cx="6243320" cy="299720"/>
          </a:xfrm>
          <a:prstGeom prst="rect">
            <a:avLst/>
          </a:prstGeom>
        </p:spPr>
        <p:txBody>
          <a:bodyPr vert="horz" wrap="square" lIns="0" tIns="12700" rIns="0" bIns="0" rtlCol="0">
            <a:spAutoFit/>
          </a:bodyPr>
          <a:lstStyle/>
          <a:p>
            <a:pPr marL="379095" indent="-367030">
              <a:lnSpc>
                <a:spcPct val="100000"/>
              </a:lnSpc>
              <a:spcBef>
                <a:spcPts val="100"/>
              </a:spcBef>
              <a:buChar char="●"/>
              <a:tabLst>
                <a:tab pos="379095" algn="l"/>
                <a:tab pos="379730" algn="l"/>
              </a:tabLst>
            </a:pPr>
            <a:r>
              <a:rPr sz="1800" spc="-5" dirty="0">
                <a:solidFill>
                  <a:srgbClr val="595959"/>
                </a:solidFill>
                <a:latin typeface="Arial MT"/>
                <a:cs typeface="Arial MT"/>
              </a:rPr>
              <a:t>Suppose</a:t>
            </a:r>
            <a:r>
              <a:rPr sz="1800" spc="-20" dirty="0">
                <a:solidFill>
                  <a:srgbClr val="595959"/>
                </a:solidFill>
                <a:latin typeface="Arial MT"/>
                <a:cs typeface="Arial MT"/>
              </a:rPr>
              <a:t> </a:t>
            </a:r>
            <a:r>
              <a:rPr sz="1800" dirty="0">
                <a:solidFill>
                  <a:srgbClr val="595959"/>
                </a:solidFill>
                <a:latin typeface="Arial MT"/>
                <a:cs typeface="Arial MT"/>
              </a:rPr>
              <a:t>you</a:t>
            </a:r>
            <a:r>
              <a:rPr sz="1800" spc="-10" dirty="0">
                <a:solidFill>
                  <a:srgbClr val="595959"/>
                </a:solidFill>
                <a:latin typeface="Arial MT"/>
                <a:cs typeface="Arial MT"/>
              </a:rPr>
              <a:t> </a:t>
            </a:r>
            <a:r>
              <a:rPr sz="1800" spc="-5" dirty="0">
                <a:solidFill>
                  <a:srgbClr val="595959"/>
                </a:solidFill>
                <a:latin typeface="Arial MT"/>
                <a:cs typeface="Arial MT"/>
              </a:rPr>
              <a:t>are</a:t>
            </a:r>
            <a:r>
              <a:rPr sz="1800" spc="-15"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police</a:t>
            </a:r>
            <a:r>
              <a:rPr sz="1800" spc="-15" dirty="0">
                <a:solidFill>
                  <a:srgbClr val="595959"/>
                </a:solidFill>
                <a:latin typeface="Arial MT"/>
                <a:cs typeface="Arial MT"/>
              </a:rPr>
              <a:t> </a:t>
            </a:r>
            <a:r>
              <a:rPr sz="1800" spc="-5" dirty="0">
                <a:solidFill>
                  <a:srgbClr val="595959"/>
                </a:solidFill>
                <a:latin typeface="Arial MT"/>
                <a:cs typeface="Arial MT"/>
              </a:rPr>
              <a:t>and</a:t>
            </a:r>
            <a:r>
              <a:rPr sz="1800" spc="-10" dirty="0">
                <a:solidFill>
                  <a:srgbClr val="595959"/>
                </a:solidFill>
                <a:latin typeface="Arial MT"/>
                <a:cs typeface="Arial MT"/>
              </a:rPr>
              <a:t> </a:t>
            </a:r>
            <a:r>
              <a:rPr sz="1800" spc="-5" dirty="0">
                <a:solidFill>
                  <a:srgbClr val="595959"/>
                </a:solidFill>
                <a:latin typeface="Arial MT"/>
                <a:cs typeface="Arial MT"/>
              </a:rPr>
              <a:t>just</a:t>
            </a:r>
            <a:r>
              <a:rPr sz="1800" spc="-15" dirty="0">
                <a:solidFill>
                  <a:srgbClr val="595959"/>
                </a:solidFill>
                <a:latin typeface="Arial MT"/>
                <a:cs typeface="Arial MT"/>
              </a:rPr>
              <a:t> </a:t>
            </a:r>
            <a:r>
              <a:rPr sz="1800" dirty="0">
                <a:solidFill>
                  <a:srgbClr val="595959"/>
                </a:solidFill>
                <a:latin typeface="Arial MT"/>
                <a:cs typeface="Arial MT"/>
              </a:rPr>
              <a:t>caught</a:t>
            </a:r>
            <a:r>
              <a:rPr sz="1800" spc="-10" dirty="0">
                <a:solidFill>
                  <a:srgbClr val="595959"/>
                </a:solidFill>
                <a:latin typeface="Arial MT"/>
                <a:cs typeface="Arial MT"/>
              </a:rPr>
              <a:t> </a:t>
            </a:r>
            <a:r>
              <a:rPr sz="1800" dirty="0">
                <a:solidFill>
                  <a:srgbClr val="595959"/>
                </a:solidFill>
                <a:latin typeface="Arial MT"/>
                <a:cs typeface="Arial MT"/>
              </a:rPr>
              <a:t>some</a:t>
            </a:r>
            <a:r>
              <a:rPr sz="1800" spc="-15" dirty="0">
                <a:solidFill>
                  <a:srgbClr val="595959"/>
                </a:solidFill>
                <a:latin typeface="Arial MT"/>
                <a:cs typeface="Arial MT"/>
              </a:rPr>
              <a:t> </a:t>
            </a:r>
            <a:r>
              <a:rPr sz="1800" dirty="0">
                <a:solidFill>
                  <a:srgbClr val="595959"/>
                </a:solidFill>
                <a:latin typeface="Arial MT"/>
                <a:cs typeface="Arial MT"/>
              </a:rPr>
              <a:t>criminal</a:t>
            </a:r>
            <a:endParaRPr sz="1800">
              <a:latin typeface="Arial MT"/>
              <a:cs typeface="Arial MT"/>
            </a:endParaRPr>
          </a:p>
        </p:txBody>
      </p:sp>
      <p:pic>
        <p:nvPicPr>
          <p:cNvPr id="4" name="object 4"/>
          <p:cNvPicPr/>
          <p:nvPr/>
        </p:nvPicPr>
        <p:blipFill>
          <a:blip r:embed="rId2" cstate="print"/>
          <a:stretch>
            <a:fillRect/>
          </a:stretch>
        </p:blipFill>
        <p:spPr>
          <a:xfrm>
            <a:off x="5732450" y="1681799"/>
            <a:ext cx="3023349" cy="280935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1410335" cy="409575"/>
          </a:xfrm>
          <a:prstGeom prst="rect">
            <a:avLst/>
          </a:prstGeom>
        </p:spPr>
        <p:txBody>
          <a:bodyPr vert="horz" wrap="square" lIns="0" tIns="15240" rIns="0" bIns="0" rtlCol="0">
            <a:spAutoFit/>
          </a:bodyPr>
          <a:lstStyle/>
          <a:p>
            <a:pPr marL="12700">
              <a:lnSpc>
                <a:spcPct val="100000"/>
              </a:lnSpc>
              <a:spcBef>
                <a:spcPts val="120"/>
              </a:spcBef>
            </a:pPr>
            <a:r>
              <a:rPr sz="2500" b="0" dirty="0">
                <a:solidFill>
                  <a:srgbClr val="000000"/>
                </a:solidFill>
                <a:latin typeface="Arial MT"/>
                <a:cs typeface="Arial MT"/>
              </a:rPr>
              <a:t>Insertions</a:t>
            </a:r>
            <a:endParaRPr sz="2500">
              <a:latin typeface="Arial MT"/>
              <a:cs typeface="Arial MT"/>
            </a:endParaRPr>
          </a:p>
        </p:txBody>
      </p:sp>
      <p:graphicFrame>
        <p:nvGraphicFramePr>
          <p:cNvPr id="3" name="object 3"/>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graphicFrame>
        <p:nvGraphicFramePr>
          <p:cNvPr id="4" name="object 4"/>
          <p:cNvGraphicFramePr>
            <a:graphicFrameLocks noGrp="1"/>
          </p:cNvGraphicFramePr>
          <p:nvPr/>
        </p:nvGraphicFramePr>
        <p:xfrm>
          <a:off x="909799" y="1735074"/>
          <a:ext cx="3780152" cy="2766596"/>
        </p:xfrm>
        <a:graphic>
          <a:graphicData uri="http://schemas.openxmlformats.org/drawingml/2006/table">
            <a:tbl>
              <a:tblPr firstRow="1" bandRow="1">
                <a:tableStyleId>{2D5ABB26-0587-4C30-8999-92F81FD0307C}</a:tableStyleId>
              </a:tblPr>
              <a:tblGrid>
                <a:gridCol w="304165">
                  <a:extLst>
                    <a:ext uri="{9D8B030D-6E8A-4147-A177-3AD203B41FA5}">
                      <a16:colId xmlns:a16="http://schemas.microsoft.com/office/drawing/2014/main" val="20000"/>
                    </a:ext>
                  </a:extLst>
                </a:gridCol>
                <a:gridCol w="1510030">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196850">
                  <a:extLst>
                    <a:ext uri="{9D8B030D-6E8A-4147-A177-3AD203B41FA5}">
                      <a16:colId xmlns:a16="http://schemas.microsoft.com/office/drawing/2014/main" val="20004"/>
                    </a:ext>
                  </a:extLst>
                </a:gridCol>
                <a:gridCol w="118744">
                  <a:extLst>
                    <a:ext uri="{9D8B030D-6E8A-4147-A177-3AD203B41FA5}">
                      <a16:colId xmlns:a16="http://schemas.microsoft.com/office/drawing/2014/main" val="20005"/>
                    </a:ext>
                  </a:extLst>
                </a:gridCol>
                <a:gridCol w="324485">
                  <a:extLst>
                    <a:ext uri="{9D8B030D-6E8A-4147-A177-3AD203B41FA5}">
                      <a16:colId xmlns:a16="http://schemas.microsoft.com/office/drawing/2014/main" val="20006"/>
                    </a:ext>
                  </a:extLst>
                </a:gridCol>
                <a:gridCol w="197485">
                  <a:extLst>
                    <a:ext uri="{9D8B030D-6E8A-4147-A177-3AD203B41FA5}">
                      <a16:colId xmlns:a16="http://schemas.microsoft.com/office/drawing/2014/main" val="20007"/>
                    </a:ext>
                  </a:extLst>
                </a:gridCol>
                <a:gridCol w="119379">
                  <a:extLst>
                    <a:ext uri="{9D8B030D-6E8A-4147-A177-3AD203B41FA5}">
                      <a16:colId xmlns:a16="http://schemas.microsoft.com/office/drawing/2014/main" val="20008"/>
                    </a:ext>
                  </a:extLst>
                </a:gridCol>
                <a:gridCol w="370839">
                  <a:extLst>
                    <a:ext uri="{9D8B030D-6E8A-4147-A177-3AD203B41FA5}">
                      <a16:colId xmlns:a16="http://schemas.microsoft.com/office/drawing/2014/main" val="20009"/>
                    </a:ext>
                  </a:extLst>
                </a:gridCol>
              </a:tblGrid>
              <a:tr h="274199">
                <a:tc>
                  <a:txBody>
                    <a:bodyPr/>
                    <a:lstStyle/>
                    <a:p>
                      <a:pPr marL="31750">
                        <a:lnSpc>
                          <a:spcPct val="100000"/>
                        </a:lnSpc>
                        <a:spcBef>
                          <a:spcPts val="195"/>
                        </a:spcBef>
                      </a:pPr>
                      <a:r>
                        <a:rPr sz="1400" dirty="0">
                          <a:latin typeface="Consolas"/>
                          <a:cs typeface="Consolas"/>
                        </a:rPr>
                        <a:t>0</a:t>
                      </a:r>
                      <a:endParaRPr sz="1400">
                        <a:latin typeface="Consolas"/>
                        <a:cs typeface="Consolas"/>
                      </a:endParaRPr>
                    </a:p>
                  </a:txBody>
                  <a:tcPr marL="0" marR="0" marT="24765" marB="0"/>
                </a:tc>
                <a:tc rowSpan="2" gridSpan="9">
                  <a:txBody>
                    <a:bodyPr/>
                    <a:lstStyle/>
                    <a:p>
                      <a:pPr>
                        <a:lnSpc>
                          <a:spcPct val="100000"/>
                        </a:lnSpc>
                      </a:pPr>
                      <a:endParaRPr sz="15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74199">
                <a:tc>
                  <a:txBody>
                    <a:bodyPr/>
                    <a:lstStyle/>
                    <a:p>
                      <a:pPr marL="31750">
                        <a:lnSpc>
                          <a:spcPct val="100000"/>
                        </a:lnSpc>
                        <a:spcBef>
                          <a:spcPts val="195"/>
                        </a:spcBef>
                      </a:pPr>
                      <a:r>
                        <a:rPr sz="1400" dirty="0">
                          <a:latin typeface="Consolas"/>
                          <a:cs typeface="Consolas"/>
                        </a:rPr>
                        <a:t>1</a:t>
                      </a:r>
                      <a:endParaRPr sz="1400">
                        <a:latin typeface="Consolas"/>
                        <a:cs typeface="Consolas"/>
                      </a:endParaRPr>
                    </a:p>
                  </a:txBody>
                  <a:tcPr marL="0" marR="0" marT="24765" marB="0"/>
                </a:tc>
                <a:tc gridSpan="9"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98791">
                <a:tc>
                  <a:txBody>
                    <a:bodyPr/>
                    <a:lstStyle/>
                    <a:p>
                      <a:pPr marL="31750">
                        <a:lnSpc>
                          <a:spcPct val="100000"/>
                        </a:lnSpc>
                        <a:spcBef>
                          <a:spcPts val="195"/>
                        </a:spcBef>
                      </a:pPr>
                      <a:r>
                        <a:rPr sz="1400" dirty="0">
                          <a:latin typeface="Consolas"/>
                          <a:cs typeface="Consolas"/>
                        </a:rPr>
                        <a:t>2</a:t>
                      </a:r>
                      <a:endParaRPr sz="1400">
                        <a:latin typeface="Consolas"/>
                        <a:cs typeface="Consolas"/>
                      </a:endParaRPr>
                    </a:p>
                  </a:txBody>
                  <a:tcPr marL="0" marR="0" marT="24765"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12</a:t>
                      </a:r>
                      <a:endParaRPr sz="1400">
                        <a:latin typeface="Consolas"/>
                        <a:cs typeface="Consolas"/>
                      </a:endParaRPr>
                    </a:p>
                  </a:txBody>
                  <a:tcPr marL="0" marR="0" marT="49530" marB="0">
                    <a:solidFill>
                      <a:srgbClr val="EEEEEE"/>
                    </a:solidFill>
                  </a:tcPr>
                </a:tc>
                <a:tc>
                  <a:txBody>
                    <a:bodyPr/>
                    <a:lstStyle/>
                    <a:p>
                      <a:pPr>
                        <a:lnSpc>
                          <a:spcPct val="100000"/>
                        </a:lnSpc>
                      </a:pPr>
                      <a:endParaRPr sz="1500">
                        <a:latin typeface="Times New Roman"/>
                        <a:cs typeface="Times New Roman"/>
                      </a:endParaRPr>
                    </a:p>
                  </a:txBody>
                  <a:tcPr marL="0" marR="0" marT="0" marB="0">
                    <a:solidFill>
                      <a:srgbClr val="EEEEEE"/>
                    </a:solidFill>
                  </a:tcPr>
                </a:tc>
                <a:tc>
                  <a:txBody>
                    <a:bodyPr/>
                    <a:lstStyle/>
                    <a:p>
                      <a:pPr>
                        <a:lnSpc>
                          <a:spcPct val="100000"/>
                        </a:lnSpc>
                      </a:pPr>
                      <a:endParaRPr sz="15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72</a:t>
                      </a:r>
                      <a:endParaRPr sz="1400">
                        <a:latin typeface="Consolas"/>
                        <a:cs typeface="Consolas"/>
                      </a:endParaRPr>
                    </a:p>
                  </a:txBody>
                  <a:tcPr marL="0" marR="0" marT="49530" marB="0">
                    <a:solidFill>
                      <a:srgbClr val="EEEEEE"/>
                    </a:solidFill>
                  </a:tcPr>
                </a:tc>
                <a:tc>
                  <a:txBody>
                    <a:bodyPr/>
                    <a:lstStyle/>
                    <a:p>
                      <a:pPr>
                        <a:lnSpc>
                          <a:spcPct val="100000"/>
                        </a:lnSpc>
                      </a:pPr>
                      <a:endParaRPr sz="1500">
                        <a:latin typeface="Times New Roman"/>
                        <a:cs typeface="Times New Roman"/>
                      </a:endParaRPr>
                    </a:p>
                  </a:txBody>
                  <a:tcPr marL="0" marR="0" marT="0" marB="0">
                    <a:solidFill>
                      <a:srgbClr val="EEEEEE"/>
                    </a:solidFill>
                  </a:tcPr>
                </a:tc>
                <a:tc>
                  <a:txBody>
                    <a:bodyPr/>
                    <a:lstStyle/>
                    <a:p>
                      <a:pPr>
                        <a:lnSpc>
                          <a:spcPct val="100000"/>
                        </a:lnSpc>
                      </a:pPr>
                      <a:endParaRPr sz="15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52</a:t>
                      </a:r>
                      <a:endParaRPr sz="1400">
                        <a:latin typeface="Consolas"/>
                        <a:cs typeface="Consolas"/>
                      </a:endParaRPr>
                    </a:p>
                  </a:txBody>
                  <a:tcPr marL="0" marR="0" marT="49530" marB="0">
                    <a:solidFill>
                      <a:srgbClr val="EEEEEE"/>
                    </a:solidFill>
                  </a:tcPr>
                </a:tc>
                <a:extLst>
                  <a:ext uri="{0D108BD9-81ED-4DB2-BD59-A6C34878D82A}">
                    <a16:rowId xmlns:a16="http://schemas.microsoft.com/office/drawing/2014/main" val="10002"/>
                  </a:ext>
                </a:extLst>
              </a:tr>
              <a:tr h="249607">
                <a:tc>
                  <a:txBody>
                    <a:bodyPr/>
                    <a:lstStyle/>
                    <a:p>
                      <a:pPr marL="31750">
                        <a:lnSpc>
                          <a:spcPct val="100000"/>
                        </a:lnSpc>
                        <a:spcBef>
                          <a:spcPts val="5"/>
                        </a:spcBef>
                      </a:pPr>
                      <a:r>
                        <a:rPr sz="1400" dirty="0">
                          <a:latin typeface="Consolas"/>
                          <a:cs typeface="Consolas"/>
                        </a:rPr>
                        <a:t>3</a:t>
                      </a:r>
                      <a:endParaRPr sz="1400">
                        <a:latin typeface="Consolas"/>
                        <a:cs typeface="Consolas"/>
                      </a:endParaRPr>
                    </a:p>
                  </a:txBody>
                  <a:tcPr marL="0" marR="0" marT="635"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extLst>
                  <a:ext uri="{0D108BD9-81ED-4DB2-BD59-A6C34878D82A}">
                    <a16:rowId xmlns:a16="http://schemas.microsoft.com/office/drawing/2014/main" val="10003"/>
                  </a:ext>
                </a:extLst>
              </a:tr>
              <a:tr h="274199">
                <a:tc>
                  <a:txBody>
                    <a:bodyPr/>
                    <a:lstStyle/>
                    <a:p>
                      <a:pPr marL="31750">
                        <a:lnSpc>
                          <a:spcPct val="100000"/>
                        </a:lnSpc>
                        <a:spcBef>
                          <a:spcPts val="195"/>
                        </a:spcBef>
                      </a:pPr>
                      <a:r>
                        <a:rPr sz="1400" dirty="0">
                          <a:latin typeface="Consolas"/>
                          <a:cs typeface="Consolas"/>
                        </a:rPr>
                        <a:t>4</a:t>
                      </a:r>
                      <a:endParaRPr sz="1400">
                        <a:latin typeface="Consolas"/>
                        <a:cs typeface="Consolas"/>
                      </a:endParaRPr>
                    </a:p>
                  </a:txBody>
                  <a:tcPr marL="0" marR="0" marT="24765"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extLst>
                  <a:ext uri="{0D108BD9-81ED-4DB2-BD59-A6C34878D82A}">
                    <a16:rowId xmlns:a16="http://schemas.microsoft.com/office/drawing/2014/main" val="10004"/>
                  </a:ext>
                </a:extLst>
              </a:tr>
              <a:tr h="298791">
                <a:tc>
                  <a:txBody>
                    <a:bodyPr/>
                    <a:lstStyle/>
                    <a:p>
                      <a:pPr marL="31750">
                        <a:lnSpc>
                          <a:spcPct val="100000"/>
                        </a:lnSpc>
                        <a:spcBef>
                          <a:spcPts val="195"/>
                        </a:spcBef>
                      </a:pPr>
                      <a:r>
                        <a:rPr sz="1400" dirty="0">
                          <a:latin typeface="Consolas"/>
                          <a:cs typeface="Consolas"/>
                        </a:rPr>
                        <a:t>5</a:t>
                      </a:r>
                      <a:endParaRPr sz="1400">
                        <a:latin typeface="Consolas"/>
                        <a:cs typeface="Consolas"/>
                      </a:endParaRPr>
                    </a:p>
                  </a:txBody>
                  <a:tcPr marL="0" marR="0" marT="24765"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25</a:t>
                      </a:r>
                      <a:endParaRPr sz="1400">
                        <a:latin typeface="Consolas"/>
                        <a:cs typeface="Consolas"/>
                      </a:endParaRPr>
                    </a:p>
                  </a:txBody>
                  <a:tcPr marL="0" marR="0" marT="49530" marB="0">
                    <a:solidFill>
                      <a:srgbClr val="EEEEEE"/>
                    </a:solidFill>
                  </a:tcPr>
                </a:tc>
                <a:tc>
                  <a:txBody>
                    <a:bodyPr/>
                    <a:lstStyle/>
                    <a:p>
                      <a:pPr>
                        <a:lnSpc>
                          <a:spcPct val="100000"/>
                        </a:lnSpc>
                      </a:pPr>
                      <a:endParaRPr sz="1500">
                        <a:latin typeface="Times New Roman"/>
                        <a:cs typeface="Times New Roman"/>
                      </a:endParaRPr>
                    </a:p>
                  </a:txBody>
                  <a:tcPr marL="0" marR="0" marT="0" marB="0">
                    <a:solidFill>
                      <a:srgbClr val="EEEEEE"/>
                    </a:solidFill>
                  </a:tcPr>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extLst>
                  <a:ext uri="{0D108BD9-81ED-4DB2-BD59-A6C34878D82A}">
                    <a16:rowId xmlns:a16="http://schemas.microsoft.com/office/drawing/2014/main" val="10005"/>
                  </a:ext>
                </a:extLst>
              </a:tr>
              <a:tr h="249608">
                <a:tc>
                  <a:txBody>
                    <a:bodyPr/>
                    <a:lstStyle/>
                    <a:p>
                      <a:pPr marL="31750">
                        <a:lnSpc>
                          <a:spcPct val="100000"/>
                        </a:lnSpc>
                        <a:spcBef>
                          <a:spcPts val="5"/>
                        </a:spcBef>
                      </a:pPr>
                      <a:r>
                        <a:rPr sz="1400" dirty="0">
                          <a:latin typeface="Consolas"/>
                          <a:cs typeface="Consolas"/>
                        </a:rPr>
                        <a:t>6</a:t>
                      </a:r>
                      <a:endParaRPr sz="1400">
                        <a:latin typeface="Consolas"/>
                        <a:cs typeface="Consolas"/>
                      </a:endParaRPr>
                    </a:p>
                  </a:txBody>
                  <a:tcPr marL="0" marR="0" marT="635"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extLst>
                  <a:ext uri="{0D108BD9-81ED-4DB2-BD59-A6C34878D82A}">
                    <a16:rowId xmlns:a16="http://schemas.microsoft.com/office/drawing/2014/main" val="10006"/>
                  </a:ext>
                </a:extLst>
              </a:tr>
              <a:tr h="274199">
                <a:tc>
                  <a:txBody>
                    <a:bodyPr/>
                    <a:lstStyle/>
                    <a:p>
                      <a:pPr marL="31750">
                        <a:lnSpc>
                          <a:spcPct val="100000"/>
                        </a:lnSpc>
                        <a:spcBef>
                          <a:spcPts val="195"/>
                        </a:spcBef>
                      </a:pPr>
                      <a:r>
                        <a:rPr sz="1400" dirty="0">
                          <a:latin typeface="Consolas"/>
                          <a:cs typeface="Consolas"/>
                        </a:rPr>
                        <a:t>7</a:t>
                      </a:r>
                      <a:endParaRPr sz="1400">
                        <a:latin typeface="Consolas"/>
                        <a:cs typeface="Consolas"/>
                      </a:endParaRPr>
                    </a:p>
                  </a:txBody>
                  <a:tcPr marL="0" marR="0" marT="24765"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extLst>
                  <a:ext uri="{0D108BD9-81ED-4DB2-BD59-A6C34878D82A}">
                    <a16:rowId xmlns:a16="http://schemas.microsoft.com/office/drawing/2014/main" val="10007"/>
                  </a:ext>
                </a:extLst>
              </a:tr>
              <a:tr h="274199">
                <a:tc>
                  <a:txBody>
                    <a:bodyPr/>
                    <a:lstStyle/>
                    <a:p>
                      <a:pPr marL="31750">
                        <a:lnSpc>
                          <a:spcPct val="100000"/>
                        </a:lnSpc>
                        <a:spcBef>
                          <a:spcPts val="195"/>
                        </a:spcBef>
                      </a:pPr>
                      <a:r>
                        <a:rPr sz="1400" dirty="0">
                          <a:latin typeface="Consolas"/>
                          <a:cs typeface="Consolas"/>
                        </a:rPr>
                        <a:t>8</a:t>
                      </a:r>
                      <a:endParaRPr sz="1400">
                        <a:latin typeface="Consolas"/>
                        <a:cs typeface="Consolas"/>
                      </a:endParaRPr>
                    </a:p>
                  </a:txBody>
                  <a:tcPr marL="0" marR="0" marT="24765"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extLst>
                  <a:ext uri="{0D108BD9-81ED-4DB2-BD59-A6C34878D82A}">
                    <a16:rowId xmlns:a16="http://schemas.microsoft.com/office/drawing/2014/main" val="10008"/>
                  </a:ext>
                </a:extLst>
              </a:tr>
              <a:tr h="298804">
                <a:tc>
                  <a:txBody>
                    <a:bodyPr/>
                    <a:lstStyle/>
                    <a:p>
                      <a:pPr marL="31750">
                        <a:lnSpc>
                          <a:spcPct val="100000"/>
                        </a:lnSpc>
                        <a:spcBef>
                          <a:spcPts val="195"/>
                        </a:spcBef>
                      </a:pPr>
                      <a:r>
                        <a:rPr sz="1400" dirty="0">
                          <a:latin typeface="Consolas"/>
                          <a:cs typeface="Consolas"/>
                        </a:rPr>
                        <a:t>9</a:t>
                      </a:r>
                      <a:endParaRPr sz="1400">
                        <a:latin typeface="Consolas"/>
                        <a:cs typeface="Consolas"/>
                      </a:endParaRPr>
                    </a:p>
                  </a:txBody>
                  <a:tcPr marL="0" marR="0" marT="24765"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99</a:t>
                      </a:r>
                      <a:endParaRPr sz="1400">
                        <a:latin typeface="Consolas"/>
                        <a:cs typeface="Consolas"/>
                      </a:endParaRPr>
                    </a:p>
                  </a:txBody>
                  <a:tcPr marL="0" marR="0" marT="49530" marB="0">
                    <a:solidFill>
                      <a:srgbClr val="EEEEEE"/>
                    </a:solidFill>
                  </a:tcPr>
                </a:tc>
                <a:tc>
                  <a:txBody>
                    <a:bodyPr/>
                    <a:lstStyle/>
                    <a:p>
                      <a:pPr>
                        <a:lnSpc>
                          <a:spcPct val="100000"/>
                        </a:lnSpc>
                      </a:pPr>
                      <a:endParaRPr sz="1500">
                        <a:latin typeface="Times New Roman"/>
                        <a:cs typeface="Times New Roman"/>
                      </a:endParaRPr>
                    </a:p>
                  </a:txBody>
                  <a:tcPr marL="0" marR="0" marT="0" marB="0">
                    <a:solidFill>
                      <a:srgbClr val="EEEEEE"/>
                    </a:solidFill>
                  </a:tcPr>
                </a:tc>
                <a:tc>
                  <a:txBody>
                    <a:bodyPr/>
                    <a:lstStyle/>
                    <a:p>
                      <a:pPr>
                        <a:lnSpc>
                          <a:spcPct val="100000"/>
                        </a:lnSpc>
                      </a:pPr>
                      <a:endParaRPr sz="15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49</a:t>
                      </a:r>
                      <a:endParaRPr sz="1400">
                        <a:latin typeface="Consolas"/>
                        <a:cs typeface="Consolas"/>
                      </a:endParaRPr>
                    </a:p>
                  </a:txBody>
                  <a:tcPr marL="0" marR="0" marT="49530" marB="0">
                    <a:solidFill>
                      <a:srgbClr val="EEEEEE"/>
                    </a:solidFill>
                  </a:tcPr>
                </a:tc>
                <a:tc>
                  <a:txBody>
                    <a:bodyPr/>
                    <a:lstStyle/>
                    <a:p>
                      <a:pPr>
                        <a:lnSpc>
                          <a:spcPct val="100000"/>
                        </a:lnSpc>
                      </a:pPr>
                      <a:endParaRPr sz="1500">
                        <a:latin typeface="Times New Roman"/>
                        <a:cs typeface="Times New Roman"/>
                      </a:endParaRPr>
                    </a:p>
                  </a:txBody>
                  <a:tcPr marL="0" marR="0" marT="0" marB="0">
                    <a:solidFill>
                      <a:srgbClr val="EEEEEE"/>
                    </a:solidFill>
                  </a:tcPr>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extLst>
                  <a:ext uri="{0D108BD9-81ED-4DB2-BD59-A6C34878D82A}">
                    <a16:rowId xmlns:a16="http://schemas.microsoft.com/office/drawing/2014/main" val="10009"/>
                  </a:ext>
                </a:extLst>
              </a:tr>
            </a:tbl>
          </a:graphicData>
        </a:graphic>
      </p:graphicFrame>
      <p:grpSp>
        <p:nvGrpSpPr>
          <p:cNvPr id="5" name="object 5"/>
          <p:cNvGrpSpPr/>
          <p:nvPr/>
        </p:nvGrpSpPr>
        <p:grpSpPr>
          <a:xfrm>
            <a:off x="2723950" y="2244579"/>
            <a:ext cx="1927225" cy="352425"/>
            <a:chOff x="2723950" y="2244579"/>
            <a:chExt cx="1927225" cy="352425"/>
          </a:xfrm>
        </p:grpSpPr>
        <p:sp>
          <p:nvSpPr>
            <p:cNvPr id="6" name="object 6"/>
            <p:cNvSpPr/>
            <p:nvPr/>
          </p:nvSpPr>
          <p:spPr>
            <a:xfrm>
              <a:off x="3038034" y="22588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361434" y="2379576"/>
              <a:ext cx="295775" cy="81980"/>
            </a:xfrm>
            <a:prstGeom prst="rect">
              <a:avLst/>
            </a:prstGeom>
          </p:spPr>
        </p:pic>
        <p:sp>
          <p:nvSpPr>
            <p:cNvPr id="8" name="object 8"/>
            <p:cNvSpPr/>
            <p:nvPr/>
          </p:nvSpPr>
          <p:spPr>
            <a:xfrm>
              <a:off x="4312967"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9" name="object 9"/>
            <p:cNvPicPr/>
            <p:nvPr/>
          </p:nvPicPr>
          <p:blipFill>
            <a:blip r:embed="rId2" cstate="print"/>
            <a:stretch>
              <a:fillRect/>
            </a:stretch>
          </p:blipFill>
          <p:spPr>
            <a:xfrm>
              <a:off x="3998897" y="2379588"/>
              <a:ext cx="295775" cy="81980"/>
            </a:xfrm>
            <a:prstGeom prst="rect">
              <a:avLst/>
            </a:prstGeom>
          </p:spPr>
        </p:pic>
        <p:pic>
          <p:nvPicPr>
            <p:cNvPr id="10" name="object 10"/>
            <p:cNvPicPr/>
            <p:nvPr/>
          </p:nvPicPr>
          <p:blipFill>
            <a:blip r:embed="rId2" cstate="print"/>
            <a:stretch>
              <a:fillRect/>
            </a:stretch>
          </p:blipFill>
          <p:spPr>
            <a:xfrm>
              <a:off x="2723950" y="2379584"/>
              <a:ext cx="295775" cy="81980"/>
            </a:xfrm>
            <a:prstGeom prst="rect">
              <a:avLst/>
            </a:prstGeom>
          </p:spPr>
        </p:pic>
      </p:grpSp>
      <p:sp>
        <p:nvSpPr>
          <p:cNvPr id="11" name="object 11"/>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grpSp>
        <p:nvGrpSpPr>
          <p:cNvPr id="12" name="object 12"/>
          <p:cNvGrpSpPr/>
          <p:nvPr/>
        </p:nvGrpSpPr>
        <p:grpSpPr>
          <a:xfrm>
            <a:off x="2723950" y="4163979"/>
            <a:ext cx="1289685" cy="352425"/>
            <a:chOff x="2723950" y="4163979"/>
            <a:chExt cx="1289685" cy="352425"/>
          </a:xfrm>
        </p:grpSpPr>
        <p:sp>
          <p:nvSpPr>
            <p:cNvPr id="13" name="object 13"/>
            <p:cNvSpPr/>
            <p:nvPr/>
          </p:nvSpPr>
          <p:spPr>
            <a:xfrm>
              <a:off x="3038047" y="41782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3361447" y="4298976"/>
              <a:ext cx="295775" cy="81981"/>
            </a:xfrm>
            <a:prstGeom prst="rect">
              <a:avLst/>
            </a:prstGeom>
          </p:spPr>
        </p:pic>
        <p:pic>
          <p:nvPicPr>
            <p:cNvPr id="15" name="object 15"/>
            <p:cNvPicPr/>
            <p:nvPr/>
          </p:nvPicPr>
          <p:blipFill>
            <a:blip r:embed="rId2" cstate="print"/>
            <a:stretch>
              <a:fillRect/>
            </a:stretch>
          </p:blipFill>
          <p:spPr>
            <a:xfrm>
              <a:off x="2723950" y="4298984"/>
              <a:ext cx="295775" cy="81980"/>
            </a:xfrm>
            <a:prstGeom prst="rect">
              <a:avLst/>
            </a:prstGeom>
          </p:spPr>
        </p:pic>
      </p:grpSp>
      <p:pic>
        <p:nvPicPr>
          <p:cNvPr id="16" name="object 16"/>
          <p:cNvPicPr/>
          <p:nvPr/>
        </p:nvPicPr>
        <p:blipFill>
          <a:blip r:embed="rId3" cstate="print"/>
          <a:stretch>
            <a:fillRect/>
          </a:stretch>
        </p:blipFill>
        <p:spPr>
          <a:xfrm>
            <a:off x="4702422" y="433235"/>
            <a:ext cx="4129884" cy="1150780"/>
          </a:xfrm>
          <a:prstGeom prst="rect">
            <a:avLst/>
          </a:prstGeom>
        </p:spPr>
      </p:pic>
      <p:sp>
        <p:nvSpPr>
          <p:cNvPr id="17" name="object 17"/>
          <p:cNvSpPr txBox="1"/>
          <p:nvPr/>
        </p:nvSpPr>
        <p:spPr>
          <a:xfrm>
            <a:off x="6559263" y="884039"/>
            <a:ext cx="41592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How?</a:t>
            </a:r>
            <a:endParaRPr sz="1400">
              <a:latin typeface="Consolas"/>
              <a:cs typeface="Consolas"/>
            </a:endParaRPr>
          </a:p>
        </p:txBody>
      </p:sp>
      <p:grpSp>
        <p:nvGrpSpPr>
          <p:cNvPr id="18" name="object 18"/>
          <p:cNvGrpSpPr/>
          <p:nvPr/>
        </p:nvGrpSpPr>
        <p:grpSpPr>
          <a:xfrm>
            <a:off x="6064982" y="368023"/>
            <a:ext cx="1405255" cy="302260"/>
            <a:chOff x="6064982" y="368023"/>
            <a:chExt cx="1405255" cy="302260"/>
          </a:xfrm>
        </p:grpSpPr>
        <p:sp>
          <p:nvSpPr>
            <p:cNvPr id="19" name="object 19"/>
            <p:cNvSpPr/>
            <p:nvPr/>
          </p:nvSpPr>
          <p:spPr>
            <a:xfrm>
              <a:off x="6079269" y="3823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20" name="object 20"/>
            <p:cNvSpPr/>
            <p:nvPr/>
          </p:nvSpPr>
          <p:spPr>
            <a:xfrm>
              <a:off x="6079269" y="3823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21" name="object 21"/>
          <p:cNvSpPr txBox="1"/>
          <p:nvPr/>
        </p:nvSpPr>
        <p:spPr>
          <a:xfrm>
            <a:off x="6266185" y="394294"/>
            <a:ext cx="10020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Insert(32)</a:t>
            </a:r>
            <a:endParaRPr sz="1400">
              <a:latin typeface="Consolas"/>
              <a:cs typeface="Consolas"/>
            </a:endParaRPr>
          </a:p>
        </p:txBody>
      </p:sp>
      <p:sp>
        <p:nvSpPr>
          <p:cNvPr id="22" name="object 22"/>
          <p:cNvSpPr/>
          <p:nvPr/>
        </p:nvSpPr>
        <p:spPr>
          <a:xfrm>
            <a:off x="3038047" y="30814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23" name="object 23"/>
          <p:cNvPicPr/>
          <p:nvPr/>
        </p:nvPicPr>
        <p:blipFill>
          <a:blip r:embed="rId4" cstate="print"/>
          <a:stretch>
            <a:fillRect/>
          </a:stretch>
        </p:blipFill>
        <p:spPr>
          <a:xfrm>
            <a:off x="2723950" y="3202184"/>
            <a:ext cx="295775" cy="819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5" y="505248"/>
            <a:ext cx="3216275" cy="817244"/>
          </a:xfrm>
          <a:prstGeom prst="rect">
            <a:avLst/>
          </a:prstGeom>
        </p:spPr>
        <p:txBody>
          <a:bodyPr vert="horz" wrap="square" lIns="0" tIns="15240" rIns="0" bIns="0" rtlCol="0">
            <a:spAutoFit/>
          </a:bodyPr>
          <a:lstStyle/>
          <a:p>
            <a:pPr marL="12700">
              <a:lnSpc>
                <a:spcPct val="100000"/>
              </a:lnSpc>
              <a:spcBef>
                <a:spcPts val="120"/>
              </a:spcBef>
            </a:pPr>
            <a:r>
              <a:rPr sz="2500" dirty="0">
                <a:latin typeface="Arial MT"/>
                <a:cs typeface="Arial MT"/>
              </a:rPr>
              <a:t>Insertions</a:t>
            </a:r>
            <a:endParaRPr sz="2500">
              <a:latin typeface="Arial MT"/>
              <a:cs typeface="Arial MT"/>
            </a:endParaRPr>
          </a:p>
          <a:p>
            <a:pPr marL="12700">
              <a:lnSpc>
                <a:spcPct val="100000"/>
              </a:lnSpc>
              <a:spcBef>
                <a:spcPts val="1535"/>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graphicFrame>
        <p:nvGraphicFramePr>
          <p:cNvPr id="3" name="object 3"/>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graphicFrame>
        <p:nvGraphicFramePr>
          <p:cNvPr id="4" name="object 4"/>
          <p:cNvGraphicFramePr>
            <a:graphicFrameLocks noGrp="1"/>
          </p:cNvGraphicFramePr>
          <p:nvPr/>
        </p:nvGraphicFramePr>
        <p:xfrm>
          <a:off x="909799" y="1735074"/>
          <a:ext cx="4420867" cy="2766596"/>
        </p:xfrm>
        <a:graphic>
          <a:graphicData uri="http://schemas.openxmlformats.org/drawingml/2006/table">
            <a:tbl>
              <a:tblPr firstRow="1" bandRow="1">
                <a:tableStyleId>{2D5ABB26-0587-4C30-8999-92F81FD0307C}</a:tableStyleId>
              </a:tblPr>
              <a:tblGrid>
                <a:gridCol w="304165">
                  <a:extLst>
                    <a:ext uri="{9D8B030D-6E8A-4147-A177-3AD203B41FA5}">
                      <a16:colId xmlns:a16="http://schemas.microsoft.com/office/drawing/2014/main" val="20000"/>
                    </a:ext>
                  </a:extLst>
                </a:gridCol>
                <a:gridCol w="1510030">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196850">
                  <a:extLst>
                    <a:ext uri="{9D8B030D-6E8A-4147-A177-3AD203B41FA5}">
                      <a16:colId xmlns:a16="http://schemas.microsoft.com/office/drawing/2014/main" val="20004"/>
                    </a:ext>
                  </a:extLst>
                </a:gridCol>
                <a:gridCol w="118744">
                  <a:extLst>
                    <a:ext uri="{9D8B030D-6E8A-4147-A177-3AD203B41FA5}">
                      <a16:colId xmlns:a16="http://schemas.microsoft.com/office/drawing/2014/main" val="20005"/>
                    </a:ext>
                  </a:extLst>
                </a:gridCol>
                <a:gridCol w="324485">
                  <a:extLst>
                    <a:ext uri="{9D8B030D-6E8A-4147-A177-3AD203B41FA5}">
                      <a16:colId xmlns:a16="http://schemas.microsoft.com/office/drawing/2014/main" val="20006"/>
                    </a:ext>
                  </a:extLst>
                </a:gridCol>
                <a:gridCol w="197485">
                  <a:extLst>
                    <a:ext uri="{9D8B030D-6E8A-4147-A177-3AD203B41FA5}">
                      <a16:colId xmlns:a16="http://schemas.microsoft.com/office/drawing/2014/main" val="20007"/>
                    </a:ext>
                  </a:extLst>
                </a:gridCol>
                <a:gridCol w="119379">
                  <a:extLst>
                    <a:ext uri="{9D8B030D-6E8A-4147-A177-3AD203B41FA5}">
                      <a16:colId xmlns:a16="http://schemas.microsoft.com/office/drawing/2014/main" val="20008"/>
                    </a:ext>
                  </a:extLst>
                </a:gridCol>
                <a:gridCol w="325120">
                  <a:extLst>
                    <a:ext uri="{9D8B030D-6E8A-4147-A177-3AD203B41FA5}">
                      <a16:colId xmlns:a16="http://schemas.microsoft.com/office/drawing/2014/main" val="20009"/>
                    </a:ext>
                  </a:extLst>
                </a:gridCol>
                <a:gridCol w="315595">
                  <a:extLst>
                    <a:ext uri="{9D8B030D-6E8A-4147-A177-3AD203B41FA5}">
                      <a16:colId xmlns:a16="http://schemas.microsoft.com/office/drawing/2014/main" val="20010"/>
                    </a:ext>
                  </a:extLst>
                </a:gridCol>
                <a:gridCol w="370839">
                  <a:extLst>
                    <a:ext uri="{9D8B030D-6E8A-4147-A177-3AD203B41FA5}">
                      <a16:colId xmlns:a16="http://schemas.microsoft.com/office/drawing/2014/main" val="20011"/>
                    </a:ext>
                  </a:extLst>
                </a:gridCol>
              </a:tblGrid>
              <a:tr h="274199">
                <a:tc>
                  <a:txBody>
                    <a:bodyPr/>
                    <a:lstStyle/>
                    <a:p>
                      <a:pPr marL="31750">
                        <a:lnSpc>
                          <a:spcPct val="100000"/>
                        </a:lnSpc>
                        <a:spcBef>
                          <a:spcPts val="195"/>
                        </a:spcBef>
                      </a:pPr>
                      <a:r>
                        <a:rPr sz="1400" dirty="0">
                          <a:latin typeface="Consolas"/>
                          <a:cs typeface="Consolas"/>
                        </a:rPr>
                        <a:t>0</a:t>
                      </a:r>
                      <a:endParaRPr sz="1400">
                        <a:latin typeface="Consolas"/>
                        <a:cs typeface="Consolas"/>
                      </a:endParaRPr>
                    </a:p>
                  </a:txBody>
                  <a:tcPr marL="0" marR="0" marT="24765" marB="0"/>
                </a:tc>
                <a:tc rowSpan="2" gridSpan="11">
                  <a:txBody>
                    <a:bodyPr/>
                    <a:lstStyle/>
                    <a:p>
                      <a:pPr>
                        <a:lnSpc>
                          <a:spcPct val="100000"/>
                        </a:lnSpc>
                      </a:pPr>
                      <a:endParaRPr sz="14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74199">
                <a:tc>
                  <a:txBody>
                    <a:bodyPr/>
                    <a:lstStyle/>
                    <a:p>
                      <a:pPr marL="31750">
                        <a:lnSpc>
                          <a:spcPct val="100000"/>
                        </a:lnSpc>
                        <a:spcBef>
                          <a:spcPts val="195"/>
                        </a:spcBef>
                      </a:pPr>
                      <a:r>
                        <a:rPr sz="1400" dirty="0">
                          <a:latin typeface="Consolas"/>
                          <a:cs typeface="Consolas"/>
                        </a:rPr>
                        <a:t>1</a:t>
                      </a:r>
                      <a:endParaRPr sz="1400">
                        <a:latin typeface="Consolas"/>
                        <a:cs typeface="Consolas"/>
                      </a:endParaRPr>
                    </a:p>
                  </a:txBody>
                  <a:tcPr marL="0" marR="0" marT="24765" marB="0"/>
                </a:tc>
                <a:tc gridSpan="1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98791">
                <a:tc>
                  <a:txBody>
                    <a:bodyPr/>
                    <a:lstStyle/>
                    <a:p>
                      <a:pPr marL="31750">
                        <a:lnSpc>
                          <a:spcPct val="100000"/>
                        </a:lnSpc>
                        <a:spcBef>
                          <a:spcPts val="195"/>
                        </a:spcBef>
                      </a:pPr>
                      <a:r>
                        <a:rPr sz="1400" dirty="0">
                          <a:latin typeface="Consolas"/>
                          <a:cs typeface="Consolas"/>
                        </a:rPr>
                        <a:t>2</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32</a:t>
                      </a:r>
                      <a:endParaRPr sz="1400">
                        <a:latin typeface="Consolas"/>
                        <a:cs typeface="Consolas"/>
                      </a:endParaRPr>
                    </a:p>
                  </a:txBody>
                  <a:tcPr marL="0" marR="0" marT="49530" marB="0">
                    <a:solidFill>
                      <a:srgbClr val="FFFF00"/>
                    </a:solidFill>
                  </a:tcPr>
                </a:tc>
                <a:tc>
                  <a:txBody>
                    <a:bodyPr/>
                    <a:lstStyle/>
                    <a:p>
                      <a:pPr>
                        <a:lnSpc>
                          <a:spcPct val="100000"/>
                        </a:lnSpc>
                      </a:pPr>
                      <a:endParaRPr sz="1400">
                        <a:latin typeface="Times New Roman"/>
                        <a:cs typeface="Times New Roman"/>
                      </a:endParaRPr>
                    </a:p>
                  </a:txBody>
                  <a:tcPr marL="0" marR="0" marT="0" marB="0">
                    <a:solidFill>
                      <a:srgbClr val="FFFF00"/>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12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72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52</a:t>
                      </a:r>
                      <a:endParaRPr sz="1400">
                        <a:latin typeface="Consolas"/>
                        <a:cs typeface="Consolas"/>
                      </a:endParaRPr>
                    </a:p>
                  </a:txBody>
                  <a:tcPr marL="0" marR="0" marT="49530" marB="0">
                    <a:solidFill>
                      <a:srgbClr val="EEEEEE"/>
                    </a:solidFill>
                  </a:tcPr>
                </a:tc>
                <a:extLst>
                  <a:ext uri="{0D108BD9-81ED-4DB2-BD59-A6C34878D82A}">
                    <a16:rowId xmlns:a16="http://schemas.microsoft.com/office/drawing/2014/main" val="10002"/>
                  </a:ext>
                </a:extLst>
              </a:tr>
              <a:tr h="249607">
                <a:tc>
                  <a:txBody>
                    <a:bodyPr/>
                    <a:lstStyle/>
                    <a:p>
                      <a:pPr marL="31750">
                        <a:lnSpc>
                          <a:spcPct val="100000"/>
                        </a:lnSpc>
                        <a:spcBef>
                          <a:spcPts val="5"/>
                        </a:spcBef>
                      </a:pPr>
                      <a:r>
                        <a:rPr sz="1400" dirty="0">
                          <a:latin typeface="Consolas"/>
                          <a:cs typeface="Consolas"/>
                        </a:rPr>
                        <a:t>3</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3"/>
                  </a:ext>
                </a:extLst>
              </a:tr>
              <a:tr h="274199">
                <a:tc>
                  <a:txBody>
                    <a:bodyPr/>
                    <a:lstStyle/>
                    <a:p>
                      <a:pPr marL="31750">
                        <a:lnSpc>
                          <a:spcPct val="100000"/>
                        </a:lnSpc>
                        <a:spcBef>
                          <a:spcPts val="195"/>
                        </a:spcBef>
                      </a:pPr>
                      <a:r>
                        <a:rPr sz="1400" dirty="0">
                          <a:latin typeface="Consolas"/>
                          <a:cs typeface="Consolas"/>
                        </a:rPr>
                        <a:t>4</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4"/>
                  </a:ext>
                </a:extLst>
              </a:tr>
              <a:tr h="298791">
                <a:tc>
                  <a:txBody>
                    <a:bodyPr/>
                    <a:lstStyle/>
                    <a:p>
                      <a:pPr marL="31750">
                        <a:lnSpc>
                          <a:spcPct val="100000"/>
                        </a:lnSpc>
                        <a:spcBef>
                          <a:spcPts val="195"/>
                        </a:spcBef>
                      </a:pPr>
                      <a:r>
                        <a:rPr sz="1400" dirty="0">
                          <a:latin typeface="Consolas"/>
                          <a:cs typeface="Consolas"/>
                        </a:rPr>
                        <a:t>5</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25</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5"/>
                  </a:ext>
                </a:extLst>
              </a:tr>
              <a:tr h="249608">
                <a:tc>
                  <a:txBody>
                    <a:bodyPr/>
                    <a:lstStyle/>
                    <a:p>
                      <a:pPr marL="31750">
                        <a:lnSpc>
                          <a:spcPct val="100000"/>
                        </a:lnSpc>
                        <a:spcBef>
                          <a:spcPts val="5"/>
                        </a:spcBef>
                      </a:pPr>
                      <a:r>
                        <a:rPr sz="1400" dirty="0">
                          <a:latin typeface="Consolas"/>
                          <a:cs typeface="Consolas"/>
                        </a:rPr>
                        <a:t>6</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6"/>
                  </a:ext>
                </a:extLst>
              </a:tr>
              <a:tr h="274199">
                <a:tc>
                  <a:txBody>
                    <a:bodyPr/>
                    <a:lstStyle/>
                    <a:p>
                      <a:pPr marL="31750">
                        <a:lnSpc>
                          <a:spcPct val="100000"/>
                        </a:lnSpc>
                        <a:spcBef>
                          <a:spcPts val="195"/>
                        </a:spcBef>
                      </a:pPr>
                      <a:r>
                        <a:rPr sz="1400" dirty="0">
                          <a:latin typeface="Consolas"/>
                          <a:cs typeface="Consolas"/>
                        </a:rPr>
                        <a:t>7</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7"/>
                  </a:ext>
                </a:extLst>
              </a:tr>
              <a:tr h="274199">
                <a:tc>
                  <a:txBody>
                    <a:bodyPr/>
                    <a:lstStyle/>
                    <a:p>
                      <a:pPr marL="31750">
                        <a:lnSpc>
                          <a:spcPct val="100000"/>
                        </a:lnSpc>
                        <a:spcBef>
                          <a:spcPts val="195"/>
                        </a:spcBef>
                      </a:pPr>
                      <a:r>
                        <a:rPr sz="1400" dirty="0">
                          <a:latin typeface="Consolas"/>
                          <a:cs typeface="Consolas"/>
                        </a:rPr>
                        <a:t>8</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8"/>
                  </a:ext>
                </a:extLst>
              </a:tr>
              <a:tr h="298804">
                <a:tc>
                  <a:txBody>
                    <a:bodyPr/>
                    <a:lstStyle/>
                    <a:p>
                      <a:pPr marL="31750">
                        <a:lnSpc>
                          <a:spcPct val="100000"/>
                        </a:lnSpc>
                        <a:spcBef>
                          <a:spcPts val="195"/>
                        </a:spcBef>
                      </a:pPr>
                      <a:r>
                        <a:rPr sz="1400" dirty="0">
                          <a:latin typeface="Consolas"/>
                          <a:cs typeface="Consolas"/>
                        </a:rPr>
                        <a:t>9</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99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49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9"/>
                  </a:ext>
                </a:extLst>
              </a:tr>
            </a:tbl>
          </a:graphicData>
        </a:graphic>
      </p:graphicFrame>
      <p:grpSp>
        <p:nvGrpSpPr>
          <p:cNvPr id="5" name="object 5"/>
          <p:cNvGrpSpPr/>
          <p:nvPr/>
        </p:nvGrpSpPr>
        <p:grpSpPr>
          <a:xfrm>
            <a:off x="2723950" y="4163979"/>
            <a:ext cx="1289685" cy="352425"/>
            <a:chOff x="2723950" y="4163979"/>
            <a:chExt cx="1289685" cy="352425"/>
          </a:xfrm>
        </p:grpSpPr>
        <p:sp>
          <p:nvSpPr>
            <p:cNvPr id="6" name="object 6"/>
            <p:cNvSpPr/>
            <p:nvPr/>
          </p:nvSpPr>
          <p:spPr>
            <a:xfrm>
              <a:off x="3038047" y="41782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361447" y="4298976"/>
              <a:ext cx="295775" cy="81981"/>
            </a:xfrm>
            <a:prstGeom prst="rect">
              <a:avLst/>
            </a:prstGeom>
          </p:spPr>
        </p:pic>
        <p:pic>
          <p:nvPicPr>
            <p:cNvPr id="8" name="object 8"/>
            <p:cNvPicPr/>
            <p:nvPr/>
          </p:nvPicPr>
          <p:blipFill>
            <a:blip r:embed="rId2" cstate="print"/>
            <a:stretch>
              <a:fillRect/>
            </a:stretch>
          </p:blipFill>
          <p:spPr>
            <a:xfrm>
              <a:off x="2723950" y="4298984"/>
              <a:ext cx="295775" cy="81980"/>
            </a:xfrm>
            <a:prstGeom prst="rect">
              <a:avLst/>
            </a:prstGeom>
          </p:spPr>
        </p:pic>
      </p:grpSp>
      <p:pic>
        <p:nvPicPr>
          <p:cNvPr id="9" name="object 9"/>
          <p:cNvPicPr/>
          <p:nvPr/>
        </p:nvPicPr>
        <p:blipFill>
          <a:blip r:embed="rId3" cstate="print"/>
          <a:stretch>
            <a:fillRect/>
          </a:stretch>
        </p:blipFill>
        <p:spPr>
          <a:xfrm>
            <a:off x="4702422" y="433235"/>
            <a:ext cx="4129884" cy="1150780"/>
          </a:xfrm>
          <a:prstGeom prst="rect">
            <a:avLst/>
          </a:prstGeom>
        </p:spPr>
      </p:pic>
      <p:sp>
        <p:nvSpPr>
          <p:cNvPr id="10" name="object 10"/>
          <p:cNvSpPr txBox="1"/>
          <p:nvPr/>
        </p:nvSpPr>
        <p:spPr>
          <a:xfrm>
            <a:off x="4947201" y="884039"/>
            <a:ext cx="3634104"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Can</a:t>
            </a:r>
            <a:r>
              <a:rPr sz="1400" spc="-15" dirty="0">
                <a:latin typeface="Consolas"/>
                <a:cs typeface="Consolas"/>
              </a:rPr>
              <a:t> </a:t>
            </a:r>
            <a:r>
              <a:rPr sz="1400" spc="-5" dirty="0">
                <a:latin typeface="Consolas"/>
                <a:cs typeface="Consolas"/>
              </a:rPr>
              <a:t>just</a:t>
            </a:r>
            <a:r>
              <a:rPr sz="1400" spc="-10" dirty="0">
                <a:latin typeface="Consolas"/>
                <a:cs typeface="Consolas"/>
              </a:rPr>
              <a:t> </a:t>
            </a:r>
            <a:r>
              <a:rPr sz="1400" spc="-5" dirty="0">
                <a:latin typeface="Consolas"/>
                <a:cs typeface="Consolas"/>
              </a:rPr>
              <a:t>put</a:t>
            </a:r>
            <a:r>
              <a:rPr sz="1400" spc="-15" dirty="0">
                <a:latin typeface="Consolas"/>
                <a:cs typeface="Consolas"/>
              </a:rPr>
              <a:t> </a:t>
            </a:r>
            <a:r>
              <a:rPr sz="1400" spc="-5" dirty="0">
                <a:latin typeface="Consolas"/>
                <a:cs typeface="Consolas"/>
              </a:rPr>
              <a:t>at</a:t>
            </a:r>
            <a:r>
              <a:rPr sz="1400" spc="-10" dirty="0">
                <a:latin typeface="Consolas"/>
                <a:cs typeface="Consolas"/>
              </a:rPr>
              <a:t> </a:t>
            </a:r>
            <a:r>
              <a:rPr sz="1400" spc="-5" dirty="0">
                <a:latin typeface="Consolas"/>
                <a:cs typeface="Consolas"/>
              </a:rPr>
              <a:t>the</a:t>
            </a:r>
            <a:r>
              <a:rPr sz="1400" spc="-15" dirty="0">
                <a:latin typeface="Consolas"/>
                <a:cs typeface="Consolas"/>
              </a:rPr>
              <a:t> </a:t>
            </a:r>
            <a:r>
              <a:rPr sz="1400" spc="-5" dirty="0">
                <a:latin typeface="Consolas"/>
                <a:cs typeface="Consolas"/>
              </a:rPr>
              <a:t>head</a:t>
            </a:r>
            <a:r>
              <a:rPr sz="1400" spc="-10" dirty="0">
                <a:latin typeface="Consolas"/>
                <a:cs typeface="Consolas"/>
              </a:rPr>
              <a:t> </a:t>
            </a:r>
            <a:r>
              <a:rPr sz="1400" spc="-5" dirty="0">
                <a:latin typeface="Consolas"/>
                <a:cs typeface="Consolas"/>
              </a:rPr>
              <a:t>of</a:t>
            </a:r>
            <a:r>
              <a:rPr sz="1400" spc="-15" dirty="0">
                <a:latin typeface="Consolas"/>
                <a:cs typeface="Consolas"/>
              </a:rPr>
              <a:t> </a:t>
            </a:r>
            <a:r>
              <a:rPr sz="1400" spc="-5" dirty="0">
                <a:latin typeface="Consolas"/>
                <a:cs typeface="Consolas"/>
              </a:rPr>
              <a:t>the</a:t>
            </a:r>
            <a:r>
              <a:rPr sz="1400" spc="-10" dirty="0">
                <a:latin typeface="Consolas"/>
                <a:cs typeface="Consolas"/>
              </a:rPr>
              <a:t> </a:t>
            </a:r>
            <a:r>
              <a:rPr sz="1400" spc="-5" dirty="0">
                <a:latin typeface="Consolas"/>
                <a:cs typeface="Consolas"/>
              </a:rPr>
              <a:t>list!</a:t>
            </a:r>
            <a:endParaRPr sz="1400">
              <a:latin typeface="Consolas"/>
              <a:cs typeface="Consolas"/>
            </a:endParaRPr>
          </a:p>
        </p:txBody>
      </p:sp>
      <p:grpSp>
        <p:nvGrpSpPr>
          <p:cNvPr id="11" name="object 11"/>
          <p:cNvGrpSpPr/>
          <p:nvPr/>
        </p:nvGrpSpPr>
        <p:grpSpPr>
          <a:xfrm>
            <a:off x="6064982" y="368023"/>
            <a:ext cx="1405255" cy="302260"/>
            <a:chOff x="6064982" y="368023"/>
            <a:chExt cx="1405255" cy="302260"/>
          </a:xfrm>
        </p:grpSpPr>
        <p:sp>
          <p:nvSpPr>
            <p:cNvPr id="12" name="object 12"/>
            <p:cNvSpPr/>
            <p:nvPr/>
          </p:nvSpPr>
          <p:spPr>
            <a:xfrm>
              <a:off x="6079269" y="3823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13" name="object 13"/>
            <p:cNvSpPr/>
            <p:nvPr/>
          </p:nvSpPr>
          <p:spPr>
            <a:xfrm>
              <a:off x="6079269" y="3823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14" name="object 14"/>
          <p:cNvSpPr txBox="1">
            <a:spLocks noGrp="1"/>
          </p:cNvSpPr>
          <p:nvPr>
            <p:ph type="title"/>
          </p:nvPr>
        </p:nvSpPr>
        <p:spPr>
          <a:xfrm>
            <a:off x="6266185" y="394294"/>
            <a:ext cx="1002030" cy="238760"/>
          </a:xfrm>
          <a:prstGeom prst="rect">
            <a:avLst/>
          </a:prstGeom>
        </p:spPr>
        <p:txBody>
          <a:bodyPr vert="horz" wrap="square" lIns="0" tIns="12700" rIns="0" bIns="0" rtlCol="0">
            <a:spAutoFit/>
          </a:bodyPr>
          <a:lstStyle/>
          <a:p>
            <a:pPr marL="12700">
              <a:lnSpc>
                <a:spcPct val="100000"/>
              </a:lnSpc>
              <a:spcBef>
                <a:spcPts val="100"/>
              </a:spcBef>
            </a:pPr>
            <a:r>
              <a:rPr sz="1400" b="0" spc="-5" dirty="0">
                <a:solidFill>
                  <a:srgbClr val="000000"/>
                </a:solidFill>
                <a:latin typeface="Consolas"/>
                <a:cs typeface="Consolas"/>
              </a:rPr>
              <a:t>Insert(32)</a:t>
            </a:r>
            <a:endParaRPr sz="1400">
              <a:latin typeface="Consolas"/>
              <a:cs typeface="Consolas"/>
            </a:endParaRPr>
          </a:p>
        </p:txBody>
      </p:sp>
      <p:grpSp>
        <p:nvGrpSpPr>
          <p:cNvPr id="15" name="object 15"/>
          <p:cNvGrpSpPr/>
          <p:nvPr/>
        </p:nvGrpSpPr>
        <p:grpSpPr>
          <a:xfrm>
            <a:off x="2723950" y="3067179"/>
            <a:ext cx="652145" cy="352425"/>
            <a:chOff x="2723950" y="3067179"/>
            <a:chExt cx="652145" cy="352425"/>
          </a:xfrm>
        </p:grpSpPr>
        <p:sp>
          <p:nvSpPr>
            <p:cNvPr id="16" name="object 16"/>
            <p:cNvSpPr/>
            <p:nvPr/>
          </p:nvSpPr>
          <p:spPr>
            <a:xfrm>
              <a:off x="3038047" y="30814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2723950" y="3202184"/>
              <a:ext cx="295775" cy="81980"/>
            </a:xfrm>
            <a:prstGeom prst="rect">
              <a:avLst/>
            </a:prstGeom>
          </p:spPr>
        </p:pic>
      </p:grpSp>
      <p:grpSp>
        <p:nvGrpSpPr>
          <p:cNvPr id="18" name="object 18"/>
          <p:cNvGrpSpPr/>
          <p:nvPr/>
        </p:nvGrpSpPr>
        <p:grpSpPr>
          <a:xfrm>
            <a:off x="2723950" y="2244579"/>
            <a:ext cx="2564765" cy="352425"/>
            <a:chOff x="2723950" y="2244579"/>
            <a:chExt cx="2564765" cy="352425"/>
          </a:xfrm>
        </p:grpSpPr>
        <p:sp>
          <p:nvSpPr>
            <p:cNvPr id="19" name="object 19"/>
            <p:cNvSpPr/>
            <p:nvPr/>
          </p:nvSpPr>
          <p:spPr>
            <a:xfrm>
              <a:off x="3038034" y="22588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20" name="object 20"/>
            <p:cNvPicPr/>
            <p:nvPr/>
          </p:nvPicPr>
          <p:blipFill>
            <a:blip r:embed="rId2" cstate="print"/>
            <a:stretch>
              <a:fillRect/>
            </a:stretch>
          </p:blipFill>
          <p:spPr>
            <a:xfrm>
              <a:off x="3361434" y="2379576"/>
              <a:ext cx="295775" cy="81980"/>
            </a:xfrm>
            <a:prstGeom prst="rect">
              <a:avLst/>
            </a:prstGeom>
          </p:spPr>
        </p:pic>
        <p:sp>
          <p:nvSpPr>
            <p:cNvPr id="21" name="object 21"/>
            <p:cNvSpPr/>
            <p:nvPr/>
          </p:nvSpPr>
          <p:spPr>
            <a:xfrm>
              <a:off x="4312967"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22" name="object 22"/>
            <p:cNvPicPr/>
            <p:nvPr/>
          </p:nvPicPr>
          <p:blipFill>
            <a:blip r:embed="rId2" cstate="print"/>
            <a:stretch>
              <a:fillRect/>
            </a:stretch>
          </p:blipFill>
          <p:spPr>
            <a:xfrm>
              <a:off x="3998897" y="2379588"/>
              <a:ext cx="295775" cy="81980"/>
            </a:xfrm>
            <a:prstGeom prst="rect">
              <a:avLst/>
            </a:prstGeom>
          </p:spPr>
        </p:pic>
        <p:pic>
          <p:nvPicPr>
            <p:cNvPr id="23" name="object 23"/>
            <p:cNvPicPr/>
            <p:nvPr/>
          </p:nvPicPr>
          <p:blipFill>
            <a:blip r:embed="rId2" cstate="print"/>
            <a:stretch>
              <a:fillRect/>
            </a:stretch>
          </p:blipFill>
          <p:spPr>
            <a:xfrm>
              <a:off x="2723950" y="2379584"/>
              <a:ext cx="295775" cy="81980"/>
            </a:xfrm>
            <a:prstGeom prst="rect">
              <a:avLst/>
            </a:prstGeom>
          </p:spPr>
        </p:pic>
        <p:sp>
          <p:nvSpPr>
            <p:cNvPr id="24" name="object 24"/>
            <p:cNvSpPr/>
            <p:nvPr/>
          </p:nvSpPr>
          <p:spPr>
            <a:xfrm>
              <a:off x="4950442"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pic>
        <p:nvPicPr>
          <p:cNvPr id="25" name="object 25"/>
          <p:cNvPicPr/>
          <p:nvPr/>
        </p:nvPicPr>
        <p:blipFill>
          <a:blip r:embed="rId2" cstate="print"/>
          <a:stretch>
            <a:fillRect/>
          </a:stretch>
        </p:blipFill>
        <p:spPr>
          <a:xfrm>
            <a:off x="4636367" y="2379576"/>
            <a:ext cx="295775" cy="819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1410335" cy="409575"/>
          </a:xfrm>
          <a:prstGeom prst="rect">
            <a:avLst/>
          </a:prstGeom>
        </p:spPr>
        <p:txBody>
          <a:bodyPr vert="horz" wrap="square" lIns="0" tIns="15240" rIns="0" bIns="0" rtlCol="0">
            <a:spAutoFit/>
          </a:bodyPr>
          <a:lstStyle/>
          <a:p>
            <a:pPr marL="12700">
              <a:lnSpc>
                <a:spcPct val="100000"/>
              </a:lnSpc>
              <a:spcBef>
                <a:spcPts val="120"/>
              </a:spcBef>
            </a:pPr>
            <a:r>
              <a:rPr sz="2500" b="0" dirty="0">
                <a:solidFill>
                  <a:srgbClr val="000000"/>
                </a:solidFill>
                <a:latin typeface="Arial MT"/>
                <a:cs typeface="Arial MT"/>
              </a:rPr>
              <a:t>Insertions</a:t>
            </a:r>
            <a:endParaRPr sz="2500">
              <a:latin typeface="Arial MT"/>
              <a:cs typeface="Arial MT"/>
            </a:endParaRPr>
          </a:p>
        </p:txBody>
      </p:sp>
      <p:graphicFrame>
        <p:nvGraphicFramePr>
          <p:cNvPr id="3" name="object 3"/>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grpSp>
        <p:nvGrpSpPr>
          <p:cNvPr id="4" name="object 4"/>
          <p:cNvGrpSpPr/>
          <p:nvPr/>
        </p:nvGrpSpPr>
        <p:grpSpPr>
          <a:xfrm>
            <a:off x="2723950" y="2244579"/>
            <a:ext cx="2564765" cy="352425"/>
            <a:chOff x="2723950" y="2244579"/>
            <a:chExt cx="2564765" cy="352425"/>
          </a:xfrm>
        </p:grpSpPr>
        <p:sp>
          <p:nvSpPr>
            <p:cNvPr id="5" name="object 5"/>
            <p:cNvSpPr/>
            <p:nvPr/>
          </p:nvSpPr>
          <p:spPr>
            <a:xfrm>
              <a:off x="3038034" y="22588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6" name="object 6"/>
            <p:cNvPicPr/>
            <p:nvPr/>
          </p:nvPicPr>
          <p:blipFill>
            <a:blip r:embed="rId2" cstate="print"/>
            <a:stretch>
              <a:fillRect/>
            </a:stretch>
          </p:blipFill>
          <p:spPr>
            <a:xfrm>
              <a:off x="3361434" y="2379576"/>
              <a:ext cx="295775" cy="81980"/>
            </a:xfrm>
            <a:prstGeom prst="rect">
              <a:avLst/>
            </a:prstGeom>
          </p:spPr>
        </p:pic>
        <p:sp>
          <p:nvSpPr>
            <p:cNvPr id="7" name="object 7"/>
            <p:cNvSpPr/>
            <p:nvPr/>
          </p:nvSpPr>
          <p:spPr>
            <a:xfrm>
              <a:off x="4312967"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8" name="object 8"/>
            <p:cNvPicPr/>
            <p:nvPr/>
          </p:nvPicPr>
          <p:blipFill>
            <a:blip r:embed="rId2" cstate="print"/>
            <a:stretch>
              <a:fillRect/>
            </a:stretch>
          </p:blipFill>
          <p:spPr>
            <a:xfrm>
              <a:off x="3998897" y="2379588"/>
              <a:ext cx="295775" cy="81980"/>
            </a:xfrm>
            <a:prstGeom prst="rect">
              <a:avLst/>
            </a:prstGeom>
          </p:spPr>
        </p:pic>
        <p:pic>
          <p:nvPicPr>
            <p:cNvPr id="9" name="object 9"/>
            <p:cNvPicPr/>
            <p:nvPr/>
          </p:nvPicPr>
          <p:blipFill>
            <a:blip r:embed="rId2" cstate="print"/>
            <a:stretch>
              <a:fillRect/>
            </a:stretch>
          </p:blipFill>
          <p:spPr>
            <a:xfrm>
              <a:off x="2723950" y="2379584"/>
              <a:ext cx="295775" cy="81980"/>
            </a:xfrm>
            <a:prstGeom prst="rect">
              <a:avLst/>
            </a:prstGeom>
          </p:spPr>
        </p:pic>
        <p:sp>
          <p:nvSpPr>
            <p:cNvPr id="10" name="object 10"/>
            <p:cNvSpPr/>
            <p:nvPr/>
          </p:nvSpPr>
          <p:spPr>
            <a:xfrm>
              <a:off x="4950442"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4636367" y="2379576"/>
              <a:ext cx="295775" cy="81980"/>
            </a:xfrm>
            <a:prstGeom prst="rect">
              <a:avLst/>
            </a:prstGeom>
          </p:spPr>
        </p:pic>
      </p:grpSp>
      <p:sp>
        <p:nvSpPr>
          <p:cNvPr id="12" name="object 12"/>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graphicFrame>
        <p:nvGraphicFramePr>
          <p:cNvPr id="13" name="object 13"/>
          <p:cNvGraphicFramePr>
            <a:graphicFrameLocks noGrp="1"/>
          </p:cNvGraphicFramePr>
          <p:nvPr/>
        </p:nvGraphicFramePr>
        <p:xfrm>
          <a:off x="909799" y="1254499"/>
          <a:ext cx="7937498" cy="3247170"/>
        </p:xfrm>
        <a:graphic>
          <a:graphicData uri="http://schemas.openxmlformats.org/drawingml/2006/table">
            <a:tbl>
              <a:tblPr firstRow="1" bandRow="1">
                <a:tableStyleId>{2D5ABB26-0587-4C30-8999-92F81FD0307C}</a:tableStyleId>
              </a:tblPr>
              <a:tblGrid>
                <a:gridCol w="304165">
                  <a:extLst>
                    <a:ext uri="{9D8B030D-6E8A-4147-A177-3AD203B41FA5}">
                      <a16:colId xmlns:a16="http://schemas.microsoft.com/office/drawing/2014/main" val="20000"/>
                    </a:ext>
                  </a:extLst>
                </a:gridCol>
                <a:gridCol w="1510030">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196850">
                  <a:extLst>
                    <a:ext uri="{9D8B030D-6E8A-4147-A177-3AD203B41FA5}">
                      <a16:colId xmlns:a16="http://schemas.microsoft.com/office/drawing/2014/main" val="20004"/>
                    </a:ext>
                  </a:extLst>
                </a:gridCol>
                <a:gridCol w="118744">
                  <a:extLst>
                    <a:ext uri="{9D8B030D-6E8A-4147-A177-3AD203B41FA5}">
                      <a16:colId xmlns:a16="http://schemas.microsoft.com/office/drawing/2014/main" val="20005"/>
                    </a:ext>
                  </a:extLst>
                </a:gridCol>
                <a:gridCol w="324485">
                  <a:extLst>
                    <a:ext uri="{9D8B030D-6E8A-4147-A177-3AD203B41FA5}">
                      <a16:colId xmlns:a16="http://schemas.microsoft.com/office/drawing/2014/main" val="20006"/>
                    </a:ext>
                  </a:extLst>
                </a:gridCol>
                <a:gridCol w="197485">
                  <a:extLst>
                    <a:ext uri="{9D8B030D-6E8A-4147-A177-3AD203B41FA5}">
                      <a16:colId xmlns:a16="http://schemas.microsoft.com/office/drawing/2014/main" val="20007"/>
                    </a:ext>
                  </a:extLst>
                </a:gridCol>
                <a:gridCol w="119379">
                  <a:extLst>
                    <a:ext uri="{9D8B030D-6E8A-4147-A177-3AD203B41FA5}">
                      <a16:colId xmlns:a16="http://schemas.microsoft.com/office/drawing/2014/main" val="20008"/>
                    </a:ext>
                  </a:extLst>
                </a:gridCol>
                <a:gridCol w="325120">
                  <a:extLst>
                    <a:ext uri="{9D8B030D-6E8A-4147-A177-3AD203B41FA5}">
                      <a16:colId xmlns:a16="http://schemas.microsoft.com/office/drawing/2014/main" val="20009"/>
                    </a:ext>
                  </a:extLst>
                </a:gridCol>
                <a:gridCol w="315595">
                  <a:extLst>
                    <a:ext uri="{9D8B030D-6E8A-4147-A177-3AD203B41FA5}">
                      <a16:colId xmlns:a16="http://schemas.microsoft.com/office/drawing/2014/main" val="20010"/>
                    </a:ext>
                  </a:extLst>
                </a:gridCol>
                <a:gridCol w="325120">
                  <a:extLst>
                    <a:ext uri="{9D8B030D-6E8A-4147-A177-3AD203B41FA5}">
                      <a16:colId xmlns:a16="http://schemas.microsoft.com/office/drawing/2014/main" val="20011"/>
                    </a:ext>
                  </a:extLst>
                </a:gridCol>
                <a:gridCol w="639445">
                  <a:extLst>
                    <a:ext uri="{9D8B030D-6E8A-4147-A177-3AD203B41FA5}">
                      <a16:colId xmlns:a16="http://schemas.microsoft.com/office/drawing/2014/main" val="20012"/>
                    </a:ext>
                  </a:extLst>
                </a:gridCol>
                <a:gridCol w="2922905">
                  <a:extLst>
                    <a:ext uri="{9D8B030D-6E8A-4147-A177-3AD203B41FA5}">
                      <a16:colId xmlns:a16="http://schemas.microsoft.com/office/drawing/2014/main" val="20013"/>
                    </a:ext>
                  </a:extLst>
                </a:gridCol>
              </a:tblGrid>
              <a:tr h="480574">
                <a:tc gridSpan="13">
                  <a:txBody>
                    <a:bodyPr/>
                    <a:lstStyle/>
                    <a:p>
                      <a:pPr>
                        <a:lnSpc>
                          <a:spcPct val="100000"/>
                        </a:lnSpc>
                      </a:pPr>
                      <a:endParaRPr sz="14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85725">
                        <a:lnSpc>
                          <a:spcPct val="100000"/>
                        </a:lnSpc>
                        <a:spcBef>
                          <a:spcPts val="620"/>
                        </a:spcBef>
                      </a:pPr>
                      <a:r>
                        <a:rPr sz="1400" spc="-20" dirty="0">
                          <a:latin typeface="Arial MT"/>
                          <a:cs typeface="Arial MT"/>
                        </a:rPr>
                        <a:t>Time</a:t>
                      </a:r>
                      <a:r>
                        <a:rPr sz="1400" spc="-25" dirty="0">
                          <a:latin typeface="Arial MT"/>
                          <a:cs typeface="Arial MT"/>
                        </a:rPr>
                        <a:t> </a:t>
                      </a:r>
                      <a:r>
                        <a:rPr sz="1400" dirty="0">
                          <a:latin typeface="Arial MT"/>
                          <a:cs typeface="Arial MT"/>
                        </a:rPr>
                        <a:t>complexity</a:t>
                      </a:r>
                      <a:r>
                        <a:rPr sz="1400" spc="-25" dirty="0">
                          <a:latin typeface="Arial MT"/>
                          <a:cs typeface="Arial MT"/>
                        </a:rPr>
                        <a:t> </a:t>
                      </a:r>
                      <a:r>
                        <a:rPr sz="1400" spc="-5" dirty="0">
                          <a:latin typeface="Arial MT"/>
                          <a:cs typeface="Arial MT"/>
                        </a:rPr>
                        <a:t>for</a:t>
                      </a:r>
                      <a:r>
                        <a:rPr sz="1400" spc="-25" dirty="0">
                          <a:latin typeface="Arial MT"/>
                          <a:cs typeface="Arial MT"/>
                        </a:rPr>
                        <a:t> </a:t>
                      </a:r>
                      <a:r>
                        <a:rPr sz="1400" spc="-5" dirty="0">
                          <a:latin typeface="Arial MT"/>
                          <a:cs typeface="Arial MT"/>
                        </a:rPr>
                        <a:t>insertions?</a:t>
                      </a:r>
                      <a:endParaRPr sz="1400">
                        <a:latin typeface="Arial MT"/>
                        <a:cs typeface="Arial MT"/>
                      </a:endParaRPr>
                    </a:p>
                  </a:txBody>
                  <a:tcPr marL="0" marR="0" marT="78740" marB="0">
                    <a:solidFill>
                      <a:srgbClr val="FCE4CD"/>
                    </a:solidFill>
                  </a:tcPr>
                </a:tc>
                <a:extLst>
                  <a:ext uri="{0D108BD9-81ED-4DB2-BD59-A6C34878D82A}">
                    <a16:rowId xmlns:a16="http://schemas.microsoft.com/office/drawing/2014/main" val="10000"/>
                  </a:ext>
                </a:extLst>
              </a:tr>
              <a:tr h="274199">
                <a:tc>
                  <a:txBody>
                    <a:bodyPr/>
                    <a:lstStyle/>
                    <a:p>
                      <a:pPr marL="31750">
                        <a:lnSpc>
                          <a:spcPct val="100000"/>
                        </a:lnSpc>
                        <a:spcBef>
                          <a:spcPts val="195"/>
                        </a:spcBef>
                      </a:pPr>
                      <a:r>
                        <a:rPr sz="1400" dirty="0">
                          <a:latin typeface="Consolas"/>
                          <a:cs typeface="Consolas"/>
                        </a:rPr>
                        <a:t>0</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solidFill>
                      <a:srgbClr val="FCE4CD"/>
                    </a:solidFill>
                  </a:tcPr>
                </a:tc>
                <a:extLst>
                  <a:ext uri="{0D108BD9-81ED-4DB2-BD59-A6C34878D82A}">
                    <a16:rowId xmlns:a16="http://schemas.microsoft.com/office/drawing/2014/main" val="10001"/>
                  </a:ext>
                </a:extLst>
              </a:tr>
              <a:tr h="274199">
                <a:tc>
                  <a:txBody>
                    <a:bodyPr/>
                    <a:lstStyle/>
                    <a:p>
                      <a:pPr marL="31750">
                        <a:lnSpc>
                          <a:spcPct val="100000"/>
                        </a:lnSpc>
                        <a:spcBef>
                          <a:spcPts val="195"/>
                        </a:spcBef>
                      </a:pPr>
                      <a:r>
                        <a:rPr sz="1400" dirty="0">
                          <a:latin typeface="Consolas"/>
                          <a:cs typeface="Consolas"/>
                        </a:rPr>
                        <a:t>1</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solidFill>
                      <a:srgbClr val="FCE4CD"/>
                    </a:solidFill>
                  </a:tcPr>
                </a:tc>
                <a:extLst>
                  <a:ext uri="{0D108BD9-81ED-4DB2-BD59-A6C34878D82A}">
                    <a16:rowId xmlns:a16="http://schemas.microsoft.com/office/drawing/2014/main" val="10002"/>
                  </a:ext>
                </a:extLst>
              </a:tr>
              <a:tr h="298791">
                <a:tc>
                  <a:txBody>
                    <a:bodyPr/>
                    <a:lstStyle/>
                    <a:p>
                      <a:pPr marL="31750">
                        <a:lnSpc>
                          <a:spcPct val="100000"/>
                        </a:lnSpc>
                        <a:spcBef>
                          <a:spcPts val="195"/>
                        </a:spcBef>
                      </a:pPr>
                      <a:r>
                        <a:rPr sz="1400" dirty="0">
                          <a:latin typeface="Consolas"/>
                          <a:cs typeface="Consolas"/>
                        </a:rPr>
                        <a:t>2</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32</a:t>
                      </a:r>
                      <a:endParaRPr sz="1400">
                        <a:latin typeface="Consolas"/>
                        <a:cs typeface="Consolas"/>
                      </a:endParaRPr>
                    </a:p>
                  </a:txBody>
                  <a:tcPr marL="0" marR="0" marT="49530" marB="0">
                    <a:solidFill>
                      <a:srgbClr val="FFFF00"/>
                    </a:solidFill>
                  </a:tcPr>
                </a:tc>
                <a:tc>
                  <a:txBody>
                    <a:bodyPr/>
                    <a:lstStyle/>
                    <a:p>
                      <a:pPr>
                        <a:lnSpc>
                          <a:spcPct val="100000"/>
                        </a:lnSpc>
                      </a:pPr>
                      <a:endParaRPr sz="1400">
                        <a:latin typeface="Times New Roman"/>
                        <a:cs typeface="Times New Roman"/>
                      </a:endParaRPr>
                    </a:p>
                  </a:txBody>
                  <a:tcPr marL="0" marR="0" marT="0" marB="0">
                    <a:solidFill>
                      <a:srgbClr val="FFFF00"/>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12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72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52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3"/>
                  </a:ext>
                </a:extLst>
              </a:tr>
              <a:tr h="249607">
                <a:tc>
                  <a:txBody>
                    <a:bodyPr/>
                    <a:lstStyle/>
                    <a:p>
                      <a:pPr marL="31750">
                        <a:lnSpc>
                          <a:spcPct val="100000"/>
                        </a:lnSpc>
                        <a:spcBef>
                          <a:spcPts val="5"/>
                        </a:spcBef>
                      </a:pPr>
                      <a:r>
                        <a:rPr sz="1400" dirty="0">
                          <a:latin typeface="Consolas"/>
                          <a:cs typeface="Consolas"/>
                        </a:rPr>
                        <a:t>3</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4"/>
                  </a:ext>
                </a:extLst>
              </a:tr>
              <a:tr h="274199">
                <a:tc>
                  <a:txBody>
                    <a:bodyPr/>
                    <a:lstStyle/>
                    <a:p>
                      <a:pPr marL="31750">
                        <a:lnSpc>
                          <a:spcPct val="100000"/>
                        </a:lnSpc>
                        <a:spcBef>
                          <a:spcPts val="195"/>
                        </a:spcBef>
                      </a:pPr>
                      <a:r>
                        <a:rPr sz="1400" dirty="0">
                          <a:latin typeface="Consolas"/>
                          <a:cs typeface="Consolas"/>
                        </a:rPr>
                        <a:t>4</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5"/>
                  </a:ext>
                </a:extLst>
              </a:tr>
              <a:tr h="298791">
                <a:tc>
                  <a:txBody>
                    <a:bodyPr/>
                    <a:lstStyle/>
                    <a:p>
                      <a:pPr marL="31750">
                        <a:lnSpc>
                          <a:spcPct val="100000"/>
                        </a:lnSpc>
                        <a:spcBef>
                          <a:spcPts val="195"/>
                        </a:spcBef>
                      </a:pPr>
                      <a:r>
                        <a:rPr sz="1400" dirty="0">
                          <a:latin typeface="Consolas"/>
                          <a:cs typeface="Consolas"/>
                        </a:rPr>
                        <a:t>5</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25</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6"/>
                  </a:ext>
                </a:extLst>
              </a:tr>
              <a:tr h="249608">
                <a:tc>
                  <a:txBody>
                    <a:bodyPr/>
                    <a:lstStyle/>
                    <a:p>
                      <a:pPr marL="31750">
                        <a:lnSpc>
                          <a:spcPct val="100000"/>
                        </a:lnSpc>
                        <a:spcBef>
                          <a:spcPts val="5"/>
                        </a:spcBef>
                      </a:pPr>
                      <a:r>
                        <a:rPr sz="1400" dirty="0">
                          <a:latin typeface="Consolas"/>
                          <a:cs typeface="Consolas"/>
                        </a:rPr>
                        <a:t>6</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7"/>
                  </a:ext>
                </a:extLst>
              </a:tr>
              <a:tr h="274199">
                <a:tc>
                  <a:txBody>
                    <a:bodyPr/>
                    <a:lstStyle/>
                    <a:p>
                      <a:pPr marL="31750">
                        <a:lnSpc>
                          <a:spcPct val="100000"/>
                        </a:lnSpc>
                        <a:spcBef>
                          <a:spcPts val="195"/>
                        </a:spcBef>
                      </a:pPr>
                      <a:r>
                        <a:rPr sz="1400" dirty="0">
                          <a:latin typeface="Consolas"/>
                          <a:cs typeface="Consolas"/>
                        </a:rPr>
                        <a:t>7</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8"/>
                  </a:ext>
                </a:extLst>
              </a:tr>
              <a:tr h="274199">
                <a:tc>
                  <a:txBody>
                    <a:bodyPr/>
                    <a:lstStyle/>
                    <a:p>
                      <a:pPr marL="31750">
                        <a:lnSpc>
                          <a:spcPct val="100000"/>
                        </a:lnSpc>
                        <a:spcBef>
                          <a:spcPts val="195"/>
                        </a:spcBef>
                      </a:pPr>
                      <a:r>
                        <a:rPr sz="1400" dirty="0">
                          <a:latin typeface="Consolas"/>
                          <a:cs typeface="Consolas"/>
                        </a:rPr>
                        <a:t>8</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9"/>
                  </a:ext>
                </a:extLst>
              </a:tr>
              <a:tr h="298804">
                <a:tc>
                  <a:txBody>
                    <a:bodyPr/>
                    <a:lstStyle/>
                    <a:p>
                      <a:pPr marL="31750">
                        <a:lnSpc>
                          <a:spcPct val="100000"/>
                        </a:lnSpc>
                        <a:spcBef>
                          <a:spcPts val="195"/>
                        </a:spcBef>
                      </a:pPr>
                      <a:r>
                        <a:rPr sz="1400" dirty="0">
                          <a:latin typeface="Consolas"/>
                          <a:cs typeface="Consolas"/>
                        </a:rPr>
                        <a:t>9</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99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49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10"/>
                  </a:ext>
                </a:extLst>
              </a:tr>
            </a:tbl>
          </a:graphicData>
        </a:graphic>
      </p:graphicFrame>
      <p:grpSp>
        <p:nvGrpSpPr>
          <p:cNvPr id="14" name="object 14"/>
          <p:cNvGrpSpPr/>
          <p:nvPr/>
        </p:nvGrpSpPr>
        <p:grpSpPr>
          <a:xfrm>
            <a:off x="2723950" y="4163979"/>
            <a:ext cx="1289685" cy="352425"/>
            <a:chOff x="2723950" y="4163979"/>
            <a:chExt cx="1289685" cy="352425"/>
          </a:xfrm>
        </p:grpSpPr>
        <p:sp>
          <p:nvSpPr>
            <p:cNvPr id="15" name="object 15"/>
            <p:cNvSpPr/>
            <p:nvPr/>
          </p:nvSpPr>
          <p:spPr>
            <a:xfrm>
              <a:off x="3038047" y="41782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16" name="object 16"/>
            <p:cNvPicPr/>
            <p:nvPr/>
          </p:nvPicPr>
          <p:blipFill>
            <a:blip r:embed="rId2" cstate="print"/>
            <a:stretch>
              <a:fillRect/>
            </a:stretch>
          </p:blipFill>
          <p:spPr>
            <a:xfrm>
              <a:off x="3361447" y="4298976"/>
              <a:ext cx="295775" cy="81981"/>
            </a:xfrm>
            <a:prstGeom prst="rect">
              <a:avLst/>
            </a:prstGeom>
          </p:spPr>
        </p:pic>
        <p:pic>
          <p:nvPicPr>
            <p:cNvPr id="17" name="object 17"/>
            <p:cNvPicPr/>
            <p:nvPr/>
          </p:nvPicPr>
          <p:blipFill>
            <a:blip r:embed="rId2" cstate="print"/>
            <a:stretch>
              <a:fillRect/>
            </a:stretch>
          </p:blipFill>
          <p:spPr>
            <a:xfrm>
              <a:off x="2723950" y="4298984"/>
              <a:ext cx="295775" cy="81980"/>
            </a:xfrm>
            <a:prstGeom prst="rect">
              <a:avLst/>
            </a:prstGeom>
          </p:spPr>
        </p:pic>
      </p:grpSp>
      <p:grpSp>
        <p:nvGrpSpPr>
          <p:cNvPr id="18" name="object 18"/>
          <p:cNvGrpSpPr/>
          <p:nvPr/>
        </p:nvGrpSpPr>
        <p:grpSpPr>
          <a:xfrm>
            <a:off x="2723950" y="3067179"/>
            <a:ext cx="652145" cy="352425"/>
            <a:chOff x="2723950" y="3067179"/>
            <a:chExt cx="652145" cy="352425"/>
          </a:xfrm>
        </p:grpSpPr>
        <p:sp>
          <p:nvSpPr>
            <p:cNvPr id="19" name="object 19"/>
            <p:cNvSpPr/>
            <p:nvPr/>
          </p:nvSpPr>
          <p:spPr>
            <a:xfrm>
              <a:off x="3038047" y="30814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20" name="object 20"/>
            <p:cNvPicPr/>
            <p:nvPr/>
          </p:nvPicPr>
          <p:blipFill>
            <a:blip r:embed="rId3" cstate="print"/>
            <a:stretch>
              <a:fillRect/>
            </a:stretch>
          </p:blipFill>
          <p:spPr>
            <a:xfrm>
              <a:off x="2723950" y="3202184"/>
              <a:ext cx="295775" cy="81980"/>
            </a:xfrm>
            <a:prstGeom prst="rect">
              <a:avLst/>
            </a:prstGeom>
          </p:spPr>
        </p:pic>
      </p:grpSp>
      <p:sp>
        <p:nvSpPr>
          <p:cNvPr id="21" name="object 21"/>
          <p:cNvSpPr/>
          <p:nvPr/>
        </p:nvSpPr>
        <p:spPr>
          <a:xfrm>
            <a:off x="5911300" y="1254499"/>
            <a:ext cx="2921635" cy="1166495"/>
          </a:xfrm>
          <a:custGeom>
            <a:avLst/>
            <a:gdLst/>
            <a:ahLst/>
            <a:cxnLst/>
            <a:rect l="l" t="t" r="r" b="b"/>
            <a:pathLst>
              <a:path w="2921634" h="1166495">
                <a:moveTo>
                  <a:pt x="2921099" y="1166099"/>
                </a:moveTo>
                <a:lnTo>
                  <a:pt x="0" y="1166099"/>
                </a:lnTo>
                <a:lnTo>
                  <a:pt x="0" y="0"/>
                </a:lnTo>
                <a:lnTo>
                  <a:pt x="2921099" y="0"/>
                </a:lnTo>
                <a:lnTo>
                  <a:pt x="2921099" y="1166099"/>
                </a:lnTo>
                <a:close/>
              </a:path>
            </a:pathLst>
          </a:custGeom>
          <a:solidFill>
            <a:srgbClr val="FCE4CD"/>
          </a:solid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1410335" cy="409575"/>
          </a:xfrm>
          <a:prstGeom prst="rect">
            <a:avLst/>
          </a:prstGeom>
        </p:spPr>
        <p:txBody>
          <a:bodyPr vert="horz" wrap="square" lIns="0" tIns="15240" rIns="0" bIns="0" rtlCol="0">
            <a:spAutoFit/>
          </a:bodyPr>
          <a:lstStyle/>
          <a:p>
            <a:pPr marL="12700">
              <a:lnSpc>
                <a:spcPct val="100000"/>
              </a:lnSpc>
              <a:spcBef>
                <a:spcPts val="120"/>
              </a:spcBef>
            </a:pPr>
            <a:r>
              <a:rPr sz="2500" b="0" dirty="0">
                <a:solidFill>
                  <a:srgbClr val="000000"/>
                </a:solidFill>
                <a:latin typeface="Arial MT"/>
                <a:cs typeface="Arial MT"/>
              </a:rPr>
              <a:t>Insertions</a:t>
            </a:r>
            <a:endParaRPr sz="2500">
              <a:latin typeface="Arial MT"/>
              <a:cs typeface="Arial MT"/>
            </a:endParaRPr>
          </a:p>
        </p:txBody>
      </p:sp>
      <p:graphicFrame>
        <p:nvGraphicFramePr>
          <p:cNvPr id="3" name="object 3"/>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graphicFrame>
        <p:nvGraphicFramePr>
          <p:cNvPr id="4" name="object 4"/>
          <p:cNvGraphicFramePr>
            <a:graphicFrameLocks noGrp="1"/>
          </p:cNvGraphicFramePr>
          <p:nvPr/>
        </p:nvGraphicFramePr>
        <p:xfrm>
          <a:off x="909799" y="1735074"/>
          <a:ext cx="4420867" cy="2766596"/>
        </p:xfrm>
        <a:graphic>
          <a:graphicData uri="http://schemas.openxmlformats.org/drawingml/2006/table">
            <a:tbl>
              <a:tblPr firstRow="1" bandRow="1">
                <a:tableStyleId>{2D5ABB26-0587-4C30-8999-92F81FD0307C}</a:tableStyleId>
              </a:tblPr>
              <a:tblGrid>
                <a:gridCol w="304165">
                  <a:extLst>
                    <a:ext uri="{9D8B030D-6E8A-4147-A177-3AD203B41FA5}">
                      <a16:colId xmlns:a16="http://schemas.microsoft.com/office/drawing/2014/main" val="20000"/>
                    </a:ext>
                  </a:extLst>
                </a:gridCol>
                <a:gridCol w="1510030">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196850">
                  <a:extLst>
                    <a:ext uri="{9D8B030D-6E8A-4147-A177-3AD203B41FA5}">
                      <a16:colId xmlns:a16="http://schemas.microsoft.com/office/drawing/2014/main" val="20004"/>
                    </a:ext>
                  </a:extLst>
                </a:gridCol>
                <a:gridCol w="118744">
                  <a:extLst>
                    <a:ext uri="{9D8B030D-6E8A-4147-A177-3AD203B41FA5}">
                      <a16:colId xmlns:a16="http://schemas.microsoft.com/office/drawing/2014/main" val="20005"/>
                    </a:ext>
                  </a:extLst>
                </a:gridCol>
                <a:gridCol w="324485">
                  <a:extLst>
                    <a:ext uri="{9D8B030D-6E8A-4147-A177-3AD203B41FA5}">
                      <a16:colId xmlns:a16="http://schemas.microsoft.com/office/drawing/2014/main" val="20006"/>
                    </a:ext>
                  </a:extLst>
                </a:gridCol>
                <a:gridCol w="197485">
                  <a:extLst>
                    <a:ext uri="{9D8B030D-6E8A-4147-A177-3AD203B41FA5}">
                      <a16:colId xmlns:a16="http://schemas.microsoft.com/office/drawing/2014/main" val="20007"/>
                    </a:ext>
                  </a:extLst>
                </a:gridCol>
                <a:gridCol w="119379">
                  <a:extLst>
                    <a:ext uri="{9D8B030D-6E8A-4147-A177-3AD203B41FA5}">
                      <a16:colId xmlns:a16="http://schemas.microsoft.com/office/drawing/2014/main" val="20008"/>
                    </a:ext>
                  </a:extLst>
                </a:gridCol>
                <a:gridCol w="325120">
                  <a:extLst>
                    <a:ext uri="{9D8B030D-6E8A-4147-A177-3AD203B41FA5}">
                      <a16:colId xmlns:a16="http://schemas.microsoft.com/office/drawing/2014/main" val="20009"/>
                    </a:ext>
                  </a:extLst>
                </a:gridCol>
                <a:gridCol w="315595">
                  <a:extLst>
                    <a:ext uri="{9D8B030D-6E8A-4147-A177-3AD203B41FA5}">
                      <a16:colId xmlns:a16="http://schemas.microsoft.com/office/drawing/2014/main" val="20010"/>
                    </a:ext>
                  </a:extLst>
                </a:gridCol>
                <a:gridCol w="370839">
                  <a:extLst>
                    <a:ext uri="{9D8B030D-6E8A-4147-A177-3AD203B41FA5}">
                      <a16:colId xmlns:a16="http://schemas.microsoft.com/office/drawing/2014/main" val="20011"/>
                    </a:ext>
                  </a:extLst>
                </a:gridCol>
              </a:tblGrid>
              <a:tr h="274199">
                <a:tc>
                  <a:txBody>
                    <a:bodyPr/>
                    <a:lstStyle/>
                    <a:p>
                      <a:pPr marL="31750">
                        <a:lnSpc>
                          <a:spcPct val="100000"/>
                        </a:lnSpc>
                        <a:spcBef>
                          <a:spcPts val="195"/>
                        </a:spcBef>
                      </a:pPr>
                      <a:r>
                        <a:rPr sz="1400" dirty="0">
                          <a:latin typeface="Consolas"/>
                          <a:cs typeface="Consolas"/>
                        </a:rPr>
                        <a:t>0</a:t>
                      </a:r>
                      <a:endParaRPr sz="1400">
                        <a:latin typeface="Consolas"/>
                        <a:cs typeface="Consolas"/>
                      </a:endParaRPr>
                    </a:p>
                  </a:txBody>
                  <a:tcPr marL="0" marR="0" marT="24765" marB="0"/>
                </a:tc>
                <a:tc rowSpan="2" gridSpan="11">
                  <a:txBody>
                    <a:bodyPr/>
                    <a:lstStyle/>
                    <a:p>
                      <a:pPr>
                        <a:lnSpc>
                          <a:spcPct val="100000"/>
                        </a:lnSpc>
                      </a:pPr>
                      <a:endParaRPr sz="14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74199">
                <a:tc>
                  <a:txBody>
                    <a:bodyPr/>
                    <a:lstStyle/>
                    <a:p>
                      <a:pPr marL="31750">
                        <a:lnSpc>
                          <a:spcPct val="100000"/>
                        </a:lnSpc>
                        <a:spcBef>
                          <a:spcPts val="195"/>
                        </a:spcBef>
                      </a:pPr>
                      <a:r>
                        <a:rPr sz="1400" dirty="0">
                          <a:latin typeface="Consolas"/>
                          <a:cs typeface="Consolas"/>
                        </a:rPr>
                        <a:t>1</a:t>
                      </a:r>
                      <a:endParaRPr sz="1400">
                        <a:latin typeface="Consolas"/>
                        <a:cs typeface="Consolas"/>
                      </a:endParaRPr>
                    </a:p>
                  </a:txBody>
                  <a:tcPr marL="0" marR="0" marT="24765" marB="0"/>
                </a:tc>
                <a:tc gridSpan="1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98791">
                <a:tc>
                  <a:txBody>
                    <a:bodyPr/>
                    <a:lstStyle/>
                    <a:p>
                      <a:pPr marL="31750">
                        <a:lnSpc>
                          <a:spcPct val="100000"/>
                        </a:lnSpc>
                        <a:spcBef>
                          <a:spcPts val="195"/>
                        </a:spcBef>
                      </a:pPr>
                      <a:r>
                        <a:rPr sz="1400" dirty="0">
                          <a:latin typeface="Consolas"/>
                          <a:cs typeface="Consolas"/>
                        </a:rPr>
                        <a:t>2</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32</a:t>
                      </a:r>
                      <a:endParaRPr sz="1400">
                        <a:latin typeface="Consolas"/>
                        <a:cs typeface="Consolas"/>
                      </a:endParaRPr>
                    </a:p>
                  </a:txBody>
                  <a:tcPr marL="0" marR="0" marT="49530" marB="0">
                    <a:solidFill>
                      <a:srgbClr val="FFFF00"/>
                    </a:solidFill>
                  </a:tcPr>
                </a:tc>
                <a:tc>
                  <a:txBody>
                    <a:bodyPr/>
                    <a:lstStyle/>
                    <a:p>
                      <a:pPr>
                        <a:lnSpc>
                          <a:spcPct val="100000"/>
                        </a:lnSpc>
                      </a:pPr>
                      <a:endParaRPr sz="1400">
                        <a:latin typeface="Times New Roman"/>
                        <a:cs typeface="Times New Roman"/>
                      </a:endParaRPr>
                    </a:p>
                  </a:txBody>
                  <a:tcPr marL="0" marR="0" marT="0" marB="0">
                    <a:solidFill>
                      <a:srgbClr val="FFFF00"/>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12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72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52</a:t>
                      </a:r>
                      <a:endParaRPr sz="1400">
                        <a:latin typeface="Consolas"/>
                        <a:cs typeface="Consolas"/>
                      </a:endParaRPr>
                    </a:p>
                  </a:txBody>
                  <a:tcPr marL="0" marR="0" marT="49530" marB="0">
                    <a:solidFill>
                      <a:srgbClr val="EEEEEE"/>
                    </a:solidFill>
                  </a:tcPr>
                </a:tc>
                <a:extLst>
                  <a:ext uri="{0D108BD9-81ED-4DB2-BD59-A6C34878D82A}">
                    <a16:rowId xmlns:a16="http://schemas.microsoft.com/office/drawing/2014/main" val="10002"/>
                  </a:ext>
                </a:extLst>
              </a:tr>
              <a:tr h="249607">
                <a:tc>
                  <a:txBody>
                    <a:bodyPr/>
                    <a:lstStyle/>
                    <a:p>
                      <a:pPr marL="31750">
                        <a:lnSpc>
                          <a:spcPct val="100000"/>
                        </a:lnSpc>
                        <a:spcBef>
                          <a:spcPts val="5"/>
                        </a:spcBef>
                      </a:pPr>
                      <a:r>
                        <a:rPr sz="1400" dirty="0">
                          <a:latin typeface="Consolas"/>
                          <a:cs typeface="Consolas"/>
                        </a:rPr>
                        <a:t>3</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3"/>
                  </a:ext>
                </a:extLst>
              </a:tr>
              <a:tr h="274199">
                <a:tc>
                  <a:txBody>
                    <a:bodyPr/>
                    <a:lstStyle/>
                    <a:p>
                      <a:pPr marL="31750">
                        <a:lnSpc>
                          <a:spcPct val="100000"/>
                        </a:lnSpc>
                        <a:spcBef>
                          <a:spcPts val="195"/>
                        </a:spcBef>
                      </a:pPr>
                      <a:r>
                        <a:rPr sz="1400" dirty="0">
                          <a:latin typeface="Consolas"/>
                          <a:cs typeface="Consolas"/>
                        </a:rPr>
                        <a:t>4</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4"/>
                  </a:ext>
                </a:extLst>
              </a:tr>
              <a:tr h="298791">
                <a:tc>
                  <a:txBody>
                    <a:bodyPr/>
                    <a:lstStyle/>
                    <a:p>
                      <a:pPr marL="31750">
                        <a:lnSpc>
                          <a:spcPct val="100000"/>
                        </a:lnSpc>
                        <a:spcBef>
                          <a:spcPts val="195"/>
                        </a:spcBef>
                      </a:pPr>
                      <a:r>
                        <a:rPr sz="1400" dirty="0">
                          <a:latin typeface="Consolas"/>
                          <a:cs typeface="Consolas"/>
                        </a:rPr>
                        <a:t>5</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25</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5"/>
                  </a:ext>
                </a:extLst>
              </a:tr>
              <a:tr h="249608">
                <a:tc>
                  <a:txBody>
                    <a:bodyPr/>
                    <a:lstStyle/>
                    <a:p>
                      <a:pPr marL="31750">
                        <a:lnSpc>
                          <a:spcPct val="100000"/>
                        </a:lnSpc>
                        <a:spcBef>
                          <a:spcPts val="5"/>
                        </a:spcBef>
                      </a:pPr>
                      <a:r>
                        <a:rPr sz="1400" dirty="0">
                          <a:latin typeface="Consolas"/>
                          <a:cs typeface="Consolas"/>
                        </a:rPr>
                        <a:t>6</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6"/>
                  </a:ext>
                </a:extLst>
              </a:tr>
              <a:tr h="274199">
                <a:tc>
                  <a:txBody>
                    <a:bodyPr/>
                    <a:lstStyle/>
                    <a:p>
                      <a:pPr marL="31750">
                        <a:lnSpc>
                          <a:spcPct val="100000"/>
                        </a:lnSpc>
                        <a:spcBef>
                          <a:spcPts val="195"/>
                        </a:spcBef>
                      </a:pPr>
                      <a:r>
                        <a:rPr sz="1400" dirty="0">
                          <a:latin typeface="Consolas"/>
                          <a:cs typeface="Consolas"/>
                        </a:rPr>
                        <a:t>7</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7"/>
                  </a:ext>
                </a:extLst>
              </a:tr>
              <a:tr h="274199">
                <a:tc>
                  <a:txBody>
                    <a:bodyPr/>
                    <a:lstStyle/>
                    <a:p>
                      <a:pPr marL="31750">
                        <a:lnSpc>
                          <a:spcPct val="100000"/>
                        </a:lnSpc>
                        <a:spcBef>
                          <a:spcPts val="195"/>
                        </a:spcBef>
                      </a:pPr>
                      <a:r>
                        <a:rPr sz="1400" dirty="0">
                          <a:latin typeface="Consolas"/>
                          <a:cs typeface="Consolas"/>
                        </a:rPr>
                        <a:t>8</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8"/>
                  </a:ext>
                </a:extLst>
              </a:tr>
              <a:tr h="298804">
                <a:tc>
                  <a:txBody>
                    <a:bodyPr/>
                    <a:lstStyle/>
                    <a:p>
                      <a:pPr marL="31750">
                        <a:lnSpc>
                          <a:spcPct val="100000"/>
                        </a:lnSpc>
                        <a:spcBef>
                          <a:spcPts val="195"/>
                        </a:spcBef>
                      </a:pPr>
                      <a:r>
                        <a:rPr sz="1400" dirty="0">
                          <a:latin typeface="Consolas"/>
                          <a:cs typeface="Consolas"/>
                        </a:rPr>
                        <a:t>9</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99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49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9"/>
                  </a:ext>
                </a:extLst>
              </a:tr>
            </a:tbl>
          </a:graphicData>
        </a:graphic>
      </p:graphicFrame>
      <p:sp>
        <p:nvSpPr>
          <p:cNvPr id="5" name="object 5"/>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grpSp>
        <p:nvGrpSpPr>
          <p:cNvPr id="6" name="object 6"/>
          <p:cNvGrpSpPr/>
          <p:nvPr/>
        </p:nvGrpSpPr>
        <p:grpSpPr>
          <a:xfrm>
            <a:off x="2723950" y="4163979"/>
            <a:ext cx="1289685" cy="352425"/>
            <a:chOff x="2723950" y="4163979"/>
            <a:chExt cx="1289685" cy="352425"/>
          </a:xfrm>
        </p:grpSpPr>
        <p:sp>
          <p:nvSpPr>
            <p:cNvPr id="7" name="object 7"/>
            <p:cNvSpPr/>
            <p:nvPr/>
          </p:nvSpPr>
          <p:spPr>
            <a:xfrm>
              <a:off x="3038047" y="41782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8" name="object 8"/>
            <p:cNvPicPr/>
            <p:nvPr/>
          </p:nvPicPr>
          <p:blipFill>
            <a:blip r:embed="rId2" cstate="print"/>
            <a:stretch>
              <a:fillRect/>
            </a:stretch>
          </p:blipFill>
          <p:spPr>
            <a:xfrm>
              <a:off x="3361447" y="4298976"/>
              <a:ext cx="295775" cy="81981"/>
            </a:xfrm>
            <a:prstGeom prst="rect">
              <a:avLst/>
            </a:prstGeom>
          </p:spPr>
        </p:pic>
        <p:pic>
          <p:nvPicPr>
            <p:cNvPr id="9" name="object 9"/>
            <p:cNvPicPr/>
            <p:nvPr/>
          </p:nvPicPr>
          <p:blipFill>
            <a:blip r:embed="rId2" cstate="print"/>
            <a:stretch>
              <a:fillRect/>
            </a:stretch>
          </p:blipFill>
          <p:spPr>
            <a:xfrm>
              <a:off x="2723950" y="4298984"/>
              <a:ext cx="295775" cy="81980"/>
            </a:xfrm>
            <a:prstGeom prst="rect">
              <a:avLst/>
            </a:prstGeom>
          </p:spPr>
        </p:pic>
      </p:grpSp>
      <p:grpSp>
        <p:nvGrpSpPr>
          <p:cNvPr id="10" name="object 10"/>
          <p:cNvGrpSpPr/>
          <p:nvPr/>
        </p:nvGrpSpPr>
        <p:grpSpPr>
          <a:xfrm>
            <a:off x="2723950" y="3067179"/>
            <a:ext cx="652145" cy="352425"/>
            <a:chOff x="2723950" y="3067179"/>
            <a:chExt cx="652145" cy="352425"/>
          </a:xfrm>
        </p:grpSpPr>
        <p:sp>
          <p:nvSpPr>
            <p:cNvPr id="11" name="object 11"/>
            <p:cNvSpPr/>
            <p:nvPr/>
          </p:nvSpPr>
          <p:spPr>
            <a:xfrm>
              <a:off x="3038047" y="30814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2723950" y="3202184"/>
              <a:ext cx="295775" cy="81980"/>
            </a:xfrm>
            <a:prstGeom prst="rect">
              <a:avLst/>
            </a:prstGeom>
          </p:spPr>
        </p:pic>
      </p:grpSp>
      <p:grpSp>
        <p:nvGrpSpPr>
          <p:cNvPr id="13" name="object 13"/>
          <p:cNvGrpSpPr/>
          <p:nvPr/>
        </p:nvGrpSpPr>
        <p:grpSpPr>
          <a:xfrm>
            <a:off x="2723950" y="2244579"/>
            <a:ext cx="2564765" cy="352425"/>
            <a:chOff x="2723950" y="2244579"/>
            <a:chExt cx="2564765" cy="352425"/>
          </a:xfrm>
        </p:grpSpPr>
        <p:sp>
          <p:nvSpPr>
            <p:cNvPr id="14" name="object 14"/>
            <p:cNvSpPr/>
            <p:nvPr/>
          </p:nvSpPr>
          <p:spPr>
            <a:xfrm>
              <a:off x="3038034" y="22588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3361434" y="2379576"/>
              <a:ext cx="295775" cy="81980"/>
            </a:xfrm>
            <a:prstGeom prst="rect">
              <a:avLst/>
            </a:prstGeom>
          </p:spPr>
        </p:pic>
        <p:sp>
          <p:nvSpPr>
            <p:cNvPr id="16" name="object 16"/>
            <p:cNvSpPr/>
            <p:nvPr/>
          </p:nvSpPr>
          <p:spPr>
            <a:xfrm>
              <a:off x="4312967"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3998897" y="2379588"/>
              <a:ext cx="295775" cy="81980"/>
            </a:xfrm>
            <a:prstGeom prst="rect">
              <a:avLst/>
            </a:prstGeom>
          </p:spPr>
        </p:pic>
        <p:pic>
          <p:nvPicPr>
            <p:cNvPr id="18" name="object 18"/>
            <p:cNvPicPr/>
            <p:nvPr/>
          </p:nvPicPr>
          <p:blipFill>
            <a:blip r:embed="rId2" cstate="print"/>
            <a:stretch>
              <a:fillRect/>
            </a:stretch>
          </p:blipFill>
          <p:spPr>
            <a:xfrm>
              <a:off x="2723950" y="2379584"/>
              <a:ext cx="295775" cy="81980"/>
            </a:xfrm>
            <a:prstGeom prst="rect">
              <a:avLst/>
            </a:prstGeom>
          </p:spPr>
        </p:pic>
        <p:sp>
          <p:nvSpPr>
            <p:cNvPr id="19" name="object 19"/>
            <p:cNvSpPr/>
            <p:nvPr/>
          </p:nvSpPr>
          <p:spPr>
            <a:xfrm>
              <a:off x="4950442"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pic>
        <p:nvPicPr>
          <p:cNvPr id="20" name="object 20"/>
          <p:cNvPicPr/>
          <p:nvPr/>
        </p:nvPicPr>
        <p:blipFill>
          <a:blip r:embed="rId2" cstate="print"/>
          <a:stretch>
            <a:fillRect/>
          </a:stretch>
        </p:blipFill>
        <p:spPr>
          <a:xfrm>
            <a:off x="4636367" y="2379576"/>
            <a:ext cx="295775" cy="81980"/>
          </a:xfrm>
          <a:prstGeom prst="rect">
            <a:avLst/>
          </a:prstGeom>
        </p:spPr>
      </p:pic>
      <p:sp>
        <p:nvSpPr>
          <p:cNvPr id="21" name="object 21"/>
          <p:cNvSpPr txBox="1"/>
          <p:nvPr/>
        </p:nvSpPr>
        <p:spPr>
          <a:xfrm>
            <a:off x="5911300" y="1254499"/>
            <a:ext cx="2921635" cy="1166495"/>
          </a:xfrm>
          <a:prstGeom prst="rect">
            <a:avLst/>
          </a:prstGeom>
          <a:solidFill>
            <a:srgbClr val="FCE4CD"/>
          </a:solidFill>
        </p:spPr>
        <p:txBody>
          <a:bodyPr vert="horz" wrap="square" lIns="0" tIns="78740" rIns="0" bIns="0" rtlCol="0">
            <a:spAutoFit/>
          </a:bodyPr>
          <a:lstStyle/>
          <a:p>
            <a:pPr marL="85725">
              <a:lnSpc>
                <a:spcPct val="100000"/>
              </a:lnSpc>
              <a:spcBef>
                <a:spcPts val="620"/>
              </a:spcBef>
            </a:pPr>
            <a:r>
              <a:rPr sz="1400" spc="-20" dirty="0">
                <a:latin typeface="Arial MT"/>
                <a:cs typeface="Arial MT"/>
              </a:rPr>
              <a:t>Time</a:t>
            </a:r>
            <a:r>
              <a:rPr sz="1400" spc="-25" dirty="0">
                <a:latin typeface="Arial MT"/>
                <a:cs typeface="Arial MT"/>
              </a:rPr>
              <a:t> </a:t>
            </a:r>
            <a:r>
              <a:rPr sz="1400" dirty="0">
                <a:latin typeface="Arial MT"/>
                <a:cs typeface="Arial MT"/>
              </a:rPr>
              <a:t>complexity</a:t>
            </a:r>
            <a:r>
              <a:rPr sz="1400" spc="-25" dirty="0">
                <a:latin typeface="Arial MT"/>
                <a:cs typeface="Arial MT"/>
              </a:rPr>
              <a:t> </a:t>
            </a:r>
            <a:r>
              <a:rPr sz="1400" spc="-5" dirty="0">
                <a:latin typeface="Arial MT"/>
                <a:cs typeface="Arial MT"/>
              </a:rPr>
              <a:t>for</a:t>
            </a:r>
            <a:r>
              <a:rPr sz="1400" spc="-25" dirty="0">
                <a:latin typeface="Arial MT"/>
                <a:cs typeface="Arial MT"/>
              </a:rPr>
              <a:t> </a:t>
            </a:r>
            <a:r>
              <a:rPr sz="1400" spc="-5" dirty="0">
                <a:latin typeface="Arial MT"/>
                <a:cs typeface="Arial MT"/>
              </a:rPr>
              <a:t>insertions?</a:t>
            </a:r>
            <a:endParaRPr sz="1400">
              <a:latin typeface="Arial MT"/>
              <a:cs typeface="Arial MT"/>
            </a:endParaRPr>
          </a:p>
          <a:p>
            <a:pPr>
              <a:lnSpc>
                <a:spcPct val="100000"/>
              </a:lnSpc>
              <a:spcBef>
                <a:spcPts val="5"/>
              </a:spcBef>
            </a:pPr>
            <a:endParaRPr sz="1400">
              <a:latin typeface="Arial MT"/>
              <a:cs typeface="Arial MT"/>
            </a:endParaRPr>
          </a:p>
          <a:p>
            <a:pPr marL="85725">
              <a:lnSpc>
                <a:spcPts val="1664"/>
              </a:lnSpc>
              <a:spcBef>
                <a:spcPts val="5"/>
              </a:spcBef>
            </a:pPr>
            <a:r>
              <a:rPr sz="1400" i="1" spc="-15" dirty="0">
                <a:latin typeface="Roboto"/>
                <a:cs typeface="Roboto"/>
              </a:rPr>
              <a:t>O(1</a:t>
            </a:r>
            <a:r>
              <a:rPr sz="1400" i="1" spc="-30" dirty="0">
                <a:latin typeface="Roboto"/>
                <a:cs typeface="Roboto"/>
              </a:rPr>
              <a:t> </a:t>
            </a:r>
            <a:r>
              <a:rPr sz="1400" i="1" spc="-20" dirty="0">
                <a:latin typeface="Roboto"/>
                <a:cs typeface="Roboto"/>
              </a:rPr>
              <a:t>+</a:t>
            </a:r>
            <a:r>
              <a:rPr sz="1400" i="1" spc="-25" dirty="0">
                <a:latin typeface="Roboto"/>
                <a:cs typeface="Roboto"/>
              </a:rPr>
              <a:t> </a:t>
            </a:r>
            <a:r>
              <a:rPr sz="1400" i="1" spc="-20" dirty="0">
                <a:latin typeface="Roboto"/>
                <a:cs typeface="Roboto"/>
              </a:rPr>
              <a:t>cost(h))</a:t>
            </a:r>
            <a:endParaRPr sz="1400">
              <a:latin typeface="Roboto"/>
              <a:cs typeface="Roboto"/>
            </a:endParaRPr>
          </a:p>
          <a:p>
            <a:pPr marL="85725" marR="145415">
              <a:lnSpc>
                <a:spcPts val="1650"/>
              </a:lnSpc>
              <a:spcBef>
                <a:spcPts val="65"/>
              </a:spcBef>
              <a:tabLst>
                <a:tab pos="597535" algn="l"/>
                <a:tab pos="866140" algn="l"/>
                <a:tab pos="1273175" algn="l"/>
                <a:tab pos="2075180" algn="l"/>
                <a:tab pos="2343785" algn="l"/>
              </a:tabLst>
            </a:pPr>
            <a:r>
              <a:rPr sz="1400" i="1" spc="-10" dirty="0">
                <a:solidFill>
                  <a:srgbClr val="999999"/>
                </a:solidFill>
                <a:latin typeface="Roboto"/>
                <a:cs typeface="Roboto"/>
              </a:rPr>
              <a:t>O(1</a:t>
            </a:r>
            <a:r>
              <a:rPr sz="1400" i="1" spc="-5" dirty="0">
                <a:solidFill>
                  <a:srgbClr val="999999"/>
                </a:solidFill>
                <a:latin typeface="Roboto"/>
                <a:cs typeface="Roboto"/>
              </a:rPr>
              <a:t>)</a:t>
            </a:r>
            <a:r>
              <a:rPr sz="1400" i="1" dirty="0">
                <a:solidFill>
                  <a:srgbClr val="999999"/>
                </a:solidFill>
                <a:latin typeface="Roboto"/>
                <a:cs typeface="Roboto"/>
              </a:rPr>
              <a:t>	</a:t>
            </a:r>
            <a:r>
              <a:rPr sz="1400" spc="-5" dirty="0">
                <a:solidFill>
                  <a:srgbClr val="999999"/>
                </a:solidFill>
                <a:latin typeface="Arial MT"/>
                <a:cs typeface="Arial MT"/>
              </a:rPr>
              <a:t>i</a:t>
            </a:r>
            <a:r>
              <a:rPr sz="1400" dirty="0">
                <a:solidFill>
                  <a:srgbClr val="999999"/>
                </a:solidFill>
                <a:latin typeface="Arial MT"/>
                <a:cs typeface="Arial MT"/>
              </a:rPr>
              <a:t>f	</a:t>
            </a:r>
            <a:r>
              <a:rPr sz="1400" spc="-5" dirty="0">
                <a:solidFill>
                  <a:srgbClr val="999999"/>
                </a:solidFill>
                <a:latin typeface="Arial MT"/>
                <a:cs typeface="Arial MT"/>
              </a:rPr>
              <a:t>w</a:t>
            </a:r>
            <a:r>
              <a:rPr sz="1400" dirty="0">
                <a:solidFill>
                  <a:srgbClr val="999999"/>
                </a:solidFill>
                <a:latin typeface="Arial MT"/>
                <a:cs typeface="Arial MT"/>
              </a:rPr>
              <a:t>e	</a:t>
            </a:r>
            <a:r>
              <a:rPr sz="1400" spc="-5" dirty="0">
                <a:solidFill>
                  <a:srgbClr val="999999"/>
                </a:solidFill>
                <a:latin typeface="Arial MT"/>
                <a:cs typeface="Arial MT"/>
              </a:rPr>
              <a:t>assum</a:t>
            </a:r>
            <a:r>
              <a:rPr sz="1400" dirty="0">
                <a:solidFill>
                  <a:srgbClr val="999999"/>
                </a:solidFill>
                <a:latin typeface="Arial MT"/>
                <a:cs typeface="Arial MT"/>
              </a:rPr>
              <a:t>e	</a:t>
            </a:r>
            <a:r>
              <a:rPr sz="1400" spc="-5" dirty="0">
                <a:solidFill>
                  <a:srgbClr val="999999"/>
                </a:solidFill>
                <a:latin typeface="Arial MT"/>
                <a:cs typeface="Arial MT"/>
              </a:rPr>
              <a:t>i</a:t>
            </a:r>
            <a:r>
              <a:rPr sz="1400" dirty="0">
                <a:solidFill>
                  <a:srgbClr val="999999"/>
                </a:solidFill>
                <a:latin typeface="Arial MT"/>
                <a:cs typeface="Arial MT"/>
              </a:rPr>
              <a:t>t	</a:t>
            </a:r>
            <a:r>
              <a:rPr sz="1400" spc="-5" dirty="0">
                <a:solidFill>
                  <a:srgbClr val="999999"/>
                </a:solidFill>
                <a:latin typeface="Arial MT"/>
                <a:cs typeface="Arial MT"/>
              </a:rPr>
              <a:t>takes  </a:t>
            </a:r>
            <a:r>
              <a:rPr sz="1400" dirty="0">
                <a:solidFill>
                  <a:srgbClr val="999999"/>
                </a:solidFill>
                <a:latin typeface="Arial MT"/>
                <a:cs typeface="Arial MT"/>
              </a:rPr>
              <a:t>constant</a:t>
            </a:r>
            <a:r>
              <a:rPr sz="1400" spc="-15" dirty="0">
                <a:solidFill>
                  <a:srgbClr val="999999"/>
                </a:solidFill>
                <a:latin typeface="Arial MT"/>
                <a:cs typeface="Arial MT"/>
              </a:rPr>
              <a:t> </a:t>
            </a:r>
            <a:r>
              <a:rPr sz="1400" spc="-5" dirty="0">
                <a:solidFill>
                  <a:srgbClr val="999999"/>
                </a:solidFill>
                <a:latin typeface="Arial MT"/>
                <a:cs typeface="Arial MT"/>
              </a:rPr>
              <a:t>time</a:t>
            </a:r>
            <a:r>
              <a:rPr sz="1400" spc="-15" dirty="0">
                <a:solidFill>
                  <a:srgbClr val="999999"/>
                </a:solidFill>
                <a:latin typeface="Arial MT"/>
                <a:cs typeface="Arial MT"/>
              </a:rPr>
              <a:t> </a:t>
            </a:r>
            <a:r>
              <a:rPr sz="1400" dirty="0">
                <a:solidFill>
                  <a:srgbClr val="999999"/>
                </a:solidFill>
                <a:latin typeface="Arial MT"/>
                <a:cs typeface="Arial MT"/>
              </a:rPr>
              <a:t>compute</a:t>
            </a:r>
            <a:r>
              <a:rPr sz="1400" spc="-10" dirty="0">
                <a:solidFill>
                  <a:srgbClr val="999999"/>
                </a:solidFill>
                <a:latin typeface="Arial MT"/>
                <a:cs typeface="Arial MT"/>
              </a:rPr>
              <a:t> </a:t>
            </a:r>
            <a:r>
              <a:rPr sz="1400" spc="-5" dirty="0">
                <a:solidFill>
                  <a:srgbClr val="999999"/>
                </a:solidFill>
                <a:latin typeface="Arial MT"/>
                <a:cs typeface="Arial MT"/>
              </a:rPr>
              <a:t>hash</a:t>
            </a:r>
            <a:endParaRPr sz="1400">
              <a:latin typeface="Arial MT"/>
              <a:cs typeface="Arial M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10375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Search</a:t>
            </a:r>
            <a:endParaRPr sz="2500">
              <a:latin typeface="Arial MT"/>
              <a:cs typeface="Arial MT"/>
            </a:endParaRPr>
          </a:p>
        </p:txBody>
      </p:sp>
      <p:graphicFrame>
        <p:nvGraphicFramePr>
          <p:cNvPr id="3" name="object 3"/>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graphicFrame>
        <p:nvGraphicFramePr>
          <p:cNvPr id="4" name="object 4"/>
          <p:cNvGraphicFramePr>
            <a:graphicFrameLocks noGrp="1"/>
          </p:cNvGraphicFramePr>
          <p:nvPr/>
        </p:nvGraphicFramePr>
        <p:xfrm>
          <a:off x="909799" y="1735074"/>
          <a:ext cx="4420867" cy="2766596"/>
        </p:xfrm>
        <a:graphic>
          <a:graphicData uri="http://schemas.openxmlformats.org/drawingml/2006/table">
            <a:tbl>
              <a:tblPr firstRow="1" bandRow="1">
                <a:tableStyleId>{2D5ABB26-0587-4C30-8999-92F81FD0307C}</a:tableStyleId>
              </a:tblPr>
              <a:tblGrid>
                <a:gridCol w="304165">
                  <a:extLst>
                    <a:ext uri="{9D8B030D-6E8A-4147-A177-3AD203B41FA5}">
                      <a16:colId xmlns:a16="http://schemas.microsoft.com/office/drawing/2014/main" val="20000"/>
                    </a:ext>
                  </a:extLst>
                </a:gridCol>
                <a:gridCol w="1510030">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196850">
                  <a:extLst>
                    <a:ext uri="{9D8B030D-6E8A-4147-A177-3AD203B41FA5}">
                      <a16:colId xmlns:a16="http://schemas.microsoft.com/office/drawing/2014/main" val="20004"/>
                    </a:ext>
                  </a:extLst>
                </a:gridCol>
                <a:gridCol w="118744">
                  <a:extLst>
                    <a:ext uri="{9D8B030D-6E8A-4147-A177-3AD203B41FA5}">
                      <a16:colId xmlns:a16="http://schemas.microsoft.com/office/drawing/2014/main" val="20005"/>
                    </a:ext>
                  </a:extLst>
                </a:gridCol>
                <a:gridCol w="324485">
                  <a:extLst>
                    <a:ext uri="{9D8B030D-6E8A-4147-A177-3AD203B41FA5}">
                      <a16:colId xmlns:a16="http://schemas.microsoft.com/office/drawing/2014/main" val="20006"/>
                    </a:ext>
                  </a:extLst>
                </a:gridCol>
                <a:gridCol w="197485">
                  <a:extLst>
                    <a:ext uri="{9D8B030D-6E8A-4147-A177-3AD203B41FA5}">
                      <a16:colId xmlns:a16="http://schemas.microsoft.com/office/drawing/2014/main" val="20007"/>
                    </a:ext>
                  </a:extLst>
                </a:gridCol>
                <a:gridCol w="119379">
                  <a:extLst>
                    <a:ext uri="{9D8B030D-6E8A-4147-A177-3AD203B41FA5}">
                      <a16:colId xmlns:a16="http://schemas.microsoft.com/office/drawing/2014/main" val="20008"/>
                    </a:ext>
                  </a:extLst>
                </a:gridCol>
                <a:gridCol w="325120">
                  <a:extLst>
                    <a:ext uri="{9D8B030D-6E8A-4147-A177-3AD203B41FA5}">
                      <a16:colId xmlns:a16="http://schemas.microsoft.com/office/drawing/2014/main" val="20009"/>
                    </a:ext>
                  </a:extLst>
                </a:gridCol>
                <a:gridCol w="315595">
                  <a:extLst>
                    <a:ext uri="{9D8B030D-6E8A-4147-A177-3AD203B41FA5}">
                      <a16:colId xmlns:a16="http://schemas.microsoft.com/office/drawing/2014/main" val="20010"/>
                    </a:ext>
                  </a:extLst>
                </a:gridCol>
                <a:gridCol w="370839">
                  <a:extLst>
                    <a:ext uri="{9D8B030D-6E8A-4147-A177-3AD203B41FA5}">
                      <a16:colId xmlns:a16="http://schemas.microsoft.com/office/drawing/2014/main" val="20011"/>
                    </a:ext>
                  </a:extLst>
                </a:gridCol>
              </a:tblGrid>
              <a:tr h="274199">
                <a:tc>
                  <a:txBody>
                    <a:bodyPr/>
                    <a:lstStyle/>
                    <a:p>
                      <a:pPr marL="31750">
                        <a:lnSpc>
                          <a:spcPct val="100000"/>
                        </a:lnSpc>
                        <a:spcBef>
                          <a:spcPts val="195"/>
                        </a:spcBef>
                      </a:pPr>
                      <a:r>
                        <a:rPr sz="1400" dirty="0">
                          <a:latin typeface="Consolas"/>
                          <a:cs typeface="Consolas"/>
                        </a:rPr>
                        <a:t>0</a:t>
                      </a:r>
                      <a:endParaRPr sz="1400">
                        <a:latin typeface="Consolas"/>
                        <a:cs typeface="Consolas"/>
                      </a:endParaRPr>
                    </a:p>
                  </a:txBody>
                  <a:tcPr marL="0" marR="0" marT="24765" marB="0"/>
                </a:tc>
                <a:tc rowSpan="2" gridSpan="11">
                  <a:txBody>
                    <a:bodyPr/>
                    <a:lstStyle/>
                    <a:p>
                      <a:pPr>
                        <a:lnSpc>
                          <a:spcPct val="100000"/>
                        </a:lnSpc>
                      </a:pPr>
                      <a:endParaRPr sz="14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74199">
                <a:tc>
                  <a:txBody>
                    <a:bodyPr/>
                    <a:lstStyle/>
                    <a:p>
                      <a:pPr marL="31750">
                        <a:lnSpc>
                          <a:spcPct val="100000"/>
                        </a:lnSpc>
                        <a:spcBef>
                          <a:spcPts val="195"/>
                        </a:spcBef>
                      </a:pPr>
                      <a:r>
                        <a:rPr sz="1400" dirty="0">
                          <a:latin typeface="Consolas"/>
                          <a:cs typeface="Consolas"/>
                        </a:rPr>
                        <a:t>1</a:t>
                      </a:r>
                      <a:endParaRPr sz="1400">
                        <a:latin typeface="Consolas"/>
                        <a:cs typeface="Consolas"/>
                      </a:endParaRPr>
                    </a:p>
                  </a:txBody>
                  <a:tcPr marL="0" marR="0" marT="24765" marB="0"/>
                </a:tc>
                <a:tc gridSpan="1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98791">
                <a:tc>
                  <a:txBody>
                    <a:bodyPr/>
                    <a:lstStyle/>
                    <a:p>
                      <a:pPr marL="31750">
                        <a:lnSpc>
                          <a:spcPct val="100000"/>
                        </a:lnSpc>
                        <a:spcBef>
                          <a:spcPts val="195"/>
                        </a:spcBef>
                      </a:pPr>
                      <a:r>
                        <a:rPr sz="1400" dirty="0">
                          <a:latin typeface="Consolas"/>
                          <a:cs typeface="Consolas"/>
                        </a:rPr>
                        <a:t>2</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32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12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72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52</a:t>
                      </a:r>
                      <a:endParaRPr sz="1400">
                        <a:latin typeface="Consolas"/>
                        <a:cs typeface="Consolas"/>
                      </a:endParaRPr>
                    </a:p>
                  </a:txBody>
                  <a:tcPr marL="0" marR="0" marT="49530" marB="0">
                    <a:solidFill>
                      <a:srgbClr val="EEEEEE"/>
                    </a:solidFill>
                  </a:tcPr>
                </a:tc>
                <a:extLst>
                  <a:ext uri="{0D108BD9-81ED-4DB2-BD59-A6C34878D82A}">
                    <a16:rowId xmlns:a16="http://schemas.microsoft.com/office/drawing/2014/main" val="10002"/>
                  </a:ext>
                </a:extLst>
              </a:tr>
              <a:tr h="249607">
                <a:tc>
                  <a:txBody>
                    <a:bodyPr/>
                    <a:lstStyle/>
                    <a:p>
                      <a:pPr marL="31750">
                        <a:lnSpc>
                          <a:spcPct val="100000"/>
                        </a:lnSpc>
                        <a:spcBef>
                          <a:spcPts val="5"/>
                        </a:spcBef>
                      </a:pPr>
                      <a:r>
                        <a:rPr sz="1400" dirty="0">
                          <a:latin typeface="Consolas"/>
                          <a:cs typeface="Consolas"/>
                        </a:rPr>
                        <a:t>3</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3"/>
                  </a:ext>
                </a:extLst>
              </a:tr>
              <a:tr h="274199">
                <a:tc>
                  <a:txBody>
                    <a:bodyPr/>
                    <a:lstStyle/>
                    <a:p>
                      <a:pPr marL="31750">
                        <a:lnSpc>
                          <a:spcPct val="100000"/>
                        </a:lnSpc>
                        <a:spcBef>
                          <a:spcPts val="195"/>
                        </a:spcBef>
                      </a:pPr>
                      <a:r>
                        <a:rPr sz="1400" dirty="0">
                          <a:latin typeface="Consolas"/>
                          <a:cs typeface="Consolas"/>
                        </a:rPr>
                        <a:t>4</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4"/>
                  </a:ext>
                </a:extLst>
              </a:tr>
              <a:tr h="298791">
                <a:tc>
                  <a:txBody>
                    <a:bodyPr/>
                    <a:lstStyle/>
                    <a:p>
                      <a:pPr marL="31750">
                        <a:lnSpc>
                          <a:spcPct val="100000"/>
                        </a:lnSpc>
                        <a:spcBef>
                          <a:spcPts val="195"/>
                        </a:spcBef>
                      </a:pPr>
                      <a:r>
                        <a:rPr sz="1400" dirty="0">
                          <a:latin typeface="Consolas"/>
                          <a:cs typeface="Consolas"/>
                        </a:rPr>
                        <a:t>5</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25</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5"/>
                  </a:ext>
                </a:extLst>
              </a:tr>
              <a:tr h="249608">
                <a:tc>
                  <a:txBody>
                    <a:bodyPr/>
                    <a:lstStyle/>
                    <a:p>
                      <a:pPr marL="31750">
                        <a:lnSpc>
                          <a:spcPct val="100000"/>
                        </a:lnSpc>
                        <a:spcBef>
                          <a:spcPts val="5"/>
                        </a:spcBef>
                      </a:pPr>
                      <a:r>
                        <a:rPr sz="1400" dirty="0">
                          <a:latin typeface="Consolas"/>
                          <a:cs typeface="Consolas"/>
                        </a:rPr>
                        <a:t>6</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6"/>
                  </a:ext>
                </a:extLst>
              </a:tr>
              <a:tr h="274199">
                <a:tc>
                  <a:txBody>
                    <a:bodyPr/>
                    <a:lstStyle/>
                    <a:p>
                      <a:pPr marL="31750">
                        <a:lnSpc>
                          <a:spcPct val="100000"/>
                        </a:lnSpc>
                        <a:spcBef>
                          <a:spcPts val="195"/>
                        </a:spcBef>
                      </a:pPr>
                      <a:r>
                        <a:rPr sz="1400" dirty="0">
                          <a:latin typeface="Consolas"/>
                          <a:cs typeface="Consolas"/>
                        </a:rPr>
                        <a:t>7</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7"/>
                  </a:ext>
                </a:extLst>
              </a:tr>
              <a:tr h="274199">
                <a:tc>
                  <a:txBody>
                    <a:bodyPr/>
                    <a:lstStyle/>
                    <a:p>
                      <a:pPr marL="31750">
                        <a:lnSpc>
                          <a:spcPct val="100000"/>
                        </a:lnSpc>
                        <a:spcBef>
                          <a:spcPts val="195"/>
                        </a:spcBef>
                      </a:pPr>
                      <a:r>
                        <a:rPr sz="1400" dirty="0">
                          <a:latin typeface="Consolas"/>
                          <a:cs typeface="Consolas"/>
                        </a:rPr>
                        <a:t>8</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8"/>
                  </a:ext>
                </a:extLst>
              </a:tr>
              <a:tr h="298804">
                <a:tc>
                  <a:txBody>
                    <a:bodyPr/>
                    <a:lstStyle/>
                    <a:p>
                      <a:pPr marL="31750">
                        <a:lnSpc>
                          <a:spcPct val="100000"/>
                        </a:lnSpc>
                        <a:spcBef>
                          <a:spcPts val="195"/>
                        </a:spcBef>
                      </a:pPr>
                      <a:r>
                        <a:rPr sz="1400" dirty="0">
                          <a:latin typeface="Consolas"/>
                          <a:cs typeface="Consolas"/>
                        </a:rPr>
                        <a:t>9</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99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49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9"/>
                  </a:ext>
                </a:extLst>
              </a:tr>
            </a:tbl>
          </a:graphicData>
        </a:graphic>
      </p:graphicFrame>
      <p:sp>
        <p:nvSpPr>
          <p:cNvPr id="5" name="object 5"/>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grpSp>
        <p:nvGrpSpPr>
          <p:cNvPr id="6" name="object 6"/>
          <p:cNvGrpSpPr/>
          <p:nvPr/>
        </p:nvGrpSpPr>
        <p:grpSpPr>
          <a:xfrm>
            <a:off x="2723950" y="4163979"/>
            <a:ext cx="1289685" cy="352425"/>
            <a:chOff x="2723950" y="4163979"/>
            <a:chExt cx="1289685" cy="352425"/>
          </a:xfrm>
        </p:grpSpPr>
        <p:sp>
          <p:nvSpPr>
            <p:cNvPr id="7" name="object 7"/>
            <p:cNvSpPr/>
            <p:nvPr/>
          </p:nvSpPr>
          <p:spPr>
            <a:xfrm>
              <a:off x="3038047" y="41782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8" name="object 8"/>
            <p:cNvPicPr/>
            <p:nvPr/>
          </p:nvPicPr>
          <p:blipFill>
            <a:blip r:embed="rId2" cstate="print"/>
            <a:stretch>
              <a:fillRect/>
            </a:stretch>
          </p:blipFill>
          <p:spPr>
            <a:xfrm>
              <a:off x="3361447" y="4298976"/>
              <a:ext cx="295775" cy="81981"/>
            </a:xfrm>
            <a:prstGeom prst="rect">
              <a:avLst/>
            </a:prstGeom>
          </p:spPr>
        </p:pic>
        <p:pic>
          <p:nvPicPr>
            <p:cNvPr id="9" name="object 9"/>
            <p:cNvPicPr/>
            <p:nvPr/>
          </p:nvPicPr>
          <p:blipFill>
            <a:blip r:embed="rId2" cstate="print"/>
            <a:stretch>
              <a:fillRect/>
            </a:stretch>
          </p:blipFill>
          <p:spPr>
            <a:xfrm>
              <a:off x="2723950" y="4298984"/>
              <a:ext cx="295775" cy="81980"/>
            </a:xfrm>
            <a:prstGeom prst="rect">
              <a:avLst/>
            </a:prstGeom>
          </p:spPr>
        </p:pic>
      </p:grpSp>
      <p:grpSp>
        <p:nvGrpSpPr>
          <p:cNvPr id="10" name="object 10"/>
          <p:cNvGrpSpPr/>
          <p:nvPr/>
        </p:nvGrpSpPr>
        <p:grpSpPr>
          <a:xfrm>
            <a:off x="2723950" y="3067179"/>
            <a:ext cx="652145" cy="352425"/>
            <a:chOff x="2723950" y="3067179"/>
            <a:chExt cx="652145" cy="352425"/>
          </a:xfrm>
        </p:grpSpPr>
        <p:sp>
          <p:nvSpPr>
            <p:cNvPr id="11" name="object 11"/>
            <p:cNvSpPr/>
            <p:nvPr/>
          </p:nvSpPr>
          <p:spPr>
            <a:xfrm>
              <a:off x="3038047" y="30814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2723950" y="3202184"/>
              <a:ext cx="295775" cy="81980"/>
            </a:xfrm>
            <a:prstGeom prst="rect">
              <a:avLst/>
            </a:prstGeom>
          </p:spPr>
        </p:pic>
      </p:grpSp>
      <p:grpSp>
        <p:nvGrpSpPr>
          <p:cNvPr id="13" name="object 13"/>
          <p:cNvGrpSpPr/>
          <p:nvPr/>
        </p:nvGrpSpPr>
        <p:grpSpPr>
          <a:xfrm>
            <a:off x="2723950" y="2244579"/>
            <a:ext cx="2564765" cy="352425"/>
            <a:chOff x="2723950" y="2244579"/>
            <a:chExt cx="2564765" cy="352425"/>
          </a:xfrm>
        </p:grpSpPr>
        <p:sp>
          <p:nvSpPr>
            <p:cNvPr id="14" name="object 14"/>
            <p:cNvSpPr/>
            <p:nvPr/>
          </p:nvSpPr>
          <p:spPr>
            <a:xfrm>
              <a:off x="3038034" y="22588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3361434" y="2379576"/>
              <a:ext cx="295775" cy="81980"/>
            </a:xfrm>
            <a:prstGeom prst="rect">
              <a:avLst/>
            </a:prstGeom>
          </p:spPr>
        </p:pic>
        <p:sp>
          <p:nvSpPr>
            <p:cNvPr id="16" name="object 16"/>
            <p:cNvSpPr/>
            <p:nvPr/>
          </p:nvSpPr>
          <p:spPr>
            <a:xfrm>
              <a:off x="4312967"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3998897" y="2379588"/>
              <a:ext cx="295775" cy="81980"/>
            </a:xfrm>
            <a:prstGeom prst="rect">
              <a:avLst/>
            </a:prstGeom>
          </p:spPr>
        </p:pic>
        <p:pic>
          <p:nvPicPr>
            <p:cNvPr id="18" name="object 18"/>
            <p:cNvPicPr/>
            <p:nvPr/>
          </p:nvPicPr>
          <p:blipFill>
            <a:blip r:embed="rId2" cstate="print"/>
            <a:stretch>
              <a:fillRect/>
            </a:stretch>
          </p:blipFill>
          <p:spPr>
            <a:xfrm>
              <a:off x="2723950" y="2379584"/>
              <a:ext cx="295775" cy="81980"/>
            </a:xfrm>
            <a:prstGeom prst="rect">
              <a:avLst/>
            </a:prstGeom>
          </p:spPr>
        </p:pic>
        <p:sp>
          <p:nvSpPr>
            <p:cNvPr id="19" name="object 19"/>
            <p:cNvSpPr/>
            <p:nvPr/>
          </p:nvSpPr>
          <p:spPr>
            <a:xfrm>
              <a:off x="4950442"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pic>
        <p:nvPicPr>
          <p:cNvPr id="20" name="object 20"/>
          <p:cNvPicPr/>
          <p:nvPr/>
        </p:nvPicPr>
        <p:blipFill>
          <a:blip r:embed="rId2" cstate="print"/>
          <a:stretch>
            <a:fillRect/>
          </a:stretch>
        </p:blipFill>
        <p:spPr>
          <a:xfrm>
            <a:off x="4636367" y="2379576"/>
            <a:ext cx="295775" cy="81980"/>
          </a:xfrm>
          <a:prstGeom prst="rect">
            <a:avLst/>
          </a:prstGeom>
        </p:spPr>
      </p:pic>
      <p:pic>
        <p:nvPicPr>
          <p:cNvPr id="21" name="object 21"/>
          <p:cNvPicPr/>
          <p:nvPr/>
        </p:nvPicPr>
        <p:blipFill>
          <a:blip r:embed="rId4" cstate="print"/>
          <a:stretch>
            <a:fillRect/>
          </a:stretch>
        </p:blipFill>
        <p:spPr>
          <a:xfrm>
            <a:off x="4702422" y="433235"/>
            <a:ext cx="4129884" cy="1150780"/>
          </a:xfrm>
          <a:prstGeom prst="rect">
            <a:avLst/>
          </a:prstGeom>
        </p:spPr>
      </p:pic>
      <p:sp>
        <p:nvSpPr>
          <p:cNvPr id="22" name="object 22"/>
          <p:cNvSpPr txBox="1"/>
          <p:nvPr/>
        </p:nvSpPr>
        <p:spPr>
          <a:xfrm>
            <a:off x="6070760" y="884039"/>
            <a:ext cx="139128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How</a:t>
            </a:r>
            <a:r>
              <a:rPr sz="1400" spc="-50" dirty="0">
                <a:latin typeface="Consolas"/>
                <a:cs typeface="Consolas"/>
              </a:rPr>
              <a:t> </a:t>
            </a:r>
            <a:r>
              <a:rPr sz="1400" spc="-5" dirty="0">
                <a:latin typeface="Consolas"/>
                <a:cs typeface="Consolas"/>
              </a:rPr>
              <a:t>to</a:t>
            </a:r>
            <a:r>
              <a:rPr sz="1400" spc="-45" dirty="0">
                <a:latin typeface="Consolas"/>
                <a:cs typeface="Consolas"/>
              </a:rPr>
              <a:t> </a:t>
            </a:r>
            <a:r>
              <a:rPr sz="1400" spc="-5" dirty="0">
                <a:latin typeface="Consolas"/>
                <a:cs typeface="Consolas"/>
              </a:rPr>
              <a:t>search?</a:t>
            </a:r>
            <a:endParaRPr sz="1400">
              <a:latin typeface="Consolas"/>
              <a:cs typeface="Consolas"/>
            </a:endParaRPr>
          </a:p>
        </p:txBody>
      </p:sp>
      <p:grpSp>
        <p:nvGrpSpPr>
          <p:cNvPr id="23" name="object 23"/>
          <p:cNvGrpSpPr/>
          <p:nvPr/>
        </p:nvGrpSpPr>
        <p:grpSpPr>
          <a:xfrm>
            <a:off x="6064982" y="368023"/>
            <a:ext cx="1405255" cy="302260"/>
            <a:chOff x="6064982" y="368023"/>
            <a:chExt cx="1405255" cy="302260"/>
          </a:xfrm>
        </p:grpSpPr>
        <p:sp>
          <p:nvSpPr>
            <p:cNvPr id="24" name="object 24"/>
            <p:cNvSpPr/>
            <p:nvPr/>
          </p:nvSpPr>
          <p:spPr>
            <a:xfrm>
              <a:off x="6079269" y="3823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25" name="object 25"/>
            <p:cNvSpPr/>
            <p:nvPr/>
          </p:nvSpPr>
          <p:spPr>
            <a:xfrm>
              <a:off x="6079269" y="3823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26" name="object 26"/>
          <p:cNvSpPr txBox="1"/>
          <p:nvPr/>
        </p:nvSpPr>
        <p:spPr>
          <a:xfrm>
            <a:off x="6266185" y="394294"/>
            <a:ext cx="10020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search(72)</a:t>
            </a:r>
            <a:endParaRPr sz="1400">
              <a:latin typeface="Consolas"/>
              <a:cs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10375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Search</a:t>
            </a:r>
            <a:endParaRPr sz="2500">
              <a:latin typeface="Arial MT"/>
              <a:cs typeface="Arial MT"/>
            </a:endParaRPr>
          </a:p>
        </p:txBody>
      </p:sp>
      <p:graphicFrame>
        <p:nvGraphicFramePr>
          <p:cNvPr id="3" name="object 3"/>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FFF00"/>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graphicFrame>
        <p:nvGraphicFramePr>
          <p:cNvPr id="4" name="object 4"/>
          <p:cNvGraphicFramePr>
            <a:graphicFrameLocks noGrp="1"/>
          </p:cNvGraphicFramePr>
          <p:nvPr/>
        </p:nvGraphicFramePr>
        <p:xfrm>
          <a:off x="909799" y="1735074"/>
          <a:ext cx="4420867" cy="2766596"/>
        </p:xfrm>
        <a:graphic>
          <a:graphicData uri="http://schemas.openxmlformats.org/drawingml/2006/table">
            <a:tbl>
              <a:tblPr firstRow="1" bandRow="1">
                <a:tableStyleId>{2D5ABB26-0587-4C30-8999-92F81FD0307C}</a:tableStyleId>
              </a:tblPr>
              <a:tblGrid>
                <a:gridCol w="304165">
                  <a:extLst>
                    <a:ext uri="{9D8B030D-6E8A-4147-A177-3AD203B41FA5}">
                      <a16:colId xmlns:a16="http://schemas.microsoft.com/office/drawing/2014/main" val="20000"/>
                    </a:ext>
                  </a:extLst>
                </a:gridCol>
                <a:gridCol w="1510030">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196850">
                  <a:extLst>
                    <a:ext uri="{9D8B030D-6E8A-4147-A177-3AD203B41FA5}">
                      <a16:colId xmlns:a16="http://schemas.microsoft.com/office/drawing/2014/main" val="20004"/>
                    </a:ext>
                  </a:extLst>
                </a:gridCol>
                <a:gridCol w="118744">
                  <a:extLst>
                    <a:ext uri="{9D8B030D-6E8A-4147-A177-3AD203B41FA5}">
                      <a16:colId xmlns:a16="http://schemas.microsoft.com/office/drawing/2014/main" val="20005"/>
                    </a:ext>
                  </a:extLst>
                </a:gridCol>
                <a:gridCol w="324485">
                  <a:extLst>
                    <a:ext uri="{9D8B030D-6E8A-4147-A177-3AD203B41FA5}">
                      <a16:colId xmlns:a16="http://schemas.microsoft.com/office/drawing/2014/main" val="20006"/>
                    </a:ext>
                  </a:extLst>
                </a:gridCol>
                <a:gridCol w="197485">
                  <a:extLst>
                    <a:ext uri="{9D8B030D-6E8A-4147-A177-3AD203B41FA5}">
                      <a16:colId xmlns:a16="http://schemas.microsoft.com/office/drawing/2014/main" val="20007"/>
                    </a:ext>
                  </a:extLst>
                </a:gridCol>
                <a:gridCol w="119379">
                  <a:extLst>
                    <a:ext uri="{9D8B030D-6E8A-4147-A177-3AD203B41FA5}">
                      <a16:colId xmlns:a16="http://schemas.microsoft.com/office/drawing/2014/main" val="20008"/>
                    </a:ext>
                  </a:extLst>
                </a:gridCol>
                <a:gridCol w="325120">
                  <a:extLst>
                    <a:ext uri="{9D8B030D-6E8A-4147-A177-3AD203B41FA5}">
                      <a16:colId xmlns:a16="http://schemas.microsoft.com/office/drawing/2014/main" val="20009"/>
                    </a:ext>
                  </a:extLst>
                </a:gridCol>
                <a:gridCol w="315595">
                  <a:extLst>
                    <a:ext uri="{9D8B030D-6E8A-4147-A177-3AD203B41FA5}">
                      <a16:colId xmlns:a16="http://schemas.microsoft.com/office/drawing/2014/main" val="20010"/>
                    </a:ext>
                  </a:extLst>
                </a:gridCol>
                <a:gridCol w="370839">
                  <a:extLst>
                    <a:ext uri="{9D8B030D-6E8A-4147-A177-3AD203B41FA5}">
                      <a16:colId xmlns:a16="http://schemas.microsoft.com/office/drawing/2014/main" val="20011"/>
                    </a:ext>
                  </a:extLst>
                </a:gridCol>
              </a:tblGrid>
              <a:tr h="274199">
                <a:tc>
                  <a:txBody>
                    <a:bodyPr/>
                    <a:lstStyle/>
                    <a:p>
                      <a:pPr marL="31750">
                        <a:lnSpc>
                          <a:spcPct val="100000"/>
                        </a:lnSpc>
                        <a:spcBef>
                          <a:spcPts val="195"/>
                        </a:spcBef>
                      </a:pPr>
                      <a:r>
                        <a:rPr sz="1400" dirty="0">
                          <a:latin typeface="Consolas"/>
                          <a:cs typeface="Consolas"/>
                        </a:rPr>
                        <a:t>0</a:t>
                      </a:r>
                      <a:endParaRPr sz="1400">
                        <a:latin typeface="Consolas"/>
                        <a:cs typeface="Consolas"/>
                      </a:endParaRPr>
                    </a:p>
                  </a:txBody>
                  <a:tcPr marL="0" marR="0" marT="24765" marB="0"/>
                </a:tc>
                <a:tc rowSpan="2" gridSpan="11">
                  <a:txBody>
                    <a:bodyPr/>
                    <a:lstStyle/>
                    <a:p>
                      <a:pPr>
                        <a:lnSpc>
                          <a:spcPct val="100000"/>
                        </a:lnSpc>
                      </a:pPr>
                      <a:endParaRPr sz="14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74199">
                <a:tc>
                  <a:txBody>
                    <a:bodyPr/>
                    <a:lstStyle/>
                    <a:p>
                      <a:pPr marL="31750">
                        <a:lnSpc>
                          <a:spcPct val="100000"/>
                        </a:lnSpc>
                        <a:spcBef>
                          <a:spcPts val="195"/>
                        </a:spcBef>
                      </a:pPr>
                      <a:r>
                        <a:rPr sz="1400" dirty="0">
                          <a:latin typeface="Consolas"/>
                          <a:cs typeface="Consolas"/>
                        </a:rPr>
                        <a:t>1</a:t>
                      </a:r>
                      <a:endParaRPr sz="1400">
                        <a:latin typeface="Consolas"/>
                        <a:cs typeface="Consolas"/>
                      </a:endParaRPr>
                    </a:p>
                  </a:txBody>
                  <a:tcPr marL="0" marR="0" marT="24765" marB="0"/>
                </a:tc>
                <a:tc gridSpan="1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98791">
                <a:tc>
                  <a:txBody>
                    <a:bodyPr/>
                    <a:lstStyle/>
                    <a:p>
                      <a:pPr marL="31750">
                        <a:lnSpc>
                          <a:spcPct val="100000"/>
                        </a:lnSpc>
                        <a:spcBef>
                          <a:spcPts val="195"/>
                        </a:spcBef>
                      </a:pPr>
                      <a:r>
                        <a:rPr sz="1400" dirty="0">
                          <a:latin typeface="Consolas"/>
                          <a:cs typeface="Consolas"/>
                        </a:rPr>
                        <a:t>2</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32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12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72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52</a:t>
                      </a:r>
                      <a:endParaRPr sz="1400">
                        <a:latin typeface="Consolas"/>
                        <a:cs typeface="Consolas"/>
                      </a:endParaRPr>
                    </a:p>
                  </a:txBody>
                  <a:tcPr marL="0" marR="0" marT="49530" marB="0">
                    <a:solidFill>
                      <a:srgbClr val="EEEEEE"/>
                    </a:solidFill>
                  </a:tcPr>
                </a:tc>
                <a:extLst>
                  <a:ext uri="{0D108BD9-81ED-4DB2-BD59-A6C34878D82A}">
                    <a16:rowId xmlns:a16="http://schemas.microsoft.com/office/drawing/2014/main" val="10002"/>
                  </a:ext>
                </a:extLst>
              </a:tr>
              <a:tr h="249607">
                <a:tc>
                  <a:txBody>
                    <a:bodyPr/>
                    <a:lstStyle/>
                    <a:p>
                      <a:pPr marL="31750">
                        <a:lnSpc>
                          <a:spcPct val="100000"/>
                        </a:lnSpc>
                        <a:spcBef>
                          <a:spcPts val="5"/>
                        </a:spcBef>
                      </a:pPr>
                      <a:r>
                        <a:rPr sz="1400" dirty="0">
                          <a:latin typeface="Consolas"/>
                          <a:cs typeface="Consolas"/>
                        </a:rPr>
                        <a:t>3</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3"/>
                  </a:ext>
                </a:extLst>
              </a:tr>
              <a:tr h="274199">
                <a:tc>
                  <a:txBody>
                    <a:bodyPr/>
                    <a:lstStyle/>
                    <a:p>
                      <a:pPr marL="31750">
                        <a:lnSpc>
                          <a:spcPct val="100000"/>
                        </a:lnSpc>
                        <a:spcBef>
                          <a:spcPts val="195"/>
                        </a:spcBef>
                      </a:pPr>
                      <a:r>
                        <a:rPr sz="1400" dirty="0">
                          <a:latin typeface="Consolas"/>
                          <a:cs typeface="Consolas"/>
                        </a:rPr>
                        <a:t>4</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4"/>
                  </a:ext>
                </a:extLst>
              </a:tr>
              <a:tr h="298791">
                <a:tc>
                  <a:txBody>
                    <a:bodyPr/>
                    <a:lstStyle/>
                    <a:p>
                      <a:pPr marL="31750">
                        <a:lnSpc>
                          <a:spcPct val="100000"/>
                        </a:lnSpc>
                        <a:spcBef>
                          <a:spcPts val="195"/>
                        </a:spcBef>
                      </a:pPr>
                      <a:r>
                        <a:rPr sz="1400" dirty="0">
                          <a:latin typeface="Consolas"/>
                          <a:cs typeface="Consolas"/>
                        </a:rPr>
                        <a:t>5</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25</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5"/>
                  </a:ext>
                </a:extLst>
              </a:tr>
              <a:tr h="249608">
                <a:tc>
                  <a:txBody>
                    <a:bodyPr/>
                    <a:lstStyle/>
                    <a:p>
                      <a:pPr marL="31750">
                        <a:lnSpc>
                          <a:spcPct val="100000"/>
                        </a:lnSpc>
                        <a:spcBef>
                          <a:spcPts val="5"/>
                        </a:spcBef>
                      </a:pPr>
                      <a:r>
                        <a:rPr sz="1400" dirty="0">
                          <a:latin typeface="Consolas"/>
                          <a:cs typeface="Consolas"/>
                        </a:rPr>
                        <a:t>6</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6"/>
                  </a:ext>
                </a:extLst>
              </a:tr>
              <a:tr h="274199">
                <a:tc>
                  <a:txBody>
                    <a:bodyPr/>
                    <a:lstStyle/>
                    <a:p>
                      <a:pPr marL="31750">
                        <a:lnSpc>
                          <a:spcPct val="100000"/>
                        </a:lnSpc>
                        <a:spcBef>
                          <a:spcPts val="195"/>
                        </a:spcBef>
                      </a:pPr>
                      <a:r>
                        <a:rPr sz="1400" dirty="0">
                          <a:latin typeface="Consolas"/>
                          <a:cs typeface="Consolas"/>
                        </a:rPr>
                        <a:t>7</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7"/>
                  </a:ext>
                </a:extLst>
              </a:tr>
              <a:tr h="274199">
                <a:tc>
                  <a:txBody>
                    <a:bodyPr/>
                    <a:lstStyle/>
                    <a:p>
                      <a:pPr marL="31750">
                        <a:lnSpc>
                          <a:spcPct val="100000"/>
                        </a:lnSpc>
                        <a:spcBef>
                          <a:spcPts val="195"/>
                        </a:spcBef>
                      </a:pPr>
                      <a:r>
                        <a:rPr sz="1400" dirty="0">
                          <a:latin typeface="Consolas"/>
                          <a:cs typeface="Consolas"/>
                        </a:rPr>
                        <a:t>8</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8"/>
                  </a:ext>
                </a:extLst>
              </a:tr>
              <a:tr h="298804">
                <a:tc>
                  <a:txBody>
                    <a:bodyPr/>
                    <a:lstStyle/>
                    <a:p>
                      <a:pPr marL="31750">
                        <a:lnSpc>
                          <a:spcPct val="100000"/>
                        </a:lnSpc>
                        <a:spcBef>
                          <a:spcPts val="195"/>
                        </a:spcBef>
                      </a:pPr>
                      <a:r>
                        <a:rPr sz="1400" dirty="0">
                          <a:latin typeface="Consolas"/>
                          <a:cs typeface="Consolas"/>
                        </a:rPr>
                        <a:t>9</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99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49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9"/>
                  </a:ext>
                </a:extLst>
              </a:tr>
            </a:tbl>
          </a:graphicData>
        </a:graphic>
      </p:graphicFrame>
      <p:sp>
        <p:nvSpPr>
          <p:cNvPr id="5" name="object 5"/>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grpSp>
        <p:nvGrpSpPr>
          <p:cNvPr id="6" name="object 6"/>
          <p:cNvGrpSpPr/>
          <p:nvPr/>
        </p:nvGrpSpPr>
        <p:grpSpPr>
          <a:xfrm>
            <a:off x="2723950" y="4163979"/>
            <a:ext cx="1289685" cy="352425"/>
            <a:chOff x="2723950" y="4163979"/>
            <a:chExt cx="1289685" cy="352425"/>
          </a:xfrm>
        </p:grpSpPr>
        <p:sp>
          <p:nvSpPr>
            <p:cNvPr id="7" name="object 7"/>
            <p:cNvSpPr/>
            <p:nvPr/>
          </p:nvSpPr>
          <p:spPr>
            <a:xfrm>
              <a:off x="3038047" y="41782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8" name="object 8"/>
            <p:cNvPicPr/>
            <p:nvPr/>
          </p:nvPicPr>
          <p:blipFill>
            <a:blip r:embed="rId2" cstate="print"/>
            <a:stretch>
              <a:fillRect/>
            </a:stretch>
          </p:blipFill>
          <p:spPr>
            <a:xfrm>
              <a:off x="3361447" y="4298976"/>
              <a:ext cx="295775" cy="81981"/>
            </a:xfrm>
            <a:prstGeom prst="rect">
              <a:avLst/>
            </a:prstGeom>
          </p:spPr>
        </p:pic>
        <p:pic>
          <p:nvPicPr>
            <p:cNvPr id="9" name="object 9"/>
            <p:cNvPicPr/>
            <p:nvPr/>
          </p:nvPicPr>
          <p:blipFill>
            <a:blip r:embed="rId2" cstate="print"/>
            <a:stretch>
              <a:fillRect/>
            </a:stretch>
          </p:blipFill>
          <p:spPr>
            <a:xfrm>
              <a:off x="2723950" y="4298984"/>
              <a:ext cx="295775" cy="81980"/>
            </a:xfrm>
            <a:prstGeom prst="rect">
              <a:avLst/>
            </a:prstGeom>
          </p:spPr>
        </p:pic>
      </p:grpSp>
      <p:grpSp>
        <p:nvGrpSpPr>
          <p:cNvPr id="10" name="object 10"/>
          <p:cNvGrpSpPr/>
          <p:nvPr/>
        </p:nvGrpSpPr>
        <p:grpSpPr>
          <a:xfrm>
            <a:off x="2723950" y="3067179"/>
            <a:ext cx="652145" cy="352425"/>
            <a:chOff x="2723950" y="3067179"/>
            <a:chExt cx="652145" cy="352425"/>
          </a:xfrm>
        </p:grpSpPr>
        <p:sp>
          <p:nvSpPr>
            <p:cNvPr id="11" name="object 11"/>
            <p:cNvSpPr/>
            <p:nvPr/>
          </p:nvSpPr>
          <p:spPr>
            <a:xfrm>
              <a:off x="3038047" y="30814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2723950" y="3202184"/>
              <a:ext cx="295775" cy="81980"/>
            </a:xfrm>
            <a:prstGeom prst="rect">
              <a:avLst/>
            </a:prstGeom>
          </p:spPr>
        </p:pic>
      </p:grpSp>
      <p:grpSp>
        <p:nvGrpSpPr>
          <p:cNvPr id="13" name="object 13"/>
          <p:cNvGrpSpPr/>
          <p:nvPr/>
        </p:nvGrpSpPr>
        <p:grpSpPr>
          <a:xfrm>
            <a:off x="2723950" y="2244579"/>
            <a:ext cx="2564765" cy="352425"/>
            <a:chOff x="2723950" y="2244579"/>
            <a:chExt cx="2564765" cy="352425"/>
          </a:xfrm>
        </p:grpSpPr>
        <p:sp>
          <p:nvSpPr>
            <p:cNvPr id="14" name="object 14"/>
            <p:cNvSpPr/>
            <p:nvPr/>
          </p:nvSpPr>
          <p:spPr>
            <a:xfrm>
              <a:off x="3038034" y="22588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3361434" y="2379576"/>
              <a:ext cx="295775" cy="81980"/>
            </a:xfrm>
            <a:prstGeom prst="rect">
              <a:avLst/>
            </a:prstGeom>
          </p:spPr>
        </p:pic>
        <p:sp>
          <p:nvSpPr>
            <p:cNvPr id="16" name="object 16"/>
            <p:cNvSpPr/>
            <p:nvPr/>
          </p:nvSpPr>
          <p:spPr>
            <a:xfrm>
              <a:off x="4312967"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3998897" y="2379588"/>
              <a:ext cx="295775" cy="81980"/>
            </a:xfrm>
            <a:prstGeom prst="rect">
              <a:avLst/>
            </a:prstGeom>
          </p:spPr>
        </p:pic>
        <p:pic>
          <p:nvPicPr>
            <p:cNvPr id="18" name="object 18"/>
            <p:cNvPicPr/>
            <p:nvPr/>
          </p:nvPicPr>
          <p:blipFill>
            <a:blip r:embed="rId2" cstate="print"/>
            <a:stretch>
              <a:fillRect/>
            </a:stretch>
          </p:blipFill>
          <p:spPr>
            <a:xfrm>
              <a:off x="2723950" y="2379584"/>
              <a:ext cx="295775" cy="81980"/>
            </a:xfrm>
            <a:prstGeom prst="rect">
              <a:avLst/>
            </a:prstGeom>
          </p:spPr>
        </p:pic>
        <p:sp>
          <p:nvSpPr>
            <p:cNvPr id="19" name="object 19"/>
            <p:cNvSpPr/>
            <p:nvPr/>
          </p:nvSpPr>
          <p:spPr>
            <a:xfrm>
              <a:off x="4950442"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pic>
        <p:nvPicPr>
          <p:cNvPr id="20" name="object 20"/>
          <p:cNvPicPr/>
          <p:nvPr/>
        </p:nvPicPr>
        <p:blipFill>
          <a:blip r:embed="rId2" cstate="print"/>
          <a:stretch>
            <a:fillRect/>
          </a:stretch>
        </p:blipFill>
        <p:spPr>
          <a:xfrm>
            <a:off x="4636367" y="2379576"/>
            <a:ext cx="295775" cy="81980"/>
          </a:xfrm>
          <a:prstGeom prst="rect">
            <a:avLst/>
          </a:prstGeom>
        </p:spPr>
      </p:pic>
      <p:pic>
        <p:nvPicPr>
          <p:cNvPr id="21" name="object 21"/>
          <p:cNvPicPr/>
          <p:nvPr/>
        </p:nvPicPr>
        <p:blipFill>
          <a:blip r:embed="rId4" cstate="print"/>
          <a:stretch>
            <a:fillRect/>
          </a:stretch>
        </p:blipFill>
        <p:spPr>
          <a:xfrm>
            <a:off x="4702422" y="433235"/>
            <a:ext cx="4129884" cy="1150780"/>
          </a:xfrm>
          <a:prstGeom prst="rect">
            <a:avLst/>
          </a:prstGeom>
        </p:spPr>
      </p:pic>
      <p:sp>
        <p:nvSpPr>
          <p:cNvPr id="22" name="object 22"/>
          <p:cNvSpPr txBox="1"/>
          <p:nvPr/>
        </p:nvSpPr>
        <p:spPr>
          <a:xfrm>
            <a:off x="5142603" y="884039"/>
            <a:ext cx="324358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First,</a:t>
            </a:r>
            <a:r>
              <a:rPr sz="1400" spc="-20" dirty="0">
                <a:latin typeface="Consolas"/>
                <a:cs typeface="Consolas"/>
              </a:rPr>
              <a:t> </a:t>
            </a:r>
            <a:r>
              <a:rPr sz="1400" spc="-5" dirty="0">
                <a:latin typeface="Consolas"/>
                <a:cs typeface="Consolas"/>
              </a:rPr>
              <a:t>jump</a:t>
            </a:r>
            <a:r>
              <a:rPr sz="1400" spc="-20" dirty="0">
                <a:latin typeface="Consolas"/>
                <a:cs typeface="Consolas"/>
              </a:rPr>
              <a:t> </a:t>
            </a:r>
            <a:r>
              <a:rPr sz="1400" spc="-5" dirty="0">
                <a:latin typeface="Consolas"/>
                <a:cs typeface="Consolas"/>
              </a:rPr>
              <a:t>to</a:t>
            </a:r>
            <a:r>
              <a:rPr sz="1400" spc="-20" dirty="0">
                <a:latin typeface="Consolas"/>
                <a:cs typeface="Consolas"/>
              </a:rPr>
              <a:t> </a:t>
            </a:r>
            <a:r>
              <a:rPr sz="1400" spc="-5" dirty="0">
                <a:latin typeface="Consolas"/>
                <a:cs typeface="Consolas"/>
              </a:rPr>
              <a:t>the</a:t>
            </a:r>
            <a:r>
              <a:rPr sz="1400" spc="-20" dirty="0">
                <a:latin typeface="Consolas"/>
                <a:cs typeface="Consolas"/>
              </a:rPr>
              <a:t> </a:t>
            </a:r>
            <a:r>
              <a:rPr sz="1400" spc="-5" dirty="0">
                <a:latin typeface="Consolas"/>
                <a:cs typeface="Consolas"/>
              </a:rPr>
              <a:t>correct</a:t>
            </a:r>
            <a:r>
              <a:rPr sz="1400" spc="-20" dirty="0">
                <a:latin typeface="Consolas"/>
                <a:cs typeface="Consolas"/>
              </a:rPr>
              <a:t> </a:t>
            </a:r>
            <a:r>
              <a:rPr sz="1400" spc="-5" dirty="0">
                <a:latin typeface="Consolas"/>
                <a:cs typeface="Consolas"/>
              </a:rPr>
              <a:t>bucket</a:t>
            </a:r>
            <a:endParaRPr sz="1400">
              <a:latin typeface="Consolas"/>
              <a:cs typeface="Consolas"/>
            </a:endParaRPr>
          </a:p>
        </p:txBody>
      </p:sp>
      <p:grpSp>
        <p:nvGrpSpPr>
          <p:cNvPr id="23" name="object 23"/>
          <p:cNvGrpSpPr/>
          <p:nvPr/>
        </p:nvGrpSpPr>
        <p:grpSpPr>
          <a:xfrm>
            <a:off x="6064982" y="368023"/>
            <a:ext cx="1405255" cy="302260"/>
            <a:chOff x="6064982" y="368023"/>
            <a:chExt cx="1405255" cy="302260"/>
          </a:xfrm>
        </p:grpSpPr>
        <p:sp>
          <p:nvSpPr>
            <p:cNvPr id="24" name="object 24"/>
            <p:cNvSpPr/>
            <p:nvPr/>
          </p:nvSpPr>
          <p:spPr>
            <a:xfrm>
              <a:off x="6079269" y="3823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25" name="object 25"/>
            <p:cNvSpPr/>
            <p:nvPr/>
          </p:nvSpPr>
          <p:spPr>
            <a:xfrm>
              <a:off x="6079269" y="3823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26" name="object 26"/>
          <p:cNvSpPr txBox="1"/>
          <p:nvPr/>
        </p:nvSpPr>
        <p:spPr>
          <a:xfrm>
            <a:off x="6266185" y="394294"/>
            <a:ext cx="10020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search(72)</a:t>
            </a:r>
            <a:endParaRPr sz="1400">
              <a:latin typeface="Consolas"/>
              <a:cs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10375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Search</a:t>
            </a:r>
            <a:endParaRPr sz="2500">
              <a:latin typeface="Arial MT"/>
              <a:cs typeface="Arial MT"/>
            </a:endParaRPr>
          </a:p>
        </p:txBody>
      </p:sp>
      <p:graphicFrame>
        <p:nvGraphicFramePr>
          <p:cNvPr id="3" name="object 3"/>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FFF00"/>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graphicFrame>
        <p:nvGraphicFramePr>
          <p:cNvPr id="4" name="object 4"/>
          <p:cNvGraphicFramePr>
            <a:graphicFrameLocks noGrp="1"/>
          </p:cNvGraphicFramePr>
          <p:nvPr/>
        </p:nvGraphicFramePr>
        <p:xfrm>
          <a:off x="909799" y="1735074"/>
          <a:ext cx="4420867" cy="2766596"/>
        </p:xfrm>
        <a:graphic>
          <a:graphicData uri="http://schemas.openxmlformats.org/drawingml/2006/table">
            <a:tbl>
              <a:tblPr firstRow="1" bandRow="1">
                <a:tableStyleId>{2D5ABB26-0587-4C30-8999-92F81FD0307C}</a:tableStyleId>
              </a:tblPr>
              <a:tblGrid>
                <a:gridCol w="304165">
                  <a:extLst>
                    <a:ext uri="{9D8B030D-6E8A-4147-A177-3AD203B41FA5}">
                      <a16:colId xmlns:a16="http://schemas.microsoft.com/office/drawing/2014/main" val="20000"/>
                    </a:ext>
                  </a:extLst>
                </a:gridCol>
                <a:gridCol w="1510030">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196850">
                  <a:extLst>
                    <a:ext uri="{9D8B030D-6E8A-4147-A177-3AD203B41FA5}">
                      <a16:colId xmlns:a16="http://schemas.microsoft.com/office/drawing/2014/main" val="20004"/>
                    </a:ext>
                  </a:extLst>
                </a:gridCol>
                <a:gridCol w="118744">
                  <a:extLst>
                    <a:ext uri="{9D8B030D-6E8A-4147-A177-3AD203B41FA5}">
                      <a16:colId xmlns:a16="http://schemas.microsoft.com/office/drawing/2014/main" val="20005"/>
                    </a:ext>
                  </a:extLst>
                </a:gridCol>
                <a:gridCol w="324485">
                  <a:extLst>
                    <a:ext uri="{9D8B030D-6E8A-4147-A177-3AD203B41FA5}">
                      <a16:colId xmlns:a16="http://schemas.microsoft.com/office/drawing/2014/main" val="20006"/>
                    </a:ext>
                  </a:extLst>
                </a:gridCol>
                <a:gridCol w="197485">
                  <a:extLst>
                    <a:ext uri="{9D8B030D-6E8A-4147-A177-3AD203B41FA5}">
                      <a16:colId xmlns:a16="http://schemas.microsoft.com/office/drawing/2014/main" val="20007"/>
                    </a:ext>
                  </a:extLst>
                </a:gridCol>
                <a:gridCol w="119379">
                  <a:extLst>
                    <a:ext uri="{9D8B030D-6E8A-4147-A177-3AD203B41FA5}">
                      <a16:colId xmlns:a16="http://schemas.microsoft.com/office/drawing/2014/main" val="20008"/>
                    </a:ext>
                  </a:extLst>
                </a:gridCol>
                <a:gridCol w="325120">
                  <a:extLst>
                    <a:ext uri="{9D8B030D-6E8A-4147-A177-3AD203B41FA5}">
                      <a16:colId xmlns:a16="http://schemas.microsoft.com/office/drawing/2014/main" val="20009"/>
                    </a:ext>
                  </a:extLst>
                </a:gridCol>
                <a:gridCol w="315595">
                  <a:extLst>
                    <a:ext uri="{9D8B030D-6E8A-4147-A177-3AD203B41FA5}">
                      <a16:colId xmlns:a16="http://schemas.microsoft.com/office/drawing/2014/main" val="20010"/>
                    </a:ext>
                  </a:extLst>
                </a:gridCol>
                <a:gridCol w="370839">
                  <a:extLst>
                    <a:ext uri="{9D8B030D-6E8A-4147-A177-3AD203B41FA5}">
                      <a16:colId xmlns:a16="http://schemas.microsoft.com/office/drawing/2014/main" val="20011"/>
                    </a:ext>
                  </a:extLst>
                </a:gridCol>
              </a:tblGrid>
              <a:tr h="274199">
                <a:tc>
                  <a:txBody>
                    <a:bodyPr/>
                    <a:lstStyle/>
                    <a:p>
                      <a:pPr marL="31750">
                        <a:lnSpc>
                          <a:spcPct val="100000"/>
                        </a:lnSpc>
                        <a:spcBef>
                          <a:spcPts val="195"/>
                        </a:spcBef>
                      </a:pPr>
                      <a:r>
                        <a:rPr sz="1400" dirty="0">
                          <a:latin typeface="Consolas"/>
                          <a:cs typeface="Consolas"/>
                        </a:rPr>
                        <a:t>0</a:t>
                      </a:r>
                      <a:endParaRPr sz="1400">
                        <a:latin typeface="Consolas"/>
                        <a:cs typeface="Consolas"/>
                      </a:endParaRPr>
                    </a:p>
                  </a:txBody>
                  <a:tcPr marL="0" marR="0" marT="24765" marB="0"/>
                </a:tc>
                <a:tc rowSpan="2" gridSpan="11">
                  <a:txBody>
                    <a:bodyPr/>
                    <a:lstStyle/>
                    <a:p>
                      <a:pPr>
                        <a:lnSpc>
                          <a:spcPct val="100000"/>
                        </a:lnSpc>
                      </a:pPr>
                      <a:endParaRPr sz="14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74199">
                <a:tc>
                  <a:txBody>
                    <a:bodyPr/>
                    <a:lstStyle/>
                    <a:p>
                      <a:pPr marL="31750">
                        <a:lnSpc>
                          <a:spcPct val="100000"/>
                        </a:lnSpc>
                        <a:spcBef>
                          <a:spcPts val="195"/>
                        </a:spcBef>
                      </a:pPr>
                      <a:r>
                        <a:rPr sz="1400" dirty="0">
                          <a:latin typeface="Consolas"/>
                          <a:cs typeface="Consolas"/>
                        </a:rPr>
                        <a:t>1</a:t>
                      </a:r>
                      <a:endParaRPr sz="1400">
                        <a:latin typeface="Consolas"/>
                        <a:cs typeface="Consolas"/>
                      </a:endParaRPr>
                    </a:p>
                  </a:txBody>
                  <a:tcPr marL="0" marR="0" marT="24765" marB="0"/>
                </a:tc>
                <a:tc gridSpan="1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98791">
                <a:tc>
                  <a:txBody>
                    <a:bodyPr/>
                    <a:lstStyle/>
                    <a:p>
                      <a:pPr marL="31750">
                        <a:lnSpc>
                          <a:spcPct val="100000"/>
                        </a:lnSpc>
                        <a:spcBef>
                          <a:spcPts val="195"/>
                        </a:spcBef>
                      </a:pPr>
                      <a:r>
                        <a:rPr sz="1400" dirty="0">
                          <a:latin typeface="Consolas"/>
                          <a:cs typeface="Consolas"/>
                        </a:rPr>
                        <a:t>2</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32</a:t>
                      </a:r>
                      <a:endParaRPr sz="1400">
                        <a:latin typeface="Consolas"/>
                        <a:cs typeface="Consolas"/>
                      </a:endParaRPr>
                    </a:p>
                  </a:txBody>
                  <a:tcPr marL="0" marR="0" marT="49530" marB="0">
                    <a:solidFill>
                      <a:srgbClr val="FFFF00"/>
                    </a:solidFill>
                  </a:tcPr>
                </a:tc>
                <a:tc>
                  <a:txBody>
                    <a:bodyPr/>
                    <a:lstStyle/>
                    <a:p>
                      <a:pPr>
                        <a:lnSpc>
                          <a:spcPct val="100000"/>
                        </a:lnSpc>
                      </a:pPr>
                      <a:endParaRPr sz="1400">
                        <a:latin typeface="Times New Roman"/>
                        <a:cs typeface="Times New Roman"/>
                      </a:endParaRPr>
                    </a:p>
                  </a:txBody>
                  <a:tcPr marL="0" marR="0" marT="0" marB="0">
                    <a:solidFill>
                      <a:srgbClr val="FFFF00"/>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12</a:t>
                      </a:r>
                      <a:endParaRPr sz="1400">
                        <a:latin typeface="Consolas"/>
                        <a:cs typeface="Consolas"/>
                      </a:endParaRPr>
                    </a:p>
                  </a:txBody>
                  <a:tcPr marL="0" marR="0" marT="49530" marB="0">
                    <a:solidFill>
                      <a:srgbClr val="FFFF00"/>
                    </a:solidFill>
                  </a:tcPr>
                </a:tc>
                <a:tc>
                  <a:txBody>
                    <a:bodyPr/>
                    <a:lstStyle/>
                    <a:p>
                      <a:pPr>
                        <a:lnSpc>
                          <a:spcPct val="100000"/>
                        </a:lnSpc>
                      </a:pPr>
                      <a:endParaRPr sz="1400">
                        <a:latin typeface="Times New Roman"/>
                        <a:cs typeface="Times New Roman"/>
                      </a:endParaRPr>
                    </a:p>
                  </a:txBody>
                  <a:tcPr marL="0" marR="0" marT="0" marB="0">
                    <a:solidFill>
                      <a:srgbClr val="FFFF00"/>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72</a:t>
                      </a:r>
                      <a:endParaRPr sz="1400">
                        <a:latin typeface="Consolas"/>
                        <a:cs typeface="Consolas"/>
                      </a:endParaRPr>
                    </a:p>
                  </a:txBody>
                  <a:tcPr marL="0" marR="0" marT="49530" marB="0">
                    <a:solidFill>
                      <a:srgbClr val="FFFF00"/>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52</a:t>
                      </a:r>
                      <a:endParaRPr sz="1400">
                        <a:latin typeface="Consolas"/>
                        <a:cs typeface="Consolas"/>
                      </a:endParaRPr>
                    </a:p>
                  </a:txBody>
                  <a:tcPr marL="0" marR="0" marT="49530" marB="0">
                    <a:solidFill>
                      <a:srgbClr val="EEEEEE"/>
                    </a:solidFill>
                  </a:tcPr>
                </a:tc>
                <a:extLst>
                  <a:ext uri="{0D108BD9-81ED-4DB2-BD59-A6C34878D82A}">
                    <a16:rowId xmlns:a16="http://schemas.microsoft.com/office/drawing/2014/main" val="10002"/>
                  </a:ext>
                </a:extLst>
              </a:tr>
              <a:tr h="249607">
                <a:tc>
                  <a:txBody>
                    <a:bodyPr/>
                    <a:lstStyle/>
                    <a:p>
                      <a:pPr marL="31750">
                        <a:lnSpc>
                          <a:spcPct val="100000"/>
                        </a:lnSpc>
                        <a:spcBef>
                          <a:spcPts val="5"/>
                        </a:spcBef>
                      </a:pPr>
                      <a:r>
                        <a:rPr sz="1400" dirty="0">
                          <a:latin typeface="Consolas"/>
                          <a:cs typeface="Consolas"/>
                        </a:rPr>
                        <a:t>3</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3"/>
                  </a:ext>
                </a:extLst>
              </a:tr>
              <a:tr h="274199">
                <a:tc>
                  <a:txBody>
                    <a:bodyPr/>
                    <a:lstStyle/>
                    <a:p>
                      <a:pPr marL="31750">
                        <a:lnSpc>
                          <a:spcPct val="100000"/>
                        </a:lnSpc>
                        <a:spcBef>
                          <a:spcPts val="195"/>
                        </a:spcBef>
                      </a:pPr>
                      <a:r>
                        <a:rPr sz="1400" dirty="0">
                          <a:latin typeface="Consolas"/>
                          <a:cs typeface="Consolas"/>
                        </a:rPr>
                        <a:t>4</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4"/>
                  </a:ext>
                </a:extLst>
              </a:tr>
              <a:tr h="298791">
                <a:tc>
                  <a:txBody>
                    <a:bodyPr/>
                    <a:lstStyle/>
                    <a:p>
                      <a:pPr marL="31750">
                        <a:lnSpc>
                          <a:spcPct val="100000"/>
                        </a:lnSpc>
                        <a:spcBef>
                          <a:spcPts val="195"/>
                        </a:spcBef>
                      </a:pPr>
                      <a:r>
                        <a:rPr sz="1400" dirty="0">
                          <a:latin typeface="Consolas"/>
                          <a:cs typeface="Consolas"/>
                        </a:rPr>
                        <a:t>5</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25</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5"/>
                  </a:ext>
                </a:extLst>
              </a:tr>
              <a:tr h="249608">
                <a:tc>
                  <a:txBody>
                    <a:bodyPr/>
                    <a:lstStyle/>
                    <a:p>
                      <a:pPr marL="31750">
                        <a:lnSpc>
                          <a:spcPct val="100000"/>
                        </a:lnSpc>
                        <a:spcBef>
                          <a:spcPts val="5"/>
                        </a:spcBef>
                      </a:pPr>
                      <a:r>
                        <a:rPr sz="1400" dirty="0">
                          <a:latin typeface="Consolas"/>
                          <a:cs typeface="Consolas"/>
                        </a:rPr>
                        <a:t>6</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6"/>
                  </a:ext>
                </a:extLst>
              </a:tr>
              <a:tr h="274199">
                <a:tc>
                  <a:txBody>
                    <a:bodyPr/>
                    <a:lstStyle/>
                    <a:p>
                      <a:pPr marL="31750">
                        <a:lnSpc>
                          <a:spcPct val="100000"/>
                        </a:lnSpc>
                        <a:spcBef>
                          <a:spcPts val="195"/>
                        </a:spcBef>
                      </a:pPr>
                      <a:r>
                        <a:rPr sz="1400" dirty="0">
                          <a:latin typeface="Consolas"/>
                          <a:cs typeface="Consolas"/>
                        </a:rPr>
                        <a:t>7</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7"/>
                  </a:ext>
                </a:extLst>
              </a:tr>
              <a:tr h="274199">
                <a:tc>
                  <a:txBody>
                    <a:bodyPr/>
                    <a:lstStyle/>
                    <a:p>
                      <a:pPr marL="31750">
                        <a:lnSpc>
                          <a:spcPct val="100000"/>
                        </a:lnSpc>
                        <a:spcBef>
                          <a:spcPts val="195"/>
                        </a:spcBef>
                      </a:pPr>
                      <a:r>
                        <a:rPr sz="1400" dirty="0">
                          <a:latin typeface="Consolas"/>
                          <a:cs typeface="Consolas"/>
                        </a:rPr>
                        <a:t>8</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8"/>
                  </a:ext>
                </a:extLst>
              </a:tr>
              <a:tr h="298804">
                <a:tc>
                  <a:txBody>
                    <a:bodyPr/>
                    <a:lstStyle/>
                    <a:p>
                      <a:pPr marL="31750">
                        <a:lnSpc>
                          <a:spcPct val="100000"/>
                        </a:lnSpc>
                        <a:spcBef>
                          <a:spcPts val="195"/>
                        </a:spcBef>
                      </a:pPr>
                      <a:r>
                        <a:rPr sz="1400" dirty="0">
                          <a:latin typeface="Consolas"/>
                          <a:cs typeface="Consolas"/>
                        </a:rPr>
                        <a:t>9</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99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49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9"/>
                  </a:ext>
                </a:extLst>
              </a:tr>
            </a:tbl>
          </a:graphicData>
        </a:graphic>
      </p:graphicFrame>
      <p:sp>
        <p:nvSpPr>
          <p:cNvPr id="5" name="object 5"/>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grpSp>
        <p:nvGrpSpPr>
          <p:cNvPr id="6" name="object 6"/>
          <p:cNvGrpSpPr/>
          <p:nvPr/>
        </p:nvGrpSpPr>
        <p:grpSpPr>
          <a:xfrm>
            <a:off x="2723950" y="4163979"/>
            <a:ext cx="1289685" cy="352425"/>
            <a:chOff x="2723950" y="4163979"/>
            <a:chExt cx="1289685" cy="352425"/>
          </a:xfrm>
        </p:grpSpPr>
        <p:sp>
          <p:nvSpPr>
            <p:cNvPr id="7" name="object 7"/>
            <p:cNvSpPr/>
            <p:nvPr/>
          </p:nvSpPr>
          <p:spPr>
            <a:xfrm>
              <a:off x="3038047" y="41782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8" name="object 8"/>
            <p:cNvPicPr/>
            <p:nvPr/>
          </p:nvPicPr>
          <p:blipFill>
            <a:blip r:embed="rId2" cstate="print"/>
            <a:stretch>
              <a:fillRect/>
            </a:stretch>
          </p:blipFill>
          <p:spPr>
            <a:xfrm>
              <a:off x="3361447" y="4298976"/>
              <a:ext cx="295775" cy="81981"/>
            </a:xfrm>
            <a:prstGeom prst="rect">
              <a:avLst/>
            </a:prstGeom>
          </p:spPr>
        </p:pic>
        <p:pic>
          <p:nvPicPr>
            <p:cNvPr id="9" name="object 9"/>
            <p:cNvPicPr/>
            <p:nvPr/>
          </p:nvPicPr>
          <p:blipFill>
            <a:blip r:embed="rId2" cstate="print"/>
            <a:stretch>
              <a:fillRect/>
            </a:stretch>
          </p:blipFill>
          <p:spPr>
            <a:xfrm>
              <a:off x="2723950" y="4298984"/>
              <a:ext cx="295775" cy="81980"/>
            </a:xfrm>
            <a:prstGeom prst="rect">
              <a:avLst/>
            </a:prstGeom>
          </p:spPr>
        </p:pic>
      </p:grpSp>
      <p:grpSp>
        <p:nvGrpSpPr>
          <p:cNvPr id="10" name="object 10"/>
          <p:cNvGrpSpPr/>
          <p:nvPr/>
        </p:nvGrpSpPr>
        <p:grpSpPr>
          <a:xfrm>
            <a:off x="2723950" y="3067179"/>
            <a:ext cx="652145" cy="352425"/>
            <a:chOff x="2723950" y="3067179"/>
            <a:chExt cx="652145" cy="352425"/>
          </a:xfrm>
        </p:grpSpPr>
        <p:sp>
          <p:nvSpPr>
            <p:cNvPr id="11" name="object 11"/>
            <p:cNvSpPr/>
            <p:nvPr/>
          </p:nvSpPr>
          <p:spPr>
            <a:xfrm>
              <a:off x="3038047" y="30814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2723950" y="3202184"/>
              <a:ext cx="295775" cy="81980"/>
            </a:xfrm>
            <a:prstGeom prst="rect">
              <a:avLst/>
            </a:prstGeom>
          </p:spPr>
        </p:pic>
      </p:grpSp>
      <p:grpSp>
        <p:nvGrpSpPr>
          <p:cNvPr id="13" name="object 13"/>
          <p:cNvGrpSpPr/>
          <p:nvPr/>
        </p:nvGrpSpPr>
        <p:grpSpPr>
          <a:xfrm>
            <a:off x="2723950" y="2244579"/>
            <a:ext cx="2564765" cy="352425"/>
            <a:chOff x="2723950" y="2244579"/>
            <a:chExt cx="2564765" cy="352425"/>
          </a:xfrm>
        </p:grpSpPr>
        <p:sp>
          <p:nvSpPr>
            <p:cNvPr id="14" name="object 14"/>
            <p:cNvSpPr/>
            <p:nvPr/>
          </p:nvSpPr>
          <p:spPr>
            <a:xfrm>
              <a:off x="3038034" y="22588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3361434" y="2379576"/>
              <a:ext cx="295775" cy="81980"/>
            </a:xfrm>
            <a:prstGeom prst="rect">
              <a:avLst/>
            </a:prstGeom>
          </p:spPr>
        </p:pic>
        <p:sp>
          <p:nvSpPr>
            <p:cNvPr id="16" name="object 16"/>
            <p:cNvSpPr/>
            <p:nvPr/>
          </p:nvSpPr>
          <p:spPr>
            <a:xfrm>
              <a:off x="4312967"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3998897" y="2379588"/>
              <a:ext cx="295775" cy="81980"/>
            </a:xfrm>
            <a:prstGeom prst="rect">
              <a:avLst/>
            </a:prstGeom>
          </p:spPr>
        </p:pic>
        <p:pic>
          <p:nvPicPr>
            <p:cNvPr id="18" name="object 18"/>
            <p:cNvPicPr/>
            <p:nvPr/>
          </p:nvPicPr>
          <p:blipFill>
            <a:blip r:embed="rId2" cstate="print"/>
            <a:stretch>
              <a:fillRect/>
            </a:stretch>
          </p:blipFill>
          <p:spPr>
            <a:xfrm>
              <a:off x="2723950" y="2379584"/>
              <a:ext cx="295775" cy="81980"/>
            </a:xfrm>
            <a:prstGeom prst="rect">
              <a:avLst/>
            </a:prstGeom>
          </p:spPr>
        </p:pic>
        <p:sp>
          <p:nvSpPr>
            <p:cNvPr id="19" name="object 19"/>
            <p:cNvSpPr/>
            <p:nvPr/>
          </p:nvSpPr>
          <p:spPr>
            <a:xfrm>
              <a:off x="4950442"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pic>
        <p:nvPicPr>
          <p:cNvPr id="20" name="object 20"/>
          <p:cNvPicPr/>
          <p:nvPr/>
        </p:nvPicPr>
        <p:blipFill>
          <a:blip r:embed="rId2" cstate="print"/>
          <a:stretch>
            <a:fillRect/>
          </a:stretch>
        </p:blipFill>
        <p:spPr>
          <a:xfrm>
            <a:off x="4636367" y="2379576"/>
            <a:ext cx="295775" cy="81980"/>
          </a:xfrm>
          <a:prstGeom prst="rect">
            <a:avLst/>
          </a:prstGeom>
        </p:spPr>
      </p:pic>
      <p:pic>
        <p:nvPicPr>
          <p:cNvPr id="21" name="object 21"/>
          <p:cNvPicPr/>
          <p:nvPr/>
        </p:nvPicPr>
        <p:blipFill>
          <a:blip r:embed="rId4" cstate="print"/>
          <a:stretch>
            <a:fillRect/>
          </a:stretch>
        </p:blipFill>
        <p:spPr>
          <a:xfrm>
            <a:off x="4702422" y="433235"/>
            <a:ext cx="4129884" cy="1150780"/>
          </a:xfrm>
          <a:prstGeom prst="rect">
            <a:avLst/>
          </a:prstGeom>
        </p:spPr>
      </p:pic>
      <p:sp>
        <p:nvSpPr>
          <p:cNvPr id="22" name="object 22"/>
          <p:cNvSpPr txBox="1"/>
          <p:nvPr/>
        </p:nvSpPr>
        <p:spPr>
          <a:xfrm>
            <a:off x="5582256" y="884039"/>
            <a:ext cx="236664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Then</a:t>
            </a:r>
            <a:r>
              <a:rPr sz="1400" spc="-30" dirty="0">
                <a:latin typeface="Consolas"/>
                <a:cs typeface="Consolas"/>
              </a:rPr>
              <a:t> </a:t>
            </a:r>
            <a:r>
              <a:rPr sz="1400" spc="-5" dirty="0">
                <a:latin typeface="Consolas"/>
                <a:cs typeface="Consolas"/>
              </a:rPr>
              <a:t>do</a:t>
            </a:r>
            <a:r>
              <a:rPr sz="1400" spc="-25" dirty="0">
                <a:latin typeface="Consolas"/>
                <a:cs typeface="Consolas"/>
              </a:rPr>
              <a:t> </a:t>
            </a:r>
            <a:r>
              <a:rPr sz="1400" dirty="0">
                <a:latin typeface="Consolas"/>
                <a:cs typeface="Consolas"/>
              </a:rPr>
              <a:t>a</a:t>
            </a:r>
            <a:r>
              <a:rPr sz="1400" spc="-25" dirty="0">
                <a:latin typeface="Consolas"/>
                <a:cs typeface="Consolas"/>
              </a:rPr>
              <a:t> </a:t>
            </a:r>
            <a:r>
              <a:rPr sz="1400" spc="-5" dirty="0">
                <a:latin typeface="Consolas"/>
                <a:cs typeface="Consolas"/>
              </a:rPr>
              <a:t>linear</a:t>
            </a:r>
            <a:r>
              <a:rPr sz="1400" spc="-25" dirty="0">
                <a:latin typeface="Consolas"/>
                <a:cs typeface="Consolas"/>
              </a:rPr>
              <a:t> </a:t>
            </a:r>
            <a:r>
              <a:rPr sz="1400" spc="-5" dirty="0">
                <a:latin typeface="Consolas"/>
                <a:cs typeface="Consolas"/>
              </a:rPr>
              <a:t>search!</a:t>
            </a:r>
            <a:endParaRPr sz="1400">
              <a:latin typeface="Consolas"/>
              <a:cs typeface="Consolas"/>
            </a:endParaRPr>
          </a:p>
        </p:txBody>
      </p:sp>
      <p:grpSp>
        <p:nvGrpSpPr>
          <p:cNvPr id="23" name="object 23"/>
          <p:cNvGrpSpPr/>
          <p:nvPr/>
        </p:nvGrpSpPr>
        <p:grpSpPr>
          <a:xfrm>
            <a:off x="6064982" y="368023"/>
            <a:ext cx="1405255" cy="302260"/>
            <a:chOff x="6064982" y="368023"/>
            <a:chExt cx="1405255" cy="302260"/>
          </a:xfrm>
        </p:grpSpPr>
        <p:sp>
          <p:nvSpPr>
            <p:cNvPr id="24" name="object 24"/>
            <p:cNvSpPr/>
            <p:nvPr/>
          </p:nvSpPr>
          <p:spPr>
            <a:xfrm>
              <a:off x="6079269" y="3823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25" name="object 25"/>
            <p:cNvSpPr/>
            <p:nvPr/>
          </p:nvSpPr>
          <p:spPr>
            <a:xfrm>
              <a:off x="6079269" y="3823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26" name="object 26"/>
          <p:cNvSpPr txBox="1"/>
          <p:nvPr/>
        </p:nvSpPr>
        <p:spPr>
          <a:xfrm>
            <a:off x="6266185" y="394294"/>
            <a:ext cx="10020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search(72)</a:t>
            </a:r>
            <a:endParaRPr sz="1400">
              <a:latin typeface="Consolas"/>
              <a:cs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11200" y="940875"/>
            <a:ext cx="2921635" cy="1166495"/>
          </a:xfrm>
          <a:prstGeom prst="rect">
            <a:avLst/>
          </a:prstGeom>
          <a:solidFill>
            <a:srgbClr val="FCE4CD"/>
          </a:solidFill>
        </p:spPr>
        <p:txBody>
          <a:bodyPr vert="horz" wrap="square" lIns="0" tIns="88900" rIns="0" bIns="0" rtlCol="0">
            <a:spAutoFit/>
          </a:bodyPr>
          <a:lstStyle/>
          <a:p>
            <a:pPr marL="85725" marR="120014">
              <a:lnSpc>
                <a:spcPts val="1650"/>
              </a:lnSpc>
              <a:spcBef>
                <a:spcPts val="700"/>
              </a:spcBef>
            </a:pPr>
            <a:r>
              <a:rPr sz="1400" b="1" spc="-10" dirty="0">
                <a:latin typeface="Arial"/>
                <a:cs typeface="Arial"/>
              </a:rPr>
              <a:t>Worst-case</a:t>
            </a:r>
            <a:r>
              <a:rPr sz="1400" b="1" spc="190" dirty="0">
                <a:latin typeface="Arial"/>
                <a:cs typeface="Arial"/>
              </a:rPr>
              <a:t> </a:t>
            </a:r>
            <a:r>
              <a:rPr sz="1400" spc="-5" dirty="0">
                <a:latin typeface="Arial MT"/>
                <a:cs typeface="Arial MT"/>
              </a:rPr>
              <a:t>time</a:t>
            </a:r>
            <a:r>
              <a:rPr sz="1400" spc="175" dirty="0">
                <a:latin typeface="Arial MT"/>
                <a:cs typeface="Arial MT"/>
              </a:rPr>
              <a:t> </a:t>
            </a:r>
            <a:r>
              <a:rPr sz="1400" dirty="0">
                <a:latin typeface="Arial MT"/>
                <a:cs typeface="Arial MT"/>
              </a:rPr>
              <a:t>complexity</a:t>
            </a:r>
            <a:r>
              <a:rPr sz="1400" spc="175" dirty="0">
                <a:latin typeface="Arial MT"/>
                <a:cs typeface="Arial MT"/>
              </a:rPr>
              <a:t> </a:t>
            </a:r>
            <a:r>
              <a:rPr sz="1400" spc="-5" dirty="0">
                <a:latin typeface="Arial MT"/>
                <a:cs typeface="Arial MT"/>
              </a:rPr>
              <a:t>for </a:t>
            </a:r>
            <a:r>
              <a:rPr sz="1400" spc="-375" dirty="0">
                <a:latin typeface="Arial MT"/>
                <a:cs typeface="Arial MT"/>
              </a:rPr>
              <a:t> </a:t>
            </a:r>
            <a:r>
              <a:rPr sz="1400" dirty="0">
                <a:latin typeface="Arial MT"/>
                <a:cs typeface="Arial MT"/>
              </a:rPr>
              <a:t>searching?</a:t>
            </a:r>
            <a:endParaRPr sz="1400">
              <a:latin typeface="Arial MT"/>
              <a:cs typeface="Arial MT"/>
            </a:endParaRPr>
          </a:p>
        </p:txBody>
      </p:sp>
      <p:sp>
        <p:nvSpPr>
          <p:cNvPr id="3" name="object 3"/>
          <p:cNvSpPr txBox="1">
            <a:spLocks noGrp="1"/>
          </p:cNvSpPr>
          <p:nvPr>
            <p:ph type="title"/>
          </p:nvPr>
        </p:nvSpPr>
        <p:spPr>
          <a:xfrm>
            <a:off x="384725" y="505248"/>
            <a:ext cx="10375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Search</a:t>
            </a:r>
            <a:endParaRPr sz="2500">
              <a:latin typeface="Arial MT"/>
              <a:cs typeface="Arial MT"/>
            </a:endParaRPr>
          </a:p>
        </p:txBody>
      </p:sp>
      <p:graphicFrame>
        <p:nvGraphicFramePr>
          <p:cNvPr id="4" name="object 4"/>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graphicFrame>
        <p:nvGraphicFramePr>
          <p:cNvPr id="5" name="object 5"/>
          <p:cNvGraphicFramePr>
            <a:graphicFrameLocks noGrp="1"/>
          </p:cNvGraphicFramePr>
          <p:nvPr/>
        </p:nvGraphicFramePr>
        <p:xfrm>
          <a:off x="909799" y="1735074"/>
          <a:ext cx="4420867" cy="2766596"/>
        </p:xfrm>
        <a:graphic>
          <a:graphicData uri="http://schemas.openxmlformats.org/drawingml/2006/table">
            <a:tbl>
              <a:tblPr firstRow="1" bandRow="1">
                <a:tableStyleId>{2D5ABB26-0587-4C30-8999-92F81FD0307C}</a:tableStyleId>
              </a:tblPr>
              <a:tblGrid>
                <a:gridCol w="304165">
                  <a:extLst>
                    <a:ext uri="{9D8B030D-6E8A-4147-A177-3AD203B41FA5}">
                      <a16:colId xmlns:a16="http://schemas.microsoft.com/office/drawing/2014/main" val="20000"/>
                    </a:ext>
                  </a:extLst>
                </a:gridCol>
                <a:gridCol w="1510030">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196850">
                  <a:extLst>
                    <a:ext uri="{9D8B030D-6E8A-4147-A177-3AD203B41FA5}">
                      <a16:colId xmlns:a16="http://schemas.microsoft.com/office/drawing/2014/main" val="20004"/>
                    </a:ext>
                  </a:extLst>
                </a:gridCol>
                <a:gridCol w="118744">
                  <a:extLst>
                    <a:ext uri="{9D8B030D-6E8A-4147-A177-3AD203B41FA5}">
                      <a16:colId xmlns:a16="http://schemas.microsoft.com/office/drawing/2014/main" val="20005"/>
                    </a:ext>
                  </a:extLst>
                </a:gridCol>
                <a:gridCol w="324485">
                  <a:extLst>
                    <a:ext uri="{9D8B030D-6E8A-4147-A177-3AD203B41FA5}">
                      <a16:colId xmlns:a16="http://schemas.microsoft.com/office/drawing/2014/main" val="20006"/>
                    </a:ext>
                  </a:extLst>
                </a:gridCol>
                <a:gridCol w="197485">
                  <a:extLst>
                    <a:ext uri="{9D8B030D-6E8A-4147-A177-3AD203B41FA5}">
                      <a16:colId xmlns:a16="http://schemas.microsoft.com/office/drawing/2014/main" val="20007"/>
                    </a:ext>
                  </a:extLst>
                </a:gridCol>
                <a:gridCol w="119379">
                  <a:extLst>
                    <a:ext uri="{9D8B030D-6E8A-4147-A177-3AD203B41FA5}">
                      <a16:colId xmlns:a16="http://schemas.microsoft.com/office/drawing/2014/main" val="20008"/>
                    </a:ext>
                  </a:extLst>
                </a:gridCol>
                <a:gridCol w="325120">
                  <a:extLst>
                    <a:ext uri="{9D8B030D-6E8A-4147-A177-3AD203B41FA5}">
                      <a16:colId xmlns:a16="http://schemas.microsoft.com/office/drawing/2014/main" val="20009"/>
                    </a:ext>
                  </a:extLst>
                </a:gridCol>
                <a:gridCol w="315595">
                  <a:extLst>
                    <a:ext uri="{9D8B030D-6E8A-4147-A177-3AD203B41FA5}">
                      <a16:colId xmlns:a16="http://schemas.microsoft.com/office/drawing/2014/main" val="20010"/>
                    </a:ext>
                  </a:extLst>
                </a:gridCol>
                <a:gridCol w="370839">
                  <a:extLst>
                    <a:ext uri="{9D8B030D-6E8A-4147-A177-3AD203B41FA5}">
                      <a16:colId xmlns:a16="http://schemas.microsoft.com/office/drawing/2014/main" val="20011"/>
                    </a:ext>
                  </a:extLst>
                </a:gridCol>
              </a:tblGrid>
              <a:tr h="274199">
                <a:tc>
                  <a:txBody>
                    <a:bodyPr/>
                    <a:lstStyle/>
                    <a:p>
                      <a:pPr marL="31750">
                        <a:lnSpc>
                          <a:spcPct val="100000"/>
                        </a:lnSpc>
                        <a:spcBef>
                          <a:spcPts val="195"/>
                        </a:spcBef>
                      </a:pPr>
                      <a:r>
                        <a:rPr sz="1400" dirty="0">
                          <a:latin typeface="Consolas"/>
                          <a:cs typeface="Consolas"/>
                        </a:rPr>
                        <a:t>0</a:t>
                      </a:r>
                      <a:endParaRPr sz="1400">
                        <a:latin typeface="Consolas"/>
                        <a:cs typeface="Consolas"/>
                      </a:endParaRPr>
                    </a:p>
                  </a:txBody>
                  <a:tcPr marL="0" marR="0" marT="24765" marB="0"/>
                </a:tc>
                <a:tc rowSpan="2" gridSpan="11">
                  <a:txBody>
                    <a:bodyPr/>
                    <a:lstStyle/>
                    <a:p>
                      <a:pPr>
                        <a:lnSpc>
                          <a:spcPct val="100000"/>
                        </a:lnSpc>
                      </a:pPr>
                      <a:endParaRPr sz="14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74199">
                <a:tc>
                  <a:txBody>
                    <a:bodyPr/>
                    <a:lstStyle/>
                    <a:p>
                      <a:pPr marL="31750">
                        <a:lnSpc>
                          <a:spcPct val="100000"/>
                        </a:lnSpc>
                        <a:spcBef>
                          <a:spcPts val="195"/>
                        </a:spcBef>
                      </a:pPr>
                      <a:r>
                        <a:rPr sz="1400" dirty="0">
                          <a:latin typeface="Consolas"/>
                          <a:cs typeface="Consolas"/>
                        </a:rPr>
                        <a:t>1</a:t>
                      </a:r>
                      <a:endParaRPr sz="1400">
                        <a:latin typeface="Consolas"/>
                        <a:cs typeface="Consolas"/>
                      </a:endParaRPr>
                    </a:p>
                  </a:txBody>
                  <a:tcPr marL="0" marR="0" marT="24765" marB="0"/>
                </a:tc>
                <a:tc gridSpan="1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98791">
                <a:tc>
                  <a:txBody>
                    <a:bodyPr/>
                    <a:lstStyle/>
                    <a:p>
                      <a:pPr marL="31750">
                        <a:lnSpc>
                          <a:spcPct val="100000"/>
                        </a:lnSpc>
                        <a:spcBef>
                          <a:spcPts val="195"/>
                        </a:spcBef>
                      </a:pPr>
                      <a:r>
                        <a:rPr sz="1400" dirty="0">
                          <a:latin typeface="Consolas"/>
                          <a:cs typeface="Consolas"/>
                        </a:rPr>
                        <a:t>2</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32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12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72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52</a:t>
                      </a:r>
                      <a:endParaRPr sz="1400">
                        <a:latin typeface="Consolas"/>
                        <a:cs typeface="Consolas"/>
                      </a:endParaRPr>
                    </a:p>
                  </a:txBody>
                  <a:tcPr marL="0" marR="0" marT="49530" marB="0">
                    <a:solidFill>
                      <a:srgbClr val="EEEEEE"/>
                    </a:solidFill>
                  </a:tcPr>
                </a:tc>
                <a:extLst>
                  <a:ext uri="{0D108BD9-81ED-4DB2-BD59-A6C34878D82A}">
                    <a16:rowId xmlns:a16="http://schemas.microsoft.com/office/drawing/2014/main" val="10002"/>
                  </a:ext>
                </a:extLst>
              </a:tr>
              <a:tr h="249607">
                <a:tc>
                  <a:txBody>
                    <a:bodyPr/>
                    <a:lstStyle/>
                    <a:p>
                      <a:pPr marL="31750">
                        <a:lnSpc>
                          <a:spcPct val="100000"/>
                        </a:lnSpc>
                        <a:spcBef>
                          <a:spcPts val="5"/>
                        </a:spcBef>
                      </a:pPr>
                      <a:r>
                        <a:rPr sz="1400" dirty="0">
                          <a:latin typeface="Consolas"/>
                          <a:cs typeface="Consolas"/>
                        </a:rPr>
                        <a:t>3</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3"/>
                  </a:ext>
                </a:extLst>
              </a:tr>
              <a:tr h="274199">
                <a:tc>
                  <a:txBody>
                    <a:bodyPr/>
                    <a:lstStyle/>
                    <a:p>
                      <a:pPr marL="31750">
                        <a:lnSpc>
                          <a:spcPct val="100000"/>
                        </a:lnSpc>
                        <a:spcBef>
                          <a:spcPts val="195"/>
                        </a:spcBef>
                      </a:pPr>
                      <a:r>
                        <a:rPr sz="1400" dirty="0">
                          <a:latin typeface="Consolas"/>
                          <a:cs typeface="Consolas"/>
                        </a:rPr>
                        <a:t>4</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4"/>
                  </a:ext>
                </a:extLst>
              </a:tr>
              <a:tr h="298791">
                <a:tc>
                  <a:txBody>
                    <a:bodyPr/>
                    <a:lstStyle/>
                    <a:p>
                      <a:pPr marL="31750">
                        <a:lnSpc>
                          <a:spcPct val="100000"/>
                        </a:lnSpc>
                        <a:spcBef>
                          <a:spcPts val="195"/>
                        </a:spcBef>
                      </a:pPr>
                      <a:r>
                        <a:rPr sz="1400" dirty="0">
                          <a:latin typeface="Consolas"/>
                          <a:cs typeface="Consolas"/>
                        </a:rPr>
                        <a:t>5</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25</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5"/>
                  </a:ext>
                </a:extLst>
              </a:tr>
              <a:tr h="249608">
                <a:tc>
                  <a:txBody>
                    <a:bodyPr/>
                    <a:lstStyle/>
                    <a:p>
                      <a:pPr marL="31750">
                        <a:lnSpc>
                          <a:spcPct val="100000"/>
                        </a:lnSpc>
                        <a:spcBef>
                          <a:spcPts val="5"/>
                        </a:spcBef>
                      </a:pPr>
                      <a:r>
                        <a:rPr sz="1400" dirty="0">
                          <a:latin typeface="Consolas"/>
                          <a:cs typeface="Consolas"/>
                        </a:rPr>
                        <a:t>6</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6"/>
                  </a:ext>
                </a:extLst>
              </a:tr>
              <a:tr h="274199">
                <a:tc>
                  <a:txBody>
                    <a:bodyPr/>
                    <a:lstStyle/>
                    <a:p>
                      <a:pPr marL="31750">
                        <a:lnSpc>
                          <a:spcPct val="100000"/>
                        </a:lnSpc>
                        <a:spcBef>
                          <a:spcPts val="195"/>
                        </a:spcBef>
                      </a:pPr>
                      <a:r>
                        <a:rPr sz="1400" dirty="0">
                          <a:latin typeface="Consolas"/>
                          <a:cs typeface="Consolas"/>
                        </a:rPr>
                        <a:t>7</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7"/>
                  </a:ext>
                </a:extLst>
              </a:tr>
              <a:tr h="274199">
                <a:tc>
                  <a:txBody>
                    <a:bodyPr/>
                    <a:lstStyle/>
                    <a:p>
                      <a:pPr marL="31750">
                        <a:lnSpc>
                          <a:spcPct val="100000"/>
                        </a:lnSpc>
                        <a:spcBef>
                          <a:spcPts val="195"/>
                        </a:spcBef>
                      </a:pPr>
                      <a:r>
                        <a:rPr sz="1400" dirty="0">
                          <a:latin typeface="Consolas"/>
                          <a:cs typeface="Consolas"/>
                        </a:rPr>
                        <a:t>8</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8"/>
                  </a:ext>
                </a:extLst>
              </a:tr>
              <a:tr h="298804">
                <a:tc>
                  <a:txBody>
                    <a:bodyPr/>
                    <a:lstStyle/>
                    <a:p>
                      <a:pPr marL="31750">
                        <a:lnSpc>
                          <a:spcPct val="100000"/>
                        </a:lnSpc>
                        <a:spcBef>
                          <a:spcPts val="195"/>
                        </a:spcBef>
                      </a:pPr>
                      <a:r>
                        <a:rPr sz="1400" dirty="0">
                          <a:latin typeface="Consolas"/>
                          <a:cs typeface="Consolas"/>
                        </a:rPr>
                        <a:t>9</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99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gn="ctr">
                        <a:lnSpc>
                          <a:spcPct val="100000"/>
                        </a:lnSpc>
                        <a:spcBef>
                          <a:spcPts val="390"/>
                        </a:spcBef>
                      </a:pPr>
                      <a:r>
                        <a:rPr sz="1400" spc="-5" dirty="0">
                          <a:latin typeface="Consolas"/>
                          <a:cs typeface="Consolas"/>
                        </a:rPr>
                        <a:t>49</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9"/>
                  </a:ext>
                </a:extLst>
              </a:tr>
            </a:tbl>
          </a:graphicData>
        </a:graphic>
      </p:graphicFrame>
      <p:sp>
        <p:nvSpPr>
          <p:cNvPr id="6" name="object 6"/>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grpSp>
        <p:nvGrpSpPr>
          <p:cNvPr id="7" name="object 7"/>
          <p:cNvGrpSpPr/>
          <p:nvPr/>
        </p:nvGrpSpPr>
        <p:grpSpPr>
          <a:xfrm>
            <a:off x="2723950" y="4163979"/>
            <a:ext cx="1289685" cy="352425"/>
            <a:chOff x="2723950" y="4163979"/>
            <a:chExt cx="1289685" cy="352425"/>
          </a:xfrm>
        </p:grpSpPr>
        <p:sp>
          <p:nvSpPr>
            <p:cNvPr id="8" name="object 8"/>
            <p:cNvSpPr/>
            <p:nvPr/>
          </p:nvSpPr>
          <p:spPr>
            <a:xfrm>
              <a:off x="3038047" y="41782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9" name="object 9"/>
            <p:cNvPicPr/>
            <p:nvPr/>
          </p:nvPicPr>
          <p:blipFill>
            <a:blip r:embed="rId2" cstate="print"/>
            <a:stretch>
              <a:fillRect/>
            </a:stretch>
          </p:blipFill>
          <p:spPr>
            <a:xfrm>
              <a:off x="3361447" y="4298976"/>
              <a:ext cx="295775" cy="81981"/>
            </a:xfrm>
            <a:prstGeom prst="rect">
              <a:avLst/>
            </a:prstGeom>
          </p:spPr>
        </p:pic>
        <p:pic>
          <p:nvPicPr>
            <p:cNvPr id="10" name="object 10"/>
            <p:cNvPicPr/>
            <p:nvPr/>
          </p:nvPicPr>
          <p:blipFill>
            <a:blip r:embed="rId2" cstate="print"/>
            <a:stretch>
              <a:fillRect/>
            </a:stretch>
          </p:blipFill>
          <p:spPr>
            <a:xfrm>
              <a:off x="2723950" y="4298984"/>
              <a:ext cx="295775" cy="81980"/>
            </a:xfrm>
            <a:prstGeom prst="rect">
              <a:avLst/>
            </a:prstGeom>
          </p:spPr>
        </p:pic>
      </p:grpSp>
      <p:grpSp>
        <p:nvGrpSpPr>
          <p:cNvPr id="11" name="object 11"/>
          <p:cNvGrpSpPr/>
          <p:nvPr/>
        </p:nvGrpSpPr>
        <p:grpSpPr>
          <a:xfrm>
            <a:off x="2723950" y="3067179"/>
            <a:ext cx="652145" cy="352425"/>
            <a:chOff x="2723950" y="3067179"/>
            <a:chExt cx="652145" cy="352425"/>
          </a:xfrm>
        </p:grpSpPr>
        <p:sp>
          <p:nvSpPr>
            <p:cNvPr id="12" name="object 12"/>
            <p:cNvSpPr/>
            <p:nvPr/>
          </p:nvSpPr>
          <p:spPr>
            <a:xfrm>
              <a:off x="3038047" y="30814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2723950" y="3202184"/>
              <a:ext cx="295775" cy="81980"/>
            </a:xfrm>
            <a:prstGeom prst="rect">
              <a:avLst/>
            </a:prstGeom>
          </p:spPr>
        </p:pic>
      </p:grpSp>
      <p:grpSp>
        <p:nvGrpSpPr>
          <p:cNvPr id="14" name="object 14"/>
          <p:cNvGrpSpPr/>
          <p:nvPr/>
        </p:nvGrpSpPr>
        <p:grpSpPr>
          <a:xfrm>
            <a:off x="2723950" y="2244579"/>
            <a:ext cx="2564765" cy="352425"/>
            <a:chOff x="2723950" y="2244579"/>
            <a:chExt cx="2564765" cy="352425"/>
          </a:xfrm>
        </p:grpSpPr>
        <p:sp>
          <p:nvSpPr>
            <p:cNvPr id="15" name="object 15"/>
            <p:cNvSpPr/>
            <p:nvPr/>
          </p:nvSpPr>
          <p:spPr>
            <a:xfrm>
              <a:off x="3038034" y="22588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16" name="object 16"/>
            <p:cNvPicPr/>
            <p:nvPr/>
          </p:nvPicPr>
          <p:blipFill>
            <a:blip r:embed="rId2" cstate="print"/>
            <a:stretch>
              <a:fillRect/>
            </a:stretch>
          </p:blipFill>
          <p:spPr>
            <a:xfrm>
              <a:off x="3361434" y="2379576"/>
              <a:ext cx="295775" cy="81980"/>
            </a:xfrm>
            <a:prstGeom prst="rect">
              <a:avLst/>
            </a:prstGeom>
          </p:spPr>
        </p:pic>
        <p:sp>
          <p:nvSpPr>
            <p:cNvPr id="17" name="object 17"/>
            <p:cNvSpPr/>
            <p:nvPr/>
          </p:nvSpPr>
          <p:spPr>
            <a:xfrm>
              <a:off x="4312967"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18" name="object 18"/>
            <p:cNvPicPr/>
            <p:nvPr/>
          </p:nvPicPr>
          <p:blipFill>
            <a:blip r:embed="rId2" cstate="print"/>
            <a:stretch>
              <a:fillRect/>
            </a:stretch>
          </p:blipFill>
          <p:spPr>
            <a:xfrm>
              <a:off x="3998897" y="2379588"/>
              <a:ext cx="295775" cy="81980"/>
            </a:xfrm>
            <a:prstGeom prst="rect">
              <a:avLst/>
            </a:prstGeom>
          </p:spPr>
        </p:pic>
        <p:pic>
          <p:nvPicPr>
            <p:cNvPr id="19" name="object 19"/>
            <p:cNvPicPr/>
            <p:nvPr/>
          </p:nvPicPr>
          <p:blipFill>
            <a:blip r:embed="rId2" cstate="print"/>
            <a:stretch>
              <a:fillRect/>
            </a:stretch>
          </p:blipFill>
          <p:spPr>
            <a:xfrm>
              <a:off x="2723950" y="2379584"/>
              <a:ext cx="295775" cy="81980"/>
            </a:xfrm>
            <a:prstGeom prst="rect">
              <a:avLst/>
            </a:prstGeom>
          </p:spPr>
        </p:pic>
        <p:sp>
          <p:nvSpPr>
            <p:cNvPr id="20" name="object 20"/>
            <p:cNvSpPr/>
            <p:nvPr/>
          </p:nvSpPr>
          <p:spPr>
            <a:xfrm>
              <a:off x="4950442"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pic>
        <p:nvPicPr>
          <p:cNvPr id="21" name="object 21"/>
          <p:cNvPicPr/>
          <p:nvPr/>
        </p:nvPicPr>
        <p:blipFill>
          <a:blip r:embed="rId2" cstate="print"/>
          <a:stretch>
            <a:fillRect/>
          </a:stretch>
        </p:blipFill>
        <p:spPr>
          <a:xfrm>
            <a:off x="4636367" y="2379576"/>
            <a:ext cx="295775" cy="8198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11200" y="940875"/>
            <a:ext cx="2921635" cy="1166495"/>
          </a:xfrm>
          <a:prstGeom prst="rect">
            <a:avLst/>
          </a:prstGeom>
          <a:solidFill>
            <a:srgbClr val="FCE4CD"/>
          </a:solidFill>
        </p:spPr>
        <p:txBody>
          <a:bodyPr vert="horz" wrap="square" lIns="0" tIns="88900" rIns="0" bIns="0" rtlCol="0">
            <a:spAutoFit/>
          </a:bodyPr>
          <a:lstStyle/>
          <a:p>
            <a:pPr marL="85725" marR="120014">
              <a:lnSpc>
                <a:spcPts val="1650"/>
              </a:lnSpc>
              <a:spcBef>
                <a:spcPts val="700"/>
              </a:spcBef>
            </a:pPr>
            <a:r>
              <a:rPr sz="1400" b="1" spc="-10" dirty="0">
                <a:latin typeface="Arial"/>
                <a:cs typeface="Arial"/>
              </a:rPr>
              <a:t>Worst-case</a:t>
            </a:r>
            <a:r>
              <a:rPr sz="1400" b="1" spc="190" dirty="0">
                <a:latin typeface="Arial"/>
                <a:cs typeface="Arial"/>
              </a:rPr>
              <a:t> </a:t>
            </a:r>
            <a:r>
              <a:rPr sz="1400" spc="-5" dirty="0">
                <a:latin typeface="Arial MT"/>
                <a:cs typeface="Arial MT"/>
              </a:rPr>
              <a:t>time</a:t>
            </a:r>
            <a:r>
              <a:rPr sz="1400" spc="175" dirty="0">
                <a:latin typeface="Arial MT"/>
                <a:cs typeface="Arial MT"/>
              </a:rPr>
              <a:t> </a:t>
            </a:r>
            <a:r>
              <a:rPr sz="1400" dirty="0">
                <a:latin typeface="Arial MT"/>
                <a:cs typeface="Arial MT"/>
              </a:rPr>
              <a:t>complexity</a:t>
            </a:r>
            <a:r>
              <a:rPr sz="1400" spc="175" dirty="0">
                <a:latin typeface="Arial MT"/>
                <a:cs typeface="Arial MT"/>
              </a:rPr>
              <a:t> </a:t>
            </a:r>
            <a:r>
              <a:rPr sz="1400" spc="-5" dirty="0">
                <a:latin typeface="Arial MT"/>
                <a:cs typeface="Arial MT"/>
              </a:rPr>
              <a:t>for </a:t>
            </a:r>
            <a:r>
              <a:rPr sz="1400" spc="-375" dirty="0">
                <a:latin typeface="Arial MT"/>
                <a:cs typeface="Arial MT"/>
              </a:rPr>
              <a:t> </a:t>
            </a:r>
            <a:r>
              <a:rPr sz="1400" dirty="0">
                <a:latin typeface="Arial MT"/>
                <a:cs typeface="Arial MT"/>
              </a:rPr>
              <a:t>searching?</a:t>
            </a:r>
            <a:endParaRPr sz="1400">
              <a:latin typeface="Arial MT"/>
              <a:cs typeface="Arial MT"/>
            </a:endParaRPr>
          </a:p>
          <a:p>
            <a:pPr>
              <a:lnSpc>
                <a:spcPct val="100000"/>
              </a:lnSpc>
              <a:spcBef>
                <a:spcPts val="15"/>
              </a:spcBef>
            </a:pPr>
            <a:endParaRPr sz="1350">
              <a:latin typeface="Arial MT"/>
              <a:cs typeface="Arial MT"/>
            </a:endParaRPr>
          </a:p>
          <a:p>
            <a:pPr marL="85725">
              <a:lnSpc>
                <a:spcPct val="100000"/>
              </a:lnSpc>
            </a:pPr>
            <a:r>
              <a:rPr sz="1400" i="1" spc="-20" dirty="0">
                <a:latin typeface="Roboto"/>
                <a:cs typeface="Roboto"/>
              </a:rPr>
              <a:t>O(cost(h)</a:t>
            </a:r>
            <a:r>
              <a:rPr sz="1400" i="1" spc="-30" dirty="0">
                <a:latin typeface="Roboto"/>
                <a:cs typeface="Roboto"/>
              </a:rPr>
              <a:t> </a:t>
            </a:r>
            <a:r>
              <a:rPr sz="1400" i="1" spc="-20" dirty="0">
                <a:latin typeface="Roboto"/>
                <a:cs typeface="Roboto"/>
              </a:rPr>
              <a:t>+</a:t>
            </a:r>
            <a:r>
              <a:rPr sz="1400" i="1" spc="-30" dirty="0">
                <a:latin typeface="Roboto"/>
                <a:cs typeface="Roboto"/>
              </a:rPr>
              <a:t> </a:t>
            </a:r>
            <a:r>
              <a:rPr sz="1400" i="1" spc="-20" dirty="0">
                <a:latin typeface="Roboto"/>
                <a:cs typeface="Roboto"/>
              </a:rPr>
              <a:t>n)</a:t>
            </a:r>
            <a:endParaRPr sz="1400">
              <a:latin typeface="Roboto"/>
              <a:cs typeface="Roboto"/>
            </a:endParaRPr>
          </a:p>
        </p:txBody>
      </p:sp>
      <p:sp>
        <p:nvSpPr>
          <p:cNvPr id="3" name="object 3"/>
          <p:cNvSpPr txBox="1">
            <a:spLocks noGrp="1"/>
          </p:cNvSpPr>
          <p:nvPr>
            <p:ph type="title"/>
          </p:nvPr>
        </p:nvSpPr>
        <p:spPr>
          <a:xfrm>
            <a:off x="384725" y="505248"/>
            <a:ext cx="10375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Search</a:t>
            </a:r>
            <a:endParaRPr sz="2500">
              <a:latin typeface="Arial MT"/>
              <a:cs typeface="Arial MT"/>
            </a:endParaRPr>
          </a:p>
        </p:txBody>
      </p:sp>
      <p:graphicFrame>
        <p:nvGraphicFramePr>
          <p:cNvPr id="4" name="object 4"/>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grpSp>
        <p:nvGrpSpPr>
          <p:cNvPr id="5" name="object 5"/>
          <p:cNvGrpSpPr/>
          <p:nvPr/>
        </p:nvGrpSpPr>
        <p:grpSpPr>
          <a:xfrm>
            <a:off x="3023747" y="2244579"/>
            <a:ext cx="2264410" cy="715010"/>
            <a:chOff x="3023747" y="2244579"/>
            <a:chExt cx="2264410" cy="715010"/>
          </a:xfrm>
        </p:grpSpPr>
        <p:sp>
          <p:nvSpPr>
            <p:cNvPr id="6" name="object 6"/>
            <p:cNvSpPr/>
            <p:nvPr/>
          </p:nvSpPr>
          <p:spPr>
            <a:xfrm>
              <a:off x="3038034" y="225886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361434" y="2379576"/>
              <a:ext cx="295775" cy="81980"/>
            </a:xfrm>
            <a:prstGeom prst="rect">
              <a:avLst/>
            </a:prstGeom>
          </p:spPr>
        </p:pic>
        <p:sp>
          <p:nvSpPr>
            <p:cNvPr id="8" name="object 8"/>
            <p:cNvSpPr/>
            <p:nvPr/>
          </p:nvSpPr>
          <p:spPr>
            <a:xfrm>
              <a:off x="4312967"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9" name="object 9"/>
            <p:cNvPicPr/>
            <p:nvPr/>
          </p:nvPicPr>
          <p:blipFill>
            <a:blip r:embed="rId2" cstate="print"/>
            <a:stretch>
              <a:fillRect/>
            </a:stretch>
          </p:blipFill>
          <p:spPr>
            <a:xfrm>
              <a:off x="3998897" y="2379588"/>
              <a:ext cx="295775" cy="81980"/>
            </a:xfrm>
            <a:prstGeom prst="rect">
              <a:avLst/>
            </a:prstGeom>
          </p:spPr>
        </p:pic>
        <p:sp>
          <p:nvSpPr>
            <p:cNvPr id="10" name="object 10"/>
            <p:cNvSpPr/>
            <p:nvPr/>
          </p:nvSpPr>
          <p:spPr>
            <a:xfrm>
              <a:off x="4950442" y="225886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4636367" y="2379576"/>
              <a:ext cx="295775" cy="81980"/>
            </a:xfrm>
            <a:prstGeom prst="rect">
              <a:avLst/>
            </a:prstGeom>
          </p:spPr>
        </p:pic>
        <p:sp>
          <p:nvSpPr>
            <p:cNvPr id="12" name="object 12"/>
            <p:cNvSpPr/>
            <p:nvPr/>
          </p:nvSpPr>
          <p:spPr>
            <a:xfrm>
              <a:off x="3038049" y="2640524"/>
              <a:ext cx="2243455" cy="314325"/>
            </a:xfrm>
            <a:custGeom>
              <a:avLst/>
              <a:gdLst/>
              <a:ahLst/>
              <a:cxnLst/>
              <a:rect l="l" t="t" r="r" b="b"/>
              <a:pathLst>
                <a:path w="2243454" h="314325">
                  <a:moveTo>
                    <a:pt x="2243399" y="0"/>
                  </a:moveTo>
                  <a:lnTo>
                    <a:pt x="2235393" y="49639"/>
                  </a:lnTo>
                  <a:lnTo>
                    <a:pt x="2213098" y="92751"/>
                  </a:lnTo>
                  <a:lnTo>
                    <a:pt x="2179101" y="126748"/>
                  </a:lnTo>
                  <a:lnTo>
                    <a:pt x="2135989" y="149043"/>
                  </a:lnTo>
                  <a:lnTo>
                    <a:pt x="2086349" y="157049"/>
                  </a:lnTo>
                  <a:lnTo>
                    <a:pt x="1278749" y="157049"/>
                  </a:lnTo>
                  <a:lnTo>
                    <a:pt x="1229110" y="165056"/>
                  </a:lnTo>
                  <a:lnTo>
                    <a:pt x="1185998" y="187351"/>
                  </a:lnTo>
                  <a:lnTo>
                    <a:pt x="1152001" y="221348"/>
                  </a:lnTo>
                  <a:lnTo>
                    <a:pt x="1129706" y="264460"/>
                  </a:lnTo>
                  <a:lnTo>
                    <a:pt x="1121699" y="314099"/>
                  </a:lnTo>
                  <a:lnTo>
                    <a:pt x="1113693" y="264460"/>
                  </a:lnTo>
                  <a:lnTo>
                    <a:pt x="1091398" y="221348"/>
                  </a:lnTo>
                  <a:lnTo>
                    <a:pt x="1057401" y="187351"/>
                  </a:lnTo>
                  <a:lnTo>
                    <a:pt x="1014289" y="165056"/>
                  </a:lnTo>
                  <a:lnTo>
                    <a:pt x="964649" y="157049"/>
                  </a:lnTo>
                  <a:lnTo>
                    <a:pt x="157049" y="157049"/>
                  </a:lnTo>
                  <a:lnTo>
                    <a:pt x="107410" y="149043"/>
                  </a:lnTo>
                  <a:lnTo>
                    <a:pt x="64298" y="126748"/>
                  </a:lnTo>
                  <a:lnTo>
                    <a:pt x="30301" y="92751"/>
                  </a:lnTo>
                  <a:lnTo>
                    <a:pt x="8006" y="49639"/>
                  </a:lnTo>
                  <a:lnTo>
                    <a:pt x="0" y="0"/>
                  </a:lnTo>
                </a:path>
              </a:pathLst>
            </a:custGeom>
            <a:ln w="9524">
              <a:solidFill>
                <a:srgbClr val="595959"/>
              </a:solidFill>
            </a:ln>
          </p:spPr>
          <p:txBody>
            <a:bodyPr wrap="square" lIns="0" tIns="0" rIns="0" bIns="0" rtlCol="0"/>
            <a:lstStyle/>
            <a:p>
              <a:endParaRPr/>
            </a:p>
          </p:txBody>
        </p:sp>
      </p:grpSp>
      <p:graphicFrame>
        <p:nvGraphicFramePr>
          <p:cNvPr id="13" name="object 13"/>
          <p:cNvGraphicFramePr>
            <a:graphicFrameLocks noGrp="1"/>
          </p:cNvGraphicFramePr>
          <p:nvPr/>
        </p:nvGraphicFramePr>
        <p:xfrm>
          <a:off x="909799" y="1735074"/>
          <a:ext cx="4412615" cy="2741995"/>
        </p:xfrm>
        <a:graphic>
          <a:graphicData uri="http://schemas.openxmlformats.org/drawingml/2006/table">
            <a:tbl>
              <a:tblPr firstRow="1" bandRow="1">
                <a:tableStyleId>{2D5ABB26-0587-4C30-8999-92F81FD0307C}</a:tableStyleId>
              </a:tblPr>
              <a:tblGrid>
                <a:gridCol w="304165">
                  <a:extLst>
                    <a:ext uri="{9D8B030D-6E8A-4147-A177-3AD203B41FA5}">
                      <a16:colId xmlns:a16="http://schemas.microsoft.com/office/drawing/2014/main" val="20000"/>
                    </a:ext>
                  </a:extLst>
                </a:gridCol>
                <a:gridCol w="1510030">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314325">
                  <a:extLst>
                    <a:ext uri="{9D8B030D-6E8A-4147-A177-3AD203B41FA5}">
                      <a16:colId xmlns:a16="http://schemas.microsoft.com/office/drawing/2014/main" val="20004"/>
                    </a:ext>
                  </a:extLst>
                </a:gridCol>
                <a:gridCol w="323850">
                  <a:extLst>
                    <a:ext uri="{9D8B030D-6E8A-4147-A177-3AD203B41FA5}">
                      <a16:colId xmlns:a16="http://schemas.microsoft.com/office/drawing/2014/main" val="20005"/>
                    </a:ext>
                  </a:extLst>
                </a:gridCol>
                <a:gridCol w="314325">
                  <a:extLst>
                    <a:ext uri="{9D8B030D-6E8A-4147-A177-3AD203B41FA5}">
                      <a16:colId xmlns:a16="http://schemas.microsoft.com/office/drawing/2014/main" val="20006"/>
                    </a:ext>
                  </a:extLst>
                </a:gridCol>
                <a:gridCol w="323850">
                  <a:extLst>
                    <a:ext uri="{9D8B030D-6E8A-4147-A177-3AD203B41FA5}">
                      <a16:colId xmlns:a16="http://schemas.microsoft.com/office/drawing/2014/main" val="20007"/>
                    </a:ext>
                  </a:extLst>
                </a:gridCol>
                <a:gridCol w="314325">
                  <a:extLst>
                    <a:ext uri="{9D8B030D-6E8A-4147-A177-3AD203B41FA5}">
                      <a16:colId xmlns:a16="http://schemas.microsoft.com/office/drawing/2014/main" val="20008"/>
                    </a:ext>
                  </a:extLst>
                </a:gridCol>
                <a:gridCol w="369570">
                  <a:extLst>
                    <a:ext uri="{9D8B030D-6E8A-4147-A177-3AD203B41FA5}">
                      <a16:colId xmlns:a16="http://schemas.microsoft.com/office/drawing/2014/main" val="20009"/>
                    </a:ext>
                  </a:extLst>
                </a:gridCol>
              </a:tblGrid>
              <a:tr h="274199">
                <a:tc>
                  <a:txBody>
                    <a:bodyPr/>
                    <a:lstStyle/>
                    <a:p>
                      <a:pPr marL="31750">
                        <a:lnSpc>
                          <a:spcPct val="100000"/>
                        </a:lnSpc>
                        <a:spcBef>
                          <a:spcPts val="195"/>
                        </a:spcBef>
                      </a:pPr>
                      <a:r>
                        <a:rPr sz="1400" dirty="0">
                          <a:latin typeface="Consolas"/>
                          <a:cs typeface="Consolas"/>
                        </a:rPr>
                        <a:t>0</a:t>
                      </a:r>
                      <a:endParaRPr sz="1400">
                        <a:latin typeface="Consolas"/>
                        <a:cs typeface="Consolas"/>
                      </a:endParaRPr>
                    </a:p>
                  </a:txBody>
                  <a:tcPr marL="0" marR="0" marT="24765" marB="0"/>
                </a:tc>
                <a:tc rowSpan="2" gridSpan="9">
                  <a:txBody>
                    <a:bodyPr/>
                    <a:lstStyle/>
                    <a:p>
                      <a:pPr>
                        <a:lnSpc>
                          <a:spcPct val="100000"/>
                        </a:lnSpc>
                      </a:pPr>
                      <a:endParaRPr sz="14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74199">
                <a:tc>
                  <a:txBody>
                    <a:bodyPr/>
                    <a:lstStyle/>
                    <a:p>
                      <a:pPr marL="31750">
                        <a:lnSpc>
                          <a:spcPct val="100000"/>
                        </a:lnSpc>
                        <a:spcBef>
                          <a:spcPts val="195"/>
                        </a:spcBef>
                      </a:pPr>
                      <a:r>
                        <a:rPr sz="1400" dirty="0">
                          <a:latin typeface="Consolas"/>
                          <a:cs typeface="Consolas"/>
                        </a:rPr>
                        <a:t>1</a:t>
                      </a:r>
                      <a:endParaRPr sz="1400">
                        <a:latin typeface="Consolas"/>
                        <a:cs typeface="Consolas"/>
                      </a:endParaRPr>
                    </a:p>
                  </a:txBody>
                  <a:tcPr marL="0" marR="0" marT="24765" marB="0"/>
                </a:tc>
                <a:tc gridSpan="9"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98791">
                <a:tc>
                  <a:txBody>
                    <a:bodyPr/>
                    <a:lstStyle/>
                    <a:p>
                      <a:pPr marL="31750">
                        <a:lnSpc>
                          <a:spcPct val="100000"/>
                        </a:lnSpc>
                        <a:spcBef>
                          <a:spcPts val="195"/>
                        </a:spcBef>
                      </a:pPr>
                      <a:r>
                        <a:rPr sz="1400" dirty="0">
                          <a:latin typeface="Consolas"/>
                          <a:cs typeface="Consolas"/>
                        </a:rPr>
                        <a:t>2</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32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12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72</a:t>
                      </a:r>
                      <a:endParaRPr sz="1400">
                        <a:latin typeface="Consolas"/>
                        <a:cs typeface="Consolas"/>
                      </a:endParaRPr>
                    </a:p>
                  </a:txBody>
                  <a:tcPr marL="0" marR="0" marT="49530" marB="0">
                    <a:solidFill>
                      <a:srgbClr val="EEEEEE"/>
                    </a:solidFill>
                  </a:tcPr>
                </a:tc>
                <a:tc>
                  <a:txBody>
                    <a:bodyPr/>
                    <a:lstStyle/>
                    <a:p>
                      <a:pPr>
                        <a:lnSpc>
                          <a:spcPct val="100000"/>
                        </a:lnSpc>
                      </a:pPr>
                      <a:endParaRPr sz="14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52</a:t>
                      </a:r>
                      <a:endParaRPr sz="1400">
                        <a:latin typeface="Consolas"/>
                        <a:cs typeface="Consolas"/>
                      </a:endParaRPr>
                    </a:p>
                  </a:txBody>
                  <a:tcPr marL="0" marR="0" marT="49530" marB="0">
                    <a:solidFill>
                      <a:srgbClr val="EEEEEE"/>
                    </a:solidFill>
                  </a:tcPr>
                </a:tc>
                <a:extLst>
                  <a:ext uri="{0D108BD9-81ED-4DB2-BD59-A6C34878D82A}">
                    <a16:rowId xmlns:a16="http://schemas.microsoft.com/office/drawing/2014/main" val="10002"/>
                  </a:ext>
                </a:extLst>
              </a:tr>
              <a:tr h="249607">
                <a:tc>
                  <a:txBody>
                    <a:bodyPr/>
                    <a:lstStyle/>
                    <a:p>
                      <a:pPr marL="31750">
                        <a:lnSpc>
                          <a:spcPct val="100000"/>
                        </a:lnSpc>
                        <a:spcBef>
                          <a:spcPts val="5"/>
                        </a:spcBef>
                      </a:pPr>
                      <a:r>
                        <a:rPr sz="1400" dirty="0">
                          <a:latin typeface="Consolas"/>
                          <a:cs typeface="Consolas"/>
                        </a:rPr>
                        <a:t>3</a:t>
                      </a:r>
                      <a:endParaRPr sz="1400">
                        <a:latin typeface="Consolas"/>
                        <a:cs typeface="Consolas"/>
                      </a:endParaRPr>
                    </a:p>
                  </a:txBody>
                  <a:tcPr marL="0" marR="0" marT="63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3"/>
                  </a:ext>
                </a:extLst>
              </a:tr>
              <a:tr h="248765">
                <a:tc>
                  <a:txBody>
                    <a:bodyPr/>
                    <a:lstStyle/>
                    <a:p>
                      <a:pPr marL="31750">
                        <a:lnSpc>
                          <a:spcPts val="1660"/>
                        </a:lnSpc>
                        <a:spcBef>
                          <a:spcPts val="195"/>
                        </a:spcBef>
                      </a:pPr>
                      <a:r>
                        <a:rPr sz="1400" dirty="0">
                          <a:latin typeface="Consolas"/>
                          <a:cs typeface="Consolas"/>
                        </a:rPr>
                        <a:t>4</a:t>
                      </a:r>
                      <a:endParaRPr sz="1400">
                        <a:latin typeface="Consolas"/>
                        <a:cs typeface="Consolas"/>
                      </a:endParaRPr>
                    </a:p>
                  </a:txBody>
                  <a:tcPr marL="0" marR="0" marT="247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4"/>
                  </a:ext>
                </a:extLst>
              </a:tr>
              <a:tr h="1396434">
                <a:tc>
                  <a:txBody>
                    <a:bodyPr/>
                    <a:lstStyle/>
                    <a:p>
                      <a:pPr marL="31750">
                        <a:lnSpc>
                          <a:spcPct val="100000"/>
                        </a:lnSpc>
                        <a:spcBef>
                          <a:spcPts val="395"/>
                        </a:spcBef>
                      </a:pPr>
                      <a:r>
                        <a:rPr sz="1400" dirty="0">
                          <a:latin typeface="Consolas"/>
                          <a:cs typeface="Consolas"/>
                        </a:rPr>
                        <a:t>5</a:t>
                      </a:r>
                      <a:endParaRPr sz="1400">
                        <a:latin typeface="Consolas"/>
                        <a:cs typeface="Consolas"/>
                      </a:endParaRPr>
                    </a:p>
                    <a:p>
                      <a:pPr marL="31750">
                        <a:lnSpc>
                          <a:spcPct val="100000"/>
                        </a:lnSpc>
                        <a:spcBef>
                          <a:spcPts val="480"/>
                        </a:spcBef>
                      </a:pPr>
                      <a:r>
                        <a:rPr sz="1400" dirty="0">
                          <a:latin typeface="Consolas"/>
                          <a:cs typeface="Consolas"/>
                        </a:rPr>
                        <a:t>6</a:t>
                      </a:r>
                      <a:endParaRPr sz="1400">
                        <a:latin typeface="Consolas"/>
                        <a:cs typeface="Consolas"/>
                      </a:endParaRPr>
                    </a:p>
                    <a:p>
                      <a:pPr marL="31750">
                        <a:lnSpc>
                          <a:spcPct val="100000"/>
                        </a:lnSpc>
                        <a:spcBef>
                          <a:spcPts val="480"/>
                        </a:spcBef>
                      </a:pPr>
                      <a:r>
                        <a:rPr sz="1400" dirty="0">
                          <a:latin typeface="Consolas"/>
                          <a:cs typeface="Consolas"/>
                        </a:rPr>
                        <a:t>7</a:t>
                      </a:r>
                      <a:endParaRPr sz="1400">
                        <a:latin typeface="Consolas"/>
                        <a:cs typeface="Consolas"/>
                      </a:endParaRPr>
                    </a:p>
                    <a:p>
                      <a:pPr marL="31750">
                        <a:lnSpc>
                          <a:spcPct val="100000"/>
                        </a:lnSpc>
                        <a:spcBef>
                          <a:spcPts val="480"/>
                        </a:spcBef>
                      </a:pPr>
                      <a:r>
                        <a:rPr sz="1400" dirty="0">
                          <a:latin typeface="Consolas"/>
                          <a:cs typeface="Consolas"/>
                        </a:rPr>
                        <a:t>8</a:t>
                      </a:r>
                      <a:endParaRPr sz="1400">
                        <a:latin typeface="Consolas"/>
                        <a:cs typeface="Consolas"/>
                      </a:endParaRPr>
                    </a:p>
                    <a:p>
                      <a:pPr marL="31750">
                        <a:lnSpc>
                          <a:spcPct val="100000"/>
                        </a:lnSpc>
                        <a:spcBef>
                          <a:spcPts val="480"/>
                        </a:spcBef>
                      </a:pPr>
                      <a:r>
                        <a:rPr sz="1400" dirty="0">
                          <a:latin typeface="Consolas"/>
                          <a:cs typeface="Consolas"/>
                        </a:rPr>
                        <a:t>9</a:t>
                      </a:r>
                      <a:endParaRPr sz="1400">
                        <a:latin typeface="Consolas"/>
                        <a:cs typeface="Consolas"/>
                      </a:endParaRPr>
                    </a:p>
                  </a:txBody>
                  <a:tcPr marL="0" marR="0" marT="50165"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gridSpan="7">
                  <a:txBody>
                    <a:bodyPr/>
                    <a:lstStyle/>
                    <a:p>
                      <a:pPr marL="257175">
                        <a:lnSpc>
                          <a:spcPts val="1290"/>
                        </a:lnSpc>
                      </a:pPr>
                      <a:r>
                        <a:rPr sz="1400" spc="-5" dirty="0">
                          <a:solidFill>
                            <a:srgbClr val="FF0000"/>
                          </a:solidFill>
                          <a:latin typeface="Arial MT"/>
                          <a:cs typeface="Arial MT"/>
                        </a:rPr>
                        <a:t>All</a:t>
                      </a:r>
                      <a:r>
                        <a:rPr sz="1400" spc="-25" dirty="0">
                          <a:solidFill>
                            <a:srgbClr val="FF0000"/>
                          </a:solidFill>
                          <a:latin typeface="Arial MT"/>
                          <a:cs typeface="Arial MT"/>
                        </a:rPr>
                        <a:t> </a:t>
                      </a:r>
                      <a:r>
                        <a:rPr sz="1400" dirty="0">
                          <a:solidFill>
                            <a:srgbClr val="FF0000"/>
                          </a:solidFill>
                          <a:latin typeface="Arial MT"/>
                          <a:cs typeface="Arial MT"/>
                        </a:rPr>
                        <a:t>n</a:t>
                      </a:r>
                      <a:r>
                        <a:rPr sz="1400" spc="-20" dirty="0">
                          <a:solidFill>
                            <a:srgbClr val="FF0000"/>
                          </a:solidFill>
                          <a:latin typeface="Arial MT"/>
                          <a:cs typeface="Arial MT"/>
                        </a:rPr>
                        <a:t> </a:t>
                      </a:r>
                      <a:r>
                        <a:rPr sz="1400" spc="-5" dirty="0">
                          <a:solidFill>
                            <a:srgbClr val="FF0000"/>
                          </a:solidFill>
                          <a:latin typeface="Arial MT"/>
                          <a:cs typeface="Arial MT"/>
                        </a:rPr>
                        <a:t>items</a:t>
                      </a:r>
                      <a:r>
                        <a:rPr sz="1400" spc="-25" dirty="0">
                          <a:solidFill>
                            <a:srgbClr val="FF0000"/>
                          </a:solidFill>
                          <a:latin typeface="Arial MT"/>
                          <a:cs typeface="Arial MT"/>
                        </a:rPr>
                        <a:t> </a:t>
                      </a:r>
                      <a:r>
                        <a:rPr sz="1400" dirty="0">
                          <a:solidFill>
                            <a:srgbClr val="FF0000"/>
                          </a:solidFill>
                          <a:latin typeface="Arial MT"/>
                          <a:cs typeface="Arial MT"/>
                        </a:rPr>
                        <a:t>could</a:t>
                      </a:r>
                      <a:r>
                        <a:rPr sz="1400" spc="-20" dirty="0">
                          <a:solidFill>
                            <a:srgbClr val="FF0000"/>
                          </a:solidFill>
                          <a:latin typeface="Arial MT"/>
                          <a:cs typeface="Arial MT"/>
                        </a:rPr>
                        <a:t> </a:t>
                      </a:r>
                      <a:r>
                        <a:rPr sz="1400" spc="-5" dirty="0">
                          <a:solidFill>
                            <a:srgbClr val="FF0000"/>
                          </a:solidFill>
                          <a:latin typeface="Arial MT"/>
                          <a:cs typeface="Arial MT"/>
                        </a:rPr>
                        <a:t>have</a:t>
                      </a:r>
                      <a:endParaRPr sz="1400">
                        <a:latin typeface="Arial MT"/>
                        <a:cs typeface="Arial MT"/>
                      </a:endParaRPr>
                    </a:p>
                    <a:p>
                      <a:pPr marL="835025" marR="373380" indent="-494030">
                        <a:lnSpc>
                          <a:spcPts val="1650"/>
                        </a:lnSpc>
                        <a:spcBef>
                          <a:spcPts val="65"/>
                        </a:spcBef>
                      </a:pPr>
                      <a:r>
                        <a:rPr sz="1400" spc="-5" dirty="0">
                          <a:solidFill>
                            <a:srgbClr val="FF0000"/>
                          </a:solidFill>
                          <a:latin typeface="Arial MT"/>
                          <a:cs typeface="Arial MT"/>
                        </a:rPr>
                        <a:t>hashed</a:t>
                      </a:r>
                      <a:r>
                        <a:rPr sz="1400" spc="-35" dirty="0">
                          <a:solidFill>
                            <a:srgbClr val="FF0000"/>
                          </a:solidFill>
                          <a:latin typeface="Arial MT"/>
                          <a:cs typeface="Arial MT"/>
                        </a:rPr>
                        <a:t> </a:t>
                      </a:r>
                      <a:r>
                        <a:rPr sz="1400" spc="-5" dirty="0">
                          <a:solidFill>
                            <a:srgbClr val="FF0000"/>
                          </a:solidFill>
                          <a:latin typeface="Arial MT"/>
                          <a:cs typeface="Arial MT"/>
                        </a:rPr>
                        <a:t>to</a:t>
                      </a:r>
                      <a:r>
                        <a:rPr sz="1400" spc="-30" dirty="0">
                          <a:solidFill>
                            <a:srgbClr val="FF0000"/>
                          </a:solidFill>
                          <a:latin typeface="Arial MT"/>
                          <a:cs typeface="Arial MT"/>
                        </a:rPr>
                        <a:t> </a:t>
                      </a:r>
                      <a:r>
                        <a:rPr sz="1400" spc="-5" dirty="0">
                          <a:solidFill>
                            <a:srgbClr val="FF0000"/>
                          </a:solidFill>
                          <a:latin typeface="Arial MT"/>
                          <a:cs typeface="Arial MT"/>
                        </a:rPr>
                        <a:t>the</a:t>
                      </a:r>
                      <a:r>
                        <a:rPr sz="1400" spc="-35" dirty="0">
                          <a:solidFill>
                            <a:srgbClr val="FF0000"/>
                          </a:solidFill>
                          <a:latin typeface="Arial MT"/>
                          <a:cs typeface="Arial MT"/>
                        </a:rPr>
                        <a:t> </a:t>
                      </a:r>
                      <a:r>
                        <a:rPr sz="1400" dirty="0">
                          <a:solidFill>
                            <a:srgbClr val="FF0000"/>
                          </a:solidFill>
                          <a:latin typeface="Arial MT"/>
                          <a:cs typeface="Arial MT"/>
                        </a:rPr>
                        <a:t>same </a:t>
                      </a:r>
                      <a:r>
                        <a:rPr sz="1400" spc="-370" dirty="0">
                          <a:solidFill>
                            <a:srgbClr val="FF0000"/>
                          </a:solidFill>
                          <a:latin typeface="Arial MT"/>
                          <a:cs typeface="Arial MT"/>
                        </a:rPr>
                        <a:t> </a:t>
                      </a:r>
                      <a:r>
                        <a:rPr sz="1400" spc="-5" dirty="0">
                          <a:solidFill>
                            <a:srgbClr val="FF0000"/>
                          </a:solidFill>
                          <a:latin typeface="Arial MT"/>
                          <a:cs typeface="Arial MT"/>
                        </a:rPr>
                        <a:t>bucket!</a:t>
                      </a:r>
                      <a:endParaRPr sz="1400">
                        <a:latin typeface="Arial MT"/>
                        <a:cs typeface="Arial MT"/>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pic>
        <p:nvPicPr>
          <p:cNvPr id="14" name="object 14"/>
          <p:cNvPicPr/>
          <p:nvPr/>
        </p:nvPicPr>
        <p:blipFill>
          <a:blip r:embed="rId2" cstate="print"/>
          <a:stretch>
            <a:fillRect/>
          </a:stretch>
        </p:blipFill>
        <p:spPr>
          <a:xfrm>
            <a:off x="2723950" y="2379584"/>
            <a:ext cx="295775" cy="81980"/>
          </a:xfrm>
          <a:prstGeom prst="rect">
            <a:avLst/>
          </a:prstGeom>
        </p:spPr>
      </p:pic>
      <p:sp>
        <p:nvSpPr>
          <p:cNvPr id="15" name="object 15"/>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528695" cy="409575"/>
          </a:xfrm>
          <a:prstGeom prst="rect">
            <a:avLst/>
          </a:prstGeom>
        </p:spPr>
        <p:txBody>
          <a:bodyPr vert="horz" wrap="square" lIns="0" tIns="15240" rIns="0" bIns="0" rtlCol="0">
            <a:spAutoFit/>
          </a:bodyPr>
          <a:lstStyle/>
          <a:p>
            <a:pPr marL="12700">
              <a:lnSpc>
                <a:spcPct val="100000"/>
              </a:lnSpc>
              <a:spcBef>
                <a:spcPts val="120"/>
              </a:spcBef>
            </a:pPr>
            <a:r>
              <a:rPr sz="2500" b="0" spc="10" dirty="0">
                <a:solidFill>
                  <a:srgbClr val="000000"/>
                </a:solidFill>
                <a:latin typeface="Arial MT"/>
                <a:cs typeface="Arial MT"/>
              </a:rPr>
              <a:t>A</a:t>
            </a:r>
            <a:r>
              <a:rPr sz="2500" b="0" spc="-165" dirty="0">
                <a:solidFill>
                  <a:srgbClr val="000000"/>
                </a:solidFill>
                <a:latin typeface="Arial MT"/>
                <a:cs typeface="Arial MT"/>
              </a:rPr>
              <a:t> </a:t>
            </a:r>
            <a:r>
              <a:rPr sz="2500" b="0" spc="5" dirty="0">
                <a:solidFill>
                  <a:srgbClr val="000000"/>
                </a:solidFill>
                <a:latin typeface="Arial MT"/>
                <a:cs typeface="Arial MT"/>
              </a:rPr>
              <a:t>simplifying</a:t>
            </a:r>
            <a:r>
              <a:rPr sz="2500" b="0" spc="-25" dirty="0">
                <a:solidFill>
                  <a:srgbClr val="000000"/>
                </a:solidFill>
                <a:latin typeface="Arial MT"/>
                <a:cs typeface="Arial MT"/>
              </a:rPr>
              <a:t> </a:t>
            </a:r>
            <a:r>
              <a:rPr sz="2500" b="0" spc="5" dirty="0">
                <a:solidFill>
                  <a:srgbClr val="000000"/>
                </a:solidFill>
                <a:latin typeface="Arial MT"/>
                <a:cs typeface="Arial MT"/>
              </a:rPr>
              <a:t>assumption</a:t>
            </a:r>
            <a:endParaRPr sz="2500">
              <a:latin typeface="Arial MT"/>
              <a:cs typeface="Arial MT"/>
            </a:endParaRPr>
          </a:p>
        </p:txBody>
      </p:sp>
      <p:sp>
        <p:nvSpPr>
          <p:cNvPr id="3" name="object 3"/>
          <p:cNvSpPr txBox="1"/>
          <p:nvPr/>
        </p:nvSpPr>
        <p:spPr>
          <a:xfrm>
            <a:off x="384725" y="1216355"/>
            <a:ext cx="5443855" cy="108331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Simple</a:t>
            </a:r>
            <a:r>
              <a:rPr sz="1800" spc="-30" dirty="0">
                <a:solidFill>
                  <a:srgbClr val="595959"/>
                </a:solidFill>
                <a:latin typeface="Arial MT"/>
                <a:cs typeface="Arial MT"/>
              </a:rPr>
              <a:t> </a:t>
            </a:r>
            <a:r>
              <a:rPr sz="1800" spc="-5" dirty="0">
                <a:solidFill>
                  <a:srgbClr val="595959"/>
                </a:solidFill>
                <a:latin typeface="Arial MT"/>
                <a:cs typeface="Arial MT"/>
              </a:rPr>
              <a:t>Uniform</a:t>
            </a:r>
            <a:r>
              <a:rPr sz="1800" spc="-20" dirty="0">
                <a:solidFill>
                  <a:srgbClr val="595959"/>
                </a:solidFill>
                <a:latin typeface="Arial MT"/>
                <a:cs typeface="Arial MT"/>
              </a:rPr>
              <a:t> </a:t>
            </a:r>
            <a:r>
              <a:rPr sz="1800" spc="-5" dirty="0">
                <a:solidFill>
                  <a:srgbClr val="595959"/>
                </a:solidFill>
                <a:latin typeface="Arial MT"/>
                <a:cs typeface="Arial MT"/>
              </a:rPr>
              <a:t>Hashing</a:t>
            </a:r>
            <a:r>
              <a:rPr sz="1800" spc="-114" dirty="0">
                <a:solidFill>
                  <a:srgbClr val="595959"/>
                </a:solidFill>
                <a:latin typeface="Arial MT"/>
                <a:cs typeface="Arial MT"/>
              </a:rPr>
              <a:t> </a:t>
            </a:r>
            <a:r>
              <a:rPr sz="1800" spc="-5" dirty="0">
                <a:solidFill>
                  <a:srgbClr val="595959"/>
                </a:solidFill>
                <a:latin typeface="Arial MT"/>
                <a:cs typeface="Arial MT"/>
              </a:rPr>
              <a:t>Assumption</a:t>
            </a:r>
            <a:r>
              <a:rPr sz="1800" spc="-30" dirty="0">
                <a:solidFill>
                  <a:srgbClr val="595959"/>
                </a:solidFill>
                <a:latin typeface="Arial MT"/>
                <a:cs typeface="Arial MT"/>
              </a:rPr>
              <a:t> </a:t>
            </a:r>
            <a:r>
              <a:rPr sz="1800" dirty="0">
                <a:solidFill>
                  <a:srgbClr val="595959"/>
                </a:solidFill>
                <a:latin typeface="Arial MT"/>
                <a:cs typeface="Arial MT"/>
              </a:rPr>
              <a:t>(SUHA):</a:t>
            </a:r>
            <a:endParaRPr sz="1800">
              <a:latin typeface="Arial MT"/>
              <a:cs typeface="Arial MT"/>
            </a:endParaRPr>
          </a:p>
          <a:p>
            <a:pPr marL="469900" indent="-367030">
              <a:lnSpc>
                <a:spcPct val="100000"/>
              </a:lnSpc>
              <a:spcBef>
                <a:spcPts val="1525"/>
              </a:spcBef>
              <a:buChar char="●"/>
              <a:tabLst>
                <a:tab pos="469265" algn="l"/>
                <a:tab pos="469900" algn="l"/>
              </a:tabLst>
            </a:pPr>
            <a:r>
              <a:rPr sz="1800" spc="-5" dirty="0">
                <a:solidFill>
                  <a:srgbClr val="595959"/>
                </a:solidFill>
                <a:latin typeface="Arial MT"/>
                <a:cs typeface="Arial MT"/>
              </a:rPr>
              <a:t>Every</a:t>
            </a:r>
            <a:r>
              <a:rPr sz="1800" spc="-20" dirty="0">
                <a:solidFill>
                  <a:srgbClr val="595959"/>
                </a:solidFill>
                <a:latin typeface="Arial MT"/>
                <a:cs typeface="Arial MT"/>
              </a:rPr>
              <a:t> </a:t>
            </a:r>
            <a:r>
              <a:rPr sz="1800" dirty="0">
                <a:solidFill>
                  <a:srgbClr val="595959"/>
                </a:solidFill>
                <a:latin typeface="Arial MT"/>
                <a:cs typeface="Arial MT"/>
              </a:rPr>
              <a:t>key</a:t>
            </a:r>
            <a:r>
              <a:rPr sz="1800" spc="-10" dirty="0">
                <a:solidFill>
                  <a:srgbClr val="595959"/>
                </a:solidFill>
                <a:latin typeface="Arial MT"/>
                <a:cs typeface="Arial MT"/>
              </a:rPr>
              <a:t> </a:t>
            </a:r>
            <a:r>
              <a:rPr sz="1800" spc="-5" dirty="0">
                <a:solidFill>
                  <a:srgbClr val="595959"/>
                </a:solidFill>
                <a:latin typeface="Arial MT"/>
                <a:cs typeface="Arial MT"/>
              </a:rPr>
              <a:t>is</a:t>
            </a:r>
            <a:r>
              <a:rPr sz="1800" spc="-15" dirty="0">
                <a:solidFill>
                  <a:srgbClr val="595959"/>
                </a:solidFill>
                <a:latin typeface="Arial MT"/>
                <a:cs typeface="Arial MT"/>
              </a:rPr>
              <a:t> </a:t>
            </a:r>
            <a:r>
              <a:rPr sz="1800" spc="-5" dirty="0">
                <a:solidFill>
                  <a:srgbClr val="595959"/>
                </a:solidFill>
                <a:latin typeface="Arial MT"/>
                <a:cs typeface="Arial MT"/>
              </a:rPr>
              <a:t>equally</a:t>
            </a:r>
            <a:r>
              <a:rPr sz="1800" spc="-10" dirty="0">
                <a:solidFill>
                  <a:srgbClr val="595959"/>
                </a:solidFill>
                <a:latin typeface="Arial MT"/>
                <a:cs typeface="Arial MT"/>
              </a:rPr>
              <a:t> </a:t>
            </a:r>
            <a:r>
              <a:rPr sz="1800" spc="-5" dirty="0">
                <a:solidFill>
                  <a:srgbClr val="595959"/>
                </a:solidFill>
                <a:latin typeface="Arial MT"/>
                <a:cs typeface="Arial MT"/>
              </a:rPr>
              <a:t>likely</a:t>
            </a:r>
            <a:r>
              <a:rPr sz="1800" spc="-10" dirty="0">
                <a:solidFill>
                  <a:srgbClr val="595959"/>
                </a:solidFill>
                <a:latin typeface="Arial MT"/>
                <a:cs typeface="Arial MT"/>
              </a:rPr>
              <a:t> </a:t>
            </a:r>
            <a:r>
              <a:rPr sz="1800" spc="-5" dirty="0">
                <a:solidFill>
                  <a:srgbClr val="595959"/>
                </a:solidFill>
                <a:latin typeface="Arial MT"/>
                <a:cs typeface="Arial MT"/>
              </a:rPr>
              <a:t>to</a:t>
            </a:r>
            <a:r>
              <a:rPr sz="1800" spc="-15" dirty="0">
                <a:solidFill>
                  <a:srgbClr val="595959"/>
                </a:solidFill>
                <a:latin typeface="Arial MT"/>
                <a:cs typeface="Arial MT"/>
              </a:rPr>
              <a:t> </a:t>
            </a:r>
            <a:r>
              <a:rPr sz="1800" dirty="0">
                <a:solidFill>
                  <a:srgbClr val="595959"/>
                </a:solidFill>
                <a:latin typeface="Arial MT"/>
                <a:cs typeface="Arial MT"/>
              </a:rPr>
              <a:t>map</a:t>
            </a:r>
            <a:r>
              <a:rPr sz="1800" spc="-10" dirty="0">
                <a:solidFill>
                  <a:srgbClr val="595959"/>
                </a:solidFill>
                <a:latin typeface="Arial MT"/>
                <a:cs typeface="Arial MT"/>
              </a:rPr>
              <a:t> </a:t>
            </a:r>
            <a:r>
              <a:rPr sz="1800" spc="-5" dirty="0">
                <a:solidFill>
                  <a:srgbClr val="595959"/>
                </a:solidFill>
                <a:latin typeface="Arial MT"/>
                <a:cs typeface="Arial MT"/>
              </a:rPr>
              <a:t>to</a:t>
            </a:r>
            <a:r>
              <a:rPr sz="1800" spc="-10" dirty="0">
                <a:solidFill>
                  <a:srgbClr val="595959"/>
                </a:solidFill>
                <a:latin typeface="Arial MT"/>
                <a:cs typeface="Arial MT"/>
              </a:rPr>
              <a:t> </a:t>
            </a:r>
            <a:r>
              <a:rPr sz="1800" spc="-5" dirty="0">
                <a:solidFill>
                  <a:srgbClr val="595959"/>
                </a:solidFill>
                <a:latin typeface="Arial MT"/>
                <a:cs typeface="Arial MT"/>
              </a:rPr>
              <a:t>every</a:t>
            </a:r>
            <a:r>
              <a:rPr sz="1800" spc="-15" dirty="0">
                <a:solidFill>
                  <a:srgbClr val="595959"/>
                </a:solidFill>
                <a:latin typeface="Arial MT"/>
                <a:cs typeface="Arial MT"/>
              </a:rPr>
              <a:t> </a:t>
            </a:r>
            <a:r>
              <a:rPr sz="1800" spc="-5" dirty="0">
                <a:solidFill>
                  <a:srgbClr val="595959"/>
                </a:solidFill>
                <a:latin typeface="Arial MT"/>
                <a:cs typeface="Arial MT"/>
              </a:rPr>
              <a:t>bucket</a:t>
            </a:r>
            <a:endParaRPr sz="1800">
              <a:latin typeface="Arial MT"/>
              <a:cs typeface="Arial MT"/>
            </a:endParaRPr>
          </a:p>
          <a:p>
            <a:pPr marL="469900" indent="-367030">
              <a:lnSpc>
                <a:spcPct val="100000"/>
              </a:lnSpc>
              <a:spcBef>
                <a:spcPts val="320"/>
              </a:spcBef>
              <a:buChar char="●"/>
              <a:tabLst>
                <a:tab pos="469265" algn="l"/>
                <a:tab pos="469900" algn="l"/>
              </a:tabLst>
            </a:pPr>
            <a:r>
              <a:rPr sz="1800" spc="-5" dirty="0">
                <a:solidFill>
                  <a:srgbClr val="595959"/>
                </a:solidFill>
                <a:latin typeface="Arial MT"/>
                <a:cs typeface="Arial MT"/>
              </a:rPr>
              <a:t>Keys</a:t>
            </a:r>
            <a:r>
              <a:rPr sz="1800" spc="-35" dirty="0">
                <a:solidFill>
                  <a:srgbClr val="595959"/>
                </a:solidFill>
                <a:latin typeface="Arial MT"/>
                <a:cs typeface="Arial MT"/>
              </a:rPr>
              <a:t> </a:t>
            </a:r>
            <a:r>
              <a:rPr sz="1800" spc="-5" dirty="0">
                <a:solidFill>
                  <a:srgbClr val="595959"/>
                </a:solidFill>
                <a:latin typeface="Arial MT"/>
                <a:cs typeface="Arial MT"/>
              </a:rPr>
              <a:t>are</a:t>
            </a:r>
            <a:r>
              <a:rPr sz="1800" spc="-25" dirty="0">
                <a:solidFill>
                  <a:srgbClr val="595959"/>
                </a:solidFill>
                <a:latin typeface="Arial MT"/>
                <a:cs typeface="Arial MT"/>
              </a:rPr>
              <a:t> </a:t>
            </a:r>
            <a:r>
              <a:rPr sz="1800" dirty="0">
                <a:solidFill>
                  <a:srgbClr val="595959"/>
                </a:solidFill>
                <a:latin typeface="Arial MT"/>
                <a:cs typeface="Arial MT"/>
              </a:rPr>
              <a:t>mapped</a:t>
            </a:r>
            <a:r>
              <a:rPr sz="1800" spc="-25" dirty="0">
                <a:solidFill>
                  <a:srgbClr val="595959"/>
                </a:solidFill>
                <a:latin typeface="Arial MT"/>
                <a:cs typeface="Arial MT"/>
              </a:rPr>
              <a:t> </a:t>
            </a:r>
            <a:r>
              <a:rPr sz="1800" spc="-5" dirty="0">
                <a:solidFill>
                  <a:srgbClr val="595959"/>
                </a:solidFill>
                <a:latin typeface="Arial MT"/>
                <a:cs typeface="Arial MT"/>
              </a:rPr>
              <a:t>independently</a:t>
            </a:r>
            <a:endParaRPr sz="18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256279"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Hash</a:t>
            </a:r>
            <a:r>
              <a:rPr sz="2500" b="0" spc="-55" dirty="0">
                <a:solidFill>
                  <a:srgbClr val="000000"/>
                </a:solidFill>
                <a:latin typeface="Arial MT"/>
                <a:cs typeface="Arial MT"/>
              </a:rPr>
              <a:t> </a:t>
            </a:r>
            <a:r>
              <a:rPr sz="2500" b="0" spc="-45" dirty="0">
                <a:solidFill>
                  <a:srgbClr val="000000"/>
                </a:solidFill>
                <a:latin typeface="Arial MT"/>
                <a:cs typeface="Arial MT"/>
              </a:rPr>
              <a:t>Table:</a:t>
            </a:r>
            <a:r>
              <a:rPr sz="2500" b="0" spc="-10" dirty="0">
                <a:solidFill>
                  <a:srgbClr val="000000"/>
                </a:solidFill>
                <a:latin typeface="Arial MT"/>
                <a:cs typeface="Arial MT"/>
              </a:rPr>
              <a:t> </a:t>
            </a:r>
            <a:r>
              <a:rPr sz="2500" b="0" spc="5" dirty="0">
                <a:solidFill>
                  <a:srgbClr val="000000"/>
                </a:solidFill>
                <a:latin typeface="Arial MT"/>
                <a:cs typeface="Arial MT"/>
              </a:rPr>
              <a:t>Motivation</a:t>
            </a:r>
            <a:endParaRPr sz="2500">
              <a:latin typeface="Arial MT"/>
              <a:cs typeface="Arial MT"/>
            </a:endParaRPr>
          </a:p>
        </p:txBody>
      </p:sp>
      <p:sp>
        <p:nvSpPr>
          <p:cNvPr id="3" name="object 3"/>
          <p:cNvSpPr txBox="1"/>
          <p:nvPr/>
        </p:nvSpPr>
        <p:spPr>
          <a:xfrm>
            <a:off x="475249" y="1175208"/>
            <a:ext cx="8015605" cy="972185"/>
          </a:xfrm>
          <a:prstGeom prst="rect">
            <a:avLst/>
          </a:prstGeom>
        </p:spPr>
        <p:txBody>
          <a:bodyPr vert="horz" wrap="square" lIns="0" tIns="53340" rIns="0" bIns="0" rtlCol="0">
            <a:spAutoFit/>
          </a:bodyPr>
          <a:lstStyle/>
          <a:p>
            <a:pPr marL="379095" indent="-367030">
              <a:lnSpc>
                <a:spcPct val="100000"/>
              </a:lnSpc>
              <a:spcBef>
                <a:spcPts val="420"/>
              </a:spcBef>
              <a:buChar char="●"/>
              <a:tabLst>
                <a:tab pos="379095" algn="l"/>
                <a:tab pos="379730" algn="l"/>
              </a:tabLst>
            </a:pPr>
            <a:r>
              <a:rPr sz="1800" spc="-5" dirty="0">
                <a:solidFill>
                  <a:srgbClr val="595959"/>
                </a:solidFill>
                <a:latin typeface="Arial MT"/>
                <a:cs typeface="Arial MT"/>
              </a:rPr>
              <a:t>Suppose</a:t>
            </a:r>
            <a:r>
              <a:rPr sz="1800" spc="-20" dirty="0">
                <a:solidFill>
                  <a:srgbClr val="595959"/>
                </a:solidFill>
                <a:latin typeface="Arial MT"/>
                <a:cs typeface="Arial MT"/>
              </a:rPr>
              <a:t> </a:t>
            </a:r>
            <a:r>
              <a:rPr sz="1800" dirty="0">
                <a:solidFill>
                  <a:srgbClr val="595959"/>
                </a:solidFill>
                <a:latin typeface="Arial MT"/>
                <a:cs typeface="Arial MT"/>
              </a:rPr>
              <a:t>you</a:t>
            </a:r>
            <a:r>
              <a:rPr sz="1800" spc="-10" dirty="0">
                <a:solidFill>
                  <a:srgbClr val="595959"/>
                </a:solidFill>
                <a:latin typeface="Arial MT"/>
                <a:cs typeface="Arial MT"/>
              </a:rPr>
              <a:t> </a:t>
            </a:r>
            <a:r>
              <a:rPr sz="1800" spc="-5" dirty="0">
                <a:solidFill>
                  <a:srgbClr val="595959"/>
                </a:solidFill>
                <a:latin typeface="Arial MT"/>
                <a:cs typeface="Arial MT"/>
              </a:rPr>
              <a:t>are</a:t>
            </a:r>
            <a:r>
              <a:rPr sz="1800" spc="-15"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police</a:t>
            </a:r>
            <a:r>
              <a:rPr sz="1800" spc="-10" dirty="0">
                <a:solidFill>
                  <a:srgbClr val="595959"/>
                </a:solidFill>
                <a:latin typeface="Arial MT"/>
                <a:cs typeface="Arial MT"/>
              </a:rPr>
              <a:t> </a:t>
            </a:r>
            <a:r>
              <a:rPr sz="1800" spc="-5" dirty="0">
                <a:solidFill>
                  <a:srgbClr val="595959"/>
                </a:solidFill>
                <a:latin typeface="Arial MT"/>
                <a:cs typeface="Arial MT"/>
              </a:rPr>
              <a:t>and</a:t>
            </a:r>
            <a:r>
              <a:rPr sz="1800" spc="-15" dirty="0">
                <a:solidFill>
                  <a:srgbClr val="595959"/>
                </a:solidFill>
                <a:latin typeface="Arial MT"/>
                <a:cs typeface="Arial MT"/>
              </a:rPr>
              <a:t> </a:t>
            </a:r>
            <a:r>
              <a:rPr sz="1800" spc="-5" dirty="0">
                <a:solidFill>
                  <a:srgbClr val="595959"/>
                </a:solidFill>
                <a:latin typeface="Arial MT"/>
                <a:cs typeface="Arial MT"/>
              </a:rPr>
              <a:t>just</a:t>
            </a:r>
            <a:r>
              <a:rPr sz="1800" spc="-10" dirty="0">
                <a:solidFill>
                  <a:srgbClr val="595959"/>
                </a:solidFill>
                <a:latin typeface="Arial MT"/>
                <a:cs typeface="Arial MT"/>
              </a:rPr>
              <a:t> </a:t>
            </a:r>
            <a:r>
              <a:rPr sz="1800" dirty="0">
                <a:solidFill>
                  <a:srgbClr val="595959"/>
                </a:solidFill>
                <a:latin typeface="Arial MT"/>
                <a:cs typeface="Arial MT"/>
              </a:rPr>
              <a:t>caught</a:t>
            </a:r>
            <a:r>
              <a:rPr sz="1800" spc="-10" dirty="0">
                <a:solidFill>
                  <a:srgbClr val="595959"/>
                </a:solidFill>
                <a:latin typeface="Arial MT"/>
                <a:cs typeface="Arial MT"/>
              </a:rPr>
              <a:t> </a:t>
            </a:r>
            <a:r>
              <a:rPr sz="1800" dirty="0">
                <a:solidFill>
                  <a:srgbClr val="595959"/>
                </a:solidFill>
                <a:latin typeface="Arial MT"/>
                <a:cs typeface="Arial MT"/>
              </a:rPr>
              <a:t>some</a:t>
            </a:r>
            <a:r>
              <a:rPr sz="1800" spc="-15" dirty="0">
                <a:solidFill>
                  <a:srgbClr val="595959"/>
                </a:solidFill>
                <a:latin typeface="Arial MT"/>
                <a:cs typeface="Arial MT"/>
              </a:rPr>
              <a:t> </a:t>
            </a:r>
            <a:r>
              <a:rPr sz="1800" dirty="0">
                <a:solidFill>
                  <a:srgbClr val="595959"/>
                </a:solidFill>
                <a:latin typeface="Arial MT"/>
                <a:cs typeface="Arial MT"/>
              </a:rPr>
              <a:t>criminal</a:t>
            </a:r>
            <a:endParaRPr sz="1800">
              <a:latin typeface="Arial MT"/>
              <a:cs typeface="Arial MT"/>
            </a:endParaRPr>
          </a:p>
          <a:p>
            <a:pPr marL="379095" marR="5080" indent="-367030">
              <a:lnSpc>
                <a:spcPct val="114999"/>
              </a:lnSpc>
              <a:buChar char="●"/>
              <a:tabLst>
                <a:tab pos="379095" algn="l"/>
                <a:tab pos="379730" algn="l"/>
              </a:tabLst>
            </a:pPr>
            <a:r>
              <a:rPr sz="1800" spc="-60" dirty="0">
                <a:solidFill>
                  <a:srgbClr val="595959"/>
                </a:solidFill>
                <a:latin typeface="Arial MT"/>
                <a:cs typeface="Arial MT"/>
              </a:rPr>
              <a:t>You</a:t>
            </a:r>
            <a:r>
              <a:rPr sz="1800" spc="-10" dirty="0">
                <a:solidFill>
                  <a:srgbClr val="595959"/>
                </a:solidFill>
                <a:latin typeface="Arial MT"/>
                <a:cs typeface="Arial MT"/>
              </a:rPr>
              <a:t> </a:t>
            </a:r>
            <a:r>
              <a:rPr sz="1800" spc="-5" dirty="0">
                <a:solidFill>
                  <a:srgbClr val="595959"/>
                </a:solidFill>
                <a:latin typeface="Arial MT"/>
                <a:cs typeface="Arial MT"/>
              </a:rPr>
              <a:t>want</a:t>
            </a:r>
            <a:r>
              <a:rPr sz="1800" spc="-10" dirty="0">
                <a:solidFill>
                  <a:srgbClr val="595959"/>
                </a:solidFill>
                <a:latin typeface="Arial MT"/>
                <a:cs typeface="Arial MT"/>
              </a:rPr>
              <a:t> </a:t>
            </a:r>
            <a:r>
              <a:rPr sz="1800" spc="-5" dirty="0">
                <a:solidFill>
                  <a:srgbClr val="595959"/>
                </a:solidFill>
                <a:latin typeface="Arial MT"/>
                <a:cs typeface="Arial MT"/>
              </a:rPr>
              <a:t>to</a:t>
            </a:r>
            <a:r>
              <a:rPr sz="1800" dirty="0">
                <a:solidFill>
                  <a:srgbClr val="595959"/>
                </a:solidFill>
                <a:latin typeface="Arial MT"/>
                <a:cs typeface="Arial MT"/>
              </a:rPr>
              <a:t> </a:t>
            </a:r>
            <a:r>
              <a:rPr sz="1800" b="1" spc="-5" dirty="0">
                <a:solidFill>
                  <a:srgbClr val="595959"/>
                </a:solidFill>
                <a:latin typeface="Arial"/>
                <a:cs typeface="Arial"/>
              </a:rPr>
              <a:t>lookup in</a:t>
            </a:r>
            <a:r>
              <a:rPr sz="1800" b="1" spc="-10" dirty="0">
                <a:solidFill>
                  <a:srgbClr val="595959"/>
                </a:solidFill>
                <a:latin typeface="Arial"/>
                <a:cs typeface="Arial"/>
              </a:rPr>
              <a:t> </a:t>
            </a:r>
            <a:r>
              <a:rPr sz="1800" b="1" dirty="0">
                <a:solidFill>
                  <a:srgbClr val="595959"/>
                </a:solidFill>
                <a:latin typeface="Arial"/>
                <a:cs typeface="Arial"/>
              </a:rPr>
              <a:t>the</a:t>
            </a:r>
            <a:r>
              <a:rPr sz="1800" b="1" spc="-10" dirty="0">
                <a:solidFill>
                  <a:srgbClr val="595959"/>
                </a:solidFill>
                <a:latin typeface="Arial"/>
                <a:cs typeface="Arial"/>
              </a:rPr>
              <a:t> </a:t>
            </a:r>
            <a:r>
              <a:rPr sz="1800" b="1" spc="-5" dirty="0">
                <a:solidFill>
                  <a:srgbClr val="595959"/>
                </a:solidFill>
                <a:latin typeface="Arial"/>
                <a:cs typeface="Arial"/>
              </a:rPr>
              <a:t>database</a:t>
            </a:r>
            <a:r>
              <a:rPr sz="1800" b="1" spc="-10" dirty="0">
                <a:solidFill>
                  <a:srgbClr val="595959"/>
                </a:solidFill>
                <a:latin typeface="Arial"/>
                <a:cs typeface="Arial"/>
              </a:rPr>
              <a:t> </a:t>
            </a:r>
            <a:r>
              <a:rPr sz="1800" b="1" spc="-5" dirty="0">
                <a:solidFill>
                  <a:srgbClr val="595959"/>
                </a:solidFill>
                <a:latin typeface="Arial"/>
                <a:cs typeface="Arial"/>
              </a:rPr>
              <a:t>of </a:t>
            </a:r>
            <a:r>
              <a:rPr sz="1800" b="1" dirty="0">
                <a:solidFill>
                  <a:srgbClr val="595959"/>
                </a:solidFill>
                <a:latin typeface="Arial"/>
                <a:cs typeface="Arial"/>
              </a:rPr>
              <a:t>fingerprints</a:t>
            </a:r>
            <a:r>
              <a:rPr sz="1800" b="1" spc="55" dirty="0">
                <a:solidFill>
                  <a:srgbClr val="595959"/>
                </a:solidFill>
                <a:latin typeface="Arial"/>
                <a:cs typeface="Arial"/>
              </a:rPr>
              <a:t> </a:t>
            </a:r>
            <a:r>
              <a:rPr sz="1800" spc="-5" dirty="0">
                <a:solidFill>
                  <a:srgbClr val="595959"/>
                </a:solidFill>
                <a:latin typeface="Arial MT"/>
                <a:cs typeface="Arial MT"/>
              </a:rPr>
              <a:t>to</a:t>
            </a:r>
            <a:r>
              <a:rPr sz="1800" spc="-10" dirty="0">
                <a:solidFill>
                  <a:srgbClr val="595959"/>
                </a:solidFill>
                <a:latin typeface="Arial MT"/>
                <a:cs typeface="Arial MT"/>
              </a:rPr>
              <a:t> </a:t>
            </a:r>
            <a:r>
              <a:rPr sz="1800" dirty="0">
                <a:solidFill>
                  <a:srgbClr val="595959"/>
                </a:solidFill>
                <a:latin typeface="Arial MT"/>
                <a:cs typeface="Arial MT"/>
              </a:rPr>
              <a:t>verify</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identity of </a:t>
            </a:r>
            <a:r>
              <a:rPr sz="1800" spc="-484" dirty="0">
                <a:solidFill>
                  <a:srgbClr val="595959"/>
                </a:solidFill>
                <a:latin typeface="Arial MT"/>
                <a:cs typeface="Arial MT"/>
              </a:rPr>
              <a:t> </a:t>
            </a:r>
            <a:r>
              <a:rPr sz="1800" spc="-5" dirty="0">
                <a:solidFill>
                  <a:srgbClr val="595959"/>
                </a:solidFill>
                <a:latin typeface="Arial MT"/>
                <a:cs typeface="Arial MT"/>
              </a:rPr>
              <a:t>this</a:t>
            </a:r>
            <a:r>
              <a:rPr sz="1800" spc="-10" dirty="0">
                <a:solidFill>
                  <a:srgbClr val="595959"/>
                </a:solidFill>
                <a:latin typeface="Arial MT"/>
                <a:cs typeface="Arial MT"/>
              </a:rPr>
              <a:t> </a:t>
            </a:r>
            <a:r>
              <a:rPr sz="1800" dirty="0">
                <a:solidFill>
                  <a:srgbClr val="595959"/>
                </a:solidFill>
                <a:latin typeface="Arial MT"/>
                <a:cs typeface="Arial MT"/>
              </a:rPr>
              <a:t>criminal</a:t>
            </a:r>
            <a:endParaRPr sz="1800">
              <a:latin typeface="Arial MT"/>
              <a:cs typeface="Arial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528695" cy="409575"/>
          </a:xfrm>
          <a:prstGeom prst="rect">
            <a:avLst/>
          </a:prstGeom>
        </p:spPr>
        <p:txBody>
          <a:bodyPr vert="horz" wrap="square" lIns="0" tIns="15240" rIns="0" bIns="0" rtlCol="0">
            <a:spAutoFit/>
          </a:bodyPr>
          <a:lstStyle/>
          <a:p>
            <a:pPr marL="12700">
              <a:lnSpc>
                <a:spcPct val="100000"/>
              </a:lnSpc>
              <a:spcBef>
                <a:spcPts val="120"/>
              </a:spcBef>
            </a:pPr>
            <a:r>
              <a:rPr sz="2500" b="0" spc="10" dirty="0">
                <a:solidFill>
                  <a:srgbClr val="000000"/>
                </a:solidFill>
                <a:latin typeface="Arial MT"/>
                <a:cs typeface="Arial MT"/>
              </a:rPr>
              <a:t>A</a:t>
            </a:r>
            <a:r>
              <a:rPr sz="2500" b="0" spc="-165" dirty="0">
                <a:solidFill>
                  <a:srgbClr val="000000"/>
                </a:solidFill>
                <a:latin typeface="Arial MT"/>
                <a:cs typeface="Arial MT"/>
              </a:rPr>
              <a:t> </a:t>
            </a:r>
            <a:r>
              <a:rPr sz="2500" b="0" spc="5" dirty="0">
                <a:solidFill>
                  <a:srgbClr val="000000"/>
                </a:solidFill>
                <a:latin typeface="Arial MT"/>
                <a:cs typeface="Arial MT"/>
              </a:rPr>
              <a:t>simplifying</a:t>
            </a:r>
            <a:r>
              <a:rPr sz="2500" b="0" spc="-25" dirty="0">
                <a:solidFill>
                  <a:srgbClr val="000000"/>
                </a:solidFill>
                <a:latin typeface="Arial MT"/>
                <a:cs typeface="Arial MT"/>
              </a:rPr>
              <a:t> </a:t>
            </a:r>
            <a:r>
              <a:rPr sz="2500" b="0" spc="5" dirty="0">
                <a:solidFill>
                  <a:srgbClr val="000000"/>
                </a:solidFill>
                <a:latin typeface="Arial MT"/>
                <a:cs typeface="Arial MT"/>
              </a:rPr>
              <a:t>assumption</a:t>
            </a:r>
            <a:endParaRPr sz="2500">
              <a:latin typeface="Arial MT"/>
              <a:cs typeface="Arial MT"/>
            </a:endParaRPr>
          </a:p>
        </p:txBody>
      </p:sp>
      <p:sp>
        <p:nvSpPr>
          <p:cNvPr id="3" name="object 3"/>
          <p:cNvSpPr txBox="1"/>
          <p:nvPr/>
        </p:nvSpPr>
        <p:spPr>
          <a:xfrm>
            <a:off x="384725" y="1216355"/>
            <a:ext cx="6185535" cy="201930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Simple</a:t>
            </a:r>
            <a:r>
              <a:rPr sz="1800" spc="-30" dirty="0">
                <a:solidFill>
                  <a:srgbClr val="595959"/>
                </a:solidFill>
                <a:latin typeface="Arial MT"/>
                <a:cs typeface="Arial MT"/>
              </a:rPr>
              <a:t> </a:t>
            </a:r>
            <a:r>
              <a:rPr sz="1800" spc="-5" dirty="0">
                <a:solidFill>
                  <a:srgbClr val="595959"/>
                </a:solidFill>
                <a:latin typeface="Arial MT"/>
                <a:cs typeface="Arial MT"/>
              </a:rPr>
              <a:t>Uniform</a:t>
            </a:r>
            <a:r>
              <a:rPr sz="1800" spc="-20" dirty="0">
                <a:solidFill>
                  <a:srgbClr val="595959"/>
                </a:solidFill>
                <a:latin typeface="Arial MT"/>
                <a:cs typeface="Arial MT"/>
              </a:rPr>
              <a:t> </a:t>
            </a:r>
            <a:r>
              <a:rPr sz="1800" spc="-5" dirty="0">
                <a:solidFill>
                  <a:srgbClr val="595959"/>
                </a:solidFill>
                <a:latin typeface="Arial MT"/>
                <a:cs typeface="Arial MT"/>
              </a:rPr>
              <a:t>Hashing</a:t>
            </a:r>
            <a:r>
              <a:rPr sz="1800" spc="-114" dirty="0">
                <a:solidFill>
                  <a:srgbClr val="595959"/>
                </a:solidFill>
                <a:latin typeface="Arial MT"/>
                <a:cs typeface="Arial MT"/>
              </a:rPr>
              <a:t> </a:t>
            </a:r>
            <a:r>
              <a:rPr sz="1800" spc="-5" dirty="0">
                <a:solidFill>
                  <a:srgbClr val="595959"/>
                </a:solidFill>
                <a:latin typeface="Arial MT"/>
                <a:cs typeface="Arial MT"/>
              </a:rPr>
              <a:t>Assumption</a:t>
            </a:r>
            <a:r>
              <a:rPr sz="1800" spc="-30" dirty="0">
                <a:solidFill>
                  <a:srgbClr val="595959"/>
                </a:solidFill>
                <a:latin typeface="Arial MT"/>
                <a:cs typeface="Arial MT"/>
              </a:rPr>
              <a:t> </a:t>
            </a:r>
            <a:r>
              <a:rPr sz="1800" dirty="0">
                <a:solidFill>
                  <a:srgbClr val="595959"/>
                </a:solidFill>
                <a:latin typeface="Arial MT"/>
                <a:cs typeface="Arial MT"/>
              </a:rPr>
              <a:t>(SUHA):</a:t>
            </a:r>
            <a:endParaRPr sz="1800">
              <a:latin typeface="Arial MT"/>
              <a:cs typeface="Arial MT"/>
            </a:endParaRPr>
          </a:p>
          <a:p>
            <a:pPr marL="469900" indent="-367030">
              <a:lnSpc>
                <a:spcPct val="100000"/>
              </a:lnSpc>
              <a:spcBef>
                <a:spcPts val="1525"/>
              </a:spcBef>
              <a:buChar char="●"/>
              <a:tabLst>
                <a:tab pos="469265" algn="l"/>
                <a:tab pos="469900" algn="l"/>
              </a:tabLst>
            </a:pPr>
            <a:r>
              <a:rPr sz="1800" spc="-5" dirty="0">
                <a:solidFill>
                  <a:srgbClr val="595959"/>
                </a:solidFill>
                <a:latin typeface="Arial MT"/>
                <a:cs typeface="Arial MT"/>
              </a:rPr>
              <a:t>Every</a:t>
            </a:r>
            <a:r>
              <a:rPr sz="1800" spc="-20" dirty="0">
                <a:solidFill>
                  <a:srgbClr val="595959"/>
                </a:solidFill>
                <a:latin typeface="Arial MT"/>
                <a:cs typeface="Arial MT"/>
              </a:rPr>
              <a:t> </a:t>
            </a:r>
            <a:r>
              <a:rPr sz="1800" dirty="0">
                <a:solidFill>
                  <a:srgbClr val="595959"/>
                </a:solidFill>
                <a:latin typeface="Arial MT"/>
                <a:cs typeface="Arial MT"/>
              </a:rPr>
              <a:t>key</a:t>
            </a:r>
            <a:r>
              <a:rPr sz="1800" spc="-10" dirty="0">
                <a:solidFill>
                  <a:srgbClr val="595959"/>
                </a:solidFill>
                <a:latin typeface="Arial MT"/>
                <a:cs typeface="Arial MT"/>
              </a:rPr>
              <a:t> </a:t>
            </a:r>
            <a:r>
              <a:rPr sz="1800" spc="-5" dirty="0">
                <a:solidFill>
                  <a:srgbClr val="595959"/>
                </a:solidFill>
                <a:latin typeface="Arial MT"/>
                <a:cs typeface="Arial MT"/>
              </a:rPr>
              <a:t>is</a:t>
            </a:r>
            <a:r>
              <a:rPr sz="1800" spc="-10" dirty="0">
                <a:solidFill>
                  <a:srgbClr val="595959"/>
                </a:solidFill>
                <a:latin typeface="Arial MT"/>
                <a:cs typeface="Arial MT"/>
              </a:rPr>
              <a:t> </a:t>
            </a:r>
            <a:r>
              <a:rPr sz="1800" spc="-5" dirty="0">
                <a:solidFill>
                  <a:srgbClr val="595959"/>
                </a:solidFill>
                <a:latin typeface="Arial MT"/>
                <a:cs typeface="Arial MT"/>
              </a:rPr>
              <a:t>equally</a:t>
            </a:r>
            <a:r>
              <a:rPr sz="1800" spc="-15" dirty="0">
                <a:solidFill>
                  <a:srgbClr val="595959"/>
                </a:solidFill>
                <a:latin typeface="Arial MT"/>
                <a:cs typeface="Arial MT"/>
              </a:rPr>
              <a:t> </a:t>
            </a:r>
            <a:r>
              <a:rPr sz="1800" spc="-5" dirty="0">
                <a:solidFill>
                  <a:srgbClr val="595959"/>
                </a:solidFill>
                <a:latin typeface="Arial MT"/>
                <a:cs typeface="Arial MT"/>
              </a:rPr>
              <a:t>likely</a:t>
            </a:r>
            <a:r>
              <a:rPr sz="1800" spc="-10" dirty="0">
                <a:solidFill>
                  <a:srgbClr val="595959"/>
                </a:solidFill>
                <a:latin typeface="Arial MT"/>
                <a:cs typeface="Arial MT"/>
              </a:rPr>
              <a:t> </a:t>
            </a:r>
            <a:r>
              <a:rPr sz="1800" spc="-5" dirty="0">
                <a:solidFill>
                  <a:srgbClr val="595959"/>
                </a:solidFill>
                <a:latin typeface="Arial MT"/>
                <a:cs typeface="Arial MT"/>
              </a:rPr>
              <a:t>to</a:t>
            </a:r>
            <a:r>
              <a:rPr sz="1800" spc="-10" dirty="0">
                <a:solidFill>
                  <a:srgbClr val="595959"/>
                </a:solidFill>
                <a:latin typeface="Arial MT"/>
                <a:cs typeface="Arial MT"/>
              </a:rPr>
              <a:t> </a:t>
            </a:r>
            <a:r>
              <a:rPr sz="1800" dirty="0">
                <a:solidFill>
                  <a:srgbClr val="595959"/>
                </a:solidFill>
                <a:latin typeface="Arial MT"/>
                <a:cs typeface="Arial MT"/>
              </a:rPr>
              <a:t>map</a:t>
            </a:r>
            <a:r>
              <a:rPr sz="1800" spc="-10" dirty="0">
                <a:solidFill>
                  <a:srgbClr val="595959"/>
                </a:solidFill>
                <a:latin typeface="Arial MT"/>
                <a:cs typeface="Arial MT"/>
              </a:rPr>
              <a:t> </a:t>
            </a:r>
            <a:r>
              <a:rPr sz="1800" spc="-5" dirty="0">
                <a:solidFill>
                  <a:srgbClr val="595959"/>
                </a:solidFill>
                <a:latin typeface="Arial MT"/>
                <a:cs typeface="Arial MT"/>
              </a:rPr>
              <a:t>to</a:t>
            </a:r>
            <a:r>
              <a:rPr sz="1800" spc="-15" dirty="0">
                <a:solidFill>
                  <a:srgbClr val="595959"/>
                </a:solidFill>
                <a:latin typeface="Arial MT"/>
                <a:cs typeface="Arial MT"/>
              </a:rPr>
              <a:t> </a:t>
            </a:r>
            <a:r>
              <a:rPr sz="1800" spc="-5" dirty="0">
                <a:solidFill>
                  <a:srgbClr val="595959"/>
                </a:solidFill>
                <a:latin typeface="Arial MT"/>
                <a:cs typeface="Arial MT"/>
              </a:rPr>
              <a:t>every</a:t>
            </a:r>
            <a:r>
              <a:rPr sz="1800" spc="-10" dirty="0">
                <a:solidFill>
                  <a:srgbClr val="595959"/>
                </a:solidFill>
                <a:latin typeface="Arial MT"/>
                <a:cs typeface="Arial MT"/>
              </a:rPr>
              <a:t> </a:t>
            </a:r>
            <a:r>
              <a:rPr sz="1800" spc="-5" dirty="0">
                <a:solidFill>
                  <a:srgbClr val="595959"/>
                </a:solidFill>
                <a:latin typeface="Arial MT"/>
                <a:cs typeface="Arial MT"/>
              </a:rPr>
              <a:t>bucket</a:t>
            </a:r>
            <a:endParaRPr sz="1800">
              <a:latin typeface="Arial MT"/>
              <a:cs typeface="Arial MT"/>
            </a:endParaRPr>
          </a:p>
          <a:p>
            <a:pPr marL="469900" indent="-367030">
              <a:lnSpc>
                <a:spcPct val="100000"/>
              </a:lnSpc>
              <a:spcBef>
                <a:spcPts val="320"/>
              </a:spcBef>
              <a:buChar char="●"/>
              <a:tabLst>
                <a:tab pos="469265" algn="l"/>
                <a:tab pos="469900" algn="l"/>
              </a:tabLst>
            </a:pPr>
            <a:r>
              <a:rPr sz="1800" spc="-5" dirty="0">
                <a:solidFill>
                  <a:srgbClr val="595959"/>
                </a:solidFill>
                <a:latin typeface="Arial MT"/>
                <a:cs typeface="Arial MT"/>
              </a:rPr>
              <a:t>Keys</a:t>
            </a:r>
            <a:r>
              <a:rPr sz="1800" spc="-35" dirty="0">
                <a:solidFill>
                  <a:srgbClr val="595959"/>
                </a:solidFill>
                <a:latin typeface="Arial MT"/>
                <a:cs typeface="Arial MT"/>
              </a:rPr>
              <a:t> </a:t>
            </a:r>
            <a:r>
              <a:rPr sz="1800" spc="-5" dirty="0">
                <a:solidFill>
                  <a:srgbClr val="595959"/>
                </a:solidFill>
                <a:latin typeface="Arial MT"/>
                <a:cs typeface="Arial MT"/>
              </a:rPr>
              <a:t>are</a:t>
            </a:r>
            <a:r>
              <a:rPr sz="1800" spc="-25" dirty="0">
                <a:solidFill>
                  <a:srgbClr val="595959"/>
                </a:solidFill>
                <a:latin typeface="Arial MT"/>
                <a:cs typeface="Arial MT"/>
              </a:rPr>
              <a:t> </a:t>
            </a:r>
            <a:r>
              <a:rPr sz="1800" dirty="0">
                <a:solidFill>
                  <a:srgbClr val="595959"/>
                </a:solidFill>
                <a:latin typeface="Arial MT"/>
                <a:cs typeface="Arial MT"/>
              </a:rPr>
              <a:t>mapped</a:t>
            </a:r>
            <a:r>
              <a:rPr sz="1800" spc="-25" dirty="0">
                <a:solidFill>
                  <a:srgbClr val="595959"/>
                </a:solidFill>
                <a:latin typeface="Arial MT"/>
                <a:cs typeface="Arial MT"/>
              </a:rPr>
              <a:t> </a:t>
            </a:r>
            <a:r>
              <a:rPr sz="1800" spc="-5" dirty="0">
                <a:solidFill>
                  <a:srgbClr val="595959"/>
                </a:solidFill>
                <a:latin typeface="Arial MT"/>
                <a:cs typeface="Arial MT"/>
              </a:rPr>
              <a:t>independently</a:t>
            </a:r>
            <a:endParaRPr sz="1800">
              <a:latin typeface="Arial MT"/>
              <a:cs typeface="Arial MT"/>
            </a:endParaRPr>
          </a:p>
          <a:p>
            <a:pPr>
              <a:lnSpc>
                <a:spcPct val="100000"/>
              </a:lnSpc>
            </a:pPr>
            <a:endParaRPr sz="2000">
              <a:latin typeface="Arial MT"/>
              <a:cs typeface="Arial MT"/>
            </a:endParaRPr>
          </a:p>
          <a:p>
            <a:pPr>
              <a:lnSpc>
                <a:spcPct val="100000"/>
              </a:lnSpc>
              <a:spcBef>
                <a:spcPts val="35"/>
              </a:spcBef>
            </a:pPr>
            <a:endParaRPr sz="2500">
              <a:latin typeface="Arial MT"/>
              <a:cs typeface="Arial MT"/>
            </a:endParaRPr>
          </a:p>
          <a:p>
            <a:pPr marL="12700">
              <a:lnSpc>
                <a:spcPct val="100000"/>
              </a:lnSpc>
            </a:pP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idea</a:t>
            </a:r>
            <a:r>
              <a:rPr sz="1800" spc="-10" dirty="0">
                <a:solidFill>
                  <a:srgbClr val="595959"/>
                </a:solidFill>
                <a:latin typeface="Arial MT"/>
                <a:cs typeface="Arial MT"/>
              </a:rPr>
              <a:t> </a:t>
            </a:r>
            <a:r>
              <a:rPr sz="1800" spc="-5" dirty="0">
                <a:solidFill>
                  <a:srgbClr val="595959"/>
                </a:solidFill>
                <a:latin typeface="Arial MT"/>
                <a:cs typeface="Arial MT"/>
              </a:rPr>
              <a:t>is</a:t>
            </a:r>
            <a:r>
              <a:rPr sz="1800" spc="-10" dirty="0">
                <a:solidFill>
                  <a:srgbClr val="595959"/>
                </a:solidFill>
                <a:latin typeface="Arial MT"/>
                <a:cs typeface="Arial MT"/>
              </a:rPr>
              <a:t> </a:t>
            </a:r>
            <a:r>
              <a:rPr sz="1800" spc="-5" dirty="0">
                <a:solidFill>
                  <a:srgbClr val="595959"/>
                </a:solidFill>
                <a:latin typeface="Arial MT"/>
                <a:cs typeface="Arial MT"/>
              </a:rPr>
              <a:t>that</a:t>
            </a:r>
            <a:r>
              <a:rPr sz="1800" spc="-10" dirty="0">
                <a:solidFill>
                  <a:srgbClr val="595959"/>
                </a:solidFill>
                <a:latin typeface="Arial MT"/>
                <a:cs typeface="Arial MT"/>
              </a:rPr>
              <a:t> </a:t>
            </a:r>
            <a:r>
              <a:rPr sz="1800" spc="-5" dirty="0">
                <a:solidFill>
                  <a:srgbClr val="595959"/>
                </a:solidFill>
                <a:latin typeface="Arial MT"/>
                <a:cs typeface="Arial MT"/>
              </a:rPr>
              <a:t>we</a:t>
            </a:r>
            <a:r>
              <a:rPr sz="1800" spc="-10" dirty="0">
                <a:solidFill>
                  <a:srgbClr val="595959"/>
                </a:solidFill>
                <a:latin typeface="Arial MT"/>
                <a:cs typeface="Arial MT"/>
              </a:rPr>
              <a:t> </a:t>
            </a:r>
            <a:r>
              <a:rPr sz="1800" spc="-5" dirty="0">
                <a:solidFill>
                  <a:srgbClr val="595959"/>
                </a:solidFill>
                <a:latin typeface="Arial MT"/>
                <a:cs typeface="Arial MT"/>
              </a:rPr>
              <a:t>expect</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dirty="0">
                <a:solidFill>
                  <a:srgbClr val="595959"/>
                </a:solidFill>
                <a:latin typeface="Arial MT"/>
                <a:cs typeface="Arial MT"/>
              </a:rPr>
              <a:t>keys</a:t>
            </a:r>
            <a:r>
              <a:rPr sz="1800" spc="-5" dirty="0">
                <a:solidFill>
                  <a:srgbClr val="595959"/>
                </a:solidFill>
                <a:latin typeface="Arial MT"/>
                <a:cs typeface="Arial MT"/>
              </a:rPr>
              <a:t> to</a:t>
            </a:r>
            <a:r>
              <a:rPr sz="1800" spc="-10" dirty="0">
                <a:solidFill>
                  <a:srgbClr val="595959"/>
                </a:solidFill>
                <a:latin typeface="Arial MT"/>
                <a:cs typeface="Arial MT"/>
              </a:rPr>
              <a:t> </a:t>
            </a:r>
            <a:r>
              <a:rPr sz="1800" spc="-5" dirty="0">
                <a:solidFill>
                  <a:srgbClr val="595959"/>
                </a:solidFill>
                <a:latin typeface="Arial MT"/>
                <a:cs typeface="Arial MT"/>
              </a:rPr>
              <a:t>be</a:t>
            </a:r>
            <a:r>
              <a:rPr sz="1800" spc="50" dirty="0">
                <a:solidFill>
                  <a:srgbClr val="595959"/>
                </a:solidFill>
                <a:latin typeface="Arial MT"/>
                <a:cs typeface="Arial MT"/>
              </a:rPr>
              <a:t> </a:t>
            </a:r>
            <a:r>
              <a:rPr sz="1800" b="1" spc="-5" dirty="0">
                <a:solidFill>
                  <a:srgbClr val="595959"/>
                </a:solidFill>
                <a:latin typeface="Arial"/>
                <a:cs typeface="Arial"/>
              </a:rPr>
              <a:t>evenly</a:t>
            </a:r>
            <a:r>
              <a:rPr sz="1800" b="1" spc="-10" dirty="0">
                <a:solidFill>
                  <a:srgbClr val="595959"/>
                </a:solidFill>
                <a:latin typeface="Arial"/>
                <a:cs typeface="Arial"/>
              </a:rPr>
              <a:t> </a:t>
            </a:r>
            <a:r>
              <a:rPr sz="1800" b="1" spc="-5" dirty="0">
                <a:solidFill>
                  <a:srgbClr val="595959"/>
                </a:solidFill>
                <a:latin typeface="Arial"/>
                <a:cs typeface="Arial"/>
              </a:rPr>
              <a:t>distributed</a:t>
            </a:r>
            <a:endParaRPr sz="18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39864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Hashing</a:t>
            </a:r>
            <a:r>
              <a:rPr sz="2500" b="0" spc="-25" dirty="0">
                <a:solidFill>
                  <a:srgbClr val="000000"/>
                </a:solidFill>
                <a:latin typeface="Arial MT"/>
                <a:cs typeface="Arial MT"/>
              </a:rPr>
              <a:t> </a:t>
            </a:r>
            <a:r>
              <a:rPr sz="2500" b="0" spc="5" dirty="0">
                <a:solidFill>
                  <a:srgbClr val="000000"/>
                </a:solidFill>
                <a:latin typeface="Arial MT"/>
                <a:cs typeface="Arial MT"/>
              </a:rPr>
              <a:t>with</a:t>
            </a:r>
            <a:r>
              <a:rPr sz="2500" b="0" spc="-25" dirty="0">
                <a:solidFill>
                  <a:srgbClr val="000000"/>
                </a:solidFill>
                <a:latin typeface="Arial MT"/>
                <a:cs typeface="Arial MT"/>
              </a:rPr>
              <a:t> </a:t>
            </a:r>
            <a:r>
              <a:rPr sz="2500" b="0" spc="5" dirty="0">
                <a:solidFill>
                  <a:srgbClr val="000000"/>
                </a:solidFill>
                <a:latin typeface="Arial MT"/>
                <a:cs typeface="Arial MT"/>
              </a:rPr>
              <a:t>Chaining</a:t>
            </a:r>
            <a:r>
              <a:rPr sz="2500" b="0" spc="-25" dirty="0">
                <a:solidFill>
                  <a:srgbClr val="000000"/>
                </a:solidFill>
                <a:latin typeface="Arial MT"/>
                <a:cs typeface="Arial MT"/>
              </a:rPr>
              <a:t> </a:t>
            </a:r>
            <a:r>
              <a:rPr sz="2500" b="0" spc="10" dirty="0">
                <a:solidFill>
                  <a:srgbClr val="000000"/>
                </a:solidFill>
                <a:latin typeface="Arial MT"/>
                <a:cs typeface="Arial MT"/>
              </a:rPr>
              <a:t>(SUHA)</a:t>
            </a:r>
            <a:endParaRPr sz="2500">
              <a:latin typeface="Arial MT"/>
              <a:cs typeface="Arial MT"/>
            </a:endParaRPr>
          </a:p>
        </p:txBody>
      </p:sp>
      <p:sp>
        <p:nvSpPr>
          <p:cNvPr id="3" name="object 3"/>
          <p:cNvSpPr txBox="1"/>
          <p:nvPr/>
        </p:nvSpPr>
        <p:spPr>
          <a:xfrm>
            <a:off x="928849" y="189743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0</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869076"/>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573847">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0"/>
                  </a:ext>
                </a:extLst>
              </a:tr>
              <a:tr h="573794">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1"/>
                  </a:ext>
                </a:extLst>
              </a:tr>
              <a:tr h="573794">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2"/>
                  </a:ext>
                </a:extLst>
              </a:tr>
              <a:tr h="573794">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3"/>
                  </a:ext>
                </a:extLst>
              </a:tr>
              <a:tr h="573847">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bl>
          </a:graphicData>
        </a:graphic>
      </p:graphicFrame>
      <p:sp>
        <p:nvSpPr>
          <p:cNvPr id="5" name="object 5"/>
          <p:cNvSpPr txBox="1"/>
          <p:nvPr/>
        </p:nvSpPr>
        <p:spPr>
          <a:xfrm>
            <a:off x="928849" y="2471233"/>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sp>
        <p:nvSpPr>
          <p:cNvPr id="6" name="object 6"/>
          <p:cNvSpPr txBox="1"/>
          <p:nvPr/>
        </p:nvSpPr>
        <p:spPr>
          <a:xfrm>
            <a:off x="928849" y="304502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2</a:t>
            </a:r>
            <a:endParaRPr sz="1400">
              <a:latin typeface="Consolas"/>
              <a:cs typeface="Consolas"/>
            </a:endParaRPr>
          </a:p>
        </p:txBody>
      </p:sp>
      <p:sp>
        <p:nvSpPr>
          <p:cNvPr id="7" name="object 7"/>
          <p:cNvSpPr txBox="1"/>
          <p:nvPr/>
        </p:nvSpPr>
        <p:spPr>
          <a:xfrm>
            <a:off x="928849" y="3618822"/>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3</a:t>
            </a:r>
            <a:endParaRPr sz="1400">
              <a:latin typeface="Consolas"/>
              <a:cs typeface="Consolas"/>
            </a:endParaRPr>
          </a:p>
        </p:txBody>
      </p:sp>
      <p:sp>
        <p:nvSpPr>
          <p:cNvPr id="8" name="object 8"/>
          <p:cNvSpPr txBox="1"/>
          <p:nvPr/>
        </p:nvSpPr>
        <p:spPr>
          <a:xfrm>
            <a:off x="928849" y="419261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4</a:t>
            </a:r>
            <a:endParaRPr sz="1400">
              <a:latin typeface="Consolas"/>
              <a:cs typeface="Consolas"/>
            </a:endParaRPr>
          </a:p>
        </p:txBody>
      </p:sp>
      <p:sp>
        <p:nvSpPr>
          <p:cNvPr id="9" name="object 9"/>
          <p:cNvSpPr txBox="1"/>
          <p:nvPr/>
        </p:nvSpPr>
        <p:spPr>
          <a:xfrm>
            <a:off x="384725" y="1083638"/>
            <a:ext cx="218376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25" dirty="0">
                <a:solidFill>
                  <a:srgbClr val="FF0000"/>
                </a:solidFill>
                <a:latin typeface="Arial MT"/>
                <a:cs typeface="Arial MT"/>
              </a:rPr>
              <a:t> </a:t>
            </a:r>
            <a:r>
              <a:rPr sz="1400" spc="-5" dirty="0">
                <a:solidFill>
                  <a:srgbClr val="FF0000"/>
                </a:solidFill>
                <a:latin typeface="Arial MT"/>
                <a:cs typeface="Arial MT"/>
              </a:rPr>
              <a:t>define</a:t>
            </a:r>
            <a:r>
              <a:rPr sz="1400" spc="-25" dirty="0">
                <a:solidFill>
                  <a:srgbClr val="FF0000"/>
                </a:solidFill>
                <a:latin typeface="Arial MT"/>
                <a:cs typeface="Arial MT"/>
              </a:rPr>
              <a:t> </a:t>
            </a:r>
            <a:r>
              <a:rPr sz="1400" dirty="0">
                <a:solidFill>
                  <a:srgbClr val="FF0000"/>
                </a:solidFill>
                <a:latin typeface="Arial MT"/>
                <a:cs typeface="Arial MT"/>
              </a:rPr>
              <a:t>a</a:t>
            </a:r>
            <a:r>
              <a:rPr sz="1400" spc="-25" dirty="0">
                <a:solidFill>
                  <a:srgbClr val="FF0000"/>
                </a:solidFill>
                <a:latin typeface="Arial MT"/>
                <a:cs typeface="Arial MT"/>
              </a:rPr>
              <a:t> </a:t>
            </a:r>
            <a:r>
              <a:rPr sz="1400" spc="-5" dirty="0">
                <a:solidFill>
                  <a:srgbClr val="FF0000"/>
                </a:solidFill>
                <a:latin typeface="Arial MT"/>
                <a:cs typeface="Arial MT"/>
              </a:rPr>
              <a:t>hash</a:t>
            </a:r>
            <a:r>
              <a:rPr sz="1400" spc="-25" dirty="0">
                <a:solidFill>
                  <a:srgbClr val="FF0000"/>
                </a:solidFill>
                <a:latin typeface="Arial MT"/>
                <a:cs typeface="Arial MT"/>
              </a:rPr>
              <a:t> </a:t>
            </a:r>
            <a:r>
              <a:rPr sz="1400" spc="-5" dirty="0">
                <a:solidFill>
                  <a:srgbClr val="FF0000"/>
                </a:solidFill>
                <a:latin typeface="Arial MT"/>
                <a:cs typeface="Arial MT"/>
              </a:rPr>
              <a:t>function</a:t>
            </a:r>
            <a:endParaRPr sz="1400">
              <a:latin typeface="Arial MT"/>
              <a:cs typeface="Arial MT"/>
            </a:endParaRPr>
          </a:p>
        </p:txBody>
      </p:sp>
      <p:sp>
        <p:nvSpPr>
          <p:cNvPr id="10" name="object 10"/>
          <p:cNvSpPr txBox="1"/>
          <p:nvPr/>
        </p:nvSpPr>
        <p:spPr>
          <a:xfrm>
            <a:off x="2607142" y="1103450"/>
            <a:ext cx="883919" cy="213360"/>
          </a:xfrm>
          <a:prstGeom prst="rect">
            <a:avLst/>
          </a:prstGeom>
          <a:solidFill>
            <a:srgbClr val="FFFF00"/>
          </a:solidFill>
        </p:spPr>
        <p:txBody>
          <a:bodyPr vert="horz" wrap="square" lIns="0" tIns="0" rIns="0" bIns="0" rtlCol="0">
            <a:spAutoFit/>
          </a:bodyPr>
          <a:lstStyle/>
          <a:p>
            <a:pPr>
              <a:lnSpc>
                <a:spcPts val="1625"/>
              </a:lnSpc>
            </a:pPr>
            <a:r>
              <a:rPr sz="1400" i="1" spc="-20" dirty="0">
                <a:solidFill>
                  <a:srgbClr val="FF0000"/>
                </a:solidFill>
                <a:latin typeface="Roboto"/>
                <a:cs typeface="Roboto"/>
              </a:rPr>
              <a:t>h(x) </a:t>
            </a:r>
            <a:r>
              <a:rPr sz="1400" i="1" spc="-40" dirty="0">
                <a:solidFill>
                  <a:srgbClr val="FF0000"/>
                </a:solidFill>
                <a:latin typeface="Roboto"/>
                <a:cs typeface="Roboto"/>
              </a:rPr>
              <a:t>=</a:t>
            </a:r>
            <a:r>
              <a:rPr sz="1400" i="1" spc="-20" dirty="0">
                <a:solidFill>
                  <a:srgbClr val="FF0000"/>
                </a:solidFill>
                <a:latin typeface="Roboto"/>
                <a:cs typeface="Roboto"/>
              </a:rPr>
              <a:t> </a:t>
            </a:r>
            <a:r>
              <a:rPr sz="1400" i="1" spc="-25" dirty="0">
                <a:solidFill>
                  <a:srgbClr val="FF0000"/>
                </a:solidFill>
                <a:latin typeface="Roboto"/>
                <a:cs typeface="Roboto"/>
              </a:rPr>
              <a:t>x</a:t>
            </a:r>
            <a:r>
              <a:rPr sz="1400" i="1" spc="-20" dirty="0">
                <a:solidFill>
                  <a:srgbClr val="FF0000"/>
                </a:solidFill>
                <a:latin typeface="Roboto"/>
                <a:cs typeface="Roboto"/>
              </a:rPr>
              <a:t> </a:t>
            </a:r>
            <a:r>
              <a:rPr sz="1400" i="1" spc="-25" dirty="0">
                <a:solidFill>
                  <a:srgbClr val="FF0000"/>
                </a:solidFill>
                <a:latin typeface="Roboto"/>
                <a:cs typeface="Roboto"/>
              </a:rPr>
              <a:t>%</a:t>
            </a:r>
            <a:r>
              <a:rPr sz="1400" i="1" spc="-20" dirty="0">
                <a:solidFill>
                  <a:srgbClr val="FF0000"/>
                </a:solidFill>
                <a:latin typeface="Roboto"/>
                <a:cs typeface="Roboto"/>
              </a:rPr>
              <a:t> 5</a:t>
            </a:r>
            <a:endParaRPr sz="1400">
              <a:latin typeface="Roboto"/>
              <a:cs typeface="Roboto"/>
            </a:endParaRPr>
          </a:p>
        </p:txBody>
      </p:sp>
      <p:grpSp>
        <p:nvGrpSpPr>
          <p:cNvPr id="11" name="object 11"/>
          <p:cNvGrpSpPr/>
          <p:nvPr/>
        </p:nvGrpSpPr>
        <p:grpSpPr>
          <a:xfrm>
            <a:off x="3023772" y="1846029"/>
            <a:ext cx="352425" cy="352425"/>
            <a:chOff x="3023772" y="1846029"/>
            <a:chExt cx="352425" cy="352425"/>
          </a:xfrm>
        </p:grpSpPr>
        <p:sp>
          <p:nvSpPr>
            <p:cNvPr id="12" name="object 12"/>
            <p:cNvSpPr/>
            <p:nvPr/>
          </p:nvSpPr>
          <p:spPr>
            <a:xfrm>
              <a:off x="3038059" y="1860317"/>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3" name="object 13"/>
            <p:cNvSpPr/>
            <p:nvPr/>
          </p:nvSpPr>
          <p:spPr>
            <a:xfrm>
              <a:off x="3038059" y="1860317"/>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4" name="object 14"/>
          <p:cNvSpPr txBox="1"/>
          <p:nvPr/>
        </p:nvSpPr>
        <p:spPr>
          <a:xfrm>
            <a:off x="3038059" y="1860317"/>
            <a:ext cx="323850" cy="323850"/>
          </a:xfrm>
          <a:prstGeom prst="rect">
            <a:avLst/>
          </a:prstGeom>
        </p:spPr>
        <p:txBody>
          <a:bodyPr vert="horz" wrap="square" lIns="0" tIns="49530" rIns="0" bIns="0" rtlCol="0">
            <a:spAutoFit/>
          </a:bodyPr>
          <a:lstStyle/>
          <a:p>
            <a:pPr algn="ctr">
              <a:lnSpc>
                <a:spcPct val="100000"/>
              </a:lnSpc>
              <a:spcBef>
                <a:spcPts val="390"/>
              </a:spcBef>
            </a:pPr>
            <a:r>
              <a:rPr sz="1400" dirty="0">
                <a:latin typeface="Consolas"/>
                <a:cs typeface="Consolas"/>
              </a:rPr>
              <a:t>0</a:t>
            </a:r>
            <a:endParaRPr sz="1400">
              <a:latin typeface="Consolas"/>
              <a:cs typeface="Consolas"/>
            </a:endParaRPr>
          </a:p>
        </p:txBody>
      </p:sp>
      <p:grpSp>
        <p:nvGrpSpPr>
          <p:cNvPr id="15" name="object 15"/>
          <p:cNvGrpSpPr/>
          <p:nvPr/>
        </p:nvGrpSpPr>
        <p:grpSpPr>
          <a:xfrm>
            <a:off x="3661234" y="1846041"/>
            <a:ext cx="352425" cy="352425"/>
            <a:chOff x="3661234" y="1846041"/>
            <a:chExt cx="352425" cy="352425"/>
          </a:xfrm>
        </p:grpSpPr>
        <p:sp>
          <p:nvSpPr>
            <p:cNvPr id="16" name="object 16"/>
            <p:cNvSpPr/>
            <p:nvPr/>
          </p:nvSpPr>
          <p:spPr>
            <a:xfrm>
              <a:off x="3675522" y="18603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7" name="object 17"/>
            <p:cNvSpPr/>
            <p:nvPr/>
          </p:nvSpPr>
          <p:spPr>
            <a:xfrm>
              <a:off x="3675522" y="18603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8" name="object 18"/>
          <p:cNvSpPr txBox="1"/>
          <p:nvPr/>
        </p:nvSpPr>
        <p:spPr>
          <a:xfrm>
            <a:off x="3675522" y="18603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20</a:t>
            </a:r>
            <a:endParaRPr sz="1400">
              <a:latin typeface="Consolas"/>
              <a:cs typeface="Consolas"/>
            </a:endParaRPr>
          </a:p>
        </p:txBody>
      </p:sp>
      <p:grpSp>
        <p:nvGrpSpPr>
          <p:cNvPr id="19" name="object 19"/>
          <p:cNvGrpSpPr/>
          <p:nvPr/>
        </p:nvGrpSpPr>
        <p:grpSpPr>
          <a:xfrm>
            <a:off x="4298705" y="1846029"/>
            <a:ext cx="352425" cy="352425"/>
            <a:chOff x="4298705" y="1846029"/>
            <a:chExt cx="352425" cy="352425"/>
          </a:xfrm>
        </p:grpSpPr>
        <p:sp>
          <p:nvSpPr>
            <p:cNvPr id="20" name="object 20"/>
            <p:cNvSpPr/>
            <p:nvPr/>
          </p:nvSpPr>
          <p:spPr>
            <a:xfrm>
              <a:off x="4312992" y="1860317"/>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21" name="object 21"/>
            <p:cNvSpPr/>
            <p:nvPr/>
          </p:nvSpPr>
          <p:spPr>
            <a:xfrm>
              <a:off x="4312992" y="1860317"/>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22" name="object 22"/>
          <p:cNvSpPr txBox="1"/>
          <p:nvPr/>
        </p:nvSpPr>
        <p:spPr>
          <a:xfrm>
            <a:off x="4312992" y="1860317"/>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40</a:t>
            </a:r>
            <a:endParaRPr sz="1400">
              <a:latin typeface="Consolas"/>
              <a:cs typeface="Consolas"/>
            </a:endParaRPr>
          </a:p>
        </p:txBody>
      </p:sp>
      <p:grpSp>
        <p:nvGrpSpPr>
          <p:cNvPr id="23" name="object 23"/>
          <p:cNvGrpSpPr/>
          <p:nvPr/>
        </p:nvGrpSpPr>
        <p:grpSpPr>
          <a:xfrm>
            <a:off x="2723959" y="1846029"/>
            <a:ext cx="2564765" cy="352425"/>
            <a:chOff x="2723959" y="1846029"/>
            <a:chExt cx="2564765" cy="352425"/>
          </a:xfrm>
        </p:grpSpPr>
        <p:pic>
          <p:nvPicPr>
            <p:cNvPr id="24" name="object 24"/>
            <p:cNvPicPr/>
            <p:nvPr/>
          </p:nvPicPr>
          <p:blipFill>
            <a:blip r:embed="rId2" cstate="print"/>
            <a:stretch>
              <a:fillRect/>
            </a:stretch>
          </p:blipFill>
          <p:spPr>
            <a:xfrm>
              <a:off x="3361459" y="1981026"/>
              <a:ext cx="295775" cy="81980"/>
            </a:xfrm>
            <a:prstGeom prst="rect">
              <a:avLst/>
            </a:prstGeom>
          </p:spPr>
        </p:pic>
        <p:pic>
          <p:nvPicPr>
            <p:cNvPr id="25" name="object 25"/>
            <p:cNvPicPr/>
            <p:nvPr/>
          </p:nvPicPr>
          <p:blipFill>
            <a:blip r:embed="rId2" cstate="print"/>
            <a:stretch>
              <a:fillRect/>
            </a:stretch>
          </p:blipFill>
          <p:spPr>
            <a:xfrm>
              <a:off x="3998922" y="1981039"/>
              <a:ext cx="295775" cy="81980"/>
            </a:xfrm>
            <a:prstGeom prst="rect">
              <a:avLst/>
            </a:prstGeom>
          </p:spPr>
        </p:pic>
        <p:pic>
          <p:nvPicPr>
            <p:cNvPr id="26" name="object 26"/>
            <p:cNvPicPr/>
            <p:nvPr/>
          </p:nvPicPr>
          <p:blipFill>
            <a:blip r:embed="rId2" cstate="print"/>
            <a:stretch>
              <a:fillRect/>
            </a:stretch>
          </p:blipFill>
          <p:spPr>
            <a:xfrm>
              <a:off x="2723959" y="1981026"/>
              <a:ext cx="295775" cy="81980"/>
            </a:xfrm>
            <a:prstGeom prst="rect">
              <a:avLst/>
            </a:prstGeom>
          </p:spPr>
        </p:pic>
        <p:sp>
          <p:nvSpPr>
            <p:cNvPr id="27" name="object 27"/>
            <p:cNvSpPr/>
            <p:nvPr/>
          </p:nvSpPr>
          <p:spPr>
            <a:xfrm>
              <a:off x="4950467" y="1860317"/>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28" name="object 28"/>
            <p:cNvSpPr/>
            <p:nvPr/>
          </p:nvSpPr>
          <p:spPr>
            <a:xfrm>
              <a:off x="4950467" y="1860317"/>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29" name="object 29"/>
          <p:cNvSpPr txBox="1"/>
          <p:nvPr/>
        </p:nvSpPr>
        <p:spPr>
          <a:xfrm>
            <a:off x="4950467" y="1860317"/>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30</a:t>
            </a:r>
            <a:endParaRPr sz="1400">
              <a:latin typeface="Consolas"/>
              <a:cs typeface="Consolas"/>
            </a:endParaRPr>
          </a:p>
        </p:txBody>
      </p:sp>
      <p:pic>
        <p:nvPicPr>
          <p:cNvPr id="30" name="object 30"/>
          <p:cNvPicPr/>
          <p:nvPr/>
        </p:nvPicPr>
        <p:blipFill>
          <a:blip r:embed="rId2" cstate="print"/>
          <a:stretch>
            <a:fillRect/>
          </a:stretch>
        </p:blipFill>
        <p:spPr>
          <a:xfrm>
            <a:off x="4636392" y="1981026"/>
            <a:ext cx="295775" cy="81980"/>
          </a:xfrm>
          <a:prstGeom prst="rect">
            <a:avLst/>
          </a:prstGeom>
        </p:spPr>
      </p:pic>
      <p:grpSp>
        <p:nvGrpSpPr>
          <p:cNvPr id="31" name="object 31"/>
          <p:cNvGrpSpPr/>
          <p:nvPr/>
        </p:nvGrpSpPr>
        <p:grpSpPr>
          <a:xfrm>
            <a:off x="3023922" y="2419829"/>
            <a:ext cx="352425" cy="352425"/>
            <a:chOff x="3023922" y="2419829"/>
            <a:chExt cx="352425" cy="352425"/>
          </a:xfrm>
        </p:grpSpPr>
        <p:sp>
          <p:nvSpPr>
            <p:cNvPr id="32" name="object 32"/>
            <p:cNvSpPr/>
            <p:nvPr/>
          </p:nvSpPr>
          <p:spPr>
            <a:xfrm>
              <a:off x="3038209"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33" name="object 33"/>
            <p:cNvSpPr/>
            <p:nvPr/>
          </p:nvSpPr>
          <p:spPr>
            <a:xfrm>
              <a:off x="3038209"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34" name="object 34"/>
          <p:cNvSpPr txBox="1"/>
          <p:nvPr/>
        </p:nvSpPr>
        <p:spPr>
          <a:xfrm>
            <a:off x="3038209"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21</a:t>
            </a:r>
            <a:endParaRPr sz="1400">
              <a:latin typeface="Consolas"/>
              <a:cs typeface="Consolas"/>
            </a:endParaRPr>
          </a:p>
        </p:txBody>
      </p:sp>
      <p:grpSp>
        <p:nvGrpSpPr>
          <p:cNvPr id="35" name="object 35"/>
          <p:cNvGrpSpPr/>
          <p:nvPr/>
        </p:nvGrpSpPr>
        <p:grpSpPr>
          <a:xfrm>
            <a:off x="3661384" y="2419842"/>
            <a:ext cx="352425" cy="352425"/>
            <a:chOff x="3661384" y="2419842"/>
            <a:chExt cx="352425" cy="352425"/>
          </a:xfrm>
        </p:grpSpPr>
        <p:sp>
          <p:nvSpPr>
            <p:cNvPr id="36" name="object 36"/>
            <p:cNvSpPr/>
            <p:nvPr/>
          </p:nvSpPr>
          <p:spPr>
            <a:xfrm>
              <a:off x="3675672" y="24341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37" name="object 37"/>
            <p:cNvSpPr/>
            <p:nvPr/>
          </p:nvSpPr>
          <p:spPr>
            <a:xfrm>
              <a:off x="3675672" y="24341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38" name="object 38"/>
          <p:cNvSpPr txBox="1"/>
          <p:nvPr/>
        </p:nvSpPr>
        <p:spPr>
          <a:xfrm>
            <a:off x="3675672" y="24341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41</a:t>
            </a:r>
            <a:endParaRPr sz="1400">
              <a:latin typeface="Consolas"/>
              <a:cs typeface="Consolas"/>
            </a:endParaRPr>
          </a:p>
        </p:txBody>
      </p:sp>
      <p:grpSp>
        <p:nvGrpSpPr>
          <p:cNvPr id="39" name="object 39"/>
          <p:cNvGrpSpPr/>
          <p:nvPr/>
        </p:nvGrpSpPr>
        <p:grpSpPr>
          <a:xfrm>
            <a:off x="4298855" y="2419829"/>
            <a:ext cx="352425" cy="352425"/>
            <a:chOff x="4298855" y="2419829"/>
            <a:chExt cx="352425" cy="352425"/>
          </a:xfrm>
        </p:grpSpPr>
        <p:sp>
          <p:nvSpPr>
            <p:cNvPr id="40" name="object 40"/>
            <p:cNvSpPr/>
            <p:nvPr/>
          </p:nvSpPr>
          <p:spPr>
            <a:xfrm>
              <a:off x="4313142"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41" name="object 41"/>
            <p:cNvSpPr/>
            <p:nvPr/>
          </p:nvSpPr>
          <p:spPr>
            <a:xfrm>
              <a:off x="4313142"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42" name="object 42"/>
          <p:cNvSpPr txBox="1"/>
          <p:nvPr/>
        </p:nvSpPr>
        <p:spPr>
          <a:xfrm>
            <a:off x="4313142"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16</a:t>
            </a:r>
            <a:endParaRPr sz="1400">
              <a:latin typeface="Consolas"/>
              <a:cs typeface="Consolas"/>
            </a:endParaRPr>
          </a:p>
        </p:txBody>
      </p:sp>
      <p:grpSp>
        <p:nvGrpSpPr>
          <p:cNvPr id="43" name="object 43"/>
          <p:cNvGrpSpPr/>
          <p:nvPr/>
        </p:nvGrpSpPr>
        <p:grpSpPr>
          <a:xfrm>
            <a:off x="2724109" y="2419829"/>
            <a:ext cx="2564765" cy="352425"/>
            <a:chOff x="2724109" y="2419829"/>
            <a:chExt cx="2564765" cy="352425"/>
          </a:xfrm>
        </p:grpSpPr>
        <p:pic>
          <p:nvPicPr>
            <p:cNvPr id="44" name="object 44"/>
            <p:cNvPicPr/>
            <p:nvPr/>
          </p:nvPicPr>
          <p:blipFill>
            <a:blip r:embed="rId3" cstate="print"/>
            <a:stretch>
              <a:fillRect/>
            </a:stretch>
          </p:blipFill>
          <p:spPr>
            <a:xfrm>
              <a:off x="3361609" y="2554826"/>
              <a:ext cx="295775" cy="81980"/>
            </a:xfrm>
            <a:prstGeom prst="rect">
              <a:avLst/>
            </a:prstGeom>
          </p:spPr>
        </p:pic>
        <p:pic>
          <p:nvPicPr>
            <p:cNvPr id="45" name="object 45"/>
            <p:cNvPicPr/>
            <p:nvPr/>
          </p:nvPicPr>
          <p:blipFill>
            <a:blip r:embed="rId3" cstate="print"/>
            <a:stretch>
              <a:fillRect/>
            </a:stretch>
          </p:blipFill>
          <p:spPr>
            <a:xfrm>
              <a:off x="3999072" y="2554838"/>
              <a:ext cx="295775" cy="81980"/>
            </a:xfrm>
            <a:prstGeom prst="rect">
              <a:avLst/>
            </a:prstGeom>
          </p:spPr>
        </p:pic>
        <p:pic>
          <p:nvPicPr>
            <p:cNvPr id="46" name="object 46"/>
            <p:cNvPicPr/>
            <p:nvPr/>
          </p:nvPicPr>
          <p:blipFill>
            <a:blip r:embed="rId3" cstate="print"/>
            <a:stretch>
              <a:fillRect/>
            </a:stretch>
          </p:blipFill>
          <p:spPr>
            <a:xfrm>
              <a:off x="2724109" y="2554826"/>
              <a:ext cx="295775" cy="81980"/>
            </a:xfrm>
            <a:prstGeom prst="rect">
              <a:avLst/>
            </a:prstGeom>
          </p:spPr>
        </p:pic>
        <p:sp>
          <p:nvSpPr>
            <p:cNvPr id="47" name="object 47"/>
            <p:cNvSpPr/>
            <p:nvPr/>
          </p:nvSpPr>
          <p:spPr>
            <a:xfrm>
              <a:off x="4950617"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48" name="object 48"/>
            <p:cNvSpPr/>
            <p:nvPr/>
          </p:nvSpPr>
          <p:spPr>
            <a:xfrm>
              <a:off x="4950617"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49" name="object 49"/>
          <p:cNvSpPr txBox="1"/>
          <p:nvPr/>
        </p:nvSpPr>
        <p:spPr>
          <a:xfrm>
            <a:off x="4950617"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31</a:t>
            </a:r>
            <a:endParaRPr sz="1400">
              <a:latin typeface="Consolas"/>
              <a:cs typeface="Consolas"/>
            </a:endParaRPr>
          </a:p>
        </p:txBody>
      </p:sp>
      <p:grpSp>
        <p:nvGrpSpPr>
          <p:cNvPr id="50" name="object 50"/>
          <p:cNvGrpSpPr/>
          <p:nvPr/>
        </p:nvGrpSpPr>
        <p:grpSpPr>
          <a:xfrm>
            <a:off x="3023772" y="2993617"/>
            <a:ext cx="352425" cy="352425"/>
            <a:chOff x="3023772" y="2993617"/>
            <a:chExt cx="352425" cy="352425"/>
          </a:xfrm>
        </p:grpSpPr>
        <p:sp>
          <p:nvSpPr>
            <p:cNvPr id="51" name="object 51"/>
            <p:cNvSpPr/>
            <p:nvPr/>
          </p:nvSpPr>
          <p:spPr>
            <a:xfrm>
              <a:off x="3038059" y="30079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52" name="object 52"/>
            <p:cNvSpPr/>
            <p:nvPr/>
          </p:nvSpPr>
          <p:spPr>
            <a:xfrm>
              <a:off x="3038059" y="30079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grpSp>
        <p:nvGrpSpPr>
          <p:cNvPr id="53" name="object 53"/>
          <p:cNvGrpSpPr/>
          <p:nvPr/>
        </p:nvGrpSpPr>
        <p:grpSpPr>
          <a:xfrm>
            <a:off x="4636542" y="2419829"/>
            <a:ext cx="1289685" cy="352425"/>
            <a:chOff x="4636542" y="2419829"/>
            <a:chExt cx="1289685" cy="352425"/>
          </a:xfrm>
        </p:grpSpPr>
        <p:pic>
          <p:nvPicPr>
            <p:cNvPr id="54" name="object 54"/>
            <p:cNvPicPr/>
            <p:nvPr/>
          </p:nvPicPr>
          <p:blipFill>
            <a:blip r:embed="rId3" cstate="print"/>
            <a:stretch>
              <a:fillRect/>
            </a:stretch>
          </p:blipFill>
          <p:spPr>
            <a:xfrm>
              <a:off x="4636542" y="2554826"/>
              <a:ext cx="295775" cy="81980"/>
            </a:xfrm>
            <a:prstGeom prst="rect">
              <a:avLst/>
            </a:prstGeom>
          </p:spPr>
        </p:pic>
        <p:sp>
          <p:nvSpPr>
            <p:cNvPr id="55" name="object 55"/>
            <p:cNvSpPr/>
            <p:nvPr/>
          </p:nvSpPr>
          <p:spPr>
            <a:xfrm>
              <a:off x="5588117"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56" name="object 56"/>
            <p:cNvSpPr/>
            <p:nvPr/>
          </p:nvSpPr>
          <p:spPr>
            <a:xfrm>
              <a:off x="5588117"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57" name="object 57"/>
          <p:cNvSpPr txBox="1"/>
          <p:nvPr/>
        </p:nvSpPr>
        <p:spPr>
          <a:xfrm>
            <a:off x="3038059" y="30079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32</a:t>
            </a:r>
            <a:endParaRPr sz="1400">
              <a:latin typeface="Consolas"/>
              <a:cs typeface="Consolas"/>
            </a:endParaRPr>
          </a:p>
        </p:txBody>
      </p:sp>
      <p:grpSp>
        <p:nvGrpSpPr>
          <p:cNvPr id="58" name="object 58"/>
          <p:cNvGrpSpPr/>
          <p:nvPr/>
        </p:nvGrpSpPr>
        <p:grpSpPr>
          <a:xfrm>
            <a:off x="3661234" y="2993629"/>
            <a:ext cx="352425" cy="352425"/>
            <a:chOff x="3661234" y="2993629"/>
            <a:chExt cx="352425" cy="352425"/>
          </a:xfrm>
        </p:grpSpPr>
        <p:sp>
          <p:nvSpPr>
            <p:cNvPr id="59" name="object 59"/>
            <p:cNvSpPr/>
            <p:nvPr/>
          </p:nvSpPr>
          <p:spPr>
            <a:xfrm>
              <a:off x="3675522" y="30079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60" name="object 60"/>
            <p:cNvSpPr/>
            <p:nvPr/>
          </p:nvSpPr>
          <p:spPr>
            <a:xfrm>
              <a:off x="3675522" y="30079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61" name="object 61"/>
          <p:cNvSpPr txBox="1"/>
          <p:nvPr/>
        </p:nvSpPr>
        <p:spPr>
          <a:xfrm>
            <a:off x="3675522" y="30079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12</a:t>
            </a:r>
            <a:endParaRPr sz="1400">
              <a:latin typeface="Consolas"/>
              <a:cs typeface="Consolas"/>
            </a:endParaRPr>
          </a:p>
        </p:txBody>
      </p:sp>
      <p:grpSp>
        <p:nvGrpSpPr>
          <p:cNvPr id="62" name="object 62"/>
          <p:cNvGrpSpPr/>
          <p:nvPr/>
        </p:nvGrpSpPr>
        <p:grpSpPr>
          <a:xfrm>
            <a:off x="4298705" y="2993617"/>
            <a:ext cx="352425" cy="352425"/>
            <a:chOff x="4298705" y="2993617"/>
            <a:chExt cx="352425" cy="352425"/>
          </a:xfrm>
        </p:grpSpPr>
        <p:sp>
          <p:nvSpPr>
            <p:cNvPr id="63" name="object 63"/>
            <p:cNvSpPr/>
            <p:nvPr/>
          </p:nvSpPr>
          <p:spPr>
            <a:xfrm>
              <a:off x="4312992" y="30079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64" name="object 64"/>
            <p:cNvSpPr/>
            <p:nvPr/>
          </p:nvSpPr>
          <p:spPr>
            <a:xfrm>
              <a:off x="4312992" y="30079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65" name="object 65"/>
          <p:cNvSpPr txBox="1"/>
          <p:nvPr/>
        </p:nvSpPr>
        <p:spPr>
          <a:xfrm>
            <a:off x="4312992" y="30079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47</a:t>
            </a:r>
            <a:endParaRPr sz="1400">
              <a:latin typeface="Consolas"/>
              <a:cs typeface="Consolas"/>
            </a:endParaRPr>
          </a:p>
        </p:txBody>
      </p:sp>
      <p:grpSp>
        <p:nvGrpSpPr>
          <p:cNvPr id="66" name="object 66"/>
          <p:cNvGrpSpPr/>
          <p:nvPr/>
        </p:nvGrpSpPr>
        <p:grpSpPr>
          <a:xfrm>
            <a:off x="2723959" y="2993617"/>
            <a:ext cx="2564765" cy="352425"/>
            <a:chOff x="2723959" y="2993617"/>
            <a:chExt cx="2564765" cy="352425"/>
          </a:xfrm>
        </p:grpSpPr>
        <p:pic>
          <p:nvPicPr>
            <p:cNvPr id="67" name="object 67"/>
            <p:cNvPicPr/>
            <p:nvPr/>
          </p:nvPicPr>
          <p:blipFill>
            <a:blip r:embed="rId2" cstate="print"/>
            <a:stretch>
              <a:fillRect/>
            </a:stretch>
          </p:blipFill>
          <p:spPr>
            <a:xfrm>
              <a:off x="3361459" y="3128614"/>
              <a:ext cx="295775" cy="81980"/>
            </a:xfrm>
            <a:prstGeom prst="rect">
              <a:avLst/>
            </a:prstGeom>
          </p:spPr>
        </p:pic>
        <p:pic>
          <p:nvPicPr>
            <p:cNvPr id="68" name="object 68"/>
            <p:cNvPicPr/>
            <p:nvPr/>
          </p:nvPicPr>
          <p:blipFill>
            <a:blip r:embed="rId2" cstate="print"/>
            <a:stretch>
              <a:fillRect/>
            </a:stretch>
          </p:blipFill>
          <p:spPr>
            <a:xfrm>
              <a:off x="3998922" y="3128626"/>
              <a:ext cx="295775" cy="81980"/>
            </a:xfrm>
            <a:prstGeom prst="rect">
              <a:avLst/>
            </a:prstGeom>
          </p:spPr>
        </p:pic>
        <p:pic>
          <p:nvPicPr>
            <p:cNvPr id="69" name="object 69"/>
            <p:cNvPicPr/>
            <p:nvPr/>
          </p:nvPicPr>
          <p:blipFill>
            <a:blip r:embed="rId2" cstate="print"/>
            <a:stretch>
              <a:fillRect/>
            </a:stretch>
          </p:blipFill>
          <p:spPr>
            <a:xfrm>
              <a:off x="2723959" y="3128614"/>
              <a:ext cx="295775" cy="81980"/>
            </a:xfrm>
            <a:prstGeom prst="rect">
              <a:avLst/>
            </a:prstGeom>
          </p:spPr>
        </p:pic>
        <p:sp>
          <p:nvSpPr>
            <p:cNvPr id="70" name="object 70"/>
            <p:cNvSpPr/>
            <p:nvPr/>
          </p:nvSpPr>
          <p:spPr>
            <a:xfrm>
              <a:off x="4950467" y="30079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71" name="object 71"/>
            <p:cNvSpPr/>
            <p:nvPr/>
          </p:nvSpPr>
          <p:spPr>
            <a:xfrm>
              <a:off x="4950467" y="30079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72" name="object 72"/>
          <p:cNvSpPr txBox="1"/>
          <p:nvPr/>
        </p:nvSpPr>
        <p:spPr>
          <a:xfrm>
            <a:off x="4950467" y="30079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52</a:t>
            </a:r>
            <a:endParaRPr sz="1400">
              <a:latin typeface="Consolas"/>
              <a:cs typeface="Consolas"/>
            </a:endParaRPr>
          </a:p>
        </p:txBody>
      </p:sp>
      <p:pic>
        <p:nvPicPr>
          <p:cNvPr id="73" name="object 73"/>
          <p:cNvPicPr/>
          <p:nvPr/>
        </p:nvPicPr>
        <p:blipFill>
          <a:blip r:embed="rId2" cstate="print"/>
          <a:stretch>
            <a:fillRect/>
          </a:stretch>
        </p:blipFill>
        <p:spPr>
          <a:xfrm>
            <a:off x="4636392" y="3128614"/>
            <a:ext cx="295775" cy="81980"/>
          </a:xfrm>
          <a:prstGeom prst="rect">
            <a:avLst/>
          </a:prstGeom>
        </p:spPr>
      </p:pic>
      <p:grpSp>
        <p:nvGrpSpPr>
          <p:cNvPr id="74" name="object 74"/>
          <p:cNvGrpSpPr/>
          <p:nvPr/>
        </p:nvGrpSpPr>
        <p:grpSpPr>
          <a:xfrm>
            <a:off x="3023772" y="3567416"/>
            <a:ext cx="352425" cy="352425"/>
            <a:chOff x="3023772" y="3567416"/>
            <a:chExt cx="352425" cy="352425"/>
          </a:xfrm>
        </p:grpSpPr>
        <p:sp>
          <p:nvSpPr>
            <p:cNvPr id="75" name="object 75"/>
            <p:cNvSpPr/>
            <p:nvPr/>
          </p:nvSpPr>
          <p:spPr>
            <a:xfrm>
              <a:off x="3038059" y="35817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76" name="object 76"/>
            <p:cNvSpPr/>
            <p:nvPr/>
          </p:nvSpPr>
          <p:spPr>
            <a:xfrm>
              <a:off x="3038059" y="35817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77" name="object 77"/>
          <p:cNvSpPr txBox="1"/>
          <p:nvPr/>
        </p:nvSpPr>
        <p:spPr>
          <a:xfrm>
            <a:off x="3038059" y="35817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93</a:t>
            </a:r>
            <a:endParaRPr sz="1400">
              <a:latin typeface="Consolas"/>
              <a:cs typeface="Consolas"/>
            </a:endParaRPr>
          </a:p>
        </p:txBody>
      </p:sp>
      <p:grpSp>
        <p:nvGrpSpPr>
          <p:cNvPr id="78" name="object 78"/>
          <p:cNvGrpSpPr/>
          <p:nvPr/>
        </p:nvGrpSpPr>
        <p:grpSpPr>
          <a:xfrm>
            <a:off x="3661234" y="3567429"/>
            <a:ext cx="352425" cy="352425"/>
            <a:chOff x="3661234" y="3567429"/>
            <a:chExt cx="352425" cy="352425"/>
          </a:xfrm>
        </p:grpSpPr>
        <p:sp>
          <p:nvSpPr>
            <p:cNvPr id="79" name="object 79"/>
            <p:cNvSpPr/>
            <p:nvPr/>
          </p:nvSpPr>
          <p:spPr>
            <a:xfrm>
              <a:off x="3675522" y="35817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80" name="object 80"/>
            <p:cNvSpPr/>
            <p:nvPr/>
          </p:nvSpPr>
          <p:spPr>
            <a:xfrm>
              <a:off x="3675522" y="35817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81" name="object 81"/>
          <p:cNvSpPr txBox="1"/>
          <p:nvPr/>
        </p:nvSpPr>
        <p:spPr>
          <a:xfrm>
            <a:off x="3675522" y="3581716"/>
            <a:ext cx="323850" cy="323850"/>
          </a:xfrm>
          <a:prstGeom prst="rect">
            <a:avLst/>
          </a:prstGeom>
        </p:spPr>
        <p:txBody>
          <a:bodyPr vert="horz" wrap="square" lIns="0" tIns="49530" rIns="0" bIns="0" rtlCol="0">
            <a:spAutoFit/>
          </a:bodyPr>
          <a:lstStyle/>
          <a:p>
            <a:pPr algn="ctr">
              <a:lnSpc>
                <a:spcPct val="100000"/>
              </a:lnSpc>
              <a:spcBef>
                <a:spcPts val="390"/>
              </a:spcBef>
            </a:pPr>
            <a:r>
              <a:rPr sz="1400" dirty="0">
                <a:latin typeface="Consolas"/>
                <a:cs typeface="Consolas"/>
              </a:rPr>
              <a:t>8</a:t>
            </a:r>
            <a:endParaRPr sz="1400">
              <a:latin typeface="Consolas"/>
              <a:cs typeface="Consolas"/>
            </a:endParaRPr>
          </a:p>
        </p:txBody>
      </p:sp>
      <p:grpSp>
        <p:nvGrpSpPr>
          <p:cNvPr id="82" name="object 82"/>
          <p:cNvGrpSpPr/>
          <p:nvPr/>
        </p:nvGrpSpPr>
        <p:grpSpPr>
          <a:xfrm>
            <a:off x="4298705" y="3567416"/>
            <a:ext cx="352425" cy="352425"/>
            <a:chOff x="4298705" y="3567416"/>
            <a:chExt cx="352425" cy="352425"/>
          </a:xfrm>
        </p:grpSpPr>
        <p:sp>
          <p:nvSpPr>
            <p:cNvPr id="83" name="object 83"/>
            <p:cNvSpPr/>
            <p:nvPr/>
          </p:nvSpPr>
          <p:spPr>
            <a:xfrm>
              <a:off x="4312992" y="35817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84" name="object 84"/>
            <p:cNvSpPr/>
            <p:nvPr/>
          </p:nvSpPr>
          <p:spPr>
            <a:xfrm>
              <a:off x="4312992" y="35817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85" name="object 85"/>
          <p:cNvSpPr txBox="1"/>
          <p:nvPr/>
        </p:nvSpPr>
        <p:spPr>
          <a:xfrm>
            <a:off x="4312992" y="35817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33</a:t>
            </a:r>
            <a:endParaRPr sz="1400">
              <a:latin typeface="Consolas"/>
              <a:cs typeface="Consolas"/>
            </a:endParaRPr>
          </a:p>
        </p:txBody>
      </p:sp>
      <p:grpSp>
        <p:nvGrpSpPr>
          <p:cNvPr id="86" name="object 86"/>
          <p:cNvGrpSpPr/>
          <p:nvPr/>
        </p:nvGrpSpPr>
        <p:grpSpPr>
          <a:xfrm>
            <a:off x="2723959" y="3567416"/>
            <a:ext cx="2564765" cy="352425"/>
            <a:chOff x="2723959" y="3567416"/>
            <a:chExt cx="2564765" cy="352425"/>
          </a:xfrm>
        </p:grpSpPr>
        <p:pic>
          <p:nvPicPr>
            <p:cNvPr id="87" name="object 87"/>
            <p:cNvPicPr/>
            <p:nvPr/>
          </p:nvPicPr>
          <p:blipFill>
            <a:blip r:embed="rId3" cstate="print"/>
            <a:stretch>
              <a:fillRect/>
            </a:stretch>
          </p:blipFill>
          <p:spPr>
            <a:xfrm>
              <a:off x="3361459" y="3702413"/>
              <a:ext cx="295775" cy="81981"/>
            </a:xfrm>
            <a:prstGeom prst="rect">
              <a:avLst/>
            </a:prstGeom>
          </p:spPr>
        </p:pic>
        <p:pic>
          <p:nvPicPr>
            <p:cNvPr id="88" name="object 88"/>
            <p:cNvPicPr/>
            <p:nvPr/>
          </p:nvPicPr>
          <p:blipFill>
            <a:blip r:embed="rId3" cstate="print"/>
            <a:stretch>
              <a:fillRect/>
            </a:stretch>
          </p:blipFill>
          <p:spPr>
            <a:xfrm>
              <a:off x="3998922" y="3702426"/>
              <a:ext cx="295775" cy="81981"/>
            </a:xfrm>
            <a:prstGeom prst="rect">
              <a:avLst/>
            </a:prstGeom>
          </p:spPr>
        </p:pic>
        <p:pic>
          <p:nvPicPr>
            <p:cNvPr id="89" name="object 89"/>
            <p:cNvPicPr/>
            <p:nvPr/>
          </p:nvPicPr>
          <p:blipFill>
            <a:blip r:embed="rId3" cstate="print"/>
            <a:stretch>
              <a:fillRect/>
            </a:stretch>
          </p:blipFill>
          <p:spPr>
            <a:xfrm>
              <a:off x="2723959" y="3702413"/>
              <a:ext cx="295775" cy="81981"/>
            </a:xfrm>
            <a:prstGeom prst="rect">
              <a:avLst/>
            </a:prstGeom>
          </p:spPr>
        </p:pic>
        <p:sp>
          <p:nvSpPr>
            <p:cNvPr id="90" name="object 90"/>
            <p:cNvSpPr/>
            <p:nvPr/>
          </p:nvSpPr>
          <p:spPr>
            <a:xfrm>
              <a:off x="4950467" y="35817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91" name="object 91"/>
            <p:cNvSpPr/>
            <p:nvPr/>
          </p:nvSpPr>
          <p:spPr>
            <a:xfrm>
              <a:off x="4950467" y="35817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92" name="object 92"/>
          <p:cNvSpPr txBox="1"/>
          <p:nvPr/>
        </p:nvSpPr>
        <p:spPr>
          <a:xfrm>
            <a:off x="4950467" y="35817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23</a:t>
            </a:r>
            <a:endParaRPr sz="1400">
              <a:latin typeface="Consolas"/>
              <a:cs typeface="Consolas"/>
            </a:endParaRPr>
          </a:p>
        </p:txBody>
      </p:sp>
      <p:pic>
        <p:nvPicPr>
          <p:cNvPr id="93" name="object 93"/>
          <p:cNvPicPr/>
          <p:nvPr/>
        </p:nvPicPr>
        <p:blipFill>
          <a:blip r:embed="rId3" cstate="print"/>
          <a:stretch>
            <a:fillRect/>
          </a:stretch>
        </p:blipFill>
        <p:spPr>
          <a:xfrm>
            <a:off x="4636392" y="3702413"/>
            <a:ext cx="295775" cy="81981"/>
          </a:xfrm>
          <a:prstGeom prst="rect">
            <a:avLst/>
          </a:prstGeom>
        </p:spPr>
      </p:pic>
      <p:grpSp>
        <p:nvGrpSpPr>
          <p:cNvPr id="94" name="object 94"/>
          <p:cNvGrpSpPr/>
          <p:nvPr/>
        </p:nvGrpSpPr>
        <p:grpSpPr>
          <a:xfrm>
            <a:off x="3023772" y="4141241"/>
            <a:ext cx="352425" cy="352425"/>
            <a:chOff x="3023772" y="4141241"/>
            <a:chExt cx="352425" cy="352425"/>
          </a:xfrm>
        </p:grpSpPr>
        <p:sp>
          <p:nvSpPr>
            <p:cNvPr id="95" name="object 95"/>
            <p:cNvSpPr/>
            <p:nvPr/>
          </p:nvSpPr>
          <p:spPr>
            <a:xfrm>
              <a:off x="3038059" y="41555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96" name="object 96"/>
            <p:cNvSpPr/>
            <p:nvPr/>
          </p:nvSpPr>
          <p:spPr>
            <a:xfrm>
              <a:off x="3038059" y="41555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97" name="object 97"/>
          <p:cNvSpPr txBox="1"/>
          <p:nvPr/>
        </p:nvSpPr>
        <p:spPr>
          <a:xfrm>
            <a:off x="3038059" y="41555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44</a:t>
            </a:r>
            <a:endParaRPr sz="1400">
              <a:latin typeface="Consolas"/>
              <a:cs typeface="Consolas"/>
            </a:endParaRPr>
          </a:p>
        </p:txBody>
      </p:sp>
      <p:grpSp>
        <p:nvGrpSpPr>
          <p:cNvPr id="98" name="object 98"/>
          <p:cNvGrpSpPr/>
          <p:nvPr/>
        </p:nvGrpSpPr>
        <p:grpSpPr>
          <a:xfrm>
            <a:off x="3661234" y="4141254"/>
            <a:ext cx="352425" cy="352425"/>
            <a:chOff x="3661234" y="4141254"/>
            <a:chExt cx="352425" cy="352425"/>
          </a:xfrm>
        </p:grpSpPr>
        <p:sp>
          <p:nvSpPr>
            <p:cNvPr id="99" name="object 99"/>
            <p:cNvSpPr/>
            <p:nvPr/>
          </p:nvSpPr>
          <p:spPr>
            <a:xfrm>
              <a:off x="3675522" y="4155541"/>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00" name="object 100"/>
            <p:cNvSpPr/>
            <p:nvPr/>
          </p:nvSpPr>
          <p:spPr>
            <a:xfrm>
              <a:off x="3675522" y="4155541"/>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01" name="object 101"/>
          <p:cNvSpPr txBox="1"/>
          <p:nvPr/>
        </p:nvSpPr>
        <p:spPr>
          <a:xfrm>
            <a:off x="3675522" y="4155541"/>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24</a:t>
            </a:r>
            <a:endParaRPr sz="1400">
              <a:latin typeface="Consolas"/>
              <a:cs typeface="Consolas"/>
            </a:endParaRPr>
          </a:p>
        </p:txBody>
      </p:sp>
      <p:grpSp>
        <p:nvGrpSpPr>
          <p:cNvPr id="102" name="object 102"/>
          <p:cNvGrpSpPr/>
          <p:nvPr/>
        </p:nvGrpSpPr>
        <p:grpSpPr>
          <a:xfrm>
            <a:off x="4298705" y="4141241"/>
            <a:ext cx="352425" cy="352425"/>
            <a:chOff x="4298705" y="4141241"/>
            <a:chExt cx="352425" cy="352425"/>
          </a:xfrm>
        </p:grpSpPr>
        <p:sp>
          <p:nvSpPr>
            <p:cNvPr id="103" name="object 103"/>
            <p:cNvSpPr/>
            <p:nvPr/>
          </p:nvSpPr>
          <p:spPr>
            <a:xfrm>
              <a:off x="4312992" y="41555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04" name="object 104"/>
            <p:cNvSpPr/>
            <p:nvPr/>
          </p:nvSpPr>
          <p:spPr>
            <a:xfrm>
              <a:off x="4312992" y="41555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05" name="object 105"/>
          <p:cNvSpPr txBox="1"/>
          <p:nvPr/>
        </p:nvSpPr>
        <p:spPr>
          <a:xfrm>
            <a:off x="4312992" y="41555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34</a:t>
            </a:r>
            <a:endParaRPr sz="1400">
              <a:latin typeface="Consolas"/>
              <a:cs typeface="Consolas"/>
            </a:endParaRPr>
          </a:p>
        </p:txBody>
      </p:sp>
      <p:grpSp>
        <p:nvGrpSpPr>
          <p:cNvPr id="106" name="object 106"/>
          <p:cNvGrpSpPr/>
          <p:nvPr/>
        </p:nvGrpSpPr>
        <p:grpSpPr>
          <a:xfrm>
            <a:off x="2723959" y="4141241"/>
            <a:ext cx="2564765" cy="352425"/>
            <a:chOff x="2723959" y="4141241"/>
            <a:chExt cx="2564765" cy="352425"/>
          </a:xfrm>
        </p:grpSpPr>
        <p:pic>
          <p:nvPicPr>
            <p:cNvPr id="107" name="object 107"/>
            <p:cNvPicPr/>
            <p:nvPr/>
          </p:nvPicPr>
          <p:blipFill>
            <a:blip r:embed="rId2" cstate="print"/>
            <a:stretch>
              <a:fillRect/>
            </a:stretch>
          </p:blipFill>
          <p:spPr>
            <a:xfrm>
              <a:off x="3361459" y="4276238"/>
              <a:ext cx="295775" cy="81981"/>
            </a:xfrm>
            <a:prstGeom prst="rect">
              <a:avLst/>
            </a:prstGeom>
          </p:spPr>
        </p:pic>
        <p:pic>
          <p:nvPicPr>
            <p:cNvPr id="108" name="object 108"/>
            <p:cNvPicPr/>
            <p:nvPr/>
          </p:nvPicPr>
          <p:blipFill>
            <a:blip r:embed="rId2" cstate="print"/>
            <a:stretch>
              <a:fillRect/>
            </a:stretch>
          </p:blipFill>
          <p:spPr>
            <a:xfrm>
              <a:off x="3998922" y="4276251"/>
              <a:ext cx="295775" cy="81981"/>
            </a:xfrm>
            <a:prstGeom prst="rect">
              <a:avLst/>
            </a:prstGeom>
          </p:spPr>
        </p:pic>
        <p:pic>
          <p:nvPicPr>
            <p:cNvPr id="109" name="object 109"/>
            <p:cNvPicPr/>
            <p:nvPr/>
          </p:nvPicPr>
          <p:blipFill>
            <a:blip r:embed="rId2" cstate="print"/>
            <a:stretch>
              <a:fillRect/>
            </a:stretch>
          </p:blipFill>
          <p:spPr>
            <a:xfrm>
              <a:off x="2723959" y="4276238"/>
              <a:ext cx="295775" cy="81981"/>
            </a:xfrm>
            <a:prstGeom prst="rect">
              <a:avLst/>
            </a:prstGeom>
          </p:spPr>
        </p:pic>
        <p:sp>
          <p:nvSpPr>
            <p:cNvPr id="110" name="object 110"/>
            <p:cNvSpPr/>
            <p:nvPr/>
          </p:nvSpPr>
          <p:spPr>
            <a:xfrm>
              <a:off x="4950467" y="41555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11" name="object 111"/>
            <p:cNvSpPr/>
            <p:nvPr/>
          </p:nvSpPr>
          <p:spPr>
            <a:xfrm>
              <a:off x="4950467" y="41555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12" name="object 112"/>
          <p:cNvSpPr txBox="1"/>
          <p:nvPr/>
        </p:nvSpPr>
        <p:spPr>
          <a:xfrm>
            <a:off x="4950467" y="41555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14</a:t>
            </a:r>
            <a:endParaRPr sz="1400">
              <a:latin typeface="Consolas"/>
              <a:cs typeface="Consolas"/>
            </a:endParaRPr>
          </a:p>
        </p:txBody>
      </p:sp>
      <p:grpSp>
        <p:nvGrpSpPr>
          <p:cNvPr id="113" name="object 113"/>
          <p:cNvGrpSpPr/>
          <p:nvPr/>
        </p:nvGrpSpPr>
        <p:grpSpPr>
          <a:xfrm>
            <a:off x="4636392" y="4141216"/>
            <a:ext cx="1289685" cy="352425"/>
            <a:chOff x="4636392" y="4141216"/>
            <a:chExt cx="1289685" cy="352425"/>
          </a:xfrm>
        </p:grpSpPr>
        <p:pic>
          <p:nvPicPr>
            <p:cNvPr id="114" name="object 114"/>
            <p:cNvPicPr/>
            <p:nvPr/>
          </p:nvPicPr>
          <p:blipFill>
            <a:blip r:embed="rId2" cstate="print"/>
            <a:stretch>
              <a:fillRect/>
            </a:stretch>
          </p:blipFill>
          <p:spPr>
            <a:xfrm>
              <a:off x="4636392" y="4276238"/>
              <a:ext cx="295775" cy="81981"/>
            </a:xfrm>
            <a:prstGeom prst="rect">
              <a:avLst/>
            </a:prstGeom>
          </p:spPr>
        </p:pic>
        <p:sp>
          <p:nvSpPr>
            <p:cNvPr id="115" name="object 115"/>
            <p:cNvSpPr/>
            <p:nvPr/>
          </p:nvSpPr>
          <p:spPr>
            <a:xfrm>
              <a:off x="5587942" y="41555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16" name="object 116"/>
            <p:cNvSpPr/>
            <p:nvPr/>
          </p:nvSpPr>
          <p:spPr>
            <a:xfrm>
              <a:off x="5587942" y="41555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17" name="object 117"/>
          <p:cNvSpPr txBox="1"/>
          <p:nvPr/>
        </p:nvSpPr>
        <p:spPr>
          <a:xfrm>
            <a:off x="5588117"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61</a:t>
            </a:r>
            <a:endParaRPr sz="1400">
              <a:latin typeface="Consolas"/>
              <a:cs typeface="Consolas"/>
            </a:endParaRPr>
          </a:p>
        </p:txBody>
      </p:sp>
      <p:pic>
        <p:nvPicPr>
          <p:cNvPr id="118" name="object 118"/>
          <p:cNvPicPr/>
          <p:nvPr/>
        </p:nvPicPr>
        <p:blipFill>
          <a:blip r:embed="rId4" cstate="print"/>
          <a:stretch>
            <a:fillRect/>
          </a:stretch>
        </p:blipFill>
        <p:spPr>
          <a:xfrm>
            <a:off x="5274017" y="2554826"/>
            <a:ext cx="295775" cy="81980"/>
          </a:xfrm>
          <a:prstGeom prst="rect">
            <a:avLst/>
          </a:prstGeom>
        </p:spPr>
      </p:pic>
      <p:sp>
        <p:nvSpPr>
          <p:cNvPr id="119" name="object 119"/>
          <p:cNvSpPr txBox="1"/>
          <p:nvPr/>
        </p:nvSpPr>
        <p:spPr>
          <a:xfrm>
            <a:off x="5587942" y="41555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74</a:t>
            </a:r>
            <a:endParaRPr sz="1400">
              <a:latin typeface="Consolas"/>
              <a:cs typeface="Consolas"/>
            </a:endParaRPr>
          </a:p>
        </p:txBody>
      </p:sp>
      <p:pic>
        <p:nvPicPr>
          <p:cNvPr id="120" name="object 120"/>
          <p:cNvPicPr/>
          <p:nvPr/>
        </p:nvPicPr>
        <p:blipFill>
          <a:blip r:embed="rId2" cstate="print"/>
          <a:stretch>
            <a:fillRect/>
          </a:stretch>
        </p:blipFill>
        <p:spPr>
          <a:xfrm>
            <a:off x="5273842" y="4276213"/>
            <a:ext cx="295775" cy="81981"/>
          </a:xfrm>
          <a:prstGeom prst="rect">
            <a:avLst/>
          </a:prstGeom>
        </p:spPr>
      </p:pic>
      <p:sp>
        <p:nvSpPr>
          <p:cNvPr id="121" name="object 121"/>
          <p:cNvSpPr txBox="1"/>
          <p:nvPr/>
        </p:nvSpPr>
        <p:spPr>
          <a:xfrm>
            <a:off x="6533874" y="1746963"/>
            <a:ext cx="2395220" cy="65786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Intuition:</a:t>
            </a:r>
            <a:endParaRPr sz="1400">
              <a:latin typeface="Arial"/>
              <a:cs typeface="Arial"/>
            </a:endParaRPr>
          </a:p>
          <a:p>
            <a:pPr marL="12700" marR="5080">
              <a:lnSpc>
                <a:spcPts val="1650"/>
              </a:lnSpc>
              <a:spcBef>
                <a:spcPts val="65"/>
              </a:spcBef>
            </a:pPr>
            <a:r>
              <a:rPr sz="1400" spc="-5" dirty="0">
                <a:latin typeface="Arial MT"/>
                <a:cs typeface="Arial MT"/>
              </a:rPr>
              <a:t>Good</a:t>
            </a:r>
            <a:r>
              <a:rPr sz="1400" spc="-25" dirty="0">
                <a:latin typeface="Arial MT"/>
                <a:cs typeface="Arial MT"/>
              </a:rPr>
              <a:t> </a:t>
            </a:r>
            <a:r>
              <a:rPr sz="1400" dirty="0">
                <a:latin typeface="Arial MT"/>
                <a:cs typeface="Arial MT"/>
              </a:rPr>
              <a:t>chance</a:t>
            </a:r>
            <a:r>
              <a:rPr sz="1400" spc="-20" dirty="0">
                <a:latin typeface="Arial MT"/>
                <a:cs typeface="Arial MT"/>
              </a:rPr>
              <a:t> </a:t>
            </a:r>
            <a:r>
              <a:rPr sz="1400" spc="-5" dirty="0">
                <a:latin typeface="Arial MT"/>
                <a:cs typeface="Arial MT"/>
              </a:rPr>
              <a:t>it</a:t>
            </a:r>
            <a:r>
              <a:rPr sz="1400" spc="-20" dirty="0">
                <a:latin typeface="Arial MT"/>
                <a:cs typeface="Arial MT"/>
              </a:rPr>
              <a:t> </a:t>
            </a:r>
            <a:r>
              <a:rPr sz="1400" spc="-5" dirty="0">
                <a:latin typeface="Arial MT"/>
                <a:cs typeface="Arial MT"/>
              </a:rPr>
              <a:t>will</a:t>
            </a:r>
            <a:r>
              <a:rPr sz="1400" spc="-20" dirty="0">
                <a:latin typeface="Arial MT"/>
                <a:cs typeface="Arial MT"/>
              </a:rPr>
              <a:t> </a:t>
            </a:r>
            <a:r>
              <a:rPr sz="1400" spc="-5" dirty="0">
                <a:latin typeface="Arial MT"/>
                <a:cs typeface="Arial MT"/>
              </a:rPr>
              <a:t>be</a:t>
            </a:r>
            <a:r>
              <a:rPr sz="1400" spc="-20" dirty="0">
                <a:latin typeface="Arial MT"/>
                <a:cs typeface="Arial MT"/>
              </a:rPr>
              <a:t> </a:t>
            </a:r>
            <a:r>
              <a:rPr sz="1400" dirty="0">
                <a:latin typeface="Arial MT"/>
                <a:cs typeface="Arial MT"/>
              </a:rPr>
              <a:t>roughly </a:t>
            </a:r>
            <a:r>
              <a:rPr sz="1400" spc="-375" dirty="0">
                <a:latin typeface="Arial MT"/>
                <a:cs typeface="Arial MT"/>
              </a:rPr>
              <a:t> </a:t>
            </a:r>
            <a:r>
              <a:rPr sz="1400" spc="-5" dirty="0">
                <a:latin typeface="Arial MT"/>
                <a:cs typeface="Arial MT"/>
              </a:rPr>
              <a:t>distributed</a:t>
            </a:r>
            <a:r>
              <a:rPr sz="1400" spc="-35" dirty="0">
                <a:latin typeface="Arial MT"/>
                <a:cs typeface="Arial MT"/>
              </a:rPr>
              <a:t> </a:t>
            </a:r>
            <a:r>
              <a:rPr sz="1400" spc="-5" dirty="0">
                <a:latin typeface="Arial MT"/>
                <a:cs typeface="Arial MT"/>
              </a:rPr>
              <a:t>among</a:t>
            </a:r>
            <a:r>
              <a:rPr sz="1400" spc="-30" dirty="0">
                <a:latin typeface="Arial MT"/>
                <a:cs typeface="Arial MT"/>
              </a:rPr>
              <a:t> </a:t>
            </a:r>
            <a:r>
              <a:rPr sz="1400" spc="-5" dirty="0">
                <a:latin typeface="Arial MT"/>
                <a:cs typeface="Arial MT"/>
              </a:rPr>
              <a:t>the</a:t>
            </a:r>
            <a:r>
              <a:rPr sz="1400" spc="-30" dirty="0">
                <a:latin typeface="Arial MT"/>
                <a:cs typeface="Arial MT"/>
              </a:rPr>
              <a:t> </a:t>
            </a:r>
            <a:r>
              <a:rPr sz="1400" spc="-5" dirty="0">
                <a:latin typeface="Arial MT"/>
                <a:cs typeface="Arial MT"/>
              </a:rPr>
              <a:t>buckets</a:t>
            </a:r>
            <a:endParaRPr sz="1400">
              <a:latin typeface="Arial MT"/>
              <a:cs typeface="Arial M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39864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Hashing</a:t>
            </a:r>
            <a:r>
              <a:rPr sz="2500" b="0" spc="-25" dirty="0">
                <a:solidFill>
                  <a:srgbClr val="000000"/>
                </a:solidFill>
                <a:latin typeface="Arial MT"/>
                <a:cs typeface="Arial MT"/>
              </a:rPr>
              <a:t> </a:t>
            </a:r>
            <a:r>
              <a:rPr sz="2500" b="0" spc="5" dirty="0">
                <a:solidFill>
                  <a:srgbClr val="000000"/>
                </a:solidFill>
                <a:latin typeface="Arial MT"/>
                <a:cs typeface="Arial MT"/>
              </a:rPr>
              <a:t>with</a:t>
            </a:r>
            <a:r>
              <a:rPr sz="2500" b="0" spc="-25" dirty="0">
                <a:solidFill>
                  <a:srgbClr val="000000"/>
                </a:solidFill>
                <a:latin typeface="Arial MT"/>
                <a:cs typeface="Arial MT"/>
              </a:rPr>
              <a:t> </a:t>
            </a:r>
            <a:r>
              <a:rPr sz="2500" b="0" spc="5" dirty="0">
                <a:solidFill>
                  <a:srgbClr val="000000"/>
                </a:solidFill>
                <a:latin typeface="Arial MT"/>
                <a:cs typeface="Arial MT"/>
              </a:rPr>
              <a:t>Chaining</a:t>
            </a:r>
            <a:r>
              <a:rPr sz="2500" b="0" spc="-25" dirty="0">
                <a:solidFill>
                  <a:srgbClr val="000000"/>
                </a:solidFill>
                <a:latin typeface="Arial MT"/>
                <a:cs typeface="Arial MT"/>
              </a:rPr>
              <a:t> </a:t>
            </a:r>
            <a:r>
              <a:rPr sz="2500" b="0" spc="10" dirty="0">
                <a:solidFill>
                  <a:srgbClr val="000000"/>
                </a:solidFill>
                <a:latin typeface="Arial MT"/>
                <a:cs typeface="Arial MT"/>
              </a:rPr>
              <a:t>(SUHA)</a:t>
            </a:r>
            <a:endParaRPr sz="2500">
              <a:latin typeface="Arial MT"/>
              <a:cs typeface="Arial MT"/>
            </a:endParaRPr>
          </a:p>
        </p:txBody>
      </p:sp>
      <p:sp>
        <p:nvSpPr>
          <p:cNvPr id="3" name="object 3"/>
          <p:cNvSpPr txBox="1"/>
          <p:nvPr/>
        </p:nvSpPr>
        <p:spPr>
          <a:xfrm>
            <a:off x="928849" y="189743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0</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869076"/>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573847">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0"/>
                  </a:ext>
                </a:extLst>
              </a:tr>
              <a:tr h="573794">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1"/>
                  </a:ext>
                </a:extLst>
              </a:tr>
              <a:tr h="573794">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2"/>
                  </a:ext>
                </a:extLst>
              </a:tr>
              <a:tr h="573794">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3"/>
                  </a:ext>
                </a:extLst>
              </a:tr>
              <a:tr h="573847">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bl>
          </a:graphicData>
        </a:graphic>
      </p:graphicFrame>
      <p:sp>
        <p:nvSpPr>
          <p:cNvPr id="5" name="object 5"/>
          <p:cNvSpPr txBox="1"/>
          <p:nvPr/>
        </p:nvSpPr>
        <p:spPr>
          <a:xfrm>
            <a:off x="928849" y="2471233"/>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sp>
        <p:nvSpPr>
          <p:cNvPr id="6" name="object 6"/>
          <p:cNvSpPr txBox="1"/>
          <p:nvPr/>
        </p:nvSpPr>
        <p:spPr>
          <a:xfrm>
            <a:off x="928849" y="304502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2</a:t>
            </a:r>
            <a:endParaRPr sz="1400">
              <a:latin typeface="Consolas"/>
              <a:cs typeface="Consolas"/>
            </a:endParaRPr>
          </a:p>
        </p:txBody>
      </p:sp>
      <p:sp>
        <p:nvSpPr>
          <p:cNvPr id="7" name="object 7"/>
          <p:cNvSpPr txBox="1"/>
          <p:nvPr/>
        </p:nvSpPr>
        <p:spPr>
          <a:xfrm>
            <a:off x="928849" y="3618822"/>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3</a:t>
            </a:r>
            <a:endParaRPr sz="1400">
              <a:latin typeface="Consolas"/>
              <a:cs typeface="Consolas"/>
            </a:endParaRPr>
          </a:p>
        </p:txBody>
      </p:sp>
      <p:sp>
        <p:nvSpPr>
          <p:cNvPr id="8" name="object 8"/>
          <p:cNvSpPr txBox="1"/>
          <p:nvPr/>
        </p:nvSpPr>
        <p:spPr>
          <a:xfrm>
            <a:off x="928849" y="419261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4</a:t>
            </a:r>
            <a:endParaRPr sz="1400">
              <a:latin typeface="Consolas"/>
              <a:cs typeface="Consolas"/>
            </a:endParaRPr>
          </a:p>
        </p:txBody>
      </p:sp>
      <p:sp>
        <p:nvSpPr>
          <p:cNvPr id="9" name="object 9"/>
          <p:cNvSpPr txBox="1"/>
          <p:nvPr/>
        </p:nvSpPr>
        <p:spPr>
          <a:xfrm>
            <a:off x="384725" y="1083638"/>
            <a:ext cx="218376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25" dirty="0">
                <a:solidFill>
                  <a:srgbClr val="FF0000"/>
                </a:solidFill>
                <a:latin typeface="Arial MT"/>
                <a:cs typeface="Arial MT"/>
              </a:rPr>
              <a:t> </a:t>
            </a:r>
            <a:r>
              <a:rPr sz="1400" spc="-5" dirty="0">
                <a:solidFill>
                  <a:srgbClr val="FF0000"/>
                </a:solidFill>
                <a:latin typeface="Arial MT"/>
                <a:cs typeface="Arial MT"/>
              </a:rPr>
              <a:t>define</a:t>
            </a:r>
            <a:r>
              <a:rPr sz="1400" spc="-25" dirty="0">
                <a:solidFill>
                  <a:srgbClr val="FF0000"/>
                </a:solidFill>
                <a:latin typeface="Arial MT"/>
                <a:cs typeface="Arial MT"/>
              </a:rPr>
              <a:t> </a:t>
            </a:r>
            <a:r>
              <a:rPr sz="1400" dirty="0">
                <a:solidFill>
                  <a:srgbClr val="FF0000"/>
                </a:solidFill>
                <a:latin typeface="Arial MT"/>
                <a:cs typeface="Arial MT"/>
              </a:rPr>
              <a:t>a</a:t>
            </a:r>
            <a:r>
              <a:rPr sz="1400" spc="-25" dirty="0">
                <a:solidFill>
                  <a:srgbClr val="FF0000"/>
                </a:solidFill>
                <a:latin typeface="Arial MT"/>
                <a:cs typeface="Arial MT"/>
              </a:rPr>
              <a:t> </a:t>
            </a:r>
            <a:r>
              <a:rPr sz="1400" spc="-5" dirty="0">
                <a:solidFill>
                  <a:srgbClr val="FF0000"/>
                </a:solidFill>
                <a:latin typeface="Arial MT"/>
                <a:cs typeface="Arial MT"/>
              </a:rPr>
              <a:t>hash</a:t>
            </a:r>
            <a:r>
              <a:rPr sz="1400" spc="-25" dirty="0">
                <a:solidFill>
                  <a:srgbClr val="FF0000"/>
                </a:solidFill>
                <a:latin typeface="Arial MT"/>
                <a:cs typeface="Arial MT"/>
              </a:rPr>
              <a:t> </a:t>
            </a:r>
            <a:r>
              <a:rPr sz="1400" spc="-5" dirty="0">
                <a:solidFill>
                  <a:srgbClr val="FF0000"/>
                </a:solidFill>
                <a:latin typeface="Arial MT"/>
                <a:cs typeface="Arial MT"/>
              </a:rPr>
              <a:t>function</a:t>
            </a:r>
            <a:endParaRPr sz="1400">
              <a:latin typeface="Arial MT"/>
              <a:cs typeface="Arial MT"/>
            </a:endParaRPr>
          </a:p>
        </p:txBody>
      </p:sp>
      <p:sp>
        <p:nvSpPr>
          <p:cNvPr id="10" name="object 10"/>
          <p:cNvSpPr txBox="1"/>
          <p:nvPr/>
        </p:nvSpPr>
        <p:spPr>
          <a:xfrm>
            <a:off x="2607142" y="1103450"/>
            <a:ext cx="883919" cy="213360"/>
          </a:xfrm>
          <a:prstGeom prst="rect">
            <a:avLst/>
          </a:prstGeom>
          <a:solidFill>
            <a:srgbClr val="FFFF00"/>
          </a:solidFill>
        </p:spPr>
        <p:txBody>
          <a:bodyPr vert="horz" wrap="square" lIns="0" tIns="0" rIns="0" bIns="0" rtlCol="0">
            <a:spAutoFit/>
          </a:bodyPr>
          <a:lstStyle/>
          <a:p>
            <a:pPr>
              <a:lnSpc>
                <a:spcPts val="1625"/>
              </a:lnSpc>
            </a:pPr>
            <a:r>
              <a:rPr sz="1400" i="1" spc="-20" dirty="0">
                <a:solidFill>
                  <a:srgbClr val="FF0000"/>
                </a:solidFill>
                <a:latin typeface="Roboto"/>
                <a:cs typeface="Roboto"/>
              </a:rPr>
              <a:t>h(x) </a:t>
            </a:r>
            <a:r>
              <a:rPr sz="1400" i="1" spc="-40" dirty="0">
                <a:solidFill>
                  <a:srgbClr val="FF0000"/>
                </a:solidFill>
                <a:latin typeface="Roboto"/>
                <a:cs typeface="Roboto"/>
              </a:rPr>
              <a:t>=</a:t>
            </a:r>
            <a:r>
              <a:rPr sz="1400" i="1" spc="-20" dirty="0">
                <a:solidFill>
                  <a:srgbClr val="FF0000"/>
                </a:solidFill>
                <a:latin typeface="Roboto"/>
                <a:cs typeface="Roboto"/>
              </a:rPr>
              <a:t> </a:t>
            </a:r>
            <a:r>
              <a:rPr sz="1400" i="1" spc="-25" dirty="0">
                <a:solidFill>
                  <a:srgbClr val="FF0000"/>
                </a:solidFill>
                <a:latin typeface="Roboto"/>
                <a:cs typeface="Roboto"/>
              </a:rPr>
              <a:t>x</a:t>
            </a:r>
            <a:r>
              <a:rPr sz="1400" i="1" spc="-20" dirty="0">
                <a:solidFill>
                  <a:srgbClr val="FF0000"/>
                </a:solidFill>
                <a:latin typeface="Roboto"/>
                <a:cs typeface="Roboto"/>
              </a:rPr>
              <a:t> </a:t>
            </a:r>
            <a:r>
              <a:rPr sz="1400" i="1" spc="-25" dirty="0">
                <a:solidFill>
                  <a:srgbClr val="FF0000"/>
                </a:solidFill>
                <a:latin typeface="Roboto"/>
                <a:cs typeface="Roboto"/>
              </a:rPr>
              <a:t>%</a:t>
            </a:r>
            <a:r>
              <a:rPr sz="1400" i="1" spc="-20" dirty="0">
                <a:solidFill>
                  <a:srgbClr val="FF0000"/>
                </a:solidFill>
                <a:latin typeface="Roboto"/>
                <a:cs typeface="Roboto"/>
              </a:rPr>
              <a:t> 5</a:t>
            </a:r>
            <a:endParaRPr sz="1400">
              <a:latin typeface="Roboto"/>
              <a:cs typeface="Roboto"/>
            </a:endParaRPr>
          </a:p>
        </p:txBody>
      </p:sp>
      <p:grpSp>
        <p:nvGrpSpPr>
          <p:cNvPr id="11" name="object 11"/>
          <p:cNvGrpSpPr/>
          <p:nvPr/>
        </p:nvGrpSpPr>
        <p:grpSpPr>
          <a:xfrm>
            <a:off x="3023772" y="1846029"/>
            <a:ext cx="352425" cy="352425"/>
            <a:chOff x="3023772" y="1846029"/>
            <a:chExt cx="352425" cy="352425"/>
          </a:xfrm>
        </p:grpSpPr>
        <p:sp>
          <p:nvSpPr>
            <p:cNvPr id="12" name="object 12"/>
            <p:cNvSpPr/>
            <p:nvPr/>
          </p:nvSpPr>
          <p:spPr>
            <a:xfrm>
              <a:off x="3038059" y="1860317"/>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3" name="object 13"/>
            <p:cNvSpPr/>
            <p:nvPr/>
          </p:nvSpPr>
          <p:spPr>
            <a:xfrm>
              <a:off x="3038059" y="1860317"/>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4" name="object 14"/>
          <p:cNvSpPr txBox="1"/>
          <p:nvPr/>
        </p:nvSpPr>
        <p:spPr>
          <a:xfrm>
            <a:off x="3038059" y="1860317"/>
            <a:ext cx="323850" cy="323850"/>
          </a:xfrm>
          <a:prstGeom prst="rect">
            <a:avLst/>
          </a:prstGeom>
        </p:spPr>
        <p:txBody>
          <a:bodyPr vert="horz" wrap="square" lIns="0" tIns="49530" rIns="0" bIns="0" rtlCol="0">
            <a:spAutoFit/>
          </a:bodyPr>
          <a:lstStyle/>
          <a:p>
            <a:pPr algn="ctr">
              <a:lnSpc>
                <a:spcPct val="100000"/>
              </a:lnSpc>
              <a:spcBef>
                <a:spcPts val="390"/>
              </a:spcBef>
            </a:pPr>
            <a:r>
              <a:rPr sz="1400" dirty="0">
                <a:latin typeface="Consolas"/>
                <a:cs typeface="Consolas"/>
              </a:rPr>
              <a:t>0</a:t>
            </a:r>
            <a:endParaRPr sz="1400">
              <a:latin typeface="Consolas"/>
              <a:cs typeface="Consolas"/>
            </a:endParaRPr>
          </a:p>
        </p:txBody>
      </p:sp>
      <p:grpSp>
        <p:nvGrpSpPr>
          <p:cNvPr id="15" name="object 15"/>
          <p:cNvGrpSpPr/>
          <p:nvPr/>
        </p:nvGrpSpPr>
        <p:grpSpPr>
          <a:xfrm>
            <a:off x="3661234" y="1846041"/>
            <a:ext cx="352425" cy="352425"/>
            <a:chOff x="3661234" y="1846041"/>
            <a:chExt cx="352425" cy="352425"/>
          </a:xfrm>
        </p:grpSpPr>
        <p:sp>
          <p:nvSpPr>
            <p:cNvPr id="16" name="object 16"/>
            <p:cNvSpPr/>
            <p:nvPr/>
          </p:nvSpPr>
          <p:spPr>
            <a:xfrm>
              <a:off x="3675522" y="18603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7" name="object 17"/>
            <p:cNvSpPr/>
            <p:nvPr/>
          </p:nvSpPr>
          <p:spPr>
            <a:xfrm>
              <a:off x="3675522" y="18603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8" name="object 18"/>
          <p:cNvSpPr txBox="1"/>
          <p:nvPr/>
        </p:nvSpPr>
        <p:spPr>
          <a:xfrm>
            <a:off x="3675522" y="18603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20</a:t>
            </a:r>
            <a:endParaRPr sz="1400">
              <a:latin typeface="Consolas"/>
              <a:cs typeface="Consolas"/>
            </a:endParaRPr>
          </a:p>
        </p:txBody>
      </p:sp>
      <p:grpSp>
        <p:nvGrpSpPr>
          <p:cNvPr id="19" name="object 19"/>
          <p:cNvGrpSpPr/>
          <p:nvPr/>
        </p:nvGrpSpPr>
        <p:grpSpPr>
          <a:xfrm>
            <a:off x="4298705" y="1846029"/>
            <a:ext cx="352425" cy="352425"/>
            <a:chOff x="4298705" y="1846029"/>
            <a:chExt cx="352425" cy="352425"/>
          </a:xfrm>
        </p:grpSpPr>
        <p:sp>
          <p:nvSpPr>
            <p:cNvPr id="20" name="object 20"/>
            <p:cNvSpPr/>
            <p:nvPr/>
          </p:nvSpPr>
          <p:spPr>
            <a:xfrm>
              <a:off x="4312992" y="1860317"/>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21" name="object 21"/>
            <p:cNvSpPr/>
            <p:nvPr/>
          </p:nvSpPr>
          <p:spPr>
            <a:xfrm>
              <a:off x="4312992" y="1860317"/>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22" name="object 22"/>
          <p:cNvSpPr txBox="1"/>
          <p:nvPr/>
        </p:nvSpPr>
        <p:spPr>
          <a:xfrm>
            <a:off x="4312992" y="1860317"/>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40</a:t>
            </a:r>
            <a:endParaRPr sz="1400">
              <a:latin typeface="Consolas"/>
              <a:cs typeface="Consolas"/>
            </a:endParaRPr>
          </a:p>
        </p:txBody>
      </p:sp>
      <p:grpSp>
        <p:nvGrpSpPr>
          <p:cNvPr id="23" name="object 23"/>
          <p:cNvGrpSpPr/>
          <p:nvPr/>
        </p:nvGrpSpPr>
        <p:grpSpPr>
          <a:xfrm>
            <a:off x="2723959" y="1846029"/>
            <a:ext cx="2564765" cy="352425"/>
            <a:chOff x="2723959" y="1846029"/>
            <a:chExt cx="2564765" cy="352425"/>
          </a:xfrm>
        </p:grpSpPr>
        <p:pic>
          <p:nvPicPr>
            <p:cNvPr id="24" name="object 24"/>
            <p:cNvPicPr/>
            <p:nvPr/>
          </p:nvPicPr>
          <p:blipFill>
            <a:blip r:embed="rId2" cstate="print"/>
            <a:stretch>
              <a:fillRect/>
            </a:stretch>
          </p:blipFill>
          <p:spPr>
            <a:xfrm>
              <a:off x="3361459" y="1981026"/>
              <a:ext cx="295775" cy="81980"/>
            </a:xfrm>
            <a:prstGeom prst="rect">
              <a:avLst/>
            </a:prstGeom>
          </p:spPr>
        </p:pic>
        <p:pic>
          <p:nvPicPr>
            <p:cNvPr id="25" name="object 25"/>
            <p:cNvPicPr/>
            <p:nvPr/>
          </p:nvPicPr>
          <p:blipFill>
            <a:blip r:embed="rId2" cstate="print"/>
            <a:stretch>
              <a:fillRect/>
            </a:stretch>
          </p:blipFill>
          <p:spPr>
            <a:xfrm>
              <a:off x="3998922" y="1981039"/>
              <a:ext cx="295775" cy="81980"/>
            </a:xfrm>
            <a:prstGeom prst="rect">
              <a:avLst/>
            </a:prstGeom>
          </p:spPr>
        </p:pic>
        <p:pic>
          <p:nvPicPr>
            <p:cNvPr id="26" name="object 26"/>
            <p:cNvPicPr/>
            <p:nvPr/>
          </p:nvPicPr>
          <p:blipFill>
            <a:blip r:embed="rId2" cstate="print"/>
            <a:stretch>
              <a:fillRect/>
            </a:stretch>
          </p:blipFill>
          <p:spPr>
            <a:xfrm>
              <a:off x="2723959" y="1981026"/>
              <a:ext cx="295775" cy="81980"/>
            </a:xfrm>
            <a:prstGeom prst="rect">
              <a:avLst/>
            </a:prstGeom>
          </p:spPr>
        </p:pic>
        <p:sp>
          <p:nvSpPr>
            <p:cNvPr id="27" name="object 27"/>
            <p:cNvSpPr/>
            <p:nvPr/>
          </p:nvSpPr>
          <p:spPr>
            <a:xfrm>
              <a:off x="4950467" y="1860317"/>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28" name="object 28"/>
            <p:cNvSpPr/>
            <p:nvPr/>
          </p:nvSpPr>
          <p:spPr>
            <a:xfrm>
              <a:off x="4950467" y="1860317"/>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29" name="object 29"/>
          <p:cNvSpPr txBox="1"/>
          <p:nvPr/>
        </p:nvSpPr>
        <p:spPr>
          <a:xfrm>
            <a:off x="4950467" y="1860317"/>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30</a:t>
            </a:r>
            <a:endParaRPr sz="1400">
              <a:latin typeface="Consolas"/>
              <a:cs typeface="Consolas"/>
            </a:endParaRPr>
          </a:p>
        </p:txBody>
      </p:sp>
      <p:pic>
        <p:nvPicPr>
          <p:cNvPr id="30" name="object 30"/>
          <p:cNvPicPr/>
          <p:nvPr/>
        </p:nvPicPr>
        <p:blipFill>
          <a:blip r:embed="rId2" cstate="print"/>
          <a:stretch>
            <a:fillRect/>
          </a:stretch>
        </p:blipFill>
        <p:spPr>
          <a:xfrm>
            <a:off x="4636392" y="1981026"/>
            <a:ext cx="295775" cy="81980"/>
          </a:xfrm>
          <a:prstGeom prst="rect">
            <a:avLst/>
          </a:prstGeom>
        </p:spPr>
      </p:pic>
      <p:grpSp>
        <p:nvGrpSpPr>
          <p:cNvPr id="31" name="object 31"/>
          <p:cNvGrpSpPr/>
          <p:nvPr/>
        </p:nvGrpSpPr>
        <p:grpSpPr>
          <a:xfrm>
            <a:off x="3023922" y="2419829"/>
            <a:ext cx="352425" cy="352425"/>
            <a:chOff x="3023922" y="2419829"/>
            <a:chExt cx="352425" cy="352425"/>
          </a:xfrm>
        </p:grpSpPr>
        <p:sp>
          <p:nvSpPr>
            <p:cNvPr id="32" name="object 32"/>
            <p:cNvSpPr/>
            <p:nvPr/>
          </p:nvSpPr>
          <p:spPr>
            <a:xfrm>
              <a:off x="3038209"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33" name="object 33"/>
            <p:cNvSpPr/>
            <p:nvPr/>
          </p:nvSpPr>
          <p:spPr>
            <a:xfrm>
              <a:off x="3038209"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34" name="object 34"/>
          <p:cNvSpPr txBox="1"/>
          <p:nvPr/>
        </p:nvSpPr>
        <p:spPr>
          <a:xfrm>
            <a:off x="3038209"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21</a:t>
            </a:r>
            <a:endParaRPr sz="1400">
              <a:latin typeface="Consolas"/>
              <a:cs typeface="Consolas"/>
            </a:endParaRPr>
          </a:p>
        </p:txBody>
      </p:sp>
      <p:grpSp>
        <p:nvGrpSpPr>
          <p:cNvPr id="35" name="object 35"/>
          <p:cNvGrpSpPr/>
          <p:nvPr/>
        </p:nvGrpSpPr>
        <p:grpSpPr>
          <a:xfrm>
            <a:off x="3661384" y="2419842"/>
            <a:ext cx="352425" cy="352425"/>
            <a:chOff x="3661384" y="2419842"/>
            <a:chExt cx="352425" cy="352425"/>
          </a:xfrm>
        </p:grpSpPr>
        <p:sp>
          <p:nvSpPr>
            <p:cNvPr id="36" name="object 36"/>
            <p:cNvSpPr/>
            <p:nvPr/>
          </p:nvSpPr>
          <p:spPr>
            <a:xfrm>
              <a:off x="3675672" y="24341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37" name="object 37"/>
            <p:cNvSpPr/>
            <p:nvPr/>
          </p:nvSpPr>
          <p:spPr>
            <a:xfrm>
              <a:off x="3675672" y="24341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38" name="object 38"/>
          <p:cNvSpPr txBox="1"/>
          <p:nvPr/>
        </p:nvSpPr>
        <p:spPr>
          <a:xfrm>
            <a:off x="3675672" y="24341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41</a:t>
            </a:r>
            <a:endParaRPr sz="1400">
              <a:latin typeface="Consolas"/>
              <a:cs typeface="Consolas"/>
            </a:endParaRPr>
          </a:p>
        </p:txBody>
      </p:sp>
      <p:grpSp>
        <p:nvGrpSpPr>
          <p:cNvPr id="39" name="object 39"/>
          <p:cNvGrpSpPr/>
          <p:nvPr/>
        </p:nvGrpSpPr>
        <p:grpSpPr>
          <a:xfrm>
            <a:off x="4298855" y="2419829"/>
            <a:ext cx="352425" cy="352425"/>
            <a:chOff x="4298855" y="2419829"/>
            <a:chExt cx="352425" cy="352425"/>
          </a:xfrm>
        </p:grpSpPr>
        <p:sp>
          <p:nvSpPr>
            <p:cNvPr id="40" name="object 40"/>
            <p:cNvSpPr/>
            <p:nvPr/>
          </p:nvSpPr>
          <p:spPr>
            <a:xfrm>
              <a:off x="4313142"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41" name="object 41"/>
            <p:cNvSpPr/>
            <p:nvPr/>
          </p:nvSpPr>
          <p:spPr>
            <a:xfrm>
              <a:off x="4313142"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42" name="object 42"/>
          <p:cNvSpPr txBox="1"/>
          <p:nvPr/>
        </p:nvSpPr>
        <p:spPr>
          <a:xfrm>
            <a:off x="4313142"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16</a:t>
            </a:r>
            <a:endParaRPr sz="1400">
              <a:latin typeface="Consolas"/>
              <a:cs typeface="Consolas"/>
            </a:endParaRPr>
          </a:p>
        </p:txBody>
      </p:sp>
      <p:grpSp>
        <p:nvGrpSpPr>
          <p:cNvPr id="43" name="object 43"/>
          <p:cNvGrpSpPr/>
          <p:nvPr/>
        </p:nvGrpSpPr>
        <p:grpSpPr>
          <a:xfrm>
            <a:off x="2724109" y="2419829"/>
            <a:ext cx="2564765" cy="352425"/>
            <a:chOff x="2724109" y="2419829"/>
            <a:chExt cx="2564765" cy="352425"/>
          </a:xfrm>
        </p:grpSpPr>
        <p:pic>
          <p:nvPicPr>
            <p:cNvPr id="44" name="object 44"/>
            <p:cNvPicPr/>
            <p:nvPr/>
          </p:nvPicPr>
          <p:blipFill>
            <a:blip r:embed="rId3" cstate="print"/>
            <a:stretch>
              <a:fillRect/>
            </a:stretch>
          </p:blipFill>
          <p:spPr>
            <a:xfrm>
              <a:off x="3361609" y="2554826"/>
              <a:ext cx="295775" cy="81980"/>
            </a:xfrm>
            <a:prstGeom prst="rect">
              <a:avLst/>
            </a:prstGeom>
          </p:spPr>
        </p:pic>
        <p:pic>
          <p:nvPicPr>
            <p:cNvPr id="45" name="object 45"/>
            <p:cNvPicPr/>
            <p:nvPr/>
          </p:nvPicPr>
          <p:blipFill>
            <a:blip r:embed="rId3" cstate="print"/>
            <a:stretch>
              <a:fillRect/>
            </a:stretch>
          </p:blipFill>
          <p:spPr>
            <a:xfrm>
              <a:off x="3999072" y="2554838"/>
              <a:ext cx="295775" cy="81980"/>
            </a:xfrm>
            <a:prstGeom prst="rect">
              <a:avLst/>
            </a:prstGeom>
          </p:spPr>
        </p:pic>
        <p:pic>
          <p:nvPicPr>
            <p:cNvPr id="46" name="object 46"/>
            <p:cNvPicPr/>
            <p:nvPr/>
          </p:nvPicPr>
          <p:blipFill>
            <a:blip r:embed="rId3" cstate="print"/>
            <a:stretch>
              <a:fillRect/>
            </a:stretch>
          </p:blipFill>
          <p:spPr>
            <a:xfrm>
              <a:off x="2724109" y="2554826"/>
              <a:ext cx="295775" cy="81980"/>
            </a:xfrm>
            <a:prstGeom prst="rect">
              <a:avLst/>
            </a:prstGeom>
          </p:spPr>
        </p:pic>
        <p:sp>
          <p:nvSpPr>
            <p:cNvPr id="47" name="object 47"/>
            <p:cNvSpPr/>
            <p:nvPr/>
          </p:nvSpPr>
          <p:spPr>
            <a:xfrm>
              <a:off x="4950617"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48" name="object 48"/>
            <p:cNvSpPr/>
            <p:nvPr/>
          </p:nvSpPr>
          <p:spPr>
            <a:xfrm>
              <a:off x="4950617"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49" name="object 49"/>
          <p:cNvSpPr txBox="1"/>
          <p:nvPr/>
        </p:nvSpPr>
        <p:spPr>
          <a:xfrm>
            <a:off x="4950617"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31</a:t>
            </a:r>
            <a:endParaRPr sz="1400">
              <a:latin typeface="Consolas"/>
              <a:cs typeface="Consolas"/>
            </a:endParaRPr>
          </a:p>
        </p:txBody>
      </p:sp>
      <p:grpSp>
        <p:nvGrpSpPr>
          <p:cNvPr id="50" name="object 50"/>
          <p:cNvGrpSpPr/>
          <p:nvPr/>
        </p:nvGrpSpPr>
        <p:grpSpPr>
          <a:xfrm>
            <a:off x="3023772" y="2993617"/>
            <a:ext cx="352425" cy="352425"/>
            <a:chOff x="3023772" y="2993617"/>
            <a:chExt cx="352425" cy="352425"/>
          </a:xfrm>
        </p:grpSpPr>
        <p:sp>
          <p:nvSpPr>
            <p:cNvPr id="51" name="object 51"/>
            <p:cNvSpPr/>
            <p:nvPr/>
          </p:nvSpPr>
          <p:spPr>
            <a:xfrm>
              <a:off x="3038059" y="30079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52" name="object 52"/>
            <p:cNvSpPr/>
            <p:nvPr/>
          </p:nvSpPr>
          <p:spPr>
            <a:xfrm>
              <a:off x="3038059" y="30079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grpSp>
        <p:nvGrpSpPr>
          <p:cNvPr id="53" name="object 53"/>
          <p:cNvGrpSpPr/>
          <p:nvPr/>
        </p:nvGrpSpPr>
        <p:grpSpPr>
          <a:xfrm>
            <a:off x="4636542" y="2419829"/>
            <a:ext cx="1289685" cy="352425"/>
            <a:chOff x="4636542" y="2419829"/>
            <a:chExt cx="1289685" cy="352425"/>
          </a:xfrm>
        </p:grpSpPr>
        <p:pic>
          <p:nvPicPr>
            <p:cNvPr id="54" name="object 54"/>
            <p:cNvPicPr/>
            <p:nvPr/>
          </p:nvPicPr>
          <p:blipFill>
            <a:blip r:embed="rId3" cstate="print"/>
            <a:stretch>
              <a:fillRect/>
            </a:stretch>
          </p:blipFill>
          <p:spPr>
            <a:xfrm>
              <a:off x="4636542" y="2554826"/>
              <a:ext cx="295775" cy="81980"/>
            </a:xfrm>
            <a:prstGeom prst="rect">
              <a:avLst/>
            </a:prstGeom>
          </p:spPr>
        </p:pic>
        <p:sp>
          <p:nvSpPr>
            <p:cNvPr id="55" name="object 55"/>
            <p:cNvSpPr/>
            <p:nvPr/>
          </p:nvSpPr>
          <p:spPr>
            <a:xfrm>
              <a:off x="5588117"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56" name="object 56"/>
            <p:cNvSpPr/>
            <p:nvPr/>
          </p:nvSpPr>
          <p:spPr>
            <a:xfrm>
              <a:off x="5588117"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57" name="object 57"/>
          <p:cNvSpPr txBox="1"/>
          <p:nvPr/>
        </p:nvSpPr>
        <p:spPr>
          <a:xfrm>
            <a:off x="3038059" y="30079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32</a:t>
            </a:r>
            <a:endParaRPr sz="1400">
              <a:latin typeface="Consolas"/>
              <a:cs typeface="Consolas"/>
            </a:endParaRPr>
          </a:p>
        </p:txBody>
      </p:sp>
      <p:grpSp>
        <p:nvGrpSpPr>
          <p:cNvPr id="58" name="object 58"/>
          <p:cNvGrpSpPr/>
          <p:nvPr/>
        </p:nvGrpSpPr>
        <p:grpSpPr>
          <a:xfrm>
            <a:off x="3661234" y="2993629"/>
            <a:ext cx="352425" cy="352425"/>
            <a:chOff x="3661234" y="2993629"/>
            <a:chExt cx="352425" cy="352425"/>
          </a:xfrm>
        </p:grpSpPr>
        <p:sp>
          <p:nvSpPr>
            <p:cNvPr id="59" name="object 59"/>
            <p:cNvSpPr/>
            <p:nvPr/>
          </p:nvSpPr>
          <p:spPr>
            <a:xfrm>
              <a:off x="3675522" y="30079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60" name="object 60"/>
            <p:cNvSpPr/>
            <p:nvPr/>
          </p:nvSpPr>
          <p:spPr>
            <a:xfrm>
              <a:off x="3675522" y="30079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61" name="object 61"/>
          <p:cNvSpPr txBox="1"/>
          <p:nvPr/>
        </p:nvSpPr>
        <p:spPr>
          <a:xfrm>
            <a:off x="3675522" y="30079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12</a:t>
            </a:r>
            <a:endParaRPr sz="1400">
              <a:latin typeface="Consolas"/>
              <a:cs typeface="Consolas"/>
            </a:endParaRPr>
          </a:p>
        </p:txBody>
      </p:sp>
      <p:grpSp>
        <p:nvGrpSpPr>
          <p:cNvPr id="62" name="object 62"/>
          <p:cNvGrpSpPr/>
          <p:nvPr/>
        </p:nvGrpSpPr>
        <p:grpSpPr>
          <a:xfrm>
            <a:off x="4298705" y="2993617"/>
            <a:ext cx="352425" cy="352425"/>
            <a:chOff x="4298705" y="2993617"/>
            <a:chExt cx="352425" cy="352425"/>
          </a:xfrm>
        </p:grpSpPr>
        <p:sp>
          <p:nvSpPr>
            <p:cNvPr id="63" name="object 63"/>
            <p:cNvSpPr/>
            <p:nvPr/>
          </p:nvSpPr>
          <p:spPr>
            <a:xfrm>
              <a:off x="4312992" y="30079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64" name="object 64"/>
            <p:cNvSpPr/>
            <p:nvPr/>
          </p:nvSpPr>
          <p:spPr>
            <a:xfrm>
              <a:off x="4312992" y="30079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65" name="object 65"/>
          <p:cNvSpPr txBox="1"/>
          <p:nvPr/>
        </p:nvSpPr>
        <p:spPr>
          <a:xfrm>
            <a:off x="4312992" y="30079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47</a:t>
            </a:r>
            <a:endParaRPr sz="1400">
              <a:latin typeface="Consolas"/>
              <a:cs typeface="Consolas"/>
            </a:endParaRPr>
          </a:p>
        </p:txBody>
      </p:sp>
      <p:grpSp>
        <p:nvGrpSpPr>
          <p:cNvPr id="66" name="object 66"/>
          <p:cNvGrpSpPr/>
          <p:nvPr/>
        </p:nvGrpSpPr>
        <p:grpSpPr>
          <a:xfrm>
            <a:off x="2723959" y="2993617"/>
            <a:ext cx="2564765" cy="352425"/>
            <a:chOff x="2723959" y="2993617"/>
            <a:chExt cx="2564765" cy="352425"/>
          </a:xfrm>
        </p:grpSpPr>
        <p:pic>
          <p:nvPicPr>
            <p:cNvPr id="67" name="object 67"/>
            <p:cNvPicPr/>
            <p:nvPr/>
          </p:nvPicPr>
          <p:blipFill>
            <a:blip r:embed="rId2" cstate="print"/>
            <a:stretch>
              <a:fillRect/>
            </a:stretch>
          </p:blipFill>
          <p:spPr>
            <a:xfrm>
              <a:off x="3361459" y="3128614"/>
              <a:ext cx="295775" cy="81980"/>
            </a:xfrm>
            <a:prstGeom prst="rect">
              <a:avLst/>
            </a:prstGeom>
          </p:spPr>
        </p:pic>
        <p:pic>
          <p:nvPicPr>
            <p:cNvPr id="68" name="object 68"/>
            <p:cNvPicPr/>
            <p:nvPr/>
          </p:nvPicPr>
          <p:blipFill>
            <a:blip r:embed="rId2" cstate="print"/>
            <a:stretch>
              <a:fillRect/>
            </a:stretch>
          </p:blipFill>
          <p:spPr>
            <a:xfrm>
              <a:off x="3998922" y="3128626"/>
              <a:ext cx="295775" cy="81980"/>
            </a:xfrm>
            <a:prstGeom prst="rect">
              <a:avLst/>
            </a:prstGeom>
          </p:spPr>
        </p:pic>
        <p:pic>
          <p:nvPicPr>
            <p:cNvPr id="69" name="object 69"/>
            <p:cNvPicPr/>
            <p:nvPr/>
          </p:nvPicPr>
          <p:blipFill>
            <a:blip r:embed="rId2" cstate="print"/>
            <a:stretch>
              <a:fillRect/>
            </a:stretch>
          </p:blipFill>
          <p:spPr>
            <a:xfrm>
              <a:off x="2723959" y="3128614"/>
              <a:ext cx="295775" cy="81980"/>
            </a:xfrm>
            <a:prstGeom prst="rect">
              <a:avLst/>
            </a:prstGeom>
          </p:spPr>
        </p:pic>
        <p:sp>
          <p:nvSpPr>
            <p:cNvPr id="70" name="object 70"/>
            <p:cNvSpPr/>
            <p:nvPr/>
          </p:nvSpPr>
          <p:spPr>
            <a:xfrm>
              <a:off x="4950467" y="30079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71" name="object 71"/>
            <p:cNvSpPr/>
            <p:nvPr/>
          </p:nvSpPr>
          <p:spPr>
            <a:xfrm>
              <a:off x="4950467" y="30079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72" name="object 72"/>
          <p:cNvSpPr txBox="1"/>
          <p:nvPr/>
        </p:nvSpPr>
        <p:spPr>
          <a:xfrm>
            <a:off x="4950467" y="30079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52</a:t>
            </a:r>
            <a:endParaRPr sz="1400">
              <a:latin typeface="Consolas"/>
              <a:cs typeface="Consolas"/>
            </a:endParaRPr>
          </a:p>
        </p:txBody>
      </p:sp>
      <p:pic>
        <p:nvPicPr>
          <p:cNvPr id="73" name="object 73"/>
          <p:cNvPicPr/>
          <p:nvPr/>
        </p:nvPicPr>
        <p:blipFill>
          <a:blip r:embed="rId2" cstate="print"/>
          <a:stretch>
            <a:fillRect/>
          </a:stretch>
        </p:blipFill>
        <p:spPr>
          <a:xfrm>
            <a:off x="4636392" y="3128614"/>
            <a:ext cx="295775" cy="81980"/>
          </a:xfrm>
          <a:prstGeom prst="rect">
            <a:avLst/>
          </a:prstGeom>
        </p:spPr>
      </p:pic>
      <p:grpSp>
        <p:nvGrpSpPr>
          <p:cNvPr id="74" name="object 74"/>
          <p:cNvGrpSpPr/>
          <p:nvPr/>
        </p:nvGrpSpPr>
        <p:grpSpPr>
          <a:xfrm>
            <a:off x="3023772" y="3567416"/>
            <a:ext cx="352425" cy="352425"/>
            <a:chOff x="3023772" y="3567416"/>
            <a:chExt cx="352425" cy="352425"/>
          </a:xfrm>
        </p:grpSpPr>
        <p:sp>
          <p:nvSpPr>
            <p:cNvPr id="75" name="object 75"/>
            <p:cNvSpPr/>
            <p:nvPr/>
          </p:nvSpPr>
          <p:spPr>
            <a:xfrm>
              <a:off x="3038059" y="35817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76" name="object 76"/>
            <p:cNvSpPr/>
            <p:nvPr/>
          </p:nvSpPr>
          <p:spPr>
            <a:xfrm>
              <a:off x="3038059" y="35817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77" name="object 77"/>
          <p:cNvSpPr txBox="1"/>
          <p:nvPr/>
        </p:nvSpPr>
        <p:spPr>
          <a:xfrm>
            <a:off x="3038059" y="35817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93</a:t>
            </a:r>
            <a:endParaRPr sz="1400">
              <a:latin typeface="Consolas"/>
              <a:cs typeface="Consolas"/>
            </a:endParaRPr>
          </a:p>
        </p:txBody>
      </p:sp>
      <p:grpSp>
        <p:nvGrpSpPr>
          <p:cNvPr id="78" name="object 78"/>
          <p:cNvGrpSpPr/>
          <p:nvPr/>
        </p:nvGrpSpPr>
        <p:grpSpPr>
          <a:xfrm>
            <a:off x="3661234" y="3567429"/>
            <a:ext cx="352425" cy="352425"/>
            <a:chOff x="3661234" y="3567429"/>
            <a:chExt cx="352425" cy="352425"/>
          </a:xfrm>
        </p:grpSpPr>
        <p:sp>
          <p:nvSpPr>
            <p:cNvPr id="79" name="object 79"/>
            <p:cNvSpPr/>
            <p:nvPr/>
          </p:nvSpPr>
          <p:spPr>
            <a:xfrm>
              <a:off x="3675522" y="35817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80" name="object 80"/>
            <p:cNvSpPr/>
            <p:nvPr/>
          </p:nvSpPr>
          <p:spPr>
            <a:xfrm>
              <a:off x="3675522" y="35817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81" name="object 81"/>
          <p:cNvSpPr txBox="1"/>
          <p:nvPr/>
        </p:nvSpPr>
        <p:spPr>
          <a:xfrm>
            <a:off x="3675522" y="3581716"/>
            <a:ext cx="323850" cy="323850"/>
          </a:xfrm>
          <a:prstGeom prst="rect">
            <a:avLst/>
          </a:prstGeom>
        </p:spPr>
        <p:txBody>
          <a:bodyPr vert="horz" wrap="square" lIns="0" tIns="49530" rIns="0" bIns="0" rtlCol="0">
            <a:spAutoFit/>
          </a:bodyPr>
          <a:lstStyle/>
          <a:p>
            <a:pPr algn="ctr">
              <a:lnSpc>
                <a:spcPct val="100000"/>
              </a:lnSpc>
              <a:spcBef>
                <a:spcPts val="390"/>
              </a:spcBef>
            </a:pPr>
            <a:r>
              <a:rPr sz="1400" dirty="0">
                <a:latin typeface="Consolas"/>
                <a:cs typeface="Consolas"/>
              </a:rPr>
              <a:t>8</a:t>
            </a:r>
            <a:endParaRPr sz="1400">
              <a:latin typeface="Consolas"/>
              <a:cs typeface="Consolas"/>
            </a:endParaRPr>
          </a:p>
        </p:txBody>
      </p:sp>
      <p:grpSp>
        <p:nvGrpSpPr>
          <p:cNvPr id="82" name="object 82"/>
          <p:cNvGrpSpPr/>
          <p:nvPr/>
        </p:nvGrpSpPr>
        <p:grpSpPr>
          <a:xfrm>
            <a:off x="4298705" y="3567416"/>
            <a:ext cx="352425" cy="352425"/>
            <a:chOff x="4298705" y="3567416"/>
            <a:chExt cx="352425" cy="352425"/>
          </a:xfrm>
        </p:grpSpPr>
        <p:sp>
          <p:nvSpPr>
            <p:cNvPr id="83" name="object 83"/>
            <p:cNvSpPr/>
            <p:nvPr/>
          </p:nvSpPr>
          <p:spPr>
            <a:xfrm>
              <a:off x="4312992" y="35817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84" name="object 84"/>
            <p:cNvSpPr/>
            <p:nvPr/>
          </p:nvSpPr>
          <p:spPr>
            <a:xfrm>
              <a:off x="4312992" y="35817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85" name="object 85"/>
          <p:cNvSpPr txBox="1"/>
          <p:nvPr/>
        </p:nvSpPr>
        <p:spPr>
          <a:xfrm>
            <a:off x="4312992" y="35817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33</a:t>
            </a:r>
            <a:endParaRPr sz="1400">
              <a:latin typeface="Consolas"/>
              <a:cs typeface="Consolas"/>
            </a:endParaRPr>
          </a:p>
        </p:txBody>
      </p:sp>
      <p:grpSp>
        <p:nvGrpSpPr>
          <p:cNvPr id="86" name="object 86"/>
          <p:cNvGrpSpPr/>
          <p:nvPr/>
        </p:nvGrpSpPr>
        <p:grpSpPr>
          <a:xfrm>
            <a:off x="2723959" y="3567416"/>
            <a:ext cx="2564765" cy="352425"/>
            <a:chOff x="2723959" y="3567416"/>
            <a:chExt cx="2564765" cy="352425"/>
          </a:xfrm>
        </p:grpSpPr>
        <p:pic>
          <p:nvPicPr>
            <p:cNvPr id="87" name="object 87"/>
            <p:cNvPicPr/>
            <p:nvPr/>
          </p:nvPicPr>
          <p:blipFill>
            <a:blip r:embed="rId3" cstate="print"/>
            <a:stretch>
              <a:fillRect/>
            </a:stretch>
          </p:blipFill>
          <p:spPr>
            <a:xfrm>
              <a:off x="3361459" y="3702413"/>
              <a:ext cx="295775" cy="81981"/>
            </a:xfrm>
            <a:prstGeom prst="rect">
              <a:avLst/>
            </a:prstGeom>
          </p:spPr>
        </p:pic>
        <p:pic>
          <p:nvPicPr>
            <p:cNvPr id="88" name="object 88"/>
            <p:cNvPicPr/>
            <p:nvPr/>
          </p:nvPicPr>
          <p:blipFill>
            <a:blip r:embed="rId3" cstate="print"/>
            <a:stretch>
              <a:fillRect/>
            </a:stretch>
          </p:blipFill>
          <p:spPr>
            <a:xfrm>
              <a:off x="3998922" y="3702426"/>
              <a:ext cx="295775" cy="81981"/>
            </a:xfrm>
            <a:prstGeom prst="rect">
              <a:avLst/>
            </a:prstGeom>
          </p:spPr>
        </p:pic>
        <p:pic>
          <p:nvPicPr>
            <p:cNvPr id="89" name="object 89"/>
            <p:cNvPicPr/>
            <p:nvPr/>
          </p:nvPicPr>
          <p:blipFill>
            <a:blip r:embed="rId3" cstate="print"/>
            <a:stretch>
              <a:fillRect/>
            </a:stretch>
          </p:blipFill>
          <p:spPr>
            <a:xfrm>
              <a:off x="2723959" y="3702413"/>
              <a:ext cx="295775" cy="81981"/>
            </a:xfrm>
            <a:prstGeom prst="rect">
              <a:avLst/>
            </a:prstGeom>
          </p:spPr>
        </p:pic>
        <p:sp>
          <p:nvSpPr>
            <p:cNvPr id="90" name="object 90"/>
            <p:cNvSpPr/>
            <p:nvPr/>
          </p:nvSpPr>
          <p:spPr>
            <a:xfrm>
              <a:off x="4950467" y="35817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91" name="object 91"/>
            <p:cNvSpPr/>
            <p:nvPr/>
          </p:nvSpPr>
          <p:spPr>
            <a:xfrm>
              <a:off x="4950467" y="35817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92" name="object 92"/>
          <p:cNvSpPr txBox="1"/>
          <p:nvPr/>
        </p:nvSpPr>
        <p:spPr>
          <a:xfrm>
            <a:off x="4950467" y="35817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23</a:t>
            </a:r>
            <a:endParaRPr sz="1400">
              <a:latin typeface="Consolas"/>
              <a:cs typeface="Consolas"/>
            </a:endParaRPr>
          </a:p>
        </p:txBody>
      </p:sp>
      <p:pic>
        <p:nvPicPr>
          <p:cNvPr id="93" name="object 93"/>
          <p:cNvPicPr/>
          <p:nvPr/>
        </p:nvPicPr>
        <p:blipFill>
          <a:blip r:embed="rId3" cstate="print"/>
          <a:stretch>
            <a:fillRect/>
          </a:stretch>
        </p:blipFill>
        <p:spPr>
          <a:xfrm>
            <a:off x="4636392" y="3702413"/>
            <a:ext cx="295775" cy="81981"/>
          </a:xfrm>
          <a:prstGeom prst="rect">
            <a:avLst/>
          </a:prstGeom>
        </p:spPr>
      </p:pic>
      <p:grpSp>
        <p:nvGrpSpPr>
          <p:cNvPr id="94" name="object 94"/>
          <p:cNvGrpSpPr/>
          <p:nvPr/>
        </p:nvGrpSpPr>
        <p:grpSpPr>
          <a:xfrm>
            <a:off x="3023772" y="4141241"/>
            <a:ext cx="352425" cy="352425"/>
            <a:chOff x="3023772" y="4141241"/>
            <a:chExt cx="352425" cy="352425"/>
          </a:xfrm>
        </p:grpSpPr>
        <p:sp>
          <p:nvSpPr>
            <p:cNvPr id="95" name="object 95"/>
            <p:cNvSpPr/>
            <p:nvPr/>
          </p:nvSpPr>
          <p:spPr>
            <a:xfrm>
              <a:off x="3038059" y="41555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96" name="object 96"/>
            <p:cNvSpPr/>
            <p:nvPr/>
          </p:nvSpPr>
          <p:spPr>
            <a:xfrm>
              <a:off x="3038059" y="41555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97" name="object 97"/>
          <p:cNvSpPr txBox="1"/>
          <p:nvPr/>
        </p:nvSpPr>
        <p:spPr>
          <a:xfrm>
            <a:off x="3038059" y="41555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44</a:t>
            </a:r>
            <a:endParaRPr sz="1400">
              <a:latin typeface="Consolas"/>
              <a:cs typeface="Consolas"/>
            </a:endParaRPr>
          </a:p>
        </p:txBody>
      </p:sp>
      <p:grpSp>
        <p:nvGrpSpPr>
          <p:cNvPr id="98" name="object 98"/>
          <p:cNvGrpSpPr/>
          <p:nvPr/>
        </p:nvGrpSpPr>
        <p:grpSpPr>
          <a:xfrm>
            <a:off x="3661234" y="4141254"/>
            <a:ext cx="352425" cy="352425"/>
            <a:chOff x="3661234" y="4141254"/>
            <a:chExt cx="352425" cy="352425"/>
          </a:xfrm>
        </p:grpSpPr>
        <p:sp>
          <p:nvSpPr>
            <p:cNvPr id="99" name="object 99"/>
            <p:cNvSpPr/>
            <p:nvPr/>
          </p:nvSpPr>
          <p:spPr>
            <a:xfrm>
              <a:off x="3675522" y="4155541"/>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00" name="object 100"/>
            <p:cNvSpPr/>
            <p:nvPr/>
          </p:nvSpPr>
          <p:spPr>
            <a:xfrm>
              <a:off x="3675522" y="4155541"/>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01" name="object 101"/>
          <p:cNvSpPr txBox="1"/>
          <p:nvPr/>
        </p:nvSpPr>
        <p:spPr>
          <a:xfrm>
            <a:off x="3675522" y="4155541"/>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24</a:t>
            </a:r>
            <a:endParaRPr sz="1400">
              <a:latin typeface="Consolas"/>
              <a:cs typeface="Consolas"/>
            </a:endParaRPr>
          </a:p>
        </p:txBody>
      </p:sp>
      <p:grpSp>
        <p:nvGrpSpPr>
          <p:cNvPr id="102" name="object 102"/>
          <p:cNvGrpSpPr/>
          <p:nvPr/>
        </p:nvGrpSpPr>
        <p:grpSpPr>
          <a:xfrm>
            <a:off x="4298705" y="4141241"/>
            <a:ext cx="352425" cy="352425"/>
            <a:chOff x="4298705" y="4141241"/>
            <a:chExt cx="352425" cy="352425"/>
          </a:xfrm>
        </p:grpSpPr>
        <p:sp>
          <p:nvSpPr>
            <p:cNvPr id="103" name="object 103"/>
            <p:cNvSpPr/>
            <p:nvPr/>
          </p:nvSpPr>
          <p:spPr>
            <a:xfrm>
              <a:off x="4312992" y="41555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04" name="object 104"/>
            <p:cNvSpPr/>
            <p:nvPr/>
          </p:nvSpPr>
          <p:spPr>
            <a:xfrm>
              <a:off x="4312992" y="41555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05" name="object 105"/>
          <p:cNvSpPr txBox="1"/>
          <p:nvPr/>
        </p:nvSpPr>
        <p:spPr>
          <a:xfrm>
            <a:off x="4312992" y="41555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34</a:t>
            </a:r>
            <a:endParaRPr sz="1400">
              <a:latin typeface="Consolas"/>
              <a:cs typeface="Consolas"/>
            </a:endParaRPr>
          </a:p>
        </p:txBody>
      </p:sp>
      <p:grpSp>
        <p:nvGrpSpPr>
          <p:cNvPr id="106" name="object 106"/>
          <p:cNvGrpSpPr/>
          <p:nvPr/>
        </p:nvGrpSpPr>
        <p:grpSpPr>
          <a:xfrm>
            <a:off x="2723959" y="4141241"/>
            <a:ext cx="2564765" cy="352425"/>
            <a:chOff x="2723959" y="4141241"/>
            <a:chExt cx="2564765" cy="352425"/>
          </a:xfrm>
        </p:grpSpPr>
        <p:pic>
          <p:nvPicPr>
            <p:cNvPr id="107" name="object 107"/>
            <p:cNvPicPr/>
            <p:nvPr/>
          </p:nvPicPr>
          <p:blipFill>
            <a:blip r:embed="rId2" cstate="print"/>
            <a:stretch>
              <a:fillRect/>
            </a:stretch>
          </p:blipFill>
          <p:spPr>
            <a:xfrm>
              <a:off x="3361459" y="4276238"/>
              <a:ext cx="295775" cy="81981"/>
            </a:xfrm>
            <a:prstGeom prst="rect">
              <a:avLst/>
            </a:prstGeom>
          </p:spPr>
        </p:pic>
        <p:pic>
          <p:nvPicPr>
            <p:cNvPr id="108" name="object 108"/>
            <p:cNvPicPr/>
            <p:nvPr/>
          </p:nvPicPr>
          <p:blipFill>
            <a:blip r:embed="rId2" cstate="print"/>
            <a:stretch>
              <a:fillRect/>
            </a:stretch>
          </p:blipFill>
          <p:spPr>
            <a:xfrm>
              <a:off x="3998922" y="4276251"/>
              <a:ext cx="295775" cy="81981"/>
            </a:xfrm>
            <a:prstGeom prst="rect">
              <a:avLst/>
            </a:prstGeom>
          </p:spPr>
        </p:pic>
        <p:pic>
          <p:nvPicPr>
            <p:cNvPr id="109" name="object 109"/>
            <p:cNvPicPr/>
            <p:nvPr/>
          </p:nvPicPr>
          <p:blipFill>
            <a:blip r:embed="rId2" cstate="print"/>
            <a:stretch>
              <a:fillRect/>
            </a:stretch>
          </p:blipFill>
          <p:spPr>
            <a:xfrm>
              <a:off x="2723959" y="4276238"/>
              <a:ext cx="295775" cy="81981"/>
            </a:xfrm>
            <a:prstGeom prst="rect">
              <a:avLst/>
            </a:prstGeom>
          </p:spPr>
        </p:pic>
        <p:sp>
          <p:nvSpPr>
            <p:cNvPr id="110" name="object 110"/>
            <p:cNvSpPr/>
            <p:nvPr/>
          </p:nvSpPr>
          <p:spPr>
            <a:xfrm>
              <a:off x="4950467" y="41555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11" name="object 111"/>
            <p:cNvSpPr/>
            <p:nvPr/>
          </p:nvSpPr>
          <p:spPr>
            <a:xfrm>
              <a:off x="4950467" y="41555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12" name="object 112"/>
          <p:cNvSpPr txBox="1"/>
          <p:nvPr/>
        </p:nvSpPr>
        <p:spPr>
          <a:xfrm>
            <a:off x="4950467" y="41555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14</a:t>
            </a:r>
            <a:endParaRPr sz="1400">
              <a:latin typeface="Consolas"/>
              <a:cs typeface="Consolas"/>
            </a:endParaRPr>
          </a:p>
        </p:txBody>
      </p:sp>
      <p:grpSp>
        <p:nvGrpSpPr>
          <p:cNvPr id="113" name="object 113"/>
          <p:cNvGrpSpPr/>
          <p:nvPr/>
        </p:nvGrpSpPr>
        <p:grpSpPr>
          <a:xfrm>
            <a:off x="4636392" y="4141216"/>
            <a:ext cx="1289685" cy="352425"/>
            <a:chOff x="4636392" y="4141216"/>
            <a:chExt cx="1289685" cy="352425"/>
          </a:xfrm>
        </p:grpSpPr>
        <p:pic>
          <p:nvPicPr>
            <p:cNvPr id="114" name="object 114"/>
            <p:cNvPicPr/>
            <p:nvPr/>
          </p:nvPicPr>
          <p:blipFill>
            <a:blip r:embed="rId2" cstate="print"/>
            <a:stretch>
              <a:fillRect/>
            </a:stretch>
          </p:blipFill>
          <p:spPr>
            <a:xfrm>
              <a:off x="4636392" y="4276238"/>
              <a:ext cx="295775" cy="81981"/>
            </a:xfrm>
            <a:prstGeom prst="rect">
              <a:avLst/>
            </a:prstGeom>
          </p:spPr>
        </p:pic>
        <p:sp>
          <p:nvSpPr>
            <p:cNvPr id="115" name="object 115"/>
            <p:cNvSpPr/>
            <p:nvPr/>
          </p:nvSpPr>
          <p:spPr>
            <a:xfrm>
              <a:off x="5587942" y="41555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16" name="object 116"/>
            <p:cNvSpPr/>
            <p:nvPr/>
          </p:nvSpPr>
          <p:spPr>
            <a:xfrm>
              <a:off x="5587942" y="41555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17" name="object 117"/>
          <p:cNvSpPr txBox="1"/>
          <p:nvPr/>
        </p:nvSpPr>
        <p:spPr>
          <a:xfrm>
            <a:off x="5588117"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61</a:t>
            </a:r>
            <a:endParaRPr sz="1400">
              <a:latin typeface="Consolas"/>
              <a:cs typeface="Consolas"/>
            </a:endParaRPr>
          </a:p>
        </p:txBody>
      </p:sp>
      <p:pic>
        <p:nvPicPr>
          <p:cNvPr id="118" name="object 118"/>
          <p:cNvPicPr/>
          <p:nvPr/>
        </p:nvPicPr>
        <p:blipFill>
          <a:blip r:embed="rId4" cstate="print"/>
          <a:stretch>
            <a:fillRect/>
          </a:stretch>
        </p:blipFill>
        <p:spPr>
          <a:xfrm>
            <a:off x="5274017" y="2554826"/>
            <a:ext cx="295775" cy="81980"/>
          </a:xfrm>
          <a:prstGeom prst="rect">
            <a:avLst/>
          </a:prstGeom>
        </p:spPr>
      </p:pic>
      <p:sp>
        <p:nvSpPr>
          <p:cNvPr id="119" name="object 119"/>
          <p:cNvSpPr txBox="1"/>
          <p:nvPr/>
        </p:nvSpPr>
        <p:spPr>
          <a:xfrm>
            <a:off x="5587942" y="41555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74</a:t>
            </a:r>
            <a:endParaRPr sz="1400">
              <a:latin typeface="Consolas"/>
              <a:cs typeface="Consolas"/>
            </a:endParaRPr>
          </a:p>
        </p:txBody>
      </p:sp>
      <p:pic>
        <p:nvPicPr>
          <p:cNvPr id="120" name="object 120"/>
          <p:cNvPicPr/>
          <p:nvPr/>
        </p:nvPicPr>
        <p:blipFill>
          <a:blip r:embed="rId2" cstate="print"/>
          <a:stretch>
            <a:fillRect/>
          </a:stretch>
        </p:blipFill>
        <p:spPr>
          <a:xfrm>
            <a:off x="5273842" y="4276213"/>
            <a:ext cx="295775" cy="81981"/>
          </a:xfrm>
          <a:prstGeom prst="rect">
            <a:avLst/>
          </a:prstGeom>
        </p:spPr>
      </p:pic>
      <p:sp>
        <p:nvSpPr>
          <p:cNvPr id="121" name="object 121"/>
          <p:cNvSpPr txBox="1"/>
          <p:nvPr/>
        </p:nvSpPr>
        <p:spPr>
          <a:xfrm>
            <a:off x="6533874" y="1746963"/>
            <a:ext cx="2395220" cy="65786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Intuition:</a:t>
            </a:r>
            <a:endParaRPr sz="1400">
              <a:latin typeface="Arial"/>
              <a:cs typeface="Arial"/>
            </a:endParaRPr>
          </a:p>
          <a:p>
            <a:pPr marL="12700" marR="5080">
              <a:lnSpc>
                <a:spcPts val="1650"/>
              </a:lnSpc>
              <a:spcBef>
                <a:spcPts val="65"/>
              </a:spcBef>
            </a:pPr>
            <a:r>
              <a:rPr sz="1400" spc="-5" dirty="0">
                <a:latin typeface="Arial MT"/>
                <a:cs typeface="Arial MT"/>
              </a:rPr>
              <a:t>Good</a:t>
            </a:r>
            <a:r>
              <a:rPr sz="1400" spc="-25" dirty="0">
                <a:latin typeface="Arial MT"/>
                <a:cs typeface="Arial MT"/>
              </a:rPr>
              <a:t> </a:t>
            </a:r>
            <a:r>
              <a:rPr sz="1400" dirty="0">
                <a:latin typeface="Arial MT"/>
                <a:cs typeface="Arial MT"/>
              </a:rPr>
              <a:t>chance</a:t>
            </a:r>
            <a:r>
              <a:rPr sz="1400" spc="-20" dirty="0">
                <a:latin typeface="Arial MT"/>
                <a:cs typeface="Arial MT"/>
              </a:rPr>
              <a:t> </a:t>
            </a:r>
            <a:r>
              <a:rPr sz="1400" spc="-5" dirty="0">
                <a:latin typeface="Arial MT"/>
                <a:cs typeface="Arial MT"/>
              </a:rPr>
              <a:t>it</a:t>
            </a:r>
            <a:r>
              <a:rPr sz="1400" spc="-20" dirty="0">
                <a:latin typeface="Arial MT"/>
                <a:cs typeface="Arial MT"/>
              </a:rPr>
              <a:t> </a:t>
            </a:r>
            <a:r>
              <a:rPr sz="1400" spc="-5" dirty="0">
                <a:latin typeface="Arial MT"/>
                <a:cs typeface="Arial MT"/>
              </a:rPr>
              <a:t>will</a:t>
            </a:r>
            <a:r>
              <a:rPr sz="1400" spc="-20" dirty="0">
                <a:latin typeface="Arial MT"/>
                <a:cs typeface="Arial MT"/>
              </a:rPr>
              <a:t> </a:t>
            </a:r>
            <a:r>
              <a:rPr sz="1400" spc="-5" dirty="0">
                <a:latin typeface="Arial MT"/>
                <a:cs typeface="Arial MT"/>
              </a:rPr>
              <a:t>be</a:t>
            </a:r>
            <a:r>
              <a:rPr sz="1400" spc="-20" dirty="0">
                <a:latin typeface="Arial MT"/>
                <a:cs typeface="Arial MT"/>
              </a:rPr>
              <a:t> </a:t>
            </a:r>
            <a:r>
              <a:rPr sz="1400" dirty="0">
                <a:latin typeface="Arial MT"/>
                <a:cs typeface="Arial MT"/>
              </a:rPr>
              <a:t>roughly </a:t>
            </a:r>
            <a:r>
              <a:rPr sz="1400" spc="-375" dirty="0">
                <a:latin typeface="Arial MT"/>
                <a:cs typeface="Arial MT"/>
              </a:rPr>
              <a:t> </a:t>
            </a:r>
            <a:r>
              <a:rPr sz="1400" spc="-5" dirty="0">
                <a:latin typeface="Arial MT"/>
                <a:cs typeface="Arial MT"/>
              </a:rPr>
              <a:t>distributed</a:t>
            </a:r>
            <a:r>
              <a:rPr sz="1400" spc="-35" dirty="0">
                <a:latin typeface="Arial MT"/>
                <a:cs typeface="Arial MT"/>
              </a:rPr>
              <a:t> </a:t>
            </a:r>
            <a:r>
              <a:rPr sz="1400" spc="-5" dirty="0">
                <a:latin typeface="Arial MT"/>
                <a:cs typeface="Arial MT"/>
              </a:rPr>
              <a:t>among</a:t>
            </a:r>
            <a:r>
              <a:rPr sz="1400" spc="-30" dirty="0">
                <a:latin typeface="Arial MT"/>
                <a:cs typeface="Arial MT"/>
              </a:rPr>
              <a:t> </a:t>
            </a:r>
            <a:r>
              <a:rPr sz="1400" spc="-5" dirty="0">
                <a:latin typeface="Arial MT"/>
                <a:cs typeface="Arial MT"/>
              </a:rPr>
              <a:t>the</a:t>
            </a:r>
            <a:r>
              <a:rPr sz="1400" spc="-30" dirty="0">
                <a:latin typeface="Arial MT"/>
                <a:cs typeface="Arial MT"/>
              </a:rPr>
              <a:t> </a:t>
            </a:r>
            <a:r>
              <a:rPr sz="1400" spc="-5" dirty="0">
                <a:latin typeface="Arial MT"/>
                <a:cs typeface="Arial MT"/>
              </a:rPr>
              <a:t>buckets</a:t>
            </a:r>
            <a:endParaRPr sz="1400">
              <a:latin typeface="Arial MT"/>
              <a:cs typeface="Arial MT"/>
            </a:endParaRPr>
          </a:p>
        </p:txBody>
      </p:sp>
      <p:sp>
        <p:nvSpPr>
          <p:cNvPr id="122" name="object 122"/>
          <p:cNvSpPr txBox="1"/>
          <p:nvPr/>
        </p:nvSpPr>
        <p:spPr>
          <a:xfrm>
            <a:off x="6533874" y="2585163"/>
            <a:ext cx="1466850" cy="448309"/>
          </a:xfrm>
          <a:prstGeom prst="rect">
            <a:avLst/>
          </a:prstGeom>
        </p:spPr>
        <p:txBody>
          <a:bodyPr vert="horz" wrap="square" lIns="0" tIns="12700" rIns="0" bIns="0" rtlCol="0">
            <a:spAutoFit/>
          </a:bodyPr>
          <a:lstStyle/>
          <a:p>
            <a:pPr marL="12700">
              <a:lnSpc>
                <a:spcPts val="1664"/>
              </a:lnSpc>
              <a:spcBef>
                <a:spcPts val="100"/>
              </a:spcBef>
            </a:pPr>
            <a:r>
              <a:rPr sz="1400" spc="-5" dirty="0">
                <a:latin typeface="Arial MT"/>
                <a:cs typeface="Arial MT"/>
              </a:rPr>
              <a:t>Define</a:t>
            </a:r>
            <a:r>
              <a:rPr sz="1400" spc="-45" dirty="0">
                <a:latin typeface="Arial MT"/>
                <a:cs typeface="Arial MT"/>
              </a:rPr>
              <a:t> </a:t>
            </a:r>
            <a:r>
              <a:rPr sz="1400" spc="-5" dirty="0">
                <a:latin typeface="Arial MT"/>
                <a:cs typeface="Arial MT"/>
              </a:rPr>
              <a:t>load</a:t>
            </a:r>
            <a:r>
              <a:rPr sz="1400" spc="-40" dirty="0">
                <a:latin typeface="Arial MT"/>
                <a:cs typeface="Arial MT"/>
              </a:rPr>
              <a:t> </a:t>
            </a:r>
            <a:r>
              <a:rPr sz="1400" spc="-5" dirty="0">
                <a:latin typeface="Arial MT"/>
                <a:cs typeface="Arial MT"/>
              </a:rPr>
              <a:t>factor:</a:t>
            </a:r>
            <a:endParaRPr sz="1400">
              <a:latin typeface="Arial MT"/>
              <a:cs typeface="Arial MT"/>
            </a:endParaRPr>
          </a:p>
          <a:p>
            <a:pPr marL="12700">
              <a:lnSpc>
                <a:spcPts val="1664"/>
              </a:lnSpc>
            </a:pPr>
            <a:r>
              <a:rPr sz="1400" spc="-5" dirty="0">
                <a:latin typeface="Roboto"/>
                <a:cs typeface="Roboto"/>
              </a:rPr>
              <a:t>α</a:t>
            </a:r>
            <a:r>
              <a:rPr sz="1400" spc="-25" dirty="0">
                <a:latin typeface="Roboto"/>
                <a:cs typeface="Roboto"/>
              </a:rPr>
              <a:t> </a:t>
            </a:r>
            <a:r>
              <a:rPr sz="1400" spc="-20" dirty="0">
                <a:latin typeface="Roboto"/>
                <a:cs typeface="Roboto"/>
              </a:rPr>
              <a:t>= </a:t>
            </a:r>
            <a:r>
              <a:rPr sz="1400" spc="-25" dirty="0">
                <a:latin typeface="Roboto"/>
                <a:cs typeface="Roboto"/>
              </a:rPr>
              <a:t>n</a:t>
            </a:r>
            <a:r>
              <a:rPr sz="1400" spc="-20" dirty="0">
                <a:latin typeface="Roboto"/>
                <a:cs typeface="Roboto"/>
              </a:rPr>
              <a:t> </a:t>
            </a:r>
            <a:r>
              <a:rPr sz="1400" spc="-5" dirty="0">
                <a:latin typeface="Roboto"/>
                <a:cs typeface="Roboto"/>
              </a:rPr>
              <a:t>/</a:t>
            </a:r>
            <a:r>
              <a:rPr sz="1400" spc="-25" dirty="0">
                <a:latin typeface="Roboto"/>
                <a:cs typeface="Roboto"/>
              </a:rPr>
              <a:t> </a:t>
            </a:r>
            <a:r>
              <a:rPr sz="1400" dirty="0">
                <a:latin typeface="Roboto"/>
                <a:cs typeface="Roboto"/>
              </a:rPr>
              <a:t>m</a:t>
            </a:r>
            <a:endParaRPr sz="1400">
              <a:latin typeface="Roboto"/>
              <a:cs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39864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Hashing</a:t>
            </a:r>
            <a:r>
              <a:rPr sz="2500" b="0" spc="-25" dirty="0">
                <a:solidFill>
                  <a:srgbClr val="000000"/>
                </a:solidFill>
                <a:latin typeface="Arial MT"/>
                <a:cs typeface="Arial MT"/>
              </a:rPr>
              <a:t> </a:t>
            </a:r>
            <a:r>
              <a:rPr sz="2500" b="0" spc="5" dirty="0">
                <a:solidFill>
                  <a:srgbClr val="000000"/>
                </a:solidFill>
                <a:latin typeface="Arial MT"/>
                <a:cs typeface="Arial MT"/>
              </a:rPr>
              <a:t>with</a:t>
            </a:r>
            <a:r>
              <a:rPr sz="2500" b="0" spc="-25" dirty="0">
                <a:solidFill>
                  <a:srgbClr val="000000"/>
                </a:solidFill>
                <a:latin typeface="Arial MT"/>
                <a:cs typeface="Arial MT"/>
              </a:rPr>
              <a:t> </a:t>
            </a:r>
            <a:r>
              <a:rPr sz="2500" b="0" spc="5" dirty="0">
                <a:solidFill>
                  <a:srgbClr val="000000"/>
                </a:solidFill>
                <a:latin typeface="Arial MT"/>
                <a:cs typeface="Arial MT"/>
              </a:rPr>
              <a:t>Chaining</a:t>
            </a:r>
            <a:r>
              <a:rPr sz="2500" b="0" spc="-25" dirty="0">
                <a:solidFill>
                  <a:srgbClr val="000000"/>
                </a:solidFill>
                <a:latin typeface="Arial MT"/>
                <a:cs typeface="Arial MT"/>
              </a:rPr>
              <a:t> </a:t>
            </a:r>
            <a:r>
              <a:rPr sz="2500" b="0" spc="10" dirty="0">
                <a:solidFill>
                  <a:srgbClr val="000000"/>
                </a:solidFill>
                <a:latin typeface="Arial MT"/>
                <a:cs typeface="Arial MT"/>
              </a:rPr>
              <a:t>(SUHA)</a:t>
            </a:r>
            <a:endParaRPr sz="2500">
              <a:latin typeface="Arial MT"/>
              <a:cs typeface="Arial MT"/>
            </a:endParaRPr>
          </a:p>
        </p:txBody>
      </p:sp>
      <p:sp>
        <p:nvSpPr>
          <p:cNvPr id="3" name="object 3"/>
          <p:cNvSpPr txBox="1"/>
          <p:nvPr/>
        </p:nvSpPr>
        <p:spPr>
          <a:xfrm>
            <a:off x="928849" y="189743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0</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869076"/>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573847">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0"/>
                  </a:ext>
                </a:extLst>
              </a:tr>
              <a:tr h="573794">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1"/>
                  </a:ext>
                </a:extLst>
              </a:tr>
              <a:tr h="573794">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2"/>
                  </a:ext>
                </a:extLst>
              </a:tr>
              <a:tr h="573794">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3"/>
                  </a:ext>
                </a:extLst>
              </a:tr>
              <a:tr h="573847">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bl>
          </a:graphicData>
        </a:graphic>
      </p:graphicFrame>
      <p:sp>
        <p:nvSpPr>
          <p:cNvPr id="5" name="object 5"/>
          <p:cNvSpPr txBox="1"/>
          <p:nvPr/>
        </p:nvSpPr>
        <p:spPr>
          <a:xfrm>
            <a:off x="928849" y="2471233"/>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sp>
        <p:nvSpPr>
          <p:cNvPr id="6" name="object 6"/>
          <p:cNvSpPr txBox="1"/>
          <p:nvPr/>
        </p:nvSpPr>
        <p:spPr>
          <a:xfrm>
            <a:off x="928849" y="304502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2</a:t>
            </a:r>
            <a:endParaRPr sz="1400">
              <a:latin typeface="Consolas"/>
              <a:cs typeface="Consolas"/>
            </a:endParaRPr>
          </a:p>
        </p:txBody>
      </p:sp>
      <p:sp>
        <p:nvSpPr>
          <p:cNvPr id="7" name="object 7"/>
          <p:cNvSpPr txBox="1"/>
          <p:nvPr/>
        </p:nvSpPr>
        <p:spPr>
          <a:xfrm>
            <a:off x="928849" y="3618822"/>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3</a:t>
            </a:r>
            <a:endParaRPr sz="1400">
              <a:latin typeface="Consolas"/>
              <a:cs typeface="Consolas"/>
            </a:endParaRPr>
          </a:p>
        </p:txBody>
      </p:sp>
      <p:sp>
        <p:nvSpPr>
          <p:cNvPr id="8" name="object 8"/>
          <p:cNvSpPr txBox="1"/>
          <p:nvPr/>
        </p:nvSpPr>
        <p:spPr>
          <a:xfrm>
            <a:off x="928849" y="419261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4</a:t>
            </a:r>
            <a:endParaRPr sz="1400">
              <a:latin typeface="Consolas"/>
              <a:cs typeface="Consolas"/>
            </a:endParaRPr>
          </a:p>
        </p:txBody>
      </p:sp>
      <p:sp>
        <p:nvSpPr>
          <p:cNvPr id="9" name="object 9"/>
          <p:cNvSpPr txBox="1"/>
          <p:nvPr/>
        </p:nvSpPr>
        <p:spPr>
          <a:xfrm>
            <a:off x="384725" y="1083638"/>
            <a:ext cx="218376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25" dirty="0">
                <a:solidFill>
                  <a:srgbClr val="FF0000"/>
                </a:solidFill>
                <a:latin typeface="Arial MT"/>
                <a:cs typeface="Arial MT"/>
              </a:rPr>
              <a:t> </a:t>
            </a:r>
            <a:r>
              <a:rPr sz="1400" spc="-5" dirty="0">
                <a:solidFill>
                  <a:srgbClr val="FF0000"/>
                </a:solidFill>
                <a:latin typeface="Arial MT"/>
                <a:cs typeface="Arial MT"/>
              </a:rPr>
              <a:t>define</a:t>
            </a:r>
            <a:r>
              <a:rPr sz="1400" spc="-25" dirty="0">
                <a:solidFill>
                  <a:srgbClr val="FF0000"/>
                </a:solidFill>
                <a:latin typeface="Arial MT"/>
                <a:cs typeface="Arial MT"/>
              </a:rPr>
              <a:t> </a:t>
            </a:r>
            <a:r>
              <a:rPr sz="1400" dirty="0">
                <a:solidFill>
                  <a:srgbClr val="FF0000"/>
                </a:solidFill>
                <a:latin typeface="Arial MT"/>
                <a:cs typeface="Arial MT"/>
              </a:rPr>
              <a:t>a</a:t>
            </a:r>
            <a:r>
              <a:rPr sz="1400" spc="-25" dirty="0">
                <a:solidFill>
                  <a:srgbClr val="FF0000"/>
                </a:solidFill>
                <a:latin typeface="Arial MT"/>
                <a:cs typeface="Arial MT"/>
              </a:rPr>
              <a:t> </a:t>
            </a:r>
            <a:r>
              <a:rPr sz="1400" spc="-5" dirty="0">
                <a:solidFill>
                  <a:srgbClr val="FF0000"/>
                </a:solidFill>
                <a:latin typeface="Arial MT"/>
                <a:cs typeface="Arial MT"/>
              </a:rPr>
              <a:t>hash</a:t>
            </a:r>
            <a:r>
              <a:rPr sz="1400" spc="-25" dirty="0">
                <a:solidFill>
                  <a:srgbClr val="FF0000"/>
                </a:solidFill>
                <a:latin typeface="Arial MT"/>
                <a:cs typeface="Arial MT"/>
              </a:rPr>
              <a:t> </a:t>
            </a:r>
            <a:r>
              <a:rPr sz="1400" spc="-5" dirty="0">
                <a:solidFill>
                  <a:srgbClr val="FF0000"/>
                </a:solidFill>
                <a:latin typeface="Arial MT"/>
                <a:cs typeface="Arial MT"/>
              </a:rPr>
              <a:t>function</a:t>
            </a:r>
            <a:endParaRPr sz="1400">
              <a:latin typeface="Arial MT"/>
              <a:cs typeface="Arial MT"/>
            </a:endParaRPr>
          </a:p>
        </p:txBody>
      </p:sp>
      <p:sp>
        <p:nvSpPr>
          <p:cNvPr id="10" name="object 10"/>
          <p:cNvSpPr txBox="1"/>
          <p:nvPr/>
        </p:nvSpPr>
        <p:spPr>
          <a:xfrm>
            <a:off x="2607142" y="1103450"/>
            <a:ext cx="883919" cy="213360"/>
          </a:xfrm>
          <a:prstGeom prst="rect">
            <a:avLst/>
          </a:prstGeom>
          <a:solidFill>
            <a:srgbClr val="FFFF00"/>
          </a:solidFill>
        </p:spPr>
        <p:txBody>
          <a:bodyPr vert="horz" wrap="square" lIns="0" tIns="0" rIns="0" bIns="0" rtlCol="0">
            <a:spAutoFit/>
          </a:bodyPr>
          <a:lstStyle/>
          <a:p>
            <a:pPr>
              <a:lnSpc>
                <a:spcPts val="1625"/>
              </a:lnSpc>
            </a:pPr>
            <a:r>
              <a:rPr sz="1400" i="1" spc="-20" dirty="0">
                <a:solidFill>
                  <a:srgbClr val="FF0000"/>
                </a:solidFill>
                <a:latin typeface="Roboto"/>
                <a:cs typeface="Roboto"/>
              </a:rPr>
              <a:t>h(x) </a:t>
            </a:r>
            <a:r>
              <a:rPr sz="1400" i="1" spc="-40" dirty="0">
                <a:solidFill>
                  <a:srgbClr val="FF0000"/>
                </a:solidFill>
                <a:latin typeface="Roboto"/>
                <a:cs typeface="Roboto"/>
              </a:rPr>
              <a:t>=</a:t>
            </a:r>
            <a:r>
              <a:rPr sz="1400" i="1" spc="-20" dirty="0">
                <a:solidFill>
                  <a:srgbClr val="FF0000"/>
                </a:solidFill>
                <a:latin typeface="Roboto"/>
                <a:cs typeface="Roboto"/>
              </a:rPr>
              <a:t> </a:t>
            </a:r>
            <a:r>
              <a:rPr sz="1400" i="1" spc="-25" dirty="0">
                <a:solidFill>
                  <a:srgbClr val="FF0000"/>
                </a:solidFill>
                <a:latin typeface="Roboto"/>
                <a:cs typeface="Roboto"/>
              </a:rPr>
              <a:t>x</a:t>
            </a:r>
            <a:r>
              <a:rPr sz="1400" i="1" spc="-20" dirty="0">
                <a:solidFill>
                  <a:srgbClr val="FF0000"/>
                </a:solidFill>
                <a:latin typeface="Roboto"/>
                <a:cs typeface="Roboto"/>
              </a:rPr>
              <a:t> </a:t>
            </a:r>
            <a:r>
              <a:rPr sz="1400" i="1" spc="-25" dirty="0">
                <a:solidFill>
                  <a:srgbClr val="FF0000"/>
                </a:solidFill>
                <a:latin typeface="Roboto"/>
                <a:cs typeface="Roboto"/>
              </a:rPr>
              <a:t>%</a:t>
            </a:r>
            <a:r>
              <a:rPr sz="1400" i="1" spc="-20" dirty="0">
                <a:solidFill>
                  <a:srgbClr val="FF0000"/>
                </a:solidFill>
                <a:latin typeface="Roboto"/>
                <a:cs typeface="Roboto"/>
              </a:rPr>
              <a:t> 5</a:t>
            </a:r>
            <a:endParaRPr sz="1400">
              <a:latin typeface="Roboto"/>
              <a:cs typeface="Roboto"/>
            </a:endParaRPr>
          </a:p>
        </p:txBody>
      </p:sp>
      <p:grpSp>
        <p:nvGrpSpPr>
          <p:cNvPr id="11" name="object 11"/>
          <p:cNvGrpSpPr/>
          <p:nvPr/>
        </p:nvGrpSpPr>
        <p:grpSpPr>
          <a:xfrm>
            <a:off x="3023772" y="1846029"/>
            <a:ext cx="352425" cy="352425"/>
            <a:chOff x="3023772" y="1846029"/>
            <a:chExt cx="352425" cy="352425"/>
          </a:xfrm>
        </p:grpSpPr>
        <p:sp>
          <p:nvSpPr>
            <p:cNvPr id="12" name="object 12"/>
            <p:cNvSpPr/>
            <p:nvPr/>
          </p:nvSpPr>
          <p:spPr>
            <a:xfrm>
              <a:off x="3038059" y="1860317"/>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3" name="object 13"/>
            <p:cNvSpPr/>
            <p:nvPr/>
          </p:nvSpPr>
          <p:spPr>
            <a:xfrm>
              <a:off x="3038059" y="1860317"/>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4" name="object 14"/>
          <p:cNvSpPr txBox="1"/>
          <p:nvPr/>
        </p:nvSpPr>
        <p:spPr>
          <a:xfrm>
            <a:off x="3038059" y="1860317"/>
            <a:ext cx="323850" cy="323850"/>
          </a:xfrm>
          <a:prstGeom prst="rect">
            <a:avLst/>
          </a:prstGeom>
        </p:spPr>
        <p:txBody>
          <a:bodyPr vert="horz" wrap="square" lIns="0" tIns="49530" rIns="0" bIns="0" rtlCol="0">
            <a:spAutoFit/>
          </a:bodyPr>
          <a:lstStyle/>
          <a:p>
            <a:pPr algn="ctr">
              <a:lnSpc>
                <a:spcPct val="100000"/>
              </a:lnSpc>
              <a:spcBef>
                <a:spcPts val="390"/>
              </a:spcBef>
            </a:pPr>
            <a:r>
              <a:rPr sz="1400" dirty="0">
                <a:latin typeface="Consolas"/>
                <a:cs typeface="Consolas"/>
              </a:rPr>
              <a:t>0</a:t>
            </a:r>
            <a:endParaRPr sz="1400">
              <a:latin typeface="Consolas"/>
              <a:cs typeface="Consolas"/>
            </a:endParaRPr>
          </a:p>
        </p:txBody>
      </p:sp>
      <p:grpSp>
        <p:nvGrpSpPr>
          <p:cNvPr id="15" name="object 15"/>
          <p:cNvGrpSpPr/>
          <p:nvPr/>
        </p:nvGrpSpPr>
        <p:grpSpPr>
          <a:xfrm>
            <a:off x="3661234" y="1846041"/>
            <a:ext cx="352425" cy="352425"/>
            <a:chOff x="3661234" y="1846041"/>
            <a:chExt cx="352425" cy="352425"/>
          </a:xfrm>
        </p:grpSpPr>
        <p:sp>
          <p:nvSpPr>
            <p:cNvPr id="16" name="object 16"/>
            <p:cNvSpPr/>
            <p:nvPr/>
          </p:nvSpPr>
          <p:spPr>
            <a:xfrm>
              <a:off x="3675522" y="18603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7" name="object 17"/>
            <p:cNvSpPr/>
            <p:nvPr/>
          </p:nvSpPr>
          <p:spPr>
            <a:xfrm>
              <a:off x="3675522" y="18603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8" name="object 18"/>
          <p:cNvSpPr txBox="1"/>
          <p:nvPr/>
        </p:nvSpPr>
        <p:spPr>
          <a:xfrm>
            <a:off x="3675522" y="18603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20</a:t>
            </a:r>
            <a:endParaRPr sz="1400">
              <a:latin typeface="Consolas"/>
              <a:cs typeface="Consolas"/>
            </a:endParaRPr>
          </a:p>
        </p:txBody>
      </p:sp>
      <p:grpSp>
        <p:nvGrpSpPr>
          <p:cNvPr id="19" name="object 19"/>
          <p:cNvGrpSpPr/>
          <p:nvPr/>
        </p:nvGrpSpPr>
        <p:grpSpPr>
          <a:xfrm>
            <a:off x="4298705" y="1846029"/>
            <a:ext cx="352425" cy="352425"/>
            <a:chOff x="4298705" y="1846029"/>
            <a:chExt cx="352425" cy="352425"/>
          </a:xfrm>
        </p:grpSpPr>
        <p:sp>
          <p:nvSpPr>
            <p:cNvPr id="20" name="object 20"/>
            <p:cNvSpPr/>
            <p:nvPr/>
          </p:nvSpPr>
          <p:spPr>
            <a:xfrm>
              <a:off x="4312992" y="1860317"/>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21" name="object 21"/>
            <p:cNvSpPr/>
            <p:nvPr/>
          </p:nvSpPr>
          <p:spPr>
            <a:xfrm>
              <a:off x="4312992" y="1860317"/>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22" name="object 22"/>
          <p:cNvSpPr txBox="1"/>
          <p:nvPr/>
        </p:nvSpPr>
        <p:spPr>
          <a:xfrm>
            <a:off x="4312992" y="1860317"/>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40</a:t>
            </a:r>
            <a:endParaRPr sz="1400">
              <a:latin typeface="Consolas"/>
              <a:cs typeface="Consolas"/>
            </a:endParaRPr>
          </a:p>
        </p:txBody>
      </p:sp>
      <p:grpSp>
        <p:nvGrpSpPr>
          <p:cNvPr id="23" name="object 23"/>
          <p:cNvGrpSpPr/>
          <p:nvPr/>
        </p:nvGrpSpPr>
        <p:grpSpPr>
          <a:xfrm>
            <a:off x="2723959" y="1846029"/>
            <a:ext cx="2564765" cy="352425"/>
            <a:chOff x="2723959" y="1846029"/>
            <a:chExt cx="2564765" cy="352425"/>
          </a:xfrm>
        </p:grpSpPr>
        <p:pic>
          <p:nvPicPr>
            <p:cNvPr id="24" name="object 24"/>
            <p:cNvPicPr/>
            <p:nvPr/>
          </p:nvPicPr>
          <p:blipFill>
            <a:blip r:embed="rId2" cstate="print"/>
            <a:stretch>
              <a:fillRect/>
            </a:stretch>
          </p:blipFill>
          <p:spPr>
            <a:xfrm>
              <a:off x="3361459" y="1981026"/>
              <a:ext cx="295775" cy="81980"/>
            </a:xfrm>
            <a:prstGeom prst="rect">
              <a:avLst/>
            </a:prstGeom>
          </p:spPr>
        </p:pic>
        <p:pic>
          <p:nvPicPr>
            <p:cNvPr id="25" name="object 25"/>
            <p:cNvPicPr/>
            <p:nvPr/>
          </p:nvPicPr>
          <p:blipFill>
            <a:blip r:embed="rId2" cstate="print"/>
            <a:stretch>
              <a:fillRect/>
            </a:stretch>
          </p:blipFill>
          <p:spPr>
            <a:xfrm>
              <a:off x="3998922" y="1981039"/>
              <a:ext cx="295775" cy="81980"/>
            </a:xfrm>
            <a:prstGeom prst="rect">
              <a:avLst/>
            </a:prstGeom>
          </p:spPr>
        </p:pic>
        <p:pic>
          <p:nvPicPr>
            <p:cNvPr id="26" name="object 26"/>
            <p:cNvPicPr/>
            <p:nvPr/>
          </p:nvPicPr>
          <p:blipFill>
            <a:blip r:embed="rId2" cstate="print"/>
            <a:stretch>
              <a:fillRect/>
            </a:stretch>
          </p:blipFill>
          <p:spPr>
            <a:xfrm>
              <a:off x="2723959" y="1981026"/>
              <a:ext cx="295775" cy="81980"/>
            </a:xfrm>
            <a:prstGeom prst="rect">
              <a:avLst/>
            </a:prstGeom>
          </p:spPr>
        </p:pic>
        <p:sp>
          <p:nvSpPr>
            <p:cNvPr id="27" name="object 27"/>
            <p:cNvSpPr/>
            <p:nvPr/>
          </p:nvSpPr>
          <p:spPr>
            <a:xfrm>
              <a:off x="4950467" y="1860317"/>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28" name="object 28"/>
            <p:cNvSpPr/>
            <p:nvPr/>
          </p:nvSpPr>
          <p:spPr>
            <a:xfrm>
              <a:off x="4950467" y="1860317"/>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29" name="object 29"/>
          <p:cNvSpPr txBox="1"/>
          <p:nvPr/>
        </p:nvSpPr>
        <p:spPr>
          <a:xfrm>
            <a:off x="4950467" y="1860317"/>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30</a:t>
            </a:r>
            <a:endParaRPr sz="1400">
              <a:latin typeface="Consolas"/>
              <a:cs typeface="Consolas"/>
            </a:endParaRPr>
          </a:p>
        </p:txBody>
      </p:sp>
      <p:pic>
        <p:nvPicPr>
          <p:cNvPr id="30" name="object 30"/>
          <p:cNvPicPr/>
          <p:nvPr/>
        </p:nvPicPr>
        <p:blipFill>
          <a:blip r:embed="rId2" cstate="print"/>
          <a:stretch>
            <a:fillRect/>
          </a:stretch>
        </p:blipFill>
        <p:spPr>
          <a:xfrm>
            <a:off x="4636392" y="1981026"/>
            <a:ext cx="295775" cy="81980"/>
          </a:xfrm>
          <a:prstGeom prst="rect">
            <a:avLst/>
          </a:prstGeom>
        </p:spPr>
      </p:pic>
      <p:grpSp>
        <p:nvGrpSpPr>
          <p:cNvPr id="31" name="object 31"/>
          <p:cNvGrpSpPr/>
          <p:nvPr/>
        </p:nvGrpSpPr>
        <p:grpSpPr>
          <a:xfrm>
            <a:off x="3023922" y="2419829"/>
            <a:ext cx="352425" cy="352425"/>
            <a:chOff x="3023922" y="2419829"/>
            <a:chExt cx="352425" cy="352425"/>
          </a:xfrm>
        </p:grpSpPr>
        <p:sp>
          <p:nvSpPr>
            <p:cNvPr id="32" name="object 32"/>
            <p:cNvSpPr/>
            <p:nvPr/>
          </p:nvSpPr>
          <p:spPr>
            <a:xfrm>
              <a:off x="3038209"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33" name="object 33"/>
            <p:cNvSpPr/>
            <p:nvPr/>
          </p:nvSpPr>
          <p:spPr>
            <a:xfrm>
              <a:off x="3038209"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34" name="object 34"/>
          <p:cNvSpPr txBox="1"/>
          <p:nvPr/>
        </p:nvSpPr>
        <p:spPr>
          <a:xfrm>
            <a:off x="3038209"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21</a:t>
            </a:r>
            <a:endParaRPr sz="1400">
              <a:latin typeface="Consolas"/>
              <a:cs typeface="Consolas"/>
            </a:endParaRPr>
          </a:p>
        </p:txBody>
      </p:sp>
      <p:grpSp>
        <p:nvGrpSpPr>
          <p:cNvPr id="35" name="object 35"/>
          <p:cNvGrpSpPr/>
          <p:nvPr/>
        </p:nvGrpSpPr>
        <p:grpSpPr>
          <a:xfrm>
            <a:off x="3661384" y="2419842"/>
            <a:ext cx="352425" cy="352425"/>
            <a:chOff x="3661384" y="2419842"/>
            <a:chExt cx="352425" cy="352425"/>
          </a:xfrm>
        </p:grpSpPr>
        <p:sp>
          <p:nvSpPr>
            <p:cNvPr id="36" name="object 36"/>
            <p:cNvSpPr/>
            <p:nvPr/>
          </p:nvSpPr>
          <p:spPr>
            <a:xfrm>
              <a:off x="3675672" y="24341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37" name="object 37"/>
            <p:cNvSpPr/>
            <p:nvPr/>
          </p:nvSpPr>
          <p:spPr>
            <a:xfrm>
              <a:off x="3675672" y="24341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38" name="object 38"/>
          <p:cNvSpPr txBox="1"/>
          <p:nvPr/>
        </p:nvSpPr>
        <p:spPr>
          <a:xfrm>
            <a:off x="3675672" y="24341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41</a:t>
            </a:r>
            <a:endParaRPr sz="1400">
              <a:latin typeface="Consolas"/>
              <a:cs typeface="Consolas"/>
            </a:endParaRPr>
          </a:p>
        </p:txBody>
      </p:sp>
      <p:grpSp>
        <p:nvGrpSpPr>
          <p:cNvPr id="39" name="object 39"/>
          <p:cNvGrpSpPr/>
          <p:nvPr/>
        </p:nvGrpSpPr>
        <p:grpSpPr>
          <a:xfrm>
            <a:off x="4298855" y="2419829"/>
            <a:ext cx="352425" cy="352425"/>
            <a:chOff x="4298855" y="2419829"/>
            <a:chExt cx="352425" cy="352425"/>
          </a:xfrm>
        </p:grpSpPr>
        <p:sp>
          <p:nvSpPr>
            <p:cNvPr id="40" name="object 40"/>
            <p:cNvSpPr/>
            <p:nvPr/>
          </p:nvSpPr>
          <p:spPr>
            <a:xfrm>
              <a:off x="4313142"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41" name="object 41"/>
            <p:cNvSpPr/>
            <p:nvPr/>
          </p:nvSpPr>
          <p:spPr>
            <a:xfrm>
              <a:off x="4313142"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42" name="object 42"/>
          <p:cNvSpPr txBox="1"/>
          <p:nvPr/>
        </p:nvSpPr>
        <p:spPr>
          <a:xfrm>
            <a:off x="4313142"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16</a:t>
            </a:r>
            <a:endParaRPr sz="1400">
              <a:latin typeface="Consolas"/>
              <a:cs typeface="Consolas"/>
            </a:endParaRPr>
          </a:p>
        </p:txBody>
      </p:sp>
      <p:grpSp>
        <p:nvGrpSpPr>
          <p:cNvPr id="43" name="object 43"/>
          <p:cNvGrpSpPr/>
          <p:nvPr/>
        </p:nvGrpSpPr>
        <p:grpSpPr>
          <a:xfrm>
            <a:off x="2724109" y="2419829"/>
            <a:ext cx="2564765" cy="352425"/>
            <a:chOff x="2724109" y="2419829"/>
            <a:chExt cx="2564765" cy="352425"/>
          </a:xfrm>
        </p:grpSpPr>
        <p:pic>
          <p:nvPicPr>
            <p:cNvPr id="44" name="object 44"/>
            <p:cNvPicPr/>
            <p:nvPr/>
          </p:nvPicPr>
          <p:blipFill>
            <a:blip r:embed="rId3" cstate="print"/>
            <a:stretch>
              <a:fillRect/>
            </a:stretch>
          </p:blipFill>
          <p:spPr>
            <a:xfrm>
              <a:off x="3361609" y="2554826"/>
              <a:ext cx="295775" cy="81980"/>
            </a:xfrm>
            <a:prstGeom prst="rect">
              <a:avLst/>
            </a:prstGeom>
          </p:spPr>
        </p:pic>
        <p:pic>
          <p:nvPicPr>
            <p:cNvPr id="45" name="object 45"/>
            <p:cNvPicPr/>
            <p:nvPr/>
          </p:nvPicPr>
          <p:blipFill>
            <a:blip r:embed="rId3" cstate="print"/>
            <a:stretch>
              <a:fillRect/>
            </a:stretch>
          </p:blipFill>
          <p:spPr>
            <a:xfrm>
              <a:off x="3999072" y="2554838"/>
              <a:ext cx="295775" cy="81980"/>
            </a:xfrm>
            <a:prstGeom prst="rect">
              <a:avLst/>
            </a:prstGeom>
          </p:spPr>
        </p:pic>
        <p:pic>
          <p:nvPicPr>
            <p:cNvPr id="46" name="object 46"/>
            <p:cNvPicPr/>
            <p:nvPr/>
          </p:nvPicPr>
          <p:blipFill>
            <a:blip r:embed="rId3" cstate="print"/>
            <a:stretch>
              <a:fillRect/>
            </a:stretch>
          </p:blipFill>
          <p:spPr>
            <a:xfrm>
              <a:off x="2724109" y="2554826"/>
              <a:ext cx="295775" cy="81980"/>
            </a:xfrm>
            <a:prstGeom prst="rect">
              <a:avLst/>
            </a:prstGeom>
          </p:spPr>
        </p:pic>
        <p:sp>
          <p:nvSpPr>
            <p:cNvPr id="47" name="object 47"/>
            <p:cNvSpPr/>
            <p:nvPr/>
          </p:nvSpPr>
          <p:spPr>
            <a:xfrm>
              <a:off x="4950617"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48" name="object 48"/>
            <p:cNvSpPr/>
            <p:nvPr/>
          </p:nvSpPr>
          <p:spPr>
            <a:xfrm>
              <a:off x="4950617"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49" name="object 49"/>
          <p:cNvSpPr txBox="1"/>
          <p:nvPr/>
        </p:nvSpPr>
        <p:spPr>
          <a:xfrm>
            <a:off x="4950617"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31</a:t>
            </a:r>
            <a:endParaRPr sz="1400">
              <a:latin typeface="Consolas"/>
              <a:cs typeface="Consolas"/>
            </a:endParaRPr>
          </a:p>
        </p:txBody>
      </p:sp>
      <p:grpSp>
        <p:nvGrpSpPr>
          <p:cNvPr id="50" name="object 50"/>
          <p:cNvGrpSpPr/>
          <p:nvPr/>
        </p:nvGrpSpPr>
        <p:grpSpPr>
          <a:xfrm>
            <a:off x="3023772" y="2993617"/>
            <a:ext cx="352425" cy="352425"/>
            <a:chOff x="3023772" y="2993617"/>
            <a:chExt cx="352425" cy="352425"/>
          </a:xfrm>
        </p:grpSpPr>
        <p:sp>
          <p:nvSpPr>
            <p:cNvPr id="51" name="object 51"/>
            <p:cNvSpPr/>
            <p:nvPr/>
          </p:nvSpPr>
          <p:spPr>
            <a:xfrm>
              <a:off x="3038059" y="30079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52" name="object 52"/>
            <p:cNvSpPr/>
            <p:nvPr/>
          </p:nvSpPr>
          <p:spPr>
            <a:xfrm>
              <a:off x="3038059" y="30079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grpSp>
        <p:nvGrpSpPr>
          <p:cNvPr id="53" name="object 53"/>
          <p:cNvGrpSpPr/>
          <p:nvPr/>
        </p:nvGrpSpPr>
        <p:grpSpPr>
          <a:xfrm>
            <a:off x="4636542" y="2419829"/>
            <a:ext cx="1289685" cy="352425"/>
            <a:chOff x="4636542" y="2419829"/>
            <a:chExt cx="1289685" cy="352425"/>
          </a:xfrm>
        </p:grpSpPr>
        <p:pic>
          <p:nvPicPr>
            <p:cNvPr id="54" name="object 54"/>
            <p:cNvPicPr/>
            <p:nvPr/>
          </p:nvPicPr>
          <p:blipFill>
            <a:blip r:embed="rId3" cstate="print"/>
            <a:stretch>
              <a:fillRect/>
            </a:stretch>
          </p:blipFill>
          <p:spPr>
            <a:xfrm>
              <a:off x="4636542" y="2554826"/>
              <a:ext cx="295775" cy="81980"/>
            </a:xfrm>
            <a:prstGeom prst="rect">
              <a:avLst/>
            </a:prstGeom>
          </p:spPr>
        </p:pic>
        <p:sp>
          <p:nvSpPr>
            <p:cNvPr id="55" name="object 55"/>
            <p:cNvSpPr/>
            <p:nvPr/>
          </p:nvSpPr>
          <p:spPr>
            <a:xfrm>
              <a:off x="5588117"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56" name="object 56"/>
            <p:cNvSpPr/>
            <p:nvPr/>
          </p:nvSpPr>
          <p:spPr>
            <a:xfrm>
              <a:off x="5588117"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57" name="object 57"/>
          <p:cNvSpPr txBox="1"/>
          <p:nvPr/>
        </p:nvSpPr>
        <p:spPr>
          <a:xfrm>
            <a:off x="3038059" y="30079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32</a:t>
            </a:r>
            <a:endParaRPr sz="1400">
              <a:latin typeface="Consolas"/>
              <a:cs typeface="Consolas"/>
            </a:endParaRPr>
          </a:p>
        </p:txBody>
      </p:sp>
      <p:grpSp>
        <p:nvGrpSpPr>
          <p:cNvPr id="58" name="object 58"/>
          <p:cNvGrpSpPr/>
          <p:nvPr/>
        </p:nvGrpSpPr>
        <p:grpSpPr>
          <a:xfrm>
            <a:off x="3661234" y="2993629"/>
            <a:ext cx="352425" cy="352425"/>
            <a:chOff x="3661234" y="2993629"/>
            <a:chExt cx="352425" cy="352425"/>
          </a:xfrm>
        </p:grpSpPr>
        <p:sp>
          <p:nvSpPr>
            <p:cNvPr id="59" name="object 59"/>
            <p:cNvSpPr/>
            <p:nvPr/>
          </p:nvSpPr>
          <p:spPr>
            <a:xfrm>
              <a:off x="3675522" y="30079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60" name="object 60"/>
            <p:cNvSpPr/>
            <p:nvPr/>
          </p:nvSpPr>
          <p:spPr>
            <a:xfrm>
              <a:off x="3675522" y="30079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61" name="object 61"/>
          <p:cNvSpPr txBox="1"/>
          <p:nvPr/>
        </p:nvSpPr>
        <p:spPr>
          <a:xfrm>
            <a:off x="3675522" y="30079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12</a:t>
            </a:r>
            <a:endParaRPr sz="1400">
              <a:latin typeface="Consolas"/>
              <a:cs typeface="Consolas"/>
            </a:endParaRPr>
          </a:p>
        </p:txBody>
      </p:sp>
      <p:grpSp>
        <p:nvGrpSpPr>
          <p:cNvPr id="62" name="object 62"/>
          <p:cNvGrpSpPr/>
          <p:nvPr/>
        </p:nvGrpSpPr>
        <p:grpSpPr>
          <a:xfrm>
            <a:off x="4298705" y="2993617"/>
            <a:ext cx="352425" cy="352425"/>
            <a:chOff x="4298705" y="2993617"/>
            <a:chExt cx="352425" cy="352425"/>
          </a:xfrm>
        </p:grpSpPr>
        <p:sp>
          <p:nvSpPr>
            <p:cNvPr id="63" name="object 63"/>
            <p:cNvSpPr/>
            <p:nvPr/>
          </p:nvSpPr>
          <p:spPr>
            <a:xfrm>
              <a:off x="4312992" y="30079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64" name="object 64"/>
            <p:cNvSpPr/>
            <p:nvPr/>
          </p:nvSpPr>
          <p:spPr>
            <a:xfrm>
              <a:off x="4312992" y="30079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65" name="object 65"/>
          <p:cNvSpPr txBox="1"/>
          <p:nvPr/>
        </p:nvSpPr>
        <p:spPr>
          <a:xfrm>
            <a:off x="4312992" y="30079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47</a:t>
            </a:r>
            <a:endParaRPr sz="1400">
              <a:latin typeface="Consolas"/>
              <a:cs typeface="Consolas"/>
            </a:endParaRPr>
          </a:p>
        </p:txBody>
      </p:sp>
      <p:grpSp>
        <p:nvGrpSpPr>
          <p:cNvPr id="66" name="object 66"/>
          <p:cNvGrpSpPr/>
          <p:nvPr/>
        </p:nvGrpSpPr>
        <p:grpSpPr>
          <a:xfrm>
            <a:off x="2723959" y="2993617"/>
            <a:ext cx="2564765" cy="352425"/>
            <a:chOff x="2723959" y="2993617"/>
            <a:chExt cx="2564765" cy="352425"/>
          </a:xfrm>
        </p:grpSpPr>
        <p:pic>
          <p:nvPicPr>
            <p:cNvPr id="67" name="object 67"/>
            <p:cNvPicPr/>
            <p:nvPr/>
          </p:nvPicPr>
          <p:blipFill>
            <a:blip r:embed="rId2" cstate="print"/>
            <a:stretch>
              <a:fillRect/>
            </a:stretch>
          </p:blipFill>
          <p:spPr>
            <a:xfrm>
              <a:off x="3361459" y="3128614"/>
              <a:ext cx="295775" cy="81980"/>
            </a:xfrm>
            <a:prstGeom prst="rect">
              <a:avLst/>
            </a:prstGeom>
          </p:spPr>
        </p:pic>
        <p:pic>
          <p:nvPicPr>
            <p:cNvPr id="68" name="object 68"/>
            <p:cNvPicPr/>
            <p:nvPr/>
          </p:nvPicPr>
          <p:blipFill>
            <a:blip r:embed="rId2" cstate="print"/>
            <a:stretch>
              <a:fillRect/>
            </a:stretch>
          </p:blipFill>
          <p:spPr>
            <a:xfrm>
              <a:off x="3998922" y="3128626"/>
              <a:ext cx="295775" cy="81980"/>
            </a:xfrm>
            <a:prstGeom prst="rect">
              <a:avLst/>
            </a:prstGeom>
          </p:spPr>
        </p:pic>
        <p:pic>
          <p:nvPicPr>
            <p:cNvPr id="69" name="object 69"/>
            <p:cNvPicPr/>
            <p:nvPr/>
          </p:nvPicPr>
          <p:blipFill>
            <a:blip r:embed="rId2" cstate="print"/>
            <a:stretch>
              <a:fillRect/>
            </a:stretch>
          </p:blipFill>
          <p:spPr>
            <a:xfrm>
              <a:off x="2723959" y="3128614"/>
              <a:ext cx="295775" cy="81980"/>
            </a:xfrm>
            <a:prstGeom prst="rect">
              <a:avLst/>
            </a:prstGeom>
          </p:spPr>
        </p:pic>
        <p:sp>
          <p:nvSpPr>
            <p:cNvPr id="70" name="object 70"/>
            <p:cNvSpPr/>
            <p:nvPr/>
          </p:nvSpPr>
          <p:spPr>
            <a:xfrm>
              <a:off x="4950467" y="30079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71" name="object 71"/>
            <p:cNvSpPr/>
            <p:nvPr/>
          </p:nvSpPr>
          <p:spPr>
            <a:xfrm>
              <a:off x="4950467" y="30079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72" name="object 72"/>
          <p:cNvSpPr txBox="1"/>
          <p:nvPr/>
        </p:nvSpPr>
        <p:spPr>
          <a:xfrm>
            <a:off x="4950467" y="30079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52</a:t>
            </a:r>
            <a:endParaRPr sz="1400">
              <a:latin typeface="Consolas"/>
              <a:cs typeface="Consolas"/>
            </a:endParaRPr>
          </a:p>
        </p:txBody>
      </p:sp>
      <p:pic>
        <p:nvPicPr>
          <p:cNvPr id="73" name="object 73"/>
          <p:cNvPicPr/>
          <p:nvPr/>
        </p:nvPicPr>
        <p:blipFill>
          <a:blip r:embed="rId2" cstate="print"/>
          <a:stretch>
            <a:fillRect/>
          </a:stretch>
        </p:blipFill>
        <p:spPr>
          <a:xfrm>
            <a:off x="4636392" y="3128614"/>
            <a:ext cx="295775" cy="81980"/>
          </a:xfrm>
          <a:prstGeom prst="rect">
            <a:avLst/>
          </a:prstGeom>
        </p:spPr>
      </p:pic>
      <p:grpSp>
        <p:nvGrpSpPr>
          <p:cNvPr id="74" name="object 74"/>
          <p:cNvGrpSpPr/>
          <p:nvPr/>
        </p:nvGrpSpPr>
        <p:grpSpPr>
          <a:xfrm>
            <a:off x="3023772" y="3567416"/>
            <a:ext cx="352425" cy="352425"/>
            <a:chOff x="3023772" y="3567416"/>
            <a:chExt cx="352425" cy="352425"/>
          </a:xfrm>
        </p:grpSpPr>
        <p:sp>
          <p:nvSpPr>
            <p:cNvPr id="75" name="object 75"/>
            <p:cNvSpPr/>
            <p:nvPr/>
          </p:nvSpPr>
          <p:spPr>
            <a:xfrm>
              <a:off x="3038059" y="35817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76" name="object 76"/>
            <p:cNvSpPr/>
            <p:nvPr/>
          </p:nvSpPr>
          <p:spPr>
            <a:xfrm>
              <a:off x="3038059" y="35817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77" name="object 77"/>
          <p:cNvSpPr txBox="1"/>
          <p:nvPr/>
        </p:nvSpPr>
        <p:spPr>
          <a:xfrm>
            <a:off x="3038059" y="35817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93</a:t>
            </a:r>
            <a:endParaRPr sz="1400">
              <a:latin typeface="Consolas"/>
              <a:cs typeface="Consolas"/>
            </a:endParaRPr>
          </a:p>
        </p:txBody>
      </p:sp>
      <p:grpSp>
        <p:nvGrpSpPr>
          <p:cNvPr id="78" name="object 78"/>
          <p:cNvGrpSpPr/>
          <p:nvPr/>
        </p:nvGrpSpPr>
        <p:grpSpPr>
          <a:xfrm>
            <a:off x="3661234" y="3567429"/>
            <a:ext cx="352425" cy="352425"/>
            <a:chOff x="3661234" y="3567429"/>
            <a:chExt cx="352425" cy="352425"/>
          </a:xfrm>
        </p:grpSpPr>
        <p:sp>
          <p:nvSpPr>
            <p:cNvPr id="79" name="object 79"/>
            <p:cNvSpPr/>
            <p:nvPr/>
          </p:nvSpPr>
          <p:spPr>
            <a:xfrm>
              <a:off x="3675522" y="35817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80" name="object 80"/>
            <p:cNvSpPr/>
            <p:nvPr/>
          </p:nvSpPr>
          <p:spPr>
            <a:xfrm>
              <a:off x="3675522" y="35817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81" name="object 81"/>
          <p:cNvSpPr txBox="1"/>
          <p:nvPr/>
        </p:nvSpPr>
        <p:spPr>
          <a:xfrm>
            <a:off x="3675522" y="3581716"/>
            <a:ext cx="323850" cy="323850"/>
          </a:xfrm>
          <a:prstGeom prst="rect">
            <a:avLst/>
          </a:prstGeom>
        </p:spPr>
        <p:txBody>
          <a:bodyPr vert="horz" wrap="square" lIns="0" tIns="49530" rIns="0" bIns="0" rtlCol="0">
            <a:spAutoFit/>
          </a:bodyPr>
          <a:lstStyle/>
          <a:p>
            <a:pPr algn="ctr">
              <a:lnSpc>
                <a:spcPct val="100000"/>
              </a:lnSpc>
              <a:spcBef>
                <a:spcPts val="390"/>
              </a:spcBef>
            </a:pPr>
            <a:r>
              <a:rPr sz="1400" dirty="0">
                <a:latin typeface="Consolas"/>
                <a:cs typeface="Consolas"/>
              </a:rPr>
              <a:t>8</a:t>
            </a:r>
            <a:endParaRPr sz="1400">
              <a:latin typeface="Consolas"/>
              <a:cs typeface="Consolas"/>
            </a:endParaRPr>
          </a:p>
        </p:txBody>
      </p:sp>
      <p:grpSp>
        <p:nvGrpSpPr>
          <p:cNvPr id="82" name="object 82"/>
          <p:cNvGrpSpPr/>
          <p:nvPr/>
        </p:nvGrpSpPr>
        <p:grpSpPr>
          <a:xfrm>
            <a:off x="4298705" y="3567416"/>
            <a:ext cx="352425" cy="352425"/>
            <a:chOff x="4298705" y="3567416"/>
            <a:chExt cx="352425" cy="352425"/>
          </a:xfrm>
        </p:grpSpPr>
        <p:sp>
          <p:nvSpPr>
            <p:cNvPr id="83" name="object 83"/>
            <p:cNvSpPr/>
            <p:nvPr/>
          </p:nvSpPr>
          <p:spPr>
            <a:xfrm>
              <a:off x="4312992" y="35817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84" name="object 84"/>
            <p:cNvSpPr/>
            <p:nvPr/>
          </p:nvSpPr>
          <p:spPr>
            <a:xfrm>
              <a:off x="4312992" y="35817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85" name="object 85"/>
          <p:cNvSpPr txBox="1"/>
          <p:nvPr/>
        </p:nvSpPr>
        <p:spPr>
          <a:xfrm>
            <a:off x="4312992" y="35817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33</a:t>
            </a:r>
            <a:endParaRPr sz="1400">
              <a:latin typeface="Consolas"/>
              <a:cs typeface="Consolas"/>
            </a:endParaRPr>
          </a:p>
        </p:txBody>
      </p:sp>
      <p:grpSp>
        <p:nvGrpSpPr>
          <p:cNvPr id="86" name="object 86"/>
          <p:cNvGrpSpPr/>
          <p:nvPr/>
        </p:nvGrpSpPr>
        <p:grpSpPr>
          <a:xfrm>
            <a:off x="2723959" y="3567416"/>
            <a:ext cx="2564765" cy="352425"/>
            <a:chOff x="2723959" y="3567416"/>
            <a:chExt cx="2564765" cy="352425"/>
          </a:xfrm>
        </p:grpSpPr>
        <p:pic>
          <p:nvPicPr>
            <p:cNvPr id="87" name="object 87"/>
            <p:cNvPicPr/>
            <p:nvPr/>
          </p:nvPicPr>
          <p:blipFill>
            <a:blip r:embed="rId3" cstate="print"/>
            <a:stretch>
              <a:fillRect/>
            </a:stretch>
          </p:blipFill>
          <p:spPr>
            <a:xfrm>
              <a:off x="3361459" y="3702413"/>
              <a:ext cx="295775" cy="81981"/>
            </a:xfrm>
            <a:prstGeom prst="rect">
              <a:avLst/>
            </a:prstGeom>
          </p:spPr>
        </p:pic>
        <p:pic>
          <p:nvPicPr>
            <p:cNvPr id="88" name="object 88"/>
            <p:cNvPicPr/>
            <p:nvPr/>
          </p:nvPicPr>
          <p:blipFill>
            <a:blip r:embed="rId3" cstate="print"/>
            <a:stretch>
              <a:fillRect/>
            </a:stretch>
          </p:blipFill>
          <p:spPr>
            <a:xfrm>
              <a:off x="3998922" y="3702426"/>
              <a:ext cx="295775" cy="81981"/>
            </a:xfrm>
            <a:prstGeom prst="rect">
              <a:avLst/>
            </a:prstGeom>
          </p:spPr>
        </p:pic>
        <p:pic>
          <p:nvPicPr>
            <p:cNvPr id="89" name="object 89"/>
            <p:cNvPicPr/>
            <p:nvPr/>
          </p:nvPicPr>
          <p:blipFill>
            <a:blip r:embed="rId3" cstate="print"/>
            <a:stretch>
              <a:fillRect/>
            </a:stretch>
          </p:blipFill>
          <p:spPr>
            <a:xfrm>
              <a:off x="2723959" y="3702413"/>
              <a:ext cx="295775" cy="81981"/>
            </a:xfrm>
            <a:prstGeom prst="rect">
              <a:avLst/>
            </a:prstGeom>
          </p:spPr>
        </p:pic>
        <p:sp>
          <p:nvSpPr>
            <p:cNvPr id="90" name="object 90"/>
            <p:cNvSpPr/>
            <p:nvPr/>
          </p:nvSpPr>
          <p:spPr>
            <a:xfrm>
              <a:off x="4950467" y="35817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91" name="object 91"/>
            <p:cNvSpPr/>
            <p:nvPr/>
          </p:nvSpPr>
          <p:spPr>
            <a:xfrm>
              <a:off x="4950467" y="35817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92" name="object 92"/>
          <p:cNvSpPr txBox="1"/>
          <p:nvPr/>
        </p:nvSpPr>
        <p:spPr>
          <a:xfrm>
            <a:off x="4950467" y="35817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23</a:t>
            </a:r>
            <a:endParaRPr sz="1400">
              <a:latin typeface="Consolas"/>
              <a:cs typeface="Consolas"/>
            </a:endParaRPr>
          </a:p>
        </p:txBody>
      </p:sp>
      <p:pic>
        <p:nvPicPr>
          <p:cNvPr id="93" name="object 93"/>
          <p:cNvPicPr/>
          <p:nvPr/>
        </p:nvPicPr>
        <p:blipFill>
          <a:blip r:embed="rId3" cstate="print"/>
          <a:stretch>
            <a:fillRect/>
          </a:stretch>
        </p:blipFill>
        <p:spPr>
          <a:xfrm>
            <a:off x="4636392" y="3702413"/>
            <a:ext cx="295775" cy="81981"/>
          </a:xfrm>
          <a:prstGeom prst="rect">
            <a:avLst/>
          </a:prstGeom>
        </p:spPr>
      </p:pic>
      <p:grpSp>
        <p:nvGrpSpPr>
          <p:cNvPr id="94" name="object 94"/>
          <p:cNvGrpSpPr/>
          <p:nvPr/>
        </p:nvGrpSpPr>
        <p:grpSpPr>
          <a:xfrm>
            <a:off x="3023772" y="4141241"/>
            <a:ext cx="352425" cy="352425"/>
            <a:chOff x="3023772" y="4141241"/>
            <a:chExt cx="352425" cy="352425"/>
          </a:xfrm>
        </p:grpSpPr>
        <p:sp>
          <p:nvSpPr>
            <p:cNvPr id="95" name="object 95"/>
            <p:cNvSpPr/>
            <p:nvPr/>
          </p:nvSpPr>
          <p:spPr>
            <a:xfrm>
              <a:off x="3038059" y="41555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96" name="object 96"/>
            <p:cNvSpPr/>
            <p:nvPr/>
          </p:nvSpPr>
          <p:spPr>
            <a:xfrm>
              <a:off x="3038059" y="41555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97" name="object 97"/>
          <p:cNvSpPr txBox="1"/>
          <p:nvPr/>
        </p:nvSpPr>
        <p:spPr>
          <a:xfrm>
            <a:off x="3038059" y="41555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44</a:t>
            </a:r>
            <a:endParaRPr sz="1400">
              <a:latin typeface="Consolas"/>
              <a:cs typeface="Consolas"/>
            </a:endParaRPr>
          </a:p>
        </p:txBody>
      </p:sp>
      <p:grpSp>
        <p:nvGrpSpPr>
          <p:cNvPr id="98" name="object 98"/>
          <p:cNvGrpSpPr/>
          <p:nvPr/>
        </p:nvGrpSpPr>
        <p:grpSpPr>
          <a:xfrm>
            <a:off x="3661234" y="4141254"/>
            <a:ext cx="352425" cy="352425"/>
            <a:chOff x="3661234" y="4141254"/>
            <a:chExt cx="352425" cy="352425"/>
          </a:xfrm>
        </p:grpSpPr>
        <p:sp>
          <p:nvSpPr>
            <p:cNvPr id="99" name="object 99"/>
            <p:cNvSpPr/>
            <p:nvPr/>
          </p:nvSpPr>
          <p:spPr>
            <a:xfrm>
              <a:off x="3675522" y="4155541"/>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00" name="object 100"/>
            <p:cNvSpPr/>
            <p:nvPr/>
          </p:nvSpPr>
          <p:spPr>
            <a:xfrm>
              <a:off x="3675522" y="4155541"/>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01" name="object 101"/>
          <p:cNvSpPr txBox="1"/>
          <p:nvPr/>
        </p:nvSpPr>
        <p:spPr>
          <a:xfrm>
            <a:off x="3675522" y="4155541"/>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24</a:t>
            </a:r>
            <a:endParaRPr sz="1400">
              <a:latin typeface="Consolas"/>
              <a:cs typeface="Consolas"/>
            </a:endParaRPr>
          </a:p>
        </p:txBody>
      </p:sp>
      <p:grpSp>
        <p:nvGrpSpPr>
          <p:cNvPr id="102" name="object 102"/>
          <p:cNvGrpSpPr/>
          <p:nvPr/>
        </p:nvGrpSpPr>
        <p:grpSpPr>
          <a:xfrm>
            <a:off x="4298705" y="4141241"/>
            <a:ext cx="352425" cy="352425"/>
            <a:chOff x="4298705" y="4141241"/>
            <a:chExt cx="352425" cy="352425"/>
          </a:xfrm>
        </p:grpSpPr>
        <p:sp>
          <p:nvSpPr>
            <p:cNvPr id="103" name="object 103"/>
            <p:cNvSpPr/>
            <p:nvPr/>
          </p:nvSpPr>
          <p:spPr>
            <a:xfrm>
              <a:off x="4312992" y="41555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04" name="object 104"/>
            <p:cNvSpPr/>
            <p:nvPr/>
          </p:nvSpPr>
          <p:spPr>
            <a:xfrm>
              <a:off x="4312992" y="41555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05" name="object 105"/>
          <p:cNvSpPr txBox="1"/>
          <p:nvPr/>
        </p:nvSpPr>
        <p:spPr>
          <a:xfrm>
            <a:off x="4312992" y="41555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34</a:t>
            </a:r>
            <a:endParaRPr sz="1400">
              <a:latin typeface="Consolas"/>
              <a:cs typeface="Consolas"/>
            </a:endParaRPr>
          </a:p>
        </p:txBody>
      </p:sp>
      <p:grpSp>
        <p:nvGrpSpPr>
          <p:cNvPr id="106" name="object 106"/>
          <p:cNvGrpSpPr/>
          <p:nvPr/>
        </p:nvGrpSpPr>
        <p:grpSpPr>
          <a:xfrm>
            <a:off x="2723959" y="4141241"/>
            <a:ext cx="2564765" cy="352425"/>
            <a:chOff x="2723959" y="4141241"/>
            <a:chExt cx="2564765" cy="352425"/>
          </a:xfrm>
        </p:grpSpPr>
        <p:pic>
          <p:nvPicPr>
            <p:cNvPr id="107" name="object 107"/>
            <p:cNvPicPr/>
            <p:nvPr/>
          </p:nvPicPr>
          <p:blipFill>
            <a:blip r:embed="rId2" cstate="print"/>
            <a:stretch>
              <a:fillRect/>
            </a:stretch>
          </p:blipFill>
          <p:spPr>
            <a:xfrm>
              <a:off x="3361459" y="4276238"/>
              <a:ext cx="295775" cy="81981"/>
            </a:xfrm>
            <a:prstGeom prst="rect">
              <a:avLst/>
            </a:prstGeom>
          </p:spPr>
        </p:pic>
        <p:pic>
          <p:nvPicPr>
            <p:cNvPr id="108" name="object 108"/>
            <p:cNvPicPr/>
            <p:nvPr/>
          </p:nvPicPr>
          <p:blipFill>
            <a:blip r:embed="rId2" cstate="print"/>
            <a:stretch>
              <a:fillRect/>
            </a:stretch>
          </p:blipFill>
          <p:spPr>
            <a:xfrm>
              <a:off x="3998922" y="4276251"/>
              <a:ext cx="295775" cy="81981"/>
            </a:xfrm>
            <a:prstGeom prst="rect">
              <a:avLst/>
            </a:prstGeom>
          </p:spPr>
        </p:pic>
        <p:pic>
          <p:nvPicPr>
            <p:cNvPr id="109" name="object 109"/>
            <p:cNvPicPr/>
            <p:nvPr/>
          </p:nvPicPr>
          <p:blipFill>
            <a:blip r:embed="rId2" cstate="print"/>
            <a:stretch>
              <a:fillRect/>
            </a:stretch>
          </p:blipFill>
          <p:spPr>
            <a:xfrm>
              <a:off x="2723959" y="4276238"/>
              <a:ext cx="295775" cy="81981"/>
            </a:xfrm>
            <a:prstGeom prst="rect">
              <a:avLst/>
            </a:prstGeom>
          </p:spPr>
        </p:pic>
        <p:sp>
          <p:nvSpPr>
            <p:cNvPr id="110" name="object 110"/>
            <p:cNvSpPr/>
            <p:nvPr/>
          </p:nvSpPr>
          <p:spPr>
            <a:xfrm>
              <a:off x="4950467" y="41555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11" name="object 111"/>
            <p:cNvSpPr/>
            <p:nvPr/>
          </p:nvSpPr>
          <p:spPr>
            <a:xfrm>
              <a:off x="4950467" y="41555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12" name="object 112"/>
          <p:cNvSpPr txBox="1"/>
          <p:nvPr/>
        </p:nvSpPr>
        <p:spPr>
          <a:xfrm>
            <a:off x="4950467" y="41555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14</a:t>
            </a:r>
            <a:endParaRPr sz="1400">
              <a:latin typeface="Consolas"/>
              <a:cs typeface="Consolas"/>
            </a:endParaRPr>
          </a:p>
        </p:txBody>
      </p:sp>
      <p:grpSp>
        <p:nvGrpSpPr>
          <p:cNvPr id="113" name="object 113"/>
          <p:cNvGrpSpPr/>
          <p:nvPr/>
        </p:nvGrpSpPr>
        <p:grpSpPr>
          <a:xfrm>
            <a:off x="4636392" y="4141216"/>
            <a:ext cx="1289685" cy="352425"/>
            <a:chOff x="4636392" y="4141216"/>
            <a:chExt cx="1289685" cy="352425"/>
          </a:xfrm>
        </p:grpSpPr>
        <p:pic>
          <p:nvPicPr>
            <p:cNvPr id="114" name="object 114"/>
            <p:cNvPicPr/>
            <p:nvPr/>
          </p:nvPicPr>
          <p:blipFill>
            <a:blip r:embed="rId2" cstate="print"/>
            <a:stretch>
              <a:fillRect/>
            </a:stretch>
          </p:blipFill>
          <p:spPr>
            <a:xfrm>
              <a:off x="4636392" y="4276238"/>
              <a:ext cx="295775" cy="81981"/>
            </a:xfrm>
            <a:prstGeom prst="rect">
              <a:avLst/>
            </a:prstGeom>
          </p:spPr>
        </p:pic>
        <p:sp>
          <p:nvSpPr>
            <p:cNvPr id="115" name="object 115"/>
            <p:cNvSpPr/>
            <p:nvPr/>
          </p:nvSpPr>
          <p:spPr>
            <a:xfrm>
              <a:off x="5587942" y="41555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16" name="object 116"/>
            <p:cNvSpPr/>
            <p:nvPr/>
          </p:nvSpPr>
          <p:spPr>
            <a:xfrm>
              <a:off x="5587942" y="41555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17" name="object 117"/>
          <p:cNvSpPr txBox="1"/>
          <p:nvPr/>
        </p:nvSpPr>
        <p:spPr>
          <a:xfrm>
            <a:off x="5588117"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61</a:t>
            </a:r>
            <a:endParaRPr sz="1400">
              <a:latin typeface="Consolas"/>
              <a:cs typeface="Consolas"/>
            </a:endParaRPr>
          </a:p>
        </p:txBody>
      </p:sp>
      <p:pic>
        <p:nvPicPr>
          <p:cNvPr id="118" name="object 118"/>
          <p:cNvPicPr/>
          <p:nvPr/>
        </p:nvPicPr>
        <p:blipFill>
          <a:blip r:embed="rId4" cstate="print"/>
          <a:stretch>
            <a:fillRect/>
          </a:stretch>
        </p:blipFill>
        <p:spPr>
          <a:xfrm>
            <a:off x="5274017" y="2554826"/>
            <a:ext cx="295775" cy="81980"/>
          </a:xfrm>
          <a:prstGeom prst="rect">
            <a:avLst/>
          </a:prstGeom>
        </p:spPr>
      </p:pic>
      <p:sp>
        <p:nvSpPr>
          <p:cNvPr id="119" name="object 119"/>
          <p:cNvSpPr txBox="1"/>
          <p:nvPr/>
        </p:nvSpPr>
        <p:spPr>
          <a:xfrm>
            <a:off x="5587942" y="41555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74</a:t>
            </a:r>
            <a:endParaRPr sz="1400">
              <a:latin typeface="Consolas"/>
              <a:cs typeface="Consolas"/>
            </a:endParaRPr>
          </a:p>
        </p:txBody>
      </p:sp>
      <p:pic>
        <p:nvPicPr>
          <p:cNvPr id="120" name="object 120"/>
          <p:cNvPicPr/>
          <p:nvPr/>
        </p:nvPicPr>
        <p:blipFill>
          <a:blip r:embed="rId2" cstate="print"/>
          <a:stretch>
            <a:fillRect/>
          </a:stretch>
        </p:blipFill>
        <p:spPr>
          <a:xfrm>
            <a:off x="5273842" y="4276213"/>
            <a:ext cx="295775" cy="81981"/>
          </a:xfrm>
          <a:prstGeom prst="rect">
            <a:avLst/>
          </a:prstGeom>
        </p:spPr>
      </p:pic>
      <p:sp>
        <p:nvSpPr>
          <p:cNvPr id="121" name="object 121"/>
          <p:cNvSpPr txBox="1"/>
          <p:nvPr/>
        </p:nvSpPr>
        <p:spPr>
          <a:xfrm>
            <a:off x="6533874" y="1746963"/>
            <a:ext cx="2395220" cy="65786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Intuition:</a:t>
            </a:r>
            <a:endParaRPr sz="1400">
              <a:latin typeface="Arial"/>
              <a:cs typeface="Arial"/>
            </a:endParaRPr>
          </a:p>
          <a:p>
            <a:pPr marL="12700" marR="5080">
              <a:lnSpc>
                <a:spcPts val="1650"/>
              </a:lnSpc>
              <a:spcBef>
                <a:spcPts val="65"/>
              </a:spcBef>
            </a:pPr>
            <a:r>
              <a:rPr sz="1400" spc="-5" dirty="0">
                <a:latin typeface="Arial MT"/>
                <a:cs typeface="Arial MT"/>
              </a:rPr>
              <a:t>Good</a:t>
            </a:r>
            <a:r>
              <a:rPr sz="1400" spc="-25" dirty="0">
                <a:latin typeface="Arial MT"/>
                <a:cs typeface="Arial MT"/>
              </a:rPr>
              <a:t> </a:t>
            </a:r>
            <a:r>
              <a:rPr sz="1400" dirty="0">
                <a:latin typeface="Arial MT"/>
                <a:cs typeface="Arial MT"/>
              </a:rPr>
              <a:t>chance</a:t>
            </a:r>
            <a:r>
              <a:rPr sz="1400" spc="-20" dirty="0">
                <a:latin typeface="Arial MT"/>
                <a:cs typeface="Arial MT"/>
              </a:rPr>
              <a:t> </a:t>
            </a:r>
            <a:r>
              <a:rPr sz="1400" spc="-5" dirty="0">
                <a:latin typeface="Arial MT"/>
                <a:cs typeface="Arial MT"/>
              </a:rPr>
              <a:t>it</a:t>
            </a:r>
            <a:r>
              <a:rPr sz="1400" spc="-20" dirty="0">
                <a:latin typeface="Arial MT"/>
                <a:cs typeface="Arial MT"/>
              </a:rPr>
              <a:t> </a:t>
            </a:r>
            <a:r>
              <a:rPr sz="1400" spc="-5" dirty="0">
                <a:latin typeface="Arial MT"/>
                <a:cs typeface="Arial MT"/>
              </a:rPr>
              <a:t>will</a:t>
            </a:r>
            <a:r>
              <a:rPr sz="1400" spc="-20" dirty="0">
                <a:latin typeface="Arial MT"/>
                <a:cs typeface="Arial MT"/>
              </a:rPr>
              <a:t> </a:t>
            </a:r>
            <a:r>
              <a:rPr sz="1400" spc="-5" dirty="0">
                <a:latin typeface="Arial MT"/>
                <a:cs typeface="Arial MT"/>
              </a:rPr>
              <a:t>be</a:t>
            </a:r>
            <a:r>
              <a:rPr sz="1400" spc="-20" dirty="0">
                <a:latin typeface="Arial MT"/>
                <a:cs typeface="Arial MT"/>
              </a:rPr>
              <a:t> </a:t>
            </a:r>
            <a:r>
              <a:rPr sz="1400" dirty="0">
                <a:latin typeface="Arial MT"/>
                <a:cs typeface="Arial MT"/>
              </a:rPr>
              <a:t>roughly </a:t>
            </a:r>
            <a:r>
              <a:rPr sz="1400" spc="-375" dirty="0">
                <a:latin typeface="Arial MT"/>
                <a:cs typeface="Arial MT"/>
              </a:rPr>
              <a:t> </a:t>
            </a:r>
            <a:r>
              <a:rPr sz="1400" spc="-5" dirty="0">
                <a:latin typeface="Arial MT"/>
                <a:cs typeface="Arial MT"/>
              </a:rPr>
              <a:t>distributed</a:t>
            </a:r>
            <a:r>
              <a:rPr sz="1400" spc="-35" dirty="0">
                <a:latin typeface="Arial MT"/>
                <a:cs typeface="Arial MT"/>
              </a:rPr>
              <a:t> </a:t>
            </a:r>
            <a:r>
              <a:rPr sz="1400" spc="-5" dirty="0">
                <a:latin typeface="Arial MT"/>
                <a:cs typeface="Arial MT"/>
              </a:rPr>
              <a:t>among</a:t>
            </a:r>
            <a:r>
              <a:rPr sz="1400" spc="-30" dirty="0">
                <a:latin typeface="Arial MT"/>
                <a:cs typeface="Arial MT"/>
              </a:rPr>
              <a:t> </a:t>
            </a:r>
            <a:r>
              <a:rPr sz="1400" spc="-5" dirty="0">
                <a:latin typeface="Arial MT"/>
                <a:cs typeface="Arial MT"/>
              </a:rPr>
              <a:t>the</a:t>
            </a:r>
            <a:r>
              <a:rPr sz="1400" spc="-30" dirty="0">
                <a:latin typeface="Arial MT"/>
                <a:cs typeface="Arial MT"/>
              </a:rPr>
              <a:t> </a:t>
            </a:r>
            <a:r>
              <a:rPr sz="1400" spc="-5" dirty="0">
                <a:latin typeface="Arial MT"/>
                <a:cs typeface="Arial MT"/>
              </a:rPr>
              <a:t>buckets</a:t>
            </a:r>
            <a:endParaRPr sz="1400">
              <a:latin typeface="Arial MT"/>
              <a:cs typeface="Arial MT"/>
            </a:endParaRPr>
          </a:p>
        </p:txBody>
      </p:sp>
      <p:sp>
        <p:nvSpPr>
          <p:cNvPr id="122" name="object 122"/>
          <p:cNvSpPr txBox="1"/>
          <p:nvPr/>
        </p:nvSpPr>
        <p:spPr>
          <a:xfrm>
            <a:off x="6533874" y="2585163"/>
            <a:ext cx="1466850" cy="448309"/>
          </a:xfrm>
          <a:prstGeom prst="rect">
            <a:avLst/>
          </a:prstGeom>
        </p:spPr>
        <p:txBody>
          <a:bodyPr vert="horz" wrap="square" lIns="0" tIns="12700" rIns="0" bIns="0" rtlCol="0">
            <a:spAutoFit/>
          </a:bodyPr>
          <a:lstStyle/>
          <a:p>
            <a:pPr marL="12700">
              <a:lnSpc>
                <a:spcPts val="1664"/>
              </a:lnSpc>
              <a:spcBef>
                <a:spcPts val="100"/>
              </a:spcBef>
            </a:pPr>
            <a:r>
              <a:rPr sz="1400" spc="-5" dirty="0">
                <a:latin typeface="Arial MT"/>
                <a:cs typeface="Arial MT"/>
              </a:rPr>
              <a:t>Define</a:t>
            </a:r>
            <a:r>
              <a:rPr sz="1400" spc="-45" dirty="0">
                <a:latin typeface="Arial MT"/>
                <a:cs typeface="Arial MT"/>
              </a:rPr>
              <a:t> </a:t>
            </a:r>
            <a:r>
              <a:rPr sz="1400" spc="-5" dirty="0">
                <a:latin typeface="Arial MT"/>
                <a:cs typeface="Arial MT"/>
              </a:rPr>
              <a:t>load</a:t>
            </a:r>
            <a:r>
              <a:rPr sz="1400" spc="-40" dirty="0">
                <a:latin typeface="Arial MT"/>
                <a:cs typeface="Arial MT"/>
              </a:rPr>
              <a:t> </a:t>
            </a:r>
            <a:r>
              <a:rPr sz="1400" spc="-5" dirty="0">
                <a:latin typeface="Arial MT"/>
                <a:cs typeface="Arial MT"/>
              </a:rPr>
              <a:t>factor:</a:t>
            </a:r>
            <a:endParaRPr sz="1400">
              <a:latin typeface="Arial MT"/>
              <a:cs typeface="Arial MT"/>
            </a:endParaRPr>
          </a:p>
          <a:p>
            <a:pPr marL="12700">
              <a:lnSpc>
                <a:spcPts val="1664"/>
              </a:lnSpc>
            </a:pPr>
            <a:r>
              <a:rPr sz="1400" spc="-5" dirty="0">
                <a:latin typeface="Roboto"/>
                <a:cs typeface="Roboto"/>
              </a:rPr>
              <a:t>α</a:t>
            </a:r>
            <a:r>
              <a:rPr sz="1400" spc="-25" dirty="0">
                <a:latin typeface="Roboto"/>
                <a:cs typeface="Roboto"/>
              </a:rPr>
              <a:t> </a:t>
            </a:r>
            <a:r>
              <a:rPr sz="1400" spc="-20" dirty="0">
                <a:latin typeface="Roboto"/>
                <a:cs typeface="Roboto"/>
              </a:rPr>
              <a:t>= </a:t>
            </a:r>
            <a:r>
              <a:rPr sz="1400" spc="-25" dirty="0">
                <a:latin typeface="Roboto"/>
                <a:cs typeface="Roboto"/>
              </a:rPr>
              <a:t>n</a:t>
            </a:r>
            <a:r>
              <a:rPr sz="1400" spc="-20" dirty="0">
                <a:latin typeface="Roboto"/>
                <a:cs typeface="Roboto"/>
              </a:rPr>
              <a:t> </a:t>
            </a:r>
            <a:r>
              <a:rPr sz="1400" spc="-5" dirty="0">
                <a:latin typeface="Roboto"/>
                <a:cs typeface="Roboto"/>
              </a:rPr>
              <a:t>/</a:t>
            </a:r>
            <a:r>
              <a:rPr sz="1400" spc="-25" dirty="0">
                <a:latin typeface="Roboto"/>
                <a:cs typeface="Roboto"/>
              </a:rPr>
              <a:t> </a:t>
            </a:r>
            <a:r>
              <a:rPr sz="1400" dirty="0">
                <a:latin typeface="Roboto"/>
                <a:cs typeface="Roboto"/>
              </a:rPr>
              <a:t>m</a:t>
            </a:r>
            <a:endParaRPr sz="1400">
              <a:latin typeface="Roboto"/>
              <a:cs typeface="Roboto"/>
            </a:endParaRPr>
          </a:p>
        </p:txBody>
      </p:sp>
      <p:sp>
        <p:nvSpPr>
          <p:cNvPr id="123" name="object 123"/>
          <p:cNvSpPr txBox="1"/>
          <p:nvPr/>
        </p:nvSpPr>
        <p:spPr>
          <a:xfrm>
            <a:off x="6533874" y="3213813"/>
            <a:ext cx="178117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Expected</a:t>
            </a:r>
            <a:r>
              <a:rPr sz="1400" spc="-45" dirty="0">
                <a:latin typeface="Arial MT"/>
                <a:cs typeface="Arial MT"/>
              </a:rPr>
              <a:t> </a:t>
            </a:r>
            <a:r>
              <a:rPr sz="1400" dirty="0">
                <a:latin typeface="Arial MT"/>
                <a:cs typeface="Arial MT"/>
              </a:rPr>
              <a:t>search</a:t>
            </a:r>
            <a:r>
              <a:rPr sz="1400" spc="-45" dirty="0">
                <a:latin typeface="Arial MT"/>
                <a:cs typeface="Arial MT"/>
              </a:rPr>
              <a:t> </a:t>
            </a:r>
            <a:r>
              <a:rPr sz="1400" spc="-5" dirty="0">
                <a:latin typeface="Arial MT"/>
                <a:cs typeface="Arial MT"/>
              </a:rPr>
              <a:t>time:</a:t>
            </a:r>
            <a:endParaRPr sz="1400">
              <a:latin typeface="Arial MT"/>
              <a:cs typeface="Arial M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39864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Hashing</a:t>
            </a:r>
            <a:r>
              <a:rPr sz="2500" b="0" spc="-25" dirty="0">
                <a:solidFill>
                  <a:srgbClr val="000000"/>
                </a:solidFill>
                <a:latin typeface="Arial MT"/>
                <a:cs typeface="Arial MT"/>
              </a:rPr>
              <a:t> </a:t>
            </a:r>
            <a:r>
              <a:rPr sz="2500" b="0" spc="5" dirty="0">
                <a:solidFill>
                  <a:srgbClr val="000000"/>
                </a:solidFill>
                <a:latin typeface="Arial MT"/>
                <a:cs typeface="Arial MT"/>
              </a:rPr>
              <a:t>with</a:t>
            </a:r>
            <a:r>
              <a:rPr sz="2500" b="0" spc="-25" dirty="0">
                <a:solidFill>
                  <a:srgbClr val="000000"/>
                </a:solidFill>
                <a:latin typeface="Arial MT"/>
                <a:cs typeface="Arial MT"/>
              </a:rPr>
              <a:t> </a:t>
            </a:r>
            <a:r>
              <a:rPr sz="2500" b="0" spc="5" dirty="0">
                <a:solidFill>
                  <a:srgbClr val="000000"/>
                </a:solidFill>
                <a:latin typeface="Arial MT"/>
                <a:cs typeface="Arial MT"/>
              </a:rPr>
              <a:t>Chaining</a:t>
            </a:r>
            <a:r>
              <a:rPr sz="2500" b="0" spc="-25" dirty="0">
                <a:solidFill>
                  <a:srgbClr val="000000"/>
                </a:solidFill>
                <a:latin typeface="Arial MT"/>
                <a:cs typeface="Arial MT"/>
              </a:rPr>
              <a:t> </a:t>
            </a:r>
            <a:r>
              <a:rPr sz="2500" b="0" spc="10" dirty="0">
                <a:solidFill>
                  <a:srgbClr val="000000"/>
                </a:solidFill>
                <a:latin typeface="Arial MT"/>
                <a:cs typeface="Arial MT"/>
              </a:rPr>
              <a:t>(SUHA)</a:t>
            </a:r>
            <a:endParaRPr sz="2500">
              <a:latin typeface="Arial MT"/>
              <a:cs typeface="Arial MT"/>
            </a:endParaRPr>
          </a:p>
        </p:txBody>
      </p:sp>
      <p:sp>
        <p:nvSpPr>
          <p:cNvPr id="3" name="object 3"/>
          <p:cNvSpPr txBox="1"/>
          <p:nvPr/>
        </p:nvSpPr>
        <p:spPr>
          <a:xfrm>
            <a:off x="928849" y="189743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0</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869076"/>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573847">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0"/>
                  </a:ext>
                </a:extLst>
              </a:tr>
              <a:tr h="573794">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1"/>
                  </a:ext>
                </a:extLst>
              </a:tr>
              <a:tr h="573794">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2"/>
                  </a:ext>
                </a:extLst>
              </a:tr>
              <a:tr h="573794">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3"/>
                  </a:ext>
                </a:extLst>
              </a:tr>
              <a:tr h="573847">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bl>
          </a:graphicData>
        </a:graphic>
      </p:graphicFrame>
      <p:sp>
        <p:nvSpPr>
          <p:cNvPr id="5" name="object 5"/>
          <p:cNvSpPr txBox="1"/>
          <p:nvPr/>
        </p:nvSpPr>
        <p:spPr>
          <a:xfrm>
            <a:off x="928849" y="2471233"/>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sp>
        <p:nvSpPr>
          <p:cNvPr id="6" name="object 6"/>
          <p:cNvSpPr txBox="1"/>
          <p:nvPr/>
        </p:nvSpPr>
        <p:spPr>
          <a:xfrm>
            <a:off x="928849" y="304502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2</a:t>
            </a:r>
            <a:endParaRPr sz="1400">
              <a:latin typeface="Consolas"/>
              <a:cs typeface="Consolas"/>
            </a:endParaRPr>
          </a:p>
        </p:txBody>
      </p:sp>
      <p:sp>
        <p:nvSpPr>
          <p:cNvPr id="7" name="object 7"/>
          <p:cNvSpPr txBox="1"/>
          <p:nvPr/>
        </p:nvSpPr>
        <p:spPr>
          <a:xfrm>
            <a:off x="928849" y="3618822"/>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3</a:t>
            </a:r>
            <a:endParaRPr sz="1400">
              <a:latin typeface="Consolas"/>
              <a:cs typeface="Consolas"/>
            </a:endParaRPr>
          </a:p>
        </p:txBody>
      </p:sp>
      <p:sp>
        <p:nvSpPr>
          <p:cNvPr id="8" name="object 8"/>
          <p:cNvSpPr txBox="1"/>
          <p:nvPr/>
        </p:nvSpPr>
        <p:spPr>
          <a:xfrm>
            <a:off x="928849" y="419261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4</a:t>
            </a:r>
            <a:endParaRPr sz="1400">
              <a:latin typeface="Consolas"/>
              <a:cs typeface="Consolas"/>
            </a:endParaRPr>
          </a:p>
        </p:txBody>
      </p:sp>
      <p:sp>
        <p:nvSpPr>
          <p:cNvPr id="9" name="object 9"/>
          <p:cNvSpPr txBox="1"/>
          <p:nvPr/>
        </p:nvSpPr>
        <p:spPr>
          <a:xfrm>
            <a:off x="384725" y="1083638"/>
            <a:ext cx="218376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25" dirty="0">
                <a:solidFill>
                  <a:srgbClr val="FF0000"/>
                </a:solidFill>
                <a:latin typeface="Arial MT"/>
                <a:cs typeface="Arial MT"/>
              </a:rPr>
              <a:t> </a:t>
            </a:r>
            <a:r>
              <a:rPr sz="1400" spc="-5" dirty="0">
                <a:solidFill>
                  <a:srgbClr val="FF0000"/>
                </a:solidFill>
                <a:latin typeface="Arial MT"/>
                <a:cs typeface="Arial MT"/>
              </a:rPr>
              <a:t>define</a:t>
            </a:r>
            <a:r>
              <a:rPr sz="1400" spc="-25" dirty="0">
                <a:solidFill>
                  <a:srgbClr val="FF0000"/>
                </a:solidFill>
                <a:latin typeface="Arial MT"/>
                <a:cs typeface="Arial MT"/>
              </a:rPr>
              <a:t> </a:t>
            </a:r>
            <a:r>
              <a:rPr sz="1400" dirty="0">
                <a:solidFill>
                  <a:srgbClr val="FF0000"/>
                </a:solidFill>
                <a:latin typeface="Arial MT"/>
                <a:cs typeface="Arial MT"/>
              </a:rPr>
              <a:t>a</a:t>
            </a:r>
            <a:r>
              <a:rPr sz="1400" spc="-25" dirty="0">
                <a:solidFill>
                  <a:srgbClr val="FF0000"/>
                </a:solidFill>
                <a:latin typeface="Arial MT"/>
                <a:cs typeface="Arial MT"/>
              </a:rPr>
              <a:t> </a:t>
            </a:r>
            <a:r>
              <a:rPr sz="1400" spc="-5" dirty="0">
                <a:solidFill>
                  <a:srgbClr val="FF0000"/>
                </a:solidFill>
                <a:latin typeface="Arial MT"/>
                <a:cs typeface="Arial MT"/>
              </a:rPr>
              <a:t>hash</a:t>
            </a:r>
            <a:r>
              <a:rPr sz="1400" spc="-25" dirty="0">
                <a:solidFill>
                  <a:srgbClr val="FF0000"/>
                </a:solidFill>
                <a:latin typeface="Arial MT"/>
                <a:cs typeface="Arial MT"/>
              </a:rPr>
              <a:t> </a:t>
            </a:r>
            <a:r>
              <a:rPr sz="1400" spc="-5" dirty="0">
                <a:solidFill>
                  <a:srgbClr val="FF0000"/>
                </a:solidFill>
                <a:latin typeface="Arial MT"/>
                <a:cs typeface="Arial MT"/>
              </a:rPr>
              <a:t>function</a:t>
            </a:r>
            <a:endParaRPr sz="1400">
              <a:latin typeface="Arial MT"/>
              <a:cs typeface="Arial MT"/>
            </a:endParaRPr>
          </a:p>
        </p:txBody>
      </p:sp>
      <p:sp>
        <p:nvSpPr>
          <p:cNvPr id="10" name="object 10"/>
          <p:cNvSpPr txBox="1"/>
          <p:nvPr/>
        </p:nvSpPr>
        <p:spPr>
          <a:xfrm>
            <a:off x="2607142" y="1103450"/>
            <a:ext cx="883919" cy="213360"/>
          </a:xfrm>
          <a:prstGeom prst="rect">
            <a:avLst/>
          </a:prstGeom>
          <a:solidFill>
            <a:srgbClr val="FFFF00"/>
          </a:solidFill>
        </p:spPr>
        <p:txBody>
          <a:bodyPr vert="horz" wrap="square" lIns="0" tIns="0" rIns="0" bIns="0" rtlCol="0">
            <a:spAutoFit/>
          </a:bodyPr>
          <a:lstStyle/>
          <a:p>
            <a:pPr>
              <a:lnSpc>
                <a:spcPts val="1625"/>
              </a:lnSpc>
            </a:pPr>
            <a:r>
              <a:rPr sz="1400" i="1" spc="-20" dirty="0">
                <a:solidFill>
                  <a:srgbClr val="FF0000"/>
                </a:solidFill>
                <a:latin typeface="Roboto"/>
                <a:cs typeface="Roboto"/>
              </a:rPr>
              <a:t>h(x) </a:t>
            </a:r>
            <a:r>
              <a:rPr sz="1400" i="1" spc="-40" dirty="0">
                <a:solidFill>
                  <a:srgbClr val="FF0000"/>
                </a:solidFill>
                <a:latin typeface="Roboto"/>
                <a:cs typeface="Roboto"/>
              </a:rPr>
              <a:t>=</a:t>
            </a:r>
            <a:r>
              <a:rPr sz="1400" i="1" spc="-20" dirty="0">
                <a:solidFill>
                  <a:srgbClr val="FF0000"/>
                </a:solidFill>
                <a:latin typeface="Roboto"/>
                <a:cs typeface="Roboto"/>
              </a:rPr>
              <a:t> </a:t>
            </a:r>
            <a:r>
              <a:rPr sz="1400" i="1" spc="-25" dirty="0">
                <a:solidFill>
                  <a:srgbClr val="FF0000"/>
                </a:solidFill>
                <a:latin typeface="Roboto"/>
                <a:cs typeface="Roboto"/>
              </a:rPr>
              <a:t>x</a:t>
            </a:r>
            <a:r>
              <a:rPr sz="1400" i="1" spc="-20" dirty="0">
                <a:solidFill>
                  <a:srgbClr val="FF0000"/>
                </a:solidFill>
                <a:latin typeface="Roboto"/>
                <a:cs typeface="Roboto"/>
              </a:rPr>
              <a:t> </a:t>
            </a:r>
            <a:r>
              <a:rPr sz="1400" i="1" spc="-25" dirty="0">
                <a:solidFill>
                  <a:srgbClr val="FF0000"/>
                </a:solidFill>
                <a:latin typeface="Roboto"/>
                <a:cs typeface="Roboto"/>
              </a:rPr>
              <a:t>%</a:t>
            </a:r>
            <a:r>
              <a:rPr sz="1400" i="1" spc="-20" dirty="0">
                <a:solidFill>
                  <a:srgbClr val="FF0000"/>
                </a:solidFill>
                <a:latin typeface="Roboto"/>
                <a:cs typeface="Roboto"/>
              </a:rPr>
              <a:t> 5</a:t>
            </a:r>
            <a:endParaRPr sz="1400">
              <a:latin typeface="Roboto"/>
              <a:cs typeface="Roboto"/>
            </a:endParaRPr>
          </a:p>
        </p:txBody>
      </p:sp>
      <p:grpSp>
        <p:nvGrpSpPr>
          <p:cNvPr id="11" name="object 11"/>
          <p:cNvGrpSpPr/>
          <p:nvPr/>
        </p:nvGrpSpPr>
        <p:grpSpPr>
          <a:xfrm>
            <a:off x="3023772" y="1846029"/>
            <a:ext cx="352425" cy="352425"/>
            <a:chOff x="3023772" y="1846029"/>
            <a:chExt cx="352425" cy="352425"/>
          </a:xfrm>
        </p:grpSpPr>
        <p:sp>
          <p:nvSpPr>
            <p:cNvPr id="12" name="object 12"/>
            <p:cNvSpPr/>
            <p:nvPr/>
          </p:nvSpPr>
          <p:spPr>
            <a:xfrm>
              <a:off x="3038059" y="1860317"/>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3" name="object 13"/>
            <p:cNvSpPr/>
            <p:nvPr/>
          </p:nvSpPr>
          <p:spPr>
            <a:xfrm>
              <a:off x="3038059" y="1860317"/>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4" name="object 14"/>
          <p:cNvSpPr txBox="1"/>
          <p:nvPr/>
        </p:nvSpPr>
        <p:spPr>
          <a:xfrm>
            <a:off x="3038059" y="1860317"/>
            <a:ext cx="323850" cy="323850"/>
          </a:xfrm>
          <a:prstGeom prst="rect">
            <a:avLst/>
          </a:prstGeom>
        </p:spPr>
        <p:txBody>
          <a:bodyPr vert="horz" wrap="square" lIns="0" tIns="49530" rIns="0" bIns="0" rtlCol="0">
            <a:spAutoFit/>
          </a:bodyPr>
          <a:lstStyle/>
          <a:p>
            <a:pPr algn="ctr">
              <a:lnSpc>
                <a:spcPct val="100000"/>
              </a:lnSpc>
              <a:spcBef>
                <a:spcPts val="390"/>
              </a:spcBef>
            </a:pPr>
            <a:r>
              <a:rPr sz="1400" dirty="0">
                <a:latin typeface="Consolas"/>
                <a:cs typeface="Consolas"/>
              </a:rPr>
              <a:t>0</a:t>
            </a:r>
            <a:endParaRPr sz="1400">
              <a:latin typeface="Consolas"/>
              <a:cs typeface="Consolas"/>
            </a:endParaRPr>
          </a:p>
        </p:txBody>
      </p:sp>
      <p:grpSp>
        <p:nvGrpSpPr>
          <p:cNvPr id="15" name="object 15"/>
          <p:cNvGrpSpPr/>
          <p:nvPr/>
        </p:nvGrpSpPr>
        <p:grpSpPr>
          <a:xfrm>
            <a:off x="3661234" y="1846041"/>
            <a:ext cx="352425" cy="352425"/>
            <a:chOff x="3661234" y="1846041"/>
            <a:chExt cx="352425" cy="352425"/>
          </a:xfrm>
        </p:grpSpPr>
        <p:sp>
          <p:nvSpPr>
            <p:cNvPr id="16" name="object 16"/>
            <p:cNvSpPr/>
            <p:nvPr/>
          </p:nvSpPr>
          <p:spPr>
            <a:xfrm>
              <a:off x="3675522" y="18603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7" name="object 17"/>
            <p:cNvSpPr/>
            <p:nvPr/>
          </p:nvSpPr>
          <p:spPr>
            <a:xfrm>
              <a:off x="3675522" y="18603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8" name="object 18"/>
          <p:cNvSpPr txBox="1"/>
          <p:nvPr/>
        </p:nvSpPr>
        <p:spPr>
          <a:xfrm>
            <a:off x="3675522" y="18603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20</a:t>
            </a:r>
            <a:endParaRPr sz="1400">
              <a:latin typeface="Consolas"/>
              <a:cs typeface="Consolas"/>
            </a:endParaRPr>
          </a:p>
        </p:txBody>
      </p:sp>
      <p:grpSp>
        <p:nvGrpSpPr>
          <p:cNvPr id="19" name="object 19"/>
          <p:cNvGrpSpPr/>
          <p:nvPr/>
        </p:nvGrpSpPr>
        <p:grpSpPr>
          <a:xfrm>
            <a:off x="4298705" y="1846029"/>
            <a:ext cx="352425" cy="352425"/>
            <a:chOff x="4298705" y="1846029"/>
            <a:chExt cx="352425" cy="352425"/>
          </a:xfrm>
        </p:grpSpPr>
        <p:sp>
          <p:nvSpPr>
            <p:cNvPr id="20" name="object 20"/>
            <p:cNvSpPr/>
            <p:nvPr/>
          </p:nvSpPr>
          <p:spPr>
            <a:xfrm>
              <a:off x="4312992" y="1860317"/>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21" name="object 21"/>
            <p:cNvSpPr/>
            <p:nvPr/>
          </p:nvSpPr>
          <p:spPr>
            <a:xfrm>
              <a:off x="4312992" y="1860317"/>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22" name="object 22"/>
          <p:cNvSpPr txBox="1"/>
          <p:nvPr/>
        </p:nvSpPr>
        <p:spPr>
          <a:xfrm>
            <a:off x="4312992" y="1860317"/>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40</a:t>
            </a:r>
            <a:endParaRPr sz="1400">
              <a:latin typeface="Consolas"/>
              <a:cs typeface="Consolas"/>
            </a:endParaRPr>
          </a:p>
        </p:txBody>
      </p:sp>
      <p:grpSp>
        <p:nvGrpSpPr>
          <p:cNvPr id="23" name="object 23"/>
          <p:cNvGrpSpPr/>
          <p:nvPr/>
        </p:nvGrpSpPr>
        <p:grpSpPr>
          <a:xfrm>
            <a:off x="2723959" y="1846029"/>
            <a:ext cx="2564765" cy="352425"/>
            <a:chOff x="2723959" y="1846029"/>
            <a:chExt cx="2564765" cy="352425"/>
          </a:xfrm>
        </p:grpSpPr>
        <p:pic>
          <p:nvPicPr>
            <p:cNvPr id="24" name="object 24"/>
            <p:cNvPicPr/>
            <p:nvPr/>
          </p:nvPicPr>
          <p:blipFill>
            <a:blip r:embed="rId2" cstate="print"/>
            <a:stretch>
              <a:fillRect/>
            </a:stretch>
          </p:blipFill>
          <p:spPr>
            <a:xfrm>
              <a:off x="3361459" y="1981026"/>
              <a:ext cx="295775" cy="81980"/>
            </a:xfrm>
            <a:prstGeom prst="rect">
              <a:avLst/>
            </a:prstGeom>
          </p:spPr>
        </p:pic>
        <p:pic>
          <p:nvPicPr>
            <p:cNvPr id="25" name="object 25"/>
            <p:cNvPicPr/>
            <p:nvPr/>
          </p:nvPicPr>
          <p:blipFill>
            <a:blip r:embed="rId2" cstate="print"/>
            <a:stretch>
              <a:fillRect/>
            </a:stretch>
          </p:blipFill>
          <p:spPr>
            <a:xfrm>
              <a:off x="3998922" y="1981039"/>
              <a:ext cx="295775" cy="81980"/>
            </a:xfrm>
            <a:prstGeom prst="rect">
              <a:avLst/>
            </a:prstGeom>
          </p:spPr>
        </p:pic>
        <p:pic>
          <p:nvPicPr>
            <p:cNvPr id="26" name="object 26"/>
            <p:cNvPicPr/>
            <p:nvPr/>
          </p:nvPicPr>
          <p:blipFill>
            <a:blip r:embed="rId2" cstate="print"/>
            <a:stretch>
              <a:fillRect/>
            </a:stretch>
          </p:blipFill>
          <p:spPr>
            <a:xfrm>
              <a:off x="2723959" y="1981026"/>
              <a:ext cx="295775" cy="81980"/>
            </a:xfrm>
            <a:prstGeom prst="rect">
              <a:avLst/>
            </a:prstGeom>
          </p:spPr>
        </p:pic>
        <p:sp>
          <p:nvSpPr>
            <p:cNvPr id="27" name="object 27"/>
            <p:cNvSpPr/>
            <p:nvPr/>
          </p:nvSpPr>
          <p:spPr>
            <a:xfrm>
              <a:off x="4950467" y="1860317"/>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28" name="object 28"/>
            <p:cNvSpPr/>
            <p:nvPr/>
          </p:nvSpPr>
          <p:spPr>
            <a:xfrm>
              <a:off x="4950467" y="1860317"/>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29" name="object 29"/>
          <p:cNvSpPr txBox="1"/>
          <p:nvPr/>
        </p:nvSpPr>
        <p:spPr>
          <a:xfrm>
            <a:off x="4950467" y="1860317"/>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30</a:t>
            </a:r>
            <a:endParaRPr sz="1400">
              <a:latin typeface="Consolas"/>
              <a:cs typeface="Consolas"/>
            </a:endParaRPr>
          </a:p>
        </p:txBody>
      </p:sp>
      <p:pic>
        <p:nvPicPr>
          <p:cNvPr id="30" name="object 30"/>
          <p:cNvPicPr/>
          <p:nvPr/>
        </p:nvPicPr>
        <p:blipFill>
          <a:blip r:embed="rId2" cstate="print"/>
          <a:stretch>
            <a:fillRect/>
          </a:stretch>
        </p:blipFill>
        <p:spPr>
          <a:xfrm>
            <a:off x="4636392" y="1981026"/>
            <a:ext cx="295775" cy="81980"/>
          </a:xfrm>
          <a:prstGeom prst="rect">
            <a:avLst/>
          </a:prstGeom>
        </p:spPr>
      </p:pic>
      <p:grpSp>
        <p:nvGrpSpPr>
          <p:cNvPr id="31" name="object 31"/>
          <p:cNvGrpSpPr/>
          <p:nvPr/>
        </p:nvGrpSpPr>
        <p:grpSpPr>
          <a:xfrm>
            <a:off x="3023922" y="2419829"/>
            <a:ext cx="352425" cy="352425"/>
            <a:chOff x="3023922" y="2419829"/>
            <a:chExt cx="352425" cy="352425"/>
          </a:xfrm>
        </p:grpSpPr>
        <p:sp>
          <p:nvSpPr>
            <p:cNvPr id="32" name="object 32"/>
            <p:cNvSpPr/>
            <p:nvPr/>
          </p:nvSpPr>
          <p:spPr>
            <a:xfrm>
              <a:off x="3038209"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33" name="object 33"/>
            <p:cNvSpPr/>
            <p:nvPr/>
          </p:nvSpPr>
          <p:spPr>
            <a:xfrm>
              <a:off x="3038209"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34" name="object 34"/>
          <p:cNvSpPr txBox="1"/>
          <p:nvPr/>
        </p:nvSpPr>
        <p:spPr>
          <a:xfrm>
            <a:off x="3038209"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21</a:t>
            </a:r>
            <a:endParaRPr sz="1400">
              <a:latin typeface="Consolas"/>
              <a:cs typeface="Consolas"/>
            </a:endParaRPr>
          </a:p>
        </p:txBody>
      </p:sp>
      <p:grpSp>
        <p:nvGrpSpPr>
          <p:cNvPr id="35" name="object 35"/>
          <p:cNvGrpSpPr/>
          <p:nvPr/>
        </p:nvGrpSpPr>
        <p:grpSpPr>
          <a:xfrm>
            <a:off x="3661384" y="2419842"/>
            <a:ext cx="352425" cy="352425"/>
            <a:chOff x="3661384" y="2419842"/>
            <a:chExt cx="352425" cy="352425"/>
          </a:xfrm>
        </p:grpSpPr>
        <p:sp>
          <p:nvSpPr>
            <p:cNvPr id="36" name="object 36"/>
            <p:cNvSpPr/>
            <p:nvPr/>
          </p:nvSpPr>
          <p:spPr>
            <a:xfrm>
              <a:off x="3675672" y="24341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37" name="object 37"/>
            <p:cNvSpPr/>
            <p:nvPr/>
          </p:nvSpPr>
          <p:spPr>
            <a:xfrm>
              <a:off x="3675672" y="24341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38" name="object 38"/>
          <p:cNvSpPr txBox="1"/>
          <p:nvPr/>
        </p:nvSpPr>
        <p:spPr>
          <a:xfrm>
            <a:off x="3675672" y="24341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41</a:t>
            </a:r>
            <a:endParaRPr sz="1400">
              <a:latin typeface="Consolas"/>
              <a:cs typeface="Consolas"/>
            </a:endParaRPr>
          </a:p>
        </p:txBody>
      </p:sp>
      <p:grpSp>
        <p:nvGrpSpPr>
          <p:cNvPr id="39" name="object 39"/>
          <p:cNvGrpSpPr/>
          <p:nvPr/>
        </p:nvGrpSpPr>
        <p:grpSpPr>
          <a:xfrm>
            <a:off x="4298855" y="2419829"/>
            <a:ext cx="352425" cy="352425"/>
            <a:chOff x="4298855" y="2419829"/>
            <a:chExt cx="352425" cy="352425"/>
          </a:xfrm>
        </p:grpSpPr>
        <p:sp>
          <p:nvSpPr>
            <p:cNvPr id="40" name="object 40"/>
            <p:cNvSpPr/>
            <p:nvPr/>
          </p:nvSpPr>
          <p:spPr>
            <a:xfrm>
              <a:off x="4313142"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41" name="object 41"/>
            <p:cNvSpPr/>
            <p:nvPr/>
          </p:nvSpPr>
          <p:spPr>
            <a:xfrm>
              <a:off x="4313142"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42" name="object 42"/>
          <p:cNvSpPr txBox="1"/>
          <p:nvPr/>
        </p:nvSpPr>
        <p:spPr>
          <a:xfrm>
            <a:off x="4313142"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16</a:t>
            </a:r>
            <a:endParaRPr sz="1400">
              <a:latin typeface="Consolas"/>
              <a:cs typeface="Consolas"/>
            </a:endParaRPr>
          </a:p>
        </p:txBody>
      </p:sp>
      <p:grpSp>
        <p:nvGrpSpPr>
          <p:cNvPr id="43" name="object 43"/>
          <p:cNvGrpSpPr/>
          <p:nvPr/>
        </p:nvGrpSpPr>
        <p:grpSpPr>
          <a:xfrm>
            <a:off x="2724109" y="2419829"/>
            <a:ext cx="2564765" cy="352425"/>
            <a:chOff x="2724109" y="2419829"/>
            <a:chExt cx="2564765" cy="352425"/>
          </a:xfrm>
        </p:grpSpPr>
        <p:pic>
          <p:nvPicPr>
            <p:cNvPr id="44" name="object 44"/>
            <p:cNvPicPr/>
            <p:nvPr/>
          </p:nvPicPr>
          <p:blipFill>
            <a:blip r:embed="rId3" cstate="print"/>
            <a:stretch>
              <a:fillRect/>
            </a:stretch>
          </p:blipFill>
          <p:spPr>
            <a:xfrm>
              <a:off x="3361609" y="2554826"/>
              <a:ext cx="295775" cy="81980"/>
            </a:xfrm>
            <a:prstGeom prst="rect">
              <a:avLst/>
            </a:prstGeom>
          </p:spPr>
        </p:pic>
        <p:pic>
          <p:nvPicPr>
            <p:cNvPr id="45" name="object 45"/>
            <p:cNvPicPr/>
            <p:nvPr/>
          </p:nvPicPr>
          <p:blipFill>
            <a:blip r:embed="rId3" cstate="print"/>
            <a:stretch>
              <a:fillRect/>
            </a:stretch>
          </p:blipFill>
          <p:spPr>
            <a:xfrm>
              <a:off x="3999072" y="2554838"/>
              <a:ext cx="295775" cy="81980"/>
            </a:xfrm>
            <a:prstGeom prst="rect">
              <a:avLst/>
            </a:prstGeom>
          </p:spPr>
        </p:pic>
        <p:pic>
          <p:nvPicPr>
            <p:cNvPr id="46" name="object 46"/>
            <p:cNvPicPr/>
            <p:nvPr/>
          </p:nvPicPr>
          <p:blipFill>
            <a:blip r:embed="rId3" cstate="print"/>
            <a:stretch>
              <a:fillRect/>
            </a:stretch>
          </p:blipFill>
          <p:spPr>
            <a:xfrm>
              <a:off x="2724109" y="2554826"/>
              <a:ext cx="295775" cy="81980"/>
            </a:xfrm>
            <a:prstGeom prst="rect">
              <a:avLst/>
            </a:prstGeom>
          </p:spPr>
        </p:pic>
        <p:sp>
          <p:nvSpPr>
            <p:cNvPr id="47" name="object 47"/>
            <p:cNvSpPr/>
            <p:nvPr/>
          </p:nvSpPr>
          <p:spPr>
            <a:xfrm>
              <a:off x="4950617"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48" name="object 48"/>
            <p:cNvSpPr/>
            <p:nvPr/>
          </p:nvSpPr>
          <p:spPr>
            <a:xfrm>
              <a:off x="4950617"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49" name="object 49"/>
          <p:cNvSpPr txBox="1"/>
          <p:nvPr/>
        </p:nvSpPr>
        <p:spPr>
          <a:xfrm>
            <a:off x="4950617"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31</a:t>
            </a:r>
            <a:endParaRPr sz="1400">
              <a:latin typeface="Consolas"/>
              <a:cs typeface="Consolas"/>
            </a:endParaRPr>
          </a:p>
        </p:txBody>
      </p:sp>
      <p:grpSp>
        <p:nvGrpSpPr>
          <p:cNvPr id="50" name="object 50"/>
          <p:cNvGrpSpPr/>
          <p:nvPr/>
        </p:nvGrpSpPr>
        <p:grpSpPr>
          <a:xfrm>
            <a:off x="3023772" y="2993617"/>
            <a:ext cx="352425" cy="352425"/>
            <a:chOff x="3023772" y="2993617"/>
            <a:chExt cx="352425" cy="352425"/>
          </a:xfrm>
        </p:grpSpPr>
        <p:sp>
          <p:nvSpPr>
            <p:cNvPr id="51" name="object 51"/>
            <p:cNvSpPr/>
            <p:nvPr/>
          </p:nvSpPr>
          <p:spPr>
            <a:xfrm>
              <a:off x="3038059" y="30079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52" name="object 52"/>
            <p:cNvSpPr/>
            <p:nvPr/>
          </p:nvSpPr>
          <p:spPr>
            <a:xfrm>
              <a:off x="3038059" y="30079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grpSp>
        <p:nvGrpSpPr>
          <p:cNvPr id="53" name="object 53"/>
          <p:cNvGrpSpPr/>
          <p:nvPr/>
        </p:nvGrpSpPr>
        <p:grpSpPr>
          <a:xfrm>
            <a:off x="4636542" y="2419829"/>
            <a:ext cx="1289685" cy="352425"/>
            <a:chOff x="4636542" y="2419829"/>
            <a:chExt cx="1289685" cy="352425"/>
          </a:xfrm>
        </p:grpSpPr>
        <p:pic>
          <p:nvPicPr>
            <p:cNvPr id="54" name="object 54"/>
            <p:cNvPicPr/>
            <p:nvPr/>
          </p:nvPicPr>
          <p:blipFill>
            <a:blip r:embed="rId3" cstate="print"/>
            <a:stretch>
              <a:fillRect/>
            </a:stretch>
          </p:blipFill>
          <p:spPr>
            <a:xfrm>
              <a:off x="4636542" y="2554826"/>
              <a:ext cx="295775" cy="81980"/>
            </a:xfrm>
            <a:prstGeom prst="rect">
              <a:avLst/>
            </a:prstGeom>
          </p:spPr>
        </p:pic>
        <p:sp>
          <p:nvSpPr>
            <p:cNvPr id="55" name="object 55"/>
            <p:cNvSpPr/>
            <p:nvPr/>
          </p:nvSpPr>
          <p:spPr>
            <a:xfrm>
              <a:off x="5588117"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56" name="object 56"/>
            <p:cNvSpPr/>
            <p:nvPr/>
          </p:nvSpPr>
          <p:spPr>
            <a:xfrm>
              <a:off x="5588117"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57" name="object 57"/>
          <p:cNvSpPr txBox="1"/>
          <p:nvPr/>
        </p:nvSpPr>
        <p:spPr>
          <a:xfrm>
            <a:off x="3038059" y="30079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32</a:t>
            </a:r>
            <a:endParaRPr sz="1400">
              <a:latin typeface="Consolas"/>
              <a:cs typeface="Consolas"/>
            </a:endParaRPr>
          </a:p>
        </p:txBody>
      </p:sp>
      <p:grpSp>
        <p:nvGrpSpPr>
          <p:cNvPr id="58" name="object 58"/>
          <p:cNvGrpSpPr/>
          <p:nvPr/>
        </p:nvGrpSpPr>
        <p:grpSpPr>
          <a:xfrm>
            <a:off x="3661234" y="2993629"/>
            <a:ext cx="352425" cy="352425"/>
            <a:chOff x="3661234" y="2993629"/>
            <a:chExt cx="352425" cy="352425"/>
          </a:xfrm>
        </p:grpSpPr>
        <p:sp>
          <p:nvSpPr>
            <p:cNvPr id="59" name="object 59"/>
            <p:cNvSpPr/>
            <p:nvPr/>
          </p:nvSpPr>
          <p:spPr>
            <a:xfrm>
              <a:off x="3675522" y="30079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60" name="object 60"/>
            <p:cNvSpPr/>
            <p:nvPr/>
          </p:nvSpPr>
          <p:spPr>
            <a:xfrm>
              <a:off x="3675522" y="30079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61" name="object 61"/>
          <p:cNvSpPr txBox="1"/>
          <p:nvPr/>
        </p:nvSpPr>
        <p:spPr>
          <a:xfrm>
            <a:off x="3675522" y="30079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12</a:t>
            </a:r>
            <a:endParaRPr sz="1400">
              <a:latin typeface="Consolas"/>
              <a:cs typeface="Consolas"/>
            </a:endParaRPr>
          </a:p>
        </p:txBody>
      </p:sp>
      <p:grpSp>
        <p:nvGrpSpPr>
          <p:cNvPr id="62" name="object 62"/>
          <p:cNvGrpSpPr/>
          <p:nvPr/>
        </p:nvGrpSpPr>
        <p:grpSpPr>
          <a:xfrm>
            <a:off x="4298705" y="2993617"/>
            <a:ext cx="352425" cy="352425"/>
            <a:chOff x="4298705" y="2993617"/>
            <a:chExt cx="352425" cy="352425"/>
          </a:xfrm>
        </p:grpSpPr>
        <p:sp>
          <p:nvSpPr>
            <p:cNvPr id="63" name="object 63"/>
            <p:cNvSpPr/>
            <p:nvPr/>
          </p:nvSpPr>
          <p:spPr>
            <a:xfrm>
              <a:off x="4312992" y="30079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64" name="object 64"/>
            <p:cNvSpPr/>
            <p:nvPr/>
          </p:nvSpPr>
          <p:spPr>
            <a:xfrm>
              <a:off x="4312992" y="30079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65" name="object 65"/>
          <p:cNvSpPr txBox="1"/>
          <p:nvPr/>
        </p:nvSpPr>
        <p:spPr>
          <a:xfrm>
            <a:off x="4312992" y="30079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47</a:t>
            </a:r>
            <a:endParaRPr sz="1400">
              <a:latin typeface="Consolas"/>
              <a:cs typeface="Consolas"/>
            </a:endParaRPr>
          </a:p>
        </p:txBody>
      </p:sp>
      <p:grpSp>
        <p:nvGrpSpPr>
          <p:cNvPr id="66" name="object 66"/>
          <p:cNvGrpSpPr/>
          <p:nvPr/>
        </p:nvGrpSpPr>
        <p:grpSpPr>
          <a:xfrm>
            <a:off x="2723959" y="2993617"/>
            <a:ext cx="2564765" cy="352425"/>
            <a:chOff x="2723959" y="2993617"/>
            <a:chExt cx="2564765" cy="352425"/>
          </a:xfrm>
        </p:grpSpPr>
        <p:pic>
          <p:nvPicPr>
            <p:cNvPr id="67" name="object 67"/>
            <p:cNvPicPr/>
            <p:nvPr/>
          </p:nvPicPr>
          <p:blipFill>
            <a:blip r:embed="rId2" cstate="print"/>
            <a:stretch>
              <a:fillRect/>
            </a:stretch>
          </p:blipFill>
          <p:spPr>
            <a:xfrm>
              <a:off x="3361459" y="3128614"/>
              <a:ext cx="295775" cy="81980"/>
            </a:xfrm>
            <a:prstGeom prst="rect">
              <a:avLst/>
            </a:prstGeom>
          </p:spPr>
        </p:pic>
        <p:pic>
          <p:nvPicPr>
            <p:cNvPr id="68" name="object 68"/>
            <p:cNvPicPr/>
            <p:nvPr/>
          </p:nvPicPr>
          <p:blipFill>
            <a:blip r:embed="rId2" cstate="print"/>
            <a:stretch>
              <a:fillRect/>
            </a:stretch>
          </p:blipFill>
          <p:spPr>
            <a:xfrm>
              <a:off x="3998922" y="3128626"/>
              <a:ext cx="295775" cy="81980"/>
            </a:xfrm>
            <a:prstGeom prst="rect">
              <a:avLst/>
            </a:prstGeom>
          </p:spPr>
        </p:pic>
        <p:pic>
          <p:nvPicPr>
            <p:cNvPr id="69" name="object 69"/>
            <p:cNvPicPr/>
            <p:nvPr/>
          </p:nvPicPr>
          <p:blipFill>
            <a:blip r:embed="rId2" cstate="print"/>
            <a:stretch>
              <a:fillRect/>
            </a:stretch>
          </p:blipFill>
          <p:spPr>
            <a:xfrm>
              <a:off x="2723959" y="3128614"/>
              <a:ext cx="295775" cy="81980"/>
            </a:xfrm>
            <a:prstGeom prst="rect">
              <a:avLst/>
            </a:prstGeom>
          </p:spPr>
        </p:pic>
        <p:sp>
          <p:nvSpPr>
            <p:cNvPr id="70" name="object 70"/>
            <p:cNvSpPr/>
            <p:nvPr/>
          </p:nvSpPr>
          <p:spPr>
            <a:xfrm>
              <a:off x="4950467" y="30079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71" name="object 71"/>
            <p:cNvSpPr/>
            <p:nvPr/>
          </p:nvSpPr>
          <p:spPr>
            <a:xfrm>
              <a:off x="4950467" y="30079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72" name="object 72"/>
          <p:cNvSpPr txBox="1"/>
          <p:nvPr/>
        </p:nvSpPr>
        <p:spPr>
          <a:xfrm>
            <a:off x="4950467" y="30079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52</a:t>
            </a:r>
            <a:endParaRPr sz="1400">
              <a:latin typeface="Consolas"/>
              <a:cs typeface="Consolas"/>
            </a:endParaRPr>
          </a:p>
        </p:txBody>
      </p:sp>
      <p:pic>
        <p:nvPicPr>
          <p:cNvPr id="73" name="object 73"/>
          <p:cNvPicPr/>
          <p:nvPr/>
        </p:nvPicPr>
        <p:blipFill>
          <a:blip r:embed="rId2" cstate="print"/>
          <a:stretch>
            <a:fillRect/>
          </a:stretch>
        </p:blipFill>
        <p:spPr>
          <a:xfrm>
            <a:off x="4636392" y="3128614"/>
            <a:ext cx="295775" cy="81980"/>
          </a:xfrm>
          <a:prstGeom prst="rect">
            <a:avLst/>
          </a:prstGeom>
        </p:spPr>
      </p:pic>
      <p:grpSp>
        <p:nvGrpSpPr>
          <p:cNvPr id="74" name="object 74"/>
          <p:cNvGrpSpPr/>
          <p:nvPr/>
        </p:nvGrpSpPr>
        <p:grpSpPr>
          <a:xfrm>
            <a:off x="3023772" y="3567416"/>
            <a:ext cx="352425" cy="352425"/>
            <a:chOff x="3023772" y="3567416"/>
            <a:chExt cx="352425" cy="352425"/>
          </a:xfrm>
        </p:grpSpPr>
        <p:sp>
          <p:nvSpPr>
            <p:cNvPr id="75" name="object 75"/>
            <p:cNvSpPr/>
            <p:nvPr/>
          </p:nvSpPr>
          <p:spPr>
            <a:xfrm>
              <a:off x="3038059" y="35817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76" name="object 76"/>
            <p:cNvSpPr/>
            <p:nvPr/>
          </p:nvSpPr>
          <p:spPr>
            <a:xfrm>
              <a:off x="3038059" y="35817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77" name="object 77"/>
          <p:cNvSpPr txBox="1"/>
          <p:nvPr/>
        </p:nvSpPr>
        <p:spPr>
          <a:xfrm>
            <a:off x="3038059" y="35817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93</a:t>
            </a:r>
            <a:endParaRPr sz="1400">
              <a:latin typeface="Consolas"/>
              <a:cs typeface="Consolas"/>
            </a:endParaRPr>
          </a:p>
        </p:txBody>
      </p:sp>
      <p:grpSp>
        <p:nvGrpSpPr>
          <p:cNvPr id="78" name="object 78"/>
          <p:cNvGrpSpPr/>
          <p:nvPr/>
        </p:nvGrpSpPr>
        <p:grpSpPr>
          <a:xfrm>
            <a:off x="3661234" y="3567429"/>
            <a:ext cx="352425" cy="352425"/>
            <a:chOff x="3661234" y="3567429"/>
            <a:chExt cx="352425" cy="352425"/>
          </a:xfrm>
        </p:grpSpPr>
        <p:sp>
          <p:nvSpPr>
            <p:cNvPr id="79" name="object 79"/>
            <p:cNvSpPr/>
            <p:nvPr/>
          </p:nvSpPr>
          <p:spPr>
            <a:xfrm>
              <a:off x="3675522" y="35817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80" name="object 80"/>
            <p:cNvSpPr/>
            <p:nvPr/>
          </p:nvSpPr>
          <p:spPr>
            <a:xfrm>
              <a:off x="3675522" y="35817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81" name="object 81"/>
          <p:cNvSpPr txBox="1"/>
          <p:nvPr/>
        </p:nvSpPr>
        <p:spPr>
          <a:xfrm>
            <a:off x="3675522" y="3581716"/>
            <a:ext cx="323850" cy="323850"/>
          </a:xfrm>
          <a:prstGeom prst="rect">
            <a:avLst/>
          </a:prstGeom>
        </p:spPr>
        <p:txBody>
          <a:bodyPr vert="horz" wrap="square" lIns="0" tIns="49530" rIns="0" bIns="0" rtlCol="0">
            <a:spAutoFit/>
          </a:bodyPr>
          <a:lstStyle/>
          <a:p>
            <a:pPr algn="ctr">
              <a:lnSpc>
                <a:spcPct val="100000"/>
              </a:lnSpc>
              <a:spcBef>
                <a:spcPts val="390"/>
              </a:spcBef>
            </a:pPr>
            <a:r>
              <a:rPr sz="1400" dirty="0">
                <a:latin typeface="Consolas"/>
                <a:cs typeface="Consolas"/>
              </a:rPr>
              <a:t>8</a:t>
            </a:r>
            <a:endParaRPr sz="1400">
              <a:latin typeface="Consolas"/>
              <a:cs typeface="Consolas"/>
            </a:endParaRPr>
          </a:p>
        </p:txBody>
      </p:sp>
      <p:grpSp>
        <p:nvGrpSpPr>
          <p:cNvPr id="82" name="object 82"/>
          <p:cNvGrpSpPr/>
          <p:nvPr/>
        </p:nvGrpSpPr>
        <p:grpSpPr>
          <a:xfrm>
            <a:off x="4298705" y="3567416"/>
            <a:ext cx="352425" cy="352425"/>
            <a:chOff x="4298705" y="3567416"/>
            <a:chExt cx="352425" cy="352425"/>
          </a:xfrm>
        </p:grpSpPr>
        <p:sp>
          <p:nvSpPr>
            <p:cNvPr id="83" name="object 83"/>
            <p:cNvSpPr/>
            <p:nvPr/>
          </p:nvSpPr>
          <p:spPr>
            <a:xfrm>
              <a:off x="4312992" y="35817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84" name="object 84"/>
            <p:cNvSpPr/>
            <p:nvPr/>
          </p:nvSpPr>
          <p:spPr>
            <a:xfrm>
              <a:off x="4312992" y="35817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85" name="object 85"/>
          <p:cNvSpPr txBox="1"/>
          <p:nvPr/>
        </p:nvSpPr>
        <p:spPr>
          <a:xfrm>
            <a:off x="4312992" y="35817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33</a:t>
            </a:r>
            <a:endParaRPr sz="1400">
              <a:latin typeface="Consolas"/>
              <a:cs typeface="Consolas"/>
            </a:endParaRPr>
          </a:p>
        </p:txBody>
      </p:sp>
      <p:grpSp>
        <p:nvGrpSpPr>
          <p:cNvPr id="86" name="object 86"/>
          <p:cNvGrpSpPr/>
          <p:nvPr/>
        </p:nvGrpSpPr>
        <p:grpSpPr>
          <a:xfrm>
            <a:off x="2723959" y="3567416"/>
            <a:ext cx="2564765" cy="352425"/>
            <a:chOff x="2723959" y="3567416"/>
            <a:chExt cx="2564765" cy="352425"/>
          </a:xfrm>
        </p:grpSpPr>
        <p:pic>
          <p:nvPicPr>
            <p:cNvPr id="87" name="object 87"/>
            <p:cNvPicPr/>
            <p:nvPr/>
          </p:nvPicPr>
          <p:blipFill>
            <a:blip r:embed="rId3" cstate="print"/>
            <a:stretch>
              <a:fillRect/>
            </a:stretch>
          </p:blipFill>
          <p:spPr>
            <a:xfrm>
              <a:off x="3361459" y="3702413"/>
              <a:ext cx="295775" cy="81981"/>
            </a:xfrm>
            <a:prstGeom prst="rect">
              <a:avLst/>
            </a:prstGeom>
          </p:spPr>
        </p:pic>
        <p:pic>
          <p:nvPicPr>
            <p:cNvPr id="88" name="object 88"/>
            <p:cNvPicPr/>
            <p:nvPr/>
          </p:nvPicPr>
          <p:blipFill>
            <a:blip r:embed="rId3" cstate="print"/>
            <a:stretch>
              <a:fillRect/>
            </a:stretch>
          </p:blipFill>
          <p:spPr>
            <a:xfrm>
              <a:off x="3998922" y="3702426"/>
              <a:ext cx="295775" cy="81981"/>
            </a:xfrm>
            <a:prstGeom prst="rect">
              <a:avLst/>
            </a:prstGeom>
          </p:spPr>
        </p:pic>
        <p:pic>
          <p:nvPicPr>
            <p:cNvPr id="89" name="object 89"/>
            <p:cNvPicPr/>
            <p:nvPr/>
          </p:nvPicPr>
          <p:blipFill>
            <a:blip r:embed="rId3" cstate="print"/>
            <a:stretch>
              <a:fillRect/>
            </a:stretch>
          </p:blipFill>
          <p:spPr>
            <a:xfrm>
              <a:off x="2723959" y="3702413"/>
              <a:ext cx="295775" cy="81981"/>
            </a:xfrm>
            <a:prstGeom prst="rect">
              <a:avLst/>
            </a:prstGeom>
          </p:spPr>
        </p:pic>
        <p:sp>
          <p:nvSpPr>
            <p:cNvPr id="90" name="object 90"/>
            <p:cNvSpPr/>
            <p:nvPr/>
          </p:nvSpPr>
          <p:spPr>
            <a:xfrm>
              <a:off x="4950467" y="35817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91" name="object 91"/>
            <p:cNvSpPr/>
            <p:nvPr/>
          </p:nvSpPr>
          <p:spPr>
            <a:xfrm>
              <a:off x="4950467" y="35817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92" name="object 92"/>
          <p:cNvSpPr txBox="1"/>
          <p:nvPr/>
        </p:nvSpPr>
        <p:spPr>
          <a:xfrm>
            <a:off x="4950467" y="35817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23</a:t>
            </a:r>
            <a:endParaRPr sz="1400">
              <a:latin typeface="Consolas"/>
              <a:cs typeface="Consolas"/>
            </a:endParaRPr>
          </a:p>
        </p:txBody>
      </p:sp>
      <p:pic>
        <p:nvPicPr>
          <p:cNvPr id="93" name="object 93"/>
          <p:cNvPicPr/>
          <p:nvPr/>
        </p:nvPicPr>
        <p:blipFill>
          <a:blip r:embed="rId3" cstate="print"/>
          <a:stretch>
            <a:fillRect/>
          </a:stretch>
        </p:blipFill>
        <p:spPr>
          <a:xfrm>
            <a:off x="4636392" y="3702413"/>
            <a:ext cx="295775" cy="81981"/>
          </a:xfrm>
          <a:prstGeom prst="rect">
            <a:avLst/>
          </a:prstGeom>
        </p:spPr>
      </p:pic>
      <p:grpSp>
        <p:nvGrpSpPr>
          <p:cNvPr id="94" name="object 94"/>
          <p:cNvGrpSpPr/>
          <p:nvPr/>
        </p:nvGrpSpPr>
        <p:grpSpPr>
          <a:xfrm>
            <a:off x="3023772" y="4141241"/>
            <a:ext cx="352425" cy="352425"/>
            <a:chOff x="3023772" y="4141241"/>
            <a:chExt cx="352425" cy="352425"/>
          </a:xfrm>
        </p:grpSpPr>
        <p:sp>
          <p:nvSpPr>
            <p:cNvPr id="95" name="object 95"/>
            <p:cNvSpPr/>
            <p:nvPr/>
          </p:nvSpPr>
          <p:spPr>
            <a:xfrm>
              <a:off x="3038059" y="41555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96" name="object 96"/>
            <p:cNvSpPr/>
            <p:nvPr/>
          </p:nvSpPr>
          <p:spPr>
            <a:xfrm>
              <a:off x="3038059" y="41555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97" name="object 97"/>
          <p:cNvSpPr txBox="1"/>
          <p:nvPr/>
        </p:nvSpPr>
        <p:spPr>
          <a:xfrm>
            <a:off x="3038059" y="41555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44</a:t>
            </a:r>
            <a:endParaRPr sz="1400">
              <a:latin typeface="Consolas"/>
              <a:cs typeface="Consolas"/>
            </a:endParaRPr>
          </a:p>
        </p:txBody>
      </p:sp>
      <p:grpSp>
        <p:nvGrpSpPr>
          <p:cNvPr id="98" name="object 98"/>
          <p:cNvGrpSpPr/>
          <p:nvPr/>
        </p:nvGrpSpPr>
        <p:grpSpPr>
          <a:xfrm>
            <a:off x="3661234" y="4141254"/>
            <a:ext cx="352425" cy="352425"/>
            <a:chOff x="3661234" y="4141254"/>
            <a:chExt cx="352425" cy="352425"/>
          </a:xfrm>
        </p:grpSpPr>
        <p:sp>
          <p:nvSpPr>
            <p:cNvPr id="99" name="object 99"/>
            <p:cNvSpPr/>
            <p:nvPr/>
          </p:nvSpPr>
          <p:spPr>
            <a:xfrm>
              <a:off x="3675522" y="4155541"/>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00" name="object 100"/>
            <p:cNvSpPr/>
            <p:nvPr/>
          </p:nvSpPr>
          <p:spPr>
            <a:xfrm>
              <a:off x="3675522" y="4155541"/>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01" name="object 101"/>
          <p:cNvSpPr txBox="1"/>
          <p:nvPr/>
        </p:nvSpPr>
        <p:spPr>
          <a:xfrm>
            <a:off x="3675522" y="4155541"/>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24</a:t>
            </a:r>
            <a:endParaRPr sz="1400">
              <a:latin typeface="Consolas"/>
              <a:cs typeface="Consolas"/>
            </a:endParaRPr>
          </a:p>
        </p:txBody>
      </p:sp>
      <p:grpSp>
        <p:nvGrpSpPr>
          <p:cNvPr id="102" name="object 102"/>
          <p:cNvGrpSpPr/>
          <p:nvPr/>
        </p:nvGrpSpPr>
        <p:grpSpPr>
          <a:xfrm>
            <a:off x="4298705" y="4141241"/>
            <a:ext cx="352425" cy="352425"/>
            <a:chOff x="4298705" y="4141241"/>
            <a:chExt cx="352425" cy="352425"/>
          </a:xfrm>
        </p:grpSpPr>
        <p:sp>
          <p:nvSpPr>
            <p:cNvPr id="103" name="object 103"/>
            <p:cNvSpPr/>
            <p:nvPr/>
          </p:nvSpPr>
          <p:spPr>
            <a:xfrm>
              <a:off x="4312992" y="41555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04" name="object 104"/>
            <p:cNvSpPr/>
            <p:nvPr/>
          </p:nvSpPr>
          <p:spPr>
            <a:xfrm>
              <a:off x="4312992" y="41555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05" name="object 105"/>
          <p:cNvSpPr txBox="1"/>
          <p:nvPr/>
        </p:nvSpPr>
        <p:spPr>
          <a:xfrm>
            <a:off x="4312992" y="41555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34</a:t>
            </a:r>
            <a:endParaRPr sz="1400">
              <a:latin typeface="Consolas"/>
              <a:cs typeface="Consolas"/>
            </a:endParaRPr>
          </a:p>
        </p:txBody>
      </p:sp>
      <p:grpSp>
        <p:nvGrpSpPr>
          <p:cNvPr id="106" name="object 106"/>
          <p:cNvGrpSpPr/>
          <p:nvPr/>
        </p:nvGrpSpPr>
        <p:grpSpPr>
          <a:xfrm>
            <a:off x="2723959" y="4141241"/>
            <a:ext cx="2564765" cy="352425"/>
            <a:chOff x="2723959" y="4141241"/>
            <a:chExt cx="2564765" cy="352425"/>
          </a:xfrm>
        </p:grpSpPr>
        <p:pic>
          <p:nvPicPr>
            <p:cNvPr id="107" name="object 107"/>
            <p:cNvPicPr/>
            <p:nvPr/>
          </p:nvPicPr>
          <p:blipFill>
            <a:blip r:embed="rId2" cstate="print"/>
            <a:stretch>
              <a:fillRect/>
            </a:stretch>
          </p:blipFill>
          <p:spPr>
            <a:xfrm>
              <a:off x="3361459" y="4276238"/>
              <a:ext cx="295775" cy="81981"/>
            </a:xfrm>
            <a:prstGeom prst="rect">
              <a:avLst/>
            </a:prstGeom>
          </p:spPr>
        </p:pic>
        <p:pic>
          <p:nvPicPr>
            <p:cNvPr id="108" name="object 108"/>
            <p:cNvPicPr/>
            <p:nvPr/>
          </p:nvPicPr>
          <p:blipFill>
            <a:blip r:embed="rId2" cstate="print"/>
            <a:stretch>
              <a:fillRect/>
            </a:stretch>
          </p:blipFill>
          <p:spPr>
            <a:xfrm>
              <a:off x="3998922" y="4276251"/>
              <a:ext cx="295775" cy="81981"/>
            </a:xfrm>
            <a:prstGeom prst="rect">
              <a:avLst/>
            </a:prstGeom>
          </p:spPr>
        </p:pic>
        <p:pic>
          <p:nvPicPr>
            <p:cNvPr id="109" name="object 109"/>
            <p:cNvPicPr/>
            <p:nvPr/>
          </p:nvPicPr>
          <p:blipFill>
            <a:blip r:embed="rId2" cstate="print"/>
            <a:stretch>
              <a:fillRect/>
            </a:stretch>
          </p:blipFill>
          <p:spPr>
            <a:xfrm>
              <a:off x="2723959" y="4276238"/>
              <a:ext cx="295775" cy="81981"/>
            </a:xfrm>
            <a:prstGeom prst="rect">
              <a:avLst/>
            </a:prstGeom>
          </p:spPr>
        </p:pic>
        <p:sp>
          <p:nvSpPr>
            <p:cNvPr id="110" name="object 110"/>
            <p:cNvSpPr/>
            <p:nvPr/>
          </p:nvSpPr>
          <p:spPr>
            <a:xfrm>
              <a:off x="4950467" y="41555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11" name="object 111"/>
            <p:cNvSpPr/>
            <p:nvPr/>
          </p:nvSpPr>
          <p:spPr>
            <a:xfrm>
              <a:off x="4950467" y="41555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12" name="object 112"/>
          <p:cNvSpPr txBox="1"/>
          <p:nvPr/>
        </p:nvSpPr>
        <p:spPr>
          <a:xfrm>
            <a:off x="4950467" y="41555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14</a:t>
            </a:r>
            <a:endParaRPr sz="1400">
              <a:latin typeface="Consolas"/>
              <a:cs typeface="Consolas"/>
            </a:endParaRPr>
          </a:p>
        </p:txBody>
      </p:sp>
      <p:grpSp>
        <p:nvGrpSpPr>
          <p:cNvPr id="113" name="object 113"/>
          <p:cNvGrpSpPr/>
          <p:nvPr/>
        </p:nvGrpSpPr>
        <p:grpSpPr>
          <a:xfrm>
            <a:off x="4636392" y="4141216"/>
            <a:ext cx="1289685" cy="352425"/>
            <a:chOff x="4636392" y="4141216"/>
            <a:chExt cx="1289685" cy="352425"/>
          </a:xfrm>
        </p:grpSpPr>
        <p:pic>
          <p:nvPicPr>
            <p:cNvPr id="114" name="object 114"/>
            <p:cNvPicPr/>
            <p:nvPr/>
          </p:nvPicPr>
          <p:blipFill>
            <a:blip r:embed="rId2" cstate="print"/>
            <a:stretch>
              <a:fillRect/>
            </a:stretch>
          </p:blipFill>
          <p:spPr>
            <a:xfrm>
              <a:off x="4636392" y="4276238"/>
              <a:ext cx="295775" cy="81981"/>
            </a:xfrm>
            <a:prstGeom prst="rect">
              <a:avLst/>
            </a:prstGeom>
          </p:spPr>
        </p:pic>
        <p:sp>
          <p:nvSpPr>
            <p:cNvPr id="115" name="object 115"/>
            <p:cNvSpPr/>
            <p:nvPr/>
          </p:nvSpPr>
          <p:spPr>
            <a:xfrm>
              <a:off x="5587942" y="41555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16" name="object 116"/>
            <p:cNvSpPr/>
            <p:nvPr/>
          </p:nvSpPr>
          <p:spPr>
            <a:xfrm>
              <a:off x="5587942" y="41555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17" name="object 117"/>
          <p:cNvSpPr txBox="1"/>
          <p:nvPr/>
        </p:nvSpPr>
        <p:spPr>
          <a:xfrm>
            <a:off x="5588117"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61</a:t>
            </a:r>
            <a:endParaRPr sz="1400">
              <a:latin typeface="Consolas"/>
              <a:cs typeface="Consolas"/>
            </a:endParaRPr>
          </a:p>
        </p:txBody>
      </p:sp>
      <p:pic>
        <p:nvPicPr>
          <p:cNvPr id="118" name="object 118"/>
          <p:cNvPicPr/>
          <p:nvPr/>
        </p:nvPicPr>
        <p:blipFill>
          <a:blip r:embed="rId4" cstate="print"/>
          <a:stretch>
            <a:fillRect/>
          </a:stretch>
        </p:blipFill>
        <p:spPr>
          <a:xfrm>
            <a:off x="5274017" y="2554826"/>
            <a:ext cx="295775" cy="81980"/>
          </a:xfrm>
          <a:prstGeom prst="rect">
            <a:avLst/>
          </a:prstGeom>
        </p:spPr>
      </p:pic>
      <p:sp>
        <p:nvSpPr>
          <p:cNvPr id="119" name="object 119"/>
          <p:cNvSpPr txBox="1"/>
          <p:nvPr/>
        </p:nvSpPr>
        <p:spPr>
          <a:xfrm>
            <a:off x="5587942" y="41555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74</a:t>
            </a:r>
            <a:endParaRPr sz="1400">
              <a:latin typeface="Consolas"/>
              <a:cs typeface="Consolas"/>
            </a:endParaRPr>
          </a:p>
        </p:txBody>
      </p:sp>
      <p:pic>
        <p:nvPicPr>
          <p:cNvPr id="120" name="object 120"/>
          <p:cNvPicPr/>
          <p:nvPr/>
        </p:nvPicPr>
        <p:blipFill>
          <a:blip r:embed="rId2" cstate="print"/>
          <a:stretch>
            <a:fillRect/>
          </a:stretch>
        </p:blipFill>
        <p:spPr>
          <a:xfrm>
            <a:off x="5273842" y="4276213"/>
            <a:ext cx="295775" cy="81981"/>
          </a:xfrm>
          <a:prstGeom prst="rect">
            <a:avLst/>
          </a:prstGeom>
        </p:spPr>
      </p:pic>
      <p:sp>
        <p:nvSpPr>
          <p:cNvPr id="121" name="object 121"/>
          <p:cNvSpPr txBox="1"/>
          <p:nvPr/>
        </p:nvSpPr>
        <p:spPr>
          <a:xfrm>
            <a:off x="6533874" y="1746963"/>
            <a:ext cx="2395220" cy="65786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Intuition:</a:t>
            </a:r>
            <a:endParaRPr sz="1400">
              <a:latin typeface="Arial"/>
              <a:cs typeface="Arial"/>
            </a:endParaRPr>
          </a:p>
          <a:p>
            <a:pPr marL="12700" marR="5080">
              <a:lnSpc>
                <a:spcPts val="1650"/>
              </a:lnSpc>
              <a:spcBef>
                <a:spcPts val="65"/>
              </a:spcBef>
            </a:pPr>
            <a:r>
              <a:rPr sz="1400" spc="-5" dirty="0">
                <a:latin typeface="Arial MT"/>
                <a:cs typeface="Arial MT"/>
              </a:rPr>
              <a:t>Good</a:t>
            </a:r>
            <a:r>
              <a:rPr sz="1400" spc="-25" dirty="0">
                <a:latin typeface="Arial MT"/>
                <a:cs typeface="Arial MT"/>
              </a:rPr>
              <a:t> </a:t>
            </a:r>
            <a:r>
              <a:rPr sz="1400" dirty="0">
                <a:latin typeface="Arial MT"/>
                <a:cs typeface="Arial MT"/>
              </a:rPr>
              <a:t>chance</a:t>
            </a:r>
            <a:r>
              <a:rPr sz="1400" spc="-20" dirty="0">
                <a:latin typeface="Arial MT"/>
                <a:cs typeface="Arial MT"/>
              </a:rPr>
              <a:t> </a:t>
            </a:r>
            <a:r>
              <a:rPr sz="1400" spc="-5" dirty="0">
                <a:latin typeface="Arial MT"/>
                <a:cs typeface="Arial MT"/>
              </a:rPr>
              <a:t>it</a:t>
            </a:r>
            <a:r>
              <a:rPr sz="1400" spc="-20" dirty="0">
                <a:latin typeface="Arial MT"/>
                <a:cs typeface="Arial MT"/>
              </a:rPr>
              <a:t> </a:t>
            </a:r>
            <a:r>
              <a:rPr sz="1400" spc="-5" dirty="0">
                <a:latin typeface="Arial MT"/>
                <a:cs typeface="Arial MT"/>
              </a:rPr>
              <a:t>will</a:t>
            </a:r>
            <a:r>
              <a:rPr sz="1400" spc="-20" dirty="0">
                <a:latin typeface="Arial MT"/>
                <a:cs typeface="Arial MT"/>
              </a:rPr>
              <a:t> </a:t>
            </a:r>
            <a:r>
              <a:rPr sz="1400" spc="-5" dirty="0">
                <a:latin typeface="Arial MT"/>
                <a:cs typeface="Arial MT"/>
              </a:rPr>
              <a:t>be</a:t>
            </a:r>
            <a:r>
              <a:rPr sz="1400" spc="-20" dirty="0">
                <a:latin typeface="Arial MT"/>
                <a:cs typeface="Arial MT"/>
              </a:rPr>
              <a:t> </a:t>
            </a:r>
            <a:r>
              <a:rPr sz="1400" dirty="0">
                <a:latin typeface="Arial MT"/>
                <a:cs typeface="Arial MT"/>
              </a:rPr>
              <a:t>roughly </a:t>
            </a:r>
            <a:r>
              <a:rPr sz="1400" spc="-375" dirty="0">
                <a:latin typeface="Arial MT"/>
                <a:cs typeface="Arial MT"/>
              </a:rPr>
              <a:t> </a:t>
            </a:r>
            <a:r>
              <a:rPr sz="1400" spc="-5" dirty="0">
                <a:latin typeface="Arial MT"/>
                <a:cs typeface="Arial MT"/>
              </a:rPr>
              <a:t>distributed</a:t>
            </a:r>
            <a:r>
              <a:rPr sz="1400" spc="-35" dirty="0">
                <a:latin typeface="Arial MT"/>
                <a:cs typeface="Arial MT"/>
              </a:rPr>
              <a:t> </a:t>
            </a:r>
            <a:r>
              <a:rPr sz="1400" spc="-5" dirty="0">
                <a:latin typeface="Arial MT"/>
                <a:cs typeface="Arial MT"/>
              </a:rPr>
              <a:t>among</a:t>
            </a:r>
            <a:r>
              <a:rPr sz="1400" spc="-30" dirty="0">
                <a:latin typeface="Arial MT"/>
                <a:cs typeface="Arial MT"/>
              </a:rPr>
              <a:t> </a:t>
            </a:r>
            <a:r>
              <a:rPr sz="1400" spc="-5" dirty="0">
                <a:latin typeface="Arial MT"/>
                <a:cs typeface="Arial MT"/>
              </a:rPr>
              <a:t>the</a:t>
            </a:r>
            <a:r>
              <a:rPr sz="1400" spc="-30" dirty="0">
                <a:latin typeface="Arial MT"/>
                <a:cs typeface="Arial MT"/>
              </a:rPr>
              <a:t> </a:t>
            </a:r>
            <a:r>
              <a:rPr sz="1400" spc="-5" dirty="0">
                <a:latin typeface="Arial MT"/>
                <a:cs typeface="Arial MT"/>
              </a:rPr>
              <a:t>buckets</a:t>
            </a:r>
            <a:endParaRPr sz="1400">
              <a:latin typeface="Arial MT"/>
              <a:cs typeface="Arial MT"/>
            </a:endParaRPr>
          </a:p>
        </p:txBody>
      </p:sp>
      <p:sp>
        <p:nvSpPr>
          <p:cNvPr id="122" name="object 122"/>
          <p:cNvSpPr txBox="1"/>
          <p:nvPr/>
        </p:nvSpPr>
        <p:spPr>
          <a:xfrm>
            <a:off x="6533874" y="2585163"/>
            <a:ext cx="1466850" cy="448309"/>
          </a:xfrm>
          <a:prstGeom prst="rect">
            <a:avLst/>
          </a:prstGeom>
        </p:spPr>
        <p:txBody>
          <a:bodyPr vert="horz" wrap="square" lIns="0" tIns="12700" rIns="0" bIns="0" rtlCol="0">
            <a:spAutoFit/>
          </a:bodyPr>
          <a:lstStyle/>
          <a:p>
            <a:pPr marL="12700">
              <a:lnSpc>
                <a:spcPts val="1664"/>
              </a:lnSpc>
              <a:spcBef>
                <a:spcPts val="100"/>
              </a:spcBef>
            </a:pPr>
            <a:r>
              <a:rPr sz="1400" spc="-5" dirty="0">
                <a:latin typeface="Arial MT"/>
                <a:cs typeface="Arial MT"/>
              </a:rPr>
              <a:t>Define</a:t>
            </a:r>
            <a:r>
              <a:rPr sz="1400" spc="-45" dirty="0">
                <a:latin typeface="Arial MT"/>
                <a:cs typeface="Arial MT"/>
              </a:rPr>
              <a:t> </a:t>
            </a:r>
            <a:r>
              <a:rPr sz="1400" spc="-5" dirty="0">
                <a:latin typeface="Arial MT"/>
                <a:cs typeface="Arial MT"/>
              </a:rPr>
              <a:t>load</a:t>
            </a:r>
            <a:r>
              <a:rPr sz="1400" spc="-40" dirty="0">
                <a:latin typeface="Arial MT"/>
                <a:cs typeface="Arial MT"/>
              </a:rPr>
              <a:t> </a:t>
            </a:r>
            <a:r>
              <a:rPr sz="1400" spc="-5" dirty="0">
                <a:latin typeface="Arial MT"/>
                <a:cs typeface="Arial MT"/>
              </a:rPr>
              <a:t>factor:</a:t>
            </a:r>
            <a:endParaRPr sz="1400">
              <a:latin typeface="Arial MT"/>
              <a:cs typeface="Arial MT"/>
            </a:endParaRPr>
          </a:p>
          <a:p>
            <a:pPr marL="12700">
              <a:lnSpc>
                <a:spcPts val="1664"/>
              </a:lnSpc>
            </a:pPr>
            <a:r>
              <a:rPr sz="1400" spc="-5" dirty="0">
                <a:latin typeface="Roboto"/>
                <a:cs typeface="Roboto"/>
              </a:rPr>
              <a:t>α</a:t>
            </a:r>
            <a:r>
              <a:rPr sz="1400" spc="-25" dirty="0">
                <a:latin typeface="Roboto"/>
                <a:cs typeface="Roboto"/>
              </a:rPr>
              <a:t> </a:t>
            </a:r>
            <a:r>
              <a:rPr sz="1400" spc="-20" dirty="0">
                <a:latin typeface="Roboto"/>
                <a:cs typeface="Roboto"/>
              </a:rPr>
              <a:t>= </a:t>
            </a:r>
            <a:r>
              <a:rPr sz="1400" spc="-25" dirty="0">
                <a:latin typeface="Roboto"/>
                <a:cs typeface="Roboto"/>
              </a:rPr>
              <a:t>n</a:t>
            </a:r>
            <a:r>
              <a:rPr sz="1400" spc="-20" dirty="0">
                <a:latin typeface="Roboto"/>
                <a:cs typeface="Roboto"/>
              </a:rPr>
              <a:t> </a:t>
            </a:r>
            <a:r>
              <a:rPr sz="1400" spc="-5" dirty="0">
                <a:latin typeface="Roboto"/>
                <a:cs typeface="Roboto"/>
              </a:rPr>
              <a:t>/</a:t>
            </a:r>
            <a:r>
              <a:rPr sz="1400" spc="-25" dirty="0">
                <a:latin typeface="Roboto"/>
                <a:cs typeface="Roboto"/>
              </a:rPr>
              <a:t> </a:t>
            </a:r>
            <a:r>
              <a:rPr sz="1400" dirty="0">
                <a:latin typeface="Roboto"/>
                <a:cs typeface="Roboto"/>
              </a:rPr>
              <a:t>m</a:t>
            </a:r>
            <a:endParaRPr sz="1400">
              <a:latin typeface="Roboto"/>
              <a:cs typeface="Roboto"/>
            </a:endParaRPr>
          </a:p>
        </p:txBody>
      </p:sp>
      <p:sp>
        <p:nvSpPr>
          <p:cNvPr id="123" name="object 123"/>
          <p:cNvSpPr txBox="1"/>
          <p:nvPr/>
        </p:nvSpPr>
        <p:spPr>
          <a:xfrm>
            <a:off x="6533874" y="3213813"/>
            <a:ext cx="178117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Expected</a:t>
            </a:r>
            <a:r>
              <a:rPr sz="1400" spc="-45" dirty="0">
                <a:latin typeface="Arial MT"/>
                <a:cs typeface="Arial MT"/>
              </a:rPr>
              <a:t> </a:t>
            </a:r>
            <a:r>
              <a:rPr sz="1400" dirty="0">
                <a:latin typeface="Arial MT"/>
                <a:cs typeface="Arial MT"/>
              </a:rPr>
              <a:t>search</a:t>
            </a:r>
            <a:r>
              <a:rPr sz="1400" spc="-45" dirty="0">
                <a:latin typeface="Arial MT"/>
                <a:cs typeface="Arial MT"/>
              </a:rPr>
              <a:t> </a:t>
            </a:r>
            <a:r>
              <a:rPr sz="1400" spc="-5" dirty="0">
                <a:latin typeface="Arial MT"/>
                <a:cs typeface="Arial MT"/>
              </a:rPr>
              <a:t>time:</a:t>
            </a:r>
            <a:endParaRPr sz="1400">
              <a:latin typeface="Arial MT"/>
              <a:cs typeface="Arial MT"/>
            </a:endParaRPr>
          </a:p>
        </p:txBody>
      </p:sp>
      <p:sp>
        <p:nvSpPr>
          <p:cNvPr id="124" name="object 124"/>
          <p:cNvSpPr txBox="1"/>
          <p:nvPr/>
        </p:nvSpPr>
        <p:spPr>
          <a:xfrm>
            <a:off x="6546574" y="3443175"/>
            <a:ext cx="621665" cy="213360"/>
          </a:xfrm>
          <a:prstGeom prst="rect">
            <a:avLst/>
          </a:prstGeom>
          <a:solidFill>
            <a:srgbClr val="FFFF00"/>
          </a:solidFill>
        </p:spPr>
        <p:txBody>
          <a:bodyPr vert="horz" wrap="square" lIns="0" tIns="0" rIns="0" bIns="0" rtlCol="0">
            <a:spAutoFit/>
          </a:bodyPr>
          <a:lstStyle/>
          <a:p>
            <a:pPr>
              <a:lnSpc>
                <a:spcPts val="1625"/>
              </a:lnSpc>
            </a:pPr>
            <a:r>
              <a:rPr sz="1400" i="1" spc="-15" dirty="0">
                <a:latin typeface="Roboto"/>
                <a:cs typeface="Roboto"/>
              </a:rPr>
              <a:t>O(1</a:t>
            </a:r>
            <a:r>
              <a:rPr sz="1400" i="1" spc="-40" dirty="0">
                <a:latin typeface="Roboto"/>
                <a:cs typeface="Roboto"/>
              </a:rPr>
              <a:t> </a:t>
            </a:r>
            <a:r>
              <a:rPr sz="1400" i="1" spc="-20" dirty="0">
                <a:latin typeface="Roboto"/>
                <a:cs typeface="Roboto"/>
              </a:rPr>
              <a:t>+</a:t>
            </a:r>
            <a:r>
              <a:rPr sz="1400" i="1" spc="-40" dirty="0">
                <a:latin typeface="Roboto"/>
                <a:cs typeface="Roboto"/>
              </a:rPr>
              <a:t> </a:t>
            </a:r>
            <a:r>
              <a:rPr sz="1400" i="1" spc="-10" dirty="0">
                <a:latin typeface="Roboto"/>
                <a:cs typeface="Roboto"/>
              </a:rPr>
              <a:t>α)</a:t>
            </a:r>
            <a:endParaRPr sz="1400">
              <a:latin typeface="Roboto"/>
              <a:cs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39864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Hashing</a:t>
            </a:r>
            <a:r>
              <a:rPr sz="2500" b="0" spc="-25" dirty="0">
                <a:solidFill>
                  <a:srgbClr val="000000"/>
                </a:solidFill>
                <a:latin typeface="Arial MT"/>
                <a:cs typeface="Arial MT"/>
              </a:rPr>
              <a:t> </a:t>
            </a:r>
            <a:r>
              <a:rPr sz="2500" b="0" spc="5" dirty="0">
                <a:solidFill>
                  <a:srgbClr val="000000"/>
                </a:solidFill>
                <a:latin typeface="Arial MT"/>
                <a:cs typeface="Arial MT"/>
              </a:rPr>
              <a:t>with</a:t>
            </a:r>
            <a:r>
              <a:rPr sz="2500" b="0" spc="-25" dirty="0">
                <a:solidFill>
                  <a:srgbClr val="000000"/>
                </a:solidFill>
                <a:latin typeface="Arial MT"/>
                <a:cs typeface="Arial MT"/>
              </a:rPr>
              <a:t> </a:t>
            </a:r>
            <a:r>
              <a:rPr sz="2500" b="0" spc="5" dirty="0">
                <a:solidFill>
                  <a:srgbClr val="000000"/>
                </a:solidFill>
                <a:latin typeface="Arial MT"/>
                <a:cs typeface="Arial MT"/>
              </a:rPr>
              <a:t>Chaining</a:t>
            </a:r>
            <a:r>
              <a:rPr sz="2500" b="0" spc="-25" dirty="0">
                <a:solidFill>
                  <a:srgbClr val="000000"/>
                </a:solidFill>
                <a:latin typeface="Arial MT"/>
                <a:cs typeface="Arial MT"/>
              </a:rPr>
              <a:t> </a:t>
            </a:r>
            <a:r>
              <a:rPr sz="2500" b="0" spc="10" dirty="0">
                <a:solidFill>
                  <a:srgbClr val="000000"/>
                </a:solidFill>
                <a:latin typeface="Arial MT"/>
                <a:cs typeface="Arial MT"/>
              </a:rPr>
              <a:t>(SUHA)</a:t>
            </a:r>
            <a:endParaRPr sz="2500">
              <a:latin typeface="Arial MT"/>
              <a:cs typeface="Arial MT"/>
            </a:endParaRPr>
          </a:p>
        </p:txBody>
      </p:sp>
      <p:sp>
        <p:nvSpPr>
          <p:cNvPr id="3" name="object 3"/>
          <p:cNvSpPr txBox="1"/>
          <p:nvPr/>
        </p:nvSpPr>
        <p:spPr>
          <a:xfrm>
            <a:off x="928849" y="189743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0</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869076"/>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573847">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0"/>
                  </a:ext>
                </a:extLst>
              </a:tr>
              <a:tr h="573794">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1"/>
                  </a:ext>
                </a:extLst>
              </a:tr>
              <a:tr h="573794">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2"/>
                  </a:ext>
                </a:extLst>
              </a:tr>
              <a:tr h="573794">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3"/>
                  </a:ext>
                </a:extLst>
              </a:tr>
              <a:tr h="573847">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bl>
          </a:graphicData>
        </a:graphic>
      </p:graphicFrame>
      <p:sp>
        <p:nvSpPr>
          <p:cNvPr id="5" name="object 5"/>
          <p:cNvSpPr txBox="1"/>
          <p:nvPr/>
        </p:nvSpPr>
        <p:spPr>
          <a:xfrm>
            <a:off x="928849" y="2471233"/>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sp>
        <p:nvSpPr>
          <p:cNvPr id="6" name="object 6"/>
          <p:cNvSpPr txBox="1"/>
          <p:nvPr/>
        </p:nvSpPr>
        <p:spPr>
          <a:xfrm>
            <a:off x="928849" y="304502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2</a:t>
            </a:r>
            <a:endParaRPr sz="1400">
              <a:latin typeface="Consolas"/>
              <a:cs typeface="Consolas"/>
            </a:endParaRPr>
          </a:p>
        </p:txBody>
      </p:sp>
      <p:sp>
        <p:nvSpPr>
          <p:cNvPr id="7" name="object 7"/>
          <p:cNvSpPr txBox="1"/>
          <p:nvPr/>
        </p:nvSpPr>
        <p:spPr>
          <a:xfrm>
            <a:off x="928849" y="3618822"/>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3</a:t>
            </a:r>
            <a:endParaRPr sz="1400">
              <a:latin typeface="Consolas"/>
              <a:cs typeface="Consolas"/>
            </a:endParaRPr>
          </a:p>
        </p:txBody>
      </p:sp>
      <p:sp>
        <p:nvSpPr>
          <p:cNvPr id="8" name="object 8"/>
          <p:cNvSpPr txBox="1"/>
          <p:nvPr/>
        </p:nvSpPr>
        <p:spPr>
          <a:xfrm>
            <a:off x="928849" y="419261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4</a:t>
            </a:r>
            <a:endParaRPr sz="1400">
              <a:latin typeface="Consolas"/>
              <a:cs typeface="Consolas"/>
            </a:endParaRPr>
          </a:p>
        </p:txBody>
      </p:sp>
      <p:sp>
        <p:nvSpPr>
          <p:cNvPr id="9" name="object 9"/>
          <p:cNvSpPr txBox="1"/>
          <p:nvPr/>
        </p:nvSpPr>
        <p:spPr>
          <a:xfrm>
            <a:off x="384725" y="1083638"/>
            <a:ext cx="218376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25" dirty="0">
                <a:solidFill>
                  <a:srgbClr val="FF0000"/>
                </a:solidFill>
                <a:latin typeface="Arial MT"/>
                <a:cs typeface="Arial MT"/>
              </a:rPr>
              <a:t> </a:t>
            </a:r>
            <a:r>
              <a:rPr sz="1400" spc="-5" dirty="0">
                <a:solidFill>
                  <a:srgbClr val="FF0000"/>
                </a:solidFill>
                <a:latin typeface="Arial MT"/>
                <a:cs typeface="Arial MT"/>
              </a:rPr>
              <a:t>define</a:t>
            </a:r>
            <a:r>
              <a:rPr sz="1400" spc="-25" dirty="0">
                <a:solidFill>
                  <a:srgbClr val="FF0000"/>
                </a:solidFill>
                <a:latin typeface="Arial MT"/>
                <a:cs typeface="Arial MT"/>
              </a:rPr>
              <a:t> </a:t>
            </a:r>
            <a:r>
              <a:rPr sz="1400" dirty="0">
                <a:solidFill>
                  <a:srgbClr val="FF0000"/>
                </a:solidFill>
                <a:latin typeface="Arial MT"/>
                <a:cs typeface="Arial MT"/>
              </a:rPr>
              <a:t>a</a:t>
            </a:r>
            <a:r>
              <a:rPr sz="1400" spc="-25" dirty="0">
                <a:solidFill>
                  <a:srgbClr val="FF0000"/>
                </a:solidFill>
                <a:latin typeface="Arial MT"/>
                <a:cs typeface="Arial MT"/>
              </a:rPr>
              <a:t> </a:t>
            </a:r>
            <a:r>
              <a:rPr sz="1400" spc="-5" dirty="0">
                <a:solidFill>
                  <a:srgbClr val="FF0000"/>
                </a:solidFill>
                <a:latin typeface="Arial MT"/>
                <a:cs typeface="Arial MT"/>
              </a:rPr>
              <a:t>hash</a:t>
            </a:r>
            <a:r>
              <a:rPr sz="1400" spc="-25" dirty="0">
                <a:solidFill>
                  <a:srgbClr val="FF0000"/>
                </a:solidFill>
                <a:latin typeface="Arial MT"/>
                <a:cs typeface="Arial MT"/>
              </a:rPr>
              <a:t> </a:t>
            </a:r>
            <a:r>
              <a:rPr sz="1400" spc="-5" dirty="0">
                <a:solidFill>
                  <a:srgbClr val="FF0000"/>
                </a:solidFill>
                <a:latin typeface="Arial MT"/>
                <a:cs typeface="Arial MT"/>
              </a:rPr>
              <a:t>function</a:t>
            </a:r>
            <a:endParaRPr sz="1400">
              <a:latin typeface="Arial MT"/>
              <a:cs typeface="Arial MT"/>
            </a:endParaRPr>
          </a:p>
        </p:txBody>
      </p:sp>
      <p:sp>
        <p:nvSpPr>
          <p:cNvPr id="10" name="object 10"/>
          <p:cNvSpPr txBox="1"/>
          <p:nvPr/>
        </p:nvSpPr>
        <p:spPr>
          <a:xfrm>
            <a:off x="2607142" y="1103450"/>
            <a:ext cx="883919" cy="213360"/>
          </a:xfrm>
          <a:prstGeom prst="rect">
            <a:avLst/>
          </a:prstGeom>
          <a:solidFill>
            <a:srgbClr val="FFFF00"/>
          </a:solidFill>
        </p:spPr>
        <p:txBody>
          <a:bodyPr vert="horz" wrap="square" lIns="0" tIns="0" rIns="0" bIns="0" rtlCol="0">
            <a:spAutoFit/>
          </a:bodyPr>
          <a:lstStyle/>
          <a:p>
            <a:pPr>
              <a:lnSpc>
                <a:spcPts val="1625"/>
              </a:lnSpc>
            </a:pPr>
            <a:r>
              <a:rPr sz="1400" i="1" spc="-20" dirty="0">
                <a:solidFill>
                  <a:srgbClr val="FF0000"/>
                </a:solidFill>
                <a:latin typeface="Roboto"/>
                <a:cs typeface="Roboto"/>
              </a:rPr>
              <a:t>h(x) </a:t>
            </a:r>
            <a:r>
              <a:rPr sz="1400" i="1" spc="-40" dirty="0">
                <a:solidFill>
                  <a:srgbClr val="FF0000"/>
                </a:solidFill>
                <a:latin typeface="Roboto"/>
                <a:cs typeface="Roboto"/>
              </a:rPr>
              <a:t>=</a:t>
            </a:r>
            <a:r>
              <a:rPr sz="1400" i="1" spc="-20" dirty="0">
                <a:solidFill>
                  <a:srgbClr val="FF0000"/>
                </a:solidFill>
                <a:latin typeface="Roboto"/>
                <a:cs typeface="Roboto"/>
              </a:rPr>
              <a:t> </a:t>
            </a:r>
            <a:r>
              <a:rPr sz="1400" i="1" spc="-25" dirty="0">
                <a:solidFill>
                  <a:srgbClr val="FF0000"/>
                </a:solidFill>
                <a:latin typeface="Roboto"/>
                <a:cs typeface="Roboto"/>
              </a:rPr>
              <a:t>x</a:t>
            </a:r>
            <a:r>
              <a:rPr sz="1400" i="1" spc="-20" dirty="0">
                <a:solidFill>
                  <a:srgbClr val="FF0000"/>
                </a:solidFill>
                <a:latin typeface="Roboto"/>
                <a:cs typeface="Roboto"/>
              </a:rPr>
              <a:t> </a:t>
            </a:r>
            <a:r>
              <a:rPr sz="1400" i="1" spc="-25" dirty="0">
                <a:solidFill>
                  <a:srgbClr val="FF0000"/>
                </a:solidFill>
                <a:latin typeface="Roboto"/>
                <a:cs typeface="Roboto"/>
              </a:rPr>
              <a:t>%</a:t>
            </a:r>
            <a:r>
              <a:rPr sz="1400" i="1" spc="-20" dirty="0">
                <a:solidFill>
                  <a:srgbClr val="FF0000"/>
                </a:solidFill>
                <a:latin typeface="Roboto"/>
                <a:cs typeface="Roboto"/>
              </a:rPr>
              <a:t> 5</a:t>
            </a:r>
            <a:endParaRPr sz="1400">
              <a:latin typeface="Roboto"/>
              <a:cs typeface="Roboto"/>
            </a:endParaRPr>
          </a:p>
        </p:txBody>
      </p:sp>
      <p:grpSp>
        <p:nvGrpSpPr>
          <p:cNvPr id="11" name="object 11"/>
          <p:cNvGrpSpPr/>
          <p:nvPr/>
        </p:nvGrpSpPr>
        <p:grpSpPr>
          <a:xfrm>
            <a:off x="3023772" y="1846029"/>
            <a:ext cx="352425" cy="352425"/>
            <a:chOff x="3023772" y="1846029"/>
            <a:chExt cx="352425" cy="352425"/>
          </a:xfrm>
        </p:grpSpPr>
        <p:sp>
          <p:nvSpPr>
            <p:cNvPr id="12" name="object 12"/>
            <p:cNvSpPr/>
            <p:nvPr/>
          </p:nvSpPr>
          <p:spPr>
            <a:xfrm>
              <a:off x="3038059" y="1860317"/>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3" name="object 13"/>
            <p:cNvSpPr/>
            <p:nvPr/>
          </p:nvSpPr>
          <p:spPr>
            <a:xfrm>
              <a:off x="3038059" y="1860317"/>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4" name="object 14"/>
          <p:cNvSpPr txBox="1"/>
          <p:nvPr/>
        </p:nvSpPr>
        <p:spPr>
          <a:xfrm>
            <a:off x="3038059" y="1860317"/>
            <a:ext cx="323850" cy="323850"/>
          </a:xfrm>
          <a:prstGeom prst="rect">
            <a:avLst/>
          </a:prstGeom>
        </p:spPr>
        <p:txBody>
          <a:bodyPr vert="horz" wrap="square" lIns="0" tIns="49530" rIns="0" bIns="0" rtlCol="0">
            <a:spAutoFit/>
          </a:bodyPr>
          <a:lstStyle/>
          <a:p>
            <a:pPr algn="ctr">
              <a:lnSpc>
                <a:spcPct val="100000"/>
              </a:lnSpc>
              <a:spcBef>
                <a:spcPts val="390"/>
              </a:spcBef>
            </a:pPr>
            <a:r>
              <a:rPr sz="1400" dirty="0">
                <a:latin typeface="Consolas"/>
                <a:cs typeface="Consolas"/>
              </a:rPr>
              <a:t>0</a:t>
            </a:r>
            <a:endParaRPr sz="1400">
              <a:latin typeface="Consolas"/>
              <a:cs typeface="Consolas"/>
            </a:endParaRPr>
          </a:p>
        </p:txBody>
      </p:sp>
      <p:grpSp>
        <p:nvGrpSpPr>
          <p:cNvPr id="15" name="object 15"/>
          <p:cNvGrpSpPr/>
          <p:nvPr/>
        </p:nvGrpSpPr>
        <p:grpSpPr>
          <a:xfrm>
            <a:off x="3661234" y="1846041"/>
            <a:ext cx="352425" cy="352425"/>
            <a:chOff x="3661234" y="1846041"/>
            <a:chExt cx="352425" cy="352425"/>
          </a:xfrm>
        </p:grpSpPr>
        <p:sp>
          <p:nvSpPr>
            <p:cNvPr id="16" name="object 16"/>
            <p:cNvSpPr/>
            <p:nvPr/>
          </p:nvSpPr>
          <p:spPr>
            <a:xfrm>
              <a:off x="3675522" y="18603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7" name="object 17"/>
            <p:cNvSpPr/>
            <p:nvPr/>
          </p:nvSpPr>
          <p:spPr>
            <a:xfrm>
              <a:off x="3675522" y="18603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8" name="object 18"/>
          <p:cNvSpPr txBox="1"/>
          <p:nvPr/>
        </p:nvSpPr>
        <p:spPr>
          <a:xfrm>
            <a:off x="3675522" y="18603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20</a:t>
            </a:r>
            <a:endParaRPr sz="1400">
              <a:latin typeface="Consolas"/>
              <a:cs typeface="Consolas"/>
            </a:endParaRPr>
          </a:p>
        </p:txBody>
      </p:sp>
      <p:grpSp>
        <p:nvGrpSpPr>
          <p:cNvPr id="19" name="object 19"/>
          <p:cNvGrpSpPr/>
          <p:nvPr/>
        </p:nvGrpSpPr>
        <p:grpSpPr>
          <a:xfrm>
            <a:off x="4298705" y="1846029"/>
            <a:ext cx="352425" cy="352425"/>
            <a:chOff x="4298705" y="1846029"/>
            <a:chExt cx="352425" cy="352425"/>
          </a:xfrm>
        </p:grpSpPr>
        <p:sp>
          <p:nvSpPr>
            <p:cNvPr id="20" name="object 20"/>
            <p:cNvSpPr/>
            <p:nvPr/>
          </p:nvSpPr>
          <p:spPr>
            <a:xfrm>
              <a:off x="4312992" y="1860317"/>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21" name="object 21"/>
            <p:cNvSpPr/>
            <p:nvPr/>
          </p:nvSpPr>
          <p:spPr>
            <a:xfrm>
              <a:off x="4312992" y="1860317"/>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22" name="object 22"/>
          <p:cNvSpPr txBox="1"/>
          <p:nvPr/>
        </p:nvSpPr>
        <p:spPr>
          <a:xfrm>
            <a:off x="4312992" y="1860317"/>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40</a:t>
            </a:r>
            <a:endParaRPr sz="1400">
              <a:latin typeface="Consolas"/>
              <a:cs typeface="Consolas"/>
            </a:endParaRPr>
          </a:p>
        </p:txBody>
      </p:sp>
      <p:grpSp>
        <p:nvGrpSpPr>
          <p:cNvPr id="23" name="object 23"/>
          <p:cNvGrpSpPr/>
          <p:nvPr/>
        </p:nvGrpSpPr>
        <p:grpSpPr>
          <a:xfrm>
            <a:off x="2723959" y="1846029"/>
            <a:ext cx="2564765" cy="352425"/>
            <a:chOff x="2723959" y="1846029"/>
            <a:chExt cx="2564765" cy="352425"/>
          </a:xfrm>
        </p:grpSpPr>
        <p:pic>
          <p:nvPicPr>
            <p:cNvPr id="24" name="object 24"/>
            <p:cNvPicPr/>
            <p:nvPr/>
          </p:nvPicPr>
          <p:blipFill>
            <a:blip r:embed="rId2" cstate="print"/>
            <a:stretch>
              <a:fillRect/>
            </a:stretch>
          </p:blipFill>
          <p:spPr>
            <a:xfrm>
              <a:off x="3361459" y="1981026"/>
              <a:ext cx="295775" cy="81980"/>
            </a:xfrm>
            <a:prstGeom prst="rect">
              <a:avLst/>
            </a:prstGeom>
          </p:spPr>
        </p:pic>
        <p:pic>
          <p:nvPicPr>
            <p:cNvPr id="25" name="object 25"/>
            <p:cNvPicPr/>
            <p:nvPr/>
          </p:nvPicPr>
          <p:blipFill>
            <a:blip r:embed="rId2" cstate="print"/>
            <a:stretch>
              <a:fillRect/>
            </a:stretch>
          </p:blipFill>
          <p:spPr>
            <a:xfrm>
              <a:off x="3998922" y="1981039"/>
              <a:ext cx="295775" cy="81980"/>
            </a:xfrm>
            <a:prstGeom prst="rect">
              <a:avLst/>
            </a:prstGeom>
          </p:spPr>
        </p:pic>
        <p:pic>
          <p:nvPicPr>
            <p:cNvPr id="26" name="object 26"/>
            <p:cNvPicPr/>
            <p:nvPr/>
          </p:nvPicPr>
          <p:blipFill>
            <a:blip r:embed="rId2" cstate="print"/>
            <a:stretch>
              <a:fillRect/>
            </a:stretch>
          </p:blipFill>
          <p:spPr>
            <a:xfrm>
              <a:off x="2723959" y="1981026"/>
              <a:ext cx="295775" cy="81980"/>
            </a:xfrm>
            <a:prstGeom prst="rect">
              <a:avLst/>
            </a:prstGeom>
          </p:spPr>
        </p:pic>
        <p:sp>
          <p:nvSpPr>
            <p:cNvPr id="27" name="object 27"/>
            <p:cNvSpPr/>
            <p:nvPr/>
          </p:nvSpPr>
          <p:spPr>
            <a:xfrm>
              <a:off x="4950467" y="1860317"/>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28" name="object 28"/>
            <p:cNvSpPr/>
            <p:nvPr/>
          </p:nvSpPr>
          <p:spPr>
            <a:xfrm>
              <a:off x="4950467" y="1860317"/>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29" name="object 29"/>
          <p:cNvSpPr txBox="1"/>
          <p:nvPr/>
        </p:nvSpPr>
        <p:spPr>
          <a:xfrm>
            <a:off x="4950467" y="1860317"/>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30</a:t>
            </a:r>
            <a:endParaRPr sz="1400">
              <a:latin typeface="Consolas"/>
              <a:cs typeface="Consolas"/>
            </a:endParaRPr>
          </a:p>
        </p:txBody>
      </p:sp>
      <p:pic>
        <p:nvPicPr>
          <p:cNvPr id="30" name="object 30"/>
          <p:cNvPicPr/>
          <p:nvPr/>
        </p:nvPicPr>
        <p:blipFill>
          <a:blip r:embed="rId2" cstate="print"/>
          <a:stretch>
            <a:fillRect/>
          </a:stretch>
        </p:blipFill>
        <p:spPr>
          <a:xfrm>
            <a:off x="4636392" y="1981026"/>
            <a:ext cx="295775" cy="81980"/>
          </a:xfrm>
          <a:prstGeom prst="rect">
            <a:avLst/>
          </a:prstGeom>
        </p:spPr>
      </p:pic>
      <p:grpSp>
        <p:nvGrpSpPr>
          <p:cNvPr id="31" name="object 31"/>
          <p:cNvGrpSpPr/>
          <p:nvPr/>
        </p:nvGrpSpPr>
        <p:grpSpPr>
          <a:xfrm>
            <a:off x="3023922" y="2419829"/>
            <a:ext cx="352425" cy="352425"/>
            <a:chOff x="3023922" y="2419829"/>
            <a:chExt cx="352425" cy="352425"/>
          </a:xfrm>
        </p:grpSpPr>
        <p:sp>
          <p:nvSpPr>
            <p:cNvPr id="32" name="object 32"/>
            <p:cNvSpPr/>
            <p:nvPr/>
          </p:nvSpPr>
          <p:spPr>
            <a:xfrm>
              <a:off x="3038209"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33" name="object 33"/>
            <p:cNvSpPr/>
            <p:nvPr/>
          </p:nvSpPr>
          <p:spPr>
            <a:xfrm>
              <a:off x="3038209"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34" name="object 34"/>
          <p:cNvSpPr txBox="1"/>
          <p:nvPr/>
        </p:nvSpPr>
        <p:spPr>
          <a:xfrm>
            <a:off x="3038209"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21</a:t>
            </a:r>
            <a:endParaRPr sz="1400">
              <a:latin typeface="Consolas"/>
              <a:cs typeface="Consolas"/>
            </a:endParaRPr>
          </a:p>
        </p:txBody>
      </p:sp>
      <p:grpSp>
        <p:nvGrpSpPr>
          <p:cNvPr id="35" name="object 35"/>
          <p:cNvGrpSpPr/>
          <p:nvPr/>
        </p:nvGrpSpPr>
        <p:grpSpPr>
          <a:xfrm>
            <a:off x="3661384" y="2419842"/>
            <a:ext cx="352425" cy="352425"/>
            <a:chOff x="3661384" y="2419842"/>
            <a:chExt cx="352425" cy="352425"/>
          </a:xfrm>
        </p:grpSpPr>
        <p:sp>
          <p:nvSpPr>
            <p:cNvPr id="36" name="object 36"/>
            <p:cNvSpPr/>
            <p:nvPr/>
          </p:nvSpPr>
          <p:spPr>
            <a:xfrm>
              <a:off x="3675672" y="24341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37" name="object 37"/>
            <p:cNvSpPr/>
            <p:nvPr/>
          </p:nvSpPr>
          <p:spPr>
            <a:xfrm>
              <a:off x="3675672" y="24341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38" name="object 38"/>
          <p:cNvSpPr txBox="1"/>
          <p:nvPr/>
        </p:nvSpPr>
        <p:spPr>
          <a:xfrm>
            <a:off x="3675672" y="24341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41</a:t>
            </a:r>
            <a:endParaRPr sz="1400">
              <a:latin typeface="Consolas"/>
              <a:cs typeface="Consolas"/>
            </a:endParaRPr>
          </a:p>
        </p:txBody>
      </p:sp>
      <p:grpSp>
        <p:nvGrpSpPr>
          <p:cNvPr id="39" name="object 39"/>
          <p:cNvGrpSpPr/>
          <p:nvPr/>
        </p:nvGrpSpPr>
        <p:grpSpPr>
          <a:xfrm>
            <a:off x="4298855" y="2419829"/>
            <a:ext cx="352425" cy="352425"/>
            <a:chOff x="4298855" y="2419829"/>
            <a:chExt cx="352425" cy="352425"/>
          </a:xfrm>
        </p:grpSpPr>
        <p:sp>
          <p:nvSpPr>
            <p:cNvPr id="40" name="object 40"/>
            <p:cNvSpPr/>
            <p:nvPr/>
          </p:nvSpPr>
          <p:spPr>
            <a:xfrm>
              <a:off x="4313142"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41" name="object 41"/>
            <p:cNvSpPr/>
            <p:nvPr/>
          </p:nvSpPr>
          <p:spPr>
            <a:xfrm>
              <a:off x="4313142"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42" name="object 42"/>
          <p:cNvSpPr txBox="1"/>
          <p:nvPr/>
        </p:nvSpPr>
        <p:spPr>
          <a:xfrm>
            <a:off x="4313142"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16</a:t>
            </a:r>
            <a:endParaRPr sz="1400">
              <a:latin typeface="Consolas"/>
              <a:cs typeface="Consolas"/>
            </a:endParaRPr>
          </a:p>
        </p:txBody>
      </p:sp>
      <p:grpSp>
        <p:nvGrpSpPr>
          <p:cNvPr id="43" name="object 43"/>
          <p:cNvGrpSpPr/>
          <p:nvPr/>
        </p:nvGrpSpPr>
        <p:grpSpPr>
          <a:xfrm>
            <a:off x="2724109" y="2419829"/>
            <a:ext cx="2564765" cy="352425"/>
            <a:chOff x="2724109" y="2419829"/>
            <a:chExt cx="2564765" cy="352425"/>
          </a:xfrm>
        </p:grpSpPr>
        <p:pic>
          <p:nvPicPr>
            <p:cNvPr id="44" name="object 44"/>
            <p:cNvPicPr/>
            <p:nvPr/>
          </p:nvPicPr>
          <p:blipFill>
            <a:blip r:embed="rId3" cstate="print"/>
            <a:stretch>
              <a:fillRect/>
            </a:stretch>
          </p:blipFill>
          <p:spPr>
            <a:xfrm>
              <a:off x="3361609" y="2554826"/>
              <a:ext cx="295775" cy="81980"/>
            </a:xfrm>
            <a:prstGeom prst="rect">
              <a:avLst/>
            </a:prstGeom>
          </p:spPr>
        </p:pic>
        <p:pic>
          <p:nvPicPr>
            <p:cNvPr id="45" name="object 45"/>
            <p:cNvPicPr/>
            <p:nvPr/>
          </p:nvPicPr>
          <p:blipFill>
            <a:blip r:embed="rId3" cstate="print"/>
            <a:stretch>
              <a:fillRect/>
            </a:stretch>
          </p:blipFill>
          <p:spPr>
            <a:xfrm>
              <a:off x="3999072" y="2554838"/>
              <a:ext cx="295775" cy="81980"/>
            </a:xfrm>
            <a:prstGeom prst="rect">
              <a:avLst/>
            </a:prstGeom>
          </p:spPr>
        </p:pic>
        <p:pic>
          <p:nvPicPr>
            <p:cNvPr id="46" name="object 46"/>
            <p:cNvPicPr/>
            <p:nvPr/>
          </p:nvPicPr>
          <p:blipFill>
            <a:blip r:embed="rId3" cstate="print"/>
            <a:stretch>
              <a:fillRect/>
            </a:stretch>
          </p:blipFill>
          <p:spPr>
            <a:xfrm>
              <a:off x="2724109" y="2554826"/>
              <a:ext cx="295775" cy="81980"/>
            </a:xfrm>
            <a:prstGeom prst="rect">
              <a:avLst/>
            </a:prstGeom>
          </p:spPr>
        </p:pic>
        <p:sp>
          <p:nvSpPr>
            <p:cNvPr id="47" name="object 47"/>
            <p:cNvSpPr/>
            <p:nvPr/>
          </p:nvSpPr>
          <p:spPr>
            <a:xfrm>
              <a:off x="4950617"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48" name="object 48"/>
            <p:cNvSpPr/>
            <p:nvPr/>
          </p:nvSpPr>
          <p:spPr>
            <a:xfrm>
              <a:off x="4950617"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49" name="object 49"/>
          <p:cNvSpPr txBox="1"/>
          <p:nvPr/>
        </p:nvSpPr>
        <p:spPr>
          <a:xfrm>
            <a:off x="4950617"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31</a:t>
            </a:r>
            <a:endParaRPr sz="1400">
              <a:latin typeface="Consolas"/>
              <a:cs typeface="Consolas"/>
            </a:endParaRPr>
          </a:p>
        </p:txBody>
      </p:sp>
      <p:grpSp>
        <p:nvGrpSpPr>
          <p:cNvPr id="50" name="object 50"/>
          <p:cNvGrpSpPr/>
          <p:nvPr/>
        </p:nvGrpSpPr>
        <p:grpSpPr>
          <a:xfrm>
            <a:off x="3023772" y="2993617"/>
            <a:ext cx="352425" cy="352425"/>
            <a:chOff x="3023772" y="2993617"/>
            <a:chExt cx="352425" cy="352425"/>
          </a:xfrm>
        </p:grpSpPr>
        <p:sp>
          <p:nvSpPr>
            <p:cNvPr id="51" name="object 51"/>
            <p:cNvSpPr/>
            <p:nvPr/>
          </p:nvSpPr>
          <p:spPr>
            <a:xfrm>
              <a:off x="3038059" y="30079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52" name="object 52"/>
            <p:cNvSpPr/>
            <p:nvPr/>
          </p:nvSpPr>
          <p:spPr>
            <a:xfrm>
              <a:off x="3038059" y="30079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grpSp>
        <p:nvGrpSpPr>
          <p:cNvPr id="53" name="object 53"/>
          <p:cNvGrpSpPr/>
          <p:nvPr/>
        </p:nvGrpSpPr>
        <p:grpSpPr>
          <a:xfrm>
            <a:off x="4636542" y="2419829"/>
            <a:ext cx="1289685" cy="352425"/>
            <a:chOff x="4636542" y="2419829"/>
            <a:chExt cx="1289685" cy="352425"/>
          </a:xfrm>
        </p:grpSpPr>
        <p:pic>
          <p:nvPicPr>
            <p:cNvPr id="54" name="object 54"/>
            <p:cNvPicPr/>
            <p:nvPr/>
          </p:nvPicPr>
          <p:blipFill>
            <a:blip r:embed="rId3" cstate="print"/>
            <a:stretch>
              <a:fillRect/>
            </a:stretch>
          </p:blipFill>
          <p:spPr>
            <a:xfrm>
              <a:off x="4636542" y="2554826"/>
              <a:ext cx="295775" cy="81980"/>
            </a:xfrm>
            <a:prstGeom prst="rect">
              <a:avLst/>
            </a:prstGeom>
          </p:spPr>
        </p:pic>
        <p:sp>
          <p:nvSpPr>
            <p:cNvPr id="55" name="object 55"/>
            <p:cNvSpPr/>
            <p:nvPr/>
          </p:nvSpPr>
          <p:spPr>
            <a:xfrm>
              <a:off x="5588117"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56" name="object 56"/>
            <p:cNvSpPr/>
            <p:nvPr/>
          </p:nvSpPr>
          <p:spPr>
            <a:xfrm>
              <a:off x="5588117"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57" name="object 57"/>
          <p:cNvSpPr txBox="1"/>
          <p:nvPr/>
        </p:nvSpPr>
        <p:spPr>
          <a:xfrm>
            <a:off x="3038059" y="30079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32</a:t>
            </a:r>
            <a:endParaRPr sz="1400">
              <a:latin typeface="Consolas"/>
              <a:cs typeface="Consolas"/>
            </a:endParaRPr>
          </a:p>
        </p:txBody>
      </p:sp>
      <p:grpSp>
        <p:nvGrpSpPr>
          <p:cNvPr id="58" name="object 58"/>
          <p:cNvGrpSpPr/>
          <p:nvPr/>
        </p:nvGrpSpPr>
        <p:grpSpPr>
          <a:xfrm>
            <a:off x="3661234" y="2993629"/>
            <a:ext cx="352425" cy="352425"/>
            <a:chOff x="3661234" y="2993629"/>
            <a:chExt cx="352425" cy="352425"/>
          </a:xfrm>
        </p:grpSpPr>
        <p:sp>
          <p:nvSpPr>
            <p:cNvPr id="59" name="object 59"/>
            <p:cNvSpPr/>
            <p:nvPr/>
          </p:nvSpPr>
          <p:spPr>
            <a:xfrm>
              <a:off x="3675522" y="30079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60" name="object 60"/>
            <p:cNvSpPr/>
            <p:nvPr/>
          </p:nvSpPr>
          <p:spPr>
            <a:xfrm>
              <a:off x="3675522" y="30079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61" name="object 61"/>
          <p:cNvSpPr txBox="1"/>
          <p:nvPr/>
        </p:nvSpPr>
        <p:spPr>
          <a:xfrm>
            <a:off x="3675522" y="30079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12</a:t>
            </a:r>
            <a:endParaRPr sz="1400">
              <a:latin typeface="Consolas"/>
              <a:cs typeface="Consolas"/>
            </a:endParaRPr>
          </a:p>
        </p:txBody>
      </p:sp>
      <p:grpSp>
        <p:nvGrpSpPr>
          <p:cNvPr id="62" name="object 62"/>
          <p:cNvGrpSpPr/>
          <p:nvPr/>
        </p:nvGrpSpPr>
        <p:grpSpPr>
          <a:xfrm>
            <a:off x="4298705" y="2993617"/>
            <a:ext cx="352425" cy="352425"/>
            <a:chOff x="4298705" y="2993617"/>
            <a:chExt cx="352425" cy="352425"/>
          </a:xfrm>
        </p:grpSpPr>
        <p:sp>
          <p:nvSpPr>
            <p:cNvPr id="63" name="object 63"/>
            <p:cNvSpPr/>
            <p:nvPr/>
          </p:nvSpPr>
          <p:spPr>
            <a:xfrm>
              <a:off x="4312992" y="30079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64" name="object 64"/>
            <p:cNvSpPr/>
            <p:nvPr/>
          </p:nvSpPr>
          <p:spPr>
            <a:xfrm>
              <a:off x="4312992" y="30079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65" name="object 65"/>
          <p:cNvSpPr txBox="1"/>
          <p:nvPr/>
        </p:nvSpPr>
        <p:spPr>
          <a:xfrm>
            <a:off x="4312992" y="30079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47</a:t>
            </a:r>
            <a:endParaRPr sz="1400">
              <a:latin typeface="Consolas"/>
              <a:cs typeface="Consolas"/>
            </a:endParaRPr>
          </a:p>
        </p:txBody>
      </p:sp>
      <p:grpSp>
        <p:nvGrpSpPr>
          <p:cNvPr id="66" name="object 66"/>
          <p:cNvGrpSpPr/>
          <p:nvPr/>
        </p:nvGrpSpPr>
        <p:grpSpPr>
          <a:xfrm>
            <a:off x="2723959" y="2993617"/>
            <a:ext cx="2564765" cy="352425"/>
            <a:chOff x="2723959" y="2993617"/>
            <a:chExt cx="2564765" cy="352425"/>
          </a:xfrm>
        </p:grpSpPr>
        <p:pic>
          <p:nvPicPr>
            <p:cNvPr id="67" name="object 67"/>
            <p:cNvPicPr/>
            <p:nvPr/>
          </p:nvPicPr>
          <p:blipFill>
            <a:blip r:embed="rId2" cstate="print"/>
            <a:stretch>
              <a:fillRect/>
            </a:stretch>
          </p:blipFill>
          <p:spPr>
            <a:xfrm>
              <a:off x="3361459" y="3128614"/>
              <a:ext cx="295775" cy="81980"/>
            </a:xfrm>
            <a:prstGeom prst="rect">
              <a:avLst/>
            </a:prstGeom>
          </p:spPr>
        </p:pic>
        <p:pic>
          <p:nvPicPr>
            <p:cNvPr id="68" name="object 68"/>
            <p:cNvPicPr/>
            <p:nvPr/>
          </p:nvPicPr>
          <p:blipFill>
            <a:blip r:embed="rId2" cstate="print"/>
            <a:stretch>
              <a:fillRect/>
            </a:stretch>
          </p:blipFill>
          <p:spPr>
            <a:xfrm>
              <a:off x="3998922" y="3128626"/>
              <a:ext cx="295775" cy="81980"/>
            </a:xfrm>
            <a:prstGeom prst="rect">
              <a:avLst/>
            </a:prstGeom>
          </p:spPr>
        </p:pic>
        <p:pic>
          <p:nvPicPr>
            <p:cNvPr id="69" name="object 69"/>
            <p:cNvPicPr/>
            <p:nvPr/>
          </p:nvPicPr>
          <p:blipFill>
            <a:blip r:embed="rId2" cstate="print"/>
            <a:stretch>
              <a:fillRect/>
            </a:stretch>
          </p:blipFill>
          <p:spPr>
            <a:xfrm>
              <a:off x="2723959" y="3128614"/>
              <a:ext cx="295775" cy="81980"/>
            </a:xfrm>
            <a:prstGeom prst="rect">
              <a:avLst/>
            </a:prstGeom>
          </p:spPr>
        </p:pic>
        <p:sp>
          <p:nvSpPr>
            <p:cNvPr id="70" name="object 70"/>
            <p:cNvSpPr/>
            <p:nvPr/>
          </p:nvSpPr>
          <p:spPr>
            <a:xfrm>
              <a:off x="4950467" y="30079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71" name="object 71"/>
            <p:cNvSpPr/>
            <p:nvPr/>
          </p:nvSpPr>
          <p:spPr>
            <a:xfrm>
              <a:off x="4950467" y="30079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72" name="object 72"/>
          <p:cNvSpPr txBox="1"/>
          <p:nvPr/>
        </p:nvSpPr>
        <p:spPr>
          <a:xfrm>
            <a:off x="4950467" y="30079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52</a:t>
            </a:r>
            <a:endParaRPr sz="1400">
              <a:latin typeface="Consolas"/>
              <a:cs typeface="Consolas"/>
            </a:endParaRPr>
          </a:p>
        </p:txBody>
      </p:sp>
      <p:pic>
        <p:nvPicPr>
          <p:cNvPr id="73" name="object 73"/>
          <p:cNvPicPr/>
          <p:nvPr/>
        </p:nvPicPr>
        <p:blipFill>
          <a:blip r:embed="rId2" cstate="print"/>
          <a:stretch>
            <a:fillRect/>
          </a:stretch>
        </p:blipFill>
        <p:spPr>
          <a:xfrm>
            <a:off x="4636392" y="3128614"/>
            <a:ext cx="295775" cy="81980"/>
          </a:xfrm>
          <a:prstGeom prst="rect">
            <a:avLst/>
          </a:prstGeom>
        </p:spPr>
      </p:pic>
      <p:grpSp>
        <p:nvGrpSpPr>
          <p:cNvPr id="74" name="object 74"/>
          <p:cNvGrpSpPr/>
          <p:nvPr/>
        </p:nvGrpSpPr>
        <p:grpSpPr>
          <a:xfrm>
            <a:off x="3023772" y="3567416"/>
            <a:ext cx="352425" cy="352425"/>
            <a:chOff x="3023772" y="3567416"/>
            <a:chExt cx="352425" cy="352425"/>
          </a:xfrm>
        </p:grpSpPr>
        <p:sp>
          <p:nvSpPr>
            <p:cNvPr id="75" name="object 75"/>
            <p:cNvSpPr/>
            <p:nvPr/>
          </p:nvSpPr>
          <p:spPr>
            <a:xfrm>
              <a:off x="3038059" y="35817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76" name="object 76"/>
            <p:cNvSpPr/>
            <p:nvPr/>
          </p:nvSpPr>
          <p:spPr>
            <a:xfrm>
              <a:off x="3038059" y="35817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77" name="object 77"/>
          <p:cNvSpPr txBox="1"/>
          <p:nvPr/>
        </p:nvSpPr>
        <p:spPr>
          <a:xfrm>
            <a:off x="3038059" y="35817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93</a:t>
            </a:r>
            <a:endParaRPr sz="1400">
              <a:latin typeface="Consolas"/>
              <a:cs typeface="Consolas"/>
            </a:endParaRPr>
          </a:p>
        </p:txBody>
      </p:sp>
      <p:grpSp>
        <p:nvGrpSpPr>
          <p:cNvPr id="78" name="object 78"/>
          <p:cNvGrpSpPr/>
          <p:nvPr/>
        </p:nvGrpSpPr>
        <p:grpSpPr>
          <a:xfrm>
            <a:off x="3661234" y="3567429"/>
            <a:ext cx="352425" cy="352425"/>
            <a:chOff x="3661234" y="3567429"/>
            <a:chExt cx="352425" cy="352425"/>
          </a:xfrm>
        </p:grpSpPr>
        <p:sp>
          <p:nvSpPr>
            <p:cNvPr id="79" name="object 79"/>
            <p:cNvSpPr/>
            <p:nvPr/>
          </p:nvSpPr>
          <p:spPr>
            <a:xfrm>
              <a:off x="3675522" y="35817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80" name="object 80"/>
            <p:cNvSpPr/>
            <p:nvPr/>
          </p:nvSpPr>
          <p:spPr>
            <a:xfrm>
              <a:off x="3675522" y="35817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81" name="object 81"/>
          <p:cNvSpPr txBox="1"/>
          <p:nvPr/>
        </p:nvSpPr>
        <p:spPr>
          <a:xfrm>
            <a:off x="3675522" y="3581716"/>
            <a:ext cx="323850" cy="323850"/>
          </a:xfrm>
          <a:prstGeom prst="rect">
            <a:avLst/>
          </a:prstGeom>
        </p:spPr>
        <p:txBody>
          <a:bodyPr vert="horz" wrap="square" lIns="0" tIns="49530" rIns="0" bIns="0" rtlCol="0">
            <a:spAutoFit/>
          </a:bodyPr>
          <a:lstStyle/>
          <a:p>
            <a:pPr algn="ctr">
              <a:lnSpc>
                <a:spcPct val="100000"/>
              </a:lnSpc>
              <a:spcBef>
                <a:spcPts val="390"/>
              </a:spcBef>
            </a:pPr>
            <a:r>
              <a:rPr sz="1400" dirty="0">
                <a:latin typeface="Consolas"/>
                <a:cs typeface="Consolas"/>
              </a:rPr>
              <a:t>8</a:t>
            </a:r>
            <a:endParaRPr sz="1400">
              <a:latin typeface="Consolas"/>
              <a:cs typeface="Consolas"/>
            </a:endParaRPr>
          </a:p>
        </p:txBody>
      </p:sp>
      <p:grpSp>
        <p:nvGrpSpPr>
          <p:cNvPr id="82" name="object 82"/>
          <p:cNvGrpSpPr/>
          <p:nvPr/>
        </p:nvGrpSpPr>
        <p:grpSpPr>
          <a:xfrm>
            <a:off x="4298705" y="3567416"/>
            <a:ext cx="352425" cy="352425"/>
            <a:chOff x="4298705" y="3567416"/>
            <a:chExt cx="352425" cy="352425"/>
          </a:xfrm>
        </p:grpSpPr>
        <p:sp>
          <p:nvSpPr>
            <p:cNvPr id="83" name="object 83"/>
            <p:cNvSpPr/>
            <p:nvPr/>
          </p:nvSpPr>
          <p:spPr>
            <a:xfrm>
              <a:off x="4312992" y="35817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84" name="object 84"/>
            <p:cNvSpPr/>
            <p:nvPr/>
          </p:nvSpPr>
          <p:spPr>
            <a:xfrm>
              <a:off x="4312992" y="35817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85" name="object 85"/>
          <p:cNvSpPr txBox="1"/>
          <p:nvPr/>
        </p:nvSpPr>
        <p:spPr>
          <a:xfrm>
            <a:off x="4312992" y="35817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33</a:t>
            </a:r>
            <a:endParaRPr sz="1400">
              <a:latin typeface="Consolas"/>
              <a:cs typeface="Consolas"/>
            </a:endParaRPr>
          </a:p>
        </p:txBody>
      </p:sp>
      <p:grpSp>
        <p:nvGrpSpPr>
          <p:cNvPr id="86" name="object 86"/>
          <p:cNvGrpSpPr/>
          <p:nvPr/>
        </p:nvGrpSpPr>
        <p:grpSpPr>
          <a:xfrm>
            <a:off x="2723959" y="3567416"/>
            <a:ext cx="2564765" cy="352425"/>
            <a:chOff x="2723959" y="3567416"/>
            <a:chExt cx="2564765" cy="352425"/>
          </a:xfrm>
        </p:grpSpPr>
        <p:pic>
          <p:nvPicPr>
            <p:cNvPr id="87" name="object 87"/>
            <p:cNvPicPr/>
            <p:nvPr/>
          </p:nvPicPr>
          <p:blipFill>
            <a:blip r:embed="rId3" cstate="print"/>
            <a:stretch>
              <a:fillRect/>
            </a:stretch>
          </p:blipFill>
          <p:spPr>
            <a:xfrm>
              <a:off x="3361459" y="3702413"/>
              <a:ext cx="295775" cy="81981"/>
            </a:xfrm>
            <a:prstGeom prst="rect">
              <a:avLst/>
            </a:prstGeom>
          </p:spPr>
        </p:pic>
        <p:pic>
          <p:nvPicPr>
            <p:cNvPr id="88" name="object 88"/>
            <p:cNvPicPr/>
            <p:nvPr/>
          </p:nvPicPr>
          <p:blipFill>
            <a:blip r:embed="rId3" cstate="print"/>
            <a:stretch>
              <a:fillRect/>
            </a:stretch>
          </p:blipFill>
          <p:spPr>
            <a:xfrm>
              <a:off x="3998922" y="3702426"/>
              <a:ext cx="295775" cy="81981"/>
            </a:xfrm>
            <a:prstGeom prst="rect">
              <a:avLst/>
            </a:prstGeom>
          </p:spPr>
        </p:pic>
        <p:pic>
          <p:nvPicPr>
            <p:cNvPr id="89" name="object 89"/>
            <p:cNvPicPr/>
            <p:nvPr/>
          </p:nvPicPr>
          <p:blipFill>
            <a:blip r:embed="rId3" cstate="print"/>
            <a:stretch>
              <a:fillRect/>
            </a:stretch>
          </p:blipFill>
          <p:spPr>
            <a:xfrm>
              <a:off x="2723959" y="3702413"/>
              <a:ext cx="295775" cy="81981"/>
            </a:xfrm>
            <a:prstGeom prst="rect">
              <a:avLst/>
            </a:prstGeom>
          </p:spPr>
        </p:pic>
        <p:sp>
          <p:nvSpPr>
            <p:cNvPr id="90" name="object 90"/>
            <p:cNvSpPr/>
            <p:nvPr/>
          </p:nvSpPr>
          <p:spPr>
            <a:xfrm>
              <a:off x="4950467" y="35817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91" name="object 91"/>
            <p:cNvSpPr/>
            <p:nvPr/>
          </p:nvSpPr>
          <p:spPr>
            <a:xfrm>
              <a:off x="4950467" y="35817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92" name="object 92"/>
          <p:cNvSpPr txBox="1"/>
          <p:nvPr/>
        </p:nvSpPr>
        <p:spPr>
          <a:xfrm>
            <a:off x="4950467" y="35817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23</a:t>
            </a:r>
            <a:endParaRPr sz="1400">
              <a:latin typeface="Consolas"/>
              <a:cs typeface="Consolas"/>
            </a:endParaRPr>
          </a:p>
        </p:txBody>
      </p:sp>
      <p:pic>
        <p:nvPicPr>
          <p:cNvPr id="93" name="object 93"/>
          <p:cNvPicPr/>
          <p:nvPr/>
        </p:nvPicPr>
        <p:blipFill>
          <a:blip r:embed="rId3" cstate="print"/>
          <a:stretch>
            <a:fillRect/>
          </a:stretch>
        </p:blipFill>
        <p:spPr>
          <a:xfrm>
            <a:off x="4636392" y="3702413"/>
            <a:ext cx="295775" cy="81981"/>
          </a:xfrm>
          <a:prstGeom prst="rect">
            <a:avLst/>
          </a:prstGeom>
        </p:spPr>
      </p:pic>
      <p:grpSp>
        <p:nvGrpSpPr>
          <p:cNvPr id="94" name="object 94"/>
          <p:cNvGrpSpPr/>
          <p:nvPr/>
        </p:nvGrpSpPr>
        <p:grpSpPr>
          <a:xfrm>
            <a:off x="3023772" y="4141241"/>
            <a:ext cx="352425" cy="352425"/>
            <a:chOff x="3023772" y="4141241"/>
            <a:chExt cx="352425" cy="352425"/>
          </a:xfrm>
        </p:grpSpPr>
        <p:sp>
          <p:nvSpPr>
            <p:cNvPr id="95" name="object 95"/>
            <p:cNvSpPr/>
            <p:nvPr/>
          </p:nvSpPr>
          <p:spPr>
            <a:xfrm>
              <a:off x="3038059" y="41555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96" name="object 96"/>
            <p:cNvSpPr/>
            <p:nvPr/>
          </p:nvSpPr>
          <p:spPr>
            <a:xfrm>
              <a:off x="3038059" y="41555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97" name="object 97"/>
          <p:cNvSpPr txBox="1"/>
          <p:nvPr/>
        </p:nvSpPr>
        <p:spPr>
          <a:xfrm>
            <a:off x="3038059" y="41555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44</a:t>
            </a:r>
            <a:endParaRPr sz="1400">
              <a:latin typeface="Consolas"/>
              <a:cs typeface="Consolas"/>
            </a:endParaRPr>
          </a:p>
        </p:txBody>
      </p:sp>
      <p:grpSp>
        <p:nvGrpSpPr>
          <p:cNvPr id="98" name="object 98"/>
          <p:cNvGrpSpPr/>
          <p:nvPr/>
        </p:nvGrpSpPr>
        <p:grpSpPr>
          <a:xfrm>
            <a:off x="3661234" y="4141254"/>
            <a:ext cx="352425" cy="352425"/>
            <a:chOff x="3661234" y="4141254"/>
            <a:chExt cx="352425" cy="352425"/>
          </a:xfrm>
        </p:grpSpPr>
        <p:sp>
          <p:nvSpPr>
            <p:cNvPr id="99" name="object 99"/>
            <p:cNvSpPr/>
            <p:nvPr/>
          </p:nvSpPr>
          <p:spPr>
            <a:xfrm>
              <a:off x="3675522" y="4155541"/>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00" name="object 100"/>
            <p:cNvSpPr/>
            <p:nvPr/>
          </p:nvSpPr>
          <p:spPr>
            <a:xfrm>
              <a:off x="3675522" y="4155541"/>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01" name="object 101"/>
          <p:cNvSpPr txBox="1"/>
          <p:nvPr/>
        </p:nvSpPr>
        <p:spPr>
          <a:xfrm>
            <a:off x="3675522" y="4155541"/>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24</a:t>
            </a:r>
            <a:endParaRPr sz="1400">
              <a:latin typeface="Consolas"/>
              <a:cs typeface="Consolas"/>
            </a:endParaRPr>
          </a:p>
        </p:txBody>
      </p:sp>
      <p:grpSp>
        <p:nvGrpSpPr>
          <p:cNvPr id="102" name="object 102"/>
          <p:cNvGrpSpPr/>
          <p:nvPr/>
        </p:nvGrpSpPr>
        <p:grpSpPr>
          <a:xfrm>
            <a:off x="4298705" y="4141241"/>
            <a:ext cx="352425" cy="352425"/>
            <a:chOff x="4298705" y="4141241"/>
            <a:chExt cx="352425" cy="352425"/>
          </a:xfrm>
        </p:grpSpPr>
        <p:sp>
          <p:nvSpPr>
            <p:cNvPr id="103" name="object 103"/>
            <p:cNvSpPr/>
            <p:nvPr/>
          </p:nvSpPr>
          <p:spPr>
            <a:xfrm>
              <a:off x="4312992" y="41555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04" name="object 104"/>
            <p:cNvSpPr/>
            <p:nvPr/>
          </p:nvSpPr>
          <p:spPr>
            <a:xfrm>
              <a:off x="4312992" y="41555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05" name="object 105"/>
          <p:cNvSpPr txBox="1"/>
          <p:nvPr/>
        </p:nvSpPr>
        <p:spPr>
          <a:xfrm>
            <a:off x="4312992" y="41555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34</a:t>
            </a:r>
            <a:endParaRPr sz="1400">
              <a:latin typeface="Consolas"/>
              <a:cs typeface="Consolas"/>
            </a:endParaRPr>
          </a:p>
        </p:txBody>
      </p:sp>
      <p:grpSp>
        <p:nvGrpSpPr>
          <p:cNvPr id="106" name="object 106"/>
          <p:cNvGrpSpPr/>
          <p:nvPr/>
        </p:nvGrpSpPr>
        <p:grpSpPr>
          <a:xfrm>
            <a:off x="2723959" y="4141241"/>
            <a:ext cx="2564765" cy="352425"/>
            <a:chOff x="2723959" y="4141241"/>
            <a:chExt cx="2564765" cy="352425"/>
          </a:xfrm>
        </p:grpSpPr>
        <p:pic>
          <p:nvPicPr>
            <p:cNvPr id="107" name="object 107"/>
            <p:cNvPicPr/>
            <p:nvPr/>
          </p:nvPicPr>
          <p:blipFill>
            <a:blip r:embed="rId2" cstate="print"/>
            <a:stretch>
              <a:fillRect/>
            </a:stretch>
          </p:blipFill>
          <p:spPr>
            <a:xfrm>
              <a:off x="3361459" y="4276238"/>
              <a:ext cx="295775" cy="81981"/>
            </a:xfrm>
            <a:prstGeom prst="rect">
              <a:avLst/>
            </a:prstGeom>
          </p:spPr>
        </p:pic>
        <p:pic>
          <p:nvPicPr>
            <p:cNvPr id="108" name="object 108"/>
            <p:cNvPicPr/>
            <p:nvPr/>
          </p:nvPicPr>
          <p:blipFill>
            <a:blip r:embed="rId2" cstate="print"/>
            <a:stretch>
              <a:fillRect/>
            </a:stretch>
          </p:blipFill>
          <p:spPr>
            <a:xfrm>
              <a:off x="3998922" y="4276251"/>
              <a:ext cx="295775" cy="81981"/>
            </a:xfrm>
            <a:prstGeom prst="rect">
              <a:avLst/>
            </a:prstGeom>
          </p:spPr>
        </p:pic>
        <p:pic>
          <p:nvPicPr>
            <p:cNvPr id="109" name="object 109"/>
            <p:cNvPicPr/>
            <p:nvPr/>
          </p:nvPicPr>
          <p:blipFill>
            <a:blip r:embed="rId2" cstate="print"/>
            <a:stretch>
              <a:fillRect/>
            </a:stretch>
          </p:blipFill>
          <p:spPr>
            <a:xfrm>
              <a:off x="2723959" y="4276238"/>
              <a:ext cx="295775" cy="81981"/>
            </a:xfrm>
            <a:prstGeom prst="rect">
              <a:avLst/>
            </a:prstGeom>
          </p:spPr>
        </p:pic>
        <p:sp>
          <p:nvSpPr>
            <p:cNvPr id="110" name="object 110"/>
            <p:cNvSpPr/>
            <p:nvPr/>
          </p:nvSpPr>
          <p:spPr>
            <a:xfrm>
              <a:off x="4950467" y="41555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11" name="object 111"/>
            <p:cNvSpPr/>
            <p:nvPr/>
          </p:nvSpPr>
          <p:spPr>
            <a:xfrm>
              <a:off x="4950467" y="41555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12" name="object 112"/>
          <p:cNvSpPr txBox="1"/>
          <p:nvPr/>
        </p:nvSpPr>
        <p:spPr>
          <a:xfrm>
            <a:off x="4950467" y="41555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14</a:t>
            </a:r>
            <a:endParaRPr sz="1400">
              <a:latin typeface="Consolas"/>
              <a:cs typeface="Consolas"/>
            </a:endParaRPr>
          </a:p>
        </p:txBody>
      </p:sp>
      <p:grpSp>
        <p:nvGrpSpPr>
          <p:cNvPr id="113" name="object 113"/>
          <p:cNvGrpSpPr/>
          <p:nvPr/>
        </p:nvGrpSpPr>
        <p:grpSpPr>
          <a:xfrm>
            <a:off x="4636392" y="4141216"/>
            <a:ext cx="1289685" cy="352425"/>
            <a:chOff x="4636392" y="4141216"/>
            <a:chExt cx="1289685" cy="352425"/>
          </a:xfrm>
        </p:grpSpPr>
        <p:pic>
          <p:nvPicPr>
            <p:cNvPr id="114" name="object 114"/>
            <p:cNvPicPr/>
            <p:nvPr/>
          </p:nvPicPr>
          <p:blipFill>
            <a:blip r:embed="rId2" cstate="print"/>
            <a:stretch>
              <a:fillRect/>
            </a:stretch>
          </p:blipFill>
          <p:spPr>
            <a:xfrm>
              <a:off x="4636392" y="4276238"/>
              <a:ext cx="295775" cy="81981"/>
            </a:xfrm>
            <a:prstGeom prst="rect">
              <a:avLst/>
            </a:prstGeom>
          </p:spPr>
        </p:pic>
        <p:sp>
          <p:nvSpPr>
            <p:cNvPr id="115" name="object 115"/>
            <p:cNvSpPr/>
            <p:nvPr/>
          </p:nvSpPr>
          <p:spPr>
            <a:xfrm>
              <a:off x="5587942" y="4155504"/>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16" name="object 116"/>
            <p:cNvSpPr/>
            <p:nvPr/>
          </p:nvSpPr>
          <p:spPr>
            <a:xfrm>
              <a:off x="5587942" y="4155504"/>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17" name="object 117"/>
          <p:cNvSpPr txBox="1"/>
          <p:nvPr/>
        </p:nvSpPr>
        <p:spPr>
          <a:xfrm>
            <a:off x="5588117"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61</a:t>
            </a:r>
            <a:endParaRPr sz="1400">
              <a:latin typeface="Consolas"/>
              <a:cs typeface="Consolas"/>
            </a:endParaRPr>
          </a:p>
        </p:txBody>
      </p:sp>
      <p:pic>
        <p:nvPicPr>
          <p:cNvPr id="118" name="object 118"/>
          <p:cNvPicPr/>
          <p:nvPr/>
        </p:nvPicPr>
        <p:blipFill>
          <a:blip r:embed="rId4" cstate="print"/>
          <a:stretch>
            <a:fillRect/>
          </a:stretch>
        </p:blipFill>
        <p:spPr>
          <a:xfrm>
            <a:off x="5274017" y="2554826"/>
            <a:ext cx="295775" cy="81980"/>
          </a:xfrm>
          <a:prstGeom prst="rect">
            <a:avLst/>
          </a:prstGeom>
        </p:spPr>
      </p:pic>
      <p:sp>
        <p:nvSpPr>
          <p:cNvPr id="119" name="object 119"/>
          <p:cNvSpPr txBox="1"/>
          <p:nvPr/>
        </p:nvSpPr>
        <p:spPr>
          <a:xfrm>
            <a:off x="5587942" y="4155504"/>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74</a:t>
            </a:r>
            <a:endParaRPr sz="1400">
              <a:latin typeface="Consolas"/>
              <a:cs typeface="Consolas"/>
            </a:endParaRPr>
          </a:p>
        </p:txBody>
      </p:sp>
      <p:pic>
        <p:nvPicPr>
          <p:cNvPr id="120" name="object 120"/>
          <p:cNvPicPr/>
          <p:nvPr/>
        </p:nvPicPr>
        <p:blipFill>
          <a:blip r:embed="rId2" cstate="print"/>
          <a:stretch>
            <a:fillRect/>
          </a:stretch>
        </p:blipFill>
        <p:spPr>
          <a:xfrm>
            <a:off x="5273842" y="4276213"/>
            <a:ext cx="295775" cy="81981"/>
          </a:xfrm>
          <a:prstGeom prst="rect">
            <a:avLst/>
          </a:prstGeom>
        </p:spPr>
      </p:pic>
      <p:sp>
        <p:nvSpPr>
          <p:cNvPr id="121" name="object 121"/>
          <p:cNvSpPr txBox="1"/>
          <p:nvPr/>
        </p:nvSpPr>
        <p:spPr>
          <a:xfrm>
            <a:off x="6533874" y="1746963"/>
            <a:ext cx="2395220" cy="65786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Intuition:</a:t>
            </a:r>
            <a:endParaRPr sz="1400">
              <a:latin typeface="Arial"/>
              <a:cs typeface="Arial"/>
            </a:endParaRPr>
          </a:p>
          <a:p>
            <a:pPr marL="12700" marR="5080">
              <a:lnSpc>
                <a:spcPts val="1650"/>
              </a:lnSpc>
              <a:spcBef>
                <a:spcPts val="65"/>
              </a:spcBef>
            </a:pPr>
            <a:r>
              <a:rPr sz="1400" spc="-5" dirty="0">
                <a:latin typeface="Arial MT"/>
                <a:cs typeface="Arial MT"/>
              </a:rPr>
              <a:t>Good</a:t>
            </a:r>
            <a:r>
              <a:rPr sz="1400" spc="-25" dirty="0">
                <a:latin typeface="Arial MT"/>
                <a:cs typeface="Arial MT"/>
              </a:rPr>
              <a:t> </a:t>
            </a:r>
            <a:r>
              <a:rPr sz="1400" dirty="0">
                <a:latin typeface="Arial MT"/>
                <a:cs typeface="Arial MT"/>
              </a:rPr>
              <a:t>chance</a:t>
            </a:r>
            <a:r>
              <a:rPr sz="1400" spc="-20" dirty="0">
                <a:latin typeface="Arial MT"/>
                <a:cs typeface="Arial MT"/>
              </a:rPr>
              <a:t> </a:t>
            </a:r>
            <a:r>
              <a:rPr sz="1400" spc="-5" dirty="0">
                <a:latin typeface="Arial MT"/>
                <a:cs typeface="Arial MT"/>
              </a:rPr>
              <a:t>it</a:t>
            </a:r>
            <a:r>
              <a:rPr sz="1400" spc="-20" dirty="0">
                <a:latin typeface="Arial MT"/>
                <a:cs typeface="Arial MT"/>
              </a:rPr>
              <a:t> </a:t>
            </a:r>
            <a:r>
              <a:rPr sz="1400" spc="-5" dirty="0">
                <a:latin typeface="Arial MT"/>
                <a:cs typeface="Arial MT"/>
              </a:rPr>
              <a:t>will</a:t>
            </a:r>
            <a:r>
              <a:rPr sz="1400" spc="-20" dirty="0">
                <a:latin typeface="Arial MT"/>
                <a:cs typeface="Arial MT"/>
              </a:rPr>
              <a:t> </a:t>
            </a:r>
            <a:r>
              <a:rPr sz="1400" spc="-5" dirty="0">
                <a:latin typeface="Arial MT"/>
                <a:cs typeface="Arial MT"/>
              </a:rPr>
              <a:t>be</a:t>
            </a:r>
            <a:r>
              <a:rPr sz="1400" spc="-20" dirty="0">
                <a:latin typeface="Arial MT"/>
                <a:cs typeface="Arial MT"/>
              </a:rPr>
              <a:t> </a:t>
            </a:r>
            <a:r>
              <a:rPr sz="1400" dirty="0">
                <a:latin typeface="Arial MT"/>
                <a:cs typeface="Arial MT"/>
              </a:rPr>
              <a:t>roughly </a:t>
            </a:r>
            <a:r>
              <a:rPr sz="1400" spc="-375" dirty="0">
                <a:latin typeface="Arial MT"/>
                <a:cs typeface="Arial MT"/>
              </a:rPr>
              <a:t> </a:t>
            </a:r>
            <a:r>
              <a:rPr sz="1400" spc="-5" dirty="0">
                <a:latin typeface="Arial MT"/>
                <a:cs typeface="Arial MT"/>
              </a:rPr>
              <a:t>distributed</a:t>
            </a:r>
            <a:r>
              <a:rPr sz="1400" spc="-35" dirty="0">
                <a:latin typeface="Arial MT"/>
                <a:cs typeface="Arial MT"/>
              </a:rPr>
              <a:t> </a:t>
            </a:r>
            <a:r>
              <a:rPr sz="1400" spc="-5" dirty="0">
                <a:latin typeface="Arial MT"/>
                <a:cs typeface="Arial MT"/>
              </a:rPr>
              <a:t>among</a:t>
            </a:r>
            <a:r>
              <a:rPr sz="1400" spc="-30" dirty="0">
                <a:latin typeface="Arial MT"/>
                <a:cs typeface="Arial MT"/>
              </a:rPr>
              <a:t> </a:t>
            </a:r>
            <a:r>
              <a:rPr sz="1400" spc="-5" dirty="0">
                <a:latin typeface="Arial MT"/>
                <a:cs typeface="Arial MT"/>
              </a:rPr>
              <a:t>the</a:t>
            </a:r>
            <a:r>
              <a:rPr sz="1400" spc="-30" dirty="0">
                <a:latin typeface="Arial MT"/>
                <a:cs typeface="Arial MT"/>
              </a:rPr>
              <a:t> </a:t>
            </a:r>
            <a:r>
              <a:rPr sz="1400" spc="-5" dirty="0">
                <a:latin typeface="Arial MT"/>
                <a:cs typeface="Arial MT"/>
              </a:rPr>
              <a:t>buckets</a:t>
            </a:r>
            <a:endParaRPr sz="1400">
              <a:latin typeface="Arial MT"/>
              <a:cs typeface="Arial MT"/>
            </a:endParaRPr>
          </a:p>
        </p:txBody>
      </p:sp>
      <p:sp>
        <p:nvSpPr>
          <p:cNvPr id="122" name="object 122"/>
          <p:cNvSpPr txBox="1"/>
          <p:nvPr/>
        </p:nvSpPr>
        <p:spPr>
          <a:xfrm>
            <a:off x="6533874" y="2585163"/>
            <a:ext cx="1466850" cy="448309"/>
          </a:xfrm>
          <a:prstGeom prst="rect">
            <a:avLst/>
          </a:prstGeom>
        </p:spPr>
        <p:txBody>
          <a:bodyPr vert="horz" wrap="square" lIns="0" tIns="12700" rIns="0" bIns="0" rtlCol="0">
            <a:spAutoFit/>
          </a:bodyPr>
          <a:lstStyle/>
          <a:p>
            <a:pPr marL="12700">
              <a:lnSpc>
                <a:spcPts val="1664"/>
              </a:lnSpc>
              <a:spcBef>
                <a:spcPts val="100"/>
              </a:spcBef>
            </a:pPr>
            <a:r>
              <a:rPr sz="1400" spc="-5" dirty="0">
                <a:latin typeface="Arial MT"/>
                <a:cs typeface="Arial MT"/>
              </a:rPr>
              <a:t>Define</a:t>
            </a:r>
            <a:r>
              <a:rPr sz="1400" spc="-45" dirty="0">
                <a:latin typeface="Arial MT"/>
                <a:cs typeface="Arial MT"/>
              </a:rPr>
              <a:t> </a:t>
            </a:r>
            <a:r>
              <a:rPr sz="1400" spc="-5" dirty="0">
                <a:latin typeface="Arial MT"/>
                <a:cs typeface="Arial MT"/>
              </a:rPr>
              <a:t>load</a:t>
            </a:r>
            <a:r>
              <a:rPr sz="1400" spc="-40" dirty="0">
                <a:latin typeface="Arial MT"/>
                <a:cs typeface="Arial MT"/>
              </a:rPr>
              <a:t> </a:t>
            </a:r>
            <a:r>
              <a:rPr sz="1400" spc="-5" dirty="0">
                <a:latin typeface="Arial MT"/>
                <a:cs typeface="Arial MT"/>
              </a:rPr>
              <a:t>factor:</a:t>
            </a:r>
            <a:endParaRPr sz="1400">
              <a:latin typeface="Arial MT"/>
              <a:cs typeface="Arial MT"/>
            </a:endParaRPr>
          </a:p>
          <a:p>
            <a:pPr marL="12700">
              <a:lnSpc>
                <a:spcPts val="1664"/>
              </a:lnSpc>
            </a:pPr>
            <a:r>
              <a:rPr sz="1400" spc="-5" dirty="0">
                <a:latin typeface="Roboto"/>
                <a:cs typeface="Roboto"/>
              </a:rPr>
              <a:t>α</a:t>
            </a:r>
            <a:r>
              <a:rPr sz="1400" spc="-25" dirty="0">
                <a:latin typeface="Roboto"/>
                <a:cs typeface="Roboto"/>
              </a:rPr>
              <a:t> </a:t>
            </a:r>
            <a:r>
              <a:rPr sz="1400" spc="-20" dirty="0">
                <a:latin typeface="Roboto"/>
                <a:cs typeface="Roboto"/>
              </a:rPr>
              <a:t>= </a:t>
            </a:r>
            <a:r>
              <a:rPr sz="1400" spc="-25" dirty="0">
                <a:latin typeface="Roboto"/>
                <a:cs typeface="Roboto"/>
              </a:rPr>
              <a:t>n</a:t>
            </a:r>
            <a:r>
              <a:rPr sz="1400" spc="-20" dirty="0">
                <a:latin typeface="Roboto"/>
                <a:cs typeface="Roboto"/>
              </a:rPr>
              <a:t> </a:t>
            </a:r>
            <a:r>
              <a:rPr sz="1400" spc="-5" dirty="0">
                <a:latin typeface="Roboto"/>
                <a:cs typeface="Roboto"/>
              </a:rPr>
              <a:t>/</a:t>
            </a:r>
            <a:r>
              <a:rPr sz="1400" spc="-25" dirty="0">
                <a:latin typeface="Roboto"/>
                <a:cs typeface="Roboto"/>
              </a:rPr>
              <a:t> </a:t>
            </a:r>
            <a:r>
              <a:rPr sz="1400" dirty="0">
                <a:latin typeface="Roboto"/>
                <a:cs typeface="Roboto"/>
              </a:rPr>
              <a:t>m</a:t>
            </a:r>
            <a:endParaRPr sz="1400">
              <a:latin typeface="Roboto"/>
              <a:cs typeface="Roboto"/>
            </a:endParaRPr>
          </a:p>
        </p:txBody>
      </p:sp>
      <p:sp>
        <p:nvSpPr>
          <p:cNvPr id="123" name="object 123"/>
          <p:cNvSpPr txBox="1"/>
          <p:nvPr/>
        </p:nvSpPr>
        <p:spPr>
          <a:xfrm>
            <a:off x="6533874" y="3213813"/>
            <a:ext cx="178117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Expected</a:t>
            </a:r>
            <a:r>
              <a:rPr sz="1400" spc="-45" dirty="0">
                <a:latin typeface="Arial MT"/>
                <a:cs typeface="Arial MT"/>
              </a:rPr>
              <a:t> </a:t>
            </a:r>
            <a:r>
              <a:rPr sz="1400" dirty="0">
                <a:latin typeface="Arial MT"/>
                <a:cs typeface="Arial MT"/>
              </a:rPr>
              <a:t>search</a:t>
            </a:r>
            <a:r>
              <a:rPr sz="1400" spc="-45" dirty="0">
                <a:latin typeface="Arial MT"/>
                <a:cs typeface="Arial MT"/>
              </a:rPr>
              <a:t> </a:t>
            </a:r>
            <a:r>
              <a:rPr sz="1400" spc="-5" dirty="0">
                <a:latin typeface="Arial MT"/>
                <a:cs typeface="Arial MT"/>
              </a:rPr>
              <a:t>time:</a:t>
            </a:r>
            <a:endParaRPr sz="1400">
              <a:latin typeface="Arial MT"/>
              <a:cs typeface="Arial MT"/>
            </a:endParaRPr>
          </a:p>
        </p:txBody>
      </p:sp>
      <p:sp>
        <p:nvSpPr>
          <p:cNvPr id="124" name="object 124"/>
          <p:cNvSpPr txBox="1"/>
          <p:nvPr/>
        </p:nvSpPr>
        <p:spPr>
          <a:xfrm>
            <a:off x="6546574" y="3443175"/>
            <a:ext cx="621665" cy="213360"/>
          </a:xfrm>
          <a:prstGeom prst="rect">
            <a:avLst/>
          </a:prstGeom>
          <a:solidFill>
            <a:srgbClr val="FFFF00"/>
          </a:solidFill>
        </p:spPr>
        <p:txBody>
          <a:bodyPr vert="horz" wrap="square" lIns="0" tIns="0" rIns="0" bIns="0" rtlCol="0">
            <a:spAutoFit/>
          </a:bodyPr>
          <a:lstStyle/>
          <a:p>
            <a:pPr>
              <a:lnSpc>
                <a:spcPts val="1625"/>
              </a:lnSpc>
            </a:pPr>
            <a:r>
              <a:rPr sz="1400" i="1" spc="-15" dirty="0">
                <a:latin typeface="Roboto"/>
                <a:cs typeface="Roboto"/>
              </a:rPr>
              <a:t>O(1</a:t>
            </a:r>
            <a:r>
              <a:rPr sz="1400" i="1" spc="-40" dirty="0">
                <a:latin typeface="Roboto"/>
                <a:cs typeface="Roboto"/>
              </a:rPr>
              <a:t> </a:t>
            </a:r>
            <a:r>
              <a:rPr sz="1400" i="1" spc="-20" dirty="0">
                <a:latin typeface="Roboto"/>
                <a:cs typeface="Roboto"/>
              </a:rPr>
              <a:t>+</a:t>
            </a:r>
            <a:r>
              <a:rPr sz="1400" i="1" spc="-40" dirty="0">
                <a:latin typeface="Roboto"/>
                <a:cs typeface="Roboto"/>
              </a:rPr>
              <a:t> </a:t>
            </a:r>
            <a:r>
              <a:rPr sz="1400" i="1" spc="-10" dirty="0">
                <a:latin typeface="Roboto"/>
                <a:cs typeface="Roboto"/>
              </a:rPr>
              <a:t>α)</a:t>
            </a:r>
            <a:endParaRPr sz="1400">
              <a:latin typeface="Roboto"/>
              <a:cs typeface="Roboto"/>
            </a:endParaRPr>
          </a:p>
        </p:txBody>
      </p:sp>
      <p:sp>
        <p:nvSpPr>
          <p:cNvPr id="125" name="object 125"/>
          <p:cNvSpPr txBox="1"/>
          <p:nvPr/>
        </p:nvSpPr>
        <p:spPr>
          <a:xfrm>
            <a:off x="6533874" y="3842463"/>
            <a:ext cx="1937385"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MT"/>
                <a:cs typeface="Arial MT"/>
              </a:rPr>
              <a:t>Worst-case</a:t>
            </a:r>
            <a:r>
              <a:rPr sz="1400" spc="-35" dirty="0">
                <a:latin typeface="Arial MT"/>
                <a:cs typeface="Arial MT"/>
              </a:rPr>
              <a:t> </a:t>
            </a:r>
            <a:r>
              <a:rPr sz="1400" dirty="0">
                <a:latin typeface="Arial MT"/>
                <a:cs typeface="Arial MT"/>
              </a:rPr>
              <a:t>search</a:t>
            </a:r>
            <a:r>
              <a:rPr sz="1400" spc="-35" dirty="0">
                <a:latin typeface="Arial MT"/>
                <a:cs typeface="Arial MT"/>
              </a:rPr>
              <a:t> </a:t>
            </a:r>
            <a:r>
              <a:rPr sz="1400" spc="-5" dirty="0">
                <a:latin typeface="Arial MT"/>
                <a:cs typeface="Arial MT"/>
              </a:rPr>
              <a:t>time:</a:t>
            </a:r>
            <a:endParaRPr sz="1400">
              <a:latin typeface="Arial MT"/>
              <a:cs typeface="Arial M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39864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Hashing</a:t>
            </a:r>
            <a:r>
              <a:rPr sz="2500" b="0" spc="-25" dirty="0">
                <a:solidFill>
                  <a:srgbClr val="000000"/>
                </a:solidFill>
                <a:latin typeface="Arial MT"/>
                <a:cs typeface="Arial MT"/>
              </a:rPr>
              <a:t> </a:t>
            </a:r>
            <a:r>
              <a:rPr sz="2500" b="0" spc="5" dirty="0">
                <a:solidFill>
                  <a:srgbClr val="000000"/>
                </a:solidFill>
                <a:latin typeface="Arial MT"/>
                <a:cs typeface="Arial MT"/>
              </a:rPr>
              <a:t>with</a:t>
            </a:r>
            <a:r>
              <a:rPr sz="2500" b="0" spc="-25" dirty="0">
                <a:solidFill>
                  <a:srgbClr val="000000"/>
                </a:solidFill>
                <a:latin typeface="Arial MT"/>
                <a:cs typeface="Arial MT"/>
              </a:rPr>
              <a:t> </a:t>
            </a:r>
            <a:r>
              <a:rPr sz="2500" b="0" spc="5" dirty="0">
                <a:solidFill>
                  <a:srgbClr val="000000"/>
                </a:solidFill>
                <a:latin typeface="Arial MT"/>
                <a:cs typeface="Arial MT"/>
              </a:rPr>
              <a:t>Chaining</a:t>
            </a:r>
            <a:r>
              <a:rPr sz="2500" b="0" spc="-25" dirty="0">
                <a:solidFill>
                  <a:srgbClr val="000000"/>
                </a:solidFill>
                <a:latin typeface="Arial MT"/>
                <a:cs typeface="Arial MT"/>
              </a:rPr>
              <a:t> </a:t>
            </a:r>
            <a:r>
              <a:rPr sz="2500" b="0" spc="10" dirty="0">
                <a:solidFill>
                  <a:srgbClr val="000000"/>
                </a:solidFill>
                <a:latin typeface="Arial MT"/>
                <a:cs typeface="Arial MT"/>
              </a:rPr>
              <a:t>(SUHA)</a:t>
            </a:r>
            <a:endParaRPr sz="2500">
              <a:latin typeface="Arial MT"/>
              <a:cs typeface="Arial MT"/>
            </a:endParaRPr>
          </a:p>
        </p:txBody>
      </p:sp>
      <p:graphicFrame>
        <p:nvGraphicFramePr>
          <p:cNvPr id="3" name="object 3"/>
          <p:cNvGraphicFramePr>
            <a:graphicFrameLocks noGrp="1"/>
          </p:cNvGraphicFramePr>
          <p:nvPr/>
        </p:nvGraphicFramePr>
        <p:xfrm>
          <a:off x="1199762" y="1720787"/>
          <a:ext cx="1510030" cy="2869076"/>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573847">
                <a:tc>
                  <a:txBody>
                    <a:bodyPr/>
                    <a:lstStyle/>
                    <a:p>
                      <a:pPr>
                        <a:lnSpc>
                          <a:spcPct val="100000"/>
                        </a:lnSpc>
                        <a:spcBef>
                          <a:spcPts val="55"/>
                        </a:spcBef>
                      </a:pPr>
                      <a:endParaRPr sz="1150">
                        <a:latin typeface="Times New Roman"/>
                        <a:cs typeface="Times New Roman"/>
                      </a:endParaRPr>
                    </a:p>
                    <a:p>
                      <a:pPr algn="ctr">
                        <a:lnSpc>
                          <a:spcPct val="100000"/>
                        </a:lnSpc>
                      </a:pPr>
                      <a:r>
                        <a:rPr sz="1400" spc="-5" dirty="0">
                          <a:latin typeface="Consolas"/>
                          <a:cs typeface="Consolas"/>
                        </a:rPr>
                        <a:t>null</a:t>
                      </a:r>
                      <a:endParaRPr sz="1400">
                        <a:latin typeface="Consolas"/>
                        <a:cs typeface="Consolas"/>
                      </a:endParaRPr>
                    </a:p>
                  </a:txBody>
                  <a:tcPr marL="0" marR="0" marT="6985" marB="0">
                    <a:lnL w="28575">
                      <a:solidFill>
                        <a:srgbClr val="666666"/>
                      </a:solidFill>
                      <a:prstDash val="solid"/>
                    </a:lnL>
                    <a:lnR w="28575">
                      <a:solidFill>
                        <a:srgbClr val="666666"/>
                      </a:solidFill>
                      <a:prstDash val="solid"/>
                    </a:lnR>
                    <a:lnT w="28575">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0"/>
                  </a:ext>
                </a:extLst>
              </a:tr>
              <a:tr h="573794">
                <a:tc>
                  <a:txBody>
                    <a:bodyPr/>
                    <a:lstStyle/>
                    <a:p>
                      <a:pPr>
                        <a:lnSpc>
                          <a:spcPct val="100000"/>
                        </a:lnSpc>
                      </a:pPr>
                      <a:endParaRPr sz="15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1"/>
                  </a:ext>
                </a:extLst>
              </a:tr>
              <a:tr h="573794">
                <a:tc>
                  <a:txBody>
                    <a:bodyPr/>
                    <a:lstStyle/>
                    <a:p>
                      <a:pPr>
                        <a:lnSpc>
                          <a:spcPct val="100000"/>
                        </a:lnSpc>
                        <a:spcBef>
                          <a:spcPts val="55"/>
                        </a:spcBef>
                      </a:pPr>
                      <a:endParaRPr sz="1150">
                        <a:latin typeface="Times New Roman"/>
                        <a:cs typeface="Times New Roman"/>
                      </a:endParaRPr>
                    </a:p>
                    <a:p>
                      <a:pPr algn="ctr">
                        <a:lnSpc>
                          <a:spcPct val="100000"/>
                        </a:lnSpc>
                      </a:pPr>
                      <a:r>
                        <a:rPr sz="1400" spc="-5" dirty="0">
                          <a:latin typeface="Consolas"/>
                          <a:cs typeface="Consolas"/>
                        </a:rPr>
                        <a:t>null</a:t>
                      </a:r>
                      <a:endParaRPr sz="1400">
                        <a:latin typeface="Consolas"/>
                        <a:cs typeface="Consolas"/>
                      </a:endParaRPr>
                    </a:p>
                  </a:txBody>
                  <a:tcPr marL="0" marR="0" marT="6985"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2"/>
                  </a:ext>
                </a:extLst>
              </a:tr>
              <a:tr h="573794">
                <a:tc>
                  <a:txBody>
                    <a:bodyPr/>
                    <a:lstStyle/>
                    <a:p>
                      <a:pPr>
                        <a:lnSpc>
                          <a:spcPct val="100000"/>
                        </a:lnSpc>
                        <a:spcBef>
                          <a:spcPts val="55"/>
                        </a:spcBef>
                      </a:pPr>
                      <a:endParaRPr sz="1150">
                        <a:latin typeface="Times New Roman"/>
                        <a:cs typeface="Times New Roman"/>
                      </a:endParaRPr>
                    </a:p>
                    <a:p>
                      <a:pPr algn="ctr">
                        <a:lnSpc>
                          <a:spcPct val="100000"/>
                        </a:lnSpc>
                      </a:pPr>
                      <a:r>
                        <a:rPr sz="1400" spc="-5" dirty="0">
                          <a:latin typeface="Consolas"/>
                          <a:cs typeface="Consolas"/>
                        </a:rPr>
                        <a:t>null</a:t>
                      </a:r>
                      <a:endParaRPr sz="1400">
                        <a:latin typeface="Consolas"/>
                        <a:cs typeface="Consolas"/>
                      </a:endParaRPr>
                    </a:p>
                  </a:txBody>
                  <a:tcPr marL="0" marR="0" marT="6985"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3"/>
                  </a:ext>
                </a:extLst>
              </a:tr>
              <a:tr h="573847">
                <a:tc>
                  <a:txBody>
                    <a:bodyPr/>
                    <a:lstStyle/>
                    <a:p>
                      <a:pPr>
                        <a:lnSpc>
                          <a:spcPct val="100000"/>
                        </a:lnSpc>
                        <a:spcBef>
                          <a:spcPts val="55"/>
                        </a:spcBef>
                      </a:pPr>
                      <a:endParaRPr sz="1150">
                        <a:latin typeface="Times New Roman"/>
                        <a:cs typeface="Times New Roman"/>
                      </a:endParaRPr>
                    </a:p>
                    <a:p>
                      <a:pPr algn="ctr">
                        <a:lnSpc>
                          <a:spcPct val="100000"/>
                        </a:lnSpc>
                      </a:pPr>
                      <a:r>
                        <a:rPr sz="1400" spc="-5" dirty="0">
                          <a:latin typeface="Consolas"/>
                          <a:cs typeface="Consolas"/>
                        </a:rPr>
                        <a:t>null</a:t>
                      </a:r>
                      <a:endParaRPr sz="1400">
                        <a:latin typeface="Consolas"/>
                        <a:cs typeface="Consolas"/>
                      </a:endParaRPr>
                    </a:p>
                  </a:txBody>
                  <a:tcPr marL="0" marR="0" marT="6985" marB="0">
                    <a:lnL w="28575">
                      <a:solidFill>
                        <a:srgbClr val="666666"/>
                      </a:solidFill>
                      <a:prstDash val="solid"/>
                    </a:lnL>
                    <a:lnR w="28575">
                      <a:solidFill>
                        <a:srgbClr val="666666"/>
                      </a:solidFill>
                      <a:prstDash val="solid"/>
                    </a:lnR>
                    <a:lnT w="38100">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bl>
          </a:graphicData>
        </a:graphic>
      </p:graphicFrame>
      <p:sp>
        <p:nvSpPr>
          <p:cNvPr id="4" name="object 4"/>
          <p:cNvSpPr txBox="1"/>
          <p:nvPr/>
        </p:nvSpPr>
        <p:spPr>
          <a:xfrm>
            <a:off x="384725" y="1083638"/>
            <a:ext cx="218376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25" dirty="0">
                <a:solidFill>
                  <a:srgbClr val="FF0000"/>
                </a:solidFill>
                <a:latin typeface="Arial MT"/>
                <a:cs typeface="Arial MT"/>
              </a:rPr>
              <a:t> </a:t>
            </a:r>
            <a:r>
              <a:rPr sz="1400" spc="-5" dirty="0">
                <a:solidFill>
                  <a:srgbClr val="FF0000"/>
                </a:solidFill>
                <a:latin typeface="Arial MT"/>
                <a:cs typeface="Arial MT"/>
              </a:rPr>
              <a:t>define</a:t>
            </a:r>
            <a:r>
              <a:rPr sz="1400" spc="-25" dirty="0">
                <a:solidFill>
                  <a:srgbClr val="FF0000"/>
                </a:solidFill>
                <a:latin typeface="Arial MT"/>
                <a:cs typeface="Arial MT"/>
              </a:rPr>
              <a:t> </a:t>
            </a:r>
            <a:r>
              <a:rPr sz="1400" dirty="0">
                <a:solidFill>
                  <a:srgbClr val="FF0000"/>
                </a:solidFill>
                <a:latin typeface="Arial MT"/>
                <a:cs typeface="Arial MT"/>
              </a:rPr>
              <a:t>a</a:t>
            </a:r>
            <a:r>
              <a:rPr sz="1400" spc="-25" dirty="0">
                <a:solidFill>
                  <a:srgbClr val="FF0000"/>
                </a:solidFill>
                <a:latin typeface="Arial MT"/>
                <a:cs typeface="Arial MT"/>
              </a:rPr>
              <a:t> </a:t>
            </a:r>
            <a:r>
              <a:rPr sz="1400" spc="-5" dirty="0">
                <a:solidFill>
                  <a:srgbClr val="FF0000"/>
                </a:solidFill>
                <a:latin typeface="Arial MT"/>
                <a:cs typeface="Arial MT"/>
              </a:rPr>
              <a:t>hash</a:t>
            </a:r>
            <a:r>
              <a:rPr sz="1400" spc="-25" dirty="0">
                <a:solidFill>
                  <a:srgbClr val="FF0000"/>
                </a:solidFill>
                <a:latin typeface="Arial MT"/>
                <a:cs typeface="Arial MT"/>
              </a:rPr>
              <a:t> </a:t>
            </a:r>
            <a:r>
              <a:rPr sz="1400" spc="-5" dirty="0">
                <a:solidFill>
                  <a:srgbClr val="FF0000"/>
                </a:solidFill>
                <a:latin typeface="Arial MT"/>
                <a:cs typeface="Arial MT"/>
              </a:rPr>
              <a:t>function</a:t>
            </a:r>
            <a:endParaRPr sz="1400">
              <a:latin typeface="Arial MT"/>
              <a:cs typeface="Arial MT"/>
            </a:endParaRPr>
          </a:p>
        </p:txBody>
      </p:sp>
      <p:sp>
        <p:nvSpPr>
          <p:cNvPr id="5" name="object 5"/>
          <p:cNvSpPr txBox="1"/>
          <p:nvPr/>
        </p:nvSpPr>
        <p:spPr>
          <a:xfrm>
            <a:off x="2607142" y="1103450"/>
            <a:ext cx="883919" cy="213360"/>
          </a:xfrm>
          <a:prstGeom prst="rect">
            <a:avLst/>
          </a:prstGeom>
          <a:solidFill>
            <a:srgbClr val="FFFF00"/>
          </a:solidFill>
        </p:spPr>
        <p:txBody>
          <a:bodyPr vert="horz" wrap="square" lIns="0" tIns="0" rIns="0" bIns="0" rtlCol="0">
            <a:spAutoFit/>
          </a:bodyPr>
          <a:lstStyle/>
          <a:p>
            <a:pPr>
              <a:lnSpc>
                <a:spcPts val="1625"/>
              </a:lnSpc>
            </a:pPr>
            <a:r>
              <a:rPr sz="1400" i="1" spc="-20" dirty="0">
                <a:solidFill>
                  <a:srgbClr val="FF0000"/>
                </a:solidFill>
                <a:latin typeface="Roboto"/>
                <a:cs typeface="Roboto"/>
              </a:rPr>
              <a:t>h(x) </a:t>
            </a:r>
            <a:r>
              <a:rPr sz="1400" i="1" spc="-40" dirty="0">
                <a:solidFill>
                  <a:srgbClr val="FF0000"/>
                </a:solidFill>
                <a:latin typeface="Roboto"/>
                <a:cs typeface="Roboto"/>
              </a:rPr>
              <a:t>=</a:t>
            </a:r>
            <a:r>
              <a:rPr sz="1400" i="1" spc="-20" dirty="0">
                <a:solidFill>
                  <a:srgbClr val="FF0000"/>
                </a:solidFill>
                <a:latin typeface="Roboto"/>
                <a:cs typeface="Roboto"/>
              </a:rPr>
              <a:t> </a:t>
            </a:r>
            <a:r>
              <a:rPr sz="1400" i="1" spc="-25" dirty="0">
                <a:solidFill>
                  <a:srgbClr val="FF0000"/>
                </a:solidFill>
                <a:latin typeface="Roboto"/>
                <a:cs typeface="Roboto"/>
              </a:rPr>
              <a:t>x</a:t>
            </a:r>
            <a:r>
              <a:rPr sz="1400" i="1" spc="-20" dirty="0">
                <a:solidFill>
                  <a:srgbClr val="FF0000"/>
                </a:solidFill>
                <a:latin typeface="Roboto"/>
                <a:cs typeface="Roboto"/>
              </a:rPr>
              <a:t> </a:t>
            </a:r>
            <a:r>
              <a:rPr sz="1400" i="1" spc="-25" dirty="0">
                <a:solidFill>
                  <a:srgbClr val="FF0000"/>
                </a:solidFill>
                <a:latin typeface="Roboto"/>
                <a:cs typeface="Roboto"/>
              </a:rPr>
              <a:t>%</a:t>
            </a:r>
            <a:r>
              <a:rPr sz="1400" i="1" spc="-20" dirty="0">
                <a:solidFill>
                  <a:srgbClr val="FF0000"/>
                </a:solidFill>
                <a:latin typeface="Roboto"/>
                <a:cs typeface="Roboto"/>
              </a:rPr>
              <a:t> 5</a:t>
            </a:r>
            <a:endParaRPr sz="1400">
              <a:latin typeface="Roboto"/>
              <a:cs typeface="Roboto"/>
            </a:endParaRPr>
          </a:p>
        </p:txBody>
      </p:sp>
      <p:grpSp>
        <p:nvGrpSpPr>
          <p:cNvPr id="6" name="object 6"/>
          <p:cNvGrpSpPr/>
          <p:nvPr/>
        </p:nvGrpSpPr>
        <p:grpSpPr>
          <a:xfrm>
            <a:off x="3023922" y="2419829"/>
            <a:ext cx="2901950" cy="352425"/>
            <a:chOff x="3023922" y="2419829"/>
            <a:chExt cx="2901950" cy="352425"/>
          </a:xfrm>
        </p:grpSpPr>
        <p:sp>
          <p:nvSpPr>
            <p:cNvPr id="7" name="object 7"/>
            <p:cNvSpPr/>
            <p:nvPr/>
          </p:nvSpPr>
          <p:spPr>
            <a:xfrm>
              <a:off x="3038209" y="2434116"/>
              <a:ext cx="961390" cy="323850"/>
            </a:xfrm>
            <a:custGeom>
              <a:avLst/>
              <a:gdLst/>
              <a:ahLst/>
              <a:cxnLst/>
              <a:rect l="l" t="t" r="r" b="b"/>
              <a:pathLst>
                <a:path w="961389" h="323850">
                  <a:moveTo>
                    <a:pt x="0" y="0"/>
                  </a:moveTo>
                  <a:lnTo>
                    <a:pt x="323399" y="0"/>
                  </a:lnTo>
                  <a:lnTo>
                    <a:pt x="323399" y="323399"/>
                  </a:lnTo>
                  <a:lnTo>
                    <a:pt x="0" y="323399"/>
                  </a:lnTo>
                  <a:lnTo>
                    <a:pt x="0" y="0"/>
                  </a:lnTo>
                  <a:close/>
                </a:path>
                <a:path w="961389" h="323850">
                  <a:moveTo>
                    <a:pt x="637462" y="12"/>
                  </a:moveTo>
                  <a:lnTo>
                    <a:pt x="960862" y="12"/>
                  </a:lnTo>
                  <a:lnTo>
                    <a:pt x="960862" y="323412"/>
                  </a:lnTo>
                  <a:lnTo>
                    <a:pt x="637462" y="323412"/>
                  </a:lnTo>
                  <a:lnTo>
                    <a:pt x="637462" y="12"/>
                  </a:lnTo>
                  <a:close/>
                </a:path>
              </a:pathLst>
            </a:custGeom>
            <a:ln w="28574">
              <a:solidFill>
                <a:srgbClr val="666666"/>
              </a:solidFill>
            </a:ln>
          </p:spPr>
          <p:txBody>
            <a:bodyPr wrap="square" lIns="0" tIns="0" rIns="0" bIns="0" rtlCol="0"/>
            <a:lstStyle/>
            <a:p>
              <a:endParaRPr/>
            </a:p>
          </p:txBody>
        </p:sp>
        <p:pic>
          <p:nvPicPr>
            <p:cNvPr id="8" name="object 8"/>
            <p:cNvPicPr/>
            <p:nvPr/>
          </p:nvPicPr>
          <p:blipFill>
            <a:blip r:embed="rId2" cstate="print"/>
            <a:stretch>
              <a:fillRect/>
            </a:stretch>
          </p:blipFill>
          <p:spPr>
            <a:xfrm>
              <a:off x="3361609" y="2554826"/>
              <a:ext cx="295775" cy="81980"/>
            </a:xfrm>
            <a:prstGeom prst="rect">
              <a:avLst/>
            </a:prstGeom>
          </p:spPr>
        </p:pic>
        <p:sp>
          <p:nvSpPr>
            <p:cNvPr id="9" name="object 9"/>
            <p:cNvSpPr/>
            <p:nvPr/>
          </p:nvSpPr>
          <p:spPr>
            <a:xfrm>
              <a:off x="4313142"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3999072" y="2554838"/>
              <a:ext cx="295775" cy="81980"/>
            </a:xfrm>
            <a:prstGeom prst="rect">
              <a:avLst/>
            </a:prstGeom>
          </p:spPr>
        </p:pic>
        <p:sp>
          <p:nvSpPr>
            <p:cNvPr id="11" name="object 11"/>
            <p:cNvSpPr/>
            <p:nvPr/>
          </p:nvSpPr>
          <p:spPr>
            <a:xfrm>
              <a:off x="4950617"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4636542" y="2554826"/>
              <a:ext cx="295775" cy="81980"/>
            </a:xfrm>
            <a:prstGeom prst="rect">
              <a:avLst/>
            </a:prstGeom>
          </p:spPr>
        </p:pic>
        <p:sp>
          <p:nvSpPr>
            <p:cNvPr id="13" name="object 13"/>
            <p:cNvSpPr/>
            <p:nvPr/>
          </p:nvSpPr>
          <p:spPr>
            <a:xfrm>
              <a:off x="5588117"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graphicFrame>
        <p:nvGraphicFramePr>
          <p:cNvPr id="14" name="object 14"/>
          <p:cNvGraphicFramePr>
            <a:graphicFrameLocks noGrp="1"/>
          </p:cNvGraphicFramePr>
          <p:nvPr/>
        </p:nvGraphicFramePr>
        <p:xfrm>
          <a:off x="909799" y="1735074"/>
          <a:ext cx="5045068" cy="2869076"/>
        </p:xfrm>
        <a:graphic>
          <a:graphicData uri="http://schemas.openxmlformats.org/drawingml/2006/table">
            <a:tbl>
              <a:tblPr firstRow="1" bandRow="1">
                <a:tableStyleId>{2D5ABB26-0587-4C30-8999-92F81FD0307C}</a:tableStyleId>
              </a:tblPr>
              <a:tblGrid>
                <a:gridCol w="304165">
                  <a:extLst>
                    <a:ext uri="{9D8B030D-6E8A-4147-A177-3AD203B41FA5}">
                      <a16:colId xmlns:a16="http://schemas.microsoft.com/office/drawing/2014/main" val="20000"/>
                    </a:ext>
                  </a:extLst>
                </a:gridCol>
                <a:gridCol w="1510030">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23214">
                  <a:extLst>
                    <a:ext uri="{9D8B030D-6E8A-4147-A177-3AD203B41FA5}">
                      <a16:colId xmlns:a16="http://schemas.microsoft.com/office/drawing/2014/main" val="20003"/>
                    </a:ext>
                  </a:extLst>
                </a:gridCol>
                <a:gridCol w="313689">
                  <a:extLst>
                    <a:ext uri="{9D8B030D-6E8A-4147-A177-3AD203B41FA5}">
                      <a16:colId xmlns:a16="http://schemas.microsoft.com/office/drawing/2014/main" val="20004"/>
                    </a:ext>
                  </a:extLst>
                </a:gridCol>
                <a:gridCol w="323214">
                  <a:extLst>
                    <a:ext uri="{9D8B030D-6E8A-4147-A177-3AD203B41FA5}">
                      <a16:colId xmlns:a16="http://schemas.microsoft.com/office/drawing/2014/main" val="20005"/>
                    </a:ext>
                  </a:extLst>
                </a:gridCol>
                <a:gridCol w="313690">
                  <a:extLst>
                    <a:ext uri="{9D8B030D-6E8A-4147-A177-3AD203B41FA5}">
                      <a16:colId xmlns:a16="http://schemas.microsoft.com/office/drawing/2014/main" val="20006"/>
                    </a:ext>
                  </a:extLst>
                </a:gridCol>
                <a:gridCol w="323214">
                  <a:extLst>
                    <a:ext uri="{9D8B030D-6E8A-4147-A177-3AD203B41FA5}">
                      <a16:colId xmlns:a16="http://schemas.microsoft.com/office/drawing/2014/main" val="20007"/>
                    </a:ext>
                  </a:extLst>
                </a:gridCol>
                <a:gridCol w="313689">
                  <a:extLst>
                    <a:ext uri="{9D8B030D-6E8A-4147-A177-3AD203B41FA5}">
                      <a16:colId xmlns:a16="http://schemas.microsoft.com/office/drawing/2014/main" val="20008"/>
                    </a:ext>
                  </a:extLst>
                </a:gridCol>
                <a:gridCol w="323214">
                  <a:extLst>
                    <a:ext uri="{9D8B030D-6E8A-4147-A177-3AD203B41FA5}">
                      <a16:colId xmlns:a16="http://schemas.microsoft.com/office/drawing/2014/main" val="20009"/>
                    </a:ext>
                  </a:extLst>
                </a:gridCol>
                <a:gridCol w="313689">
                  <a:extLst>
                    <a:ext uri="{9D8B030D-6E8A-4147-A177-3AD203B41FA5}">
                      <a16:colId xmlns:a16="http://schemas.microsoft.com/office/drawing/2014/main" val="20010"/>
                    </a:ext>
                  </a:extLst>
                </a:gridCol>
                <a:gridCol w="368935">
                  <a:extLst>
                    <a:ext uri="{9D8B030D-6E8A-4147-A177-3AD203B41FA5}">
                      <a16:colId xmlns:a16="http://schemas.microsoft.com/office/drawing/2014/main" val="20011"/>
                    </a:ext>
                  </a:extLst>
                </a:gridCol>
              </a:tblGrid>
              <a:tr h="573847">
                <a:tc>
                  <a:txBody>
                    <a:bodyPr/>
                    <a:lstStyle/>
                    <a:p>
                      <a:pPr>
                        <a:lnSpc>
                          <a:spcPct val="100000"/>
                        </a:lnSpc>
                        <a:spcBef>
                          <a:spcPts val="55"/>
                        </a:spcBef>
                      </a:pPr>
                      <a:endParaRPr sz="1150">
                        <a:latin typeface="Times New Roman"/>
                        <a:cs typeface="Times New Roman"/>
                      </a:endParaRPr>
                    </a:p>
                    <a:p>
                      <a:pPr marL="31750">
                        <a:lnSpc>
                          <a:spcPct val="100000"/>
                        </a:lnSpc>
                      </a:pPr>
                      <a:r>
                        <a:rPr sz="1400" dirty="0">
                          <a:latin typeface="Consolas"/>
                          <a:cs typeface="Consolas"/>
                        </a:rPr>
                        <a:t>0</a:t>
                      </a:r>
                      <a:endParaRPr sz="1400">
                        <a:latin typeface="Consolas"/>
                        <a:cs typeface="Consolas"/>
                      </a:endParaRPr>
                    </a:p>
                  </a:txBody>
                  <a:tcPr marL="0" marR="0" marT="6985" marB="0"/>
                </a:tc>
                <a:tc>
                  <a:txBody>
                    <a:bodyPr/>
                    <a:lstStyle/>
                    <a:p>
                      <a:pPr>
                        <a:lnSpc>
                          <a:spcPct val="100000"/>
                        </a:lnSpc>
                      </a:pPr>
                      <a:endParaRPr sz="1500">
                        <a:latin typeface="Times New Roman"/>
                        <a:cs typeface="Times New Roman"/>
                      </a:endParaRPr>
                    </a:p>
                  </a:txBody>
                  <a:tcPr marL="0" marR="0" marT="0" marB="0"/>
                </a:tc>
                <a:tc rowSpan="2" gridSpan="10">
                  <a:txBody>
                    <a:bodyPr/>
                    <a:lstStyle/>
                    <a:p>
                      <a:pPr>
                        <a:lnSpc>
                          <a:spcPct val="100000"/>
                        </a:lnSpc>
                      </a:pPr>
                      <a:endParaRPr sz="1500">
                        <a:latin typeface="Times New Roman"/>
                        <a:cs typeface="Times New Roman"/>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125194">
                <a:tc>
                  <a:txBody>
                    <a:bodyPr/>
                    <a:lstStyle/>
                    <a:p>
                      <a:pPr>
                        <a:lnSpc>
                          <a:spcPct val="100000"/>
                        </a:lnSpc>
                      </a:pPr>
                      <a:endParaRPr sz="600">
                        <a:latin typeface="Times New Roman"/>
                        <a:cs typeface="Times New Roman"/>
                      </a:endParaRPr>
                    </a:p>
                  </a:txBody>
                  <a:tcPr marL="0" marR="0" marT="0" marB="0"/>
                </a:tc>
                <a:tc>
                  <a:txBody>
                    <a:bodyPr/>
                    <a:lstStyle/>
                    <a:p>
                      <a:pPr>
                        <a:lnSpc>
                          <a:spcPct val="100000"/>
                        </a:lnSpc>
                      </a:pPr>
                      <a:endParaRPr sz="600">
                        <a:latin typeface="Times New Roman"/>
                        <a:cs typeface="Times New Roman"/>
                      </a:endParaRPr>
                    </a:p>
                  </a:txBody>
                  <a:tcPr marL="0" marR="0" marT="0" marB="0">
                    <a:solidFill>
                      <a:srgbClr val="EEEEEE"/>
                    </a:solidFill>
                  </a:tcPr>
                </a:tc>
                <a:tc gridSpan="10"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323406">
                <a:tc>
                  <a:txBody>
                    <a:bodyPr/>
                    <a:lstStyle/>
                    <a:p>
                      <a:pPr marL="31750">
                        <a:lnSpc>
                          <a:spcPct val="100000"/>
                        </a:lnSpc>
                        <a:spcBef>
                          <a:spcPts val="390"/>
                        </a:spcBef>
                      </a:pPr>
                      <a:r>
                        <a:rPr sz="1400" dirty="0">
                          <a:latin typeface="Consolas"/>
                          <a:cs typeface="Consolas"/>
                        </a:rPr>
                        <a:t>1</a:t>
                      </a:r>
                      <a:endParaRPr sz="1400">
                        <a:latin typeface="Consolas"/>
                        <a:cs typeface="Consolas"/>
                      </a:endParaRPr>
                    </a:p>
                  </a:txBody>
                  <a:tcPr marL="0" marR="0" marT="49530" marB="0"/>
                </a:tc>
                <a:tc>
                  <a:txBody>
                    <a:bodyPr/>
                    <a:lstStyle/>
                    <a:p>
                      <a:pPr>
                        <a:lnSpc>
                          <a:spcPct val="100000"/>
                        </a:lnSpc>
                      </a:pPr>
                      <a:endParaRPr sz="1500">
                        <a:latin typeface="Times New Roman"/>
                        <a:cs typeface="Times New Roman"/>
                      </a:endParaRPr>
                    </a:p>
                  </a:txBody>
                  <a:tcPr marL="0" marR="0" marT="0" marB="0">
                    <a:solidFill>
                      <a:srgbClr val="EEEEEE"/>
                    </a:solidFill>
                  </a:tcPr>
                </a:tc>
                <a:tc>
                  <a:txBody>
                    <a:bodyPr/>
                    <a:lstStyle/>
                    <a:p>
                      <a:pPr>
                        <a:lnSpc>
                          <a:spcPct val="100000"/>
                        </a:lnSpc>
                      </a:pPr>
                      <a:endParaRPr sz="15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21</a:t>
                      </a:r>
                      <a:endParaRPr sz="1400">
                        <a:latin typeface="Consolas"/>
                        <a:cs typeface="Consolas"/>
                      </a:endParaRPr>
                    </a:p>
                  </a:txBody>
                  <a:tcPr marL="0" marR="0" marT="49530" marB="0">
                    <a:solidFill>
                      <a:srgbClr val="EEEEEE"/>
                    </a:solidFill>
                  </a:tcPr>
                </a:tc>
                <a:tc>
                  <a:txBody>
                    <a:bodyPr/>
                    <a:lstStyle/>
                    <a:p>
                      <a:pPr>
                        <a:lnSpc>
                          <a:spcPct val="100000"/>
                        </a:lnSpc>
                      </a:pPr>
                      <a:endParaRPr sz="15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41</a:t>
                      </a:r>
                      <a:endParaRPr sz="1400">
                        <a:latin typeface="Consolas"/>
                        <a:cs typeface="Consolas"/>
                      </a:endParaRPr>
                    </a:p>
                  </a:txBody>
                  <a:tcPr marL="0" marR="0" marT="49530" marB="0">
                    <a:solidFill>
                      <a:srgbClr val="EEEEEE"/>
                    </a:solidFill>
                  </a:tcPr>
                </a:tc>
                <a:tc>
                  <a:txBody>
                    <a:bodyPr/>
                    <a:lstStyle/>
                    <a:p>
                      <a:pPr>
                        <a:lnSpc>
                          <a:spcPct val="100000"/>
                        </a:lnSpc>
                      </a:pPr>
                      <a:endParaRPr sz="15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16</a:t>
                      </a:r>
                      <a:endParaRPr sz="1400">
                        <a:latin typeface="Consolas"/>
                        <a:cs typeface="Consolas"/>
                      </a:endParaRPr>
                    </a:p>
                  </a:txBody>
                  <a:tcPr marL="0" marR="0" marT="49530" marB="0">
                    <a:solidFill>
                      <a:srgbClr val="EEEEEE"/>
                    </a:solidFill>
                  </a:tcPr>
                </a:tc>
                <a:tc>
                  <a:txBody>
                    <a:bodyPr/>
                    <a:lstStyle/>
                    <a:p>
                      <a:pPr>
                        <a:lnSpc>
                          <a:spcPct val="100000"/>
                        </a:lnSpc>
                      </a:pPr>
                      <a:endParaRPr sz="15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31</a:t>
                      </a:r>
                      <a:endParaRPr sz="1400">
                        <a:latin typeface="Consolas"/>
                        <a:cs typeface="Consolas"/>
                      </a:endParaRPr>
                    </a:p>
                  </a:txBody>
                  <a:tcPr marL="0" marR="0" marT="49530" marB="0">
                    <a:solidFill>
                      <a:srgbClr val="EEEEEE"/>
                    </a:solidFill>
                  </a:tcPr>
                </a:tc>
                <a:tc>
                  <a:txBody>
                    <a:bodyPr/>
                    <a:lstStyle/>
                    <a:p>
                      <a:pPr>
                        <a:lnSpc>
                          <a:spcPct val="100000"/>
                        </a:lnSpc>
                      </a:pPr>
                      <a:endParaRPr sz="1500">
                        <a:latin typeface="Times New Roman"/>
                        <a:cs typeface="Times New Roman"/>
                      </a:endParaRPr>
                    </a:p>
                  </a:txBody>
                  <a:tcPr marL="0" marR="0" marT="0" marB="0"/>
                </a:tc>
                <a:tc>
                  <a:txBody>
                    <a:bodyPr/>
                    <a:lstStyle/>
                    <a:p>
                      <a:pPr marL="63500">
                        <a:lnSpc>
                          <a:spcPct val="100000"/>
                        </a:lnSpc>
                        <a:spcBef>
                          <a:spcPts val="390"/>
                        </a:spcBef>
                      </a:pPr>
                      <a:r>
                        <a:rPr sz="1400" spc="-5" dirty="0">
                          <a:latin typeface="Consolas"/>
                          <a:cs typeface="Consolas"/>
                        </a:rPr>
                        <a:t>61</a:t>
                      </a:r>
                      <a:endParaRPr sz="1400">
                        <a:latin typeface="Consolas"/>
                        <a:cs typeface="Consolas"/>
                      </a:endParaRPr>
                    </a:p>
                  </a:txBody>
                  <a:tcPr marL="0" marR="0" marT="49530" marB="0">
                    <a:solidFill>
                      <a:srgbClr val="EEEEEE"/>
                    </a:solidFill>
                  </a:tcPr>
                </a:tc>
                <a:extLst>
                  <a:ext uri="{0D108BD9-81ED-4DB2-BD59-A6C34878D82A}">
                    <a16:rowId xmlns:a16="http://schemas.microsoft.com/office/drawing/2014/main" val="10002"/>
                  </a:ext>
                </a:extLst>
              </a:tr>
              <a:tr h="125194">
                <a:tc>
                  <a:txBody>
                    <a:bodyPr/>
                    <a:lstStyle/>
                    <a:p>
                      <a:pPr>
                        <a:lnSpc>
                          <a:spcPct val="100000"/>
                        </a:lnSpc>
                      </a:pPr>
                      <a:endParaRPr sz="600">
                        <a:latin typeface="Times New Roman"/>
                        <a:cs typeface="Times New Roman"/>
                      </a:endParaRPr>
                    </a:p>
                  </a:txBody>
                  <a:tcPr marL="0" marR="0" marT="0" marB="0"/>
                </a:tc>
                <a:tc>
                  <a:txBody>
                    <a:bodyPr/>
                    <a:lstStyle/>
                    <a:p>
                      <a:pPr>
                        <a:lnSpc>
                          <a:spcPct val="100000"/>
                        </a:lnSpc>
                      </a:pPr>
                      <a:endParaRPr sz="600">
                        <a:latin typeface="Times New Roman"/>
                        <a:cs typeface="Times New Roman"/>
                      </a:endParaRPr>
                    </a:p>
                  </a:txBody>
                  <a:tcPr marL="0" marR="0" marT="0" marB="0">
                    <a:solidFill>
                      <a:srgbClr val="EEEEEE"/>
                    </a:solidFill>
                  </a:tcPr>
                </a:tc>
                <a:tc rowSpan="4" gridSpan="10">
                  <a:txBody>
                    <a:bodyPr/>
                    <a:lstStyle/>
                    <a:p>
                      <a:pPr>
                        <a:lnSpc>
                          <a:spcPct val="100000"/>
                        </a:lnSpc>
                      </a:pPr>
                      <a:endParaRPr sz="1500">
                        <a:latin typeface="Times New Roman"/>
                        <a:cs typeface="Times New Roman"/>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tc rowSpan="4" hMerge="1">
                  <a:txBody>
                    <a:bodyPr/>
                    <a:lstStyle/>
                    <a:p>
                      <a:endParaRPr/>
                    </a:p>
                  </a:txBody>
                  <a:tcPr marL="0" marR="0" marT="0" marB="0"/>
                </a:tc>
                <a:extLst>
                  <a:ext uri="{0D108BD9-81ED-4DB2-BD59-A6C34878D82A}">
                    <a16:rowId xmlns:a16="http://schemas.microsoft.com/office/drawing/2014/main" val="10003"/>
                  </a:ext>
                </a:extLst>
              </a:tr>
              <a:tr h="573794">
                <a:tc>
                  <a:txBody>
                    <a:bodyPr/>
                    <a:lstStyle/>
                    <a:p>
                      <a:pPr>
                        <a:lnSpc>
                          <a:spcPct val="100000"/>
                        </a:lnSpc>
                        <a:spcBef>
                          <a:spcPts val="55"/>
                        </a:spcBef>
                      </a:pPr>
                      <a:endParaRPr sz="1150">
                        <a:latin typeface="Times New Roman"/>
                        <a:cs typeface="Times New Roman"/>
                      </a:endParaRPr>
                    </a:p>
                    <a:p>
                      <a:pPr marL="31750">
                        <a:lnSpc>
                          <a:spcPct val="100000"/>
                        </a:lnSpc>
                      </a:pPr>
                      <a:r>
                        <a:rPr sz="1400" dirty="0">
                          <a:latin typeface="Consolas"/>
                          <a:cs typeface="Consolas"/>
                        </a:rPr>
                        <a:t>2</a:t>
                      </a:r>
                      <a:endParaRPr sz="1400">
                        <a:latin typeface="Consolas"/>
                        <a:cs typeface="Consolas"/>
                      </a:endParaRPr>
                    </a:p>
                  </a:txBody>
                  <a:tcPr marL="0" marR="0" marT="6985" marB="0"/>
                </a:tc>
                <a:tc>
                  <a:txBody>
                    <a:bodyPr/>
                    <a:lstStyle/>
                    <a:p>
                      <a:pPr>
                        <a:lnSpc>
                          <a:spcPct val="100000"/>
                        </a:lnSpc>
                      </a:pPr>
                      <a:endParaRPr sz="1500">
                        <a:latin typeface="Times New Roman"/>
                        <a:cs typeface="Times New Roman"/>
                      </a:endParaRPr>
                    </a:p>
                  </a:txBody>
                  <a:tcPr marL="0" marR="0" marT="0" marB="0"/>
                </a:tc>
                <a:tc gridSpan="10"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4"/>
                  </a:ext>
                </a:extLst>
              </a:tr>
              <a:tr h="573794">
                <a:tc>
                  <a:txBody>
                    <a:bodyPr/>
                    <a:lstStyle/>
                    <a:p>
                      <a:pPr>
                        <a:lnSpc>
                          <a:spcPct val="100000"/>
                        </a:lnSpc>
                        <a:spcBef>
                          <a:spcPts val="55"/>
                        </a:spcBef>
                      </a:pPr>
                      <a:endParaRPr sz="1150">
                        <a:latin typeface="Times New Roman"/>
                        <a:cs typeface="Times New Roman"/>
                      </a:endParaRPr>
                    </a:p>
                    <a:p>
                      <a:pPr marL="31750">
                        <a:lnSpc>
                          <a:spcPct val="100000"/>
                        </a:lnSpc>
                      </a:pPr>
                      <a:r>
                        <a:rPr sz="1400" dirty="0">
                          <a:latin typeface="Consolas"/>
                          <a:cs typeface="Consolas"/>
                        </a:rPr>
                        <a:t>3</a:t>
                      </a:r>
                      <a:endParaRPr sz="1400">
                        <a:latin typeface="Consolas"/>
                        <a:cs typeface="Consolas"/>
                      </a:endParaRPr>
                    </a:p>
                  </a:txBody>
                  <a:tcPr marL="0" marR="0" marT="6985" marB="0"/>
                </a:tc>
                <a:tc>
                  <a:txBody>
                    <a:bodyPr/>
                    <a:lstStyle/>
                    <a:p>
                      <a:pPr>
                        <a:lnSpc>
                          <a:spcPct val="100000"/>
                        </a:lnSpc>
                      </a:pPr>
                      <a:endParaRPr sz="1500">
                        <a:latin typeface="Times New Roman"/>
                        <a:cs typeface="Times New Roman"/>
                      </a:endParaRPr>
                    </a:p>
                  </a:txBody>
                  <a:tcPr marL="0" marR="0" marT="0" marB="0"/>
                </a:tc>
                <a:tc gridSpan="10"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5"/>
                  </a:ext>
                </a:extLst>
              </a:tr>
              <a:tr h="573847">
                <a:tc>
                  <a:txBody>
                    <a:bodyPr/>
                    <a:lstStyle/>
                    <a:p>
                      <a:pPr>
                        <a:lnSpc>
                          <a:spcPct val="100000"/>
                        </a:lnSpc>
                        <a:spcBef>
                          <a:spcPts val="55"/>
                        </a:spcBef>
                      </a:pPr>
                      <a:endParaRPr sz="1150">
                        <a:latin typeface="Times New Roman"/>
                        <a:cs typeface="Times New Roman"/>
                      </a:endParaRPr>
                    </a:p>
                    <a:p>
                      <a:pPr marL="31750">
                        <a:lnSpc>
                          <a:spcPct val="100000"/>
                        </a:lnSpc>
                      </a:pPr>
                      <a:r>
                        <a:rPr sz="1400" dirty="0">
                          <a:latin typeface="Consolas"/>
                          <a:cs typeface="Consolas"/>
                        </a:rPr>
                        <a:t>4</a:t>
                      </a:r>
                      <a:endParaRPr sz="1400">
                        <a:latin typeface="Consolas"/>
                        <a:cs typeface="Consolas"/>
                      </a:endParaRPr>
                    </a:p>
                  </a:txBody>
                  <a:tcPr marL="0" marR="0" marT="6985" marB="0"/>
                </a:tc>
                <a:tc>
                  <a:txBody>
                    <a:bodyPr/>
                    <a:lstStyle/>
                    <a:p>
                      <a:pPr>
                        <a:lnSpc>
                          <a:spcPct val="100000"/>
                        </a:lnSpc>
                      </a:pPr>
                      <a:endParaRPr sz="1500">
                        <a:latin typeface="Times New Roman"/>
                        <a:cs typeface="Times New Roman"/>
                      </a:endParaRPr>
                    </a:p>
                  </a:txBody>
                  <a:tcPr marL="0" marR="0" marT="0" marB="0"/>
                </a:tc>
                <a:tc gridSpan="10"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6"/>
                  </a:ext>
                </a:extLst>
              </a:tr>
            </a:tbl>
          </a:graphicData>
        </a:graphic>
      </p:graphicFrame>
      <p:pic>
        <p:nvPicPr>
          <p:cNvPr id="15" name="object 15"/>
          <p:cNvPicPr/>
          <p:nvPr/>
        </p:nvPicPr>
        <p:blipFill>
          <a:blip r:embed="rId2" cstate="print"/>
          <a:stretch>
            <a:fillRect/>
          </a:stretch>
        </p:blipFill>
        <p:spPr>
          <a:xfrm>
            <a:off x="2724109" y="2554826"/>
            <a:ext cx="295775" cy="81980"/>
          </a:xfrm>
          <a:prstGeom prst="rect">
            <a:avLst/>
          </a:prstGeom>
        </p:spPr>
      </p:pic>
      <p:pic>
        <p:nvPicPr>
          <p:cNvPr id="16" name="object 16"/>
          <p:cNvPicPr/>
          <p:nvPr/>
        </p:nvPicPr>
        <p:blipFill>
          <a:blip r:embed="rId3" cstate="print"/>
          <a:stretch>
            <a:fillRect/>
          </a:stretch>
        </p:blipFill>
        <p:spPr>
          <a:xfrm>
            <a:off x="5274017" y="2554826"/>
            <a:ext cx="295775" cy="81980"/>
          </a:xfrm>
          <a:prstGeom prst="rect">
            <a:avLst/>
          </a:prstGeom>
        </p:spPr>
      </p:pic>
      <p:sp>
        <p:nvSpPr>
          <p:cNvPr id="17" name="object 17"/>
          <p:cNvSpPr txBox="1"/>
          <p:nvPr/>
        </p:nvSpPr>
        <p:spPr>
          <a:xfrm>
            <a:off x="6533874" y="1746963"/>
            <a:ext cx="2395220" cy="170561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Intuition:</a:t>
            </a:r>
            <a:endParaRPr sz="1400">
              <a:latin typeface="Arial"/>
              <a:cs typeface="Arial"/>
            </a:endParaRPr>
          </a:p>
          <a:p>
            <a:pPr marL="12700" marR="5080">
              <a:lnSpc>
                <a:spcPts val="1650"/>
              </a:lnSpc>
              <a:spcBef>
                <a:spcPts val="65"/>
              </a:spcBef>
            </a:pPr>
            <a:r>
              <a:rPr sz="1400" spc="-5" dirty="0">
                <a:latin typeface="Arial MT"/>
                <a:cs typeface="Arial MT"/>
              </a:rPr>
              <a:t>Good</a:t>
            </a:r>
            <a:r>
              <a:rPr sz="1400" spc="-25" dirty="0">
                <a:latin typeface="Arial MT"/>
                <a:cs typeface="Arial MT"/>
              </a:rPr>
              <a:t> </a:t>
            </a:r>
            <a:r>
              <a:rPr sz="1400" dirty="0">
                <a:latin typeface="Arial MT"/>
                <a:cs typeface="Arial MT"/>
              </a:rPr>
              <a:t>chance</a:t>
            </a:r>
            <a:r>
              <a:rPr sz="1400" spc="-20" dirty="0">
                <a:latin typeface="Arial MT"/>
                <a:cs typeface="Arial MT"/>
              </a:rPr>
              <a:t> </a:t>
            </a:r>
            <a:r>
              <a:rPr sz="1400" spc="-5" dirty="0">
                <a:latin typeface="Arial MT"/>
                <a:cs typeface="Arial MT"/>
              </a:rPr>
              <a:t>it</a:t>
            </a:r>
            <a:r>
              <a:rPr sz="1400" spc="-20" dirty="0">
                <a:latin typeface="Arial MT"/>
                <a:cs typeface="Arial MT"/>
              </a:rPr>
              <a:t> </a:t>
            </a:r>
            <a:r>
              <a:rPr sz="1400" spc="-5" dirty="0">
                <a:latin typeface="Arial MT"/>
                <a:cs typeface="Arial MT"/>
              </a:rPr>
              <a:t>will</a:t>
            </a:r>
            <a:r>
              <a:rPr sz="1400" spc="-20" dirty="0">
                <a:latin typeface="Arial MT"/>
                <a:cs typeface="Arial MT"/>
              </a:rPr>
              <a:t> </a:t>
            </a:r>
            <a:r>
              <a:rPr sz="1400" spc="-5" dirty="0">
                <a:latin typeface="Arial MT"/>
                <a:cs typeface="Arial MT"/>
              </a:rPr>
              <a:t>be</a:t>
            </a:r>
            <a:r>
              <a:rPr sz="1400" spc="-20" dirty="0">
                <a:latin typeface="Arial MT"/>
                <a:cs typeface="Arial MT"/>
              </a:rPr>
              <a:t> </a:t>
            </a:r>
            <a:r>
              <a:rPr sz="1400" dirty="0">
                <a:latin typeface="Arial MT"/>
                <a:cs typeface="Arial MT"/>
              </a:rPr>
              <a:t>roughly </a:t>
            </a:r>
            <a:r>
              <a:rPr sz="1400" spc="-375" dirty="0">
                <a:latin typeface="Arial MT"/>
                <a:cs typeface="Arial MT"/>
              </a:rPr>
              <a:t> </a:t>
            </a:r>
            <a:r>
              <a:rPr sz="1400" spc="-5" dirty="0">
                <a:latin typeface="Arial MT"/>
                <a:cs typeface="Arial MT"/>
              </a:rPr>
              <a:t>distributed</a:t>
            </a:r>
            <a:r>
              <a:rPr sz="1400" spc="-35" dirty="0">
                <a:latin typeface="Arial MT"/>
                <a:cs typeface="Arial MT"/>
              </a:rPr>
              <a:t> </a:t>
            </a:r>
            <a:r>
              <a:rPr sz="1400" spc="-5" dirty="0">
                <a:latin typeface="Arial MT"/>
                <a:cs typeface="Arial MT"/>
              </a:rPr>
              <a:t>among</a:t>
            </a:r>
            <a:r>
              <a:rPr sz="1400" spc="-30" dirty="0">
                <a:latin typeface="Arial MT"/>
                <a:cs typeface="Arial MT"/>
              </a:rPr>
              <a:t> </a:t>
            </a:r>
            <a:r>
              <a:rPr sz="1400" spc="-5" dirty="0">
                <a:latin typeface="Arial MT"/>
                <a:cs typeface="Arial MT"/>
              </a:rPr>
              <a:t>the</a:t>
            </a:r>
            <a:r>
              <a:rPr sz="1400" spc="-30" dirty="0">
                <a:latin typeface="Arial MT"/>
                <a:cs typeface="Arial MT"/>
              </a:rPr>
              <a:t> </a:t>
            </a:r>
            <a:r>
              <a:rPr sz="1400" spc="-5" dirty="0">
                <a:latin typeface="Arial MT"/>
                <a:cs typeface="Arial MT"/>
              </a:rPr>
              <a:t>buckets</a:t>
            </a:r>
            <a:endParaRPr sz="1400">
              <a:latin typeface="Arial MT"/>
              <a:cs typeface="Arial MT"/>
            </a:endParaRPr>
          </a:p>
          <a:p>
            <a:pPr>
              <a:lnSpc>
                <a:spcPct val="100000"/>
              </a:lnSpc>
              <a:spcBef>
                <a:spcPts val="15"/>
              </a:spcBef>
            </a:pPr>
            <a:endParaRPr sz="1350">
              <a:latin typeface="Arial MT"/>
              <a:cs typeface="Arial MT"/>
            </a:endParaRPr>
          </a:p>
          <a:p>
            <a:pPr marL="12700">
              <a:lnSpc>
                <a:spcPts val="1664"/>
              </a:lnSpc>
            </a:pPr>
            <a:r>
              <a:rPr sz="1400" spc="-5" dirty="0">
                <a:latin typeface="Arial MT"/>
                <a:cs typeface="Arial MT"/>
              </a:rPr>
              <a:t>Define</a:t>
            </a:r>
            <a:r>
              <a:rPr sz="1400" spc="-35" dirty="0">
                <a:latin typeface="Arial MT"/>
                <a:cs typeface="Arial MT"/>
              </a:rPr>
              <a:t> </a:t>
            </a:r>
            <a:r>
              <a:rPr sz="1400" spc="-5" dirty="0">
                <a:latin typeface="Arial MT"/>
                <a:cs typeface="Arial MT"/>
              </a:rPr>
              <a:t>load</a:t>
            </a:r>
            <a:r>
              <a:rPr sz="1400" spc="-35" dirty="0">
                <a:latin typeface="Arial MT"/>
                <a:cs typeface="Arial MT"/>
              </a:rPr>
              <a:t> </a:t>
            </a:r>
            <a:r>
              <a:rPr sz="1400" spc="-5" dirty="0">
                <a:latin typeface="Arial MT"/>
                <a:cs typeface="Arial MT"/>
              </a:rPr>
              <a:t>factor:</a:t>
            </a:r>
            <a:endParaRPr sz="1400">
              <a:latin typeface="Arial MT"/>
              <a:cs typeface="Arial MT"/>
            </a:endParaRPr>
          </a:p>
          <a:p>
            <a:pPr marL="12700">
              <a:lnSpc>
                <a:spcPts val="1664"/>
              </a:lnSpc>
            </a:pPr>
            <a:r>
              <a:rPr sz="1400" spc="-5" dirty="0">
                <a:latin typeface="Roboto"/>
                <a:cs typeface="Roboto"/>
              </a:rPr>
              <a:t>α</a:t>
            </a:r>
            <a:r>
              <a:rPr sz="1400" spc="-25" dirty="0">
                <a:latin typeface="Roboto"/>
                <a:cs typeface="Roboto"/>
              </a:rPr>
              <a:t> </a:t>
            </a:r>
            <a:r>
              <a:rPr sz="1400" spc="-20" dirty="0">
                <a:latin typeface="Roboto"/>
                <a:cs typeface="Roboto"/>
              </a:rPr>
              <a:t>= </a:t>
            </a:r>
            <a:r>
              <a:rPr sz="1400" spc="-25" dirty="0">
                <a:latin typeface="Roboto"/>
                <a:cs typeface="Roboto"/>
              </a:rPr>
              <a:t>n</a:t>
            </a:r>
            <a:r>
              <a:rPr sz="1400" spc="-20" dirty="0">
                <a:latin typeface="Roboto"/>
                <a:cs typeface="Roboto"/>
              </a:rPr>
              <a:t> </a:t>
            </a:r>
            <a:r>
              <a:rPr sz="1400" spc="-5" dirty="0">
                <a:latin typeface="Roboto"/>
                <a:cs typeface="Roboto"/>
              </a:rPr>
              <a:t>/</a:t>
            </a:r>
            <a:r>
              <a:rPr sz="1400" spc="-25" dirty="0">
                <a:latin typeface="Roboto"/>
                <a:cs typeface="Roboto"/>
              </a:rPr>
              <a:t> </a:t>
            </a:r>
            <a:r>
              <a:rPr sz="1400" dirty="0">
                <a:latin typeface="Roboto"/>
                <a:cs typeface="Roboto"/>
              </a:rPr>
              <a:t>m</a:t>
            </a:r>
            <a:endParaRPr sz="1400">
              <a:latin typeface="Roboto"/>
              <a:cs typeface="Roboto"/>
            </a:endParaRPr>
          </a:p>
          <a:p>
            <a:pPr>
              <a:lnSpc>
                <a:spcPct val="100000"/>
              </a:lnSpc>
            </a:pPr>
            <a:endParaRPr sz="1350">
              <a:latin typeface="Roboto"/>
              <a:cs typeface="Roboto"/>
            </a:endParaRPr>
          </a:p>
          <a:p>
            <a:pPr marL="12700">
              <a:lnSpc>
                <a:spcPct val="100000"/>
              </a:lnSpc>
            </a:pPr>
            <a:r>
              <a:rPr sz="1400" spc="-5" dirty="0">
                <a:latin typeface="Arial MT"/>
                <a:cs typeface="Arial MT"/>
              </a:rPr>
              <a:t>Expected</a:t>
            </a:r>
            <a:r>
              <a:rPr sz="1400" spc="-35" dirty="0">
                <a:latin typeface="Arial MT"/>
                <a:cs typeface="Arial MT"/>
              </a:rPr>
              <a:t> </a:t>
            </a:r>
            <a:r>
              <a:rPr sz="1400" dirty="0">
                <a:latin typeface="Arial MT"/>
                <a:cs typeface="Arial MT"/>
              </a:rPr>
              <a:t>search</a:t>
            </a:r>
            <a:r>
              <a:rPr sz="1400" spc="-35" dirty="0">
                <a:latin typeface="Arial MT"/>
                <a:cs typeface="Arial MT"/>
              </a:rPr>
              <a:t> </a:t>
            </a:r>
            <a:r>
              <a:rPr sz="1400" spc="-5" dirty="0">
                <a:latin typeface="Arial MT"/>
                <a:cs typeface="Arial MT"/>
              </a:rPr>
              <a:t>time:</a:t>
            </a:r>
            <a:endParaRPr sz="1400">
              <a:latin typeface="Arial MT"/>
              <a:cs typeface="Arial MT"/>
            </a:endParaRPr>
          </a:p>
        </p:txBody>
      </p:sp>
      <p:sp>
        <p:nvSpPr>
          <p:cNvPr id="18" name="object 18"/>
          <p:cNvSpPr txBox="1"/>
          <p:nvPr/>
        </p:nvSpPr>
        <p:spPr>
          <a:xfrm>
            <a:off x="6546574" y="3443175"/>
            <a:ext cx="621665" cy="213360"/>
          </a:xfrm>
          <a:prstGeom prst="rect">
            <a:avLst/>
          </a:prstGeom>
          <a:solidFill>
            <a:srgbClr val="FFFF00"/>
          </a:solidFill>
        </p:spPr>
        <p:txBody>
          <a:bodyPr vert="horz" wrap="square" lIns="0" tIns="0" rIns="0" bIns="0" rtlCol="0">
            <a:spAutoFit/>
          </a:bodyPr>
          <a:lstStyle/>
          <a:p>
            <a:pPr>
              <a:lnSpc>
                <a:spcPts val="1625"/>
              </a:lnSpc>
            </a:pPr>
            <a:r>
              <a:rPr sz="1400" i="1" spc="-15" dirty="0">
                <a:latin typeface="Roboto"/>
                <a:cs typeface="Roboto"/>
              </a:rPr>
              <a:t>O(1</a:t>
            </a:r>
            <a:r>
              <a:rPr sz="1400" i="1" spc="-40" dirty="0">
                <a:latin typeface="Roboto"/>
                <a:cs typeface="Roboto"/>
              </a:rPr>
              <a:t> </a:t>
            </a:r>
            <a:r>
              <a:rPr sz="1400" i="1" spc="-20" dirty="0">
                <a:latin typeface="Roboto"/>
                <a:cs typeface="Roboto"/>
              </a:rPr>
              <a:t>+</a:t>
            </a:r>
            <a:r>
              <a:rPr sz="1400" i="1" spc="-40" dirty="0">
                <a:latin typeface="Roboto"/>
                <a:cs typeface="Roboto"/>
              </a:rPr>
              <a:t> </a:t>
            </a:r>
            <a:r>
              <a:rPr sz="1400" i="1" spc="-10" dirty="0">
                <a:latin typeface="Roboto"/>
                <a:cs typeface="Roboto"/>
              </a:rPr>
              <a:t>α)</a:t>
            </a:r>
            <a:endParaRPr sz="1400">
              <a:latin typeface="Roboto"/>
              <a:cs typeface="Roboto"/>
            </a:endParaRPr>
          </a:p>
        </p:txBody>
      </p:sp>
      <p:sp>
        <p:nvSpPr>
          <p:cNvPr id="19" name="object 19"/>
          <p:cNvSpPr txBox="1"/>
          <p:nvPr/>
        </p:nvSpPr>
        <p:spPr>
          <a:xfrm>
            <a:off x="6533874" y="3842463"/>
            <a:ext cx="1937385"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MT"/>
                <a:cs typeface="Arial MT"/>
              </a:rPr>
              <a:t>Worst-case</a:t>
            </a:r>
            <a:r>
              <a:rPr sz="1400" spc="-35" dirty="0">
                <a:latin typeface="Arial MT"/>
                <a:cs typeface="Arial MT"/>
              </a:rPr>
              <a:t> </a:t>
            </a:r>
            <a:r>
              <a:rPr sz="1400" dirty="0">
                <a:latin typeface="Arial MT"/>
                <a:cs typeface="Arial MT"/>
              </a:rPr>
              <a:t>search</a:t>
            </a:r>
            <a:r>
              <a:rPr sz="1400" spc="-35" dirty="0">
                <a:latin typeface="Arial MT"/>
                <a:cs typeface="Arial MT"/>
              </a:rPr>
              <a:t> </a:t>
            </a:r>
            <a:r>
              <a:rPr sz="1400" spc="-5" dirty="0">
                <a:latin typeface="Arial MT"/>
                <a:cs typeface="Arial MT"/>
              </a:rPr>
              <a:t>time:</a:t>
            </a:r>
            <a:endParaRPr sz="1400">
              <a:latin typeface="Arial MT"/>
              <a:cs typeface="Arial MT"/>
            </a:endParaRPr>
          </a:p>
        </p:txBody>
      </p:sp>
      <p:sp>
        <p:nvSpPr>
          <p:cNvPr id="20" name="object 20"/>
          <p:cNvSpPr txBox="1"/>
          <p:nvPr/>
        </p:nvSpPr>
        <p:spPr>
          <a:xfrm>
            <a:off x="6546574" y="4071824"/>
            <a:ext cx="336550" cy="213360"/>
          </a:xfrm>
          <a:prstGeom prst="rect">
            <a:avLst/>
          </a:prstGeom>
          <a:solidFill>
            <a:srgbClr val="FFFF00"/>
          </a:solidFill>
        </p:spPr>
        <p:txBody>
          <a:bodyPr vert="horz" wrap="square" lIns="0" tIns="0" rIns="0" bIns="0" rtlCol="0">
            <a:spAutoFit/>
          </a:bodyPr>
          <a:lstStyle/>
          <a:p>
            <a:pPr>
              <a:lnSpc>
                <a:spcPts val="1625"/>
              </a:lnSpc>
            </a:pPr>
            <a:r>
              <a:rPr sz="1400" i="1" spc="-15" dirty="0">
                <a:latin typeface="Roboto"/>
                <a:cs typeface="Roboto"/>
              </a:rPr>
              <a:t>O(n)</a:t>
            </a:r>
            <a:endParaRPr sz="1400">
              <a:latin typeface="Roboto"/>
              <a:cs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39864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Hashing</a:t>
            </a:r>
            <a:r>
              <a:rPr sz="2500" b="0" spc="-25" dirty="0">
                <a:solidFill>
                  <a:srgbClr val="000000"/>
                </a:solidFill>
                <a:latin typeface="Arial MT"/>
                <a:cs typeface="Arial MT"/>
              </a:rPr>
              <a:t> </a:t>
            </a:r>
            <a:r>
              <a:rPr sz="2500" b="0" spc="5" dirty="0">
                <a:solidFill>
                  <a:srgbClr val="000000"/>
                </a:solidFill>
                <a:latin typeface="Arial MT"/>
                <a:cs typeface="Arial MT"/>
              </a:rPr>
              <a:t>with</a:t>
            </a:r>
            <a:r>
              <a:rPr sz="2500" b="0" spc="-25" dirty="0">
                <a:solidFill>
                  <a:srgbClr val="000000"/>
                </a:solidFill>
                <a:latin typeface="Arial MT"/>
                <a:cs typeface="Arial MT"/>
              </a:rPr>
              <a:t> </a:t>
            </a:r>
            <a:r>
              <a:rPr sz="2500" b="0" spc="5" dirty="0">
                <a:solidFill>
                  <a:srgbClr val="000000"/>
                </a:solidFill>
                <a:latin typeface="Arial MT"/>
                <a:cs typeface="Arial MT"/>
              </a:rPr>
              <a:t>Chaining</a:t>
            </a:r>
            <a:r>
              <a:rPr sz="2500" b="0" spc="-25" dirty="0">
                <a:solidFill>
                  <a:srgbClr val="000000"/>
                </a:solidFill>
                <a:latin typeface="Arial MT"/>
                <a:cs typeface="Arial MT"/>
              </a:rPr>
              <a:t> </a:t>
            </a:r>
            <a:r>
              <a:rPr sz="2500" b="0" spc="10" dirty="0">
                <a:solidFill>
                  <a:srgbClr val="000000"/>
                </a:solidFill>
                <a:latin typeface="Arial MT"/>
                <a:cs typeface="Arial MT"/>
              </a:rPr>
              <a:t>(SUHA)</a:t>
            </a:r>
            <a:endParaRPr sz="2500">
              <a:latin typeface="Arial MT"/>
              <a:cs typeface="Arial MT"/>
            </a:endParaRPr>
          </a:p>
        </p:txBody>
      </p:sp>
      <p:sp>
        <p:nvSpPr>
          <p:cNvPr id="3" name="object 3"/>
          <p:cNvSpPr txBox="1"/>
          <p:nvPr/>
        </p:nvSpPr>
        <p:spPr>
          <a:xfrm>
            <a:off x="928849" y="189743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0</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869076"/>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573847">
                <a:tc>
                  <a:txBody>
                    <a:bodyPr/>
                    <a:lstStyle/>
                    <a:p>
                      <a:pPr>
                        <a:lnSpc>
                          <a:spcPct val="100000"/>
                        </a:lnSpc>
                        <a:spcBef>
                          <a:spcPts val="55"/>
                        </a:spcBef>
                      </a:pPr>
                      <a:endParaRPr sz="1150">
                        <a:latin typeface="Times New Roman"/>
                        <a:cs typeface="Times New Roman"/>
                      </a:endParaRPr>
                    </a:p>
                    <a:p>
                      <a:pPr algn="ctr">
                        <a:lnSpc>
                          <a:spcPct val="100000"/>
                        </a:lnSpc>
                      </a:pPr>
                      <a:r>
                        <a:rPr sz="1400" spc="-5" dirty="0">
                          <a:latin typeface="Consolas"/>
                          <a:cs typeface="Consolas"/>
                        </a:rPr>
                        <a:t>null</a:t>
                      </a:r>
                      <a:endParaRPr sz="1400">
                        <a:latin typeface="Consolas"/>
                        <a:cs typeface="Consolas"/>
                      </a:endParaRPr>
                    </a:p>
                  </a:txBody>
                  <a:tcPr marL="0" marR="0" marT="6985" marB="0">
                    <a:lnL w="28575">
                      <a:solidFill>
                        <a:srgbClr val="666666"/>
                      </a:solidFill>
                      <a:prstDash val="solid"/>
                    </a:lnL>
                    <a:lnR w="28575">
                      <a:solidFill>
                        <a:srgbClr val="666666"/>
                      </a:solidFill>
                      <a:prstDash val="solid"/>
                    </a:lnR>
                    <a:lnT w="28575">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0"/>
                  </a:ext>
                </a:extLst>
              </a:tr>
              <a:tr h="573794">
                <a:tc>
                  <a:txBody>
                    <a:bodyPr/>
                    <a:lstStyle/>
                    <a:p>
                      <a:pPr>
                        <a:lnSpc>
                          <a:spcPct val="100000"/>
                        </a:lnSpc>
                      </a:pPr>
                      <a:endParaRPr sz="14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1"/>
                  </a:ext>
                </a:extLst>
              </a:tr>
              <a:tr h="573794">
                <a:tc>
                  <a:txBody>
                    <a:bodyPr/>
                    <a:lstStyle/>
                    <a:p>
                      <a:pPr>
                        <a:lnSpc>
                          <a:spcPct val="100000"/>
                        </a:lnSpc>
                        <a:spcBef>
                          <a:spcPts val="55"/>
                        </a:spcBef>
                      </a:pPr>
                      <a:endParaRPr sz="1150">
                        <a:latin typeface="Times New Roman"/>
                        <a:cs typeface="Times New Roman"/>
                      </a:endParaRPr>
                    </a:p>
                    <a:p>
                      <a:pPr algn="ctr">
                        <a:lnSpc>
                          <a:spcPct val="100000"/>
                        </a:lnSpc>
                      </a:pPr>
                      <a:r>
                        <a:rPr sz="1400" spc="-5" dirty="0">
                          <a:latin typeface="Consolas"/>
                          <a:cs typeface="Consolas"/>
                        </a:rPr>
                        <a:t>null</a:t>
                      </a:r>
                      <a:endParaRPr sz="1400">
                        <a:latin typeface="Consolas"/>
                        <a:cs typeface="Consolas"/>
                      </a:endParaRPr>
                    </a:p>
                  </a:txBody>
                  <a:tcPr marL="0" marR="0" marT="6985"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2"/>
                  </a:ext>
                </a:extLst>
              </a:tr>
              <a:tr h="573794">
                <a:tc>
                  <a:txBody>
                    <a:bodyPr/>
                    <a:lstStyle/>
                    <a:p>
                      <a:pPr>
                        <a:lnSpc>
                          <a:spcPct val="100000"/>
                        </a:lnSpc>
                        <a:spcBef>
                          <a:spcPts val="55"/>
                        </a:spcBef>
                      </a:pPr>
                      <a:endParaRPr sz="1150">
                        <a:latin typeface="Times New Roman"/>
                        <a:cs typeface="Times New Roman"/>
                      </a:endParaRPr>
                    </a:p>
                    <a:p>
                      <a:pPr algn="ctr">
                        <a:lnSpc>
                          <a:spcPct val="100000"/>
                        </a:lnSpc>
                      </a:pPr>
                      <a:r>
                        <a:rPr sz="1400" spc="-5" dirty="0">
                          <a:latin typeface="Consolas"/>
                          <a:cs typeface="Consolas"/>
                        </a:rPr>
                        <a:t>null</a:t>
                      </a:r>
                      <a:endParaRPr sz="1400">
                        <a:latin typeface="Consolas"/>
                        <a:cs typeface="Consolas"/>
                      </a:endParaRPr>
                    </a:p>
                  </a:txBody>
                  <a:tcPr marL="0" marR="0" marT="6985"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EEEEEE"/>
                    </a:solidFill>
                  </a:tcPr>
                </a:tc>
                <a:extLst>
                  <a:ext uri="{0D108BD9-81ED-4DB2-BD59-A6C34878D82A}">
                    <a16:rowId xmlns:a16="http://schemas.microsoft.com/office/drawing/2014/main" val="10003"/>
                  </a:ext>
                </a:extLst>
              </a:tr>
              <a:tr h="573847">
                <a:tc>
                  <a:txBody>
                    <a:bodyPr/>
                    <a:lstStyle/>
                    <a:p>
                      <a:pPr>
                        <a:lnSpc>
                          <a:spcPct val="100000"/>
                        </a:lnSpc>
                        <a:spcBef>
                          <a:spcPts val="55"/>
                        </a:spcBef>
                      </a:pPr>
                      <a:endParaRPr sz="1150">
                        <a:latin typeface="Times New Roman"/>
                        <a:cs typeface="Times New Roman"/>
                      </a:endParaRPr>
                    </a:p>
                    <a:p>
                      <a:pPr algn="ctr">
                        <a:lnSpc>
                          <a:spcPct val="100000"/>
                        </a:lnSpc>
                      </a:pPr>
                      <a:r>
                        <a:rPr sz="1400" spc="-5" dirty="0">
                          <a:latin typeface="Consolas"/>
                          <a:cs typeface="Consolas"/>
                        </a:rPr>
                        <a:t>null</a:t>
                      </a:r>
                      <a:endParaRPr sz="1400">
                        <a:latin typeface="Consolas"/>
                        <a:cs typeface="Consolas"/>
                      </a:endParaRPr>
                    </a:p>
                  </a:txBody>
                  <a:tcPr marL="0" marR="0" marT="6985" marB="0">
                    <a:lnL w="28575">
                      <a:solidFill>
                        <a:srgbClr val="666666"/>
                      </a:solidFill>
                      <a:prstDash val="solid"/>
                    </a:lnL>
                    <a:lnR w="28575">
                      <a:solidFill>
                        <a:srgbClr val="666666"/>
                      </a:solidFill>
                      <a:prstDash val="solid"/>
                    </a:lnR>
                    <a:lnT w="38100">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bl>
          </a:graphicData>
        </a:graphic>
      </p:graphicFrame>
      <p:sp>
        <p:nvSpPr>
          <p:cNvPr id="5" name="object 5"/>
          <p:cNvSpPr txBox="1"/>
          <p:nvPr/>
        </p:nvSpPr>
        <p:spPr>
          <a:xfrm>
            <a:off x="928849" y="2471233"/>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1</a:t>
            </a:r>
            <a:endParaRPr sz="1400">
              <a:latin typeface="Consolas"/>
              <a:cs typeface="Consolas"/>
            </a:endParaRPr>
          </a:p>
        </p:txBody>
      </p:sp>
      <p:sp>
        <p:nvSpPr>
          <p:cNvPr id="6" name="object 6"/>
          <p:cNvSpPr txBox="1"/>
          <p:nvPr/>
        </p:nvSpPr>
        <p:spPr>
          <a:xfrm>
            <a:off x="928849" y="304502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2</a:t>
            </a:r>
            <a:endParaRPr sz="1400">
              <a:latin typeface="Consolas"/>
              <a:cs typeface="Consolas"/>
            </a:endParaRPr>
          </a:p>
        </p:txBody>
      </p:sp>
      <p:sp>
        <p:nvSpPr>
          <p:cNvPr id="7" name="object 7"/>
          <p:cNvSpPr txBox="1"/>
          <p:nvPr/>
        </p:nvSpPr>
        <p:spPr>
          <a:xfrm>
            <a:off x="928849" y="3618822"/>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3</a:t>
            </a:r>
            <a:endParaRPr sz="1400">
              <a:latin typeface="Consolas"/>
              <a:cs typeface="Consolas"/>
            </a:endParaRPr>
          </a:p>
        </p:txBody>
      </p:sp>
      <p:sp>
        <p:nvSpPr>
          <p:cNvPr id="8" name="object 8"/>
          <p:cNvSpPr txBox="1"/>
          <p:nvPr/>
        </p:nvSpPr>
        <p:spPr>
          <a:xfrm>
            <a:off x="928849" y="4192618"/>
            <a:ext cx="123189"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4</a:t>
            </a:r>
            <a:endParaRPr sz="1400">
              <a:latin typeface="Consolas"/>
              <a:cs typeface="Consolas"/>
            </a:endParaRPr>
          </a:p>
        </p:txBody>
      </p:sp>
      <p:sp>
        <p:nvSpPr>
          <p:cNvPr id="9" name="object 9"/>
          <p:cNvSpPr txBox="1"/>
          <p:nvPr/>
        </p:nvSpPr>
        <p:spPr>
          <a:xfrm>
            <a:off x="384725" y="1083638"/>
            <a:ext cx="218376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25" dirty="0">
                <a:solidFill>
                  <a:srgbClr val="FF0000"/>
                </a:solidFill>
                <a:latin typeface="Arial MT"/>
                <a:cs typeface="Arial MT"/>
              </a:rPr>
              <a:t> </a:t>
            </a:r>
            <a:r>
              <a:rPr sz="1400" spc="-5" dirty="0">
                <a:solidFill>
                  <a:srgbClr val="FF0000"/>
                </a:solidFill>
                <a:latin typeface="Arial MT"/>
                <a:cs typeface="Arial MT"/>
              </a:rPr>
              <a:t>define</a:t>
            </a:r>
            <a:r>
              <a:rPr sz="1400" spc="-25" dirty="0">
                <a:solidFill>
                  <a:srgbClr val="FF0000"/>
                </a:solidFill>
                <a:latin typeface="Arial MT"/>
                <a:cs typeface="Arial MT"/>
              </a:rPr>
              <a:t> </a:t>
            </a:r>
            <a:r>
              <a:rPr sz="1400" dirty="0">
                <a:solidFill>
                  <a:srgbClr val="FF0000"/>
                </a:solidFill>
                <a:latin typeface="Arial MT"/>
                <a:cs typeface="Arial MT"/>
              </a:rPr>
              <a:t>a</a:t>
            </a:r>
            <a:r>
              <a:rPr sz="1400" spc="-25" dirty="0">
                <a:solidFill>
                  <a:srgbClr val="FF0000"/>
                </a:solidFill>
                <a:latin typeface="Arial MT"/>
                <a:cs typeface="Arial MT"/>
              </a:rPr>
              <a:t> </a:t>
            </a:r>
            <a:r>
              <a:rPr sz="1400" spc="-5" dirty="0">
                <a:solidFill>
                  <a:srgbClr val="FF0000"/>
                </a:solidFill>
                <a:latin typeface="Arial MT"/>
                <a:cs typeface="Arial MT"/>
              </a:rPr>
              <a:t>hash</a:t>
            </a:r>
            <a:r>
              <a:rPr sz="1400" spc="-25" dirty="0">
                <a:solidFill>
                  <a:srgbClr val="FF0000"/>
                </a:solidFill>
                <a:latin typeface="Arial MT"/>
                <a:cs typeface="Arial MT"/>
              </a:rPr>
              <a:t> </a:t>
            </a:r>
            <a:r>
              <a:rPr sz="1400" spc="-5" dirty="0">
                <a:solidFill>
                  <a:srgbClr val="FF0000"/>
                </a:solidFill>
                <a:latin typeface="Arial MT"/>
                <a:cs typeface="Arial MT"/>
              </a:rPr>
              <a:t>function</a:t>
            </a:r>
            <a:endParaRPr sz="1400">
              <a:latin typeface="Arial MT"/>
              <a:cs typeface="Arial MT"/>
            </a:endParaRPr>
          </a:p>
        </p:txBody>
      </p:sp>
      <p:sp>
        <p:nvSpPr>
          <p:cNvPr id="10" name="object 10"/>
          <p:cNvSpPr txBox="1"/>
          <p:nvPr/>
        </p:nvSpPr>
        <p:spPr>
          <a:xfrm>
            <a:off x="2607142" y="1103450"/>
            <a:ext cx="883919" cy="213360"/>
          </a:xfrm>
          <a:prstGeom prst="rect">
            <a:avLst/>
          </a:prstGeom>
          <a:solidFill>
            <a:srgbClr val="FFFF00"/>
          </a:solidFill>
        </p:spPr>
        <p:txBody>
          <a:bodyPr vert="horz" wrap="square" lIns="0" tIns="0" rIns="0" bIns="0" rtlCol="0">
            <a:spAutoFit/>
          </a:bodyPr>
          <a:lstStyle/>
          <a:p>
            <a:pPr>
              <a:lnSpc>
                <a:spcPts val="1625"/>
              </a:lnSpc>
            </a:pPr>
            <a:r>
              <a:rPr sz="1400" i="1" spc="-20" dirty="0">
                <a:solidFill>
                  <a:srgbClr val="FF0000"/>
                </a:solidFill>
                <a:latin typeface="Roboto"/>
                <a:cs typeface="Roboto"/>
              </a:rPr>
              <a:t>h(x) </a:t>
            </a:r>
            <a:r>
              <a:rPr sz="1400" i="1" spc="-40" dirty="0">
                <a:solidFill>
                  <a:srgbClr val="FF0000"/>
                </a:solidFill>
                <a:latin typeface="Roboto"/>
                <a:cs typeface="Roboto"/>
              </a:rPr>
              <a:t>=</a:t>
            </a:r>
            <a:r>
              <a:rPr sz="1400" i="1" spc="-20" dirty="0">
                <a:solidFill>
                  <a:srgbClr val="FF0000"/>
                </a:solidFill>
                <a:latin typeface="Roboto"/>
                <a:cs typeface="Roboto"/>
              </a:rPr>
              <a:t> </a:t>
            </a:r>
            <a:r>
              <a:rPr sz="1400" i="1" spc="-25" dirty="0">
                <a:solidFill>
                  <a:srgbClr val="FF0000"/>
                </a:solidFill>
                <a:latin typeface="Roboto"/>
                <a:cs typeface="Roboto"/>
              </a:rPr>
              <a:t>x</a:t>
            </a:r>
            <a:r>
              <a:rPr sz="1400" i="1" spc="-20" dirty="0">
                <a:solidFill>
                  <a:srgbClr val="FF0000"/>
                </a:solidFill>
                <a:latin typeface="Roboto"/>
                <a:cs typeface="Roboto"/>
              </a:rPr>
              <a:t> </a:t>
            </a:r>
            <a:r>
              <a:rPr sz="1400" i="1" spc="-25" dirty="0">
                <a:solidFill>
                  <a:srgbClr val="FF0000"/>
                </a:solidFill>
                <a:latin typeface="Roboto"/>
                <a:cs typeface="Roboto"/>
              </a:rPr>
              <a:t>%</a:t>
            </a:r>
            <a:r>
              <a:rPr sz="1400" i="1" spc="-20" dirty="0">
                <a:solidFill>
                  <a:srgbClr val="FF0000"/>
                </a:solidFill>
                <a:latin typeface="Roboto"/>
                <a:cs typeface="Roboto"/>
              </a:rPr>
              <a:t> 5</a:t>
            </a:r>
            <a:endParaRPr sz="1400">
              <a:latin typeface="Roboto"/>
              <a:cs typeface="Roboto"/>
            </a:endParaRPr>
          </a:p>
        </p:txBody>
      </p:sp>
      <p:grpSp>
        <p:nvGrpSpPr>
          <p:cNvPr id="11" name="object 11"/>
          <p:cNvGrpSpPr/>
          <p:nvPr/>
        </p:nvGrpSpPr>
        <p:grpSpPr>
          <a:xfrm>
            <a:off x="3023922" y="2419829"/>
            <a:ext cx="352425" cy="352425"/>
            <a:chOff x="3023922" y="2419829"/>
            <a:chExt cx="352425" cy="352425"/>
          </a:xfrm>
        </p:grpSpPr>
        <p:sp>
          <p:nvSpPr>
            <p:cNvPr id="12" name="object 12"/>
            <p:cNvSpPr/>
            <p:nvPr/>
          </p:nvSpPr>
          <p:spPr>
            <a:xfrm>
              <a:off x="3038209"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3" name="object 13"/>
            <p:cNvSpPr/>
            <p:nvPr/>
          </p:nvSpPr>
          <p:spPr>
            <a:xfrm>
              <a:off x="3038209"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4" name="object 14"/>
          <p:cNvSpPr txBox="1"/>
          <p:nvPr/>
        </p:nvSpPr>
        <p:spPr>
          <a:xfrm>
            <a:off x="3038209"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21</a:t>
            </a:r>
            <a:endParaRPr sz="1400">
              <a:latin typeface="Consolas"/>
              <a:cs typeface="Consolas"/>
            </a:endParaRPr>
          </a:p>
        </p:txBody>
      </p:sp>
      <p:grpSp>
        <p:nvGrpSpPr>
          <p:cNvPr id="15" name="object 15"/>
          <p:cNvGrpSpPr/>
          <p:nvPr/>
        </p:nvGrpSpPr>
        <p:grpSpPr>
          <a:xfrm>
            <a:off x="3661384" y="2419842"/>
            <a:ext cx="352425" cy="352425"/>
            <a:chOff x="3661384" y="2419842"/>
            <a:chExt cx="352425" cy="352425"/>
          </a:xfrm>
        </p:grpSpPr>
        <p:sp>
          <p:nvSpPr>
            <p:cNvPr id="16" name="object 16"/>
            <p:cNvSpPr/>
            <p:nvPr/>
          </p:nvSpPr>
          <p:spPr>
            <a:xfrm>
              <a:off x="3675672" y="2434129"/>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17" name="object 17"/>
            <p:cNvSpPr/>
            <p:nvPr/>
          </p:nvSpPr>
          <p:spPr>
            <a:xfrm>
              <a:off x="3675672" y="2434129"/>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18" name="object 18"/>
          <p:cNvSpPr txBox="1"/>
          <p:nvPr/>
        </p:nvSpPr>
        <p:spPr>
          <a:xfrm>
            <a:off x="3675672" y="2434129"/>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41</a:t>
            </a:r>
            <a:endParaRPr sz="1400">
              <a:latin typeface="Consolas"/>
              <a:cs typeface="Consolas"/>
            </a:endParaRPr>
          </a:p>
        </p:txBody>
      </p:sp>
      <p:grpSp>
        <p:nvGrpSpPr>
          <p:cNvPr id="19" name="object 19"/>
          <p:cNvGrpSpPr/>
          <p:nvPr/>
        </p:nvGrpSpPr>
        <p:grpSpPr>
          <a:xfrm>
            <a:off x="4298855" y="2419829"/>
            <a:ext cx="352425" cy="352425"/>
            <a:chOff x="4298855" y="2419829"/>
            <a:chExt cx="352425" cy="352425"/>
          </a:xfrm>
        </p:grpSpPr>
        <p:sp>
          <p:nvSpPr>
            <p:cNvPr id="20" name="object 20"/>
            <p:cNvSpPr/>
            <p:nvPr/>
          </p:nvSpPr>
          <p:spPr>
            <a:xfrm>
              <a:off x="4313142"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21" name="object 21"/>
            <p:cNvSpPr/>
            <p:nvPr/>
          </p:nvSpPr>
          <p:spPr>
            <a:xfrm>
              <a:off x="4313142"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22" name="object 22"/>
          <p:cNvSpPr txBox="1"/>
          <p:nvPr/>
        </p:nvSpPr>
        <p:spPr>
          <a:xfrm>
            <a:off x="4313142"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16</a:t>
            </a:r>
            <a:endParaRPr sz="1400">
              <a:latin typeface="Consolas"/>
              <a:cs typeface="Consolas"/>
            </a:endParaRPr>
          </a:p>
        </p:txBody>
      </p:sp>
      <p:grpSp>
        <p:nvGrpSpPr>
          <p:cNvPr id="23" name="object 23"/>
          <p:cNvGrpSpPr/>
          <p:nvPr/>
        </p:nvGrpSpPr>
        <p:grpSpPr>
          <a:xfrm>
            <a:off x="2724109" y="2419829"/>
            <a:ext cx="2564765" cy="352425"/>
            <a:chOff x="2724109" y="2419829"/>
            <a:chExt cx="2564765" cy="352425"/>
          </a:xfrm>
        </p:grpSpPr>
        <p:pic>
          <p:nvPicPr>
            <p:cNvPr id="24" name="object 24"/>
            <p:cNvPicPr/>
            <p:nvPr/>
          </p:nvPicPr>
          <p:blipFill>
            <a:blip r:embed="rId2" cstate="print"/>
            <a:stretch>
              <a:fillRect/>
            </a:stretch>
          </p:blipFill>
          <p:spPr>
            <a:xfrm>
              <a:off x="3361609" y="2554826"/>
              <a:ext cx="295775" cy="81980"/>
            </a:xfrm>
            <a:prstGeom prst="rect">
              <a:avLst/>
            </a:prstGeom>
          </p:spPr>
        </p:pic>
        <p:pic>
          <p:nvPicPr>
            <p:cNvPr id="25" name="object 25"/>
            <p:cNvPicPr/>
            <p:nvPr/>
          </p:nvPicPr>
          <p:blipFill>
            <a:blip r:embed="rId2" cstate="print"/>
            <a:stretch>
              <a:fillRect/>
            </a:stretch>
          </p:blipFill>
          <p:spPr>
            <a:xfrm>
              <a:off x="3999072" y="2554838"/>
              <a:ext cx="295775" cy="81980"/>
            </a:xfrm>
            <a:prstGeom prst="rect">
              <a:avLst/>
            </a:prstGeom>
          </p:spPr>
        </p:pic>
        <p:pic>
          <p:nvPicPr>
            <p:cNvPr id="26" name="object 26"/>
            <p:cNvPicPr/>
            <p:nvPr/>
          </p:nvPicPr>
          <p:blipFill>
            <a:blip r:embed="rId2" cstate="print"/>
            <a:stretch>
              <a:fillRect/>
            </a:stretch>
          </p:blipFill>
          <p:spPr>
            <a:xfrm>
              <a:off x="2724109" y="2554826"/>
              <a:ext cx="295775" cy="81980"/>
            </a:xfrm>
            <a:prstGeom prst="rect">
              <a:avLst/>
            </a:prstGeom>
          </p:spPr>
        </p:pic>
        <p:sp>
          <p:nvSpPr>
            <p:cNvPr id="27" name="object 27"/>
            <p:cNvSpPr/>
            <p:nvPr/>
          </p:nvSpPr>
          <p:spPr>
            <a:xfrm>
              <a:off x="4950617"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28" name="object 28"/>
            <p:cNvSpPr/>
            <p:nvPr/>
          </p:nvSpPr>
          <p:spPr>
            <a:xfrm>
              <a:off x="4950617"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29" name="object 29"/>
          <p:cNvSpPr txBox="1"/>
          <p:nvPr/>
        </p:nvSpPr>
        <p:spPr>
          <a:xfrm>
            <a:off x="4950617"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31</a:t>
            </a:r>
            <a:endParaRPr sz="1400">
              <a:latin typeface="Consolas"/>
              <a:cs typeface="Consolas"/>
            </a:endParaRPr>
          </a:p>
        </p:txBody>
      </p:sp>
      <p:grpSp>
        <p:nvGrpSpPr>
          <p:cNvPr id="30" name="object 30"/>
          <p:cNvGrpSpPr/>
          <p:nvPr/>
        </p:nvGrpSpPr>
        <p:grpSpPr>
          <a:xfrm>
            <a:off x="4636542" y="2419829"/>
            <a:ext cx="1289685" cy="352425"/>
            <a:chOff x="4636542" y="2419829"/>
            <a:chExt cx="1289685" cy="352425"/>
          </a:xfrm>
        </p:grpSpPr>
        <p:pic>
          <p:nvPicPr>
            <p:cNvPr id="31" name="object 31"/>
            <p:cNvPicPr/>
            <p:nvPr/>
          </p:nvPicPr>
          <p:blipFill>
            <a:blip r:embed="rId2" cstate="print"/>
            <a:stretch>
              <a:fillRect/>
            </a:stretch>
          </p:blipFill>
          <p:spPr>
            <a:xfrm>
              <a:off x="4636542" y="2554826"/>
              <a:ext cx="295775" cy="81980"/>
            </a:xfrm>
            <a:prstGeom prst="rect">
              <a:avLst/>
            </a:prstGeom>
          </p:spPr>
        </p:pic>
        <p:sp>
          <p:nvSpPr>
            <p:cNvPr id="32" name="object 32"/>
            <p:cNvSpPr/>
            <p:nvPr/>
          </p:nvSpPr>
          <p:spPr>
            <a:xfrm>
              <a:off x="5588117" y="2434116"/>
              <a:ext cx="323850" cy="323850"/>
            </a:xfrm>
            <a:custGeom>
              <a:avLst/>
              <a:gdLst/>
              <a:ahLst/>
              <a:cxnLst/>
              <a:rect l="l" t="t" r="r" b="b"/>
              <a:pathLst>
                <a:path w="323850" h="323850">
                  <a:moveTo>
                    <a:pt x="323399" y="323399"/>
                  </a:moveTo>
                  <a:lnTo>
                    <a:pt x="0" y="323399"/>
                  </a:lnTo>
                  <a:lnTo>
                    <a:pt x="0" y="0"/>
                  </a:lnTo>
                  <a:lnTo>
                    <a:pt x="323399" y="0"/>
                  </a:lnTo>
                  <a:lnTo>
                    <a:pt x="323399" y="323399"/>
                  </a:lnTo>
                  <a:close/>
                </a:path>
              </a:pathLst>
            </a:custGeom>
            <a:solidFill>
              <a:srgbClr val="EEEEEE"/>
            </a:solidFill>
          </p:spPr>
          <p:txBody>
            <a:bodyPr wrap="square" lIns="0" tIns="0" rIns="0" bIns="0" rtlCol="0"/>
            <a:lstStyle/>
            <a:p>
              <a:endParaRPr/>
            </a:p>
          </p:txBody>
        </p:sp>
        <p:sp>
          <p:nvSpPr>
            <p:cNvPr id="33" name="object 33"/>
            <p:cNvSpPr/>
            <p:nvPr/>
          </p:nvSpPr>
          <p:spPr>
            <a:xfrm>
              <a:off x="5588117" y="2434116"/>
              <a:ext cx="323850" cy="323850"/>
            </a:xfrm>
            <a:custGeom>
              <a:avLst/>
              <a:gdLst/>
              <a:ahLst/>
              <a:cxnLst/>
              <a:rect l="l" t="t" r="r" b="b"/>
              <a:pathLst>
                <a:path w="323850" h="323850">
                  <a:moveTo>
                    <a:pt x="0" y="0"/>
                  </a:moveTo>
                  <a:lnTo>
                    <a:pt x="323399" y="0"/>
                  </a:lnTo>
                  <a:lnTo>
                    <a:pt x="323399" y="323399"/>
                  </a:lnTo>
                  <a:lnTo>
                    <a:pt x="0" y="323399"/>
                  </a:lnTo>
                  <a:lnTo>
                    <a:pt x="0" y="0"/>
                  </a:lnTo>
                  <a:close/>
                </a:path>
              </a:pathLst>
            </a:custGeom>
            <a:ln w="28574">
              <a:solidFill>
                <a:srgbClr val="666666"/>
              </a:solidFill>
            </a:ln>
          </p:spPr>
          <p:txBody>
            <a:bodyPr wrap="square" lIns="0" tIns="0" rIns="0" bIns="0" rtlCol="0"/>
            <a:lstStyle/>
            <a:p>
              <a:endParaRPr/>
            </a:p>
          </p:txBody>
        </p:sp>
      </p:grpSp>
      <p:sp>
        <p:nvSpPr>
          <p:cNvPr id="34" name="object 34"/>
          <p:cNvSpPr txBox="1"/>
          <p:nvPr/>
        </p:nvSpPr>
        <p:spPr>
          <a:xfrm>
            <a:off x="5588117" y="2434116"/>
            <a:ext cx="323850" cy="323850"/>
          </a:xfrm>
          <a:prstGeom prst="rect">
            <a:avLst/>
          </a:prstGeom>
        </p:spPr>
        <p:txBody>
          <a:bodyPr vert="horz" wrap="square" lIns="0" tIns="49530" rIns="0" bIns="0" rtlCol="0">
            <a:spAutoFit/>
          </a:bodyPr>
          <a:lstStyle/>
          <a:p>
            <a:pPr marL="63500">
              <a:lnSpc>
                <a:spcPct val="100000"/>
              </a:lnSpc>
              <a:spcBef>
                <a:spcPts val="390"/>
              </a:spcBef>
            </a:pPr>
            <a:r>
              <a:rPr sz="1400" spc="-5" dirty="0">
                <a:latin typeface="Consolas"/>
                <a:cs typeface="Consolas"/>
              </a:rPr>
              <a:t>61</a:t>
            </a:r>
            <a:endParaRPr sz="1400">
              <a:latin typeface="Consolas"/>
              <a:cs typeface="Consolas"/>
            </a:endParaRPr>
          </a:p>
        </p:txBody>
      </p:sp>
      <p:pic>
        <p:nvPicPr>
          <p:cNvPr id="35" name="object 35"/>
          <p:cNvPicPr/>
          <p:nvPr/>
        </p:nvPicPr>
        <p:blipFill>
          <a:blip r:embed="rId3" cstate="print"/>
          <a:stretch>
            <a:fillRect/>
          </a:stretch>
        </p:blipFill>
        <p:spPr>
          <a:xfrm>
            <a:off x="5274017" y="2554826"/>
            <a:ext cx="295775" cy="81980"/>
          </a:xfrm>
          <a:prstGeom prst="rect">
            <a:avLst/>
          </a:prstGeom>
        </p:spPr>
      </p:pic>
      <p:sp>
        <p:nvSpPr>
          <p:cNvPr id="36" name="object 36"/>
          <p:cNvSpPr txBox="1"/>
          <p:nvPr/>
        </p:nvSpPr>
        <p:spPr>
          <a:xfrm>
            <a:off x="6533874" y="1746963"/>
            <a:ext cx="2395220" cy="657860"/>
          </a:xfrm>
          <a:prstGeom prst="rect">
            <a:avLst/>
          </a:prstGeom>
        </p:spPr>
        <p:txBody>
          <a:bodyPr vert="horz" wrap="square" lIns="0" tIns="12700" rIns="0" bIns="0" rtlCol="0">
            <a:spAutoFit/>
          </a:bodyPr>
          <a:lstStyle/>
          <a:p>
            <a:pPr marL="12700">
              <a:lnSpc>
                <a:spcPts val="1664"/>
              </a:lnSpc>
              <a:spcBef>
                <a:spcPts val="100"/>
              </a:spcBef>
            </a:pPr>
            <a:r>
              <a:rPr sz="1400" b="1" spc="-5" dirty="0">
                <a:latin typeface="Arial"/>
                <a:cs typeface="Arial"/>
              </a:rPr>
              <a:t>Intuition:</a:t>
            </a:r>
            <a:endParaRPr sz="1400">
              <a:latin typeface="Arial"/>
              <a:cs typeface="Arial"/>
            </a:endParaRPr>
          </a:p>
          <a:p>
            <a:pPr marL="12700" marR="5080">
              <a:lnSpc>
                <a:spcPts val="1650"/>
              </a:lnSpc>
              <a:spcBef>
                <a:spcPts val="65"/>
              </a:spcBef>
            </a:pPr>
            <a:r>
              <a:rPr sz="1400" spc="-5" dirty="0">
                <a:latin typeface="Arial MT"/>
                <a:cs typeface="Arial MT"/>
              </a:rPr>
              <a:t>Good</a:t>
            </a:r>
            <a:r>
              <a:rPr sz="1400" spc="-25" dirty="0">
                <a:latin typeface="Arial MT"/>
                <a:cs typeface="Arial MT"/>
              </a:rPr>
              <a:t> </a:t>
            </a:r>
            <a:r>
              <a:rPr sz="1400" dirty="0">
                <a:latin typeface="Arial MT"/>
                <a:cs typeface="Arial MT"/>
              </a:rPr>
              <a:t>chance</a:t>
            </a:r>
            <a:r>
              <a:rPr sz="1400" spc="-20" dirty="0">
                <a:latin typeface="Arial MT"/>
                <a:cs typeface="Arial MT"/>
              </a:rPr>
              <a:t> </a:t>
            </a:r>
            <a:r>
              <a:rPr sz="1400" spc="-5" dirty="0">
                <a:latin typeface="Arial MT"/>
                <a:cs typeface="Arial MT"/>
              </a:rPr>
              <a:t>it</a:t>
            </a:r>
            <a:r>
              <a:rPr sz="1400" spc="-20" dirty="0">
                <a:latin typeface="Arial MT"/>
                <a:cs typeface="Arial MT"/>
              </a:rPr>
              <a:t> </a:t>
            </a:r>
            <a:r>
              <a:rPr sz="1400" spc="-5" dirty="0">
                <a:latin typeface="Arial MT"/>
                <a:cs typeface="Arial MT"/>
              </a:rPr>
              <a:t>will</a:t>
            </a:r>
            <a:r>
              <a:rPr sz="1400" spc="-20" dirty="0">
                <a:latin typeface="Arial MT"/>
                <a:cs typeface="Arial MT"/>
              </a:rPr>
              <a:t> </a:t>
            </a:r>
            <a:r>
              <a:rPr sz="1400" spc="-5" dirty="0">
                <a:latin typeface="Arial MT"/>
                <a:cs typeface="Arial MT"/>
              </a:rPr>
              <a:t>be</a:t>
            </a:r>
            <a:r>
              <a:rPr sz="1400" spc="-20" dirty="0">
                <a:latin typeface="Arial MT"/>
                <a:cs typeface="Arial MT"/>
              </a:rPr>
              <a:t> </a:t>
            </a:r>
            <a:r>
              <a:rPr sz="1400" dirty="0">
                <a:latin typeface="Arial MT"/>
                <a:cs typeface="Arial MT"/>
              </a:rPr>
              <a:t>roughly </a:t>
            </a:r>
            <a:r>
              <a:rPr sz="1400" spc="-375" dirty="0">
                <a:latin typeface="Arial MT"/>
                <a:cs typeface="Arial MT"/>
              </a:rPr>
              <a:t> </a:t>
            </a:r>
            <a:r>
              <a:rPr sz="1400" spc="-5" dirty="0">
                <a:latin typeface="Arial MT"/>
                <a:cs typeface="Arial MT"/>
              </a:rPr>
              <a:t>distributed</a:t>
            </a:r>
            <a:r>
              <a:rPr sz="1400" spc="-35" dirty="0">
                <a:latin typeface="Arial MT"/>
                <a:cs typeface="Arial MT"/>
              </a:rPr>
              <a:t> </a:t>
            </a:r>
            <a:r>
              <a:rPr sz="1400" spc="-5" dirty="0">
                <a:latin typeface="Arial MT"/>
                <a:cs typeface="Arial MT"/>
              </a:rPr>
              <a:t>among</a:t>
            </a:r>
            <a:r>
              <a:rPr sz="1400" spc="-30" dirty="0">
                <a:latin typeface="Arial MT"/>
                <a:cs typeface="Arial MT"/>
              </a:rPr>
              <a:t> </a:t>
            </a:r>
            <a:r>
              <a:rPr sz="1400" spc="-5" dirty="0">
                <a:latin typeface="Arial MT"/>
                <a:cs typeface="Arial MT"/>
              </a:rPr>
              <a:t>the</a:t>
            </a:r>
            <a:r>
              <a:rPr sz="1400" spc="-30" dirty="0">
                <a:latin typeface="Arial MT"/>
                <a:cs typeface="Arial MT"/>
              </a:rPr>
              <a:t> </a:t>
            </a:r>
            <a:r>
              <a:rPr sz="1400" spc="-5" dirty="0">
                <a:latin typeface="Arial MT"/>
                <a:cs typeface="Arial MT"/>
              </a:rPr>
              <a:t>buckets</a:t>
            </a:r>
            <a:endParaRPr sz="1400">
              <a:latin typeface="Arial MT"/>
              <a:cs typeface="Arial MT"/>
            </a:endParaRPr>
          </a:p>
        </p:txBody>
      </p:sp>
      <p:sp>
        <p:nvSpPr>
          <p:cNvPr id="37" name="object 37"/>
          <p:cNvSpPr txBox="1"/>
          <p:nvPr/>
        </p:nvSpPr>
        <p:spPr>
          <a:xfrm>
            <a:off x="6533874" y="2585163"/>
            <a:ext cx="1466850" cy="448309"/>
          </a:xfrm>
          <a:prstGeom prst="rect">
            <a:avLst/>
          </a:prstGeom>
        </p:spPr>
        <p:txBody>
          <a:bodyPr vert="horz" wrap="square" lIns="0" tIns="12700" rIns="0" bIns="0" rtlCol="0">
            <a:spAutoFit/>
          </a:bodyPr>
          <a:lstStyle/>
          <a:p>
            <a:pPr marL="12700">
              <a:lnSpc>
                <a:spcPts val="1664"/>
              </a:lnSpc>
              <a:spcBef>
                <a:spcPts val="100"/>
              </a:spcBef>
            </a:pPr>
            <a:r>
              <a:rPr sz="1400" spc="-5" dirty="0">
                <a:latin typeface="Arial MT"/>
                <a:cs typeface="Arial MT"/>
              </a:rPr>
              <a:t>Define</a:t>
            </a:r>
            <a:r>
              <a:rPr sz="1400" spc="-45" dirty="0">
                <a:latin typeface="Arial MT"/>
                <a:cs typeface="Arial MT"/>
              </a:rPr>
              <a:t> </a:t>
            </a:r>
            <a:r>
              <a:rPr sz="1400" spc="-5" dirty="0">
                <a:latin typeface="Arial MT"/>
                <a:cs typeface="Arial MT"/>
              </a:rPr>
              <a:t>load</a:t>
            </a:r>
            <a:r>
              <a:rPr sz="1400" spc="-40" dirty="0">
                <a:latin typeface="Arial MT"/>
                <a:cs typeface="Arial MT"/>
              </a:rPr>
              <a:t> </a:t>
            </a:r>
            <a:r>
              <a:rPr sz="1400" spc="-5" dirty="0">
                <a:latin typeface="Arial MT"/>
                <a:cs typeface="Arial MT"/>
              </a:rPr>
              <a:t>factor:</a:t>
            </a:r>
            <a:endParaRPr sz="1400">
              <a:latin typeface="Arial MT"/>
              <a:cs typeface="Arial MT"/>
            </a:endParaRPr>
          </a:p>
          <a:p>
            <a:pPr marL="12700">
              <a:lnSpc>
                <a:spcPts val="1664"/>
              </a:lnSpc>
            </a:pPr>
            <a:r>
              <a:rPr sz="1400" spc="-5" dirty="0">
                <a:latin typeface="Roboto"/>
                <a:cs typeface="Roboto"/>
              </a:rPr>
              <a:t>α</a:t>
            </a:r>
            <a:r>
              <a:rPr sz="1400" spc="-25" dirty="0">
                <a:latin typeface="Roboto"/>
                <a:cs typeface="Roboto"/>
              </a:rPr>
              <a:t> </a:t>
            </a:r>
            <a:r>
              <a:rPr sz="1400" spc="-20" dirty="0">
                <a:latin typeface="Roboto"/>
                <a:cs typeface="Roboto"/>
              </a:rPr>
              <a:t>= </a:t>
            </a:r>
            <a:r>
              <a:rPr sz="1400" spc="-25" dirty="0">
                <a:latin typeface="Roboto"/>
                <a:cs typeface="Roboto"/>
              </a:rPr>
              <a:t>n</a:t>
            </a:r>
            <a:r>
              <a:rPr sz="1400" spc="-20" dirty="0">
                <a:latin typeface="Roboto"/>
                <a:cs typeface="Roboto"/>
              </a:rPr>
              <a:t> </a:t>
            </a:r>
            <a:r>
              <a:rPr sz="1400" spc="-5" dirty="0">
                <a:latin typeface="Roboto"/>
                <a:cs typeface="Roboto"/>
              </a:rPr>
              <a:t>/</a:t>
            </a:r>
            <a:r>
              <a:rPr sz="1400" spc="-25" dirty="0">
                <a:latin typeface="Roboto"/>
                <a:cs typeface="Roboto"/>
              </a:rPr>
              <a:t> </a:t>
            </a:r>
            <a:r>
              <a:rPr sz="1400" dirty="0">
                <a:latin typeface="Roboto"/>
                <a:cs typeface="Roboto"/>
              </a:rPr>
              <a:t>m</a:t>
            </a:r>
            <a:endParaRPr sz="1400">
              <a:latin typeface="Roboto"/>
              <a:cs typeface="Roboto"/>
            </a:endParaRPr>
          </a:p>
        </p:txBody>
      </p:sp>
      <p:sp>
        <p:nvSpPr>
          <p:cNvPr id="38" name="object 38"/>
          <p:cNvSpPr txBox="1"/>
          <p:nvPr/>
        </p:nvSpPr>
        <p:spPr>
          <a:xfrm>
            <a:off x="6533874" y="3213813"/>
            <a:ext cx="178117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Expected</a:t>
            </a:r>
            <a:r>
              <a:rPr sz="1400" spc="-45" dirty="0">
                <a:latin typeface="Arial MT"/>
                <a:cs typeface="Arial MT"/>
              </a:rPr>
              <a:t> </a:t>
            </a:r>
            <a:r>
              <a:rPr sz="1400" dirty="0">
                <a:latin typeface="Arial MT"/>
                <a:cs typeface="Arial MT"/>
              </a:rPr>
              <a:t>search</a:t>
            </a:r>
            <a:r>
              <a:rPr sz="1400" spc="-45" dirty="0">
                <a:latin typeface="Arial MT"/>
                <a:cs typeface="Arial MT"/>
              </a:rPr>
              <a:t> </a:t>
            </a:r>
            <a:r>
              <a:rPr sz="1400" spc="-5" dirty="0">
                <a:latin typeface="Arial MT"/>
                <a:cs typeface="Arial MT"/>
              </a:rPr>
              <a:t>time:</a:t>
            </a:r>
            <a:endParaRPr sz="1400">
              <a:latin typeface="Arial MT"/>
              <a:cs typeface="Arial MT"/>
            </a:endParaRPr>
          </a:p>
        </p:txBody>
      </p:sp>
      <p:sp>
        <p:nvSpPr>
          <p:cNvPr id="39" name="object 39"/>
          <p:cNvSpPr txBox="1"/>
          <p:nvPr/>
        </p:nvSpPr>
        <p:spPr>
          <a:xfrm>
            <a:off x="6546574" y="3443175"/>
            <a:ext cx="621665" cy="213360"/>
          </a:xfrm>
          <a:prstGeom prst="rect">
            <a:avLst/>
          </a:prstGeom>
          <a:solidFill>
            <a:srgbClr val="FFFF00"/>
          </a:solidFill>
        </p:spPr>
        <p:txBody>
          <a:bodyPr vert="horz" wrap="square" lIns="0" tIns="0" rIns="0" bIns="0" rtlCol="0">
            <a:spAutoFit/>
          </a:bodyPr>
          <a:lstStyle/>
          <a:p>
            <a:pPr>
              <a:lnSpc>
                <a:spcPts val="1625"/>
              </a:lnSpc>
            </a:pPr>
            <a:r>
              <a:rPr sz="1400" i="1" spc="-15" dirty="0">
                <a:latin typeface="Roboto"/>
                <a:cs typeface="Roboto"/>
              </a:rPr>
              <a:t>O(1</a:t>
            </a:r>
            <a:r>
              <a:rPr sz="1400" i="1" spc="-40" dirty="0">
                <a:latin typeface="Roboto"/>
                <a:cs typeface="Roboto"/>
              </a:rPr>
              <a:t> </a:t>
            </a:r>
            <a:r>
              <a:rPr sz="1400" i="1" spc="-20" dirty="0">
                <a:latin typeface="Roboto"/>
                <a:cs typeface="Roboto"/>
              </a:rPr>
              <a:t>+</a:t>
            </a:r>
            <a:r>
              <a:rPr sz="1400" i="1" spc="-40" dirty="0">
                <a:latin typeface="Roboto"/>
                <a:cs typeface="Roboto"/>
              </a:rPr>
              <a:t> </a:t>
            </a:r>
            <a:r>
              <a:rPr sz="1400" i="1" spc="-10" dirty="0">
                <a:latin typeface="Roboto"/>
                <a:cs typeface="Roboto"/>
              </a:rPr>
              <a:t>α)</a:t>
            </a:r>
            <a:endParaRPr sz="1400">
              <a:latin typeface="Roboto"/>
              <a:cs typeface="Roboto"/>
            </a:endParaRPr>
          </a:p>
        </p:txBody>
      </p:sp>
      <p:sp>
        <p:nvSpPr>
          <p:cNvPr id="40" name="object 40"/>
          <p:cNvSpPr txBox="1"/>
          <p:nvPr/>
        </p:nvSpPr>
        <p:spPr>
          <a:xfrm>
            <a:off x="6533874" y="3842463"/>
            <a:ext cx="1937385"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MT"/>
                <a:cs typeface="Arial MT"/>
              </a:rPr>
              <a:t>Worst-case</a:t>
            </a:r>
            <a:r>
              <a:rPr sz="1400" spc="-35" dirty="0">
                <a:latin typeface="Arial MT"/>
                <a:cs typeface="Arial MT"/>
              </a:rPr>
              <a:t> </a:t>
            </a:r>
            <a:r>
              <a:rPr sz="1400" dirty="0">
                <a:latin typeface="Arial MT"/>
                <a:cs typeface="Arial MT"/>
              </a:rPr>
              <a:t>search</a:t>
            </a:r>
            <a:r>
              <a:rPr sz="1400" spc="-35" dirty="0">
                <a:latin typeface="Arial MT"/>
                <a:cs typeface="Arial MT"/>
              </a:rPr>
              <a:t> </a:t>
            </a:r>
            <a:r>
              <a:rPr sz="1400" spc="-5" dirty="0">
                <a:latin typeface="Arial MT"/>
                <a:cs typeface="Arial MT"/>
              </a:rPr>
              <a:t>time:</a:t>
            </a:r>
            <a:endParaRPr sz="1400">
              <a:latin typeface="Arial MT"/>
              <a:cs typeface="Arial MT"/>
            </a:endParaRPr>
          </a:p>
        </p:txBody>
      </p:sp>
      <p:sp>
        <p:nvSpPr>
          <p:cNvPr id="41" name="object 41"/>
          <p:cNvSpPr txBox="1"/>
          <p:nvPr/>
        </p:nvSpPr>
        <p:spPr>
          <a:xfrm>
            <a:off x="6546574" y="4071824"/>
            <a:ext cx="336550" cy="213360"/>
          </a:xfrm>
          <a:prstGeom prst="rect">
            <a:avLst/>
          </a:prstGeom>
          <a:solidFill>
            <a:srgbClr val="FFFF00"/>
          </a:solidFill>
        </p:spPr>
        <p:txBody>
          <a:bodyPr vert="horz" wrap="square" lIns="0" tIns="0" rIns="0" bIns="0" rtlCol="0">
            <a:spAutoFit/>
          </a:bodyPr>
          <a:lstStyle/>
          <a:p>
            <a:pPr>
              <a:lnSpc>
                <a:spcPts val="1625"/>
              </a:lnSpc>
            </a:pPr>
            <a:r>
              <a:rPr sz="1400" i="1" spc="-15" dirty="0">
                <a:latin typeface="Roboto"/>
                <a:cs typeface="Roboto"/>
              </a:rPr>
              <a:t>O(n)</a:t>
            </a:r>
            <a:endParaRPr sz="1400">
              <a:latin typeface="Roboto"/>
              <a:cs typeface="Roboto"/>
            </a:endParaRPr>
          </a:p>
        </p:txBody>
      </p:sp>
      <p:sp>
        <p:nvSpPr>
          <p:cNvPr id="42" name="object 42"/>
          <p:cNvSpPr/>
          <p:nvPr/>
        </p:nvSpPr>
        <p:spPr>
          <a:xfrm>
            <a:off x="2951750" y="2882775"/>
            <a:ext cx="3046730" cy="314325"/>
          </a:xfrm>
          <a:custGeom>
            <a:avLst/>
            <a:gdLst/>
            <a:ahLst/>
            <a:cxnLst/>
            <a:rect l="l" t="t" r="r" b="b"/>
            <a:pathLst>
              <a:path w="3046729" h="314325">
                <a:moveTo>
                  <a:pt x="3046199" y="0"/>
                </a:moveTo>
                <a:lnTo>
                  <a:pt x="3038193" y="49639"/>
                </a:lnTo>
                <a:lnTo>
                  <a:pt x="3015898" y="92751"/>
                </a:lnTo>
                <a:lnTo>
                  <a:pt x="2981901" y="126748"/>
                </a:lnTo>
                <a:lnTo>
                  <a:pt x="2938789" y="149043"/>
                </a:lnTo>
                <a:lnTo>
                  <a:pt x="2889149" y="157049"/>
                </a:lnTo>
                <a:lnTo>
                  <a:pt x="1680149" y="157049"/>
                </a:lnTo>
                <a:lnTo>
                  <a:pt x="1630510" y="165056"/>
                </a:lnTo>
                <a:lnTo>
                  <a:pt x="1587398" y="187351"/>
                </a:lnTo>
                <a:lnTo>
                  <a:pt x="1553401" y="221348"/>
                </a:lnTo>
                <a:lnTo>
                  <a:pt x="1531106" y="264460"/>
                </a:lnTo>
                <a:lnTo>
                  <a:pt x="1523099" y="314099"/>
                </a:lnTo>
                <a:lnTo>
                  <a:pt x="1515093" y="264460"/>
                </a:lnTo>
                <a:lnTo>
                  <a:pt x="1492798" y="221348"/>
                </a:lnTo>
                <a:lnTo>
                  <a:pt x="1458801" y="187351"/>
                </a:lnTo>
                <a:lnTo>
                  <a:pt x="1415689" y="165056"/>
                </a:lnTo>
                <a:lnTo>
                  <a:pt x="1366049" y="157049"/>
                </a:lnTo>
                <a:lnTo>
                  <a:pt x="157049" y="157049"/>
                </a:lnTo>
                <a:lnTo>
                  <a:pt x="107410" y="149043"/>
                </a:lnTo>
                <a:lnTo>
                  <a:pt x="64298" y="126748"/>
                </a:lnTo>
                <a:lnTo>
                  <a:pt x="30301" y="92751"/>
                </a:lnTo>
                <a:lnTo>
                  <a:pt x="8006" y="49639"/>
                </a:lnTo>
                <a:lnTo>
                  <a:pt x="0" y="0"/>
                </a:lnTo>
              </a:path>
            </a:pathLst>
          </a:custGeom>
          <a:ln w="9524">
            <a:solidFill>
              <a:srgbClr val="595959"/>
            </a:solidFill>
          </a:ln>
        </p:spPr>
        <p:txBody>
          <a:bodyPr wrap="square" lIns="0" tIns="0" rIns="0" bIns="0" rtlCol="0"/>
          <a:lstStyle/>
          <a:p>
            <a:endParaRPr/>
          </a:p>
        </p:txBody>
      </p:sp>
      <p:sp>
        <p:nvSpPr>
          <p:cNvPr id="43" name="object 43"/>
          <p:cNvSpPr txBox="1"/>
          <p:nvPr/>
        </p:nvSpPr>
        <p:spPr>
          <a:xfrm>
            <a:off x="3553516" y="3262788"/>
            <a:ext cx="1838960" cy="867410"/>
          </a:xfrm>
          <a:prstGeom prst="rect">
            <a:avLst/>
          </a:prstGeom>
        </p:spPr>
        <p:txBody>
          <a:bodyPr vert="horz" wrap="square" lIns="0" tIns="22860" rIns="0" bIns="0" rtlCol="0">
            <a:spAutoFit/>
          </a:bodyPr>
          <a:lstStyle/>
          <a:p>
            <a:pPr marL="12700" marR="5080" algn="ctr">
              <a:lnSpc>
                <a:spcPts val="1650"/>
              </a:lnSpc>
              <a:spcBef>
                <a:spcPts val="180"/>
              </a:spcBef>
            </a:pPr>
            <a:r>
              <a:rPr sz="1400" spc="-5" dirty="0">
                <a:solidFill>
                  <a:srgbClr val="FF0000"/>
                </a:solidFill>
                <a:latin typeface="Arial MT"/>
                <a:cs typeface="Arial MT"/>
              </a:rPr>
              <a:t>Even</a:t>
            </a:r>
            <a:r>
              <a:rPr sz="1400" spc="-35" dirty="0">
                <a:solidFill>
                  <a:srgbClr val="FF0000"/>
                </a:solidFill>
                <a:latin typeface="Arial MT"/>
                <a:cs typeface="Arial MT"/>
              </a:rPr>
              <a:t> </a:t>
            </a:r>
            <a:r>
              <a:rPr sz="1400" spc="-5" dirty="0">
                <a:solidFill>
                  <a:srgbClr val="FF0000"/>
                </a:solidFill>
                <a:latin typeface="Arial MT"/>
                <a:cs typeface="Arial MT"/>
              </a:rPr>
              <a:t>with</a:t>
            </a:r>
            <a:r>
              <a:rPr sz="1400" spc="-30" dirty="0">
                <a:solidFill>
                  <a:srgbClr val="FF0000"/>
                </a:solidFill>
                <a:latin typeface="Arial MT"/>
                <a:cs typeface="Arial MT"/>
              </a:rPr>
              <a:t> </a:t>
            </a:r>
            <a:r>
              <a:rPr sz="1400" spc="-5" dirty="0">
                <a:solidFill>
                  <a:srgbClr val="FF0000"/>
                </a:solidFill>
                <a:latin typeface="Arial MT"/>
                <a:cs typeface="Arial MT"/>
              </a:rPr>
              <a:t>SUHA,</a:t>
            </a:r>
            <a:r>
              <a:rPr sz="1400" spc="-35" dirty="0">
                <a:solidFill>
                  <a:srgbClr val="FF0000"/>
                </a:solidFill>
                <a:latin typeface="Arial MT"/>
                <a:cs typeface="Arial MT"/>
              </a:rPr>
              <a:t> </a:t>
            </a:r>
            <a:r>
              <a:rPr sz="1400" spc="-5" dirty="0">
                <a:solidFill>
                  <a:srgbClr val="FF0000"/>
                </a:solidFill>
                <a:latin typeface="Arial MT"/>
                <a:cs typeface="Arial MT"/>
              </a:rPr>
              <a:t>there </a:t>
            </a:r>
            <a:r>
              <a:rPr sz="1400" spc="-370" dirty="0">
                <a:solidFill>
                  <a:srgbClr val="FF0000"/>
                </a:solidFill>
                <a:latin typeface="Arial MT"/>
                <a:cs typeface="Arial MT"/>
              </a:rPr>
              <a:t> </a:t>
            </a:r>
            <a:r>
              <a:rPr sz="1400" spc="-5" dirty="0">
                <a:solidFill>
                  <a:srgbClr val="FF0000"/>
                </a:solidFill>
                <a:latin typeface="Arial MT"/>
                <a:cs typeface="Arial MT"/>
              </a:rPr>
              <a:t>is </a:t>
            </a:r>
            <a:r>
              <a:rPr sz="1400" dirty="0">
                <a:solidFill>
                  <a:srgbClr val="FF0000"/>
                </a:solidFill>
                <a:latin typeface="Arial MT"/>
                <a:cs typeface="Arial MT"/>
              </a:rPr>
              <a:t>still </a:t>
            </a:r>
            <a:r>
              <a:rPr sz="1400" spc="-5" dirty="0">
                <a:solidFill>
                  <a:srgbClr val="FF0000"/>
                </a:solidFill>
                <a:latin typeface="Arial MT"/>
                <a:cs typeface="Arial MT"/>
              </a:rPr>
              <a:t>probability that </a:t>
            </a:r>
            <a:r>
              <a:rPr sz="1400" dirty="0">
                <a:solidFill>
                  <a:srgbClr val="FF0000"/>
                </a:solidFill>
                <a:latin typeface="Arial MT"/>
                <a:cs typeface="Arial MT"/>
              </a:rPr>
              <a:t> </a:t>
            </a:r>
            <a:r>
              <a:rPr sz="1400" spc="-5" dirty="0">
                <a:solidFill>
                  <a:srgbClr val="FF0000"/>
                </a:solidFill>
                <a:latin typeface="Arial MT"/>
                <a:cs typeface="Arial MT"/>
              </a:rPr>
              <a:t>everything hashed to </a:t>
            </a:r>
            <a:r>
              <a:rPr sz="1400" dirty="0">
                <a:solidFill>
                  <a:srgbClr val="FF0000"/>
                </a:solidFill>
                <a:latin typeface="Arial MT"/>
                <a:cs typeface="Arial MT"/>
              </a:rPr>
              <a:t> </a:t>
            </a:r>
            <a:r>
              <a:rPr sz="1400" spc="-5" dirty="0">
                <a:solidFill>
                  <a:srgbClr val="FF0000"/>
                </a:solidFill>
                <a:latin typeface="Arial MT"/>
                <a:cs typeface="Arial MT"/>
              </a:rPr>
              <a:t>the</a:t>
            </a:r>
            <a:r>
              <a:rPr sz="1400" spc="-15" dirty="0">
                <a:solidFill>
                  <a:srgbClr val="FF0000"/>
                </a:solidFill>
                <a:latin typeface="Arial MT"/>
                <a:cs typeface="Arial MT"/>
              </a:rPr>
              <a:t> </a:t>
            </a:r>
            <a:r>
              <a:rPr sz="1400" dirty="0">
                <a:solidFill>
                  <a:srgbClr val="FF0000"/>
                </a:solidFill>
                <a:latin typeface="Arial MT"/>
                <a:cs typeface="Arial MT"/>
              </a:rPr>
              <a:t>same</a:t>
            </a:r>
            <a:r>
              <a:rPr sz="1400" spc="-15" dirty="0">
                <a:solidFill>
                  <a:srgbClr val="FF0000"/>
                </a:solidFill>
                <a:latin typeface="Arial MT"/>
                <a:cs typeface="Arial MT"/>
              </a:rPr>
              <a:t> </a:t>
            </a:r>
            <a:r>
              <a:rPr sz="1400" spc="-5" dirty="0">
                <a:solidFill>
                  <a:srgbClr val="FF0000"/>
                </a:solidFill>
                <a:latin typeface="Arial MT"/>
                <a:cs typeface="Arial MT"/>
              </a:rPr>
              <a:t>bucket</a:t>
            </a:r>
            <a:endParaRPr sz="1400">
              <a:latin typeface="Arial MT"/>
              <a:cs typeface="Arial M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821429"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Third</a:t>
            </a:r>
            <a:r>
              <a:rPr sz="2500" b="0" spc="-30" dirty="0">
                <a:solidFill>
                  <a:srgbClr val="000000"/>
                </a:solidFill>
                <a:latin typeface="Arial MT"/>
                <a:cs typeface="Arial MT"/>
              </a:rPr>
              <a:t> </a:t>
            </a:r>
            <a:r>
              <a:rPr sz="2500" b="0" dirty="0">
                <a:solidFill>
                  <a:srgbClr val="000000"/>
                </a:solidFill>
                <a:latin typeface="Arial MT"/>
                <a:cs typeface="Arial MT"/>
              </a:rPr>
              <a:t>try:</a:t>
            </a:r>
            <a:r>
              <a:rPr sz="2500" b="0" spc="-30" dirty="0">
                <a:solidFill>
                  <a:srgbClr val="000000"/>
                </a:solidFill>
                <a:latin typeface="Arial MT"/>
                <a:cs typeface="Arial MT"/>
              </a:rPr>
              <a:t> </a:t>
            </a:r>
            <a:r>
              <a:rPr sz="2500" b="0" spc="5" dirty="0">
                <a:solidFill>
                  <a:srgbClr val="000000"/>
                </a:solidFill>
                <a:latin typeface="Arial MT"/>
                <a:cs typeface="Arial MT"/>
              </a:rPr>
              <a:t>Open</a:t>
            </a:r>
            <a:r>
              <a:rPr sz="2500" b="0" spc="-160" dirty="0">
                <a:solidFill>
                  <a:srgbClr val="000000"/>
                </a:solidFill>
                <a:latin typeface="Arial MT"/>
                <a:cs typeface="Arial MT"/>
              </a:rPr>
              <a:t> </a:t>
            </a:r>
            <a:r>
              <a:rPr sz="2500" b="0" spc="5" dirty="0">
                <a:solidFill>
                  <a:srgbClr val="000000"/>
                </a:solidFill>
                <a:latin typeface="Arial MT"/>
                <a:cs typeface="Arial MT"/>
              </a:rPr>
              <a:t>Addressing</a:t>
            </a:r>
            <a:endParaRPr sz="2500">
              <a:latin typeface="Arial MT"/>
              <a:cs typeface="Arial MT"/>
            </a:endParaRPr>
          </a:p>
        </p:txBody>
      </p:sp>
      <p:sp>
        <p:nvSpPr>
          <p:cNvPr id="3" name="object 3"/>
          <p:cNvSpPr txBox="1"/>
          <p:nvPr/>
        </p:nvSpPr>
        <p:spPr>
          <a:xfrm>
            <a:off x="475249" y="1216355"/>
            <a:ext cx="5227320" cy="299720"/>
          </a:xfrm>
          <a:prstGeom prst="rect">
            <a:avLst/>
          </a:prstGeom>
        </p:spPr>
        <p:txBody>
          <a:bodyPr vert="horz" wrap="square" lIns="0" tIns="12700" rIns="0" bIns="0" rtlCol="0">
            <a:spAutoFit/>
          </a:bodyPr>
          <a:lstStyle/>
          <a:p>
            <a:pPr marL="379095" indent="-367030">
              <a:lnSpc>
                <a:spcPct val="100000"/>
              </a:lnSpc>
              <a:spcBef>
                <a:spcPts val="100"/>
              </a:spcBef>
              <a:buChar char="●"/>
              <a:tabLst>
                <a:tab pos="379095" algn="l"/>
                <a:tab pos="379730" algn="l"/>
              </a:tabLst>
            </a:pPr>
            <a:r>
              <a:rPr sz="1800" spc="-5" dirty="0">
                <a:solidFill>
                  <a:srgbClr val="595959"/>
                </a:solidFill>
                <a:latin typeface="Arial MT"/>
                <a:cs typeface="Arial MT"/>
              </a:rPr>
              <a:t>Collision?</a:t>
            </a:r>
            <a:r>
              <a:rPr sz="1800" spc="-20" dirty="0">
                <a:solidFill>
                  <a:srgbClr val="595959"/>
                </a:solidFill>
                <a:latin typeface="Arial MT"/>
                <a:cs typeface="Arial MT"/>
              </a:rPr>
              <a:t> </a:t>
            </a:r>
            <a:r>
              <a:rPr sz="1800" spc="-5" dirty="0">
                <a:solidFill>
                  <a:srgbClr val="595959"/>
                </a:solidFill>
                <a:latin typeface="Arial MT"/>
                <a:cs typeface="Arial MT"/>
              </a:rPr>
              <a:t>No</a:t>
            </a:r>
            <a:r>
              <a:rPr sz="1800" spc="-15" dirty="0">
                <a:solidFill>
                  <a:srgbClr val="595959"/>
                </a:solidFill>
                <a:latin typeface="Arial MT"/>
                <a:cs typeface="Arial MT"/>
              </a:rPr>
              <a:t> </a:t>
            </a:r>
            <a:r>
              <a:rPr sz="1800" spc="-5" dirty="0">
                <a:solidFill>
                  <a:srgbClr val="595959"/>
                </a:solidFill>
                <a:latin typeface="Arial MT"/>
                <a:cs typeface="Arial MT"/>
              </a:rPr>
              <a:t>problem!</a:t>
            </a:r>
            <a:r>
              <a:rPr sz="1800" spc="-15" dirty="0">
                <a:solidFill>
                  <a:srgbClr val="595959"/>
                </a:solidFill>
                <a:latin typeface="Arial MT"/>
                <a:cs typeface="Arial MT"/>
              </a:rPr>
              <a:t> </a:t>
            </a:r>
            <a:r>
              <a:rPr sz="1800" spc="-5" dirty="0">
                <a:solidFill>
                  <a:srgbClr val="595959"/>
                </a:solidFill>
                <a:latin typeface="Arial MT"/>
                <a:cs typeface="Arial MT"/>
              </a:rPr>
              <a:t>Find</a:t>
            </a:r>
            <a:r>
              <a:rPr sz="1800" spc="-15" dirty="0">
                <a:solidFill>
                  <a:srgbClr val="595959"/>
                </a:solidFill>
                <a:latin typeface="Arial MT"/>
                <a:cs typeface="Arial MT"/>
              </a:rPr>
              <a:t> </a:t>
            </a:r>
            <a:r>
              <a:rPr sz="1800" spc="-5" dirty="0">
                <a:solidFill>
                  <a:srgbClr val="595959"/>
                </a:solidFill>
                <a:latin typeface="Arial MT"/>
                <a:cs typeface="Arial MT"/>
              </a:rPr>
              <a:t>another</a:t>
            </a:r>
            <a:r>
              <a:rPr sz="1800" spc="-15" dirty="0">
                <a:solidFill>
                  <a:srgbClr val="595959"/>
                </a:solidFill>
                <a:latin typeface="Arial MT"/>
                <a:cs typeface="Arial MT"/>
              </a:rPr>
              <a:t> </a:t>
            </a:r>
            <a:r>
              <a:rPr sz="1800" spc="-5" dirty="0">
                <a:solidFill>
                  <a:srgbClr val="595959"/>
                </a:solidFill>
                <a:latin typeface="Arial MT"/>
                <a:cs typeface="Arial MT"/>
              </a:rPr>
              <a:t>free</a:t>
            </a:r>
            <a:r>
              <a:rPr sz="1800" spc="-15" dirty="0">
                <a:solidFill>
                  <a:srgbClr val="595959"/>
                </a:solidFill>
                <a:latin typeface="Arial MT"/>
                <a:cs typeface="Arial MT"/>
              </a:rPr>
              <a:t> </a:t>
            </a:r>
            <a:r>
              <a:rPr sz="1800" spc="-5" dirty="0">
                <a:solidFill>
                  <a:srgbClr val="595959"/>
                </a:solidFill>
                <a:latin typeface="Arial MT"/>
                <a:cs typeface="Arial MT"/>
              </a:rPr>
              <a:t>bucket</a:t>
            </a:r>
            <a:endParaRPr sz="1800">
              <a:latin typeface="Arial MT"/>
              <a:cs typeface="Arial M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821429"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Third</a:t>
            </a:r>
            <a:r>
              <a:rPr sz="2500" b="0" spc="-30" dirty="0">
                <a:solidFill>
                  <a:srgbClr val="000000"/>
                </a:solidFill>
                <a:latin typeface="Arial MT"/>
                <a:cs typeface="Arial MT"/>
              </a:rPr>
              <a:t> </a:t>
            </a:r>
            <a:r>
              <a:rPr sz="2500" b="0" dirty="0">
                <a:solidFill>
                  <a:srgbClr val="000000"/>
                </a:solidFill>
                <a:latin typeface="Arial MT"/>
                <a:cs typeface="Arial MT"/>
              </a:rPr>
              <a:t>try:</a:t>
            </a:r>
            <a:r>
              <a:rPr sz="2500" b="0" spc="-30" dirty="0">
                <a:solidFill>
                  <a:srgbClr val="000000"/>
                </a:solidFill>
                <a:latin typeface="Arial MT"/>
                <a:cs typeface="Arial MT"/>
              </a:rPr>
              <a:t> </a:t>
            </a:r>
            <a:r>
              <a:rPr sz="2500" b="0" spc="5" dirty="0">
                <a:solidFill>
                  <a:srgbClr val="000000"/>
                </a:solidFill>
                <a:latin typeface="Arial MT"/>
                <a:cs typeface="Arial MT"/>
              </a:rPr>
              <a:t>Open</a:t>
            </a:r>
            <a:r>
              <a:rPr sz="2500" b="0" spc="-160" dirty="0">
                <a:solidFill>
                  <a:srgbClr val="000000"/>
                </a:solidFill>
                <a:latin typeface="Arial MT"/>
                <a:cs typeface="Arial MT"/>
              </a:rPr>
              <a:t> </a:t>
            </a:r>
            <a:r>
              <a:rPr sz="2500" b="0" spc="5" dirty="0">
                <a:solidFill>
                  <a:srgbClr val="000000"/>
                </a:solidFill>
                <a:latin typeface="Arial MT"/>
                <a:cs typeface="Arial MT"/>
              </a:rPr>
              <a:t>Addressing</a:t>
            </a:r>
            <a:endParaRPr sz="2500">
              <a:latin typeface="Arial MT"/>
              <a:cs typeface="Arial MT"/>
            </a:endParaRPr>
          </a:p>
        </p:txBody>
      </p:sp>
      <p:sp>
        <p:nvSpPr>
          <p:cNvPr id="3" name="object 3"/>
          <p:cNvSpPr txBox="1"/>
          <p:nvPr/>
        </p:nvSpPr>
        <p:spPr>
          <a:xfrm>
            <a:off x="475249" y="1175208"/>
            <a:ext cx="7736205" cy="972185"/>
          </a:xfrm>
          <a:prstGeom prst="rect">
            <a:avLst/>
          </a:prstGeom>
        </p:spPr>
        <p:txBody>
          <a:bodyPr vert="horz" wrap="square" lIns="0" tIns="53340" rIns="0" bIns="0" rtlCol="0">
            <a:spAutoFit/>
          </a:bodyPr>
          <a:lstStyle/>
          <a:p>
            <a:pPr marL="379095" indent="-367030">
              <a:lnSpc>
                <a:spcPct val="100000"/>
              </a:lnSpc>
              <a:spcBef>
                <a:spcPts val="420"/>
              </a:spcBef>
              <a:buChar char="●"/>
              <a:tabLst>
                <a:tab pos="379095" algn="l"/>
                <a:tab pos="379730" algn="l"/>
              </a:tabLst>
            </a:pPr>
            <a:r>
              <a:rPr sz="1800" spc="-5" dirty="0">
                <a:solidFill>
                  <a:srgbClr val="595959"/>
                </a:solidFill>
                <a:latin typeface="Arial MT"/>
                <a:cs typeface="Arial MT"/>
              </a:rPr>
              <a:t>Collision?</a:t>
            </a:r>
            <a:r>
              <a:rPr sz="1800" spc="-15" dirty="0">
                <a:solidFill>
                  <a:srgbClr val="595959"/>
                </a:solidFill>
                <a:latin typeface="Arial MT"/>
                <a:cs typeface="Arial MT"/>
              </a:rPr>
              <a:t> </a:t>
            </a:r>
            <a:r>
              <a:rPr sz="1800" spc="-5" dirty="0">
                <a:solidFill>
                  <a:srgbClr val="595959"/>
                </a:solidFill>
                <a:latin typeface="Arial MT"/>
                <a:cs typeface="Arial MT"/>
              </a:rPr>
              <a:t>No</a:t>
            </a:r>
            <a:r>
              <a:rPr sz="1800" spc="-15" dirty="0">
                <a:solidFill>
                  <a:srgbClr val="595959"/>
                </a:solidFill>
                <a:latin typeface="Arial MT"/>
                <a:cs typeface="Arial MT"/>
              </a:rPr>
              <a:t> </a:t>
            </a:r>
            <a:r>
              <a:rPr sz="1800" spc="-5" dirty="0">
                <a:solidFill>
                  <a:srgbClr val="595959"/>
                </a:solidFill>
                <a:latin typeface="Arial MT"/>
                <a:cs typeface="Arial MT"/>
              </a:rPr>
              <a:t>problem!</a:t>
            </a:r>
            <a:r>
              <a:rPr sz="1800" spc="-15" dirty="0">
                <a:solidFill>
                  <a:srgbClr val="595959"/>
                </a:solidFill>
                <a:latin typeface="Arial MT"/>
                <a:cs typeface="Arial MT"/>
              </a:rPr>
              <a:t> </a:t>
            </a:r>
            <a:r>
              <a:rPr sz="1800" spc="-5" dirty="0">
                <a:solidFill>
                  <a:srgbClr val="595959"/>
                </a:solidFill>
                <a:latin typeface="Arial MT"/>
                <a:cs typeface="Arial MT"/>
              </a:rPr>
              <a:t>Find</a:t>
            </a:r>
            <a:r>
              <a:rPr sz="1800" spc="-15" dirty="0">
                <a:solidFill>
                  <a:srgbClr val="595959"/>
                </a:solidFill>
                <a:latin typeface="Arial MT"/>
                <a:cs typeface="Arial MT"/>
              </a:rPr>
              <a:t> </a:t>
            </a:r>
            <a:r>
              <a:rPr sz="1800" spc="-5" dirty="0">
                <a:solidFill>
                  <a:srgbClr val="595959"/>
                </a:solidFill>
                <a:latin typeface="Arial MT"/>
                <a:cs typeface="Arial MT"/>
              </a:rPr>
              <a:t>another</a:t>
            </a:r>
            <a:r>
              <a:rPr sz="1800" spc="-15" dirty="0">
                <a:solidFill>
                  <a:srgbClr val="595959"/>
                </a:solidFill>
                <a:latin typeface="Arial MT"/>
                <a:cs typeface="Arial MT"/>
              </a:rPr>
              <a:t> </a:t>
            </a:r>
            <a:r>
              <a:rPr sz="1800" spc="-5" dirty="0">
                <a:solidFill>
                  <a:srgbClr val="595959"/>
                </a:solidFill>
                <a:latin typeface="Arial MT"/>
                <a:cs typeface="Arial MT"/>
              </a:rPr>
              <a:t>free</a:t>
            </a:r>
            <a:r>
              <a:rPr sz="1800" spc="-15" dirty="0">
                <a:solidFill>
                  <a:srgbClr val="595959"/>
                </a:solidFill>
                <a:latin typeface="Arial MT"/>
                <a:cs typeface="Arial MT"/>
              </a:rPr>
              <a:t> </a:t>
            </a:r>
            <a:r>
              <a:rPr sz="1800" spc="-5" dirty="0">
                <a:solidFill>
                  <a:srgbClr val="595959"/>
                </a:solidFill>
                <a:latin typeface="Arial MT"/>
                <a:cs typeface="Arial MT"/>
              </a:rPr>
              <a:t>bucket</a:t>
            </a:r>
            <a:endParaRPr sz="1800">
              <a:latin typeface="Arial MT"/>
              <a:cs typeface="Arial MT"/>
            </a:endParaRPr>
          </a:p>
          <a:p>
            <a:pPr marL="379095" marR="5080" indent="-367030">
              <a:lnSpc>
                <a:spcPct val="114999"/>
              </a:lnSpc>
              <a:buChar char="●"/>
              <a:tabLst>
                <a:tab pos="379095" algn="l"/>
                <a:tab pos="379730" algn="l"/>
              </a:tabLst>
            </a:pPr>
            <a:r>
              <a:rPr sz="1800" i="1" dirty="0">
                <a:solidFill>
                  <a:srgbClr val="595959"/>
                </a:solidFill>
                <a:latin typeface="Arial"/>
                <a:cs typeface="Arial"/>
              </a:rPr>
              <a:t>A </a:t>
            </a:r>
            <a:r>
              <a:rPr sz="1800" i="1" spc="-5" dirty="0">
                <a:solidFill>
                  <a:srgbClr val="595959"/>
                </a:solidFill>
                <a:latin typeface="Arial"/>
                <a:cs typeface="Arial"/>
              </a:rPr>
              <a:t>different approach entirely </a:t>
            </a:r>
            <a:r>
              <a:rPr sz="1800" i="1" dirty="0">
                <a:solidFill>
                  <a:srgbClr val="595959"/>
                </a:solidFill>
                <a:latin typeface="Arial"/>
                <a:cs typeface="Arial"/>
              </a:rPr>
              <a:t>compared </a:t>
            </a:r>
            <a:r>
              <a:rPr sz="1800" i="1" spc="-5" dirty="0">
                <a:solidFill>
                  <a:srgbClr val="595959"/>
                </a:solidFill>
                <a:latin typeface="Arial"/>
                <a:cs typeface="Arial"/>
              </a:rPr>
              <a:t>to hashing with </a:t>
            </a:r>
            <a:r>
              <a:rPr sz="1800" i="1" dirty="0">
                <a:solidFill>
                  <a:srgbClr val="595959"/>
                </a:solidFill>
                <a:latin typeface="Arial"/>
                <a:cs typeface="Arial"/>
              </a:rPr>
              <a:t>chaining (here, </a:t>
            </a:r>
            <a:r>
              <a:rPr sz="1800" i="1" spc="-5" dirty="0">
                <a:solidFill>
                  <a:srgbClr val="595959"/>
                </a:solidFill>
                <a:latin typeface="Arial"/>
                <a:cs typeface="Arial"/>
              </a:rPr>
              <a:t>at </a:t>
            </a:r>
            <a:r>
              <a:rPr sz="1800" i="1" spc="-490" dirty="0">
                <a:solidFill>
                  <a:srgbClr val="595959"/>
                </a:solidFill>
                <a:latin typeface="Arial"/>
                <a:cs typeface="Arial"/>
              </a:rPr>
              <a:t> </a:t>
            </a:r>
            <a:r>
              <a:rPr sz="1800" i="1" dirty="0">
                <a:solidFill>
                  <a:srgbClr val="595959"/>
                </a:solidFill>
                <a:latin typeface="Arial"/>
                <a:cs typeface="Arial"/>
              </a:rPr>
              <a:t>most</a:t>
            </a:r>
            <a:r>
              <a:rPr sz="1800" i="1" spc="-10" dirty="0">
                <a:solidFill>
                  <a:srgbClr val="595959"/>
                </a:solidFill>
                <a:latin typeface="Arial"/>
                <a:cs typeface="Arial"/>
              </a:rPr>
              <a:t> </a:t>
            </a:r>
            <a:r>
              <a:rPr sz="1800" i="1" spc="-5" dirty="0">
                <a:solidFill>
                  <a:srgbClr val="595959"/>
                </a:solidFill>
                <a:latin typeface="Arial"/>
                <a:cs typeface="Arial"/>
              </a:rPr>
              <a:t>one element per bucket)</a:t>
            </a:r>
            <a:endParaRPr sz="18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256279"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Hash</a:t>
            </a:r>
            <a:r>
              <a:rPr sz="2500" b="0" spc="-55" dirty="0">
                <a:solidFill>
                  <a:srgbClr val="000000"/>
                </a:solidFill>
                <a:latin typeface="Arial MT"/>
                <a:cs typeface="Arial MT"/>
              </a:rPr>
              <a:t> </a:t>
            </a:r>
            <a:r>
              <a:rPr sz="2500" b="0" spc="-45" dirty="0">
                <a:solidFill>
                  <a:srgbClr val="000000"/>
                </a:solidFill>
                <a:latin typeface="Arial MT"/>
                <a:cs typeface="Arial MT"/>
              </a:rPr>
              <a:t>Table:</a:t>
            </a:r>
            <a:r>
              <a:rPr sz="2500" b="0" spc="-10" dirty="0">
                <a:solidFill>
                  <a:srgbClr val="000000"/>
                </a:solidFill>
                <a:latin typeface="Arial MT"/>
                <a:cs typeface="Arial MT"/>
              </a:rPr>
              <a:t> </a:t>
            </a:r>
            <a:r>
              <a:rPr sz="2500" b="0" spc="5" dirty="0">
                <a:solidFill>
                  <a:srgbClr val="000000"/>
                </a:solidFill>
                <a:latin typeface="Arial MT"/>
                <a:cs typeface="Arial MT"/>
              </a:rPr>
              <a:t>Motivation</a:t>
            </a:r>
            <a:endParaRPr sz="2500">
              <a:latin typeface="Arial MT"/>
              <a:cs typeface="Arial MT"/>
            </a:endParaRPr>
          </a:p>
        </p:txBody>
      </p:sp>
      <p:sp>
        <p:nvSpPr>
          <p:cNvPr id="3" name="object 3"/>
          <p:cNvSpPr txBox="1"/>
          <p:nvPr/>
        </p:nvSpPr>
        <p:spPr>
          <a:xfrm>
            <a:off x="475249" y="1175208"/>
            <a:ext cx="8015605" cy="1907539"/>
          </a:xfrm>
          <a:prstGeom prst="rect">
            <a:avLst/>
          </a:prstGeom>
        </p:spPr>
        <p:txBody>
          <a:bodyPr vert="horz" wrap="square" lIns="0" tIns="53340" rIns="0" bIns="0" rtlCol="0">
            <a:spAutoFit/>
          </a:bodyPr>
          <a:lstStyle/>
          <a:p>
            <a:pPr marL="379095" indent="-367030">
              <a:lnSpc>
                <a:spcPct val="100000"/>
              </a:lnSpc>
              <a:spcBef>
                <a:spcPts val="420"/>
              </a:spcBef>
              <a:buChar char="●"/>
              <a:tabLst>
                <a:tab pos="379095" algn="l"/>
                <a:tab pos="379730" algn="l"/>
              </a:tabLst>
            </a:pPr>
            <a:r>
              <a:rPr sz="1800" spc="-5" dirty="0">
                <a:solidFill>
                  <a:srgbClr val="595959"/>
                </a:solidFill>
                <a:latin typeface="Arial MT"/>
                <a:cs typeface="Arial MT"/>
              </a:rPr>
              <a:t>Suppose</a:t>
            </a:r>
            <a:r>
              <a:rPr sz="1800" spc="-20" dirty="0">
                <a:solidFill>
                  <a:srgbClr val="595959"/>
                </a:solidFill>
                <a:latin typeface="Arial MT"/>
                <a:cs typeface="Arial MT"/>
              </a:rPr>
              <a:t> </a:t>
            </a:r>
            <a:r>
              <a:rPr sz="1800" dirty="0">
                <a:solidFill>
                  <a:srgbClr val="595959"/>
                </a:solidFill>
                <a:latin typeface="Arial MT"/>
                <a:cs typeface="Arial MT"/>
              </a:rPr>
              <a:t>you</a:t>
            </a:r>
            <a:r>
              <a:rPr sz="1800" spc="-10" dirty="0">
                <a:solidFill>
                  <a:srgbClr val="595959"/>
                </a:solidFill>
                <a:latin typeface="Arial MT"/>
                <a:cs typeface="Arial MT"/>
              </a:rPr>
              <a:t> </a:t>
            </a:r>
            <a:r>
              <a:rPr sz="1800" spc="-5" dirty="0">
                <a:solidFill>
                  <a:srgbClr val="595959"/>
                </a:solidFill>
                <a:latin typeface="Arial MT"/>
                <a:cs typeface="Arial MT"/>
              </a:rPr>
              <a:t>are</a:t>
            </a:r>
            <a:r>
              <a:rPr sz="1800" spc="-15"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police</a:t>
            </a:r>
            <a:r>
              <a:rPr sz="1800" spc="-10" dirty="0">
                <a:solidFill>
                  <a:srgbClr val="595959"/>
                </a:solidFill>
                <a:latin typeface="Arial MT"/>
                <a:cs typeface="Arial MT"/>
              </a:rPr>
              <a:t> </a:t>
            </a:r>
            <a:r>
              <a:rPr sz="1800" spc="-5" dirty="0">
                <a:solidFill>
                  <a:srgbClr val="595959"/>
                </a:solidFill>
                <a:latin typeface="Arial MT"/>
                <a:cs typeface="Arial MT"/>
              </a:rPr>
              <a:t>and</a:t>
            </a:r>
            <a:r>
              <a:rPr sz="1800" spc="-15" dirty="0">
                <a:solidFill>
                  <a:srgbClr val="595959"/>
                </a:solidFill>
                <a:latin typeface="Arial MT"/>
                <a:cs typeface="Arial MT"/>
              </a:rPr>
              <a:t> </a:t>
            </a:r>
            <a:r>
              <a:rPr sz="1800" spc="-5" dirty="0">
                <a:solidFill>
                  <a:srgbClr val="595959"/>
                </a:solidFill>
                <a:latin typeface="Arial MT"/>
                <a:cs typeface="Arial MT"/>
              </a:rPr>
              <a:t>just</a:t>
            </a:r>
            <a:r>
              <a:rPr sz="1800" spc="-10" dirty="0">
                <a:solidFill>
                  <a:srgbClr val="595959"/>
                </a:solidFill>
                <a:latin typeface="Arial MT"/>
                <a:cs typeface="Arial MT"/>
              </a:rPr>
              <a:t> </a:t>
            </a:r>
            <a:r>
              <a:rPr sz="1800" dirty="0">
                <a:solidFill>
                  <a:srgbClr val="595959"/>
                </a:solidFill>
                <a:latin typeface="Arial MT"/>
                <a:cs typeface="Arial MT"/>
              </a:rPr>
              <a:t>caught</a:t>
            </a:r>
            <a:r>
              <a:rPr sz="1800" spc="-10" dirty="0">
                <a:solidFill>
                  <a:srgbClr val="595959"/>
                </a:solidFill>
                <a:latin typeface="Arial MT"/>
                <a:cs typeface="Arial MT"/>
              </a:rPr>
              <a:t> </a:t>
            </a:r>
            <a:r>
              <a:rPr sz="1800" dirty="0">
                <a:solidFill>
                  <a:srgbClr val="595959"/>
                </a:solidFill>
                <a:latin typeface="Arial MT"/>
                <a:cs typeface="Arial MT"/>
              </a:rPr>
              <a:t>some</a:t>
            </a:r>
            <a:r>
              <a:rPr sz="1800" spc="-15" dirty="0">
                <a:solidFill>
                  <a:srgbClr val="595959"/>
                </a:solidFill>
                <a:latin typeface="Arial MT"/>
                <a:cs typeface="Arial MT"/>
              </a:rPr>
              <a:t> </a:t>
            </a:r>
            <a:r>
              <a:rPr sz="1800" dirty="0">
                <a:solidFill>
                  <a:srgbClr val="595959"/>
                </a:solidFill>
                <a:latin typeface="Arial MT"/>
                <a:cs typeface="Arial MT"/>
              </a:rPr>
              <a:t>criminal</a:t>
            </a:r>
            <a:endParaRPr sz="1800">
              <a:latin typeface="Arial MT"/>
              <a:cs typeface="Arial MT"/>
            </a:endParaRPr>
          </a:p>
          <a:p>
            <a:pPr marL="379095" marR="5080" indent="-367030">
              <a:lnSpc>
                <a:spcPct val="114999"/>
              </a:lnSpc>
              <a:buChar char="●"/>
              <a:tabLst>
                <a:tab pos="379095" algn="l"/>
                <a:tab pos="379730" algn="l"/>
              </a:tabLst>
            </a:pPr>
            <a:r>
              <a:rPr sz="1800" spc="-60" dirty="0">
                <a:solidFill>
                  <a:srgbClr val="595959"/>
                </a:solidFill>
                <a:latin typeface="Arial MT"/>
                <a:cs typeface="Arial MT"/>
              </a:rPr>
              <a:t>You</a:t>
            </a:r>
            <a:r>
              <a:rPr sz="1800" spc="-10" dirty="0">
                <a:solidFill>
                  <a:srgbClr val="595959"/>
                </a:solidFill>
                <a:latin typeface="Arial MT"/>
                <a:cs typeface="Arial MT"/>
              </a:rPr>
              <a:t> </a:t>
            </a:r>
            <a:r>
              <a:rPr sz="1800" spc="-5" dirty="0">
                <a:solidFill>
                  <a:srgbClr val="595959"/>
                </a:solidFill>
                <a:latin typeface="Arial MT"/>
                <a:cs typeface="Arial MT"/>
              </a:rPr>
              <a:t>want</a:t>
            </a:r>
            <a:r>
              <a:rPr sz="1800" spc="-10" dirty="0">
                <a:solidFill>
                  <a:srgbClr val="595959"/>
                </a:solidFill>
                <a:latin typeface="Arial MT"/>
                <a:cs typeface="Arial MT"/>
              </a:rPr>
              <a:t> </a:t>
            </a:r>
            <a:r>
              <a:rPr sz="1800" spc="-5" dirty="0">
                <a:solidFill>
                  <a:srgbClr val="595959"/>
                </a:solidFill>
                <a:latin typeface="Arial MT"/>
                <a:cs typeface="Arial MT"/>
              </a:rPr>
              <a:t>to</a:t>
            </a:r>
            <a:r>
              <a:rPr sz="1800" dirty="0">
                <a:solidFill>
                  <a:srgbClr val="595959"/>
                </a:solidFill>
                <a:latin typeface="Arial MT"/>
                <a:cs typeface="Arial MT"/>
              </a:rPr>
              <a:t> </a:t>
            </a:r>
            <a:r>
              <a:rPr sz="1800" b="1" spc="-5" dirty="0">
                <a:solidFill>
                  <a:srgbClr val="595959"/>
                </a:solidFill>
                <a:latin typeface="Arial"/>
                <a:cs typeface="Arial"/>
              </a:rPr>
              <a:t>lookup in</a:t>
            </a:r>
            <a:r>
              <a:rPr sz="1800" b="1" spc="-10" dirty="0">
                <a:solidFill>
                  <a:srgbClr val="595959"/>
                </a:solidFill>
                <a:latin typeface="Arial"/>
                <a:cs typeface="Arial"/>
              </a:rPr>
              <a:t> </a:t>
            </a:r>
            <a:r>
              <a:rPr sz="1800" b="1" dirty="0">
                <a:solidFill>
                  <a:srgbClr val="595959"/>
                </a:solidFill>
                <a:latin typeface="Arial"/>
                <a:cs typeface="Arial"/>
              </a:rPr>
              <a:t>the</a:t>
            </a:r>
            <a:r>
              <a:rPr sz="1800" b="1" spc="-10" dirty="0">
                <a:solidFill>
                  <a:srgbClr val="595959"/>
                </a:solidFill>
                <a:latin typeface="Arial"/>
                <a:cs typeface="Arial"/>
              </a:rPr>
              <a:t> </a:t>
            </a:r>
            <a:r>
              <a:rPr sz="1800" b="1" spc="-5" dirty="0">
                <a:solidFill>
                  <a:srgbClr val="595959"/>
                </a:solidFill>
                <a:latin typeface="Arial"/>
                <a:cs typeface="Arial"/>
              </a:rPr>
              <a:t>database</a:t>
            </a:r>
            <a:r>
              <a:rPr sz="1800" b="1" spc="-10" dirty="0">
                <a:solidFill>
                  <a:srgbClr val="595959"/>
                </a:solidFill>
                <a:latin typeface="Arial"/>
                <a:cs typeface="Arial"/>
              </a:rPr>
              <a:t> </a:t>
            </a:r>
            <a:r>
              <a:rPr sz="1800" b="1" spc="-5" dirty="0">
                <a:solidFill>
                  <a:srgbClr val="595959"/>
                </a:solidFill>
                <a:latin typeface="Arial"/>
                <a:cs typeface="Arial"/>
              </a:rPr>
              <a:t>of </a:t>
            </a:r>
            <a:r>
              <a:rPr sz="1800" b="1" dirty="0">
                <a:solidFill>
                  <a:srgbClr val="595959"/>
                </a:solidFill>
                <a:latin typeface="Arial"/>
                <a:cs typeface="Arial"/>
              </a:rPr>
              <a:t>fingerprints</a:t>
            </a:r>
            <a:r>
              <a:rPr sz="1800" b="1" spc="55" dirty="0">
                <a:solidFill>
                  <a:srgbClr val="595959"/>
                </a:solidFill>
                <a:latin typeface="Arial"/>
                <a:cs typeface="Arial"/>
              </a:rPr>
              <a:t> </a:t>
            </a:r>
            <a:r>
              <a:rPr sz="1800" spc="-5" dirty="0">
                <a:solidFill>
                  <a:srgbClr val="595959"/>
                </a:solidFill>
                <a:latin typeface="Arial MT"/>
                <a:cs typeface="Arial MT"/>
              </a:rPr>
              <a:t>to</a:t>
            </a:r>
            <a:r>
              <a:rPr sz="1800" spc="-10" dirty="0">
                <a:solidFill>
                  <a:srgbClr val="595959"/>
                </a:solidFill>
                <a:latin typeface="Arial MT"/>
                <a:cs typeface="Arial MT"/>
              </a:rPr>
              <a:t> </a:t>
            </a:r>
            <a:r>
              <a:rPr sz="1800" dirty="0">
                <a:solidFill>
                  <a:srgbClr val="595959"/>
                </a:solidFill>
                <a:latin typeface="Arial MT"/>
                <a:cs typeface="Arial MT"/>
              </a:rPr>
              <a:t>verify</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identity of </a:t>
            </a:r>
            <a:r>
              <a:rPr sz="1800" spc="-484" dirty="0">
                <a:solidFill>
                  <a:srgbClr val="595959"/>
                </a:solidFill>
                <a:latin typeface="Arial MT"/>
                <a:cs typeface="Arial MT"/>
              </a:rPr>
              <a:t> </a:t>
            </a:r>
            <a:r>
              <a:rPr sz="1800" spc="-5" dirty="0">
                <a:solidFill>
                  <a:srgbClr val="595959"/>
                </a:solidFill>
                <a:latin typeface="Arial MT"/>
                <a:cs typeface="Arial MT"/>
              </a:rPr>
              <a:t>this</a:t>
            </a:r>
            <a:r>
              <a:rPr sz="1800" spc="-10" dirty="0">
                <a:solidFill>
                  <a:srgbClr val="595959"/>
                </a:solidFill>
                <a:latin typeface="Arial MT"/>
                <a:cs typeface="Arial MT"/>
              </a:rPr>
              <a:t> </a:t>
            </a:r>
            <a:r>
              <a:rPr sz="1800" dirty="0">
                <a:solidFill>
                  <a:srgbClr val="595959"/>
                </a:solidFill>
                <a:latin typeface="Arial MT"/>
                <a:cs typeface="Arial MT"/>
              </a:rPr>
              <a:t>criminal</a:t>
            </a:r>
            <a:endParaRPr sz="1800">
              <a:latin typeface="Arial MT"/>
              <a:cs typeface="Arial MT"/>
            </a:endParaRPr>
          </a:p>
          <a:p>
            <a:pPr>
              <a:lnSpc>
                <a:spcPct val="100000"/>
              </a:lnSpc>
              <a:buClr>
                <a:srgbClr val="595959"/>
              </a:buClr>
              <a:buFont typeface="Arial MT"/>
              <a:buChar char="●"/>
            </a:pPr>
            <a:endParaRPr sz="2000">
              <a:latin typeface="Arial MT"/>
              <a:cs typeface="Arial MT"/>
            </a:endParaRPr>
          </a:p>
          <a:p>
            <a:pPr>
              <a:lnSpc>
                <a:spcPct val="100000"/>
              </a:lnSpc>
              <a:spcBef>
                <a:spcPts val="35"/>
              </a:spcBef>
              <a:buClr>
                <a:srgbClr val="595959"/>
              </a:buClr>
              <a:buFont typeface="Arial MT"/>
              <a:buChar char="●"/>
            </a:pPr>
            <a:endParaRPr sz="2500">
              <a:latin typeface="Arial MT"/>
              <a:cs typeface="Arial MT"/>
            </a:endParaRPr>
          </a:p>
          <a:p>
            <a:pPr marL="379095" indent="-367030">
              <a:lnSpc>
                <a:spcPct val="100000"/>
              </a:lnSpc>
              <a:buChar char="●"/>
              <a:tabLst>
                <a:tab pos="379095" algn="l"/>
                <a:tab pos="379730" algn="l"/>
              </a:tabLst>
            </a:pPr>
            <a:r>
              <a:rPr sz="1800" spc="-20" dirty="0">
                <a:solidFill>
                  <a:srgbClr val="595959"/>
                </a:solidFill>
                <a:latin typeface="Arial MT"/>
                <a:cs typeface="Arial MT"/>
              </a:rPr>
              <a:t>We</a:t>
            </a:r>
            <a:r>
              <a:rPr sz="1800" spc="-15" dirty="0">
                <a:solidFill>
                  <a:srgbClr val="595959"/>
                </a:solidFill>
                <a:latin typeface="Arial MT"/>
                <a:cs typeface="Arial MT"/>
              </a:rPr>
              <a:t> </a:t>
            </a:r>
            <a:r>
              <a:rPr sz="1800" spc="-5" dirty="0">
                <a:solidFill>
                  <a:srgbClr val="595959"/>
                </a:solidFill>
                <a:latin typeface="Arial MT"/>
                <a:cs typeface="Arial MT"/>
              </a:rPr>
              <a:t>need</a:t>
            </a:r>
            <a:r>
              <a:rPr sz="1800" spc="-15" dirty="0">
                <a:solidFill>
                  <a:srgbClr val="595959"/>
                </a:solidFill>
                <a:latin typeface="Arial MT"/>
                <a:cs typeface="Arial MT"/>
              </a:rPr>
              <a:t> </a:t>
            </a:r>
            <a:r>
              <a:rPr sz="1800" spc="-5" dirty="0">
                <a:solidFill>
                  <a:srgbClr val="595959"/>
                </a:solidFill>
                <a:latin typeface="Arial MT"/>
                <a:cs typeface="Arial MT"/>
              </a:rPr>
              <a:t>an</a:t>
            </a:r>
            <a:r>
              <a:rPr sz="1800" spc="-110" dirty="0">
                <a:solidFill>
                  <a:srgbClr val="595959"/>
                </a:solidFill>
                <a:latin typeface="Arial MT"/>
                <a:cs typeface="Arial MT"/>
              </a:rPr>
              <a:t> </a:t>
            </a:r>
            <a:r>
              <a:rPr sz="1800" spc="-5" dirty="0">
                <a:solidFill>
                  <a:srgbClr val="595959"/>
                </a:solidFill>
                <a:latin typeface="Arial MT"/>
                <a:cs typeface="Arial MT"/>
              </a:rPr>
              <a:t>ADT</a:t>
            </a:r>
            <a:r>
              <a:rPr sz="1800" spc="-45" dirty="0">
                <a:solidFill>
                  <a:srgbClr val="595959"/>
                </a:solidFill>
                <a:latin typeface="Arial MT"/>
                <a:cs typeface="Arial MT"/>
              </a:rPr>
              <a:t> </a:t>
            </a:r>
            <a:r>
              <a:rPr sz="1800" spc="-5" dirty="0">
                <a:solidFill>
                  <a:srgbClr val="595959"/>
                </a:solidFill>
                <a:latin typeface="Arial MT"/>
                <a:cs typeface="Arial MT"/>
              </a:rPr>
              <a:t>which</a:t>
            </a:r>
            <a:r>
              <a:rPr sz="1800" spc="-15" dirty="0">
                <a:solidFill>
                  <a:srgbClr val="595959"/>
                </a:solidFill>
                <a:latin typeface="Arial MT"/>
                <a:cs typeface="Arial MT"/>
              </a:rPr>
              <a:t> </a:t>
            </a:r>
            <a:r>
              <a:rPr sz="1800" dirty="0">
                <a:solidFill>
                  <a:srgbClr val="595959"/>
                </a:solidFill>
                <a:latin typeface="Arial MT"/>
                <a:cs typeface="Arial MT"/>
              </a:rPr>
              <a:t>supports</a:t>
            </a:r>
            <a:r>
              <a:rPr sz="1800" spc="-10" dirty="0">
                <a:solidFill>
                  <a:srgbClr val="595959"/>
                </a:solidFill>
                <a:latin typeface="Arial MT"/>
                <a:cs typeface="Arial MT"/>
              </a:rPr>
              <a:t> </a:t>
            </a:r>
            <a:r>
              <a:rPr sz="1800" dirty="0">
                <a:solidFill>
                  <a:srgbClr val="595959"/>
                </a:solidFill>
                <a:latin typeface="Arial MT"/>
                <a:cs typeface="Arial MT"/>
              </a:rPr>
              <a:t>very</a:t>
            </a:r>
            <a:r>
              <a:rPr sz="1800" spc="-15" dirty="0">
                <a:solidFill>
                  <a:srgbClr val="595959"/>
                </a:solidFill>
                <a:latin typeface="Arial MT"/>
                <a:cs typeface="Arial MT"/>
              </a:rPr>
              <a:t> </a:t>
            </a:r>
            <a:r>
              <a:rPr sz="1800" spc="-5" dirty="0">
                <a:solidFill>
                  <a:srgbClr val="595959"/>
                </a:solidFill>
                <a:latin typeface="Arial MT"/>
                <a:cs typeface="Arial MT"/>
              </a:rPr>
              <a:t>fast</a:t>
            </a:r>
            <a:r>
              <a:rPr sz="1800" spc="-15" dirty="0">
                <a:solidFill>
                  <a:srgbClr val="595959"/>
                </a:solidFill>
                <a:latin typeface="Arial MT"/>
                <a:cs typeface="Arial MT"/>
              </a:rPr>
              <a:t> </a:t>
            </a:r>
            <a:r>
              <a:rPr sz="1800" spc="-5" dirty="0">
                <a:solidFill>
                  <a:srgbClr val="595959"/>
                </a:solidFill>
                <a:latin typeface="Arial MT"/>
                <a:cs typeface="Arial MT"/>
              </a:rPr>
              <a:t>lookups</a:t>
            </a:r>
            <a:endParaRPr sz="1800">
              <a:latin typeface="Arial MT"/>
              <a:cs typeface="Arial M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821429"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Third</a:t>
            </a:r>
            <a:r>
              <a:rPr sz="2500" b="0" spc="-30" dirty="0">
                <a:solidFill>
                  <a:srgbClr val="000000"/>
                </a:solidFill>
                <a:latin typeface="Arial MT"/>
                <a:cs typeface="Arial MT"/>
              </a:rPr>
              <a:t> </a:t>
            </a:r>
            <a:r>
              <a:rPr sz="2500" b="0" dirty="0">
                <a:solidFill>
                  <a:srgbClr val="000000"/>
                </a:solidFill>
                <a:latin typeface="Arial MT"/>
                <a:cs typeface="Arial MT"/>
              </a:rPr>
              <a:t>try:</a:t>
            </a:r>
            <a:r>
              <a:rPr sz="2500" b="0" spc="-30" dirty="0">
                <a:solidFill>
                  <a:srgbClr val="000000"/>
                </a:solidFill>
                <a:latin typeface="Arial MT"/>
                <a:cs typeface="Arial MT"/>
              </a:rPr>
              <a:t> </a:t>
            </a:r>
            <a:r>
              <a:rPr sz="2500" b="0" spc="5" dirty="0">
                <a:solidFill>
                  <a:srgbClr val="000000"/>
                </a:solidFill>
                <a:latin typeface="Arial MT"/>
                <a:cs typeface="Arial MT"/>
              </a:rPr>
              <a:t>Open</a:t>
            </a:r>
            <a:r>
              <a:rPr sz="2500" b="0" spc="-160" dirty="0">
                <a:solidFill>
                  <a:srgbClr val="000000"/>
                </a:solidFill>
                <a:latin typeface="Arial MT"/>
                <a:cs typeface="Arial MT"/>
              </a:rPr>
              <a:t> </a:t>
            </a:r>
            <a:r>
              <a:rPr sz="2500" b="0" spc="5" dirty="0">
                <a:solidFill>
                  <a:srgbClr val="000000"/>
                </a:solidFill>
                <a:latin typeface="Arial MT"/>
                <a:cs typeface="Arial MT"/>
              </a:rPr>
              <a:t>Addressing</a:t>
            </a:r>
            <a:endParaRPr sz="2500">
              <a:latin typeface="Arial MT"/>
              <a:cs typeface="Arial MT"/>
            </a:endParaRPr>
          </a:p>
        </p:txBody>
      </p:sp>
      <p:sp>
        <p:nvSpPr>
          <p:cNvPr id="3" name="object 3"/>
          <p:cNvSpPr txBox="1"/>
          <p:nvPr/>
        </p:nvSpPr>
        <p:spPr>
          <a:xfrm>
            <a:off x="475249" y="1175208"/>
            <a:ext cx="7736205" cy="1907539"/>
          </a:xfrm>
          <a:prstGeom prst="rect">
            <a:avLst/>
          </a:prstGeom>
        </p:spPr>
        <p:txBody>
          <a:bodyPr vert="horz" wrap="square" lIns="0" tIns="53340" rIns="0" bIns="0" rtlCol="0">
            <a:spAutoFit/>
          </a:bodyPr>
          <a:lstStyle/>
          <a:p>
            <a:pPr marL="379095" indent="-367030">
              <a:lnSpc>
                <a:spcPct val="100000"/>
              </a:lnSpc>
              <a:spcBef>
                <a:spcPts val="420"/>
              </a:spcBef>
              <a:buChar char="●"/>
              <a:tabLst>
                <a:tab pos="379095" algn="l"/>
                <a:tab pos="379730" algn="l"/>
              </a:tabLst>
            </a:pPr>
            <a:r>
              <a:rPr sz="1800" spc="-5" dirty="0">
                <a:solidFill>
                  <a:srgbClr val="595959"/>
                </a:solidFill>
                <a:latin typeface="Arial MT"/>
                <a:cs typeface="Arial MT"/>
              </a:rPr>
              <a:t>Collision?</a:t>
            </a:r>
            <a:r>
              <a:rPr sz="1800" spc="-15" dirty="0">
                <a:solidFill>
                  <a:srgbClr val="595959"/>
                </a:solidFill>
                <a:latin typeface="Arial MT"/>
                <a:cs typeface="Arial MT"/>
              </a:rPr>
              <a:t> </a:t>
            </a:r>
            <a:r>
              <a:rPr sz="1800" spc="-5" dirty="0">
                <a:solidFill>
                  <a:srgbClr val="595959"/>
                </a:solidFill>
                <a:latin typeface="Arial MT"/>
                <a:cs typeface="Arial MT"/>
              </a:rPr>
              <a:t>No</a:t>
            </a:r>
            <a:r>
              <a:rPr sz="1800" spc="-15" dirty="0">
                <a:solidFill>
                  <a:srgbClr val="595959"/>
                </a:solidFill>
                <a:latin typeface="Arial MT"/>
                <a:cs typeface="Arial MT"/>
              </a:rPr>
              <a:t> </a:t>
            </a:r>
            <a:r>
              <a:rPr sz="1800" spc="-5" dirty="0">
                <a:solidFill>
                  <a:srgbClr val="595959"/>
                </a:solidFill>
                <a:latin typeface="Arial MT"/>
                <a:cs typeface="Arial MT"/>
              </a:rPr>
              <a:t>problem!</a:t>
            </a:r>
            <a:r>
              <a:rPr sz="1800" spc="-15" dirty="0">
                <a:solidFill>
                  <a:srgbClr val="595959"/>
                </a:solidFill>
                <a:latin typeface="Arial MT"/>
                <a:cs typeface="Arial MT"/>
              </a:rPr>
              <a:t> </a:t>
            </a:r>
            <a:r>
              <a:rPr sz="1800" spc="-5" dirty="0">
                <a:solidFill>
                  <a:srgbClr val="595959"/>
                </a:solidFill>
                <a:latin typeface="Arial MT"/>
                <a:cs typeface="Arial MT"/>
              </a:rPr>
              <a:t>Find</a:t>
            </a:r>
            <a:r>
              <a:rPr sz="1800" spc="-15" dirty="0">
                <a:solidFill>
                  <a:srgbClr val="595959"/>
                </a:solidFill>
                <a:latin typeface="Arial MT"/>
                <a:cs typeface="Arial MT"/>
              </a:rPr>
              <a:t> </a:t>
            </a:r>
            <a:r>
              <a:rPr sz="1800" spc="-5" dirty="0">
                <a:solidFill>
                  <a:srgbClr val="595959"/>
                </a:solidFill>
                <a:latin typeface="Arial MT"/>
                <a:cs typeface="Arial MT"/>
              </a:rPr>
              <a:t>another</a:t>
            </a:r>
            <a:r>
              <a:rPr sz="1800" spc="-15" dirty="0">
                <a:solidFill>
                  <a:srgbClr val="595959"/>
                </a:solidFill>
                <a:latin typeface="Arial MT"/>
                <a:cs typeface="Arial MT"/>
              </a:rPr>
              <a:t> </a:t>
            </a:r>
            <a:r>
              <a:rPr sz="1800" spc="-5" dirty="0">
                <a:solidFill>
                  <a:srgbClr val="595959"/>
                </a:solidFill>
                <a:latin typeface="Arial MT"/>
                <a:cs typeface="Arial MT"/>
              </a:rPr>
              <a:t>free</a:t>
            </a:r>
            <a:r>
              <a:rPr sz="1800" spc="-15" dirty="0">
                <a:solidFill>
                  <a:srgbClr val="595959"/>
                </a:solidFill>
                <a:latin typeface="Arial MT"/>
                <a:cs typeface="Arial MT"/>
              </a:rPr>
              <a:t> </a:t>
            </a:r>
            <a:r>
              <a:rPr sz="1800" spc="-5" dirty="0">
                <a:solidFill>
                  <a:srgbClr val="595959"/>
                </a:solidFill>
                <a:latin typeface="Arial MT"/>
                <a:cs typeface="Arial MT"/>
              </a:rPr>
              <a:t>bucket</a:t>
            </a:r>
            <a:endParaRPr sz="1800">
              <a:latin typeface="Arial MT"/>
              <a:cs typeface="Arial MT"/>
            </a:endParaRPr>
          </a:p>
          <a:p>
            <a:pPr marL="379095" marR="5080" indent="-367030">
              <a:lnSpc>
                <a:spcPct val="114999"/>
              </a:lnSpc>
              <a:buChar char="●"/>
              <a:tabLst>
                <a:tab pos="379095" algn="l"/>
                <a:tab pos="379730" algn="l"/>
              </a:tabLst>
            </a:pPr>
            <a:r>
              <a:rPr sz="1800" i="1" dirty="0">
                <a:solidFill>
                  <a:srgbClr val="595959"/>
                </a:solidFill>
                <a:latin typeface="Arial"/>
                <a:cs typeface="Arial"/>
              </a:rPr>
              <a:t>A </a:t>
            </a:r>
            <a:r>
              <a:rPr sz="1800" i="1" spc="-5" dirty="0">
                <a:solidFill>
                  <a:srgbClr val="595959"/>
                </a:solidFill>
                <a:latin typeface="Arial"/>
                <a:cs typeface="Arial"/>
              </a:rPr>
              <a:t>different approach entirely </a:t>
            </a:r>
            <a:r>
              <a:rPr sz="1800" i="1" dirty="0">
                <a:solidFill>
                  <a:srgbClr val="595959"/>
                </a:solidFill>
                <a:latin typeface="Arial"/>
                <a:cs typeface="Arial"/>
              </a:rPr>
              <a:t>compared </a:t>
            </a:r>
            <a:r>
              <a:rPr sz="1800" i="1" spc="-5" dirty="0">
                <a:solidFill>
                  <a:srgbClr val="595959"/>
                </a:solidFill>
                <a:latin typeface="Arial"/>
                <a:cs typeface="Arial"/>
              </a:rPr>
              <a:t>to hashing with </a:t>
            </a:r>
            <a:r>
              <a:rPr sz="1800" i="1" dirty="0">
                <a:solidFill>
                  <a:srgbClr val="595959"/>
                </a:solidFill>
                <a:latin typeface="Arial"/>
                <a:cs typeface="Arial"/>
              </a:rPr>
              <a:t>chaining (here, </a:t>
            </a:r>
            <a:r>
              <a:rPr sz="1800" i="1" spc="-5" dirty="0">
                <a:solidFill>
                  <a:srgbClr val="595959"/>
                </a:solidFill>
                <a:latin typeface="Arial"/>
                <a:cs typeface="Arial"/>
              </a:rPr>
              <a:t>at </a:t>
            </a:r>
            <a:r>
              <a:rPr sz="1800" i="1" spc="-490" dirty="0">
                <a:solidFill>
                  <a:srgbClr val="595959"/>
                </a:solidFill>
                <a:latin typeface="Arial"/>
                <a:cs typeface="Arial"/>
              </a:rPr>
              <a:t> </a:t>
            </a:r>
            <a:r>
              <a:rPr sz="1800" i="1" dirty="0">
                <a:solidFill>
                  <a:srgbClr val="595959"/>
                </a:solidFill>
                <a:latin typeface="Arial"/>
                <a:cs typeface="Arial"/>
              </a:rPr>
              <a:t>most</a:t>
            </a:r>
            <a:r>
              <a:rPr sz="1800" i="1" spc="-10" dirty="0">
                <a:solidFill>
                  <a:srgbClr val="595959"/>
                </a:solidFill>
                <a:latin typeface="Arial"/>
                <a:cs typeface="Arial"/>
              </a:rPr>
              <a:t> </a:t>
            </a:r>
            <a:r>
              <a:rPr sz="1800" i="1" spc="-5" dirty="0">
                <a:solidFill>
                  <a:srgbClr val="595959"/>
                </a:solidFill>
                <a:latin typeface="Arial"/>
                <a:cs typeface="Arial"/>
              </a:rPr>
              <a:t>one element per bucket)</a:t>
            </a:r>
            <a:endParaRPr sz="1800">
              <a:latin typeface="Arial"/>
              <a:cs typeface="Arial"/>
            </a:endParaRPr>
          </a:p>
          <a:p>
            <a:pPr>
              <a:lnSpc>
                <a:spcPct val="100000"/>
              </a:lnSpc>
            </a:pPr>
            <a:endParaRPr sz="2000">
              <a:latin typeface="Arial"/>
              <a:cs typeface="Arial"/>
            </a:endParaRPr>
          </a:p>
          <a:p>
            <a:pPr>
              <a:lnSpc>
                <a:spcPct val="100000"/>
              </a:lnSpc>
              <a:spcBef>
                <a:spcPts val="35"/>
              </a:spcBef>
            </a:pPr>
            <a:endParaRPr sz="2500">
              <a:latin typeface="Arial"/>
              <a:cs typeface="Arial"/>
            </a:endParaRPr>
          </a:p>
          <a:p>
            <a:pPr marL="379095" indent="-367030">
              <a:lnSpc>
                <a:spcPct val="100000"/>
              </a:lnSpc>
              <a:buChar char="●"/>
              <a:tabLst>
                <a:tab pos="379095" algn="l"/>
                <a:tab pos="379730" algn="l"/>
              </a:tabLst>
            </a:pPr>
            <a:r>
              <a:rPr sz="1800" spc="-5" dirty="0">
                <a:solidFill>
                  <a:srgbClr val="595959"/>
                </a:solidFill>
                <a:latin typeface="Arial MT"/>
                <a:cs typeface="Arial MT"/>
              </a:rPr>
              <a:t>No</a:t>
            </a:r>
            <a:r>
              <a:rPr sz="1800" spc="-20" dirty="0">
                <a:solidFill>
                  <a:srgbClr val="595959"/>
                </a:solidFill>
                <a:latin typeface="Arial MT"/>
                <a:cs typeface="Arial MT"/>
              </a:rPr>
              <a:t> </a:t>
            </a:r>
            <a:r>
              <a:rPr sz="1800" dirty="0">
                <a:solidFill>
                  <a:srgbClr val="595959"/>
                </a:solidFill>
                <a:latin typeface="Arial MT"/>
                <a:cs typeface="Arial MT"/>
              </a:rPr>
              <a:t>space</a:t>
            </a:r>
            <a:r>
              <a:rPr sz="1800" spc="-20" dirty="0">
                <a:solidFill>
                  <a:srgbClr val="595959"/>
                </a:solidFill>
                <a:latin typeface="Arial MT"/>
                <a:cs typeface="Arial MT"/>
              </a:rPr>
              <a:t> </a:t>
            </a:r>
            <a:r>
              <a:rPr sz="1800" spc="-5" dirty="0">
                <a:solidFill>
                  <a:srgbClr val="595959"/>
                </a:solidFill>
                <a:latin typeface="Arial MT"/>
                <a:cs typeface="Arial MT"/>
              </a:rPr>
              <a:t>in</a:t>
            </a:r>
            <a:r>
              <a:rPr sz="1800" spc="-15" dirty="0">
                <a:solidFill>
                  <a:srgbClr val="595959"/>
                </a:solidFill>
                <a:latin typeface="Arial MT"/>
                <a:cs typeface="Arial MT"/>
              </a:rPr>
              <a:t> </a:t>
            </a:r>
            <a:r>
              <a:rPr sz="1800" spc="-5" dirty="0">
                <a:solidFill>
                  <a:srgbClr val="595959"/>
                </a:solidFill>
                <a:latin typeface="Arial MT"/>
                <a:cs typeface="Arial MT"/>
              </a:rPr>
              <a:t>the</a:t>
            </a:r>
            <a:r>
              <a:rPr sz="1800" spc="-20" dirty="0">
                <a:solidFill>
                  <a:srgbClr val="595959"/>
                </a:solidFill>
                <a:latin typeface="Arial MT"/>
                <a:cs typeface="Arial MT"/>
              </a:rPr>
              <a:t> </a:t>
            </a:r>
            <a:r>
              <a:rPr sz="1800" spc="-5" dirty="0">
                <a:solidFill>
                  <a:srgbClr val="595959"/>
                </a:solidFill>
                <a:latin typeface="Arial MT"/>
                <a:cs typeface="Arial MT"/>
              </a:rPr>
              <a:t>hash</a:t>
            </a:r>
            <a:r>
              <a:rPr sz="1800" spc="-15" dirty="0">
                <a:solidFill>
                  <a:srgbClr val="595959"/>
                </a:solidFill>
                <a:latin typeface="Arial MT"/>
                <a:cs typeface="Arial MT"/>
              </a:rPr>
              <a:t> </a:t>
            </a:r>
            <a:r>
              <a:rPr sz="1800" spc="-5" dirty="0">
                <a:solidFill>
                  <a:srgbClr val="595959"/>
                </a:solidFill>
                <a:latin typeface="Arial MT"/>
                <a:cs typeface="Arial MT"/>
              </a:rPr>
              <a:t>table?</a:t>
            </a:r>
            <a:endParaRPr sz="1800">
              <a:latin typeface="Arial MT"/>
              <a:cs typeface="Arial M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821429"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Third</a:t>
            </a:r>
            <a:r>
              <a:rPr sz="2500" b="0" spc="-30" dirty="0">
                <a:solidFill>
                  <a:srgbClr val="000000"/>
                </a:solidFill>
                <a:latin typeface="Arial MT"/>
                <a:cs typeface="Arial MT"/>
              </a:rPr>
              <a:t> </a:t>
            </a:r>
            <a:r>
              <a:rPr sz="2500" b="0" dirty="0">
                <a:solidFill>
                  <a:srgbClr val="000000"/>
                </a:solidFill>
                <a:latin typeface="Arial MT"/>
                <a:cs typeface="Arial MT"/>
              </a:rPr>
              <a:t>try:</a:t>
            </a:r>
            <a:r>
              <a:rPr sz="2500" b="0" spc="-30" dirty="0">
                <a:solidFill>
                  <a:srgbClr val="000000"/>
                </a:solidFill>
                <a:latin typeface="Arial MT"/>
                <a:cs typeface="Arial MT"/>
              </a:rPr>
              <a:t> </a:t>
            </a:r>
            <a:r>
              <a:rPr sz="2500" b="0" spc="5" dirty="0">
                <a:solidFill>
                  <a:srgbClr val="000000"/>
                </a:solidFill>
                <a:latin typeface="Arial MT"/>
                <a:cs typeface="Arial MT"/>
              </a:rPr>
              <a:t>Open</a:t>
            </a:r>
            <a:r>
              <a:rPr sz="2500" b="0" spc="-160" dirty="0">
                <a:solidFill>
                  <a:srgbClr val="000000"/>
                </a:solidFill>
                <a:latin typeface="Arial MT"/>
                <a:cs typeface="Arial MT"/>
              </a:rPr>
              <a:t> </a:t>
            </a:r>
            <a:r>
              <a:rPr sz="2500" b="0" spc="5" dirty="0">
                <a:solidFill>
                  <a:srgbClr val="000000"/>
                </a:solidFill>
                <a:latin typeface="Arial MT"/>
                <a:cs typeface="Arial MT"/>
              </a:rPr>
              <a:t>Addressing</a:t>
            </a:r>
            <a:endParaRPr sz="2500">
              <a:latin typeface="Arial MT"/>
              <a:cs typeface="Arial MT"/>
            </a:endParaRPr>
          </a:p>
        </p:txBody>
      </p:sp>
      <p:sp>
        <p:nvSpPr>
          <p:cNvPr id="3" name="object 3"/>
          <p:cNvSpPr txBox="1"/>
          <p:nvPr/>
        </p:nvSpPr>
        <p:spPr>
          <a:xfrm>
            <a:off x="475249" y="1175208"/>
            <a:ext cx="7736205" cy="2223135"/>
          </a:xfrm>
          <a:prstGeom prst="rect">
            <a:avLst/>
          </a:prstGeom>
        </p:spPr>
        <p:txBody>
          <a:bodyPr vert="horz" wrap="square" lIns="0" tIns="53340" rIns="0" bIns="0" rtlCol="0">
            <a:spAutoFit/>
          </a:bodyPr>
          <a:lstStyle/>
          <a:p>
            <a:pPr marL="379095" indent="-367030">
              <a:lnSpc>
                <a:spcPct val="100000"/>
              </a:lnSpc>
              <a:spcBef>
                <a:spcPts val="420"/>
              </a:spcBef>
              <a:buChar char="●"/>
              <a:tabLst>
                <a:tab pos="379095" algn="l"/>
                <a:tab pos="379730" algn="l"/>
              </a:tabLst>
            </a:pPr>
            <a:r>
              <a:rPr sz="1800" spc="-5" dirty="0">
                <a:solidFill>
                  <a:srgbClr val="595959"/>
                </a:solidFill>
                <a:latin typeface="Arial MT"/>
                <a:cs typeface="Arial MT"/>
              </a:rPr>
              <a:t>Collision?</a:t>
            </a:r>
            <a:r>
              <a:rPr sz="1800" spc="-15" dirty="0">
                <a:solidFill>
                  <a:srgbClr val="595959"/>
                </a:solidFill>
                <a:latin typeface="Arial MT"/>
                <a:cs typeface="Arial MT"/>
              </a:rPr>
              <a:t> </a:t>
            </a:r>
            <a:r>
              <a:rPr sz="1800" spc="-5" dirty="0">
                <a:solidFill>
                  <a:srgbClr val="595959"/>
                </a:solidFill>
                <a:latin typeface="Arial MT"/>
                <a:cs typeface="Arial MT"/>
              </a:rPr>
              <a:t>No</a:t>
            </a:r>
            <a:r>
              <a:rPr sz="1800" spc="-15" dirty="0">
                <a:solidFill>
                  <a:srgbClr val="595959"/>
                </a:solidFill>
                <a:latin typeface="Arial MT"/>
                <a:cs typeface="Arial MT"/>
              </a:rPr>
              <a:t> </a:t>
            </a:r>
            <a:r>
              <a:rPr sz="1800" spc="-5" dirty="0">
                <a:solidFill>
                  <a:srgbClr val="595959"/>
                </a:solidFill>
                <a:latin typeface="Arial MT"/>
                <a:cs typeface="Arial MT"/>
              </a:rPr>
              <a:t>problem!</a:t>
            </a:r>
            <a:r>
              <a:rPr sz="1800" spc="-15" dirty="0">
                <a:solidFill>
                  <a:srgbClr val="595959"/>
                </a:solidFill>
                <a:latin typeface="Arial MT"/>
                <a:cs typeface="Arial MT"/>
              </a:rPr>
              <a:t> </a:t>
            </a:r>
            <a:r>
              <a:rPr sz="1800" spc="-5" dirty="0">
                <a:solidFill>
                  <a:srgbClr val="595959"/>
                </a:solidFill>
                <a:latin typeface="Arial MT"/>
                <a:cs typeface="Arial MT"/>
              </a:rPr>
              <a:t>Find</a:t>
            </a:r>
            <a:r>
              <a:rPr sz="1800" spc="-15" dirty="0">
                <a:solidFill>
                  <a:srgbClr val="595959"/>
                </a:solidFill>
                <a:latin typeface="Arial MT"/>
                <a:cs typeface="Arial MT"/>
              </a:rPr>
              <a:t> </a:t>
            </a:r>
            <a:r>
              <a:rPr sz="1800" spc="-5" dirty="0">
                <a:solidFill>
                  <a:srgbClr val="595959"/>
                </a:solidFill>
                <a:latin typeface="Arial MT"/>
                <a:cs typeface="Arial MT"/>
              </a:rPr>
              <a:t>another</a:t>
            </a:r>
            <a:r>
              <a:rPr sz="1800" spc="-15" dirty="0">
                <a:solidFill>
                  <a:srgbClr val="595959"/>
                </a:solidFill>
                <a:latin typeface="Arial MT"/>
                <a:cs typeface="Arial MT"/>
              </a:rPr>
              <a:t> </a:t>
            </a:r>
            <a:r>
              <a:rPr sz="1800" spc="-5" dirty="0">
                <a:solidFill>
                  <a:srgbClr val="595959"/>
                </a:solidFill>
                <a:latin typeface="Arial MT"/>
                <a:cs typeface="Arial MT"/>
              </a:rPr>
              <a:t>free</a:t>
            </a:r>
            <a:r>
              <a:rPr sz="1800" spc="-15" dirty="0">
                <a:solidFill>
                  <a:srgbClr val="595959"/>
                </a:solidFill>
                <a:latin typeface="Arial MT"/>
                <a:cs typeface="Arial MT"/>
              </a:rPr>
              <a:t> </a:t>
            </a:r>
            <a:r>
              <a:rPr sz="1800" spc="-5" dirty="0">
                <a:solidFill>
                  <a:srgbClr val="595959"/>
                </a:solidFill>
                <a:latin typeface="Arial MT"/>
                <a:cs typeface="Arial MT"/>
              </a:rPr>
              <a:t>bucket</a:t>
            </a:r>
            <a:endParaRPr sz="1800">
              <a:latin typeface="Arial MT"/>
              <a:cs typeface="Arial MT"/>
            </a:endParaRPr>
          </a:p>
          <a:p>
            <a:pPr marL="379095" marR="5080" indent="-367030">
              <a:lnSpc>
                <a:spcPct val="114999"/>
              </a:lnSpc>
              <a:buChar char="●"/>
              <a:tabLst>
                <a:tab pos="379095" algn="l"/>
                <a:tab pos="379730" algn="l"/>
              </a:tabLst>
            </a:pPr>
            <a:r>
              <a:rPr sz="1800" i="1" dirty="0">
                <a:solidFill>
                  <a:srgbClr val="595959"/>
                </a:solidFill>
                <a:latin typeface="Arial"/>
                <a:cs typeface="Arial"/>
              </a:rPr>
              <a:t>A </a:t>
            </a:r>
            <a:r>
              <a:rPr sz="1800" i="1" spc="-5" dirty="0">
                <a:solidFill>
                  <a:srgbClr val="595959"/>
                </a:solidFill>
                <a:latin typeface="Arial"/>
                <a:cs typeface="Arial"/>
              </a:rPr>
              <a:t>different approach entirely </a:t>
            </a:r>
            <a:r>
              <a:rPr sz="1800" i="1" dirty="0">
                <a:solidFill>
                  <a:srgbClr val="595959"/>
                </a:solidFill>
                <a:latin typeface="Arial"/>
                <a:cs typeface="Arial"/>
              </a:rPr>
              <a:t>compared </a:t>
            </a:r>
            <a:r>
              <a:rPr sz="1800" i="1" spc="-5" dirty="0">
                <a:solidFill>
                  <a:srgbClr val="595959"/>
                </a:solidFill>
                <a:latin typeface="Arial"/>
                <a:cs typeface="Arial"/>
              </a:rPr>
              <a:t>to hashing with </a:t>
            </a:r>
            <a:r>
              <a:rPr sz="1800" i="1" dirty="0">
                <a:solidFill>
                  <a:srgbClr val="595959"/>
                </a:solidFill>
                <a:latin typeface="Arial"/>
                <a:cs typeface="Arial"/>
              </a:rPr>
              <a:t>chaining (here, </a:t>
            </a:r>
            <a:r>
              <a:rPr sz="1800" i="1" spc="-5" dirty="0">
                <a:solidFill>
                  <a:srgbClr val="595959"/>
                </a:solidFill>
                <a:latin typeface="Arial"/>
                <a:cs typeface="Arial"/>
              </a:rPr>
              <a:t>at </a:t>
            </a:r>
            <a:r>
              <a:rPr sz="1800" i="1" spc="-490" dirty="0">
                <a:solidFill>
                  <a:srgbClr val="595959"/>
                </a:solidFill>
                <a:latin typeface="Arial"/>
                <a:cs typeface="Arial"/>
              </a:rPr>
              <a:t> </a:t>
            </a:r>
            <a:r>
              <a:rPr sz="1800" i="1" dirty="0">
                <a:solidFill>
                  <a:srgbClr val="595959"/>
                </a:solidFill>
                <a:latin typeface="Arial"/>
                <a:cs typeface="Arial"/>
              </a:rPr>
              <a:t>most</a:t>
            </a:r>
            <a:r>
              <a:rPr sz="1800" i="1" spc="-10" dirty="0">
                <a:solidFill>
                  <a:srgbClr val="595959"/>
                </a:solidFill>
                <a:latin typeface="Arial"/>
                <a:cs typeface="Arial"/>
              </a:rPr>
              <a:t> </a:t>
            </a:r>
            <a:r>
              <a:rPr sz="1800" i="1" spc="-5" dirty="0">
                <a:solidFill>
                  <a:srgbClr val="595959"/>
                </a:solidFill>
                <a:latin typeface="Arial"/>
                <a:cs typeface="Arial"/>
              </a:rPr>
              <a:t>one element per bucket)</a:t>
            </a:r>
            <a:endParaRPr sz="1800">
              <a:latin typeface="Arial"/>
              <a:cs typeface="Arial"/>
            </a:endParaRPr>
          </a:p>
          <a:p>
            <a:pPr>
              <a:lnSpc>
                <a:spcPct val="100000"/>
              </a:lnSpc>
            </a:pPr>
            <a:endParaRPr sz="2000">
              <a:latin typeface="Arial"/>
              <a:cs typeface="Arial"/>
            </a:endParaRPr>
          </a:p>
          <a:p>
            <a:pPr>
              <a:lnSpc>
                <a:spcPct val="100000"/>
              </a:lnSpc>
              <a:spcBef>
                <a:spcPts val="35"/>
              </a:spcBef>
            </a:pPr>
            <a:endParaRPr sz="2500">
              <a:latin typeface="Arial"/>
              <a:cs typeface="Arial"/>
            </a:endParaRPr>
          </a:p>
          <a:p>
            <a:pPr marL="379095" indent="-367030">
              <a:lnSpc>
                <a:spcPct val="100000"/>
              </a:lnSpc>
              <a:buChar char="●"/>
              <a:tabLst>
                <a:tab pos="379095" algn="l"/>
                <a:tab pos="379730" algn="l"/>
              </a:tabLst>
            </a:pPr>
            <a:r>
              <a:rPr sz="1800" spc="-5" dirty="0">
                <a:solidFill>
                  <a:srgbClr val="595959"/>
                </a:solidFill>
                <a:latin typeface="Arial MT"/>
                <a:cs typeface="Arial MT"/>
              </a:rPr>
              <a:t>No</a:t>
            </a:r>
            <a:r>
              <a:rPr sz="1800" spc="-20" dirty="0">
                <a:solidFill>
                  <a:srgbClr val="595959"/>
                </a:solidFill>
                <a:latin typeface="Arial MT"/>
                <a:cs typeface="Arial MT"/>
              </a:rPr>
              <a:t> </a:t>
            </a:r>
            <a:r>
              <a:rPr sz="1800" dirty="0">
                <a:solidFill>
                  <a:srgbClr val="595959"/>
                </a:solidFill>
                <a:latin typeface="Arial MT"/>
                <a:cs typeface="Arial MT"/>
              </a:rPr>
              <a:t>space</a:t>
            </a:r>
            <a:r>
              <a:rPr sz="1800" spc="-20" dirty="0">
                <a:solidFill>
                  <a:srgbClr val="595959"/>
                </a:solidFill>
                <a:latin typeface="Arial MT"/>
                <a:cs typeface="Arial MT"/>
              </a:rPr>
              <a:t> </a:t>
            </a:r>
            <a:r>
              <a:rPr sz="1800" spc="-5" dirty="0">
                <a:solidFill>
                  <a:srgbClr val="595959"/>
                </a:solidFill>
                <a:latin typeface="Arial MT"/>
                <a:cs typeface="Arial MT"/>
              </a:rPr>
              <a:t>in</a:t>
            </a:r>
            <a:r>
              <a:rPr sz="1800" spc="-15" dirty="0">
                <a:solidFill>
                  <a:srgbClr val="595959"/>
                </a:solidFill>
                <a:latin typeface="Arial MT"/>
                <a:cs typeface="Arial MT"/>
              </a:rPr>
              <a:t> </a:t>
            </a:r>
            <a:r>
              <a:rPr sz="1800" spc="-5" dirty="0">
                <a:solidFill>
                  <a:srgbClr val="595959"/>
                </a:solidFill>
                <a:latin typeface="Arial MT"/>
                <a:cs typeface="Arial MT"/>
              </a:rPr>
              <a:t>the</a:t>
            </a:r>
            <a:r>
              <a:rPr sz="1800" spc="-20" dirty="0">
                <a:solidFill>
                  <a:srgbClr val="595959"/>
                </a:solidFill>
                <a:latin typeface="Arial MT"/>
                <a:cs typeface="Arial MT"/>
              </a:rPr>
              <a:t> </a:t>
            </a:r>
            <a:r>
              <a:rPr sz="1800" spc="-5" dirty="0">
                <a:solidFill>
                  <a:srgbClr val="595959"/>
                </a:solidFill>
                <a:latin typeface="Arial MT"/>
                <a:cs typeface="Arial MT"/>
              </a:rPr>
              <a:t>hash</a:t>
            </a:r>
            <a:r>
              <a:rPr sz="1800" spc="-15" dirty="0">
                <a:solidFill>
                  <a:srgbClr val="595959"/>
                </a:solidFill>
                <a:latin typeface="Arial MT"/>
                <a:cs typeface="Arial MT"/>
              </a:rPr>
              <a:t> </a:t>
            </a:r>
            <a:r>
              <a:rPr sz="1800" spc="-5" dirty="0">
                <a:solidFill>
                  <a:srgbClr val="595959"/>
                </a:solidFill>
                <a:latin typeface="Arial MT"/>
                <a:cs typeface="Arial MT"/>
              </a:rPr>
              <a:t>table?</a:t>
            </a:r>
            <a:endParaRPr sz="1800">
              <a:latin typeface="Arial MT"/>
              <a:cs typeface="Arial MT"/>
            </a:endParaRPr>
          </a:p>
          <a:p>
            <a:pPr marL="379095" indent="-367030">
              <a:lnSpc>
                <a:spcPct val="100000"/>
              </a:lnSpc>
              <a:spcBef>
                <a:spcPts val="325"/>
              </a:spcBef>
              <a:buChar char="●"/>
              <a:tabLst>
                <a:tab pos="379095" algn="l"/>
                <a:tab pos="379730" algn="l"/>
              </a:tabLst>
            </a:pPr>
            <a:r>
              <a:rPr sz="1800" dirty="0">
                <a:solidFill>
                  <a:srgbClr val="595959"/>
                </a:solidFill>
                <a:latin typeface="Arial MT"/>
                <a:cs typeface="Arial MT"/>
              </a:rPr>
              <a:t>Just</a:t>
            </a:r>
            <a:r>
              <a:rPr sz="1800" spc="-25" dirty="0">
                <a:solidFill>
                  <a:srgbClr val="595959"/>
                </a:solidFill>
                <a:latin typeface="Arial MT"/>
                <a:cs typeface="Arial MT"/>
              </a:rPr>
              <a:t> </a:t>
            </a:r>
            <a:r>
              <a:rPr sz="1800" spc="-5" dirty="0">
                <a:solidFill>
                  <a:srgbClr val="595959"/>
                </a:solidFill>
                <a:latin typeface="Arial MT"/>
                <a:cs typeface="Arial MT"/>
              </a:rPr>
              <a:t>increase</a:t>
            </a:r>
            <a:r>
              <a:rPr sz="1800" spc="-20" dirty="0">
                <a:solidFill>
                  <a:srgbClr val="595959"/>
                </a:solidFill>
                <a:latin typeface="Arial MT"/>
                <a:cs typeface="Arial MT"/>
              </a:rPr>
              <a:t> </a:t>
            </a:r>
            <a:r>
              <a:rPr sz="1800" spc="-5" dirty="0">
                <a:solidFill>
                  <a:srgbClr val="595959"/>
                </a:solidFill>
                <a:latin typeface="Arial MT"/>
                <a:cs typeface="Arial MT"/>
              </a:rPr>
              <a:t>table</a:t>
            </a:r>
            <a:r>
              <a:rPr sz="1800" spc="-25" dirty="0">
                <a:solidFill>
                  <a:srgbClr val="595959"/>
                </a:solidFill>
                <a:latin typeface="Arial MT"/>
                <a:cs typeface="Arial MT"/>
              </a:rPr>
              <a:t> </a:t>
            </a:r>
            <a:r>
              <a:rPr sz="1800" dirty="0">
                <a:solidFill>
                  <a:srgbClr val="595959"/>
                </a:solidFill>
                <a:latin typeface="Arial MT"/>
                <a:cs typeface="Arial MT"/>
              </a:rPr>
              <a:t>size</a:t>
            </a:r>
            <a:r>
              <a:rPr sz="1800" spc="-20" dirty="0">
                <a:solidFill>
                  <a:srgbClr val="595959"/>
                </a:solidFill>
                <a:latin typeface="Arial MT"/>
                <a:cs typeface="Arial MT"/>
              </a:rPr>
              <a:t> </a:t>
            </a:r>
            <a:r>
              <a:rPr sz="1800" spc="-5" dirty="0">
                <a:solidFill>
                  <a:srgbClr val="595959"/>
                </a:solidFill>
                <a:latin typeface="Arial MT"/>
                <a:cs typeface="Arial MT"/>
              </a:rPr>
              <a:t>:D</a:t>
            </a:r>
            <a:endParaRPr sz="1800">
              <a:latin typeface="Arial MT"/>
              <a:cs typeface="Arial M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5" y="505248"/>
            <a:ext cx="4819650" cy="409575"/>
          </a:xfrm>
          <a:prstGeom prst="rect">
            <a:avLst/>
          </a:prstGeom>
        </p:spPr>
        <p:txBody>
          <a:bodyPr vert="horz" wrap="square" lIns="0" tIns="15240" rIns="0" bIns="0" rtlCol="0">
            <a:spAutoFit/>
          </a:bodyPr>
          <a:lstStyle/>
          <a:p>
            <a:pPr marL="12700">
              <a:lnSpc>
                <a:spcPct val="100000"/>
              </a:lnSpc>
              <a:spcBef>
                <a:spcPts val="120"/>
              </a:spcBef>
            </a:pPr>
            <a:r>
              <a:rPr sz="2500" spc="10" dirty="0">
                <a:latin typeface="Arial MT"/>
                <a:cs typeface="Arial MT"/>
              </a:rPr>
              <a:t>How</a:t>
            </a:r>
            <a:r>
              <a:rPr sz="2500" spc="-10" dirty="0">
                <a:latin typeface="Arial MT"/>
                <a:cs typeface="Arial MT"/>
              </a:rPr>
              <a:t> </a:t>
            </a:r>
            <a:r>
              <a:rPr sz="2500" spc="5" dirty="0">
                <a:latin typeface="Arial MT"/>
                <a:cs typeface="Arial MT"/>
              </a:rPr>
              <a:t>to</a:t>
            </a:r>
            <a:r>
              <a:rPr sz="2500" spc="-15" dirty="0">
                <a:latin typeface="Arial MT"/>
                <a:cs typeface="Arial MT"/>
              </a:rPr>
              <a:t> </a:t>
            </a:r>
            <a:r>
              <a:rPr sz="2500" dirty="0">
                <a:latin typeface="Arial MT"/>
                <a:cs typeface="Arial MT"/>
              </a:rPr>
              <a:t>find</a:t>
            </a:r>
            <a:r>
              <a:rPr sz="2500" spc="-15" dirty="0">
                <a:latin typeface="Arial MT"/>
                <a:cs typeface="Arial MT"/>
              </a:rPr>
              <a:t> </a:t>
            </a:r>
            <a:r>
              <a:rPr sz="2500" spc="5" dirty="0">
                <a:latin typeface="Arial MT"/>
                <a:cs typeface="Arial MT"/>
              </a:rPr>
              <a:t>the</a:t>
            </a:r>
            <a:r>
              <a:rPr sz="2500" spc="-15" dirty="0">
                <a:latin typeface="Arial MT"/>
                <a:cs typeface="Arial MT"/>
              </a:rPr>
              <a:t> </a:t>
            </a:r>
            <a:r>
              <a:rPr sz="2500" spc="5" dirty="0">
                <a:latin typeface="Arial MT"/>
                <a:cs typeface="Arial MT"/>
              </a:rPr>
              <a:t>other</a:t>
            </a:r>
            <a:r>
              <a:rPr sz="2500" spc="-10" dirty="0">
                <a:latin typeface="Arial MT"/>
                <a:cs typeface="Arial MT"/>
              </a:rPr>
              <a:t> </a:t>
            </a:r>
            <a:r>
              <a:rPr sz="2500" dirty="0">
                <a:latin typeface="Arial MT"/>
                <a:cs typeface="Arial MT"/>
              </a:rPr>
              <a:t>free</a:t>
            </a:r>
            <a:r>
              <a:rPr sz="2500" spc="-15" dirty="0">
                <a:latin typeface="Arial MT"/>
                <a:cs typeface="Arial MT"/>
              </a:rPr>
              <a:t> </a:t>
            </a:r>
            <a:r>
              <a:rPr sz="2500" spc="5" dirty="0">
                <a:latin typeface="Arial MT"/>
                <a:cs typeface="Arial MT"/>
              </a:rPr>
              <a:t>bucket?</a:t>
            </a:r>
            <a:endParaRPr sz="2500">
              <a:latin typeface="Arial MT"/>
              <a:cs typeface="Arial MT"/>
            </a:endParaRPr>
          </a:p>
        </p:txBody>
      </p:sp>
      <p:sp>
        <p:nvSpPr>
          <p:cNvPr id="3" name="object 3"/>
          <p:cNvSpPr txBox="1"/>
          <p:nvPr/>
        </p:nvSpPr>
        <p:spPr>
          <a:xfrm>
            <a:off x="384725" y="1216355"/>
            <a:ext cx="3403600" cy="299720"/>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595959"/>
                </a:solidFill>
                <a:latin typeface="Arial MT"/>
                <a:cs typeface="Arial MT"/>
              </a:rPr>
              <a:t>Two</a:t>
            </a:r>
            <a:r>
              <a:rPr sz="1800" spc="-25" dirty="0">
                <a:solidFill>
                  <a:srgbClr val="595959"/>
                </a:solidFill>
                <a:latin typeface="Arial MT"/>
                <a:cs typeface="Arial MT"/>
              </a:rPr>
              <a:t> </a:t>
            </a:r>
            <a:r>
              <a:rPr sz="1800" dirty="0">
                <a:solidFill>
                  <a:srgbClr val="595959"/>
                </a:solidFill>
                <a:latin typeface="Arial MT"/>
                <a:cs typeface="Arial MT"/>
              </a:rPr>
              <a:t>methods</a:t>
            </a:r>
            <a:r>
              <a:rPr sz="1800" spc="-25" dirty="0">
                <a:solidFill>
                  <a:srgbClr val="595959"/>
                </a:solidFill>
                <a:latin typeface="Arial MT"/>
                <a:cs typeface="Arial MT"/>
              </a:rPr>
              <a:t> </a:t>
            </a:r>
            <a:r>
              <a:rPr sz="1800" spc="-5" dirty="0">
                <a:solidFill>
                  <a:srgbClr val="595959"/>
                </a:solidFill>
                <a:latin typeface="Arial MT"/>
                <a:cs typeface="Arial MT"/>
              </a:rPr>
              <a:t>introduced</a:t>
            </a:r>
            <a:r>
              <a:rPr sz="1800" spc="-25" dirty="0">
                <a:solidFill>
                  <a:srgbClr val="595959"/>
                </a:solidFill>
                <a:latin typeface="Arial MT"/>
                <a:cs typeface="Arial MT"/>
              </a:rPr>
              <a:t> </a:t>
            </a:r>
            <a:r>
              <a:rPr sz="1800" spc="-5" dirty="0">
                <a:solidFill>
                  <a:srgbClr val="595959"/>
                </a:solidFill>
                <a:latin typeface="Arial MT"/>
                <a:cs typeface="Arial MT"/>
              </a:rPr>
              <a:t>in</a:t>
            </a:r>
            <a:r>
              <a:rPr sz="1800" spc="-20" dirty="0">
                <a:solidFill>
                  <a:srgbClr val="595959"/>
                </a:solidFill>
                <a:latin typeface="Arial MT"/>
                <a:cs typeface="Arial MT"/>
              </a:rPr>
              <a:t> </a:t>
            </a:r>
            <a:r>
              <a:rPr sz="1800" dirty="0">
                <a:solidFill>
                  <a:srgbClr val="595959"/>
                </a:solidFill>
                <a:latin typeface="Arial MT"/>
                <a:cs typeface="Arial MT"/>
              </a:rPr>
              <a:t>class:</a:t>
            </a:r>
            <a:endParaRPr sz="1800">
              <a:latin typeface="Arial MT"/>
              <a:cs typeface="Arial M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819650" cy="409575"/>
          </a:xfrm>
          <a:prstGeom prst="rect">
            <a:avLst/>
          </a:prstGeom>
        </p:spPr>
        <p:txBody>
          <a:bodyPr vert="horz" wrap="square" lIns="0" tIns="15240" rIns="0" bIns="0" rtlCol="0">
            <a:spAutoFit/>
          </a:bodyPr>
          <a:lstStyle/>
          <a:p>
            <a:pPr marL="12700">
              <a:lnSpc>
                <a:spcPct val="100000"/>
              </a:lnSpc>
              <a:spcBef>
                <a:spcPts val="120"/>
              </a:spcBef>
            </a:pPr>
            <a:r>
              <a:rPr sz="2500" b="0" spc="10" dirty="0">
                <a:solidFill>
                  <a:srgbClr val="000000"/>
                </a:solidFill>
                <a:latin typeface="Arial MT"/>
                <a:cs typeface="Arial MT"/>
              </a:rPr>
              <a:t>How</a:t>
            </a:r>
            <a:r>
              <a:rPr sz="2500" b="0" spc="-10" dirty="0">
                <a:solidFill>
                  <a:srgbClr val="000000"/>
                </a:solidFill>
                <a:latin typeface="Arial MT"/>
                <a:cs typeface="Arial MT"/>
              </a:rPr>
              <a:t> </a:t>
            </a:r>
            <a:r>
              <a:rPr sz="2500" b="0" spc="5" dirty="0">
                <a:solidFill>
                  <a:srgbClr val="000000"/>
                </a:solidFill>
                <a:latin typeface="Arial MT"/>
                <a:cs typeface="Arial MT"/>
              </a:rPr>
              <a:t>to</a:t>
            </a:r>
            <a:r>
              <a:rPr sz="2500" b="0" spc="-15" dirty="0">
                <a:solidFill>
                  <a:srgbClr val="000000"/>
                </a:solidFill>
                <a:latin typeface="Arial MT"/>
                <a:cs typeface="Arial MT"/>
              </a:rPr>
              <a:t> </a:t>
            </a:r>
            <a:r>
              <a:rPr sz="2500" b="0" dirty="0">
                <a:solidFill>
                  <a:srgbClr val="000000"/>
                </a:solidFill>
                <a:latin typeface="Arial MT"/>
                <a:cs typeface="Arial MT"/>
              </a:rPr>
              <a:t>find</a:t>
            </a:r>
            <a:r>
              <a:rPr sz="2500" b="0" spc="-15" dirty="0">
                <a:solidFill>
                  <a:srgbClr val="000000"/>
                </a:solidFill>
                <a:latin typeface="Arial MT"/>
                <a:cs typeface="Arial MT"/>
              </a:rPr>
              <a:t> </a:t>
            </a:r>
            <a:r>
              <a:rPr sz="2500" b="0" spc="5" dirty="0">
                <a:solidFill>
                  <a:srgbClr val="000000"/>
                </a:solidFill>
                <a:latin typeface="Arial MT"/>
                <a:cs typeface="Arial MT"/>
              </a:rPr>
              <a:t>the</a:t>
            </a:r>
            <a:r>
              <a:rPr sz="2500" b="0" spc="-15" dirty="0">
                <a:solidFill>
                  <a:srgbClr val="000000"/>
                </a:solidFill>
                <a:latin typeface="Arial MT"/>
                <a:cs typeface="Arial MT"/>
              </a:rPr>
              <a:t> </a:t>
            </a:r>
            <a:r>
              <a:rPr sz="2500" b="0" spc="5" dirty="0">
                <a:solidFill>
                  <a:srgbClr val="000000"/>
                </a:solidFill>
                <a:latin typeface="Arial MT"/>
                <a:cs typeface="Arial MT"/>
              </a:rPr>
              <a:t>other</a:t>
            </a:r>
            <a:r>
              <a:rPr sz="2500" b="0" spc="-10" dirty="0">
                <a:solidFill>
                  <a:srgbClr val="000000"/>
                </a:solidFill>
                <a:latin typeface="Arial MT"/>
                <a:cs typeface="Arial MT"/>
              </a:rPr>
              <a:t> </a:t>
            </a:r>
            <a:r>
              <a:rPr sz="2500" b="0" dirty="0">
                <a:solidFill>
                  <a:srgbClr val="000000"/>
                </a:solidFill>
                <a:latin typeface="Arial MT"/>
                <a:cs typeface="Arial MT"/>
              </a:rPr>
              <a:t>free</a:t>
            </a:r>
            <a:r>
              <a:rPr sz="2500" b="0" spc="-15" dirty="0">
                <a:solidFill>
                  <a:srgbClr val="000000"/>
                </a:solidFill>
                <a:latin typeface="Arial MT"/>
                <a:cs typeface="Arial MT"/>
              </a:rPr>
              <a:t> </a:t>
            </a:r>
            <a:r>
              <a:rPr sz="2500" b="0" spc="5" dirty="0">
                <a:solidFill>
                  <a:srgbClr val="000000"/>
                </a:solidFill>
                <a:latin typeface="Arial MT"/>
                <a:cs typeface="Arial MT"/>
              </a:rPr>
              <a:t>bucket?</a:t>
            </a:r>
            <a:endParaRPr sz="2500">
              <a:latin typeface="Arial MT"/>
              <a:cs typeface="Arial MT"/>
            </a:endParaRPr>
          </a:p>
        </p:txBody>
      </p:sp>
      <p:sp>
        <p:nvSpPr>
          <p:cNvPr id="3" name="object 3"/>
          <p:cNvSpPr txBox="1"/>
          <p:nvPr/>
        </p:nvSpPr>
        <p:spPr>
          <a:xfrm>
            <a:off x="384725" y="1216355"/>
            <a:ext cx="3403600" cy="2486660"/>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595959"/>
                </a:solidFill>
                <a:latin typeface="Arial MT"/>
                <a:cs typeface="Arial MT"/>
              </a:rPr>
              <a:t>Two</a:t>
            </a:r>
            <a:r>
              <a:rPr sz="1800" spc="-25" dirty="0">
                <a:solidFill>
                  <a:srgbClr val="595959"/>
                </a:solidFill>
                <a:latin typeface="Arial MT"/>
                <a:cs typeface="Arial MT"/>
              </a:rPr>
              <a:t> </a:t>
            </a:r>
            <a:r>
              <a:rPr sz="1800" dirty="0">
                <a:solidFill>
                  <a:srgbClr val="595959"/>
                </a:solidFill>
                <a:latin typeface="Arial MT"/>
                <a:cs typeface="Arial MT"/>
              </a:rPr>
              <a:t>methods</a:t>
            </a:r>
            <a:r>
              <a:rPr sz="1800" spc="-25" dirty="0">
                <a:solidFill>
                  <a:srgbClr val="595959"/>
                </a:solidFill>
                <a:latin typeface="Arial MT"/>
                <a:cs typeface="Arial MT"/>
              </a:rPr>
              <a:t> </a:t>
            </a:r>
            <a:r>
              <a:rPr sz="1800" spc="-5" dirty="0">
                <a:solidFill>
                  <a:srgbClr val="595959"/>
                </a:solidFill>
                <a:latin typeface="Arial MT"/>
                <a:cs typeface="Arial MT"/>
              </a:rPr>
              <a:t>introduced</a:t>
            </a:r>
            <a:r>
              <a:rPr sz="1800" spc="-25" dirty="0">
                <a:solidFill>
                  <a:srgbClr val="595959"/>
                </a:solidFill>
                <a:latin typeface="Arial MT"/>
                <a:cs typeface="Arial MT"/>
              </a:rPr>
              <a:t> </a:t>
            </a:r>
            <a:r>
              <a:rPr sz="1800" spc="-5" dirty="0">
                <a:solidFill>
                  <a:srgbClr val="595959"/>
                </a:solidFill>
                <a:latin typeface="Arial MT"/>
                <a:cs typeface="Arial MT"/>
              </a:rPr>
              <a:t>in</a:t>
            </a:r>
            <a:r>
              <a:rPr sz="1800" spc="-20" dirty="0">
                <a:solidFill>
                  <a:srgbClr val="595959"/>
                </a:solidFill>
                <a:latin typeface="Arial MT"/>
                <a:cs typeface="Arial MT"/>
              </a:rPr>
              <a:t> </a:t>
            </a:r>
            <a:r>
              <a:rPr sz="1800" dirty="0">
                <a:solidFill>
                  <a:srgbClr val="595959"/>
                </a:solidFill>
                <a:latin typeface="Arial MT"/>
                <a:cs typeface="Arial MT"/>
              </a:rPr>
              <a:t>class:</a:t>
            </a:r>
            <a:endParaRPr sz="1800">
              <a:latin typeface="Arial MT"/>
              <a:cs typeface="Arial MT"/>
            </a:endParaRPr>
          </a:p>
          <a:p>
            <a:pPr marL="469900" indent="-367030">
              <a:lnSpc>
                <a:spcPct val="100000"/>
              </a:lnSpc>
              <a:spcBef>
                <a:spcPts val="1525"/>
              </a:spcBef>
              <a:buChar char="●"/>
              <a:tabLst>
                <a:tab pos="469265" algn="l"/>
                <a:tab pos="469900" algn="l"/>
              </a:tabLst>
            </a:pPr>
            <a:r>
              <a:rPr sz="1800" spc="-5" dirty="0">
                <a:solidFill>
                  <a:srgbClr val="595959"/>
                </a:solidFill>
                <a:latin typeface="Arial MT"/>
                <a:cs typeface="Arial MT"/>
              </a:rPr>
              <a:t>Linear</a:t>
            </a:r>
            <a:r>
              <a:rPr sz="1800" spc="-50" dirty="0">
                <a:solidFill>
                  <a:srgbClr val="595959"/>
                </a:solidFill>
                <a:latin typeface="Arial MT"/>
                <a:cs typeface="Arial MT"/>
              </a:rPr>
              <a:t> </a:t>
            </a:r>
            <a:r>
              <a:rPr sz="1800" spc="-5" dirty="0">
                <a:solidFill>
                  <a:srgbClr val="595959"/>
                </a:solidFill>
                <a:latin typeface="Arial MT"/>
                <a:cs typeface="Arial MT"/>
              </a:rPr>
              <a:t>Probing</a:t>
            </a:r>
            <a:endParaRPr sz="1800">
              <a:latin typeface="Arial MT"/>
              <a:cs typeface="Arial MT"/>
            </a:endParaRPr>
          </a:p>
          <a:p>
            <a:pPr marL="469900" indent="-367030">
              <a:lnSpc>
                <a:spcPct val="100000"/>
              </a:lnSpc>
              <a:spcBef>
                <a:spcPts val="320"/>
              </a:spcBef>
              <a:buChar char="●"/>
              <a:tabLst>
                <a:tab pos="469265" algn="l"/>
                <a:tab pos="469900" algn="l"/>
              </a:tabLst>
            </a:pPr>
            <a:r>
              <a:rPr sz="1800" spc="-5" dirty="0">
                <a:solidFill>
                  <a:srgbClr val="595959"/>
                </a:solidFill>
                <a:latin typeface="Arial MT"/>
                <a:cs typeface="Arial MT"/>
              </a:rPr>
              <a:t>Double</a:t>
            </a:r>
            <a:r>
              <a:rPr sz="1800" spc="-50" dirty="0">
                <a:solidFill>
                  <a:srgbClr val="595959"/>
                </a:solidFill>
                <a:latin typeface="Arial MT"/>
                <a:cs typeface="Arial MT"/>
              </a:rPr>
              <a:t> </a:t>
            </a:r>
            <a:r>
              <a:rPr sz="1800" spc="-5" dirty="0">
                <a:solidFill>
                  <a:srgbClr val="595959"/>
                </a:solidFill>
                <a:latin typeface="Arial MT"/>
                <a:cs typeface="Arial MT"/>
              </a:rPr>
              <a:t>Hashing</a:t>
            </a:r>
            <a:endParaRPr sz="1800">
              <a:latin typeface="Arial MT"/>
              <a:cs typeface="Arial MT"/>
            </a:endParaRPr>
          </a:p>
          <a:p>
            <a:pPr>
              <a:lnSpc>
                <a:spcPct val="100000"/>
              </a:lnSpc>
              <a:buClr>
                <a:srgbClr val="595959"/>
              </a:buClr>
              <a:buFont typeface="Arial MT"/>
              <a:buChar char="●"/>
            </a:pPr>
            <a:endParaRPr sz="2000">
              <a:latin typeface="Arial MT"/>
              <a:cs typeface="Arial MT"/>
            </a:endParaRPr>
          </a:p>
          <a:p>
            <a:pPr>
              <a:lnSpc>
                <a:spcPct val="100000"/>
              </a:lnSpc>
              <a:spcBef>
                <a:spcPts val="35"/>
              </a:spcBef>
              <a:buClr>
                <a:srgbClr val="595959"/>
              </a:buClr>
              <a:buFont typeface="Arial MT"/>
              <a:buChar char="●"/>
            </a:pPr>
            <a:endParaRPr sz="2500">
              <a:latin typeface="Arial MT"/>
              <a:cs typeface="Arial MT"/>
            </a:endParaRPr>
          </a:p>
          <a:p>
            <a:pPr marL="12700">
              <a:lnSpc>
                <a:spcPct val="100000"/>
              </a:lnSpc>
            </a:pPr>
            <a:r>
              <a:rPr sz="1800" spc="-5" dirty="0">
                <a:solidFill>
                  <a:srgbClr val="595959"/>
                </a:solidFill>
                <a:latin typeface="Arial MT"/>
                <a:cs typeface="Arial MT"/>
              </a:rPr>
              <a:t>Not</a:t>
            </a:r>
            <a:r>
              <a:rPr sz="1800" spc="-30" dirty="0">
                <a:solidFill>
                  <a:srgbClr val="595959"/>
                </a:solidFill>
                <a:latin typeface="Arial MT"/>
                <a:cs typeface="Arial MT"/>
              </a:rPr>
              <a:t> </a:t>
            </a:r>
            <a:r>
              <a:rPr sz="1800" dirty="0">
                <a:solidFill>
                  <a:srgbClr val="595959"/>
                </a:solidFill>
                <a:latin typeface="Arial MT"/>
                <a:cs typeface="Arial MT"/>
              </a:rPr>
              <a:t>mentioned</a:t>
            </a:r>
            <a:r>
              <a:rPr sz="1800" spc="-25" dirty="0">
                <a:solidFill>
                  <a:srgbClr val="595959"/>
                </a:solidFill>
                <a:latin typeface="Arial MT"/>
                <a:cs typeface="Arial MT"/>
              </a:rPr>
              <a:t> </a:t>
            </a:r>
            <a:r>
              <a:rPr sz="1800" spc="-5" dirty="0">
                <a:solidFill>
                  <a:srgbClr val="595959"/>
                </a:solidFill>
                <a:latin typeface="Arial MT"/>
                <a:cs typeface="Arial MT"/>
              </a:rPr>
              <a:t>in</a:t>
            </a:r>
            <a:r>
              <a:rPr sz="1800" spc="-25" dirty="0">
                <a:solidFill>
                  <a:srgbClr val="595959"/>
                </a:solidFill>
                <a:latin typeface="Arial MT"/>
                <a:cs typeface="Arial MT"/>
              </a:rPr>
              <a:t> </a:t>
            </a:r>
            <a:r>
              <a:rPr sz="1800" dirty="0">
                <a:solidFill>
                  <a:srgbClr val="595959"/>
                </a:solidFill>
                <a:latin typeface="Arial MT"/>
                <a:cs typeface="Arial MT"/>
              </a:rPr>
              <a:t>class:</a:t>
            </a:r>
            <a:endParaRPr sz="1800">
              <a:latin typeface="Arial MT"/>
              <a:cs typeface="Arial MT"/>
            </a:endParaRPr>
          </a:p>
          <a:p>
            <a:pPr marL="469900" indent="-367030">
              <a:lnSpc>
                <a:spcPct val="100000"/>
              </a:lnSpc>
              <a:spcBef>
                <a:spcPts val="1525"/>
              </a:spcBef>
              <a:buChar char="●"/>
              <a:tabLst>
                <a:tab pos="469265" algn="l"/>
                <a:tab pos="469900" algn="l"/>
              </a:tabLst>
            </a:pPr>
            <a:r>
              <a:rPr sz="1800" spc="-5" dirty="0">
                <a:solidFill>
                  <a:srgbClr val="595959"/>
                </a:solidFill>
                <a:latin typeface="Arial MT"/>
                <a:cs typeface="Arial MT"/>
              </a:rPr>
              <a:t>Quadratic</a:t>
            </a:r>
            <a:r>
              <a:rPr sz="1800" spc="-50" dirty="0">
                <a:solidFill>
                  <a:srgbClr val="595959"/>
                </a:solidFill>
                <a:latin typeface="Arial MT"/>
                <a:cs typeface="Arial MT"/>
              </a:rPr>
              <a:t> </a:t>
            </a:r>
            <a:r>
              <a:rPr sz="1800" spc="-5" dirty="0">
                <a:solidFill>
                  <a:srgbClr val="595959"/>
                </a:solidFill>
                <a:latin typeface="Arial MT"/>
                <a:cs typeface="Arial MT"/>
              </a:rPr>
              <a:t>Probing</a:t>
            </a:r>
            <a:endParaRPr sz="1800">
              <a:latin typeface="Arial MT"/>
              <a:cs typeface="Arial M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1043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Linear</a:t>
            </a:r>
            <a:r>
              <a:rPr sz="2500" b="0" spc="-55" dirty="0">
                <a:solidFill>
                  <a:srgbClr val="000000"/>
                </a:solidFill>
                <a:latin typeface="Arial MT"/>
                <a:cs typeface="Arial MT"/>
              </a:rPr>
              <a:t> </a:t>
            </a:r>
            <a:r>
              <a:rPr sz="2500" b="0" dirty="0">
                <a:solidFill>
                  <a:srgbClr val="000000"/>
                </a:solidFill>
                <a:latin typeface="Arial MT"/>
                <a:cs typeface="Arial MT"/>
              </a:rPr>
              <a:t>Probing</a:t>
            </a:r>
            <a:endParaRPr sz="2500">
              <a:latin typeface="Arial MT"/>
              <a:cs typeface="Arial M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5" y="505248"/>
            <a:ext cx="2104390" cy="409575"/>
          </a:xfrm>
          <a:prstGeom prst="rect">
            <a:avLst/>
          </a:prstGeom>
        </p:spPr>
        <p:txBody>
          <a:bodyPr vert="horz" wrap="square" lIns="0" tIns="15240" rIns="0" bIns="0" rtlCol="0">
            <a:spAutoFit/>
          </a:bodyPr>
          <a:lstStyle/>
          <a:p>
            <a:pPr marL="12700">
              <a:lnSpc>
                <a:spcPct val="100000"/>
              </a:lnSpc>
              <a:spcBef>
                <a:spcPts val="120"/>
              </a:spcBef>
            </a:pPr>
            <a:r>
              <a:rPr sz="2500" spc="5" dirty="0">
                <a:latin typeface="Arial MT"/>
                <a:cs typeface="Arial MT"/>
              </a:rPr>
              <a:t>Linear</a:t>
            </a:r>
            <a:r>
              <a:rPr sz="2500" spc="-55" dirty="0">
                <a:latin typeface="Arial MT"/>
                <a:cs typeface="Arial MT"/>
              </a:rPr>
              <a:t> </a:t>
            </a:r>
            <a:r>
              <a:rPr sz="2500" dirty="0">
                <a:latin typeface="Arial MT"/>
                <a:cs typeface="Arial MT"/>
              </a:rPr>
              <a:t>Probing</a:t>
            </a:r>
            <a:endParaRPr sz="2500">
              <a:latin typeface="Arial MT"/>
              <a:cs typeface="Arial MT"/>
            </a:endParaRPr>
          </a:p>
        </p:txBody>
      </p:sp>
      <p:sp>
        <p:nvSpPr>
          <p:cNvPr id="3" name="object 3"/>
          <p:cNvSpPr txBox="1"/>
          <p:nvPr/>
        </p:nvSpPr>
        <p:spPr>
          <a:xfrm>
            <a:off x="384725" y="1216355"/>
            <a:ext cx="7425690" cy="76771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For</a:t>
            </a:r>
            <a:r>
              <a:rPr sz="1800" spc="-10" dirty="0">
                <a:solidFill>
                  <a:srgbClr val="595959"/>
                </a:solidFill>
                <a:latin typeface="Arial MT"/>
                <a:cs typeface="Arial MT"/>
              </a:rPr>
              <a:t> </a:t>
            </a:r>
            <a:r>
              <a:rPr sz="1800" spc="-5" dirty="0">
                <a:solidFill>
                  <a:srgbClr val="595959"/>
                </a:solidFill>
                <a:latin typeface="Arial MT"/>
                <a:cs typeface="Arial MT"/>
              </a:rPr>
              <a:t>every</a:t>
            </a:r>
            <a:r>
              <a:rPr sz="1800" spc="-10" dirty="0">
                <a:solidFill>
                  <a:srgbClr val="595959"/>
                </a:solidFill>
                <a:latin typeface="Arial MT"/>
                <a:cs typeface="Arial MT"/>
              </a:rPr>
              <a:t> </a:t>
            </a:r>
            <a:r>
              <a:rPr sz="1800" dirty="0">
                <a:solidFill>
                  <a:srgbClr val="595959"/>
                </a:solidFill>
                <a:latin typeface="Arial MT"/>
                <a:cs typeface="Arial MT"/>
              </a:rPr>
              <a:t>collision,</a:t>
            </a:r>
            <a:r>
              <a:rPr sz="1800" spc="-10" dirty="0">
                <a:solidFill>
                  <a:srgbClr val="595959"/>
                </a:solidFill>
                <a:latin typeface="Arial MT"/>
                <a:cs typeface="Arial MT"/>
              </a:rPr>
              <a:t> </a:t>
            </a:r>
            <a:r>
              <a:rPr sz="1800" spc="-5" dirty="0">
                <a:solidFill>
                  <a:srgbClr val="595959"/>
                </a:solidFill>
                <a:latin typeface="Arial MT"/>
                <a:cs typeface="Arial MT"/>
              </a:rPr>
              <a:t>just</a:t>
            </a:r>
            <a:r>
              <a:rPr sz="1800" spc="-10" dirty="0">
                <a:solidFill>
                  <a:srgbClr val="595959"/>
                </a:solidFill>
                <a:latin typeface="Arial MT"/>
                <a:cs typeface="Arial MT"/>
              </a:rPr>
              <a:t> </a:t>
            </a:r>
            <a:r>
              <a:rPr sz="1800" spc="-5" dirty="0">
                <a:solidFill>
                  <a:srgbClr val="595959"/>
                </a:solidFill>
                <a:latin typeface="Arial MT"/>
                <a:cs typeface="Arial MT"/>
              </a:rPr>
              <a:t>do</a:t>
            </a:r>
            <a:r>
              <a:rPr sz="1800" spc="-10"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a:t>
            </a:r>
            <a:r>
              <a:rPr sz="1800" dirty="0">
                <a:solidFill>
                  <a:srgbClr val="595959"/>
                </a:solidFill>
                <a:latin typeface="Arial MT"/>
                <a:cs typeface="Arial MT"/>
              </a:rPr>
              <a:t>“linear</a:t>
            </a:r>
            <a:r>
              <a:rPr sz="1800" spc="-10" dirty="0">
                <a:solidFill>
                  <a:srgbClr val="595959"/>
                </a:solidFill>
                <a:latin typeface="Arial MT"/>
                <a:cs typeface="Arial MT"/>
              </a:rPr>
              <a:t> </a:t>
            </a:r>
            <a:r>
              <a:rPr sz="1800" dirty="0">
                <a:solidFill>
                  <a:srgbClr val="595959"/>
                </a:solidFill>
                <a:latin typeface="Arial MT"/>
                <a:cs typeface="Arial MT"/>
              </a:rPr>
              <a:t>search”</a:t>
            </a:r>
            <a:r>
              <a:rPr sz="1800" spc="-10" dirty="0">
                <a:solidFill>
                  <a:srgbClr val="595959"/>
                </a:solidFill>
                <a:latin typeface="Arial MT"/>
                <a:cs typeface="Arial MT"/>
              </a:rPr>
              <a:t> </a:t>
            </a:r>
            <a:r>
              <a:rPr sz="1800" spc="-5" dirty="0">
                <a:solidFill>
                  <a:srgbClr val="595959"/>
                </a:solidFill>
                <a:latin typeface="Arial MT"/>
                <a:cs typeface="Arial MT"/>
              </a:rPr>
              <a:t>for</a:t>
            </a:r>
            <a:r>
              <a:rPr sz="1800" spc="-10" dirty="0">
                <a:solidFill>
                  <a:srgbClr val="595959"/>
                </a:solidFill>
                <a:latin typeface="Arial MT"/>
                <a:cs typeface="Arial MT"/>
              </a:rPr>
              <a:t> </a:t>
            </a:r>
            <a:r>
              <a:rPr sz="1800" spc="-5" dirty="0">
                <a:solidFill>
                  <a:srgbClr val="595959"/>
                </a:solidFill>
                <a:latin typeface="Arial MT"/>
                <a:cs typeface="Arial MT"/>
              </a:rPr>
              <a:t>the</a:t>
            </a:r>
            <a:r>
              <a:rPr sz="1800" spc="-10" dirty="0">
                <a:solidFill>
                  <a:srgbClr val="595959"/>
                </a:solidFill>
                <a:latin typeface="Arial MT"/>
                <a:cs typeface="Arial MT"/>
              </a:rPr>
              <a:t> </a:t>
            </a:r>
            <a:r>
              <a:rPr sz="1800" spc="-5" dirty="0">
                <a:solidFill>
                  <a:srgbClr val="595959"/>
                </a:solidFill>
                <a:latin typeface="Arial MT"/>
                <a:cs typeface="Arial MT"/>
              </a:rPr>
              <a:t>next</a:t>
            </a:r>
            <a:r>
              <a:rPr sz="1800" spc="-10" dirty="0">
                <a:solidFill>
                  <a:srgbClr val="595959"/>
                </a:solidFill>
                <a:latin typeface="Arial MT"/>
                <a:cs typeface="Arial MT"/>
              </a:rPr>
              <a:t> </a:t>
            </a:r>
            <a:r>
              <a:rPr sz="1800" spc="-5" dirty="0">
                <a:solidFill>
                  <a:srgbClr val="595959"/>
                </a:solidFill>
                <a:latin typeface="Arial MT"/>
                <a:cs typeface="Arial MT"/>
              </a:rPr>
              <a:t>element</a:t>
            </a:r>
            <a:r>
              <a:rPr sz="1800" spc="-10" dirty="0">
                <a:solidFill>
                  <a:srgbClr val="595959"/>
                </a:solidFill>
                <a:latin typeface="Arial MT"/>
                <a:cs typeface="Arial MT"/>
              </a:rPr>
              <a:t> </a:t>
            </a:r>
            <a:r>
              <a:rPr sz="1800" spc="-5" dirty="0">
                <a:solidFill>
                  <a:srgbClr val="595959"/>
                </a:solidFill>
                <a:latin typeface="Arial MT"/>
                <a:cs typeface="Arial MT"/>
              </a:rPr>
              <a:t>available</a:t>
            </a:r>
            <a:endParaRPr sz="1800">
              <a:latin typeface="Arial MT"/>
              <a:cs typeface="Arial MT"/>
            </a:endParaRPr>
          </a:p>
          <a:p>
            <a:pPr marL="12700">
              <a:lnSpc>
                <a:spcPct val="100000"/>
              </a:lnSpc>
              <a:spcBef>
                <a:spcPts val="1525"/>
              </a:spcBef>
            </a:pPr>
            <a:r>
              <a:rPr sz="1800" spc="-5" dirty="0">
                <a:solidFill>
                  <a:srgbClr val="595959"/>
                </a:solidFill>
                <a:latin typeface="Arial MT"/>
                <a:cs typeface="Arial MT"/>
              </a:rPr>
              <a:t>That</a:t>
            </a:r>
            <a:r>
              <a:rPr sz="1800" spc="-15" dirty="0">
                <a:solidFill>
                  <a:srgbClr val="595959"/>
                </a:solidFill>
                <a:latin typeface="Arial MT"/>
                <a:cs typeface="Arial MT"/>
              </a:rPr>
              <a:t> </a:t>
            </a:r>
            <a:r>
              <a:rPr sz="1800" spc="-5" dirty="0">
                <a:solidFill>
                  <a:srgbClr val="595959"/>
                </a:solidFill>
                <a:latin typeface="Arial MT"/>
                <a:cs typeface="Arial MT"/>
              </a:rPr>
              <a:t>is,</a:t>
            </a:r>
            <a:r>
              <a:rPr sz="1800" spc="-15" dirty="0">
                <a:solidFill>
                  <a:srgbClr val="595959"/>
                </a:solidFill>
                <a:latin typeface="Arial MT"/>
                <a:cs typeface="Arial MT"/>
              </a:rPr>
              <a:t> </a:t>
            </a:r>
            <a:r>
              <a:rPr sz="1800" spc="-5" dirty="0">
                <a:solidFill>
                  <a:srgbClr val="595959"/>
                </a:solidFill>
                <a:latin typeface="Arial MT"/>
                <a:cs typeface="Arial MT"/>
              </a:rPr>
              <a:t>just</a:t>
            </a:r>
            <a:r>
              <a:rPr sz="1800" spc="-15" dirty="0">
                <a:solidFill>
                  <a:srgbClr val="595959"/>
                </a:solidFill>
                <a:latin typeface="Arial MT"/>
                <a:cs typeface="Arial MT"/>
              </a:rPr>
              <a:t> </a:t>
            </a:r>
            <a:r>
              <a:rPr sz="1800" dirty="0">
                <a:solidFill>
                  <a:srgbClr val="595959"/>
                </a:solidFill>
                <a:latin typeface="Arial MT"/>
                <a:cs typeface="Arial MT"/>
              </a:rPr>
              <a:t>search</a:t>
            </a:r>
            <a:r>
              <a:rPr sz="1800" spc="-15" dirty="0">
                <a:solidFill>
                  <a:srgbClr val="595959"/>
                </a:solidFill>
                <a:latin typeface="Arial MT"/>
                <a:cs typeface="Arial MT"/>
              </a:rPr>
              <a:t> </a:t>
            </a:r>
            <a:r>
              <a:rPr sz="1800" spc="-5" dirty="0">
                <a:solidFill>
                  <a:srgbClr val="595959"/>
                </a:solidFill>
                <a:latin typeface="Arial MT"/>
                <a:cs typeface="Arial MT"/>
              </a:rPr>
              <a:t>until</a:t>
            </a:r>
            <a:r>
              <a:rPr sz="1800" spc="-15" dirty="0">
                <a:solidFill>
                  <a:srgbClr val="595959"/>
                </a:solidFill>
                <a:latin typeface="Arial MT"/>
                <a:cs typeface="Arial MT"/>
              </a:rPr>
              <a:t> </a:t>
            </a:r>
            <a:r>
              <a:rPr sz="1800" dirty="0">
                <a:solidFill>
                  <a:srgbClr val="595959"/>
                </a:solidFill>
                <a:latin typeface="Arial MT"/>
                <a:cs typeface="Arial MT"/>
              </a:rPr>
              <a:t>you</a:t>
            </a:r>
            <a:r>
              <a:rPr sz="1800" spc="-10" dirty="0">
                <a:solidFill>
                  <a:srgbClr val="595959"/>
                </a:solidFill>
                <a:latin typeface="Arial MT"/>
                <a:cs typeface="Arial MT"/>
              </a:rPr>
              <a:t> </a:t>
            </a:r>
            <a:r>
              <a:rPr sz="1800" spc="-5" dirty="0">
                <a:solidFill>
                  <a:srgbClr val="595959"/>
                </a:solidFill>
                <a:latin typeface="Arial MT"/>
                <a:cs typeface="Arial MT"/>
              </a:rPr>
              <a:t>find</a:t>
            </a:r>
            <a:r>
              <a:rPr sz="1800" spc="-15" dirty="0">
                <a:solidFill>
                  <a:srgbClr val="595959"/>
                </a:solidFill>
                <a:latin typeface="Arial MT"/>
                <a:cs typeface="Arial MT"/>
              </a:rPr>
              <a:t> </a:t>
            </a:r>
            <a:r>
              <a:rPr sz="1800" spc="-5" dirty="0">
                <a:solidFill>
                  <a:srgbClr val="595959"/>
                </a:solidFill>
                <a:latin typeface="Arial MT"/>
                <a:cs typeface="Arial MT"/>
              </a:rPr>
              <a:t>null</a:t>
            </a:r>
            <a:endParaRPr sz="1800">
              <a:latin typeface="Arial MT"/>
              <a:cs typeface="Arial M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1043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Linear</a:t>
            </a:r>
            <a:r>
              <a:rPr sz="2500" b="0" spc="-55" dirty="0">
                <a:solidFill>
                  <a:srgbClr val="000000"/>
                </a:solidFill>
                <a:latin typeface="Arial MT"/>
                <a:cs typeface="Arial MT"/>
              </a:rPr>
              <a:t> </a:t>
            </a:r>
            <a:r>
              <a:rPr sz="2500" b="0" dirty="0">
                <a:solidFill>
                  <a:srgbClr val="000000"/>
                </a:solidFill>
                <a:latin typeface="Arial MT"/>
                <a:cs typeface="Arial MT"/>
              </a:rPr>
              <a:t>Probing</a:t>
            </a:r>
            <a:endParaRPr sz="2500">
              <a:latin typeface="Arial MT"/>
              <a:cs typeface="Arial MT"/>
            </a:endParaRPr>
          </a:p>
        </p:txBody>
      </p:sp>
      <p:sp>
        <p:nvSpPr>
          <p:cNvPr id="3" name="object 3"/>
          <p:cNvSpPr txBox="1"/>
          <p:nvPr/>
        </p:nvSpPr>
        <p:spPr>
          <a:xfrm>
            <a:off x="928849" y="1686748"/>
            <a:ext cx="123189" cy="2767965"/>
          </a:xfrm>
          <a:prstGeom prst="rect">
            <a:avLst/>
          </a:prstGeom>
        </p:spPr>
        <p:txBody>
          <a:bodyPr vert="horz" wrap="square" lIns="0" tIns="73660" rIns="0" bIns="0" rtlCol="0">
            <a:spAutoFit/>
          </a:bodyPr>
          <a:lstStyle/>
          <a:p>
            <a:pPr marL="12700">
              <a:lnSpc>
                <a:spcPct val="100000"/>
              </a:lnSpc>
              <a:spcBef>
                <a:spcPts val="580"/>
              </a:spcBef>
            </a:pPr>
            <a:r>
              <a:rPr sz="1400" dirty="0">
                <a:latin typeface="Consolas"/>
                <a:cs typeface="Consolas"/>
              </a:rPr>
              <a:t>0</a:t>
            </a:r>
            <a:endParaRPr sz="1400">
              <a:latin typeface="Consolas"/>
              <a:cs typeface="Consolas"/>
            </a:endParaRPr>
          </a:p>
          <a:p>
            <a:pPr marL="12700">
              <a:lnSpc>
                <a:spcPct val="100000"/>
              </a:lnSpc>
              <a:spcBef>
                <a:spcPts val="475"/>
              </a:spcBef>
            </a:pPr>
            <a:r>
              <a:rPr sz="1400" dirty="0">
                <a:latin typeface="Consolas"/>
                <a:cs typeface="Consolas"/>
              </a:rPr>
              <a:t>1</a:t>
            </a:r>
            <a:endParaRPr sz="1400">
              <a:latin typeface="Consolas"/>
              <a:cs typeface="Consolas"/>
            </a:endParaRPr>
          </a:p>
          <a:p>
            <a:pPr marL="12700">
              <a:lnSpc>
                <a:spcPct val="100000"/>
              </a:lnSpc>
              <a:spcBef>
                <a:spcPts val="480"/>
              </a:spcBef>
            </a:pPr>
            <a:r>
              <a:rPr sz="1400" dirty="0">
                <a:latin typeface="Consolas"/>
                <a:cs typeface="Consolas"/>
              </a:rPr>
              <a:t>2</a:t>
            </a:r>
            <a:endParaRPr sz="1400">
              <a:latin typeface="Consolas"/>
              <a:cs typeface="Consolas"/>
            </a:endParaRPr>
          </a:p>
          <a:p>
            <a:pPr marL="12700">
              <a:lnSpc>
                <a:spcPct val="100000"/>
              </a:lnSpc>
              <a:spcBef>
                <a:spcPts val="480"/>
              </a:spcBef>
            </a:pPr>
            <a:r>
              <a:rPr sz="1400" dirty="0">
                <a:latin typeface="Consolas"/>
                <a:cs typeface="Consolas"/>
              </a:rPr>
              <a:t>3</a:t>
            </a:r>
            <a:endParaRPr sz="1400">
              <a:latin typeface="Consolas"/>
              <a:cs typeface="Consolas"/>
            </a:endParaRPr>
          </a:p>
          <a:p>
            <a:pPr marL="12700">
              <a:lnSpc>
                <a:spcPct val="100000"/>
              </a:lnSpc>
              <a:spcBef>
                <a:spcPts val="480"/>
              </a:spcBef>
            </a:pPr>
            <a:r>
              <a:rPr sz="1400" dirty="0">
                <a:latin typeface="Consolas"/>
                <a:cs typeface="Consolas"/>
              </a:rPr>
              <a:t>4</a:t>
            </a:r>
            <a:endParaRPr sz="1400">
              <a:latin typeface="Consolas"/>
              <a:cs typeface="Consolas"/>
            </a:endParaRPr>
          </a:p>
          <a:p>
            <a:pPr marL="12700">
              <a:lnSpc>
                <a:spcPct val="100000"/>
              </a:lnSpc>
              <a:spcBef>
                <a:spcPts val="480"/>
              </a:spcBef>
            </a:pPr>
            <a:r>
              <a:rPr sz="1400" dirty="0">
                <a:latin typeface="Consolas"/>
                <a:cs typeface="Consolas"/>
              </a:rPr>
              <a:t>5</a:t>
            </a:r>
            <a:endParaRPr sz="1400">
              <a:latin typeface="Consolas"/>
              <a:cs typeface="Consolas"/>
            </a:endParaRPr>
          </a:p>
          <a:p>
            <a:pPr marL="12700">
              <a:lnSpc>
                <a:spcPct val="100000"/>
              </a:lnSpc>
              <a:spcBef>
                <a:spcPts val="475"/>
              </a:spcBef>
            </a:pPr>
            <a:r>
              <a:rPr sz="1400" dirty="0">
                <a:latin typeface="Consolas"/>
                <a:cs typeface="Consolas"/>
              </a:rPr>
              <a:t>6</a:t>
            </a:r>
            <a:endParaRPr sz="1400">
              <a:latin typeface="Consolas"/>
              <a:cs typeface="Consolas"/>
            </a:endParaRPr>
          </a:p>
          <a:p>
            <a:pPr marL="12700">
              <a:lnSpc>
                <a:spcPct val="100000"/>
              </a:lnSpc>
              <a:spcBef>
                <a:spcPts val="480"/>
              </a:spcBef>
            </a:pPr>
            <a:r>
              <a:rPr sz="1400" dirty="0">
                <a:latin typeface="Consolas"/>
                <a:cs typeface="Consolas"/>
              </a:rPr>
              <a:t>7</a:t>
            </a:r>
            <a:endParaRPr sz="1400">
              <a:latin typeface="Consolas"/>
              <a:cs typeface="Consolas"/>
            </a:endParaRPr>
          </a:p>
          <a:p>
            <a:pPr marL="12700">
              <a:lnSpc>
                <a:spcPct val="100000"/>
              </a:lnSpc>
              <a:spcBef>
                <a:spcPts val="480"/>
              </a:spcBef>
            </a:pPr>
            <a:r>
              <a:rPr sz="1400" dirty="0">
                <a:latin typeface="Consolas"/>
                <a:cs typeface="Consolas"/>
              </a:rPr>
              <a:t>8</a:t>
            </a:r>
            <a:endParaRPr sz="1400">
              <a:latin typeface="Consolas"/>
              <a:cs typeface="Consolas"/>
            </a:endParaRPr>
          </a:p>
          <a:p>
            <a:pPr marL="12700">
              <a:lnSpc>
                <a:spcPct val="100000"/>
              </a:lnSpc>
              <a:spcBef>
                <a:spcPts val="480"/>
              </a:spcBef>
            </a:pPr>
            <a:r>
              <a:rPr sz="1400" dirty="0">
                <a:latin typeface="Consolas"/>
                <a:cs typeface="Consolas"/>
              </a:rPr>
              <a:t>9</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41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spc="-5" dirty="0">
                          <a:latin typeface="Consolas"/>
                          <a:cs typeface="Consolas"/>
                        </a:rPr>
                        <a:t>22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32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11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sp>
        <p:nvSpPr>
          <p:cNvPr id="5" name="object 5"/>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pic>
        <p:nvPicPr>
          <p:cNvPr id="6" name="object 6"/>
          <p:cNvPicPr/>
          <p:nvPr/>
        </p:nvPicPr>
        <p:blipFill>
          <a:blip r:embed="rId2" cstate="print"/>
          <a:stretch>
            <a:fillRect/>
          </a:stretch>
        </p:blipFill>
        <p:spPr>
          <a:xfrm>
            <a:off x="4702422" y="1042835"/>
            <a:ext cx="4129884" cy="1150779"/>
          </a:xfrm>
          <a:prstGeom prst="rect">
            <a:avLst/>
          </a:prstGeom>
        </p:spPr>
      </p:pic>
      <p:sp>
        <p:nvSpPr>
          <p:cNvPr id="7" name="object 7"/>
          <p:cNvSpPr txBox="1"/>
          <p:nvPr/>
        </p:nvSpPr>
        <p:spPr>
          <a:xfrm>
            <a:off x="6217311" y="1493639"/>
            <a:ext cx="109855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What</a:t>
            </a:r>
            <a:r>
              <a:rPr sz="1400" spc="-50" dirty="0">
                <a:latin typeface="Consolas"/>
                <a:cs typeface="Consolas"/>
              </a:rPr>
              <a:t> </a:t>
            </a:r>
            <a:r>
              <a:rPr sz="1400" spc="-5" dirty="0">
                <a:latin typeface="Consolas"/>
                <a:cs typeface="Consolas"/>
              </a:rPr>
              <a:t>to</a:t>
            </a:r>
            <a:r>
              <a:rPr sz="1400" spc="-45" dirty="0">
                <a:latin typeface="Consolas"/>
                <a:cs typeface="Consolas"/>
              </a:rPr>
              <a:t> </a:t>
            </a:r>
            <a:r>
              <a:rPr sz="1400" spc="-5" dirty="0">
                <a:latin typeface="Consolas"/>
                <a:cs typeface="Consolas"/>
              </a:rPr>
              <a:t>do?</a:t>
            </a:r>
            <a:endParaRPr sz="1400">
              <a:latin typeface="Consolas"/>
              <a:cs typeface="Consolas"/>
            </a:endParaRPr>
          </a:p>
        </p:txBody>
      </p:sp>
      <p:grpSp>
        <p:nvGrpSpPr>
          <p:cNvPr id="8" name="object 8"/>
          <p:cNvGrpSpPr/>
          <p:nvPr/>
        </p:nvGrpSpPr>
        <p:grpSpPr>
          <a:xfrm>
            <a:off x="6064982" y="977623"/>
            <a:ext cx="1405255" cy="302260"/>
            <a:chOff x="6064982" y="977623"/>
            <a:chExt cx="1405255" cy="302260"/>
          </a:xfrm>
        </p:grpSpPr>
        <p:sp>
          <p:nvSpPr>
            <p:cNvPr id="9" name="object 9"/>
            <p:cNvSpPr/>
            <p:nvPr/>
          </p:nvSpPr>
          <p:spPr>
            <a:xfrm>
              <a:off x="6079269" y="9919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10" name="object 10"/>
            <p:cNvSpPr/>
            <p:nvPr/>
          </p:nvSpPr>
          <p:spPr>
            <a:xfrm>
              <a:off x="6079269" y="9919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11" name="object 11"/>
          <p:cNvSpPr txBox="1"/>
          <p:nvPr/>
        </p:nvSpPr>
        <p:spPr>
          <a:xfrm>
            <a:off x="6266185" y="1003894"/>
            <a:ext cx="10020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insert(82)</a:t>
            </a:r>
            <a:endParaRPr sz="1400">
              <a:latin typeface="Consolas"/>
              <a:cs typeface="Consolas"/>
            </a:endParaRPr>
          </a:p>
        </p:txBody>
      </p:sp>
      <p:sp>
        <p:nvSpPr>
          <p:cNvPr id="12" name="object 12"/>
          <p:cNvSpPr/>
          <p:nvPr/>
        </p:nvSpPr>
        <p:spPr>
          <a:xfrm>
            <a:off x="4250799" y="2590000"/>
            <a:ext cx="195580" cy="213360"/>
          </a:xfrm>
          <a:custGeom>
            <a:avLst/>
            <a:gdLst/>
            <a:ahLst/>
            <a:cxnLst/>
            <a:rect l="l" t="t" r="r" b="b"/>
            <a:pathLst>
              <a:path w="195579" h="213360">
                <a:moveTo>
                  <a:pt x="195401" y="213359"/>
                </a:moveTo>
                <a:lnTo>
                  <a:pt x="0" y="213359"/>
                </a:lnTo>
                <a:lnTo>
                  <a:pt x="0" y="0"/>
                </a:lnTo>
                <a:lnTo>
                  <a:pt x="195401" y="0"/>
                </a:lnTo>
                <a:lnTo>
                  <a:pt x="195401" y="213359"/>
                </a:lnTo>
                <a:close/>
              </a:path>
            </a:pathLst>
          </a:custGeom>
          <a:solidFill>
            <a:srgbClr val="FFFF00"/>
          </a:solidFill>
        </p:spPr>
        <p:txBody>
          <a:bodyPr wrap="square" lIns="0" tIns="0" rIns="0" bIns="0" rtlCol="0"/>
          <a:lstStyle/>
          <a:p>
            <a:endParaRPr/>
          </a:p>
        </p:txBody>
      </p:sp>
      <p:sp>
        <p:nvSpPr>
          <p:cNvPr id="13" name="object 13"/>
          <p:cNvSpPr txBox="1"/>
          <p:nvPr/>
        </p:nvSpPr>
        <p:spPr>
          <a:xfrm>
            <a:off x="4238099" y="2570188"/>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82</a:t>
            </a:r>
            <a:endParaRPr sz="1400">
              <a:latin typeface="Consolas"/>
              <a:cs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1043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Linear</a:t>
            </a:r>
            <a:r>
              <a:rPr sz="2500" b="0" spc="-55" dirty="0">
                <a:solidFill>
                  <a:srgbClr val="000000"/>
                </a:solidFill>
                <a:latin typeface="Arial MT"/>
                <a:cs typeface="Arial MT"/>
              </a:rPr>
              <a:t> </a:t>
            </a:r>
            <a:r>
              <a:rPr sz="2500" b="0" dirty="0">
                <a:solidFill>
                  <a:srgbClr val="000000"/>
                </a:solidFill>
                <a:latin typeface="Arial MT"/>
                <a:cs typeface="Arial MT"/>
              </a:rPr>
              <a:t>Probing</a:t>
            </a:r>
            <a:endParaRPr sz="2500">
              <a:latin typeface="Arial MT"/>
              <a:cs typeface="Arial MT"/>
            </a:endParaRPr>
          </a:p>
        </p:txBody>
      </p:sp>
      <p:sp>
        <p:nvSpPr>
          <p:cNvPr id="3" name="object 3"/>
          <p:cNvSpPr txBox="1"/>
          <p:nvPr/>
        </p:nvSpPr>
        <p:spPr>
          <a:xfrm>
            <a:off x="928849" y="1686748"/>
            <a:ext cx="123189" cy="2767965"/>
          </a:xfrm>
          <a:prstGeom prst="rect">
            <a:avLst/>
          </a:prstGeom>
        </p:spPr>
        <p:txBody>
          <a:bodyPr vert="horz" wrap="square" lIns="0" tIns="73660" rIns="0" bIns="0" rtlCol="0">
            <a:spAutoFit/>
          </a:bodyPr>
          <a:lstStyle/>
          <a:p>
            <a:pPr marL="12700">
              <a:lnSpc>
                <a:spcPct val="100000"/>
              </a:lnSpc>
              <a:spcBef>
                <a:spcPts val="580"/>
              </a:spcBef>
            </a:pPr>
            <a:r>
              <a:rPr sz="1400" dirty="0">
                <a:latin typeface="Consolas"/>
                <a:cs typeface="Consolas"/>
              </a:rPr>
              <a:t>0</a:t>
            </a:r>
            <a:endParaRPr sz="1400">
              <a:latin typeface="Consolas"/>
              <a:cs typeface="Consolas"/>
            </a:endParaRPr>
          </a:p>
          <a:p>
            <a:pPr marL="12700">
              <a:lnSpc>
                <a:spcPct val="100000"/>
              </a:lnSpc>
              <a:spcBef>
                <a:spcPts val="475"/>
              </a:spcBef>
            </a:pPr>
            <a:r>
              <a:rPr sz="1400" dirty="0">
                <a:latin typeface="Consolas"/>
                <a:cs typeface="Consolas"/>
              </a:rPr>
              <a:t>1</a:t>
            </a:r>
            <a:endParaRPr sz="1400">
              <a:latin typeface="Consolas"/>
              <a:cs typeface="Consolas"/>
            </a:endParaRPr>
          </a:p>
          <a:p>
            <a:pPr marL="12700">
              <a:lnSpc>
                <a:spcPct val="100000"/>
              </a:lnSpc>
              <a:spcBef>
                <a:spcPts val="480"/>
              </a:spcBef>
            </a:pPr>
            <a:r>
              <a:rPr sz="1400" dirty="0">
                <a:latin typeface="Consolas"/>
                <a:cs typeface="Consolas"/>
              </a:rPr>
              <a:t>2</a:t>
            </a:r>
            <a:endParaRPr sz="1400">
              <a:latin typeface="Consolas"/>
              <a:cs typeface="Consolas"/>
            </a:endParaRPr>
          </a:p>
          <a:p>
            <a:pPr marL="12700">
              <a:lnSpc>
                <a:spcPct val="100000"/>
              </a:lnSpc>
              <a:spcBef>
                <a:spcPts val="480"/>
              </a:spcBef>
            </a:pPr>
            <a:r>
              <a:rPr sz="1400" dirty="0">
                <a:latin typeface="Consolas"/>
                <a:cs typeface="Consolas"/>
              </a:rPr>
              <a:t>3</a:t>
            </a:r>
            <a:endParaRPr sz="1400">
              <a:latin typeface="Consolas"/>
              <a:cs typeface="Consolas"/>
            </a:endParaRPr>
          </a:p>
          <a:p>
            <a:pPr marL="12700">
              <a:lnSpc>
                <a:spcPct val="100000"/>
              </a:lnSpc>
              <a:spcBef>
                <a:spcPts val="480"/>
              </a:spcBef>
            </a:pPr>
            <a:r>
              <a:rPr sz="1400" dirty="0">
                <a:latin typeface="Consolas"/>
                <a:cs typeface="Consolas"/>
              </a:rPr>
              <a:t>4</a:t>
            </a:r>
            <a:endParaRPr sz="1400">
              <a:latin typeface="Consolas"/>
              <a:cs typeface="Consolas"/>
            </a:endParaRPr>
          </a:p>
          <a:p>
            <a:pPr marL="12700">
              <a:lnSpc>
                <a:spcPct val="100000"/>
              </a:lnSpc>
              <a:spcBef>
                <a:spcPts val="480"/>
              </a:spcBef>
            </a:pPr>
            <a:r>
              <a:rPr sz="1400" dirty="0">
                <a:latin typeface="Consolas"/>
                <a:cs typeface="Consolas"/>
              </a:rPr>
              <a:t>5</a:t>
            </a:r>
            <a:endParaRPr sz="1400">
              <a:latin typeface="Consolas"/>
              <a:cs typeface="Consolas"/>
            </a:endParaRPr>
          </a:p>
          <a:p>
            <a:pPr marL="12700">
              <a:lnSpc>
                <a:spcPct val="100000"/>
              </a:lnSpc>
              <a:spcBef>
                <a:spcPts val="475"/>
              </a:spcBef>
            </a:pPr>
            <a:r>
              <a:rPr sz="1400" dirty="0">
                <a:latin typeface="Consolas"/>
                <a:cs typeface="Consolas"/>
              </a:rPr>
              <a:t>6</a:t>
            </a:r>
            <a:endParaRPr sz="1400">
              <a:latin typeface="Consolas"/>
              <a:cs typeface="Consolas"/>
            </a:endParaRPr>
          </a:p>
          <a:p>
            <a:pPr marL="12700">
              <a:lnSpc>
                <a:spcPct val="100000"/>
              </a:lnSpc>
              <a:spcBef>
                <a:spcPts val="480"/>
              </a:spcBef>
            </a:pPr>
            <a:r>
              <a:rPr sz="1400" dirty="0">
                <a:latin typeface="Consolas"/>
                <a:cs typeface="Consolas"/>
              </a:rPr>
              <a:t>7</a:t>
            </a:r>
            <a:endParaRPr sz="1400">
              <a:latin typeface="Consolas"/>
              <a:cs typeface="Consolas"/>
            </a:endParaRPr>
          </a:p>
          <a:p>
            <a:pPr marL="12700">
              <a:lnSpc>
                <a:spcPct val="100000"/>
              </a:lnSpc>
              <a:spcBef>
                <a:spcPts val="480"/>
              </a:spcBef>
            </a:pPr>
            <a:r>
              <a:rPr sz="1400" dirty="0">
                <a:latin typeface="Consolas"/>
                <a:cs typeface="Consolas"/>
              </a:rPr>
              <a:t>8</a:t>
            </a:r>
            <a:endParaRPr sz="1400">
              <a:latin typeface="Consolas"/>
              <a:cs typeface="Consolas"/>
            </a:endParaRPr>
          </a:p>
          <a:p>
            <a:pPr marL="12700">
              <a:lnSpc>
                <a:spcPct val="100000"/>
              </a:lnSpc>
              <a:spcBef>
                <a:spcPts val="480"/>
              </a:spcBef>
            </a:pPr>
            <a:r>
              <a:rPr sz="1400" dirty="0">
                <a:latin typeface="Consolas"/>
                <a:cs typeface="Consolas"/>
              </a:rPr>
              <a:t>9</a:t>
            </a:r>
            <a:endParaRPr sz="1400">
              <a:latin typeface="Consolas"/>
              <a:cs typeface="Consolas"/>
            </a:endParaRPr>
          </a:p>
        </p:txBody>
      </p:sp>
      <p:grpSp>
        <p:nvGrpSpPr>
          <p:cNvPr id="4" name="object 4"/>
          <p:cNvGrpSpPr/>
          <p:nvPr/>
        </p:nvGrpSpPr>
        <p:grpSpPr>
          <a:xfrm>
            <a:off x="1199762" y="1720787"/>
            <a:ext cx="1538605" cy="302895"/>
            <a:chOff x="1199762" y="1720787"/>
            <a:chExt cx="1538605" cy="302895"/>
          </a:xfrm>
        </p:grpSpPr>
        <p:sp>
          <p:nvSpPr>
            <p:cNvPr id="5" name="object 5"/>
            <p:cNvSpPr/>
            <p:nvPr/>
          </p:nvSpPr>
          <p:spPr>
            <a:xfrm>
              <a:off x="1214050" y="1735074"/>
              <a:ext cx="1510030" cy="274320"/>
            </a:xfrm>
            <a:custGeom>
              <a:avLst/>
              <a:gdLst/>
              <a:ahLst/>
              <a:cxnLst/>
              <a:rect l="l" t="t" r="r" b="b"/>
              <a:pathLst>
                <a:path w="1510030" h="274319">
                  <a:moveTo>
                    <a:pt x="1509899" y="274199"/>
                  </a:moveTo>
                  <a:lnTo>
                    <a:pt x="0" y="274199"/>
                  </a:lnTo>
                  <a:lnTo>
                    <a:pt x="0" y="0"/>
                  </a:lnTo>
                  <a:lnTo>
                    <a:pt x="1509899" y="0"/>
                  </a:lnTo>
                  <a:lnTo>
                    <a:pt x="1509899" y="274199"/>
                  </a:lnTo>
                  <a:close/>
                </a:path>
              </a:pathLst>
            </a:custGeom>
            <a:solidFill>
              <a:srgbClr val="EEEEEE"/>
            </a:solidFill>
          </p:spPr>
          <p:txBody>
            <a:bodyPr wrap="square" lIns="0" tIns="0" rIns="0" bIns="0" rtlCol="0"/>
            <a:lstStyle/>
            <a:p>
              <a:endParaRPr/>
            </a:p>
          </p:txBody>
        </p:sp>
        <p:sp>
          <p:nvSpPr>
            <p:cNvPr id="6" name="object 6"/>
            <p:cNvSpPr/>
            <p:nvPr/>
          </p:nvSpPr>
          <p:spPr>
            <a:xfrm>
              <a:off x="1214050" y="1735074"/>
              <a:ext cx="1510030" cy="274320"/>
            </a:xfrm>
            <a:custGeom>
              <a:avLst/>
              <a:gdLst/>
              <a:ahLst/>
              <a:cxnLst/>
              <a:rect l="l" t="t" r="r" b="b"/>
              <a:pathLst>
                <a:path w="1510030" h="274319">
                  <a:moveTo>
                    <a:pt x="0" y="0"/>
                  </a:moveTo>
                  <a:lnTo>
                    <a:pt x="1509899" y="0"/>
                  </a:lnTo>
                  <a:lnTo>
                    <a:pt x="15098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7" name="object 7"/>
          <p:cNvSpPr txBox="1"/>
          <p:nvPr/>
        </p:nvSpPr>
        <p:spPr>
          <a:xfrm>
            <a:off x="1760898" y="1747588"/>
            <a:ext cx="41592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null</a:t>
            </a:r>
            <a:endParaRPr sz="1400">
              <a:latin typeface="Consolas"/>
              <a:cs typeface="Consolas"/>
            </a:endParaRPr>
          </a:p>
        </p:txBody>
      </p:sp>
      <p:grpSp>
        <p:nvGrpSpPr>
          <p:cNvPr id="8" name="object 8"/>
          <p:cNvGrpSpPr/>
          <p:nvPr/>
        </p:nvGrpSpPr>
        <p:grpSpPr>
          <a:xfrm>
            <a:off x="1199762" y="1994987"/>
            <a:ext cx="1538605" cy="302895"/>
            <a:chOff x="1199762" y="1994987"/>
            <a:chExt cx="1538605" cy="302895"/>
          </a:xfrm>
        </p:grpSpPr>
        <p:sp>
          <p:nvSpPr>
            <p:cNvPr id="9" name="object 9"/>
            <p:cNvSpPr/>
            <p:nvPr/>
          </p:nvSpPr>
          <p:spPr>
            <a:xfrm>
              <a:off x="1214050" y="2009275"/>
              <a:ext cx="1510030" cy="274320"/>
            </a:xfrm>
            <a:custGeom>
              <a:avLst/>
              <a:gdLst/>
              <a:ahLst/>
              <a:cxnLst/>
              <a:rect l="l" t="t" r="r" b="b"/>
              <a:pathLst>
                <a:path w="1510030" h="274319">
                  <a:moveTo>
                    <a:pt x="1509899" y="274199"/>
                  </a:moveTo>
                  <a:lnTo>
                    <a:pt x="0" y="274199"/>
                  </a:lnTo>
                  <a:lnTo>
                    <a:pt x="0" y="0"/>
                  </a:lnTo>
                  <a:lnTo>
                    <a:pt x="1509899" y="0"/>
                  </a:lnTo>
                  <a:lnTo>
                    <a:pt x="1509899" y="274199"/>
                  </a:lnTo>
                  <a:close/>
                </a:path>
              </a:pathLst>
            </a:custGeom>
            <a:solidFill>
              <a:srgbClr val="EEEEEE"/>
            </a:solidFill>
          </p:spPr>
          <p:txBody>
            <a:bodyPr wrap="square" lIns="0" tIns="0" rIns="0" bIns="0" rtlCol="0"/>
            <a:lstStyle/>
            <a:p>
              <a:endParaRPr/>
            </a:p>
          </p:txBody>
        </p:sp>
        <p:sp>
          <p:nvSpPr>
            <p:cNvPr id="10" name="object 10"/>
            <p:cNvSpPr/>
            <p:nvPr/>
          </p:nvSpPr>
          <p:spPr>
            <a:xfrm>
              <a:off x="1214050" y="2009275"/>
              <a:ext cx="1510030" cy="274320"/>
            </a:xfrm>
            <a:custGeom>
              <a:avLst/>
              <a:gdLst/>
              <a:ahLst/>
              <a:cxnLst/>
              <a:rect l="l" t="t" r="r" b="b"/>
              <a:pathLst>
                <a:path w="1510030" h="274319">
                  <a:moveTo>
                    <a:pt x="0" y="0"/>
                  </a:moveTo>
                  <a:lnTo>
                    <a:pt x="1509899" y="0"/>
                  </a:lnTo>
                  <a:lnTo>
                    <a:pt x="15098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1" name="object 11"/>
          <p:cNvSpPr txBox="1"/>
          <p:nvPr/>
        </p:nvSpPr>
        <p:spPr>
          <a:xfrm>
            <a:off x="1858599" y="2021788"/>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41</a:t>
            </a:r>
            <a:endParaRPr sz="1400">
              <a:latin typeface="Consolas"/>
              <a:cs typeface="Consolas"/>
            </a:endParaRPr>
          </a:p>
        </p:txBody>
      </p:sp>
      <p:grpSp>
        <p:nvGrpSpPr>
          <p:cNvPr id="12" name="object 12"/>
          <p:cNvGrpSpPr/>
          <p:nvPr/>
        </p:nvGrpSpPr>
        <p:grpSpPr>
          <a:xfrm>
            <a:off x="1199762" y="2269187"/>
            <a:ext cx="1538605" cy="302895"/>
            <a:chOff x="1199762" y="2269187"/>
            <a:chExt cx="1538605" cy="302895"/>
          </a:xfrm>
        </p:grpSpPr>
        <p:sp>
          <p:nvSpPr>
            <p:cNvPr id="13" name="object 13"/>
            <p:cNvSpPr/>
            <p:nvPr/>
          </p:nvSpPr>
          <p:spPr>
            <a:xfrm>
              <a:off x="1214050" y="2283474"/>
              <a:ext cx="1510030" cy="274320"/>
            </a:xfrm>
            <a:custGeom>
              <a:avLst/>
              <a:gdLst/>
              <a:ahLst/>
              <a:cxnLst/>
              <a:rect l="l" t="t" r="r" b="b"/>
              <a:pathLst>
                <a:path w="1510030" h="274319">
                  <a:moveTo>
                    <a:pt x="1509899" y="274199"/>
                  </a:moveTo>
                  <a:lnTo>
                    <a:pt x="0" y="274199"/>
                  </a:lnTo>
                  <a:lnTo>
                    <a:pt x="0" y="0"/>
                  </a:lnTo>
                  <a:lnTo>
                    <a:pt x="1509899" y="0"/>
                  </a:lnTo>
                  <a:lnTo>
                    <a:pt x="1509899" y="274199"/>
                  </a:lnTo>
                  <a:close/>
                </a:path>
              </a:pathLst>
            </a:custGeom>
            <a:solidFill>
              <a:srgbClr val="F4CCCC"/>
            </a:solidFill>
          </p:spPr>
          <p:txBody>
            <a:bodyPr wrap="square" lIns="0" tIns="0" rIns="0" bIns="0" rtlCol="0"/>
            <a:lstStyle/>
            <a:p>
              <a:endParaRPr/>
            </a:p>
          </p:txBody>
        </p:sp>
        <p:sp>
          <p:nvSpPr>
            <p:cNvPr id="14" name="object 14"/>
            <p:cNvSpPr/>
            <p:nvPr/>
          </p:nvSpPr>
          <p:spPr>
            <a:xfrm>
              <a:off x="1214050" y="2283474"/>
              <a:ext cx="1510030" cy="274320"/>
            </a:xfrm>
            <a:custGeom>
              <a:avLst/>
              <a:gdLst/>
              <a:ahLst/>
              <a:cxnLst/>
              <a:rect l="l" t="t" r="r" b="b"/>
              <a:pathLst>
                <a:path w="1510030" h="274319">
                  <a:moveTo>
                    <a:pt x="0" y="0"/>
                  </a:moveTo>
                  <a:lnTo>
                    <a:pt x="1509899" y="0"/>
                  </a:lnTo>
                  <a:lnTo>
                    <a:pt x="15098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5" name="object 15"/>
          <p:cNvSpPr txBox="1"/>
          <p:nvPr/>
        </p:nvSpPr>
        <p:spPr>
          <a:xfrm>
            <a:off x="1858599" y="2295988"/>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22</a:t>
            </a:r>
            <a:endParaRPr sz="1400">
              <a:latin typeface="Consolas"/>
              <a:cs typeface="Consolas"/>
            </a:endParaRPr>
          </a:p>
        </p:txBody>
      </p:sp>
      <p:grpSp>
        <p:nvGrpSpPr>
          <p:cNvPr id="16" name="object 16"/>
          <p:cNvGrpSpPr/>
          <p:nvPr/>
        </p:nvGrpSpPr>
        <p:grpSpPr>
          <a:xfrm>
            <a:off x="1199762" y="2543387"/>
            <a:ext cx="1538605" cy="302895"/>
            <a:chOff x="1199762" y="2543387"/>
            <a:chExt cx="1538605" cy="302895"/>
          </a:xfrm>
        </p:grpSpPr>
        <p:sp>
          <p:nvSpPr>
            <p:cNvPr id="17" name="object 17"/>
            <p:cNvSpPr/>
            <p:nvPr/>
          </p:nvSpPr>
          <p:spPr>
            <a:xfrm>
              <a:off x="1214050" y="2557675"/>
              <a:ext cx="1510030" cy="274320"/>
            </a:xfrm>
            <a:custGeom>
              <a:avLst/>
              <a:gdLst/>
              <a:ahLst/>
              <a:cxnLst/>
              <a:rect l="l" t="t" r="r" b="b"/>
              <a:pathLst>
                <a:path w="1510030" h="274319">
                  <a:moveTo>
                    <a:pt x="1509899" y="274199"/>
                  </a:moveTo>
                  <a:lnTo>
                    <a:pt x="0" y="274199"/>
                  </a:lnTo>
                  <a:lnTo>
                    <a:pt x="0" y="0"/>
                  </a:lnTo>
                  <a:lnTo>
                    <a:pt x="1509899" y="0"/>
                  </a:lnTo>
                  <a:lnTo>
                    <a:pt x="1509899" y="274199"/>
                  </a:lnTo>
                  <a:close/>
                </a:path>
              </a:pathLst>
            </a:custGeom>
            <a:solidFill>
              <a:srgbClr val="EEEEEE"/>
            </a:solidFill>
          </p:spPr>
          <p:txBody>
            <a:bodyPr wrap="square" lIns="0" tIns="0" rIns="0" bIns="0" rtlCol="0"/>
            <a:lstStyle/>
            <a:p>
              <a:endParaRPr/>
            </a:p>
          </p:txBody>
        </p:sp>
        <p:sp>
          <p:nvSpPr>
            <p:cNvPr id="18" name="object 18"/>
            <p:cNvSpPr/>
            <p:nvPr/>
          </p:nvSpPr>
          <p:spPr>
            <a:xfrm>
              <a:off x="1214050" y="2557675"/>
              <a:ext cx="1510030" cy="274320"/>
            </a:xfrm>
            <a:custGeom>
              <a:avLst/>
              <a:gdLst/>
              <a:ahLst/>
              <a:cxnLst/>
              <a:rect l="l" t="t" r="r" b="b"/>
              <a:pathLst>
                <a:path w="1510030" h="274319">
                  <a:moveTo>
                    <a:pt x="0" y="0"/>
                  </a:moveTo>
                  <a:lnTo>
                    <a:pt x="1509899" y="0"/>
                  </a:lnTo>
                  <a:lnTo>
                    <a:pt x="15098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19" name="object 19"/>
          <p:cNvSpPr txBox="1"/>
          <p:nvPr/>
        </p:nvSpPr>
        <p:spPr>
          <a:xfrm>
            <a:off x="1858599" y="2570188"/>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32</a:t>
            </a:r>
            <a:endParaRPr sz="1400">
              <a:latin typeface="Consolas"/>
              <a:cs typeface="Consolas"/>
            </a:endParaRPr>
          </a:p>
        </p:txBody>
      </p:sp>
      <p:grpSp>
        <p:nvGrpSpPr>
          <p:cNvPr id="20" name="object 20"/>
          <p:cNvGrpSpPr/>
          <p:nvPr/>
        </p:nvGrpSpPr>
        <p:grpSpPr>
          <a:xfrm>
            <a:off x="1199762" y="2817587"/>
            <a:ext cx="1538605" cy="302895"/>
            <a:chOff x="1199762" y="2817587"/>
            <a:chExt cx="1538605" cy="302895"/>
          </a:xfrm>
        </p:grpSpPr>
        <p:sp>
          <p:nvSpPr>
            <p:cNvPr id="21" name="object 21"/>
            <p:cNvSpPr/>
            <p:nvPr/>
          </p:nvSpPr>
          <p:spPr>
            <a:xfrm>
              <a:off x="1214050" y="2831875"/>
              <a:ext cx="1510030" cy="274320"/>
            </a:xfrm>
            <a:custGeom>
              <a:avLst/>
              <a:gdLst/>
              <a:ahLst/>
              <a:cxnLst/>
              <a:rect l="l" t="t" r="r" b="b"/>
              <a:pathLst>
                <a:path w="1510030" h="274319">
                  <a:moveTo>
                    <a:pt x="1509899" y="274199"/>
                  </a:moveTo>
                  <a:lnTo>
                    <a:pt x="0" y="274199"/>
                  </a:lnTo>
                  <a:lnTo>
                    <a:pt x="0" y="0"/>
                  </a:lnTo>
                  <a:lnTo>
                    <a:pt x="1509899" y="0"/>
                  </a:lnTo>
                  <a:lnTo>
                    <a:pt x="1509899" y="274199"/>
                  </a:lnTo>
                  <a:close/>
                </a:path>
              </a:pathLst>
            </a:custGeom>
            <a:solidFill>
              <a:srgbClr val="EEEEEE"/>
            </a:solidFill>
          </p:spPr>
          <p:txBody>
            <a:bodyPr wrap="square" lIns="0" tIns="0" rIns="0" bIns="0" rtlCol="0"/>
            <a:lstStyle/>
            <a:p>
              <a:endParaRPr/>
            </a:p>
          </p:txBody>
        </p:sp>
        <p:sp>
          <p:nvSpPr>
            <p:cNvPr id="22" name="object 22"/>
            <p:cNvSpPr/>
            <p:nvPr/>
          </p:nvSpPr>
          <p:spPr>
            <a:xfrm>
              <a:off x="1214050" y="2831875"/>
              <a:ext cx="1510030" cy="274320"/>
            </a:xfrm>
            <a:custGeom>
              <a:avLst/>
              <a:gdLst/>
              <a:ahLst/>
              <a:cxnLst/>
              <a:rect l="l" t="t" r="r" b="b"/>
              <a:pathLst>
                <a:path w="1510030" h="274319">
                  <a:moveTo>
                    <a:pt x="0" y="0"/>
                  </a:moveTo>
                  <a:lnTo>
                    <a:pt x="1509899" y="0"/>
                  </a:lnTo>
                  <a:lnTo>
                    <a:pt x="15098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23" name="object 23"/>
          <p:cNvSpPr txBox="1"/>
          <p:nvPr/>
        </p:nvSpPr>
        <p:spPr>
          <a:xfrm>
            <a:off x="1858599" y="2844388"/>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11</a:t>
            </a:r>
            <a:endParaRPr sz="1400">
              <a:latin typeface="Consolas"/>
              <a:cs typeface="Consolas"/>
            </a:endParaRPr>
          </a:p>
        </p:txBody>
      </p:sp>
      <p:grpSp>
        <p:nvGrpSpPr>
          <p:cNvPr id="24" name="object 24"/>
          <p:cNvGrpSpPr/>
          <p:nvPr/>
        </p:nvGrpSpPr>
        <p:grpSpPr>
          <a:xfrm>
            <a:off x="1199762" y="3091787"/>
            <a:ext cx="1538605" cy="302895"/>
            <a:chOff x="1199762" y="3091787"/>
            <a:chExt cx="1538605" cy="302895"/>
          </a:xfrm>
        </p:grpSpPr>
        <p:sp>
          <p:nvSpPr>
            <p:cNvPr id="25" name="object 25"/>
            <p:cNvSpPr/>
            <p:nvPr/>
          </p:nvSpPr>
          <p:spPr>
            <a:xfrm>
              <a:off x="1214050" y="3106074"/>
              <a:ext cx="1510030" cy="274320"/>
            </a:xfrm>
            <a:custGeom>
              <a:avLst/>
              <a:gdLst/>
              <a:ahLst/>
              <a:cxnLst/>
              <a:rect l="l" t="t" r="r" b="b"/>
              <a:pathLst>
                <a:path w="1510030" h="274320">
                  <a:moveTo>
                    <a:pt x="1509899" y="274199"/>
                  </a:moveTo>
                  <a:lnTo>
                    <a:pt x="0" y="274199"/>
                  </a:lnTo>
                  <a:lnTo>
                    <a:pt x="0" y="0"/>
                  </a:lnTo>
                  <a:lnTo>
                    <a:pt x="1509899" y="0"/>
                  </a:lnTo>
                  <a:lnTo>
                    <a:pt x="1509899" y="274199"/>
                  </a:lnTo>
                  <a:close/>
                </a:path>
              </a:pathLst>
            </a:custGeom>
            <a:solidFill>
              <a:srgbClr val="EEEEEE"/>
            </a:solidFill>
          </p:spPr>
          <p:txBody>
            <a:bodyPr wrap="square" lIns="0" tIns="0" rIns="0" bIns="0" rtlCol="0"/>
            <a:lstStyle/>
            <a:p>
              <a:endParaRPr/>
            </a:p>
          </p:txBody>
        </p:sp>
        <p:sp>
          <p:nvSpPr>
            <p:cNvPr id="26" name="object 26"/>
            <p:cNvSpPr/>
            <p:nvPr/>
          </p:nvSpPr>
          <p:spPr>
            <a:xfrm>
              <a:off x="1214050" y="3106074"/>
              <a:ext cx="1510030" cy="274320"/>
            </a:xfrm>
            <a:custGeom>
              <a:avLst/>
              <a:gdLst/>
              <a:ahLst/>
              <a:cxnLst/>
              <a:rect l="l" t="t" r="r" b="b"/>
              <a:pathLst>
                <a:path w="1510030" h="274320">
                  <a:moveTo>
                    <a:pt x="0" y="0"/>
                  </a:moveTo>
                  <a:lnTo>
                    <a:pt x="1509899" y="0"/>
                  </a:lnTo>
                  <a:lnTo>
                    <a:pt x="15098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27" name="object 27"/>
          <p:cNvSpPr txBox="1"/>
          <p:nvPr/>
        </p:nvSpPr>
        <p:spPr>
          <a:xfrm>
            <a:off x="1760898" y="3118587"/>
            <a:ext cx="41592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null</a:t>
            </a:r>
            <a:endParaRPr sz="1400">
              <a:latin typeface="Consolas"/>
              <a:cs typeface="Consolas"/>
            </a:endParaRPr>
          </a:p>
        </p:txBody>
      </p:sp>
      <p:grpSp>
        <p:nvGrpSpPr>
          <p:cNvPr id="28" name="object 28"/>
          <p:cNvGrpSpPr/>
          <p:nvPr/>
        </p:nvGrpSpPr>
        <p:grpSpPr>
          <a:xfrm>
            <a:off x="1199762" y="3365987"/>
            <a:ext cx="1538605" cy="302895"/>
            <a:chOff x="1199762" y="3365987"/>
            <a:chExt cx="1538605" cy="302895"/>
          </a:xfrm>
        </p:grpSpPr>
        <p:sp>
          <p:nvSpPr>
            <p:cNvPr id="29" name="object 29"/>
            <p:cNvSpPr/>
            <p:nvPr/>
          </p:nvSpPr>
          <p:spPr>
            <a:xfrm>
              <a:off x="1214050" y="3380275"/>
              <a:ext cx="1510030" cy="274320"/>
            </a:xfrm>
            <a:custGeom>
              <a:avLst/>
              <a:gdLst/>
              <a:ahLst/>
              <a:cxnLst/>
              <a:rect l="l" t="t" r="r" b="b"/>
              <a:pathLst>
                <a:path w="1510030" h="274320">
                  <a:moveTo>
                    <a:pt x="1509899" y="274199"/>
                  </a:moveTo>
                  <a:lnTo>
                    <a:pt x="0" y="274199"/>
                  </a:lnTo>
                  <a:lnTo>
                    <a:pt x="0" y="0"/>
                  </a:lnTo>
                  <a:lnTo>
                    <a:pt x="1509899" y="0"/>
                  </a:lnTo>
                  <a:lnTo>
                    <a:pt x="1509899" y="274199"/>
                  </a:lnTo>
                  <a:close/>
                </a:path>
              </a:pathLst>
            </a:custGeom>
            <a:solidFill>
              <a:srgbClr val="EEEEEE"/>
            </a:solidFill>
          </p:spPr>
          <p:txBody>
            <a:bodyPr wrap="square" lIns="0" tIns="0" rIns="0" bIns="0" rtlCol="0"/>
            <a:lstStyle/>
            <a:p>
              <a:endParaRPr/>
            </a:p>
          </p:txBody>
        </p:sp>
        <p:sp>
          <p:nvSpPr>
            <p:cNvPr id="30" name="object 30"/>
            <p:cNvSpPr/>
            <p:nvPr/>
          </p:nvSpPr>
          <p:spPr>
            <a:xfrm>
              <a:off x="1214050" y="3380275"/>
              <a:ext cx="1510030" cy="274320"/>
            </a:xfrm>
            <a:custGeom>
              <a:avLst/>
              <a:gdLst/>
              <a:ahLst/>
              <a:cxnLst/>
              <a:rect l="l" t="t" r="r" b="b"/>
              <a:pathLst>
                <a:path w="1510030" h="274320">
                  <a:moveTo>
                    <a:pt x="0" y="0"/>
                  </a:moveTo>
                  <a:lnTo>
                    <a:pt x="1509899" y="0"/>
                  </a:lnTo>
                  <a:lnTo>
                    <a:pt x="15098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31" name="object 31"/>
          <p:cNvSpPr txBox="1"/>
          <p:nvPr/>
        </p:nvSpPr>
        <p:spPr>
          <a:xfrm>
            <a:off x="1760898" y="3392788"/>
            <a:ext cx="41592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null</a:t>
            </a:r>
            <a:endParaRPr sz="1400">
              <a:latin typeface="Consolas"/>
              <a:cs typeface="Consolas"/>
            </a:endParaRPr>
          </a:p>
        </p:txBody>
      </p:sp>
      <p:grpSp>
        <p:nvGrpSpPr>
          <p:cNvPr id="32" name="object 32"/>
          <p:cNvGrpSpPr/>
          <p:nvPr/>
        </p:nvGrpSpPr>
        <p:grpSpPr>
          <a:xfrm>
            <a:off x="1199762" y="3640187"/>
            <a:ext cx="1538605" cy="302895"/>
            <a:chOff x="1199762" y="3640187"/>
            <a:chExt cx="1538605" cy="302895"/>
          </a:xfrm>
        </p:grpSpPr>
        <p:sp>
          <p:nvSpPr>
            <p:cNvPr id="33" name="object 33"/>
            <p:cNvSpPr/>
            <p:nvPr/>
          </p:nvSpPr>
          <p:spPr>
            <a:xfrm>
              <a:off x="1214050" y="3654474"/>
              <a:ext cx="1510030" cy="274320"/>
            </a:xfrm>
            <a:custGeom>
              <a:avLst/>
              <a:gdLst/>
              <a:ahLst/>
              <a:cxnLst/>
              <a:rect l="l" t="t" r="r" b="b"/>
              <a:pathLst>
                <a:path w="1510030" h="274320">
                  <a:moveTo>
                    <a:pt x="1509899" y="274199"/>
                  </a:moveTo>
                  <a:lnTo>
                    <a:pt x="0" y="274199"/>
                  </a:lnTo>
                  <a:lnTo>
                    <a:pt x="0" y="0"/>
                  </a:lnTo>
                  <a:lnTo>
                    <a:pt x="1509899" y="0"/>
                  </a:lnTo>
                  <a:lnTo>
                    <a:pt x="1509899" y="274199"/>
                  </a:lnTo>
                  <a:close/>
                </a:path>
              </a:pathLst>
            </a:custGeom>
            <a:solidFill>
              <a:srgbClr val="EEEEEE"/>
            </a:solidFill>
          </p:spPr>
          <p:txBody>
            <a:bodyPr wrap="square" lIns="0" tIns="0" rIns="0" bIns="0" rtlCol="0"/>
            <a:lstStyle/>
            <a:p>
              <a:endParaRPr/>
            </a:p>
          </p:txBody>
        </p:sp>
        <p:sp>
          <p:nvSpPr>
            <p:cNvPr id="34" name="object 34"/>
            <p:cNvSpPr/>
            <p:nvPr/>
          </p:nvSpPr>
          <p:spPr>
            <a:xfrm>
              <a:off x="1214050" y="3654474"/>
              <a:ext cx="1510030" cy="274320"/>
            </a:xfrm>
            <a:custGeom>
              <a:avLst/>
              <a:gdLst/>
              <a:ahLst/>
              <a:cxnLst/>
              <a:rect l="l" t="t" r="r" b="b"/>
              <a:pathLst>
                <a:path w="1510030" h="274320">
                  <a:moveTo>
                    <a:pt x="0" y="0"/>
                  </a:moveTo>
                  <a:lnTo>
                    <a:pt x="1509899" y="0"/>
                  </a:lnTo>
                  <a:lnTo>
                    <a:pt x="15098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35" name="object 35"/>
          <p:cNvSpPr txBox="1"/>
          <p:nvPr/>
        </p:nvSpPr>
        <p:spPr>
          <a:xfrm>
            <a:off x="1760898" y="3666988"/>
            <a:ext cx="41592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null</a:t>
            </a:r>
            <a:endParaRPr sz="1400">
              <a:latin typeface="Consolas"/>
              <a:cs typeface="Consolas"/>
            </a:endParaRPr>
          </a:p>
        </p:txBody>
      </p:sp>
      <p:grpSp>
        <p:nvGrpSpPr>
          <p:cNvPr id="36" name="object 36"/>
          <p:cNvGrpSpPr/>
          <p:nvPr/>
        </p:nvGrpSpPr>
        <p:grpSpPr>
          <a:xfrm>
            <a:off x="1199762" y="3914387"/>
            <a:ext cx="1538605" cy="302895"/>
            <a:chOff x="1199762" y="3914387"/>
            <a:chExt cx="1538605" cy="302895"/>
          </a:xfrm>
        </p:grpSpPr>
        <p:sp>
          <p:nvSpPr>
            <p:cNvPr id="37" name="object 37"/>
            <p:cNvSpPr/>
            <p:nvPr/>
          </p:nvSpPr>
          <p:spPr>
            <a:xfrm>
              <a:off x="1214050" y="3928674"/>
              <a:ext cx="1510030" cy="274320"/>
            </a:xfrm>
            <a:custGeom>
              <a:avLst/>
              <a:gdLst/>
              <a:ahLst/>
              <a:cxnLst/>
              <a:rect l="l" t="t" r="r" b="b"/>
              <a:pathLst>
                <a:path w="1510030" h="274320">
                  <a:moveTo>
                    <a:pt x="1509899" y="274199"/>
                  </a:moveTo>
                  <a:lnTo>
                    <a:pt x="0" y="274199"/>
                  </a:lnTo>
                  <a:lnTo>
                    <a:pt x="0" y="0"/>
                  </a:lnTo>
                  <a:lnTo>
                    <a:pt x="1509899" y="0"/>
                  </a:lnTo>
                  <a:lnTo>
                    <a:pt x="1509899" y="274199"/>
                  </a:lnTo>
                  <a:close/>
                </a:path>
              </a:pathLst>
            </a:custGeom>
            <a:solidFill>
              <a:srgbClr val="EEEEEE"/>
            </a:solidFill>
          </p:spPr>
          <p:txBody>
            <a:bodyPr wrap="square" lIns="0" tIns="0" rIns="0" bIns="0" rtlCol="0"/>
            <a:lstStyle/>
            <a:p>
              <a:endParaRPr/>
            </a:p>
          </p:txBody>
        </p:sp>
        <p:sp>
          <p:nvSpPr>
            <p:cNvPr id="38" name="object 38"/>
            <p:cNvSpPr/>
            <p:nvPr/>
          </p:nvSpPr>
          <p:spPr>
            <a:xfrm>
              <a:off x="1214050" y="3928674"/>
              <a:ext cx="1510030" cy="274320"/>
            </a:xfrm>
            <a:custGeom>
              <a:avLst/>
              <a:gdLst/>
              <a:ahLst/>
              <a:cxnLst/>
              <a:rect l="l" t="t" r="r" b="b"/>
              <a:pathLst>
                <a:path w="1510030" h="274320">
                  <a:moveTo>
                    <a:pt x="0" y="0"/>
                  </a:moveTo>
                  <a:lnTo>
                    <a:pt x="1509899" y="0"/>
                  </a:lnTo>
                  <a:lnTo>
                    <a:pt x="15098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39" name="object 39"/>
          <p:cNvSpPr txBox="1"/>
          <p:nvPr/>
        </p:nvSpPr>
        <p:spPr>
          <a:xfrm>
            <a:off x="1760898" y="3941188"/>
            <a:ext cx="41592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null</a:t>
            </a:r>
            <a:endParaRPr sz="1400">
              <a:latin typeface="Consolas"/>
              <a:cs typeface="Consolas"/>
            </a:endParaRPr>
          </a:p>
        </p:txBody>
      </p:sp>
      <p:grpSp>
        <p:nvGrpSpPr>
          <p:cNvPr id="40" name="object 40"/>
          <p:cNvGrpSpPr/>
          <p:nvPr/>
        </p:nvGrpSpPr>
        <p:grpSpPr>
          <a:xfrm>
            <a:off x="1199762" y="4188587"/>
            <a:ext cx="1538605" cy="302895"/>
            <a:chOff x="1199762" y="4188587"/>
            <a:chExt cx="1538605" cy="302895"/>
          </a:xfrm>
        </p:grpSpPr>
        <p:sp>
          <p:nvSpPr>
            <p:cNvPr id="41" name="object 41"/>
            <p:cNvSpPr/>
            <p:nvPr/>
          </p:nvSpPr>
          <p:spPr>
            <a:xfrm>
              <a:off x="1214050" y="4202874"/>
              <a:ext cx="1510030" cy="274320"/>
            </a:xfrm>
            <a:custGeom>
              <a:avLst/>
              <a:gdLst/>
              <a:ahLst/>
              <a:cxnLst/>
              <a:rect l="l" t="t" r="r" b="b"/>
              <a:pathLst>
                <a:path w="1510030" h="274320">
                  <a:moveTo>
                    <a:pt x="1509899" y="274199"/>
                  </a:moveTo>
                  <a:lnTo>
                    <a:pt x="0" y="274199"/>
                  </a:lnTo>
                  <a:lnTo>
                    <a:pt x="0" y="0"/>
                  </a:lnTo>
                  <a:lnTo>
                    <a:pt x="1509899" y="0"/>
                  </a:lnTo>
                  <a:lnTo>
                    <a:pt x="1509899" y="274199"/>
                  </a:lnTo>
                  <a:close/>
                </a:path>
              </a:pathLst>
            </a:custGeom>
            <a:solidFill>
              <a:srgbClr val="EEEEEE"/>
            </a:solidFill>
          </p:spPr>
          <p:txBody>
            <a:bodyPr wrap="square" lIns="0" tIns="0" rIns="0" bIns="0" rtlCol="0"/>
            <a:lstStyle/>
            <a:p>
              <a:endParaRPr/>
            </a:p>
          </p:txBody>
        </p:sp>
        <p:sp>
          <p:nvSpPr>
            <p:cNvPr id="42" name="object 42"/>
            <p:cNvSpPr/>
            <p:nvPr/>
          </p:nvSpPr>
          <p:spPr>
            <a:xfrm>
              <a:off x="1214050" y="4202874"/>
              <a:ext cx="1510030" cy="274320"/>
            </a:xfrm>
            <a:custGeom>
              <a:avLst/>
              <a:gdLst/>
              <a:ahLst/>
              <a:cxnLst/>
              <a:rect l="l" t="t" r="r" b="b"/>
              <a:pathLst>
                <a:path w="1510030" h="274320">
                  <a:moveTo>
                    <a:pt x="0" y="0"/>
                  </a:moveTo>
                  <a:lnTo>
                    <a:pt x="1509899" y="0"/>
                  </a:lnTo>
                  <a:lnTo>
                    <a:pt x="1509899" y="274199"/>
                  </a:lnTo>
                  <a:lnTo>
                    <a:pt x="0" y="274199"/>
                  </a:lnTo>
                  <a:lnTo>
                    <a:pt x="0" y="0"/>
                  </a:lnTo>
                  <a:close/>
                </a:path>
              </a:pathLst>
            </a:custGeom>
            <a:ln w="28574">
              <a:solidFill>
                <a:srgbClr val="666666"/>
              </a:solidFill>
            </a:ln>
          </p:spPr>
          <p:txBody>
            <a:bodyPr wrap="square" lIns="0" tIns="0" rIns="0" bIns="0" rtlCol="0"/>
            <a:lstStyle/>
            <a:p>
              <a:endParaRPr/>
            </a:p>
          </p:txBody>
        </p:sp>
      </p:grpSp>
      <p:sp>
        <p:nvSpPr>
          <p:cNvPr id="43" name="object 43"/>
          <p:cNvSpPr txBox="1"/>
          <p:nvPr/>
        </p:nvSpPr>
        <p:spPr>
          <a:xfrm>
            <a:off x="1760898" y="4215388"/>
            <a:ext cx="41592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null</a:t>
            </a:r>
            <a:endParaRPr sz="1400">
              <a:latin typeface="Consolas"/>
              <a:cs typeface="Consolas"/>
            </a:endParaRPr>
          </a:p>
        </p:txBody>
      </p:sp>
      <p:sp>
        <p:nvSpPr>
          <p:cNvPr id="44" name="object 44"/>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pic>
        <p:nvPicPr>
          <p:cNvPr id="45" name="object 45"/>
          <p:cNvPicPr/>
          <p:nvPr/>
        </p:nvPicPr>
        <p:blipFill>
          <a:blip r:embed="rId2" cstate="print"/>
          <a:stretch>
            <a:fillRect/>
          </a:stretch>
        </p:blipFill>
        <p:spPr>
          <a:xfrm>
            <a:off x="4702422" y="1042835"/>
            <a:ext cx="4129884" cy="1150779"/>
          </a:xfrm>
          <a:prstGeom prst="rect">
            <a:avLst/>
          </a:prstGeom>
        </p:spPr>
      </p:pic>
      <p:sp>
        <p:nvSpPr>
          <p:cNvPr id="46" name="object 46"/>
          <p:cNvSpPr txBox="1"/>
          <p:nvPr/>
        </p:nvSpPr>
        <p:spPr>
          <a:xfrm>
            <a:off x="5338004" y="1388864"/>
            <a:ext cx="2853055" cy="448309"/>
          </a:xfrm>
          <a:prstGeom prst="rect">
            <a:avLst/>
          </a:prstGeom>
        </p:spPr>
        <p:txBody>
          <a:bodyPr vert="horz" wrap="square" lIns="0" tIns="12700" rIns="0" bIns="0" rtlCol="0">
            <a:spAutoFit/>
          </a:bodyPr>
          <a:lstStyle/>
          <a:p>
            <a:pPr algn="ctr">
              <a:lnSpc>
                <a:spcPts val="1664"/>
              </a:lnSpc>
              <a:spcBef>
                <a:spcPts val="100"/>
              </a:spcBef>
            </a:pPr>
            <a:r>
              <a:rPr sz="1400" spc="-5" dirty="0">
                <a:latin typeface="Consolas"/>
                <a:cs typeface="Consolas"/>
              </a:rPr>
              <a:t>We</a:t>
            </a:r>
            <a:r>
              <a:rPr sz="1400" spc="-20" dirty="0">
                <a:latin typeface="Consolas"/>
                <a:cs typeface="Consolas"/>
              </a:rPr>
              <a:t> </a:t>
            </a:r>
            <a:r>
              <a:rPr sz="1400" spc="-5" dirty="0">
                <a:latin typeface="Consolas"/>
                <a:cs typeface="Consolas"/>
              </a:rPr>
              <a:t>get</a:t>
            </a:r>
            <a:r>
              <a:rPr sz="1400" spc="-15" dirty="0">
                <a:latin typeface="Consolas"/>
                <a:cs typeface="Consolas"/>
              </a:rPr>
              <a:t> </a:t>
            </a:r>
            <a:r>
              <a:rPr sz="1400" spc="-5" dirty="0">
                <a:latin typeface="Consolas"/>
                <a:cs typeface="Consolas"/>
              </a:rPr>
              <a:t>our</a:t>
            </a:r>
            <a:r>
              <a:rPr sz="1400" spc="-20" dirty="0">
                <a:latin typeface="Consolas"/>
                <a:cs typeface="Consolas"/>
              </a:rPr>
              <a:t> </a:t>
            </a:r>
            <a:r>
              <a:rPr sz="1400" spc="-5" dirty="0">
                <a:latin typeface="Consolas"/>
                <a:cs typeface="Consolas"/>
              </a:rPr>
              <a:t>initial</a:t>
            </a:r>
            <a:r>
              <a:rPr sz="1400" spc="-15" dirty="0">
                <a:latin typeface="Consolas"/>
                <a:cs typeface="Consolas"/>
              </a:rPr>
              <a:t> </a:t>
            </a:r>
            <a:r>
              <a:rPr sz="1400" spc="-5" dirty="0">
                <a:latin typeface="Consolas"/>
                <a:cs typeface="Consolas"/>
              </a:rPr>
              <a:t>h(82)</a:t>
            </a:r>
            <a:r>
              <a:rPr sz="1400" spc="-15" dirty="0">
                <a:latin typeface="Consolas"/>
                <a:cs typeface="Consolas"/>
              </a:rPr>
              <a:t> </a:t>
            </a:r>
            <a:r>
              <a:rPr sz="1400" dirty="0">
                <a:latin typeface="Consolas"/>
                <a:cs typeface="Consolas"/>
              </a:rPr>
              <a:t>=</a:t>
            </a:r>
            <a:r>
              <a:rPr sz="1400" spc="-20" dirty="0">
                <a:latin typeface="Consolas"/>
                <a:cs typeface="Consolas"/>
              </a:rPr>
              <a:t> </a:t>
            </a:r>
            <a:r>
              <a:rPr sz="1400" spc="-5" dirty="0">
                <a:latin typeface="Consolas"/>
                <a:cs typeface="Consolas"/>
              </a:rPr>
              <a:t>2.</a:t>
            </a:r>
            <a:endParaRPr sz="1400">
              <a:latin typeface="Consolas"/>
              <a:cs typeface="Consolas"/>
            </a:endParaRPr>
          </a:p>
          <a:p>
            <a:pPr marL="3175" algn="ctr">
              <a:lnSpc>
                <a:spcPts val="1664"/>
              </a:lnSpc>
            </a:pPr>
            <a:r>
              <a:rPr sz="1400" spc="-5" dirty="0">
                <a:latin typeface="Consolas"/>
                <a:cs typeface="Consolas"/>
              </a:rPr>
              <a:t>Collision</a:t>
            </a:r>
            <a:r>
              <a:rPr sz="1400" spc="-65" dirty="0">
                <a:latin typeface="Consolas"/>
                <a:cs typeface="Consolas"/>
              </a:rPr>
              <a:t> </a:t>
            </a:r>
            <a:r>
              <a:rPr sz="1400" spc="-5" dirty="0">
                <a:latin typeface="Consolas"/>
                <a:cs typeface="Consolas"/>
              </a:rPr>
              <a:t>D:</a:t>
            </a:r>
            <a:endParaRPr sz="1400">
              <a:latin typeface="Consolas"/>
              <a:cs typeface="Consolas"/>
            </a:endParaRPr>
          </a:p>
        </p:txBody>
      </p:sp>
      <p:grpSp>
        <p:nvGrpSpPr>
          <p:cNvPr id="47" name="object 47"/>
          <p:cNvGrpSpPr/>
          <p:nvPr/>
        </p:nvGrpSpPr>
        <p:grpSpPr>
          <a:xfrm>
            <a:off x="6064982" y="977623"/>
            <a:ext cx="1405255" cy="302260"/>
            <a:chOff x="6064982" y="977623"/>
            <a:chExt cx="1405255" cy="302260"/>
          </a:xfrm>
        </p:grpSpPr>
        <p:sp>
          <p:nvSpPr>
            <p:cNvPr id="48" name="object 48"/>
            <p:cNvSpPr/>
            <p:nvPr/>
          </p:nvSpPr>
          <p:spPr>
            <a:xfrm>
              <a:off x="6079269" y="9919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49" name="object 49"/>
            <p:cNvSpPr/>
            <p:nvPr/>
          </p:nvSpPr>
          <p:spPr>
            <a:xfrm>
              <a:off x="6079269" y="9919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50" name="object 50"/>
          <p:cNvSpPr txBox="1"/>
          <p:nvPr/>
        </p:nvSpPr>
        <p:spPr>
          <a:xfrm>
            <a:off x="6266185" y="1003894"/>
            <a:ext cx="10020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insert(82)</a:t>
            </a:r>
            <a:endParaRPr sz="1400">
              <a:latin typeface="Consolas"/>
              <a:cs typeface="Consolas"/>
            </a:endParaRPr>
          </a:p>
        </p:txBody>
      </p:sp>
      <p:sp>
        <p:nvSpPr>
          <p:cNvPr id="51" name="object 51"/>
          <p:cNvSpPr/>
          <p:nvPr/>
        </p:nvSpPr>
        <p:spPr>
          <a:xfrm>
            <a:off x="4250799" y="2590000"/>
            <a:ext cx="195580" cy="213360"/>
          </a:xfrm>
          <a:custGeom>
            <a:avLst/>
            <a:gdLst/>
            <a:ahLst/>
            <a:cxnLst/>
            <a:rect l="l" t="t" r="r" b="b"/>
            <a:pathLst>
              <a:path w="195579" h="213360">
                <a:moveTo>
                  <a:pt x="195401" y="213359"/>
                </a:moveTo>
                <a:lnTo>
                  <a:pt x="0" y="213359"/>
                </a:lnTo>
                <a:lnTo>
                  <a:pt x="0" y="0"/>
                </a:lnTo>
                <a:lnTo>
                  <a:pt x="195401" y="0"/>
                </a:lnTo>
                <a:lnTo>
                  <a:pt x="195401" y="213359"/>
                </a:lnTo>
                <a:close/>
              </a:path>
            </a:pathLst>
          </a:custGeom>
          <a:solidFill>
            <a:srgbClr val="FFFF00"/>
          </a:solidFill>
        </p:spPr>
        <p:txBody>
          <a:bodyPr wrap="square" lIns="0" tIns="0" rIns="0" bIns="0" rtlCol="0"/>
          <a:lstStyle/>
          <a:p>
            <a:endParaRPr/>
          </a:p>
        </p:txBody>
      </p:sp>
      <p:sp>
        <p:nvSpPr>
          <p:cNvPr id="52" name="object 52"/>
          <p:cNvSpPr txBox="1"/>
          <p:nvPr/>
        </p:nvSpPr>
        <p:spPr>
          <a:xfrm>
            <a:off x="4238099" y="2570188"/>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82</a:t>
            </a:r>
            <a:endParaRPr sz="1400">
              <a:latin typeface="Consolas"/>
              <a:cs typeface="Consolas"/>
            </a:endParaRPr>
          </a:p>
        </p:txBody>
      </p:sp>
      <p:grpSp>
        <p:nvGrpSpPr>
          <p:cNvPr id="53" name="object 53"/>
          <p:cNvGrpSpPr/>
          <p:nvPr/>
        </p:nvGrpSpPr>
        <p:grpSpPr>
          <a:xfrm>
            <a:off x="2732902" y="1341127"/>
            <a:ext cx="1918970" cy="1358900"/>
            <a:chOff x="2732902" y="1341127"/>
            <a:chExt cx="1918970" cy="1358900"/>
          </a:xfrm>
        </p:grpSpPr>
        <p:sp>
          <p:nvSpPr>
            <p:cNvPr id="54" name="object 54"/>
            <p:cNvSpPr/>
            <p:nvPr/>
          </p:nvSpPr>
          <p:spPr>
            <a:xfrm>
              <a:off x="2780085" y="2431551"/>
              <a:ext cx="1344930" cy="263525"/>
            </a:xfrm>
            <a:custGeom>
              <a:avLst/>
              <a:gdLst/>
              <a:ahLst/>
              <a:cxnLst/>
              <a:rect l="l" t="t" r="r" b="b"/>
              <a:pathLst>
                <a:path w="1344929" h="263525">
                  <a:moveTo>
                    <a:pt x="1344913" y="263222"/>
                  </a:moveTo>
                  <a:lnTo>
                    <a:pt x="0" y="0"/>
                  </a:lnTo>
                </a:path>
              </a:pathLst>
            </a:custGeom>
            <a:ln w="9524">
              <a:solidFill>
                <a:srgbClr val="595959"/>
              </a:solidFill>
            </a:ln>
          </p:spPr>
          <p:txBody>
            <a:bodyPr wrap="square" lIns="0" tIns="0" rIns="0" bIns="0" rtlCol="0"/>
            <a:lstStyle/>
            <a:p>
              <a:endParaRPr/>
            </a:p>
          </p:txBody>
        </p:sp>
        <p:sp>
          <p:nvSpPr>
            <p:cNvPr id="55" name="object 55"/>
            <p:cNvSpPr/>
            <p:nvPr/>
          </p:nvSpPr>
          <p:spPr>
            <a:xfrm>
              <a:off x="2737665" y="2416112"/>
              <a:ext cx="45720" cy="31115"/>
            </a:xfrm>
            <a:custGeom>
              <a:avLst/>
              <a:gdLst/>
              <a:ahLst/>
              <a:cxnLst/>
              <a:rect l="l" t="t" r="r" b="b"/>
              <a:pathLst>
                <a:path w="45719" h="31114">
                  <a:moveTo>
                    <a:pt x="39398" y="30879"/>
                  </a:moveTo>
                  <a:lnTo>
                    <a:pt x="0" y="7137"/>
                  </a:lnTo>
                  <a:lnTo>
                    <a:pt x="45442" y="0"/>
                  </a:lnTo>
                  <a:lnTo>
                    <a:pt x="39398" y="30879"/>
                  </a:lnTo>
                  <a:close/>
                </a:path>
              </a:pathLst>
            </a:custGeom>
            <a:solidFill>
              <a:srgbClr val="595959"/>
            </a:solidFill>
          </p:spPr>
          <p:txBody>
            <a:bodyPr wrap="square" lIns="0" tIns="0" rIns="0" bIns="0" rtlCol="0"/>
            <a:lstStyle/>
            <a:p>
              <a:endParaRPr/>
            </a:p>
          </p:txBody>
        </p:sp>
        <p:sp>
          <p:nvSpPr>
            <p:cNvPr id="56" name="object 56"/>
            <p:cNvSpPr/>
            <p:nvPr/>
          </p:nvSpPr>
          <p:spPr>
            <a:xfrm>
              <a:off x="2737665" y="2416112"/>
              <a:ext cx="45720" cy="31115"/>
            </a:xfrm>
            <a:custGeom>
              <a:avLst/>
              <a:gdLst/>
              <a:ahLst/>
              <a:cxnLst/>
              <a:rect l="l" t="t" r="r" b="b"/>
              <a:pathLst>
                <a:path w="45719" h="31114">
                  <a:moveTo>
                    <a:pt x="45442" y="0"/>
                  </a:moveTo>
                  <a:lnTo>
                    <a:pt x="0" y="7137"/>
                  </a:lnTo>
                  <a:lnTo>
                    <a:pt x="39398" y="30879"/>
                  </a:lnTo>
                  <a:lnTo>
                    <a:pt x="45442" y="0"/>
                  </a:lnTo>
                  <a:close/>
                </a:path>
              </a:pathLst>
            </a:custGeom>
            <a:ln w="9524">
              <a:solidFill>
                <a:srgbClr val="595959"/>
              </a:solidFill>
            </a:ln>
          </p:spPr>
          <p:txBody>
            <a:bodyPr wrap="square" lIns="0" tIns="0" rIns="0" bIns="0" rtlCol="0"/>
            <a:lstStyle/>
            <a:p>
              <a:endParaRPr/>
            </a:p>
          </p:txBody>
        </p:sp>
        <p:pic>
          <p:nvPicPr>
            <p:cNvPr id="57" name="object 57"/>
            <p:cNvPicPr/>
            <p:nvPr/>
          </p:nvPicPr>
          <p:blipFill>
            <a:blip r:embed="rId3" cstate="print"/>
            <a:stretch>
              <a:fillRect/>
            </a:stretch>
          </p:blipFill>
          <p:spPr>
            <a:xfrm>
              <a:off x="3128450" y="1341127"/>
              <a:ext cx="1523050" cy="893124"/>
            </a:xfrm>
            <a:prstGeom prst="rect">
              <a:avLst/>
            </a:prstGeom>
          </p:spPr>
        </p:pic>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1043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Linear</a:t>
            </a:r>
            <a:r>
              <a:rPr sz="2500" b="0" spc="-55" dirty="0">
                <a:solidFill>
                  <a:srgbClr val="000000"/>
                </a:solidFill>
                <a:latin typeface="Arial MT"/>
                <a:cs typeface="Arial MT"/>
              </a:rPr>
              <a:t> </a:t>
            </a:r>
            <a:r>
              <a:rPr sz="2500" b="0" dirty="0">
                <a:solidFill>
                  <a:srgbClr val="000000"/>
                </a:solidFill>
                <a:latin typeface="Arial MT"/>
                <a:cs typeface="Arial MT"/>
              </a:rPr>
              <a:t>Probing</a:t>
            </a:r>
            <a:endParaRPr sz="2500">
              <a:latin typeface="Arial MT"/>
              <a:cs typeface="Arial MT"/>
            </a:endParaRPr>
          </a:p>
        </p:txBody>
      </p:sp>
      <p:sp>
        <p:nvSpPr>
          <p:cNvPr id="3" name="object 3"/>
          <p:cNvSpPr txBox="1"/>
          <p:nvPr/>
        </p:nvSpPr>
        <p:spPr>
          <a:xfrm>
            <a:off x="928849" y="1686748"/>
            <a:ext cx="123189" cy="2767965"/>
          </a:xfrm>
          <a:prstGeom prst="rect">
            <a:avLst/>
          </a:prstGeom>
        </p:spPr>
        <p:txBody>
          <a:bodyPr vert="horz" wrap="square" lIns="0" tIns="73660" rIns="0" bIns="0" rtlCol="0">
            <a:spAutoFit/>
          </a:bodyPr>
          <a:lstStyle/>
          <a:p>
            <a:pPr marL="12700">
              <a:lnSpc>
                <a:spcPct val="100000"/>
              </a:lnSpc>
              <a:spcBef>
                <a:spcPts val="580"/>
              </a:spcBef>
            </a:pPr>
            <a:r>
              <a:rPr sz="1400" dirty="0">
                <a:latin typeface="Consolas"/>
                <a:cs typeface="Consolas"/>
              </a:rPr>
              <a:t>0</a:t>
            </a:r>
            <a:endParaRPr sz="1400">
              <a:latin typeface="Consolas"/>
              <a:cs typeface="Consolas"/>
            </a:endParaRPr>
          </a:p>
          <a:p>
            <a:pPr marL="12700">
              <a:lnSpc>
                <a:spcPct val="100000"/>
              </a:lnSpc>
              <a:spcBef>
                <a:spcPts val="475"/>
              </a:spcBef>
            </a:pPr>
            <a:r>
              <a:rPr sz="1400" dirty="0">
                <a:latin typeface="Consolas"/>
                <a:cs typeface="Consolas"/>
              </a:rPr>
              <a:t>1</a:t>
            </a:r>
            <a:endParaRPr sz="1400">
              <a:latin typeface="Consolas"/>
              <a:cs typeface="Consolas"/>
            </a:endParaRPr>
          </a:p>
          <a:p>
            <a:pPr marL="12700">
              <a:lnSpc>
                <a:spcPct val="100000"/>
              </a:lnSpc>
              <a:spcBef>
                <a:spcPts val="480"/>
              </a:spcBef>
            </a:pPr>
            <a:r>
              <a:rPr sz="1400" dirty="0">
                <a:latin typeface="Consolas"/>
                <a:cs typeface="Consolas"/>
              </a:rPr>
              <a:t>2</a:t>
            </a:r>
            <a:endParaRPr sz="1400">
              <a:latin typeface="Consolas"/>
              <a:cs typeface="Consolas"/>
            </a:endParaRPr>
          </a:p>
          <a:p>
            <a:pPr marL="12700">
              <a:lnSpc>
                <a:spcPct val="100000"/>
              </a:lnSpc>
              <a:spcBef>
                <a:spcPts val="480"/>
              </a:spcBef>
            </a:pPr>
            <a:r>
              <a:rPr sz="1400" dirty="0">
                <a:latin typeface="Consolas"/>
                <a:cs typeface="Consolas"/>
              </a:rPr>
              <a:t>3</a:t>
            </a:r>
            <a:endParaRPr sz="1400">
              <a:latin typeface="Consolas"/>
              <a:cs typeface="Consolas"/>
            </a:endParaRPr>
          </a:p>
          <a:p>
            <a:pPr marL="12700">
              <a:lnSpc>
                <a:spcPct val="100000"/>
              </a:lnSpc>
              <a:spcBef>
                <a:spcPts val="480"/>
              </a:spcBef>
            </a:pPr>
            <a:r>
              <a:rPr sz="1400" dirty="0">
                <a:latin typeface="Consolas"/>
                <a:cs typeface="Consolas"/>
              </a:rPr>
              <a:t>4</a:t>
            </a:r>
            <a:endParaRPr sz="1400">
              <a:latin typeface="Consolas"/>
              <a:cs typeface="Consolas"/>
            </a:endParaRPr>
          </a:p>
          <a:p>
            <a:pPr marL="12700">
              <a:lnSpc>
                <a:spcPct val="100000"/>
              </a:lnSpc>
              <a:spcBef>
                <a:spcPts val="480"/>
              </a:spcBef>
            </a:pPr>
            <a:r>
              <a:rPr sz="1400" dirty="0">
                <a:latin typeface="Consolas"/>
                <a:cs typeface="Consolas"/>
              </a:rPr>
              <a:t>5</a:t>
            </a:r>
            <a:endParaRPr sz="1400">
              <a:latin typeface="Consolas"/>
              <a:cs typeface="Consolas"/>
            </a:endParaRPr>
          </a:p>
          <a:p>
            <a:pPr marL="12700">
              <a:lnSpc>
                <a:spcPct val="100000"/>
              </a:lnSpc>
              <a:spcBef>
                <a:spcPts val="475"/>
              </a:spcBef>
            </a:pPr>
            <a:r>
              <a:rPr sz="1400" dirty="0">
                <a:latin typeface="Consolas"/>
                <a:cs typeface="Consolas"/>
              </a:rPr>
              <a:t>6</a:t>
            </a:r>
            <a:endParaRPr sz="1400">
              <a:latin typeface="Consolas"/>
              <a:cs typeface="Consolas"/>
            </a:endParaRPr>
          </a:p>
          <a:p>
            <a:pPr marL="12700">
              <a:lnSpc>
                <a:spcPct val="100000"/>
              </a:lnSpc>
              <a:spcBef>
                <a:spcPts val="480"/>
              </a:spcBef>
            </a:pPr>
            <a:r>
              <a:rPr sz="1400" dirty="0">
                <a:latin typeface="Consolas"/>
                <a:cs typeface="Consolas"/>
              </a:rPr>
              <a:t>7</a:t>
            </a:r>
            <a:endParaRPr sz="1400">
              <a:latin typeface="Consolas"/>
              <a:cs typeface="Consolas"/>
            </a:endParaRPr>
          </a:p>
          <a:p>
            <a:pPr marL="12700">
              <a:lnSpc>
                <a:spcPct val="100000"/>
              </a:lnSpc>
              <a:spcBef>
                <a:spcPts val="480"/>
              </a:spcBef>
            </a:pPr>
            <a:r>
              <a:rPr sz="1400" dirty="0">
                <a:latin typeface="Consolas"/>
                <a:cs typeface="Consolas"/>
              </a:rPr>
              <a:t>8</a:t>
            </a:r>
            <a:endParaRPr sz="1400">
              <a:latin typeface="Consolas"/>
              <a:cs typeface="Consolas"/>
            </a:endParaRPr>
          </a:p>
          <a:p>
            <a:pPr marL="12700">
              <a:lnSpc>
                <a:spcPct val="100000"/>
              </a:lnSpc>
              <a:spcBef>
                <a:spcPts val="480"/>
              </a:spcBef>
            </a:pPr>
            <a:r>
              <a:rPr sz="1400" dirty="0">
                <a:latin typeface="Consolas"/>
                <a:cs typeface="Consolas"/>
              </a:rPr>
              <a:t>9</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41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spc="-5" dirty="0">
                          <a:latin typeface="Consolas"/>
                          <a:cs typeface="Consolas"/>
                        </a:rPr>
                        <a:t>22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32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11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sp>
        <p:nvSpPr>
          <p:cNvPr id="5" name="object 5"/>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pic>
        <p:nvPicPr>
          <p:cNvPr id="6" name="object 6"/>
          <p:cNvPicPr/>
          <p:nvPr/>
        </p:nvPicPr>
        <p:blipFill>
          <a:blip r:embed="rId2" cstate="print"/>
          <a:stretch>
            <a:fillRect/>
          </a:stretch>
        </p:blipFill>
        <p:spPr>
          <a:xfrm>
            <a:off x="4702422" y="1042835"/>
            <a:ext cx="4129884" cy="1150779"/>
          </a:xfrm>
          <a:prstGeom prst="rect">
            <a:avLst/>
          </a:prstGeom>
        </p:spPr>
      </p:pic>
      <p:sp>
        <p:nvSpPr>
          <p:cNvPr id="7" name="object 7"/>
          <p:cNvSpPr txBox="1"/>
          <p:nvPr/>
        </p:nvSpPr>
        <p:spPr>
          <a:xfrm>
            <a:off x="6266161" y="1493639"/>
            <a:ext cx="1001394"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Do</a:t>
            </a:r>
            <a:r>
              <a:rPr sz="1400" spc="-50" dirty="0">
                <a:latin typeface="Consolas"/>
                <a:cs typeface="Consolas"/>
              </a:rPr>
              <a:t> </a:t>
            </a:r>
            <a:r>
              <a:rPr sz="1400" spc="-5" dirty="0">
                <a:latin typeface="Consolas"/>
                <a:cs typeface="Consolas"/>
              </a:rPr>
              <a:t>it</a:t>
            </a:r>
            <a:r>
              <a:rPr sz="1400" spc="-45" dirty="0">
                <a:latin typeface="Consolas"/>
                <a:cs typeface="Consolas"/>
              </a:rPr>
              <a:t> </a:t>
            </a:r>
            <a:r>
              <a:rPr sz="1400" spc="-5" dirty="0">
                <a:latin typeface="Consolas"/>
                <a:cs typeface="Consolas"/>
              </a:rPr>
              <a:t>agen</a:t>
            </a:r>
            <a:endParaRPr sz="1400">
              <a:latin typeface="Consolas"/>
              <a:cs typeface="Consolas"/>
            </a:endParaRPr>
          </a:p>
        </p:txBody>
      </p:sp>
      <p:grpSp>
        <p:nvGrpSpPr>
          <p:cNvPr id="8" name="object 8"/>
          <p:cNvGrpSpPr/>
          <p:nvPr/>
        </p:nvGrpSpPr>
        <p:grpSpPr>
          <a:xfrm>
            <a:off x="6064982" y="977623"/>
            <a:ext cx="1405255" cy="302260"/>
            <a:chOff x="6064982" y="977623"/>
            <a:chExt cx="1405255" cy="302260"/>
          </a:xfrm>
        </p:grpSpPr>
        <p:sp>
          <p:nvSpPr>
            <p:cNvPr id="9" name="object 9"/>
            <p:cNvSpPr/>
            <p:nvPr/>
          </p:nvSpPr>
          <p:spPr>
            <a:xfrm>
              <a:off x="6079269" y="9919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10" name="object 10"/>
            <p:cNvSpPr/>
            <p:nvPr/>
          </p:nvSpPr>
          <p:spPr>
            <a:xfrm>
              <a:off x="6079269" y="9919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11" name="object 11"/>
          <p:cNvSpPr txBox="1"/>
          <p:nvPr/>
        </p:nvSpPr>
        <p:spPr>
          <a:xfrm>
            <a:off x="6266185" y="1003894"/>
            <a:ext cx="10020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insert(82)</a:t>
            </a:r>
            <a:endParaRPr sz="1400">
              <a:latin typeface="Consolas"/>
              <a:cs typeface="Consolas"/>
            </a:endParaRPr>
          </a:p>
        </p:txBody>
      </p:sp>
      <p:sp>
        <p:nvSpPr>
          <p:cNvPr id="12" name="object 12"/>
          <p:cNvSpPr/>
          <p:nvPr/>
        </p:nvSpPr>
        <p:spPr>
          <a:xfrm>
            <a:off x="4250799" y="2590000"/>
            <a:ext cx="195580" cy="213360"/>
          </a:xfrm>
          <a:custGeom>
            <a:avLst/>
            <a:gdLst/>
            <a:ahLst/>
            <a:cxnLst/>
            <a:rect l="l" t="t" r="r" b="b"/>
            <a:pathLst>
              <a:path w="195579" h="213360">
                <a:moveTo>
                  <a:pt x="195401" y="213359"/>
                </a:moveTo>
                <a:lnTo>
                  <a:pt x="0" y="213359"/>
                </a:lnTo>
                <a:lnTo>
                  <a:pt x="0" y="0"/>
                </a:lnTo>
                <a:lnTo>
                  <a:pt x="195401" y="0"/>
                </a:lnTo>
                <a:lnTo>
                  <a:pt x="195401" y="213359"/>
                </a:lnTo>
                <a:close/>
              </a:path>
            </a:pathLst>
          </a:custGeom>
          <a:solidFill>
            <a:srgbClr val="FFFF00"/>
          </a:solidFill>
        </p:spPr>
        <p:txBody>
          <a:bodyPr wrap="square" lIns="0" tIns="0" rIns="0" bIns="0" rtlCol="0"/>
          <a:lstStyle/>
          <a:p>
            <a:endParaRPr/>
          </a:p>
        </p:txBody>
      </p:sp>
      <p:sp>
        <p:nvSpPr>
          <p:cNvPr id="13" name="object 13"/>
          <p:cNvSpPr txBox="1"/>
          <p:nvPr/>
        </p:nvSpPr>
        <p:spPr>
          <a:xfrm>
            <a:off x="4238099" y="2570188"/>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82</a:t>
            </a:r>
            <a:endParaRPr sz="1400">
              <a:latin typeface="Consolas"/>
              <a:cs typeface="Consolas"/>
            </a:endParaRPr>
          </a:p>
        </p:txBody>
      </p:sp>
      <p:grpSp>
        <p:nvGrpSpPr>
          <p:cNvPr id="14" name="object 14"/>
          <p:cNvGrpSpPr/>
          <p:nvPr/>
        </p:nvGrpSpPr>
        <p:grpSpPr>
          <a:xfrm>
            <a:off x="2733162" y="2674279"/>
            <a:ext cx="1391920" cy="41275"/>
            <a:chOff x="2733162" y="2674279"/>
            <a:chExt cx="1391920" cy="41275"/>
          </a:xfrm>
        </p:grpSpPr>
        <p:sp>
          <p:nvSpPr>
            <p:cNvPr id="15" name="object 15"/>
            <p:cNvSpPr/>
            <p:nvPr/>
          </p:nvSpPr>
          <p:spPr>
            <a:xfrm>
              <a:off x="2781149" y="2694775"/>
              <a:ext cx="1344295" cy="0"/>
            </a:xfrm>
            <a:custGeom>
              <a:avLst/>
              <a:gdLst/>
              <a:ahLst/>
              <a:cxnLst/>
              <a:rect l="l" t="t" r="r" b="b"/>
              <a:pathLst>
                <a:path w="1344295">
                  <a:moveTo>
                    <a:pt x="1343849" y="0"/>
                  </a:moveTo>
                  <a:lnTo>
                    <a:pt x="0" y="0"/>
                  </a:lnTo>
                </a:path>
              </a:pathLst>
            </a:custGeom>
            <a:ln w="9524">
              <a:solidFill>
                <a:srgbClr val="595959"/>
              </a:solidFill>
            </a:ln>
          </p:spPr>
          <p:txBody>
            <a:bodyPr wrap="square" lIns="0" tIns="0" rIns="0" bIns="0" rtlCol="0"/>
            <a:lstStyle/>
            <a:p>
              <a:endParaRPr/>
            </a:p>
          </p:txBody>
        </p:sp>
        <p:sp>
          <p:nvSpPr>
            <p:cNvPr id="16" name="object 16"/>
            <p:cNvSpPr/>
            <p:nvPr/>
          </p:nvSpPr>
          <p:spPr>
            <a:xfrm>
              <a:off x="2737924" y="2679042"/>
              <a:ext cx="43815" cy="31750"/>
            </a:xfrm>
            <a:custGeom>
              <a:avLst/>
              <a:gdLst/>
              <a:ahLst/>
              <a:cxnLst/>
              <a:rect l="l" t="t" r="r" b="b"/>
              <a:pathLst>
                <a:path w="43814" h="31750">
                  <a:moveTo>
                    <a:pt x="43225" y="31465"/>
                  </a:moveTo>
                  <a:lnTo>
                    <a:pt x="0" y="15732"/>
                  </a:lnTo>
                  <a:lnTo>
                    <a:pt x="43225" y="0"/>
                  </a:lnTo>
                  <a:lnTo>
                    <a:pt x="43225" y="31465"/>
                  </a:lnTo>
                  <a:close/>
                </a:path>
              </a:pathLst>
            </a:custGeom>
            <a:solidFill>
              <a:srgbClr val="595959"/>
            </a:solidFill>
          </p:spPr>
          <p:txBody>
            <a:bodyPr wrap="square" lIns="0" tIns="0" rIns="0" bIns="0" rtlCol="0"/>
            <a:lstStyle/>
            <a:p>
              <a:endParaRPr/>
            </a:p>
          </p:txBody>
        </p:sp>
        <p:sp>
          <p:nvSpPr>
            <p:cNvPr id="17" name="object 17"/>
            <p:cNvSpPr/>
            <p:nvPr/>
          </p:nvSpPr>
          <p:spPr>
            <a:xfrm>
              <a:off x="2737924" y="2679042"/>
              <a:ext cx="43815" cy="31750"/>
            </a:xfrm>
            <a:custGeom>
              <a:avLst/>
              <a:gdLst/>
              <a:ahLst/>
              <a:cxnLst/>
              <a:rect l="l" t="t" r="r" b="b"/>
              <a:pathLst>
                <a:path w="43814" h="31750">
                  <a:moveTo>
                    <a:pt x="43225" y="0"/>
                  </a:moveTo>
                  <a:lnTo>
                    <a:pt x="0" y="15732"/>
                  </a:lnTo>
                  <a:lnTo>
                    <a:pt x="43225" y="31465"/>
                  </a:lnTo>
                  <a:lnTo>
                    <a:pt x="43225" y="0"/>
                  </a:lnTo>
                  <a:close/>
                </a:path>
              </a:pathLst>
            </a:custGeom>
            <a:ln w="9524">
              <a:solidFill>
                <a:srgbClr val="595959"/>
              </a:solidFill>
            </a:ln>
          </p:spPr>
          <p:txBody>
            <a:bodyPr wrap="square" lIns="0" tIns="0" rIns="0" bIns="0" rtlCol="0"/>
            <a:lstStyle/>
            <a:p>
              <a:endParaRPr/>
            </a:p>
          </p:txBody>
        </p:sp>
      </p:grpSp>
      <p:pic>
        <p:nvPicPr>
          <p:cNvPr id="18" name="object 18"/>
          <p:cNvPicPr/>
          <p:nvPr/>
        </p:nvPicPr>
        <p:blipFill>
          <a:blip r:embed="rId3" cstate="print"/>
          <a:stretch>
            <a:fillRect/>
          </a:stretch>
        </p:blipFill>
        <p:spPr>
          <a:xfrm>
            <a:off x="3128450" y="1341127"/>
            <a:ext cx="1523050" cy="893124"/>
          </a:xfrm>
          <a:prstGeom prst="rect">
            <a:avLst/>
          </a:prstGeom>
        </p:spPr>
      </p:pic>
      <p:sp>
        <p:nvSpPr>
          <p:cNvPr id="19" name="object 19"/>
          <p:cNvSpPr txBox="1"/>
          <p:nvPr/>
        </p:nvSpPr>
        <p:spPr>
          <a:xfrm>
            <a:off x="3296799" y="1468188"/>
            <a:ext cx="28257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still</a:t>
            </a:r>
            <a:endParaRPr sz="1400">
              <a:latin typeface="Arial MT"/>
              <a:cs typeface="Arial MT"/>
            </a:endParaRPr>
          </a:p>
        </p:txBody>
      </p:sp>
      <p:pic>
        <p:nvPicPr>
          <p:cNvPr id="20" name="object 20"/>
          <p:cNvPicPr/>
          <p:nvPr/>
        </p:nvPicPr>
        <p:blipFill>
          <a:blip r:embed="rId4" cstate="print"/>
          <a:stretch>
            <a:fillRect/>
          </a:stretch>
        </p:blipFill>
        <p:spPr>
          <a:xfrm>
            <a:off x="5381850" y="3039825"/>
            <a:ext cx="3148749" cy="1771150"/>
          </a:xfrm>
          <a:prstGeom prst="rect">
            <a:avLst/>
          </a:prstGeom>
        </p:spPr>
      </p:pic>
      <p:sp>
        <p:nvSpPr>
          <p:cNvPr id="21" name="object 21"/>
          <p:cNvSpPr txBox="1"/>
          <p:nvPr/>
        </p:nvSpPr>
        <p:spPr>
          <a:xfrm>
            <a:off x="6659225" y="4356337"/>
            <a:ext cx="141668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MT"/>
                <a:cs typeface="Arial MT"/>
              </a:rPr>
              <a:t>I’L</a:t>
            </a:r>
            <a:r>
              <a:rPr sz="1400" dirty="0">
                <a:solidFill>
                  <a:srgbClr val="FFFFFF"/>
                </a:solidFill>
                <a:latin typeface="Arial MT"/>
                <a:cs typeface="Arial MT"/>
              </a:rPr>
              <a:t>L</a:t>
            </a:r>
            <a:r>
              <a:rPr sz="1400" spc="-55" dirty="0">
                <a:solidFill>
                  <a:srgbClr val="FFFFFF"/>
                </a:solidFill>
                <a:latin typeface="Arial MT"/>
                <a:cs typeface="Arial MT"/>
              </a:rPr>
              <a:t> </a:t>
            </a:r>
            <a:r>
              <a:rPr sz="1400" spc="-5" dirty="0">
                <a:solidFill>
                  <a:srgbClr val="FFFFFF"/>
                </a:solidFill>
                <a:latin typeface="Arial MT"/>
                <a:cs typeface="Arial MT"/>
              </a:rPr>
              <a:t>D</a:t>
            </a:r>
            <a:r>
              <a:rPr sz="1400" dirty="0">
                <a:solidFill>
                  <a:srgbClr val="FFFFFF"/>
                </a:solidFill>
                <a:latin typeface="Arial MT"/>
                <a:cs typeface="Arial MT"/>
              </a:rPr>
              <a:t>O</a:t>
            </a:r>
            <a:r>
              <a:rPr sz="1400" spc="-5" dirty="0">
                <a:solidFill>
                  <a:srgbClr val="FFFFFF"/>
                </a:solidFill>
                <a:latin typeface="Arial MT"/>
                <a:cs typeface="Arial MT"/>
              </a:rPr>
              <a:t> I</a:t>
            </a:r>
            <a:r>
              <a:rPr sz="1400" dirty="0">
                <a:solidFill>
                  <a:srgbClr val="FFFFFF"/>
                </a:solidFill>
                <a:latin typeface="Arial MT"/>
                <a:cs typeface="Arial MT"/>
              </a:rPr>
              <a:t>T</a:t>
            </a:r>
            <a:r>
              <a:rPr sz="1400" spc="-105" dirty="0">
                <a:solidFill>
                  <a:srgbClr val="FFFFFF"/>
                </a:solidFill>
                <a:latin typeface="Arial MT"/>
                <a:cs typeface="Arial MT"/>
              </a:rPr>
              <a:t> </a:t>
            </a:r>
            <a:r>
              <a:rPr sz="1400" spc="-5" dirty="0">
                <a:solidFill>
                  <a:srgbClr val="FFFFFF"/>
                </a:solidFill>
                <a:latin typeface="Arial MT"/>
                <a:cs typeface="Arial MT"/>
              </a:rPr>
              <a:t>AGAIN</a:t>
            </a:r>
            <a:endParaRPr sz="1400">
              <a:latin typeface="Arial MT"/>
              <a:cs typeface="Arial M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1043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Linear</a:t>
            </a:r>
            <a:r>
              <a:rPr sz="2500" b="0" spc="-55" dirty="0">
                <a:solidFill>
                  <a:srgbClr val="000000"/>
                </a:solidFill>
                <a:latin typeface="Arial MT"/>
                <a:cs typeface="Arial MT"/>
              </a:rPr>
              <a:t> </a:t>
            </a:r>
            <a:r>
              <a:rPr sz="2500" b="0" dirty="0">
                <a:solidFill>
                  <a:srgbClr val="000000"/>
                </a:solidFill>
                <a:latin typeface="Arial MT"/>
                <a:cs typeface="Arial MT"/>
              </a:rPr>
              <a:t>Probing</a:t>
            </a:r>
            <a:endParaRPr sz="2500">
              <a:latin typeface="Arial MT"/>
              <a:cs typeface="Arial MT"/>
            </a:endParaRPr>
          </a:p>
        </p:txBody>
      </p:sp>
      <p:sp>
        <p:nvSpPr>
          <p:cNvPr id="3" name="object 3"/>
          <p:cNvSpPr txBox="1"/>
          <p:nvPr/>
        </p:nvSpPr>
        <p:spPr>
          <a:xfrm>
            <a:off x="928849" y="1686748"/>
            <a:ext cx="123189" cy="2767965"/>
          </a:xfrm>
          <a:prstGeom prst="rect">
            <a:avLst/>
          </a:prstGeom>
        </p:spPr>
        <p:txBody>
          <a:bodyPr vert="horz" wrap="square" lIns="0" tIns="73660" rIns="0" bIns="0" rtlCol="0">
            <a:spAutoFit/>
          </a:bodyPr>
          <a:lstStyle/>
          <a:p>
            <a:pPr marL="12700">
              <a:lnSpc>
                <a:spcPct val="100000"/>
              </a:lnSpc>
              <a:spcBef>
                <a:spcPts val="580"/>
              </a:spcBef>
            </a:pPr>
            <a:r>
              <a:rPr sz="1400" dirty="0">
                <a:latin typeface="Consolas"/>
                <a:cs typeface="Consolas"/>
              </a:rPr>
              <a:t>0</a:t>
            </a:r>
            <a:endParaRPr sz="1400">
              <a:latin typeface="Consolas"/>
              <a:cs typeface="Consolas"/>
            </a:endParaRPr>
          </a:p>
          <a:p>
            <a:pPr marL="12700">
              <a:lnSpc>
                <a:spcPct val="100000"/>
              </a:lnSpc>
              <a:spcBef>
                <a:spcPts val="475"/>
              </a:spcBef>
            </a:pPr>
            <a:r>
              <a:rPr sz="1400" dirty="0">
                <a:latin typeface="Consolas"/>
                <a:cs typeface="Consolas"/>
              </a:rPr>
              <a:t>1</a:t>
            </a:r>
            <a:endParaRPr sz="1400">
              <a:latin typeface="Consolas"/>
              <a:cs typeface="Consolas"/>
            </a:endParaRPr>
          </a:p>
          <a:p>
            <a:pPr marL="12700">
              <a:lnSpc>
                <a:spcPct val="100000"/>
              </a:lnSpc>
              <a:spcBef>
                <a:spcPts val="480"/>
              </a:spcBef>
            </a:pPr>
            <a:r>
              <a:rPr sz="1400" dirty="0">
                <a:latin typeface="Consolas"/>
                <a:cs typeface="Consolas"/>
              </a:rPr>
              <a:t>2</a:t>
            </a:r>
            <a:endParaRPr sz="1400">
              <a:latin typeface="Consolas"/>
              <a:cs typeface="Consolas"/>
            </a:endParaRPr>
          </a:p>
          <a:p>
            <a:pPr marL="12700">
              <a:lnSpc>
                <a:spcPct val="100000"/>
              </a:lnSpc>
              <a:spcBef>
                <a:spcPts val="480"/>
              </a:spcBef>
            </a:pPr>
            <a:r>
              <a:rPr sz="1400" dirty="0">
                <a:latin typeface="Consolas"/>
                <a:cs typeface="Consolas"/>
              </a:rPr>
              <a:t>3</a:t>
            </a:r>
            <a:endParaRPr sz="1400">
              <a:latin typeface="Consolas"/>
              <a:cs typeface="Consolas"/>
            </a:endParaRPr>
          </a:p>
          <a:p>
            <a:pPr marL="12700">
              <a:lnSpc>
                <a:spcPct val="100000"/>
              </a:lnSpc>
              <a:spcBef>
                <a:spcPts val="480"/>
              </a:spcBef>
            </a:pPr>
            <a:r>
              <a:rPr sz="1400" dirty="0">
                <a:latin typeface="Consolas"/>
                <a:cs typeface="Consolas"/>
              </a:rPr>
              <a:t>4</a:t>
            </a:r>
            <a:endParaRPr sz="1400">
              <a:latin typeface="Consolas"/>
              <a:cs typeface="Consolas"/>
            </a:endParaRPr>
          </a:p>
          <a:p>
            <a:pPr marL="12700">
              <a:lnSpc>
                <a:spcPct val="100000"/>
              </a:lnSpc>
              <a:spcBef>
                <a:spcPts val="480"/>
              </a:spcBef>
            </a:pPr>
            <a:r>
              <a:rPr sz="1400" dirty="0">
                <a:latin typeface="Consolas"/>
                <a:cs typeface="Consolas"/>
              </a:rPr>
              <a:t>5</a:t>
            </a:r>
            <a:endParaRPr sz="1400">
              <a:latin typeface="Consolas"/>
              <a:cs typeface="Consolas"/>
            </a:endParaRPr>
          </a:p>
          <a:p>
            <a:pPr marL="12700">
              <a:lnSpc>
                <a:spcPct val="100000"/>
              </a:lnSpc>
              <a:spcBef>
                <a:spcPts val="475"/>
              </a:spcBef>
            </a:pPr>
            <a:r>
              <a:rPr sz="1400" dirty="0">
                <a:latin typeface="Consolas"/>
                <a:cs typeface="Consolas"/>
              </a:rPr>
              <a:t>6</a:t>
            </a:r>
            <a:endParaRPr sz="1400">
              <a:latin typeface="Consolas"/>
              <a:cs typeface="Consolas"/>
            </a:endParaRPr>
          </a:p>
          <a:p>
            <a:pPr marL="12700">
              <a:lnSpc>
                <a:spcPct val="100000"/>
              </a:lnSpc>
              <a:spcBef>
                <a:spcPts val="480"/>
              </a:spcBef>
            </a:pPr>
            <a:r>
              <a:rPr sz="1400" dirty="0">
                <a:latin typeface="Consolas"/>
                <a:cs typeface="Consolas"/>
              </a:rPr>
              <a:t>7</a:t>
            </a:r>
            <a:endParaRPr sz="1400">
              <a:latin typeface="Consolas"/>
              <a:cs typeface="Consolas"/>
            </a:endParaRPr>
          </a:p>
          <a:p>
            <a:pPr marL="12700">
              <a:lnSpc>
                <a:spcPct val="100000"/>
              </a:lnSpc>
              <a:spcBef>
                <a:spcPts val="480"/>
              </a:spcBef>
            </a:pPr>
            <a:r>
              <a:rPr sz="1400" dirty="0">
                <a:latin typeface="Consolas"/>
                <a:cs typeface="Consolas"/>
              </a:rPr>
              <a:t>8</a:t>
            </a:r>
            <a:endParaRPr sz="1400">
              <a:latin typeface="Consolas"/>
              <a:cs typeface="Consolas"/>
            </a:endParaRPr>
          </a:p>
          <a:p>
            <a:pPr marL="12700">
              <a:lnSpc>
                <a:spcPct val="100000"/>
              </a:lnSpc>
              <a:spcBef>
                <a:spcPts val="480"/>
              </a:spcBef>
            </a:pPr>
            <a:r>
              <a:rPr sz="1400" dirty="0">
                <a:latin typeface="Consolas"/>
                <a:cs typeface="Consolas"/>
              </a:rPr>
              <a:t>9</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41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spc="-5" dirty="0">
                          <a:latin typeface="Consolas"/>
                          <a:cs typeface="Consolas"/>
                        </a:rPr>
                        <a:t>22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32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11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sp>
        <p:nvSpPr>
          <p:cNvPr id="5" name="object 5"/>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pic>
        <p:nvPicPr>
          <p:cNvPr id="6" name="object 6"/>
          <p:cNvPicPr/>
          <p:nvPr/>
        </p:nvPicPr>
        <p:blipFill>
          <a:blip r:embed="rId2" cstate="print"/>
          <a:stretch>
            <a:fillRect/>
          </a:stretch>
        </p:blipFill>
        <p:spPr>
          <a:xfrm>
            <a:off x="4702422" y="1042835"/>
            <a:ext cx="4129884" cy="1150779"/>
          </a:xfrm>
          <a:prstGeom prst="rect">
            <a:avLst/>
          </a:prstGeom>
        </p:spPr>
      </p:pic>
      <p:sp>
        <p:nvSpPr>
          <p:cNvPr id="7" name="object 7"/>
          <p:cNvSpPr txBox="1"/>
          <p:nvPr/>
        </p:nvSpPr>
        <p:spPr>
          <a:xfrm>
            <a:off x="6315011" y="1493639"/>
            <a:ext cx="90360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And</a:t>
            </a:r>
            <a:r>
              <a:rPr sz="1400" spc="-90" dirty="0">
                <a:latin typeface="Consolas"/>
                <a:cs typeface="Consolas"/>
              </a:rPr>
              <a:t> </a:t>
            </a:r>
            <a:r>
              <a:rPr sz="1400" spc="-5" dirty="0">
                <a:latin typeface="Consolas"/>
                <a:cs typeface="Consolas"/>
              </a:rPr>
              <a:t>again</a:t>
            </a:r>
            <a:endParaRPr sz="1400">
              <a:latin typeface="Consolas"/>
              <a:cs typeface="Consolas"/>
            </a:endParaRPr>
          </a:p>
        </p:txBody>
      </p:sp>
      <p:grpSp>
        <p:nvGrpSpPr>
          <p:cNvPr id="8" name="object 8"/>
          <p:cNvGrpSpPr/>
          <p:nvPr/>
        </p:nvGrpSpPr>
        <p:grpSpPr>
          <a:xfrm>
            <a:off x="6064982" y="977623"/>
            <a:ext cx="1405255" cy="302260"/>
            <a:chOff x="6064982" y="977623"/>
            <a:chExt cx="1405255" cy="302260"/>
          </a:xfrm>
        </p:grpSpPr>
        <p:sp>
          <p:nvSpPr>
            <p:cNvPr id="9" name="object 9"/>
            <p:cNvSpPr/>
            <p:nvPr/>
          </p:nvSpPr>
          <p:spPr>
            <a:xfrm>
              <a:off x="6079269" y="9919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10" name="object 10"/>
            <p:cNvSpPr/>
            <p:nvPr/>
          </p:nvSpPr>
          <p:spPr>
            <a:xfrm>
              <a:off x="6079269" y="9919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11" name="object 11"/>
          <p:cNvSpPr txBox="1"/>
          <p:nvPr/>
        </p:nvSpPr>
        <p:spPr>
          <a:xfrm>
            <a:off x="6266185" y="1003894"/>
            <a:ext cx="10020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insert(82)</a:t>
            </a:r>
            <a:endParaRPr sz="1400">
              <a:latin typeface="Consolas"/>
              <a:cs typeface="Consolas"/>
            </a:endParaRPr>
          </a:p>
        </p:txBody>
      </p:sp>
      <p:sp>
        <p:nvSpPr>
          <p:cNvPr id="12" name="object 12"/>
          <p:cNvSpPr/>
          <p:nvPr/>
        </p:nvSpPr>
        <p:spPr>
          <a:xfrm>
            <a:off x="4250799" y="2590000"/>
            <a:ext cx="195580" cy="213360"/>
          </a:xfrm>
          <a:custGeom>
            <a:avLst/>
            <a:gdLst/>
            <a:ahLst/>
            <a:cxnLst/>
            <a:rect l="l" t="t" r="r" b="b"/>
            <a:pathLst>
              <a:path w="195579" h="213360">
                <a:moveTo>
                  <a:pt x="195401" y="213359"/>
                </a:moveTo>
                <a:lnTo>
                  <a:pt x="0" y="213359"/>
                </a:lnTo>
                <a:lnTo>
                  <a:pt x="0" y="0"/>
                </a:lnTo>
                <a:lnTo>
                  <a:pt x="195401" y="0"/>
                </a:lnTo>
                <a:lnTo>
                  <a:pt x="195401" y="213359"/>
                </a:lnTo>
                <a:close/>
              </a:path>
            </a:pathLst>
          </a:custGeom>
          <a:solidFill>
            <a:srgbClr val="FFFF00"/>
          </a:solidFill>
        </p:spPr>
        <p:txBody>
          <a:bodyPr wrap="square" lIns="0" tIns="0" rIns="0" bIns="0" rtlCol="0"/>
          <a:lstStyle/>
          <a:p>
            <a:endParaRPr/>
          </a:p>
        </p:txBody>
      </p:sp>
      <p:sp>
        <p:nvSpPr>
          <p:cNvPr id="13" name="object 13"/>
          <p:cNvSpPr txBox="1"/>
          <p:nvPr/>
        </p:nvSpPr>
        <p:spPr>
          <a:xfrm>
            <a:off x="4238099" y="2570188"/>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82</a:t>
            </a:r>
            <a:endParaRPr sz="1400">
              <a:latin typeface="Consolas"/>
              <a:cs typeface="Consolas"/>
            </a:endParaRPr>
          </a:p>
        </p:txBody>
      </p:sp>
      <p:grpSp>
        <p:nvGrpSpPr>
          <p:cNvPr id="14" name="object 14"/>
          <p:cNvGrpSpPr/>
          <p:nvPr/>
        </p:nvGrpSpPr>
        <p:grpSpPr>
          <a:xfrm>
            <a:off x="2732902" y="2690012"/>
            <a:ext cx="1397000" cy="288290"/>
            <a:chOff x="2732902" y="2690012"/>
            <a:chExt cx="1397000" cy="288290"/>
          </a:xfrm>
        </p:grpSpPr>
        <p:sp>
          <p:nvSpPr>
            <p:cNvPr id="15" name="object 15"/>
            <p:cNvSpPr/>
            <p:nvPr/>
          </p:nvSpPr>
          <p:spPr>
            <a:xfrm>
              <a:off x="2780085" y="2694775"/>
              <a:ext cx="1344930" cy="263525"/>
            </a:xfrm>
            <a:custGeom>
              <a:avLst/>
              <a:gdLst/>
              <a:ahLst/>
              <a:cxnLst/>
              <a:rect l="l" t="t" r="r" b="b"/>
              <a:pathLst>
                <a:path w="1344929" h="263525">
                  <a:moveTo>
                    <a:pt x="1344913" y="0"/>
                  </a:moveTo>
                  <a:lnTo>
                    <a:pt x="0" y="263222"/>
                  </a:lnTo>
                </a:path>
              </a:pathLst>
            </a:custGeom>
            <a:ln w="9524">
              <a:solidFill>
                <a:srgbClr val="595959"/>
              </a:solidFill>
            </a:ln>
          </p:spPr>
          <p:txBody>
            <a:bodyPr wrap="square" lIns="0" tIns="0" rIns="0" bIns="0" rtlCol="0"/>
            <a:lstStyle/>
            <a:p>
              <a:endParaRPr/>
            </a:p>
          </p:txBody>
        </p:sp>
        <p:sp>
          <p:nvSpPr>
            <p:cNvPr id="16" name="object 16"/>
            <p:cNvSpPr/>
            <p:nvPr/>
          </p:nvSpPr>
          <p:spPr>
            <a:xfrm>
              <a:off x="2737665" y="2942558"/>
              <a:ext cx="45720" cy="31115"/>
            </a:xfrm>
            <a:custGeom>
              <a:avLst/>
              <a:gdLst/>
              <a:ahLst/>
              <a:cxnLst/>
              <a:rect l="l" t="t" r="r" b="b"/>
              <a:pathLst>
                <a:path w="45719" h="31114">
                  <a:moveTo>
                    <a:pt x="45442" y="30879"/>
                  </a:moveTo>
                  <a:lnTo>
                    <a:pt x="0" y="23742"/>
                  </a:lnTo>
                  <a:lnTo>
                    <a:pt x="39398" y="0"/>
                  </a:lnTo>
                  <a:lnTo>
                    <a:pt x="45442" y="30879"/>
                  </a:lnTo>
                  <a:close/>
                </a:path>
              </a:pathLst>
            </a:custGeom>
            <a:solidFill>
              <a:srgbClr val="595959"/>
            </a:solidFill>
          </p:spPr>
          <p:txBody>
            <a:bodyPr wrap="square" lIns="0" tIns="0" rIns="0" bIns="0" rtlCol="0"/>
            <a:lstStyle/>
            <a:p>
              <a:endParaRPr/>
            </a:p>
          </p:txBody>
        </p:sp>
        <p:sp>
          <p:nvSpPr>
            <p:cNvPr id="17" name="object 17"/>
            <p:cNvSpPr/>
            <p:nvPr/>
          </p:nvSpPr>
          <p:spPr>
            <a:xfrm>
              <a:off x="2737665" y="2942558"/>
              <a:ext cx="45720" cy="31115"/>
            </a:xfrm>
            <a:custGeom>
              <a:avLst/>
              <a:gdLst/>
              <a:ahLst/>
              <a:cxnLst/>
              <a:rect l="l" t="t" r="r" b="b"/>
              <a:pathLst>
                <a:path w="45719" h="31114">
                  <a:moveTo>
                    <a:pt x="39398" y="0"/>
                  </a:moveTo>
                  <a:lnTo>
                    <a:pt x="0" y="23742"/>
                  </a:lnTo>
                  <a:lnTo>
                    <a:pt x="45442" y="30879"/>
                  </a:lnTo>
                  <a:lnTo>
                    <a:pt x="39398" y="0"/>
                  </a:lnTo>
                  <a:close/>
                </a:path>
              </a:pathLst>
            </a:custGeom>
            <a:ln w="9524">
              <a:solidFill>
                <a:srgbClr val="595959"/>
              </a:solidFill>
            </a:ln>
          </p:spPr>
          <p:txBody>
            <a:bodyPr wrap="square" lIns="0" tIns="0" rIns="0" bIns="0" rtlCol="0"/>
            <a:lstStyle/>
            <a:p>
              <a:endParaRPr/>
            </a:p>
          </p:txBody>
        </p:sp>
      </p:grpSp>
      <p:pic>
        <p:nvPicPr>
          <p:cNvPr id="18" name="object 18"/>
          <p:cNvPicPr/>
          <p:nvPr/>
        </p:nvPicPr>
        <p:blipFill>
          <a:blip r:embed="rId3" cstate="print"/>
          <a:stretch>
            <a:fillRect/>
          </a:stretch>
        </p:blipFill>
        <p:spPr>
          <a:xfrm>
            <a:off x="3128450" y="1341127"/>
            <a:ext cx="1523050" cy="893124"/>
          </a:xfrm>
          <a:prstGeom prst="rect">
            <a:avLst/>
          </a:prstGeom>
        </p:spPr>
      </p:pic>
      <p:sp>
        <p:nvSpPr>
          <p:cNvPr id="19" name="object 19"/>
          <p:cNvSpPr txBox="1"/>
          <p:nvPr/>
        </p:nvSpPr>
        <p:spPr>
          <a:xfrm>
            <a:off x="3296799" y="1468188"/>
            <a:ext cx="28257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still</a:t>
            </a:r>
            <a:endParaRPr sz="1400">
              <a:latin typeface="Arial MT"/>
              <a:cs typeface="Arial MT"/>
            </a:endParaRPr>
          </a:p>
        </p:txBody>
      </p:sp>
      <p:pic>
        <p:nvPicPr>
          <p:cNvPr id="20" name="object 20"/>
          <p:cNvPicPr/>
          <p:nvPr/>
        </p:nvPicPr>
        <p:blipFill>
          <a:blip r:embed="rId4" cstate="print"/>
          <a:stretch>
            <a:fillRect/>
          </a:stretch>
        </p:blipFill>
        <p:spPr>
          <a:xfrm>
            <a:off x="5381850" y="3039825"/>
            <a:ext cx="3148749" cy="1771150"/>
          </a:xfrm>
          <a:prstGeom prst="rect">
            <a:avLst/>
          </a:prstGeom>
        </p:spPr>
      </p:pic>
      <p:sp>
        <p:nvSpPr>
          <p:cNvPr id="21" name="object 21"/>
          <p:cNvSpPr txBox="1"/>
          <p:nvPr/>
        </p:nvSpPr>
        <p:spPr>
          <a:xfrm>
            <a:off x="6659225" y="4356337"/>
            <a:ext cx="141668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MT"/>
                <a:cs typeface="Arial MT"/>
              </a:rPr>
              <a:t>I’L</a:t>
            </a:r>
            <a:r>
              <a:rPr sz="1400" dirty="0">
                <a:solidFill>
                  <a:srgbClr val="FFFFFF"/>
                </a:solidFill>
                <a:latin typeface="Arial MT"/>
                <a:cs typeface="Arial MT"/>
              </a:rPr>
              <a:t>L</a:t>
            </a:r>
            <a:r>
              <a:rPr sz="1400" spc="-55" dirty="0">
                <a:solidFill>
                  <a:srgbClr val="FFFFFF"/>
                </a:solidFill>
                <a:latin typeface="Arial MT"/>
                <a:cs typeface="Arial MT"/>
              </a:rPr>
              <a:t> </a:t>
            </a:r>
            <a:r>
              <a:rPr sz="1400" spc="-5" dirty="0">
                <a:solidFill>
                  <a:srgbClr val="FFFFFF"/>
                </a:solidFill>
                <a:latin typeface="Arial MT"/>
                <a:cs typeface="Arial MT"/>
              </a:rPr>
              <a:t>D</a:t>
            </a:r>
            <a:r>
              <a:rPr sz="1400" dirty="0">
                <a:solidFill>
                  <a:srgbClr val="FFFFFF"/>
                </a:solidFill>
                <a:latin typeface="Arial MT"/>
                <a:cs typeface="Arial MT"/>
              </a:rPr>
              <a:t>O</a:t>
            </a:r>
            <a:r>
              <a:rPr sz="1400" spc="-5" dirty="0">
                <a:solidFill>
                  <a:srgbClr val="FFFFFF"/>
                </a:solidFill>
                <a:latin typeface="Arial MT"/>
                <a:cs typeface="Arial MT"/>
              </a:rPr>
              <a:t> I</a:t>
            </a:r>
            <a:r>
              <a:rPr sz="1400" dirty="0">
                <a:solidFill>
                  <a:srgbClr val="FFFFFF"/>
                </a:solidFill>
                <a:latin typeface="Arial MT"/>
                <a:cs typeface="Arial MT"/>
              </a:rPr>
              <a:t>T</a:t>
            </a:r>
            <a:r>
              <a:rPr sz="1400" spc="-105" dirty="0">
                <a:solidFill>
                  <a:srgbClr val="FFFFFF"/>
                </a:solidFill>
                <a:latin typeface="Arial MT"/>
                <a:cs typeface="Arial MT"/>
              </a:rPr>
              <a:t> </a:t>
            </a:r>
            <a:r>
              <a:rPr sz="1400" spc="-5" dirty="0">
                <a:solidFill>
                  <a:srgbClr val="FFFFFF"/>
                </a:solidFill>
                <a:latin typeface="Arial MT"/>
                <a:cs typeface="Arial MT"/>
              </a:rPr>
              <a:t>AGAIN</a:t>
            </a:r>
            <a:endParaRPr sz="140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124200" cy="452120"/>
          </a:xfrm>
          <a:prstGeom prst="rect">
            <a:avLst/>
          </a:prstGeom>
        </p:spPr>
        <p:txBody>
          <a:bodyPr vert="horz" wrap="square" lIns="0" tIns="12700" rIns="0" bIns="0" rtlCol="0">
            <a:spAutoFit/>
          </a:bodyPr>
          <a:lstStyle/>
          <a:p>
            <a:pPr marL="12700">
              <a:lnSpc>
                <a:spcPct val="100000"/>
              </a:lnSpc>
              <a:spcBef>
                <a:spcPts val="100"/>
              </a:spcBef>
            </a:pPr>
            <a:r>
              <a:rPr sz="2800" b="0" spc="-210" dirty="0">
                <a:solidFill>
                  <a:srgbClr val="000000"/>
                </a:solidFill>
                <a:latin typeface="Arial MT"/>
                <a:cs typeface="Arial MT"/>
              </a:rPr>
              <a:t>A</a:t>
            </a:r>
            <a:r>
              <a:rPr sz="2800" b="0" spc="-5" dirty="0">
                <a:solidFill>
                  <a:srgbClr val="000000"/>
                </a:solidFill>
                <a:latin typeface="Arial MT"/>
                <a:cs typeface="Arial MT"/>
              </a:rPr>
              <a:t>V</a:t>
            </a:r>
            <a:r>
              <a:rPr sz="2800" b="0" dirty="0">
                <a:solidFill>
                  <a:srgbClr val="000000"/>
                </a:solidFill>
                <a:latin typeface="Arial MT"/>
                <a:cs typeface="Arial MT"/>
              </a:rPr>
              <a:t>L</a:t>
            </a:r>
            <a:r>
              <a:rPr sz="2800" b="0" spc="-160" dirty="0">
                <a:solidFill>
                  <a:srgbClr val="000000"/>
                </a:solidFill>
                <a:latin typeface="Arial MT"/>
                <a:cs typeface="Arial MT"/>
              </a:rPr>
              <a:t> </a:t>
            </a:r>
            <a:r>
              <a:rPr sz="2800" b="0" spc="-110" dirty="0">
                <a:solidFill>
                  <a:srgbClr val="000000"/>
                </a:solidFill>
                <a:latin typeface="Arial MT"/>
                <a:cs typeface="Arial MT"/>
              </a:rPr>
              <a:t>T</a:t>
            </a:r>
            <a:r>
              <a:rPr sz="2800" b="0" dirty="0">
                <a:solidFill>
                  <a:srgbClr val="000000"/>
                </a:solidFill>
                <a:latin typeface="Arial MT"/>
                <a:cs typeface="Arial MT"/>
              </a:rPr>
              <a:t>rees</a:t>
            </a:r>
            <a:r>
              <a:rPr sz="2800" b="0" spc="-5" dirty="0">
                <a:solidFill>
                  <a:srgbClr val="000000"/>
                </a:solidFill>
                <a:latin typeface="Arial MT"/>
                <a:cs typeface="Arial MT"/>
              </a:rPr>
              <a:t> ar</a:t>
            </a:r>
            <a:r>
              <a:rPr sz="2800" b="0" dirty="0">
                <a:solidFill>
                  <a:srgbClr val="000000"/>
                </a:solidFill>
                <a:latin typeface="Arial MT"/>
                <a:cs typeface="Arial MT"/>
              </a:rPr>
              <a:t>e</a:t>
            </a:r>
            <a:r>
              <a:rPr sz="2800" b="0" spc="-5" dirty="0">
                <a:solidFill>
                  <a:srgbClr val="000000"/>
                </a:solidFill>
                <a:latin typeface="Arial MT"/>
                <a:cs typeface="Arial MT"/>
              </a:rPr>
              <a:t> fast..</a:t>
            </a:r>
            <a:endParaRPr sz="2800">
              <a:latin typeface="Arial MT"/>
              <a:cs typeface="Arial MT"/>
            </a:endParaRPr>
          </a:p>
        </p:txBody>
      </p:sp>
      <p:sp>
        <p:nvSpPr>
          <p:cNvPr id="3" name="object 3"/>
          <p:cNvSpPr txBox="1"/>
          <p:nvPr/>
        </p:nvSpPr>
        <p:spPr>
          <a:xfrm>
            <a:off x="475249" y="1216355"/>
            <a:ext cx="2853690" cy="299720"/>
          </a:xfrm>
          <a:prstGeom prst="rect">
            <a:avLst/>
          </a:prstGeom>
        </p:spPr>
        <p:txBody>
          <a:bodyPr vert="horz" wrap="square" lIns="0" tIns="12700" rIns="0" bIns="0" rtlCol="0">
            <a:spAutoFit/>
          </a:bodyPr>
          <a:lstStyle/>
          <a:p>
            <a:pPr marL="379095" indent="-367030">
              <a:lnSpc>
                <a:spcPct val="100000"/>
              </a:lnSpc>
              <a:spcBef>
                <a:spcPts val="100"/>
              </a:spcBef>
              <a:buChar char="●"/>
              <a:tabLst>
                <a:tab pos="379095" algn="l"/>
                <a:tab pos="379730" algn="l"/>
              </a:tabLst>
            </a:pPr>
            <a:r>
              <a:rPr sz="1800" spc="-5" dirty="0">
                <a:solidFill>
                  <a:srgbClr val="595959"/>
                </a:solidFill>
                <a:latin typeface="Arial MT"/>
                <a:cs typeface="Arial MT"/>
              </a:rPr>
              <a:t>But</a:t>
            </a:r>
            <a:r>
              <a:rPr sz="1800" spc="-30" dirty="0">
                <a:solidFill>
                  <a:srgbClr val="595959"/>
                </a:solidFill>
                <a:latin typeface="Arial MT"/>
                <a:cs typeface="Arial MT"/>
              </a:rPr>
              <a:t> </a:t>
            </a:r>
            <a:r>
              <a:rPr sz="1800" dirty="0">
                <a:solidFill>
                  <a:srgbClr val="595959"/>
                </a:solidFill>
                <a:latin typeface="Arial MT"/>
                <a:cs typeface="Arial MT"/>
              </a:rPr>
              <a:t>can</a:t>
            </a:r>
            <a:r>
              <a:rPr sz="1800" spc="-25" dirty="0">
                <a:solidFill>
                  <a:srgbClr val="595959"/>
                </a:solidFill>
                <a:latin typeface="Arial MT"/>
                <a:cs typeface="Arial MT"/>
              </a:rPr>
              <a:t> </a:t>
            </a:r>
            <a:r>
              <a:rPr sz="1800" spc="-5" dirty="0">
                <a:solidFill>
                  <a:srgbClr val="595959"/>
                </a:solidFill>
                <a:latin typeface="Arial MT"/>
                <a:cs typeface="Arial MT"/>
              </a:rPr>
              <a:t>we</a:t>
            </a:r>
            <a:r>
              <a:rPr sz="1800" spc="-25" dirty="0">
                <a:solidFill>
                  <a:srgbClr val="595959"/>
                </a:solidFill>
                <a:latin typeface="Arial MT"/>
                <a:cs typeface="Arial MT"/>
              </a:rPr>
              <a:t> </a:t>
            </a:r>
            <a:r>
              <a:rPr sz="1800" spc="-5" dirty="0">
                <a:solidFill>
                  <a:srgbClr val="595959"/>
                </a:solidFill>
                <a:latin typeface="Arial MT"/>
                <a:cs typeface="Arial MT"/>
              </a:rPr>
              <a:t>go</a:t>
            </a:r>
            <a:r>
              <a:rPr sz="1800" spc="-25" dirty="0">
                <a:solidFill>
                  <a:srgbClr val="595959"/>
                </a:solidFill>
                <a:latin typeface="Arial MT"/>
                <a:cs typeface="Arial MT"/>
              </a:rPr>
              <a:t> </a:t>
            </a:r>
            <a:r>
              <a:rPr sz="1800" spc="-5" dirty="0">
                <a:solidFill>
                  <a:srgbClr val="595959"/>
                </a:solidFill>
                <a:latin typeface="Arial MT"/>
                <a:cs typeface="Arial MT"/>
              </a:rPr>
              <a:t>faster???</a:t>
            </a:r>
            <a:endParaRPr sz="1800">
              <a:latin typeface="Arial MT"/>
              <a:cs typeface="Arial MT"/>
            </a:endParaRPr>
          </a:p>
        </p:txBody>
      </p:sp>
      <p:pic>
        <p:nvPicPr>
          <p:cNvPr id="4" name="object 4"/>
          <p:cNvPicPr/>
          <p:nvPr/>
        </p:nvPicPr>
        <p:blipFill>
          <a:blip r:embed="rId2" cstate="print"/>
          <a:stretch>
            <a:fillRect/>
          </a:stretch>
        </p:blipFill>
        <p:spPr>
          <a:xfrm>
            <a:off x="5029848" y="551975"/>
            <a:ext cx="2922457" cy="4282903"/>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1043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Linear</a:t>
            </a:r>
            <a:r>
              <a:rPr sz="2500" b="0" spc="-55" dirty="0">
                <a:solidFill>
                  <a:srgbClr val="000000"/>
                </a:solidFill>
                <a:latin typeface="Arial MT"/>
                <a:cs typeface="Arial MT"/>
              </a:rPr>
              <a:t> </a:t>
            </a:r>
            <a:r>
              <a:rPr sz="2500" b="0" dirty="0">
                <a:solidFill>
                  <a:srgbClr val="000000"/>
                </a:solidFill>
                <a:latin typeface="Arial MT"/>
                <a:cs typeface="Arial MT"/>
              </a:rPr>
              <a:t>Probing</a:t>
            </a:r>
            <a:endParaRPr sz="2500">
              <a:latin typeface="Arial MT"/>
              <a:cs typeface="Arial MT"/>
            </a:endParaRPr>
          </a:p>
        </p:txBody>
      </p:sp>
      <p:sp>
        <p:nvSpPr>
          <p:cNvPr id="3" name="object 3"/>
          <p:cNvSpPr txBox="1"/>
          <p:nvPr/>
        </p:nvSpPr>
        <p:spPr>
          <a:xfrm>
            <a:off x="928849" y="1686748"/>
            <a:ext cx="123189" cy="2767965"/>
          </a:xfrm>
          <a:prstGeom prst="rect">
            <a:avLst/>
          </a:prstGeom>
        </p:spPr>
        <p:txBody>
          <a:bodyPr vert="horz" wrap="square" lIns="0" tIns="73660" rIns="0" bIns="0" rtlCol="0">
            <a:spAutoFit/>
          </a:bodyPr>
          <a:lstStyle/>
          <a:p>
            <a:pPr marL="12700">
              <a:lnSpc>
                <a:spcPct val="100000"/>
              </a:lnSpc>
              <a:spcBef>
                <a:spcPts val="580"/>
              </a:spcBef>
            </a:pPr>
            <a:r>
              <a:rPr sz="1400" dirty="0">
                <a:latin typeface="Consolas"/>
                <a:cs typeface="Consolas"/>
              </a:rPr>
              <a:t>0</a:t>
            </a:r>
            <a:endParaRPr sz="1400">
              <a:latin typeface="Consolas"/>
              <a:cs typeface="Consolas"/>
            </a:endParaRPr>
          </a:p>
          <a:p>
            <a:pPr marL="12700">
              <a:lnSpc>
                <a:spcPct val="100000"/>
              </a:lnSpc>
              <a:spcBef>
                <a:spcPts val="475"/>
              </a:spcBef>
            </a:pPr>
            <a:r>
              <a:rPr sz="1400" dirty="0">
                <a:latin typeface="Consolas"/>
                <a:cs typeface="Consolas"/>
              </a:rPr>
              <a:t>1</a:t>
            </a:r>
            <a:endParaRPr sz="1400">
              <a:latin typeface="Consolas"/>
              <a:cs typeface="Consolas"/>
            </a:endParaRPr>
          </a:p>
          <a:p>
            <a:pPr marL="12700">
              <a:lnSpc>
                <a:spcPct val="100000"/>
              </a:lnSpc>
              <a:spcBef>
                <a:spcPts val="480"/>
              </a:spcBef>
            </a:pPr>
            <a:r>
              <a:rPr sz="1400" dirty="0">
                <a:latin typeface="Consolas"/>
                <a:cs typeface="Consolas"/>
              </a:rPr>
              <a:t>2</a:t>
            </a:r>
            <a:endParaRPr sz="1400">
              <a:latin typeface="Consolas"/>
              <a:cs typeface="Consolas"/>
            </a:endParaRPr>
          </a:p>
          <a:p>
            <a:pPr marL="12700">
              <a:lnSpc>
                <a:spcPct val="100000"/>
              </a:lnSpc>
              <a:spcBef>
                <a:spcPts val="480"/>
              </a:spcBef>
            </a:pPr>
            <a:r>
              <a:rPr sz="1400" dirty="0">
                <a:latin typeface="Consolas"/>
                <a:cs typeface="Consolas"/>
              </a:rPr>
              <a:t>3</a:t>
            </a:r>
            <a:endParaRPr sz="1400">
              <a:latin typeface="Consolas"/>
              <a:cs typeface="Consolas"/>
            </a:endParaRPr>
          </a:p>
          <a:p>
            <a:pPr marL="12700">
              <a:lnSpc>
                <a:spcPct val="100000"/>
              </a:lnSpc>
              <a:spcBef>
                <a:spcPts val="480"/>
              </a:spcBef>
            </a:pPr>
            <a:r>
              <a:rPr sz="1400" dirty="0">
                <a:latin typeface="Consolas"/>
                <a:cs typeface="Consolas"/>
              </a:rPr>
              <a:t>4</a:t>
            </a:r>
            <a:endParaRPr sz="1400">
              <a:latin typeface="Consolas"/>
              <a:cs typeface="Consolas"/>
            </a:endParaRPr>
          </a:p>
          <a:p>
            <a:pPr marL="12700">
              <a:lnSpc>
                <a:spcPct val="100000"/>
              </a:lnSpc>
              <a:spcBef>
                <a:spcPts val="480"/>
              </a:spcBef>
            </a:pPr>
            <a:r>
              <a:rPr sz="1400" dirty="0">
                <a:latin typeface="Consolas"/>
                <a:cs typeface="Consolas"/>
              </a:rPr>
              <a:t>5</a:t>
            </a:r>
            <a:endParaRPr sz="1400">
              <a:latin typeface="Consolas"/>
              <a:cs typeface="Consolas"/>
            </a:endParaRPr>
          </a:p>
          <a:p>
            <a:pPr marL="12700">
              <a:lnSpc>
                <a:spcPct val="100000"/>
              </a:lnSpc>
              <a:spcBef>
                <a:spcPts val="475"/>
              </a:spcBef>
            </a:pPr>
            <a:r>
              <a:rPr sz="1400" dirty="0">
                <a:latin typeface="Consolas"/>
                <a:cs typeface="Consolas"/>
              </a:rPr>
              <a:t>6</a:t>
            </a:r>
            <a:endParaRPr sz="1400">
              <a:latin typeface="Consolas"/>
              <a:cs typeface="Consolas"/>
            </a:endParaRPr>
          </a:p>
          <a:p>
            <a:pPr marL="12700">
              <a:lnSpc>
                <a:spcPct val="100000"/>
              </a:lnSpc>
              <a:spcBef>
                <a:spcPts val="480"/>
              </a:spcBef>
            </a:pPr>
            <a:r>
              <a:rPr sz="1400" dirty="0">
                <a:latin typeface="Consolas"/>
                <a:cs typeface="Consolas"/>
              </a:rPr>
              <a:t>7</a:t>
            </a:r>
            <a:endParaRPr sz="1400">
              <a:latin typeface="Consolas"/>
              <a:cs typeface="Consolas"/>
            </a:endParaRPr>
          </a:p>
          <a:p>
            <a:pPr marL="12700">
              <a:lnSpc>
                <a:spcPct val="100000"/>
              </a:lnSpc>
              <a:spcBef>
                <a:spcPts val="480"/>
              </a:spcBef>
            </a:pPr>
            <a:r>
              <a:rPr sz="1400" dirty="0">
                <a:latin typeface="Consolas"/>
                <a:cs typeface="Consolas"/>
              </a:rPr>
              <a:t>8</a:t>
            </a:r>
            <a:endParaRPr sz="1400">
              <a:latin typeface="Consolas"/>
              <a:cs typeface="Consolas"/>
            </a:endParaRPr>
          </a:p>
          <a:p>
            <a:pPr marL="12700">
              <a:lnSpc>
                <a:spcPct val="100000"/>
              </a:lnSpc>
              <a:spcBef>
                <a:spcPts val="480"/>
              </a:spcBef>
            </a:pPr>
            <a:r>
              <a:rPr sz="1400" dirty="0">
                <a:latin typeface="Consolas"/>
                <a:cs typeface="Consolas"/>
              </a:rPr>
              <a:t>9</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41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spc="-5" dirty="0">
                          <a:latin typeface="Consolas"/>
                          <a:cs typeface="Consolas"/>
                        </a:rPr>
                        <a:t>22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32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11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00FF00"/>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sp>
        <p:nvSpPr>
          <p:cNvPr id="5" name="object 5"/>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pic>
        <p:nvPicPr>
          <p:cNvPr id="6" name="object 6"/>
          <p:cNvPicPr/>
          <p:nvPr/>
        </p:nvPicPr>
        <p:blipFill>
          <a:blip r:embed="rId2" cstate="print"/>
          <a:stretch>
            <a:fillRect/>
          </a:stretch>
        </p:blipFill>
        <p:spPr>
          <a:xfrm>
            <a:off x="4702422" y="1042835"/>
            <a:ext cx="4129884" cy="1150779"/>
          </a:xfrm>
          <a:prstGeom prst="rect">
            <a:avLst/>
          </a:prstGeom>
        </p:spPr>
      </p:pic>
      <p:sp>
        <p:nvSpPr>
          <p:cNvPr id="7" name="object 7"/>
          <p:cNvSpPr txBox="1"/>
          <p:nvPr/>
        </p:nvSpPr>
        <p:spPr>
          <a:xfrm>
            <a:off x="5679957" y="1493639"/>
            <a:ext cx="217106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Found</a:t>
            </a:r>
            <a:r>
              <a:rPr sz="1400" spc="-50" dirty="0">
                <a:latin typeface="Consolas"/>
                <a:cs typeface="Consolas"/>
              </a:rPr>
              <a:t> </a:t>
            </a:r>
            <a:r>
              <a:rPr sz="1400" spc="-5" dirty="0">
                <a:latin typeface="Consolas"/>
                <a:cs typeface="Consolas"/>
              </a:rPr>
              <a:t>something</a:t>
            </a:r>
            <a:r>
              <a:rPr sz="1400" spc="-45" dirty="0">
                <a:latin typeface="Consolas"/>
                <a:cs typeface="Consolas"/>
              </a:rPr>
              <a:t> </a:t>
            </a:r>
            <a:r>
              <a:rPr sz="1400" spc="-5" dirty="0">
                <a:latin typeface="Consolas"/>
                <a:cs typeface="Consolas"/>
              </a:rPr>
              <a:t>good!!</a:t>
            </a:r>
            <a:endParaRPr sz="1400">
              <a:latin typeface="Consolas"/>
              <a:cs typeface="Consolas"/>
            </a:endParaRPr>
          </a:p>
        </p:txBody>
      </p:sp>
      <p:grpSp>
        <p:nvGrpSpPr>
          <p:cNvPr id="8" name="object 8"/>
          <p:cNvGrpSpPr/>
          <p:nvPr/>
        </p:nvGrpSpPr>
        <p:grpSpPr>
          <a:xfrm>
            <a:off x="6064982" y="977623"/>
            <a:ext cx="1405255" cy="302260"/>
            <a:chOff x="6064982" y="977623"/>
            <a:chExt cx="1405255" cy="302260"/>
          </a:xfrm>
        </p:grpSpPr>
        <p:sp>
          <p:nvSpPr>
            <p:cNvPr id="9" name="object 9"/>
            <p:cNvSpPr/>
            <p:nvPr/>
          </p:nvSpPr>
          <p:spPr>
            <a:xfrm>
              <a:off x="6079269" y="9919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10" name="object 10"/>
            <p:cNvSpPr/>
            <p:nvPr/>
          </p:nvSpPr>
          <p:spPr>
            <a:xfrm>
              <a:off x="6079269" y="9919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11" name="object 11"/>
          <p:cNvSpPr txBox="1"/>
          <p:nvPr/>
        </p:nvSpPr>
        <p:spPr>
          <a:xfrm>
            <a:off x="6266185" y="1003894"/>
            <a:ext cx="10020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insert(82)</a:t>
            </a:r>
            <a:endParaRPr sz="1400">
              <a:latin typeface="Consolas"/>
              <a:cs typeface="Consolas"/>
            </a:endParaRPr>
          </a:p>
        </p:txBody>
      </p:sp>
      <p:sp>
        <p:nvSpPr>
          <p:cNvPr id="12" name="object 12"/>
          <p:cNvSpPr/>
          <p:nvPr/>
        </p:nvSpPr>
        <p:spPr>
          <a:xfrm>
            <a:off x="4250799" y="2590000"/>
            <a:ext cx="195580" cy="213360"/>
          </a:xfrm>
          <a:custGeom>
            <a:avLst/>
            <a:gdLst/>
            <a:ahLst/>
            <a:cxnLst/>
            <a:rect l="l" t="t" r="r" b="b"/>
            <a:pathLst>
              <a:path w="195579" h="213360">
                <a:moveTo>
                  <a:pt x="195401" y="213359"/>
                </a:moveTo>
                <a:lnTo>
                  <a:pt x="0" y="213359"/>
                </a:lnTo>
                <a:lnTo>
                  <a:pt x="0" y="0"/>
                </a:lnTo>
                <a:lnTo>
                  <a:pt x="195401" y="0"/>
                </a:lnTo>
                <a:lnTo>
                  <a:pt x="195401" y="213359"/>
                </a:lnTo>
                <a:close/>
              </a:path>
            </a:pathLst>
          </a:custGeom>
          <a:solidFill>
            <a:srgbClr val="FFFF00"/>
          </a:solidFill>
        </p:spPr>
        <p:txBody>
          <a:bodyPr wrap="square" lIns="0" tIns="0" rIns="0" bIns="0" rtlCol="0"/>
          <a:lstStyle/>
          <a:p>
            <a:endParaRPr/>
          </a:p>
        </p:txBody>
      </p:sp>
      <p:sp>
        <p:nvSpPr>
          <p:cNvPr id="13" name="object 13"/>
          <p:cNvSpPr txBox="1"/>
          <p:nvPr/>
        </p:nvSpPr>
        <p:spPr>
          <a:xfrm>
            <a:off x="4238099" y="2570188"/>
            <a:ext cx="220979"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82</a:t>
            </a:r>
            <a:endParaRPr sz="1400">
              <a:latin typeface="Consolas"/>
              <a:cs typeface="Consolas"/>
            </a:endParaRPr>
          </a:p>
        </p:txBody>
      </p:sp>
      <p:grpSp>
        <p:nvGrpSpPr>
          <p:cNvPr id="14" name="object 14"/>
          <p:cNvGrpSpPr/>
          <p:nvPr/>
        </p:nvGrpSpPr>
        <p:grpSpPr>
          <a:xfrm>
            <a:off x="2732204" y="2690012"/>
            <a:ext cx="1397635" cy="553085"/>
            <a:chOff x="2732204" y="2690012"/>
            <a:chExt cx="1397635" cy="553085"/>
          </a:xfrm>
        </p:grpSpPr>
        <p:sp>
          <p:nvSpPr>
            <p:cNvPr id="15" name="object 15"/>
            <p:cNvSpPr/>
            <p:nvPr/>
          </p:nvSpPr>
          <p:spPr>
            <a:xfrm>
              <a:off x="2777218" y="2694775"/>
              <a:ext cx="1348105" cy="527685"/>
            </a:xfrm>
            <a:custGeom>
              <a:avLst/>
              <a:gdLst/>
              <a:ahLst/>
              <a:cxnLst/>
              <a:rect l="l" t="t" r="r" b="b"/>
              <a:pathLst>
                <a:path w="1348104" h="527685">
                  <a:moveTo>
                    <a:pt x="1347781" y="0"/>
                  </a:moveTo>
                  <a:lnTo>
                    <a:pt x="0" y="527568"/>
                  </a:lnTo>
                </a:path>
              </a:pathLst>
            </a:custGeom>
            <a:ln w="9524">
              <a:solidFill>
                <a:srgbClr val="595959"/>
              </a:solidFill>
            </a:ln>
          </p:spPr>
          <p:txBody>
            <a:bodyPr wrap="square" lIns="0" tIns="0" rIns="0" bIns="0" rtlCol="0"/>
            <a:lstStyle/>
            <a:p>
              <a:endParaRPr/>
            </a:p>
          </p:txBody>
        </p:sp>
        <p:sp>
          <p:nvSpPr>
            <p:cNvPr id="16" name="object 16"/>
            <p:cNvSpPr/>
            <p:nvPr/>
          </p:nvSpPr>
          <p:spPr>
            <a:xfrm>
              <a:off x="2736966" y="3207693"/>
              <a:ext cx="46355" cy="30480"/>
            </a:xfrm>
            <a:custGeom>
              <a:avLst/>
              <a:gdLst/>
              <a:ahLst/>
              <a:cxnLst/>
              <a:rect l="l" t="t" r="r" b="b"/>
              <a:pathLst>
                <a:path w="46355" h="30480">
                  <a:moveTo>
                    <a:pt x="0" y="30406"/>
                  </a:moveTo>
                  <a:lnTo>
                    <a:pt x="34516" y="0"/>
                  </a:lnTo>
                  <a:lnTo>
                    <a:pt x="45986" y="29300"/>
                  </a:lnTo>
                  <a:lnTo>
                    <a:pt x="0" y="30406"/>
                  </a:lnTo>
                  <a:close/>
                </a:path>
              </a:pathLst>
            </a:custGeom>
            <a:solidFill>
              <a:srgbClr val="595959"/>
            </a:solidFill>
          </p:spPr>
          <p:txBody>
            <a:bodyPr wrap="square" lIns="0" tIns="0" rIns="0" bIns="0" rtlCol="0"/>
            <a:lstStyle/>
            <a:p>
              <a:endParaRPr/>
            </a:p>
          </p:txBody>
        </p:sp>
        <p:sp>
          <p:nvSpPr>
            <p:cNvPr id="17" name="object 17"/>
            <p:cNvSpPr/>
            <p:nvPr/>
          </p:nvSpPr>
          <p:spPr>
            <a:xfrm>
              <a:off x="2736966" y="3207693"/>
              <a:ext cx="46355" cy="30480"/>
            </a:xfrm>
            <a:custGeom>
              <a:avLst/>
              <a:gdLst/>
              <a:ahLst/>
              <a:cxnLst/>
              <a:rect l="l" t="t" r="r" b="b"/>
              <a:pathLst>
                <a:path w="46355" h="30480">
                  <a:moveTo>
                    <a:pt x="34516" y="0"/>
                  </a:moveTo>
                  <a:lnTo>
                    <a:pt x="0" y="30406"/>
                  </a:lnTo>
                  <a:lnTo>
                    <a:pt x="45986" y="29300"/>
                  </a:lnTo>
                  <a:lnTo>
                    <a:pt x="34516" y="0"/>
                  </a:lnTo>
                  <a:close/>
                </a:path>
              </a:pathLst>
            </a:custGeom>
            <a:ln w="9524">
              <a:solidFill>
                <a:srgbClr val="595959"/>
              </a:solidFill>
            </a:ln>
          </p:spPr>
          <p:txBody>
            <a:bodyPr wrap="square" lIns="0" tIns="0" rIns="0" bIns="0" rtlCol="0"/>
            <a:lstStyle/>
            <a:p>
              <a:endParaRPr/>
            </a:p>
          </p:txBody>
        </p:sp>
      </p:grpSp>
      <p:sp>
        <p:nvSpPr>
          <p:cNvPr id="18" name="object 18"/>
          <p:cNvSpPr txBox="1"/>
          <p:nvPr/>
        </p:nvSpPr>
        <p:spPr>
          <a:xfrm>
            <a:off x="3121474" y="3383338"/>
            <a:ext cx="38100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Nice</a:t>
            </a:r>
            <a:endParaRPr sz="1400">
              <a:latin typeface="Arial MT"/>
              <a:cs typeface="Arial M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1043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Linear</a:t>
            </a:r>
            <a:r>
              <a:rPr sz="2500" b="0" spc="-55" dirty="0">
                <a:solidFill>
                  <a:srgbClr val="000000"/>
                </a:solidFill>
                <a:latin typeface="Arial MT"/>
                <a:cs typeface="Arial MT"/>
              </a:rPr>
              <a:t> </a:t>
            </a:r>
            <a:r>
              <a:rPr sz="2500" b="0" dirty="0">
                <a:solidFill>
                  <a:srgbClr val="000000"/>
                </a:solidFill>
                <a:latin typeface="Arial MT"/>
                <a:cs typeface="Arial MT"/>
              </a:rPr>
              <a:t>Probing</a:t>
            </a:r>
            <a:endParaRPr sz="2500">
              <a:latin typeface="Arial MT"/>
              <a:cs typeface="Arial MT"/>
            </a:endParaRPr>
          </a:p>
        </p:txBody>
      </p:sp>
      <p:sp>
        <p:nvSpPr>
          <p:cNvPr id="3" name="object 3"/>
          <p:cNvSpPr txBox="1"/>
          <p:nvPr/>
        </p:nvSpPr>
        <p:spPr>
          <a:xfrm>
            <a:off x="928849" y="1686748"/>
            <a:ext cx="123189" cy="2767965"/>
          </a:xfrm>
          <a:prstGeom prst="rect">
            <a:avLst/>
          </a:prstGeom>
        </p:spPr>
        <p:txBody>
          <a:bodyPr vert="horz" wrap="square" lIns="0" tIns="73660" rIns="0" bIns="0" rtlCol="0">
            <a:spAutoFit/>
          </a:bodyPr>
          <a:lstStyle/>
          <a:p>
            <a:pPr marL="12700">
              <a:lnSpc>
                <a:spcPct val="100000"/>
              </a:lnSpc>
              <a:spcBef>
                <a:spcPts val="580"/>
              </a:spcBef>
            </a:pPr>
            <a:r>
              <a:rPr sz="1400" dirty="0">
                <a:latin typeface="Consolas"/>
                <a:cs typeface="Consolas"/>
              </a:rPr>
              <a:t>0</a:t>
            </a:r>
            <a:endParaRPr sz="1400">
              <a:latin typeface="Consolas"/>
              <a:cs typeface="Consolas"/>
            </a:endParaRPr>
          </a:p>
          <a:p>
            <a:pPr marL="12700">
              <a:lnSpc>
                <a:spcPct val="100000"/>
              </a:lnSpc>
              <a:spcBef>
                <a:spcPts val="475"/>
              </a:spcBef>
            </a:pPr>
            <a:r>
              <a:rPr sz="1400" dirty="0">
                <a:latin typeface="Consolas"/>
                <a:cs typeface="Consolas"/>
              </a:rPr>
              <a:t>1</a:t>
            </a:r>
            <a:endParaRPr sz="1400">
              <a:latin typeface="Consolas"/>
              <a:cs typeface="Consolas"/>
            </a:endParaRPr>
          </a:p>
          <a:p>
            <a:pPr marL="12700">
              <a:lnSpc>
                <a:spcPct val="100000"/>
              </a:lnSpc>
              <a:spcBef>
                <a:spcPts val="480"/>
              </a:spcBef>
            </a:pPr>
            <a:r>
              <a:rPr sz="1400" dirty="0">
                <a:latin typeface="Consolas"/>
                <a:cs typeface="Consolas"/>
              </a:rPr>
              <a:t>2</a:t>
            </a:r>
            <a:endParaRPr sz="1400">
              <a:latin typeface="Consolas"/>
              <a:cs typeface="Consolas"/>
            </a:endParaRPr>
          </a:p>
          <a:p>
            <a:pPr marL="12700">
              <a:lnSpc>
                <a:spcPct val="100000"/>
              </a:lnSpc>
              <a:spcBef>
                <a:spcPts val="480"/>
              </a:spcBef>
            </a:pPr>
            <a:r>
              <a:rPr sz="1400" dirty="0">
                <a:latin typeface="Consolas"/>
                <a:cs typeface="Consolas"/>
              </a:rPr>
              <a:t>3</a:t>
            </a:r>
            <a:endParaRPr sz="1400">
              <a:latin typeface="Consolas"/>
              <a:cs typeface="Consolas"/>
            </a:endParaRPr>
          </a:p>
          <a:p>
            <a:pPr marL="12700">
              <a:lnSpc>
                <a:spcPct val="100000"/>
              </a:lnSpc>
              <a:spcBef>
                <a:spcPts val="480"/>
              </a:spcBef>
            </a:pPr>
            <a:r>
              <a:rPr sz="1400" dirty="0">
                <a:latin typeface="Consolas"/>
                <a:cs typeface="Consolas"/>
              </a:rPr>
              <a:t>4</a:t>
            </a:r>
            <a:endParaRPr sz="1400">
              <a:latin typeface="Consolas"/>
              <a:cs typeface="Consolas"/>
            </a:endParaRPr>
          </a:p>
          <a:p>
            <a:pPr marL="12700">
              <a:lnSpc>
                <a:spcPct val="100000"/>
              </a:lnSpc>
              <a:spcBef>
                <a:spcPts val="480"/>
              </a:spcBef>
            </a:pPr>
            <a:r>
              <a:rPr sz="1400" dirty="0">
                <a:latin typeface="Consolas"/>
                <a:cs typeface="Consolas"/>
              </a:rPr>
              <a:t>5</a:t>
            </a:r>
            <a:endParaRPr sz="1400">
              <a:latin typeface="Consolas"/>
              <a:cs typeface="Consolas"/>
            </a:endParaRPr>
          </a:p>
          <a:p>
            <a:pPr marL="12700">
              <a:lnSpc>
                <a:spcPct val="100000"/>
              </a:lnSpc>
              <a:spcBef>
                <a:spcPts val="475"/>
              </a:spcBef>
            </a:pPr>
            <a:r>
              <a:rPr sz="1400" dirty="0">
                <a:latin typeface="Consolas"/>
                <a:cs typeface="Consolas"/>
              </a:rPr>
              <a:t>6</a:t>
            </a:r>
            <a:endParaRPr sz="1400">
              <a:latin typeface="Consolas"/>
              <a:cs typeface="Consolas"/>
            </a:endParaRPr>
          </a:p>
          <a:p>
            <a:pPr marL="12700">
              <a:lnSpc>
                <a:spcPct val="100000"/>
              </a:lnSpc>
              <a:spcBef>
                <a:spcPts val="480"/>
              </a:spcBef>
            </a:pPr>
            <a:r>
              <a:rPr sz="1400" dirty="0">
                <a:latin typeface="Consolas"/>
                <a:cs typeface="Consolas"/>
              </a:rPr>
              <a:t>7</a:t>
            </a:r>
            <a:endParaRPr sz="1400">
              <a:latin typeface="Consolas"/>
              <a:cs typeface="Consolas"/>
            </a:endParaRPr>
          </a:p>
          <a:p>
            <a:pPr marL="12700">
              <a:lnSpc>
                <a:spcPct val="100000"/>
              </a:lnSpc>
              <a:spcBef>
                <a:spcPts val="480"/>
              </a:spcBef>
            </a:pPr>
            <a:r>
              <a:rPr sz="1400" dirty="0">
                <a:latin typeface="Consolas"/>
                <a:cs typeface="Consolas"/>
              </a:rPr>
              <a:t>8</a:t>
            </a:r>
            <a:endParaRPr sz="1400">
              <a:latin typeface="Consolas"/>
              <a:cs typeface="Consolas"/>
            </a:endParaRPr>
          </a:p>
          <a:p>
            <a:pPr marL="12700">
              <a:lnSpc>
                <a:spcPct val="100000"/>
              </a:lnSpc>
              <a:spcBef>
                <a:spcPts val="480"/>
              </a:spcBef>
            </a:pPr>
            <a:r>
              <a:rPr sz="1400" dirty="0">
                <a:latin typeface="Consolas"/>
                <a:cs typeface="Consolas"/>
              </a:rPr>
              <a:t>9</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41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spc="-5" dirty="0">
                          <a:latin typeface="Consolas"/>
                          <a:cs typeface="Consolas"/>
                        </a:rPr>
                        <a:t>22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32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11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82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grpSp>
        <p:nvGrpSpPr>
          <p:cNvPr id="5" name="object 5"/>
          <p:cNvGrpSpPr/>
          <p:nvPr/>
        </p:nvGrpSpPr>
        <p:grpSpPr>
          <a:xfrm>
            <a:off x="1214050" y="3106074"/>
            <a:ext cx="1510030" cy="274320"/>
            <a:chOff x="1214050" y="3106074"/>
            <a:chExt cx="1510030" cy="274320"/>
          </a:xfrm>
        </p:grpSpPr>
        <p:sp>
          <p:nvSpPr>
            <p:cNvPr id="6" name="object 6"/>
            <p:cNvSpPr/>
            <p:nvPr/>
          </p:nvSpPr>
          <p:spPr>
            <a:xfrm>
              <a:off x="1214050" y="3106074"/>
              <a:ext cx="1510030" cy="274320"/>
            </a:xfrm>
            <a:custGeom>
              <a:avLst/>
              <a:gdLst/>
              <a:ahLst/>
              <a:cxnLst/>
              <a:rect l="l" t="t" r="r" b="b"/>
              <a:pathLst>
                <a:path w="1510030" h="274320">
                  <a:moveTo>
                    <a:pt x="1509899" y="274199"/>
                  </a:moveTo>
                  <a:lnTo>
                    <a:pt x="0" y="274199"/>
                  </a:lnTo>
                  <a:lnTo>
                    <a:pt x="0" y="0"/>
                  </a:lnTo>
                  <a:lnTo>
                    <a:pt x="1509899" y="0"/>
                  </a:lnTo>
                  <a:lnTo>
                    <a:pt x="1509899" y="274199"/>
                  </a:lnTo>
                  <a:close/>
                </a:path>
              </a:pathLst>
            </a:custGeom>
            <a:solidFill>
              <a:srgbClr val="00FF00"/>
            </a:solidFill>
          </p:spPr>
          <p:txBody>
            <a:bodyPr wrap="square" lIns="0" tIns="0" rIns="0" bIns="0" rtlCol="0"/>
            <a:lstStyle/>
            <a:p>
              <a:endParaRPr/>
            </a:p>
          </p:txBody>
        </p:sp>
        <p:sp>
          <p:nvSpPr>
            <p:cNvPr id="7" name="object 7"/>
            <p:cNvSpPr/>
            <p:nvPr/>
          </p:nvSpPr>
          <p:spPr>
            <a:xfrm>
              <a:off x="1871299" y="3138399"/>
              <a:ext cx="195580" cy="213360"/>
            </a:xfrm>
            <a:custGeom>
              <a:avLst/>
              <a:gdLst/>
              <a:ahLst/>
              <a:cxnLst/>
              <a:rect l="l" t="t" r="r" b="b"/>
              <a:pathLst>
                <a:path w="195580" h="213360">
                  <a:moveTo>
                    <a:pt x="195401" y="213359"/>
                  </a:moveTo>
                  <a:lnTo>
                    <a:pt x="0" y="213359"/>
                  </a:lnTo>
                  <a:lnTo>
                    <a:pt x="0" y="0"/>
                  </a:lnTo>
                  <a:lnTo>
                    <a:pt x="195401" y="0"/>
                  </a:lnTo>
                  <a:lnTo>
                    <a:pt x="195401" y="213359"/>
                  </a:lnTo>
                  <a:close/>
                </a:path>
              </a:pathLst>
            </a:custGeom>
            <a:solidFill>
              <a:srgbClr val="FFFF00"/>
            </a:solidFill>
          </p:spPr>
          <p:txBody>
            <a:bodyPr wrap="square" lIns="0" tIns="0" rIns="0" bIns="0" rtlCol="0"/>
            <a:lstStyle/>
            <a:p>
              <a:endParaRPr/>
            </a:p>
          </p:txBody>
        </p:sp>
      </p:grpSp>
      <p:sp>
        <p:nvSpPr>
          <p:cNvPr id="8" name="object 8"/>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pic>
        <p:nvPicPr>
          <p:cNvPr id="9" name="object 9"/>
          <p:cNvPicPr/>
          <p:nvPr/>
        </p:nvPicPr>
        <p:blipFill>
          <a:blip r:embed="rId2" cstate="print"/>
          <a:stretch>
            <a:fillRect/>
          </a:stretch>
        </p:blipFill>
        <p:spPr>
          <a:xfrm>
            <a:off x="4702422" y="1042835"/>
            <a:ext cx="4129884" cy="1150779"/>
          </a:xfrm>
          <a:prstGeom prst="rect">
            <a:avLst/>
          </a:prstGeom>
        </p:spPr>
      </p:pic>
      <p:sp>
        <p:nvSpPr>
          <p:cNvPr id="10" name="object 10"/>
          <p:cNvSpPr txBox="1"/>
          <p:nvPr/>
        </p:nvSpPr>
        <p:spPr>
          <a:xfrm>
            <a:off x="5679957" y="1493639"/>
            <a:ext cx="217106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Found</a:t>
            </a:r>
            <a:r>
              <a:rPr sz="1400" spc="-50" dirty="0">
                <a:latin typeface="Consolas"/>
                <a:cs typeface="Consolas"/>
              </a:rPr>
              <a:t> </a:t>
            </a:r>
            <a:r>
              <a:rPr sz="1400" spc="-5" dirty="0">
                <a:latin typeface="Consolas"/>
                <a:cs typeface="Consolas"/>
              </a:rPr>
              <a:t>something</a:t>
            </a:r>
            <a:r>
              <a:rPr sz="1400" spc="-45" dirty="0">
                <a:latin typeface="Consolas"/>
                <a:cs typeface="Consolas"/>
              </a:rPr>
              <a:t> </a:t>
            </a:r>
            <a:r>
              <a:rPr sz="1400" spc="-5" dirty="0">
                <a:latin typeface="Consolas"/>
                <a:cs typeface="Consolas"/>
              </a:rPr>
              <a:t>good!!</a:t>
            </a:r>
            <a:endParaRPr sz="1400">
              <a:latin typeface="Consolas"/>
              <a:cs typeface="Consolas"/>
            </a:endParaRPr>
          </a:p>
        </p:txBody>
      </p:sp>
      <p:grpSp>
        <p:nvGrpSpPr>
          <p:cNvPr id="11" name="object 11"/>
          <p:cNvGrpSpPr/>
          <p:nvPr/>
        </p:nvGrpSpPr>
        <p:grpSpPr>
          <a:xfrm>
            <a:off x="6064982" y="977623"/>
            <a:ext cx="1405255" cy="302260"/>
            <a:chOff x="6064982" y="977623"/>
            <a:chExt cx="1405255" cy="302260"/>
          </a:xfrm>
        </p:grpSpPr>
        <p:sp>
          <p:nvSpPr>
            <p:cNvPr id="12" name="object 12"/>
            <p:cNvSpPr/>
            <p:nvPr/>
          </p:nvSpPr>
          <p:spPr>
            <a:xfrm>
              <a:off x="6079269" y="9919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13" name="object 13"/>
            <p:cNvSpPr/>
            <p:nvPr/>
          </p:nvSpPr>
          <p:spPr>
            <a:xfrm>
              <a:off x="6079269" y="9919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14" name="object 14"/>
          <p:cNvSpPr txBox="1"/>
          <p:nvPr/>
        </p:nvSpPr>
        <p:spPr>
          <a:xfrm>
            <a:off x="6266185" y="1003894"/>
            <a:ext cx="10020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insert(82)</a:t>
            </a:r>
            <a:endParaRPr sz="1400">
              <a:latin typeface="Consolas"/>
              <a:cs typeface="Consolas"/>
            </a:endParaRPr>
          </a:p>
        </p:txBody>
      </p:sp>
      <p:sp>
        <p:nvSpPr>
          <p:cNvPr id="15" name="object 15"/>
          <p:cNvSpPr txBox="1"/>
          <p:nvPr/>
        </p:nvSpPr>
        <p:spPr>
          <a:xfrm>
            <a:off x="3121474" y="3383338"/>
            <a:ext cx="38100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Nice</a:t>
            </a:r>
            <a:endParaRPr sz="1400">
              <a:latin typeface="Arial MT"/>
              <a:cs typeface="Arial M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1043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Linear</a:t>
            </a:r>
            <a:r>
              <a:rPr sz="2500" b="0" spc="-55" dirty="0">
                <a:solidFill>
                  <a:srgbClr val="000000"/>
                </a:solidFill>
                <a:latin typeface="Arial MT"/>
                <a:cs typeface="Arial MT"/>
              </a:rPr>
              <a:t> </a:t>
            </a:r>
            <a:r>
              <a:rPr sz="2500" b="0" dirty="0">
                <a:solidFill>
                  <a:srgbClr val="000000"/>
                </a:solidFill>
                <a:latin typeface="Arial MT"/>
                <a:cs typeface="Arial MT"/>
              </a:rPr>
              <a:t>Probing</a:t>
            </a:r>
            <a:endParaRPr sz="2500">
              <a:latin typeface="Arial MT"/>
              <a:cs typeface="Arial MT"/>
            </a:endParaRPr>
          </a:p>
        </p:txBody>
      </p:sp>
      <p:sp>
        <p:nvSpPr>
          <p:cNvPr id="3" name="object 3"/>
          <p:cNvSpPr txBox="1"/>
          <p:nvPr/>
        </p:nvSpPr>
        <p:spPr>
          <a:xfrm>
            <a:off x="928849" y="1686748"/>
            <a:ext cx="123189" cy="2767965"/>
          </a:xfrm>
          <a:prstGeom prst="rect">
            <a:avLst/>
          </a:prstGeom>
        </p:spPr>
        <p:txBody>
          <a:bodyPr vert="horz" wrap="square" lIns="0" tIns="73660" rIns="0" bIns="0" rtlCol="0">
            <a:spAutoFit/>
          </a:bodyPr>
          <a:lstStyle/>
          <a:p>
            <a:pPr marL="12700">
              <a:lnSpc>
                <a:spcPct val="100000"/>
              </a:lnSpc>
              <a:spcBef>
                <a:spcPts val="580"/>
              </a:spcBef>
            </a:pPr>
            <a:r>
              <a:rPr sz="1400" dirty="0">
                <a:latin typeface="Consolas"/>
                <a:cs typeface="Consolas"/>
              </a:rPr>
              <a:t>0</a:t>
            </a:r>
            <a:endParaRPr sz="1400">
              <a:latin typeface="Consolas"/>
              <a:cs typeface="Consolas"/>
            </a:endParaRPr>
          </a:p>
          <a:p>
            <a:pPr marL="12700">
              <a:lnSpc>
                <a:spcPct val="100000"/>
              </a:lnSpc>
              <a:spcBef>
                <a:spcPts val="475"/>
              </a:spcBef>
            </a:pPr>
            <a:r>
              <a:rPr sz="1400" dirty="0">
                <a:latin typeface="Consolas"/>
                <a:cs typeface="Consolas"/>
              </a:rPr>
              <a:t>1</a:t>
            </a:r>
            <a:endParaRPr sz="1400">
              <a:latin typeface="Consolas"/>
              <a:cs typeface="Consolas"/>
            </a:endParaRPr>
          </a:p>
          <a:p>
            <a:pPr marL="12700">
              <a:lnSpc>
                <a:spcPct val="100000"/>
              </a:lnSpc>
              <a:spcBef>
                <a:spcPts val="480"/>
              </a:spcBef>
            </a:pPr>
            <a:r>
              <a:rPr sz="1400" dirty="0">
                <a:latin typeface="Consolas"/>
                <a:cs typeface="Consolas"/>
              </a:rPr>
              <a:t>2</a:t>
            </a:r>
            <a:endParaRPr sz="1400">
              <a:latin typeface="Consolas"/>
              <a:cs typeface="Consolas"/>
            </a:endParaRPr>
          </a:p>
          <a:p>
            <a:pPr marL="12700">
              <a:lnSpc>
                <a:spcPct val="100000"/>
              </a:lnSpc>
              <a:spcBef>
                <a:spcPts val="480"/>
              </a:spcBef>
            </a:pPr>
            <a:r>
              <a:rPr sz="1400" dirty="0">
                <a:latin typeface="Consolas"/>
                <a:cs typeface="Consolas"/>
              </a:rPr>
              <a:t>3</a:t>
            </a:r>
            <a:endParaRPr sz="1400">
              <a:latin typeface="Consolas"/>
              <a:cs typeface="Consolas"/>
            </a:endParaRPr>
          </a:p>
          <a:p>
            <a:pPr marL="12700">
              <a:lnSpc>
                <a:spcPct val="100000"/>
              </a:lnSpc>
              <a:spcBef>
                <a:spcPts val="480"/>
              </a:spcBef>
            </a:pPr>
            <a:r>
              <a:rPr sz="1400" dirty="0">
                <a:latin typeface="Consolas"/>
                <a:cs typeface="Consolas"/>
              </a:rPr>
              <a:t>4</a:t>
            </a:r>
            <a:endParaRPr sz="1400">
              <a:latin typeface="Consolas"/>
              <a:cs typeface="Consolas"/>
            </a:endParaRPr>
          </a:p>
          <a:p>
            <a:pPr marL="12700">
              <a:lnSpc>
                <a:spcPct val="100000"/>
              </a:lnSpc>
              <a:spcBef>
                <a:spcPts val="480"/>
              </a:spcBef>
            </a:pPr>
            <a:r>
              <a:rPr sz="1400" dirty="0">
                <a:latin typeface="Consolas"/>
                <a:cs typeface="Consolas"/>
              </a:rPr>
              <a:t>5</a:t>
            </a:r>
            <a:endParaRPr sz="1400">
              <a:latin typeface="Consolas"/>
              <a:cs typeface="Consolas"/>
            </a:endParaRPr>
          </a:p>
          <a:p>
            <a:pPr marL="12700">
              <a:lnSpc>
                <a:spcPct val="100000"/>
              </a:lnSpc>
              <a:spcBef>
                <a:spcPts val="475"/>
              </a:spcBef>
            </a:pPr>
            <a:r>
              <a:rPr sz="1400" dirty="0">
                <a:latin typeface="Consolas"/>
                <a:cs typeface="Consolas"/>
              </a:rPr>
              <a:t>6</a:t>
            </a:r>
            <a:endParaRPr sz="1400">
              <a:latin typeface="Consolas"/>
              <a:cs typeface="Consolas"/>
            </a:endParaRPr>
          </a:p>
          <a:p>
            <a:pPr marL="12700">
              <a:lnSpc>
                <a:spcPct val="100000"/>
              </a:lnSpc>
              <a:spcBef>
                <a:spcPts val="480"/>
              </a:spcBef>
            </a:pPr>
            <a:r>
              <a:rPr sz="1400" dirty="0">
                <a:latin typeface="Consolas"/>
                <a:cs typeface="Consolas"/>
              </a:rPr>
              <a:t>7</a:t>
            </a:r>
            <a:endParaRPr sz="1400">
              <a:latin typeface="Consolas"/>
              <a:cs typeface="Consolas"/>
            </a:endParaRPr>
          </a:p>
          <a:p>
            <a:pPr marL="12700">
              <a:lnSpc>
                <a:spcPct val="100000"/>
              </a:lnSpc>
              <a:spcBef>
                <a:spcPts val="480"/>
              </a:spcBef>
            </a:pPr>
            <a:r>
              <a:rPr sz="1400" dirty="0">
                <a:latin typeface="Consolas"/>
                <a:cs typeface="Consolas"/>
              </a:rPr>
              <a:t>8</a:t>
            </a:r>
            <a:endParaRPr sz="1400">
              <a:latin typeface="Consolas"/>
              <a:cs typeface="Consolas"/>
            </a:endParaRPr>
          </a:p>
          <a:p>
            <a:pPr marL="12700">
              <a:lnSpc>
                <a:spcPct val="100000"/>
              </a:lnSpc>
              <a:spcBef>
                <a:spcPts val="480"/>
              </a:spcBef>
            </a:pPr>
            <a:r>
              <a:rPr sz="1400" dirty="0">
                <a:latin typeface="Consolas"/>
                <a:cs typeface="Consolas"/>
              </a:rPr>
              <a:t>9</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41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spc="-5" dirty="0">
                          <a:latin typeface="Consolas"/>
                          <a:cs typeface="Consolas"/>
                        </a:rPr>
                        <a:t>22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32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FFF00"/>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11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82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sp>
        <p:nvSpPr>
          <p:cNvPr id="5" name="object 5"/>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pic>
        <p:nvPicPr>
          <p:cNvPr id="6" name="object 6"/>
          <p:cNvPicPr/>
          <p:nvPr/>
        </p:nvPicPr>
        <p:blipFill>
          <a:blip r:embed="rId2" cstate="print"/>
          <a:stretch>
            <a:fillRect/>
          </a:stretch>
        </p:blipFill>
        <p:spPr>
          <a:xfrm>
            <a:off x="4702422" y="1042835"/>
            <a:ext cx="4129884" cy="1150779"/>
          </a:xfrm>
          <a:prstGeom prst="rect">
            <a:avLst/>
          </a:prstGeom>
        </p:spPr>
      </p:pic>
      <p:sp>
        <p:nvSpPr>
          <p:cNvPr id="7" name="object 7"/>
          <p:cNvSpPr txBox="1"/>
          <p:nvPr/>
        </p:nvSpPr>
        <p:spPr>
          <a:xfrm>
            <a:off x="5338004" y="1493639"/>
            <a:ext cx="285369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What</a:t>
            </a:r>
            <a:r>
              <a:rPr sz="1400" spc="-20" dirty="0">
                <a:latin typeface="Consolas"/>
                <a:cs typeface="Consolas"/>
              </a:rPr>
              <a:t> </a:t>
            </a:r>
            <a:r>
              <a:rPr sz="1400" spc="-5" dirty="0">
                <a:latin typeface="Consolas"/>
                <a:cs typeface="Consolas"/>
              </a:rPr>
              <a:t>if</a:t>
            </a:r>
            <a:r>
              <a:rPr sz="1400" spc="-15" dirty="0">
                <a:latin typeface="Consolas"/>
                <a:cs typeface="Consolas"/>
              </a:rPr>
              <a:t> </a:t>
            </a:r>
            <a:r>
              <a:rPr sz="1400" dirty="0">
                <a:latin typeface="Consolas"/>
                <a:cs typeface="Consolas"/>
              </a:rPr>
              <a:t>I</a:t>
            </a:r>
            <a:r>
              <a:rPr sz="1400" spc="-20" dirty="0">
                <a:latin typeface="Consolas"/>
                <a:cs typeface="Consolas"/>
              </a:rPr>
              <a:t> </a:t>
            </a:r>
            <a:r>
              <a:rPr sz="1400" spc="-5" dirty="0">
                <a:latin typeface="Consolas"/>
                <a:cs typeface="Consolas"/>
              </a:rPr>
              <a:t>want</a:t>
            </a:r>
            <a:r>
              <a:rPr sz="1400" spc="-15" dirty="0">
                <a:latin typeface="Consolas"/>
                <a:cs typeface="Consolas"/>
              </a:rPr>
              <a:t> </a:t>
            </a:r>
            <a:r>
              <a:rPr sz="1400" spc="-5" dirty="0">
                <a:latin typeface="Consolas"/>
                <a:cs typeface="Consolas"/>
              </a:rPr>
              <a:t>to</a:t>
            </a:r>
            <a:r>
              <a:rPr sz="1400" spc="-20" dirty="0">
                <a:latin typeface="Consolas"/>
                <a:cs typeface="Consolas"/>
              </a:rPr>
              <a:t> </a:t>
            </a:r>
            <a:r>
              <a:rPr sz="1400" spc="-5" dirty="0">
                <a:latin typeface="Consolas"/>
                <a:cs typeface="Consolas"/>
              </a:rPr>
              <a:t>delete</a:t>
            </a:r>
            <a:r>
              <a:rPr sz="1400" spc="-15" dirty="0">
                <a:latin typeface="Consolas"/>
                <a:cs typeface="Consolas"/>
              </a:rPr>
              <a:t> </a:t>
            </a:r>
            <a:r>
              <a:rPr sz="1400" spc="-5" dirty="0">
                <a:latin typeface="Consolas"/>
                <a:cs typeface="Consolas"/>
              </a:rPr>
              <a:t>dis?</a:t>
            </a:r>
            <a:endParaRPr sz="1400">
              <a:latin typeface="Consolas"/>
              <a:cs typeface="Consolas"/>
            </a:endParaRPr>
          </a:p>
        </p:txBody>
      </p:sp>
      <p:grpSp>
        <p:nvGrpSpPr>
          <p:cNvPr id="8" name="object 8"/>
          <p:cNvGrpSpPr/>
          <p:nvPr/>
        </p:nvGrpSpPr>
        <p:grpSpPr>
          <a:xfrm>
            <a:off x="6064982" y="977623"/>
            <a:ext cx="1405255" cy="302260"/>
            <a:chOff x="6064982" y="977623"/>
            <a:chExt cx="1405255" cy="302260"/>
          </a:xfrm>
        </p:grpSpPr>
        <p:sp>
          <p:nvSpPr>
            <p:cNvPr id="9" name="object 9"/>
            <p:cNvSpPr/>
            <p:nvPr/>
          </p:nvSpPr>
          <p:spPr>
            <a:xfrm>
              <a:off x="6079269" y="9919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10" name="object 10"/>
            <p:cNvSpPr/>
            <p:nvPr/>
          </p:nvSpPr>
          <p:spPr>
            <a:xfrm>
              <a:off x="6079269" y="9919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11" name="object 11"/>
          <p:cNvSpPr txBox="1"/>
          <p:nvPr/>
        </p:nvSpPr>
        <p:spPr>
          <a:xfrm>
            <a:off x="6266185" y="1003894"/>
            <a:ext cx="10020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delete(32)</a:t>
            </a:r>
            <a:endParaRPr sz="1400">
              <a:latin typeface="Consolas"/>
              <a:cs typeface="Consola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1043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Linear</a:t>
            </a:r>
            <a:r>
              <a:rPr sz="2500" b="0" spc="-55" dirty="0">
                <a:solidFill>
                  <a:srgbClr val="000000"/>
                </a:solidFill>
                <a:latin typeface="Arial MT"/>
                <a:cs typeface="Arial MT"/>
              </a:rPr>
              <a:t> </a:t>
            </a:r>
            <a:r>
              <a:rPr sz="2500" b="0" dirty="0">
                <a:solidFill>
                  <a:srgbClr val="000000"/>
                </a:solidFill>
                <a:latin typeface="Arial MT"/>
                <a:cs typeface="Arial MT"/>
              </a:rPr>
              <a:t>Probing</a:t>
            </a:r>
            <a:endParaRPr sz="2500">
              <a:latin typeface="Arial MT"/>
              <a:cs typeface="Arial MT"/>
            </a:endParaRPr>
          </a:p>
        </p:txBody>
      </p:sp>
      <p:sp>
        <p:nvSpPr>
          <p:cNvPr id="3" name="object 3"/>
          <p:cNvSpPr txBox="1"/>
          <p:nvPr/>
        </p:nvSpPr>
        <p:spPr>
          <a:xfrm>
            <a:off x="928849" y="1686748"/>
            <a:ext cx="123189" cy="2767965"/>
          </a:xfrm>
          <a:prstGeom prst="rect">
            <a:avLst/>
          </a:prstGeom>
        </p:spPr>
        <p:txBody>
          <a:bodyPr vert="horz" wrap="square" lIns="0" tIns="73660" rIns="0" bIns="0" rtlCol="0">
            <a:spAutoFit/>
          </a:bodyPr>
          <a:lstStyle/>
          <a:p>
            <a:pPr marL="12700">
              <a:lnSpc>
                <a:spcPct val="100000"/>
              </a:lnSpc>
              <a:spcBef>
                <a:spcPts val="580"/>
              </a:spcBef>
            </a:pPr>
            <a:r>
              <a:rPr sz="1400" dirty="0">
                <a:latin typeface="Consolas"/>
                <a:cs typeface="Consolas"/>
              </a:rPr>
              <a:t>0</a:t>
            </a:r>
            <a:endParaRPr sz="1400">
              <a:latin typeface="Consolas"/>
              <a:cs typeface="Consolas"/>
            </a:endParaRPr>
          </a:p>
          <a:p>
            <a:pPr marL="12700">
              <a:lnSpc>
                <a:spcPct val="100000"/>
              </a:lnSpc>
              <a:spcBef>
                <a:spcPts val="475"/>
              </a:spcBef>
            </a:pPr>
            <a:r>
              <a:rPr sz="1400" dirty="0">
                <a:latin typeface="Consolas"/>
                <a:cs typeface="Consolas"/>
              </a:rPr>
              <a:t>1</a:t>
            </a:r>
            <a:endParaRPr sz="1400">
              <a:latin typeface="Consolas"/>
              <a:cs typeface="Consolas"/>
            </a:endParaRPr>
          </a:p>
          <a:p>
            <a:pPr marL="12700">
              <a:lnSpc>
                <a:spcPct val="100000"/>
              </a:lnSpc>
              <a:spcBef>
                <a:spcPts val="480"/>
              </a:spcBef>
            </a:pPr>
            <a:r>
              <a:rPr sz="1400" dirty="0">
                <a:latin typeface="Consolas"/>
                <a:cs typeface="Consolas"/>
              </a:rPr>
              <a:t>2</a:t>
            </a:r>
            <a:endParaRPr sz="1400">
              <a:latin typeface="Consolas"/>
              <a:cs typeface="Consolas"/>
            </a:endParaRPr>
          </a:p>
          <a:p>
            <a:pPr marL="12700">
              <a:lnSpc>
                <a:spcPct val="100000"/>
              </a:lnSpc>
              <a:spcBef>
                <a:spcPts val="480"/>
              </a:spcBef>
            </a:pPr>
            <a:r>
              <a:rPr sz="1400" dirty="0">
                <a:latin typeface="Consolas"/>
                <a:cs typeface="Consolas"/>
              </a:rPr>
              <a:t>3</a:t>
            </a:r>
            <a:endParaRPr sz="1400">
              <a:latin typeface="Consolas"/>
              <a:cs typeface="Consolas"/>
            </a:endParaRPr>
          </a:p>
          <a:p>
            <a:pPr marL="12700">
              <a:lnSpc>
                <a:spcPct val="100000"/>
              </a:lnSpc>
              <a:spcBef>
                <a:spcPts val="480"/>
              </a:spcBef>
            </a:pPr>
            <a:r>
              <a:rPr sz="1400" dirty="0">
                <a:latin typeface="Consolas"/>
                <a:cs typeface="Consolas"/>
              </a:rPr>
              <a:t>4</a:t>
            </a:r>
            <a:endParaRPr sz="1400">
              <a:latin typeface="Consolas"/>
              <a:cs typeface="Consolas"/>
            </a:endParaRPr>
          </a:p>
          <a:p>
            <a:pPr marL="12700">
              <a:lnSpc>
                <a:spcPct val="100000"/>
              </a:lnSpc>
              <a:spcBef>
                <a:spcPts val="480"/>
              </a:spcBef>
            </a:pPr>
            <a:r>
              <a:rPr sz="1400" dirty="0">
                <a:latin typeface="Consolas"/>
                <a:cs typeface="Consolas"/>
              </a:rPr>
              <a:t>5</a:t>
            </a:r>
            <a:endParaRPr sz="1400">
              <a:latin typeface="Consolas"/>
              <a:cs typeface="Consolas"/>
            </a:endParaRPr>
          </a:p>
          <a:p>
            <a:pPr marL="12700">
              <a:lnSpc>
                <a:spcPct val="100000"/>
              </a:lnSpc>
              <a:spcBef>
                <a:spcPts val="475"/>
              </a:spcBef>
            </a:pPr>
            <a:r>
              <a:rPr sz="1400" dirty="0">
                <a:latin typeface="Consolas"/>
                <a:cs typeface="Consolas"/>
              </a:rPr>
              <a:t>6</a:t>
            </a:r>
            <a:endParaRPr sz="1400">
              <a:latin typeface="Consolas"/>
              <a:cs typeface="Consolas"/>
            </a:endParaRPr>
          </a:p>
          <a:p>
            <a:pPr marL="12700">
              <a:lnSpc>
                <a:spcPct val="100000"/>
              </a:lnSpc>
              <a:spcBef>
                <a:spcPts val="480"/>
              </a:spcBef>
            </a:pPr>
            <a:r>
              <a:rPr sz="1400" dirty="0">
                <a:latin typeface="Consolas"/>
                <a:cs typeface="Consolas"/>
              </a:rPr>
              <a:t>7</a:t>
            </a:r>
            <a:endParaRPr sz="1400">
              <a:latin typeface="Consolas"/>
              <a:cs typeface="Consolas"/>
            </a:endParaRPr>
          </a:p>
          <a:p>
            <a:pPr marL="12700">
              <a:lnSpc>
                <a:spcPct val="100000"/>
              </a:lnSpc>
              <a:spcBef>
                <a:spcPts val="480"/>
              </a:spcBef>
            </a:pPr>
            <a:r>
              <a:rPr sz="1400" dirty="0">
                <a:latin typeface="Consolas"/>
                <a:cs typeface="Consolas"/>
              </a:rPr>
              <a:t>8</a:t>
            </a:r>
            <a:endParaRPr sz="1400">
              <a:latin typeface="Consolas"/>
              <a:cs typeface="Consolas"/>
            </a:endParaRPr>
          </a:p>
          <a:p>
            <a:pPr marL="12700">
              <a:lnSpc>
                <a:spcPct val="100000"/>
              </a:lnSpc>
              <a:spcBef>
                <a:spcPts val="480"/>
              </a:spcBef>
            </a:pPr>
            <a:r>
              <a:rPr sz="1400" dirty="0">
                <a:latin typeface="Consolas"/>
                <a:cs typeface="Consolas"/>
              </a:rPr>
              <a:t>9</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41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spc="-5" dirty="0">
                          <a:latin typeface="Consolas"/>
                          <a:cs typeface="Consolas"/>
                        </a:rPr>
                        <a:t>22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DELETED</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FFF00"/>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11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82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sp>
        <p:nvSpPr>
          <p:cNvPr id="5" name="object 5"/>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pic>
        <p:nvPicPr>
          <p:cNvPr id="6" name="object 6"/>
          <p:cNvPicPr/>
          <p:nvPr/>
        </p:nvPicPr>
        <p:blipFill>
          <a:blip r:embed="rId2" cstate="print"/>
          <a:stretch>
            <a:fillRect/>
          </a:stretch>
        </p:blipFill>
        <p:spPr>
          <a:xfrm>
            <a:off x="4702422" y="1042835"/>
            <a:ext cx="4129884" cy="1150779"/>
          </a:xfrm>
          <a:prstGeom prst="rect">
            <a:avLst/>
          </a:prstGeom>
        </p:spPr>
      </p:pic>
      <p:sp>
        <p:nvSpPr>
          <p:cNvPr id="7" name="object 7"/>
          <p:cNvSpPr txBox="1"/>
          <p:nvPr/>
        </p:nvSpPr>
        <p:spPr>
          <a:xfrm>
            <a:off x="5289154" y="1388864"/>
            <a:ext cx="2950845" cy="448309"/>
          </a:xfrm>
          <a:prstGeom prst="rect">
            <a:avLst/>
          </a:prstGeom>
        </p:spPr>
        <p:txBody>
          <a:bodyPr vert="horz" wrap="square" lIns="0" tIns="22860" rIns="0" bIns="0" rtlCol="0">
            <a:spAutoFit/>
          </a:bodyPr>
          <a:lstStyle/>
          <a:p>
            <a:pPr marL="1136015" marR="5080" indent="-1123950">
              <a:lnSpc>
                <a:spcPts val="1650"/>
              </a:lnSpc>
              <a:spcBef>
                <a:spcPts val="180"/>
              </a:spcBef>
            </a:pPr>
            <a:r>
              <a:rPr sz="1400" spc="-5" dirty="0">
                <a:latin typeface="Consolas"/>
                <a:cs typeface="Consolas"/>
              </a:rPr>
              <a:t>Set</a:t>
            </a:r>
            <a:r>
              <a:rPr sz="1400" spc="-20" dirty="0">
                <a:latin typeface="Consolas"/>
                <a:cs typeface="Consolas"/>
              </a:rPr>
              <a:t> </a:t>
            </a:r>
            <a:r>
              <a:rPr sz="1400" dirty="0">
                <a:latin typeface="Consolas"/>
                <a:cs typeface="Consolas"/>
              </a:rPr>
              <a:t>a</a:t>
            </a:r>
            <a:r>
              <a:rPr sz="1400" spc="-15" dirty="0">
                <a:latin typeface="Consolas"/>
                <a:cs typeface="Consolas"/>
              </a:rPr>
              <a:t> </a:t>
            </a:r>
            <a:r>
              <a:rPr sz="1400" spc="-5" dirty="0">
                <a:latin typeface="Consolas"/>
                <a:cs typeface="Consolas"/>
              </a:rPr>
              <a:t>special</a:t>
            </a:r>
            <a:r>
              <a:rPr sz="1400" spc="-20" dirty="0">
                <a:latin typeface="Consolas"/>
                <a:cs typeface="Consolas"/>
              </a:rPr>
              <a:t> </a:t>
            </a:r>
            <a:r>
              <a:rPr sz="1400" spc="-5" dirty="0">
                <a:latin typeface="Consolas"/>
                <a:cs typeface="Consolas"/>
              </a:rPr>
              <a:t>value</a:t>
            </a:r>
            <a:r>
              <a:rPr sz="1400" spc="-15" dirty="0">
                <a:latin typeface="Consolas"/>
                <a:cs typeface="Consolas"/>
              </a:rPr>
              <a:t> </a:t>
            </a:r>
            <a:r>
              <a:rPr sz="1400" spc="-5" dirty="0">
                <a:latin typeface="Consolas"/>
                <a:cs typeface="Consolas"/>
              </a:rPr>
              <a:t>to</a:t>
            </a:r>
            <a:r>
              <a:rPr sz="1400" spc="-20" dirty="0">
                <a:latin typeface="Consolas"/>
                <a:cs typeface="Consolas"/>
              </a:rPr>
              <a:t> </a:t>
            </a:r>
            <a:r>
              <a:rPr sz="1400" spc="-5" dirty="0">
                <a:latin typeface="Consolas"/>
                <a:cs typeface="Consolas"/>
              </a:rPr>
              <a:t>mark</a:t>
            </a:r>
            <a:r>
              <a:rPr sz="1400" spc="-15" dirty="0">
                <a:latin typeface="Consolas"/>
                <a:cs typeface="Consolas"/>
              </a:rPr>
              <a:t> </a:t>
            </a:r>
            <a:r>
              <a:rPr sz="1400" spc="-5" dirty="0">
                <a:latin typeface="Consolas"/>
                <a:cs typeface="Consolas"/>
              </a:rPr>
              <a:t>as </a:t>
            </a:r>
            <a:r>
              <a:rPr sz="1400" spc="-755" dirty="0">
                <a:latin typeface="Consolas"/>
                <a:cs typeface="Consolas"/>
              </a:rPr>
              <a:t> </a:t>
            </a:r>
            <a:r>
              <a:rPr sz="1400" spc="-5" dirty="0">
                <a:latin typeface="Consolas"/>
                <a:cs typeface="Consolas"/>
              </a:rPr>
              <a:t>deleted</a:t>
            </a:r>
            <a:endParaRPr sz="1400">
              <a:latin typeface="Consolas"/>
              <a:cs typeface="Consolas"/>
            </a:endParaRPr>
          </a:p>
        </p:txBody>
      </p:sp>
      <p:grpSp>
        <p:nvGrpSpPr>
          <p:cNvPr id="8" name="object 8"/>
          <p:cNvGrpSpPr/>
          <p:nvPr/>
        </p:nvGrpSpPr>
        <p:grpSpPr>
          <a:xfrm>
            <a:off x="6064982" y="977623"/>
            <a:ext cx="1405255" cy="302260"/>
            <a:chOff x="6064982" y="977623"/>
            <a:chExt cx="1405255" cy="302260"/>
          </a:xfrm>
        </p:grpSpPr>
        <p:sp>
          <p:nvSpPr>
            <p:cNvPr id="9" name="object 9"/>
            <p:cNvSpPr/>
            <p:nvPr/>
          </p:nvSpPr>
          <p:spPr>
            <a:xfrm>
              <a:off x="6079269" y="9919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10" name="object 10"/>
            <p:cNvSpPr/>
            <p:nvPr/>
          </p:nvSpPr>
          <p:spPr>
            <a:xfrm>
              <a:off x="6079269" y="9919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11" name="object 11"/>
          <p:cNvSpPr txBox="1"/>
          <p:nvPr/>
        </p:nvSpPr>
        <p:spPr>
          <a:xfrm>
            <a:off x="6266185" y="1003894"/>
            <a:ext cx="10020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delete(32)</a:t>
            </a:r>
            <a:endParaRPr sz="1400">
              <a:latin typeface="Consolas"/>
              <a:cs typeface="Consolas"/>
            </a:endParaRPr>
          </a:p>
        </p:txBody>
      </p:sp>
      <p:sp>
        <p:nvSpPr>
          <p:cNvPr id="12" name="object 12"/>
          <p:cNvSpPr txBox="1"/>
          <p:nvPr/>
        </p:nvSpPr>
        <p:spPr>
          <a:xfrm>
            <a:off x="5910193" y="2447163"/>
            <a:ext cx="1713864"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Why</a:t>
            </a:r>
            <a:r>
              <a:rPr sz="1400" spc="-25" dirty="0">
                <a:latin typeface="Arial MT"/>
                <a:cs typeface="Arial MT"/>
              </a:rPr>
              <a:t> </a:t>
            </a:r>
            <a:r>
              <a:rPr sz="1400" spc="-5" dirty="0">
                <a:latin typeface="Arial MT"/>
                <a:cs typeface="Arial MT"/>
              </a:rPr>
              <a:t>not</a:t>
            </a:r>
            <a:r>
              <a:rPr sz="1400" spc="-25" dirty="0">
                <a:latin typeface="Arial MT"/>
                <a:cs typeface="Arial MT"/>
              </a:rPr>
              <a:t> </a:t>
            </a:r>
            <a:r>
              <a:rPr sz="1400" spc="-5" dirty="0">
                <a:latin typeface="Arial MT"/>
                <a:cs typeface="Arial MT"/>
              </a:rPr>
              <a:t>just</a:t>
            </a:r>
            <a:r>
              <a:rPr sz="1400" spc="-25" dirty="0">
                <a:latin typeface="Arial MT"/>
                <a:cs typeface="Arial MT"/>
              </a:rPr>
              <a:t> </a:t>
            </a:r>
            <a:r>
              <a:rPr sz="1400" dirty="0">
                <a:latin typeface="Arial MT"/>
                <a:cs typeface="Arial MT"/>
              </a:rPr>
              <a:t>set</a:t>
            </a:r>
            <a:r>
              <a:rPr sz="1400" spc="-25" dirty="0">
                <a:latin typeface="Arial MT"/>
                <a:cs typeface="Arial MT"/>
              </a:rPr>
              <a:t> </a:t>
            </a:r>
            <a:r>
              <a:rPr sz="1400" spc="-5" dirty="0">
                <a:latin typeface="Arial MT"/>
                <a:cs typeface="Arial MT"/>
              </a:rPr>
              <a:t>null?</a:t>
            </a:r>
            <a:endParaRPr sz="1400">
              <a:latin typeface="Arial MT"/>
              <a:cs typeface="Arial MT"/>
            </a:endParaRPr>
          </a:p>
        </p:txBody>
      </p:sp>
      <p:pic>
        <p:nvPicPr>
          <p:cNvPr id="13" name="object 13"/>
          <p:cNvPicPr/>
          <p:nvPr/>
        </p:nvPicPr>
        <p:blipFill>
          <a:blip r:embed="rId3" cstate="print"/>
          <a:stretch>
            <a:fillRect/>
          </a:stretch>
        </p:blipFill>
        <p:spPr>
          <a:xfrm>
            <a:off x="187146" y="2533075"/>
            <a:ext cx="704281" cy="3234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1043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Linear</a:t>
            </a:r>
            <a:r>
              <a:rPr sz="2500" b="0" spc="-55" dirty="0">
                <a:solidFill>
                  <a:srgbClr val="000000"/>
                </a:solidFill>
                <a:latin typeface="Arial MT"/>
                <a:cs typeface="Arial MT"/>
              </a:rPr>
              <a:t> </a:t>
            </a:r>
            <a:r>
              <a:rPr sz="2500" b="0" dirty="0">
                <a:solidFill>
                  <a:srgbClr val="000000"/>
                </a:solidFill>
                <a:latin typeface="Arial MT"/>
                <a:cs typeface="Arial MT"/>
              </a:rPr>
              <a:t>Probing</a:t>
            </a:r>
            <a:endParaRPr sz="2500">
              <a:latin typeface="Arial MT"/>
              <a:cs typeface="Arial MT"/>
            </a:endParaRPr>
          </a:p>
        </p:txBody>
      </p:sp>
      <p:sp>
        <p:nvSpPr>
          <p:cNvPr id="3" name="object 3"/>
          <p:cNvSpPr txBox="1"/>
          <p:nvPr/>
        </p:nvSpPr>
        <p:spPr>
          <a:xfrm>
            <a:off x="928849" y="1686748"/>
            <a:ext cx="123189" cy="2767965"/>
          </a:xfrm>
          <a:prstGeom prst="rect">
            <a:avLst/>
          </a:prstGeom>
        </p:spPr>
        <p:txBody>
          <a:bodyPr vert="horz" wrap="square" lIns="0" tIns="73660" rIns="0" bIns="0" rtlCol="0">
            <a:spAutoFit/>
          </a:bodyPr>
          <a:lstStyle/>
          <a:p>
            <a:pPr marL="12700">
              <a:lnSpc>
                <a:spcPct val="100000"/>
              </a:lnSpc>
              <a:spcBef>
                <a:spcPts val="580"/>
              </a:spcBef>
            </a:pPr>
            <a:r>
              <a:rPr sz="1400" dirty="0">
                <a:latin typeface="Consolas"/>
                <a:cs typeface="Consolas"/>
              </a:rPr>
              <a:t>0</a:t>
            </a:r>
            <a:endParaRPr sz="1400">
              <a:latin typeface="Consolas"/>
              <a:cs typeface="Consolas"/>
            </a:endParaRPr>
          </a:p>
          <a:p>
            <a:pPr marL="12700">
              <a:lnSpc>
                <a:spcPct val="100000"/>
              </a:lnSpc>
              <a:spcBef>
                <a:spcPts val="475"/>
              </a:spcBef>
            </a:pPr>
            <a:r>
              <a:rPr sz="1400" dirty="0">
                <a:latin typeface="Consolas"/>
                <a:cs typeface="Consolas"/>
              </a:rPr>
              <a:t>1</a:t>
            </a:r>
            <a:endParaRPr sz="1400">
              <a:latin typeface="Consolas"/>
              <a:cs typeface="Consolas"/>
            </a:endParaRPr>
          </a:p>
          <a:p>
            <a:pPr marL="12700">
              <a:lnSpc>
                <a:spcPct val="100000"/>
              </a:lnSpc>
              <a:spcBef>
                <a:spcPts val="480"/>
              </a:spcBef>
            </a:pPr>
            <a:r>
              <a:rPr sz="1400" dirty="0">
                <a:latin typeface="Consolas"/>
                <a:cs typeface="Consolas"/>
              </a:rPr>
              <a:t>2</a:t>
            </a:r>
            <a:endParaRPr sz="1400">
              <a:latin typeface="Consolas"/>
              <a:cs typeface="Consolas"/>
            </a:endParaRPr>
          </a:p>
          <a:p>
            <a:pPr marL="12700">
              <a:lnSpc>
                <a:spcPct val="100000"/>
              </a:lnSpc>
              <a:spcBef>
                <a:spcPts val="480"/>
              </a:spcBef>
            </a:pPr>
            <a:r>
              <a:rPr sz="1400" dirty="0">
                <a:latin typeface="Consolas"/>
                <a:cs typeface="Consolas"/>
              </a:rPr>
              <a:t>3</a:t>
            </a:r>
            <a:endParaRPr sz="1400">
              <a:latin typeface="Consolas"/>
              <a:cs typeface="Consolas"/>
            </a:endParaRPr>
          </a:p>
          <a:p>
            <a:pPr marL="12700">
              <a:lnSpc>
                <a:spcPct val="100000"/>
              </a:lnSpc>
              <a:spcBef>
                <a:spcPts val="480"/>
              </a:spcBef>
            </a:pPr>
            <a:r>
              <a:rPr sz="1400" dirty="0">
                <a:latin typeface="Consolas"/>
                <a:cs typeface="Consolas"/>
              </a:rPr>
              <a:t>4</a:t>
            </a:r>
            <a:endParaRPr sz="1400">
              <a:latin typeface="Consolas"/>
              <a:cs typeface="Consolas"/>
            </a:endParaRPr>
          </a:p>
          <a:p>
            <a:pPr marL="12700">
              <a:lnSpc>
                <a:spcPct val="100000"/>
              </a:lnSpc>
              <a:spcBef>
                <a:spcPts val="480"/>
              </a:spcBef>
            </a:pPr>
            <a:r>
              <a:rPr sz="1400" dirty="0">
                <a:latin typeface="Consolas"/>
                <a:cs typeface="Consolas"/>
              </a:rPr>
              <a:t>5</a:t>
            </a:r>
            <a:endParaRPr sz="1400">
              <a:latin typeface="Consolas"/>
              <a:cs typeface="Consolas"/>
            </a:endParaRPr>
          </a:p>
          <a:p>
            <a:pPr marL="12700">
              <a:lnSpc>
                <a:spcPct val="100000"/>
              </a:lnSpc>
              <a:spcBef>
                <a:spcPts val="475"/>
              </a:spcBef>
            </a:pPr>
            <a:r>
              <a:rPr sz="1400" dirty="0">
                <a:latin typeface="Consolas"/>
                <a:cs typeface="Consolas"/>
              </a:rPr>
              <a:t>6</a:t>
            </a:r>
            <a:endParaRPr sz="1400">
              <a:latin typeface="Consolas"/>
              <a:cs typeface="Consolas"/>
            </a:endParaRPr>
          </a:p>
          <a:p>
            <a:pPr marL="12700">
              <a:lnSpc>
                <a:spcPct val="100000"/>
              </a:lnSpc>
              <a:spcBef>
                <a:spcPts val="480"/>
              </a:spcBef>
            </a:pPr>
            <a:r>
              <a:rPr sz="1400" dirty="0">
                <a:latin typeface="Consolas"/>
                <a:cs typeface="Consolas"/>
              </a:rPr>
              <a:t>7</a:t>
            </a:r>
            <a:endParaRPr sz="1400">
              <a:latin typeface="Consolas"/>
              <a:cs typeface="Consolas"/>
            </a:endParaRPr>
          </a:p>
          <a:p>
            <a:pPr marL="12700">
              <a:lnSpc>
                <a:spcPct val="100000"/>
              </a:lnSpc>
              <a:spcBef>
                <a:spcPts val="480"/>
              </a:spcBef>
            </a:pPr>
            <a:r>
              <a:rPr sz="1400" dirty="0">
                <a:latin typeface="Consolas"/>
                <a:cs typeface="Consolas"/>
              </a:rPr>
              <a:t>8</a:t>
            </a:r>
            <a:endParaRPr sz="1400">
              <a:latin typeface="Consolas"/>
              <a:cs typeface="Consolas"/>
            </a:endParaRPr>
          </a:p>
          <a:p>
            <a:pPr marL="12700">
              <a:lnSpc>
                <a:spcPct val="100000"/>
              </a:lnSpc>
              <a:spcBef>
                <a:spcPts val="480"/>
              </a:spcBef>
            </a:pPr>
            <a:r>
              <a:rPr sz="1400" dirty="0">
                <a:latin typeface="Consolas"/>
                <a:cs typeface="Consolas"/>
              </a:rPr>
              <a:t>9</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41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spc="-5" dirty="0">
                          <a:latin typeface="Consolas"/>
                          <a:cs typeface="Consolas"/>
                        </a:rPr>
                        <a:t>22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DELETED</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11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82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sp>
        <p:nvSpPr>
          <p:cNvPr id="5" name="object 5"/>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pic>
        <p:nvPicPr>
          <p:cNvPr id="6" name="object 6"/>
          <p:cNvPicPr/>
          <p:nvPr/>
        </p:nvPicPr>
        <p:blipFill>
          <a:blip r:embed="rId2" cstate="print"/>
          <a:stretch>
            <a:fillRect/>
          </a:stretch>
        </p:blipFill>
        <p:spPr>
          <a:xfrm>
            <a:off x="4702422" y="1042835"/>
            <a:ext cx="4129884" cy="1150779"/>
          </a:xfrm>
          <a:prstGeom prst="rect">
            <a:avLst/>
          </a:prstGeom>
        </p:spPr>
      </p:pic>
      <p:sp>
        <p:nvSpPr>
          <p:cNvPr id="7" name="object 7"/>
          <p:cNvSpPr txBox="1"/>
          <p:nvPr/>
        </p:nvSpPr>
        <p:spPr>
          <a:xfrm>
            <a:off x="5582256" y="1493639"/>
            <a:ext cx="236601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Now</a:t>
            </a:r>
            <a:r>
              <a:rPr sz="1400" spc="-25" dirty="0">
                <a:latin typeface="Consolas"/>
                <a:cs typeface="Consolas"/>
              </a:rPr>
              <a:t> </a:t>
            </a:r>
            <a:r>
              <a:rPr sz="1400" dirty="0">
                <a:latin typeface="Consolas"/>
                <a:cs typeface="Consolas"/>
              </a:rPr>
              <a:t>I</a:t>
            </a:r>
            <a:r>
              <a:rPr sz="1400" spc="-20" dirty="0">
                <a:latin typeface="Consolas"/>
                <a:cs typeface="Consolas"/>
              </a:rPr>
              <a:t> </a:t>
            </a:r>
            <a:r>
              <a:rPr sz="1400" spc="-5" dirty="0">
                <a:latin typeface="Consolas"/>
                <a:cs typeface="Consolas"/>
              </a:rPr>
              <a:t>want</a:t>
            </a:r>
            <a:r>
              <a:rPr sz="1400" spc="-20" dirty="0">
                <a:latin typeface="Consolas"/>
                <a:cs typeface="Consolas"/>
              </a:rPr>
              <a:t> </a:t>
            </a:r>
            <a:r>
              <a:rPr sz="1400" spc="-5" dirty="0">
                <a:latin typeface="Consolas"/>
                <a:cs typeface="Consolas"/>
              </a:rPr>
              <a:t>to</a:t>
            </a:r>
            <a:r>
              <a:rPr sz="1400" spc="-20" dirty="0">
                <a:latin typeface="Consolas"/>
                <a:cs typeface="Consolas"/>
              </a:rPr>
              <a:t> </a:t>
            </a:r>
            <a:r>
              <a:rPr sz="1400" spc="-5" dirty="0">
                <a:latin typeface="Consolas"/>
                <a:cs typeface="Consolas"/>
              </a:rPr>
              <a:t>search</a:t>
            </a:r>
            <a:r>
              <a:rPr sz="1400" spc="-20" dirty="0">
                <a:latin typeface="Consolas"/>
                <a:cs typeface="Consolas"/>
              </a:rPr>
              <a:t> </a:t>
            </a:r>
            <a:r>
              <a:rPr sz="1400" spc="-5" dirty="0">
                <a:latin typeface="Consolas"/>
                <a:cs typeface="Consolas"/>
              </a:rPr>
              <a:t>11!</a:t>
            </a:r>
            <a:endParaRPr sz="1400">
              <a:latin typeface="Consolas"/>
              <a:cs typeface="Consolas"/>
            </a:endParaRPr>
          </a:p>
        </p:txBody>
      </p:sp>
      <p:grpSp>
        <p:nvGrpSpPr>
          <p:cNvPr id="8" name="object 8"/>
          <p:cNvGrpSpPr/>
          <p:nvPr/>
        </p:nvGrpSpPr>
        <p:grpSpPr>
          <a:xfrm>
            <a:off x="6064982" y="977623"/>
            <a:ext cx="1405255" cy="302260"/>
            <a:chOff x="6064982" y="977623"/>
            <a:chExt cx="1405255" cy="302260"/>
          </a:xfrm>
        </p:grpSpPr>
        <p:sp>
          <p:nvSpPr>
            <p:cNvPr id="9" name="object 9"/>
            <p:cNvSpPr/>
            <p:nvPr/>
          </p:nvSpPr>
          <p:spPr>
            <a:xfrm>
              <a:off x="6079269" y="9919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10" name="object 10"/>
            <p:cNvSpPr/>
            <p:nvPr/>
          </p:nvSpPr>
          <p:spPr>
            <a:xfrm>
              <a:off x="6079269" y="9919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11" name="object 11"/>
          <p:cNvSpPr txBox="1"/>
          <p:nvPr/>
        </p:nvSpPr>
        <p:spPr>
          <a:xfrm>
            <a:off x="6266185" y="1003894"/>
            <a:ext cx="10020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search(11)</a:t>
            </a:r>
            <a:endParaRPr sz="1400">
              <a:latin typeface="Consolas"/>
              <a:cs typeface="Consolas"/>
            </a:endParaRPr>
          </a:p>
        </p:txBody>
      </p:sp>
      <p:sp>
        <p:nvSpPr>
          <p:cNvPr id="12" name="object 12"/>
          <p:cNvSpPr txBox="1"/>
          <p:nvPr/>
        </p:nvSpPr>
        <p:spPr>
          <a:xfrm>
            <a:off x="3911825" y="2600038"/>
            <a:ext cx="12052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Searching</a:t>
            </a:r>
            <a:r>
              <a:rPr sz="1400" spc="-75" dirty="0">
                <a:latin typeface="Arial MT"/>
                <a:cs typeface="Arial MT"/>
              </a:rPr>
              <a:t> </a:t>
            </a:r>
            <a:r>
              <a:rPr sz="1400" spc="-25" dirty="0">
                <a:latin typeface="Arial MT"/>
                <a:cs typeface="Arial MT"/>
              </a:rPr>
              <a:t>11...</a:t>
            </a:r>
            <a:endParaRPr sz="1400">
              <a:latin typeface="Arial MT"/>
              <a:cs typeface="Arial MT"/>
            </a:endParaRPr>
          </a:p>
        </p:txBody>
      </p:sp>
      <p:pic>
        <p:nvPicPr>
          <p:cNvPr id="13" name="object 13"/>
          <p:cNvPicPr/>
          <p:nvPr/>
        </p:nvPicPr>
        <p:blipFill>
          <a:blip r:embed="rId3" cstate="print"/>
          <a:stretch>
            <a:fillRect/>
          </a:stretch>
        </p:blipFill>
        <p:spPr>
          <a:xfrm>
            <a:off x="187146" y="2533075"/>
            <a:ext cx="704281" cy="3234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1043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Linear</a:t>
            </a:r>
            <a:r>
              <a:rPr sz="2500" b="0" spc="-55" dirty="0">
                <a:solidFill>
                  <a:srgbClr val="000000"/>
                </a:solidFill>
                <a:latin typeface="Arial MT"/>
                <a:cs typeface="Arial MT"/>
              </a:rPr>
              <a:t> </a:t>
            </a:r>
            <a:r>
              <a:rPr sz="2500" b="0" dirty="0">
                <a:solidFill>
                  <a:srgbClr val="000000"/>
                </a:solidFill>
                <a:latin typeface="Arial MT"/>
                <a:cs typeface="Arial MT"/>
              </a:rPr>
              <a:t>Probing</a:t>
            </a:r>
            <a:endParaRPr sz="2500">
              <a:latin typeface="Arial MT"/>
              <a:cs typeface="Arial MT"/>
            </a:endParaRPr>
          </a:p>
        </p:txBody>
      </p:sp>
      <p:sp>
        <p:nvSpPr>
          <p:cNvPr id="3" name="object 3"/>
          <p:cNvSpPr txBox="1"/>
          <p:nvPr/>
        </p:nvSpPr>
        <p:spPr>
          <a:xfrm>
            <a:off x="928849" y="1686748"/>
            <a:ext cx="123189" cy="2767965"/>
          </a:xfrm>
          <a:prstGeom prst="rect">
            <a:avLst/>
          </a:prstGeom>
        </p:spPr>
        <p:txBody>
          <a:bodyPr vert="horz" wrap="square" lIns="0" tIns="73660" rIns="0" bIns="0" rtlCol="0">
            <a:spAutoFit/>
          </a:bodyPr>
          <a:lstStyle/>
          <a:p>
            <a:pPr marL="12700">
              <a:lnSpc>
                <a:spcPct val="100000"/>
              </a:lnSpc>
              <a:spcBef>
                <a:spcPts val="580"/>
              </a:spcBef>
            </a:pPr>
            <a:r>
              <a:rPr sz="1400" dirty="0">
                <a:latin typeface="Consolas"/>
                <a:cs typeface="Consolas"/>
              </a:rPr>
              <a:t>0</a:t>
            </a:r>
            <a:endParaRPr sz="1400">
              <a:latin typeface="Consolas"/>
              <a:cs typeface="Consolas"/>
            </a:endParaRPr>
          </a:p>
          <a:p>
            <a:pPr marL="12700">
              <a:lnSpc>
                <a:spcPct val="100000"/>
              </a:lnSpc>
              <a:spcBef>
                <a:spcPts val="475"/>
              </a:spcBef>
            </a:pPr>
            <a:r>
              <a:rPr sz="1400" dirty="0">
                <a:latin typeface="Consolas"/>
                <a:cs typeface="Consolas"/>
              </a:rPr>
              <a:t>1</a:t>
            </a:r>
            <a:endParaRPr sz="1400">
              <a:latin typeface="Consolas"/>
              <a:cs typeface="Consolas"/>
            </a:endParaRPr>
          </a:p>
          <a:p>
            <a:pPr marL="12700">
              <a:lnSpc>
                <a:spcPct val="100000"/>
              </a:lnSpc>
              <a:spcBef>
                <a:spcPts val="480"/>
              </a:spcBef>
            </a:pPr>
            <a:r>
              <a:rPr sz="1400" dirty="0">
                <a:latin typeface="Consolas"/>
                <a:cs typeface="Consolas"/>
              </a:rPr>
              <a:t>2</a:t>
            </a:r>
            <a:endParaRPr sz="1400">
              <a:latin typeface="Consolas"/>
              <a:cs typeface="Consolas"/>
            </a:endParaRPr>
          </a:p>
          <a:p>
            <a:pPr marL="12700">
              <a:lnSpc>
                <a:spcPct val="100000"/>
              </a:lnSpc>
              <a:spcBef>
                <a:spcPts val="480"/>
              </a:spcBef>
            </a:pPr>
            <a:r>
              <a:rPr sz="1400" dirty="0">
                <a:latin typeface="Consolas"/>
                <a:cs typeface="Consolas"/>
              </a:rPr>
              <a:t>3</a:t>
            </a:r>
            <a:endParaRPr sz="1400">
              <a:latin typeface="Consolas"/>
              <a:cs typeface="Consolas"/>
            </a:endParaRPr>
          </a:p>
          <a:p>
            <a:pPr marL="12700">
              <a:lnSpc>
                <a:spcPct val="100000"/>
              </a:lnSpc>
              <a:spcBef>
                <a:spcPts val="480"/>
              </a:spcBef>
            </a:pPr>
            <a:r>
              <a:rPr sz="1400" dirty="0">
                <a:latin typeface="Consolas"/>
                <a:cs typeface="Consolas"/>
              </a:rPr>
              <a:t>4</a:t>
            </a:r>
            <a:endParaRPr sz="1400">
              <a:latin typeface="Consolas"/>
              <a:cs typeface="Consolas"/>
            </a:endParaRPr>
          </a:p>
          <a:p>
            <a:pPr marL="12700">
              <a:lnSpc>
                <a:spcPct val="100000"/>
              </a:lnSpc>
              <a:spcBef>
                <a:spcPts val="480"/>
              </a:spcBef>
            </a:pPr>
            <a:r>
              <a:rPr sz="1400" dirty="0">
                <a:latin typeface="Consolas"/>
                <a:cs typeface="Consolas"/>
              </a:rPr>
              <a:t>5</a:t>
            </a:r>
            <a:endParaRPr sz="1400">
              <a:latin typeface="Consolas"/>
              <a:cs typeface="Consolas"/>
            </a:endParaRPr>
          </a:p>
          <a:p>
            <a:pPr marL="12700">
              <a:lnSpc>
                <a:spcPct val="100000"/>
              </a:lnSpc>
              <a:spcBef>
                <a:spcPts val="475"/>
              </a:spcBef>
            </a:pPr>
            <a:r>
              <a:rPr sz="1400" dirty="0">
                <a:latin typeface="Consolas"/>
                <a:cs typeface="Consolas"/>
              </a:rPr>
              <a:t>6</a:t>
            </a:r>
            <a:endParaRPr sz="1400">
              <a:latin typeface="Consolas"/>
              <a:cs typeface="Consolas"/>
            </a:endParaRPr>
          </a:p>
          <a:p>
            <a:pPr marL="12700">
              <a:lnSpc>
                <a:spcPct val="100000"/>
              </a:lnSpc>
              <a:spcBef>
                <a:spcPts val="480"/>
              </a:spcBef>
            </a:pPr>
            <a:r>
              <a:rPr sz="1400" dirty="0">
                <a:latin typeface="Consolas"/>
                <a:cs typeface="Consolas"/>
              </a:rPr>
              <a:t>7</a:t>
            </a:r>
            <a:endParaRPr sz="1400">
              <a:latin typeface="Consolas"/>
              <a:cs typeface="Consolas"/>
            </a:endParaRPr>
          </a:p>
          <a:p>
            <a:pPr marL="12700">
              <a:lnSpc>
                <a:spcPct val="100000"/>
              </a:lnSpc>
              <a:spcBef>
                <a:spcPts val="480"/>
              </a:spcBef>
            </a:pPr>
            <a:r>
              <a:rPr sz="1400" dirty="0">
                <a:latin typeface="Consolas"/>
                <a:cs typeface="Consolas"/>
              </a:rPr>
              <a:t>8</a:t>
            </a:r>
            <a:endParaRPr sz="1400">
              <a:latin typeface="Consolas"/>
              <a:cs typeface="Consolas"/>
            </a:endParaRPr>
          </a:p>
          <a:p>
            <a:pPr marL="12700">
              <a:lnSpc>
                <a:spcPct val="100000"/>
              </a:lnSpc>
              <a:spcBef>
                <a:spcPts val="480"/>
              </a:spcBef>
            </a:pPr>
            <a:r>
              <a:rPr sz="1400" dirty="0">
                <a:latin typeface="Consolas"/>
                <a:cs typeface="Consolas"/>
              </a:rPr>
              <a:t>9</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41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spc="-5" dirty="0">
                          <a:latin typeface="Consolas"/>
                          <a:cs typeface="Consolas"/>
                        </a:rPr>
                        <a:t>22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DELETED</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11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82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sp>
        <p:nvSpPr>
          <p:cNvPr id="5" name="object 5"/>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pic>
        <p:nvPicPr>
          <p:cNvPr id="6" name="object 6"/>
          <p:cNvPicPr/>
          <p:nvPr/>
        </p:nvPicPr>
        <p:blipFill>
          <a:blip r:embed="rId2" cstate="print"/>
          <a:stretch>
            <a:fillRect/>
          </a:stretch>
        </p:blipFill>
        <p:spPr>
          <a:xfrm>
            <a:off x="4702422" y="1042835"/>
            <a:ext cx="4129884" cy="1150779"/>
          </a:xfrm>
          <a:prstGeom prst="rect">
            <a:avLst/>
          </a:prstGeom>
        </p:spPr>
      </p:pic>
      <p:sp>
        <p:nvSpPr>
          <p:cNvPr id="7" name="object 7"/>
          <p:cNvSpPr txBox="1"/>
          <p:nvPr/>
        </p:nvSpPr>
        <p:spPr>
          <a:xfrm>
            <a:off x="4996052" y="1388864"/>
            <a:ext cx="3535679" cy="448309"/>
          </a:xfrm>
          <a:prstGeom prst="rect">
            <a:avLst/>
          </a:prstGeom>
        </p:spPr>
        <p:txBody>
          <a:bodyPr vert="horz" wrap="square" lIns="0" tIns="22860" rIns="0" bIns="0" rtlCol="0">
            <a:spAutoFit/>
          </a:bodyPr>
          <a:lstStyle/>
          <a:p>
            <a:pPr marL="1575435" marR="5080" indent="-1563370">
              <a:lnSpc>
                <a:spcPts val="1650"/>
              </a:lnSpc>
              <a:spcBef>
                <a:spcPts val="180"/>
              </a:spcBef>
            </a:pPr>
            <a:r>
              <a:rPr sz="1400" spc="-5" dirty="0">
                <a:latin typeface="Consolas"/>
                <a:cs typeface="Consolas"/>
              </a:rPr>
              <a:t>h(11) </a:t>
            </a:r>
            <a:r>
              <a:rPr sz="1400" dirty="0">
                <a:latin typeface="Consolas"/>
                <a:cs typeface="Consolas"/>
              </a:rPr>
              <a:t>= </a:t>
            </a:r>
            <a:r>
              <a:rPr sz="1400" spc="-5" dirty="0">
                <a:latin typeface="Consolas"/>
                <a:cs typeface="Consolas"/>
              </a:rPr>
              <a:t>1, but that’s not the one we </a:t>
            </a:r>
            <a:r>
              <a:rPr sz="1400" spc="-760" dirty="0">
                <a:latin typeface="Consolas"/>
                <a:cs typeface="Consolas"/>
              </a:rPr>
              <a:t> </a:t>
            </a:r>
            <a:r>
              <a:rPr sz="1400" spc="-5" dirty="0">
                <a:latin typeface="Consolas"/>
                <a:cs typeface="Consolas"/>
              </a:rPr>
              <a:t>want</a:t>
            </a:r>
            <a:endParaRPr sz="1400">
              <a:latin typeface="Consolas"/>
              <a:cs typeface="Consolas"/>
            </a:endParaRPr>
          </a:p>
        </p:txBody>
      </p:sp>
      <p:grpSp>
        <p:nvGrpSpPr>
          <p:cNvPr id="8" name="object 8"/>
          <p:cNvGrpSpPr/>
          <p:nvPr/>
        </p:nvGrpSpPr>
        <p:grpSpPr>
          <a:xfrm>
            <a:off x="6064982" y="977623"/>
            <a:ext cx="1405255" cy="302260"/>
            <a:chOff x="6064982" y="977623"/>
            <a:chExt cx="1405255" cy="302260"/>
          </a:xfrm>
        </p:grpSpPr>
        <p:sp>
          <p:nvSpPr>
            <p:cNvPr id="9" name="object 9"/>
            <p:cNvSpPr/>
            <p:nvPr/>
          </p:nvSpPr>
          <p:spPr>
            <a:xfrm>
              <a:off x="6079269" y="9919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10" name="object 10"/>
            <p:cNvSpPr/>
            <p:nvPr/>
          </p:nvSpPr>
          <p:spPr>
            <a:xfrm>
              <a:off x="6079269" y="9919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11" name="object 11"/>
          <p:cNvSpPr txBox="1"/>
          <p:nvPr/>
        </p:nvSpPr>
        <p:spPr>
          <a:xfrm>
            <a:off x="6266185" y="1003894"/>
            <a:ext cx="10020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search(11)</a:t>
            </a:r>
            <a:endParaRPr sz="1400">
              <a:latin typeface="Consolas"/>
              <a:cs typeface="Consolas"/>
            </a:endParaRPr>
          </a:p>
        </p:txBody>
      </p:sp>
      <p:sp>
        <p:nvSpPr>
          <p:cNvPr id="12" name="object 12"/>
          <p:cNvSpPr txBox="1"/>
          <p:nvPr/>
        </p:nvSpPr>
        <p:spPr>
          <a:xfrm>
            <a:off x="3911825" y="2600038"/>
            <a:ext cx="12052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Searching</a:t>
            </a:r>
            <a:r>
              <a:rPr sz="1400" spc="-75" dirty="0">
                <a:latin typeface="Arial MT"/>
                <a:cs typeface="Arial MT"/>
              </a:rPr>
              <a:t> </a:t>
            </a:r>
            <a:r>
              <a:rPr sz="1400" spc="-25" dirty="0">
                <a:latin typeface="Arial MT"/>
                <a:cs typeface="Arial MT"/>
              </a:rPr>
              <a:t>11...</a:t>
            </a:r>
            <a:endParaRPr sz="1400">
              <a:latin typeface="Arial MT"/>
              <a:cs typeface="Arial MT"/>
            </a:endParaRPr>
          </a:p>
        </p:txBody>
      </p:sp>
      <p:pic>
        <p:nvPicPr>
          <p:cNvPr id="13" name="object 13"/>
          <p:cNvPicPr/>
          <p:nvPr/>
        </p:nvPicPr>
        <p:blipFill>
          <a:blip r:embed="rId3" cstate="print"/>
          <a:stretch>
            <a:fillRect/>
          </a:stretch>
        </p:blipFill>
        <p:spPr>
          <a:xfrm>
            <a:off x="187146" y="2533075"/>
            <a:ext cx="704281" cy="323400"/>
          </a:xfrm>
          <a:prstGeom prst="rect">
            <a:avLst/>
          </a:prstGeom>
        </p:spPr>
      </p:pic>
      <p:grpSp>
        <p:nvGrpSpPr>
          <p:cNvPr id="14" name="object 14"/>
          <p:cNvGrpSpPr/>
          <p:nvPr/>
        </p:nvGrpSpPr>
        <p:grpSpPr>
          <a:xfrm>
            <a:off x="2731608" y="2148004"/>
            <a:ext cx="1112520" cy="579755"/>
            <a:chOff x="2731608" y="2148004"/>
            <a:chExt cx="1112520" cy="579755"/>
          </a:xfrm>
        </p:grpSpPr>
        <p:sp>
          <p:nvSpPr>
            <p:cNvPr id="15" name="object 15"/>
            <p:cNvSpPr/>
            <p:nvPr/>
          </p:nvSpPr>
          <p:spPr>
            <a:xfrm>
              <a:off x="2774773" y="2172608"/>
              <a:ext cx="1064260" cy="549910"/>
            </a:xfrm>
            <a:custGeom>
              <a:avLst/>
              <a:gdLst/>
              <a:ahLst/>
              <a:cxnLst/>
              <a:rect l="l" t="t" r="r" b="b"/>
              <a:pathLst>
                <a:path w="1064260" h="549910">
                  <a:moveTo>
                    <a:pt x="1064026" y="549766"/>
                  </a:moveTo>
                  <a:lnTo>
                    <a:pt x="0" y="0"/>
                  </a:lnTo>
                </a:path>
              </a:pathLst>
            </a:custGeom>
            <a:ln w="9524">
              <a:solidFill>
                <a:srgbClr val="595959"/>
              </a:solidFill>
            </a:ln>
          </p:spPr>
          <p:txBody>
            <a:bodyPr wrap="square" lIns="0" tIns="0" rIns="0" bIns="0" rtlCol="0"/>
            <a:lstStyle/>
            <a:p>
              <a:endParaRPr/>
            </a:p>
          </p:txBody>
        </p:sp>
        <p:sp>
          <p:nvSpPr>
            <p:cNvPr id="16" name="object 16"/>
            <p:cNvSpPr/>
            <p:nvPr/>
          </p:nvSpPr>
          <p:spPr>
            <a:xfrm>
              <a:off x="2736370" y="2152766"/>
              <a:ext cx="45720" cy="34290"/>
            </a:xfrm>
            <a:custGeom>
              <a:avLst/>
              <a:gdLst/>
              <a:ahLst/>
              <a:cxnLst/>
              <a:rect l="l" t="t" r="r" b="b"/>
              <a:pathLst>
                <a:path w="45719" h="34289">
                  <a:moveTo>
                    <a:pt x="31180" y="33819"/>
                  </a:moveTo>
                  <a:lnTo>
                    <a:pt x="0" y="0"/>
                  </a:lnTo>
                  <a:lnTo>
                    <a:pt x="45624" y="5864"/>
                  </a:lnTo>
                  <a:lnTo>
                    <a:pt x="31180" y="33819"/>
                  </a:lnTo>
                  <a:close/>
                </a:path>
              </a:pathLst>
            </a:custGeom>
            <a:solidFill>
              <a:srgbClr val="595959"/>
            </a:solidFill>
          </p:spPr>
          <p:txBody>
            <a:bodyPr wrap="square" lIns="0" tIns="0" rIns="0" bIns="0" rtlCol="0"/>
            <a:lstStyle/>
            <a:p>
              <a:endParaRPr/>
            </a:p>
          </p:txBody>
        </p:sp>
        <p:sp>
          <p:nvSpPr>
            <p:cNvPr id="17" name="object 17"/>
            <p:cNvSpPr/>
            <p:nvPr/>
          </p:nvSpPr>
          <p:spPr>
            <a:xfrm>
              <a:off x="2736370" y="2152766"/>
              <a:ext cx="45720" cy="34290"/>
            </a:xfrm>
            <a:custGeom>
              <a:avLst/>
              <a:gdLst/>
              <a:ahLst/>
              <a:cxnLst/>
              <a:rect l="l" t="t" r="r" b="b"/>
              <a:pathLst>
                <a:path w="45719" h="34289">
                  <a:moveTo>
                    <a:pt x="45624" y="5864"/>
                  </a:moveTo>
                  <a:lnTo>
                    <a:pt x="0" y="0"/>
                  </a:lnTo>
                  <a:lnTo>
                    <a:pt x="31180" y="33819"/>
                  </a:lnTo>
                  <a:lnTo>
                    <a:pt x="45624" y="5864"/>
                  </a:lnTo>
                  <a:close/>
                </a:path>
              </a:pathLst>
            </a:custGeom>
            <a:ln w="9524">
              <a:solidFill>
                <a:srgbClr val="595959"/>
              </a:solidFill>
            </a:ln>
          </p:spPr>
          <p:txBody>
            <a:bodyPr wrap="square" lIns="0" tIns="0" rIns="0" bIns="0" rtlCol="0"/>
            <a:lstStyle/>
            <a:p>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1043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Linear</a:t>
            </a:r>
            <a:r>
              <a:rPr sz="2500" b="0" spc="-55" dirty="0">
                <a:solidFill>
                  <a:srgbClr val="000000"/>
                </a:solidFill>
                <a:latin typeface="Arial MT"/>
                <a:cs typeface="Arial MT"/>
              </a:rPr>
              <a:t> </a:t>
            </a:r>
            <a:r>
              <a:rPr sz="2500" b="0" dirty="0">
                <a:solidFill>
                  <a:srgbClr val="000000"/>
                </a:solidFill>
                <a:latin typeface="Arial MT"/>
                <a:cs typeface="Arial MT"/>
              </a:rPr>
              <a:t>Probing</a:t>
            </a:r>
            <a:endParaRPr sz="2500">
              <a:latin typeface="Arial MT"/>
              <a:cs typeface="Arial MT"/>
            </a:endParaRPr>
          </a:p>
        </p:txBody>
      </p:sp>
      <p:sp>
        <p:nvSpPr>
          <p:cNvPr id="3" name="object 3"/>
          <p:cNvSpPr txBox="1"/>
          <p:nvPr/>
        </p:nvSpPr>
        <p:spPr>
          <a:xfrm>
            <a:off x="928849" y="1686748"/>
            <a:ext cx="123189" cy="2767965"/>
          </a:xfrm>
          <a:prstGeom prst="rect">
            <a:avLst/>
          </a:prstGeom>
        </p:spPr>
        <p:txBody>
          <a:bodyPr vert="horz" wrap="square" lIns="0" tIns="73660" rIns="0" bIns="0" rtlCol="0">
            <a:spAutoFit/>
          </a:bodyPr>
          <a:lstStyle/>
          <a:p>
            <a:pPr marL="12700">
              <a:lnSpc>
                <a:spcPct val="100000"/>
              </a:lnSpc>
              <a:spcBef>
                <a:spcPts val="580"/>
              </a:spcBef>
            </a:pPr>
            <a:r>
              <a:rPr sz="1400" dirty="0">
                <a:latin typeface="Consolas"/>
                <a:cs typeface="Consolas"/>
              </a:rPr>
              <a:t>0</a:t>
            </a:r>
            <a:endParaRPr sz="1400">
              <a:latin typeface="Consolas"/>
              <a:cs typeface="Consolas"/>
            </a:endParaRPr>
          </a:p>
          <a:p>
            <a:pPr marL="12700">
              <a:lnSpc>
                <a:spcPct val="100000"/>
              </a:lnSpc>
              <a:spcBef>
                <a:spcPts val="475"/>
              </a:spcBef>
            </a:pPr>
            <a:r>
              <a:rPr sz="1400" dirty="0">
                <a:latin typeface="Consolas"/>
                <a:cs typeface="Consolas"/>
              </a:rPr>
              <a:t>1</a:t>
            </a:r>
            <a:endParaRPr sz="1400">
              <a:latin typeface="Consolas"/>
              <a:cs typeface="Consolas"/>
            </a:endParaRPr>
          </a:p>
          <a:p>
            <a:pPr marL="12700">
              <a:lnSpc>
                <a:spcPct val="100000"/>
              </a:lnSpc>
              <a:spcBef>
                <a:spcPts val="480"/>
              </a:spcBef>
            </a:pPr>
            <a:r>
              <a:rPr sz="1400" dirty="0">
                <a:latin typeface="Consolas"/>
                <a:cs typeface="Consolas"/>
              </a:rPr>
              <a:t>2</a:t>
            </a:r>
            <a:endParaRPr sz="1400">
              <a:latin typeface="Consolas"/>
              <a:cs typeface="Consolas"/>
            </a:endParaRPr>
          </a:p>
          <a:p>
            <a:pPr marL="12700">
              <a:lnSpc>
                <a:spcPct val="100000"/>
              </a:lnSpc>
              <a:spcBef>
                <a:spcPts val="480"/>
              </a:spcBef>
            </a:pPr>
            <a:r>
              <a:rPr sz="1400" dirty="0">
                <a:latin typeface="Consolas"/>
                <a:cs typeface="Consolas"/>
              </a:rPr>
              <a:t>3</a:t>
            </a:r>
            <a:endParaRPr sz="1400">
              <a:latin typeface="Consolas"/>
              <a:cs typeface="Consolas"/>
            </a:endParaRPr>
          </a:p>
          <a:p>
            <a:pPr marL="12700">
              <a:lnSpc>
                <a:spcPct val="100000"/>
              </a:lnSpc>
              <a:spcBef>
                <a:spcPts val="480"/>
              </a:spcBef>
            </a:pPr>
            <a:r>
              <a:rPr sz="1400" dirty="0">
                <a:latin typeface="Consolas"/>
                <a:cs typeface="Consolas"/>
              </a:rPr>
              <a:t>4</a:t>
            </a:r>
            <a:endParaRPr sz="1400">
              <a:latin typeface="Consolas"/>
              <a:cs typeface="Consolas"/>
            </a:endParaRPr>
          </a:p>
          <a:p>
            <a:pPr marL="12700">
              <a:lnSpc>
                <a:spcPct val="100000"/>
              </a:lnSpc>
              <a:spcBef>
                <a:spcPts val="480"/>
              </a:spcBef>
            </a:pPr>
            <a:r>
              <a:rPr sz="1400" dirty="0">
                <a:latin typeface="Consolas"/>
                <a:cs typeface="Consolas"/>
              </a:rPr>
              <a:t>5</a:t>
            </a:r>
            <a:endParaRPr sz="1400">
              <a:latin typeface="Consolas"/>
              <a:cs typeface="Consolas"/>
            </a:endParaRPr>
          </a:p>
          <a:p>
            <a:pPr marL="12700">
              <a:lnSpc>
                <a:spcPct val="100000"/>
              </a:lnSpc>
              <a:spcBef>
                <a:spcPts val="475"/>
              </a:spcBef>
            </a:pPr>
            <a:r>
              <a:rPr sz="1400" dirty="0">
                <a:latin typeface="Consolas"/>
                <a:cs typeface="Consolas"/>
              </a:rPr>
              <a:t>6</a:t>
            </a:r>
            <a:endParaRPr sz="1400">
              <a:latin typeface="Consolas"/>
              <a:cs typeface="Consolas"/>
            </a:endParaRPr>
          </a:p>
          <a:p>
            <a:pPr marL="12700">
              <a:lnSpc>
                <a:spcPct val="100000"/>
              </a:lnSpc>
              <a:spcBef>
                <a:spcPts val="480"/>
              </a:spcBef>
            </a:pPr>
            <a:r>
              <a:rPr sz="1400" dirty="0">
                <a:latin typeface="Consolas"/>
                <a:cs typeface="Consolas"/>
              </a:rPr>
              <a:t>7</a:t>
            </a:r>
            <a:endParaRPr sz="1400">
              <a:latin typeface="Consolas"/>
              <a:cs typeface="Consolas"/>
            </a:endParaRPr>
          </a:p>
          <a:p>
            <a:pPr marL="12700">
              <a:lnSpc>
                <a:spcPct val="100000"/>
              </a:lnSpc>
              <a:spcBef>
                <a:spcPts val="480"/>
              </a:spcBef>
            </a:pPr>
            <a:r>
              <a:rPr sz="1400" dirty="0">
                <a:latin typeface="Consolas"/>
                <a:cs typeface="Consolas"/>
              </a:rPr>
              <a:t>8</a:t>
            </a:r>
            <a:endParaRPr sz="1400">
              <a:latin typeface="Consolas"/>
              <a:cs typeface="Consolas"/>
            </a:endParaRPr>
          </a:p>
          <a:p>
            <a:pPr marL="12700">
              <a:lnSpc>
                <a:spcPct val="100000"/>
              </a:lnSpc>
              <a:spcBef>
                <a:spcPts val="480"/>
              </a:spcBef>
            </a:pPr>
            <a:r>
              <a:rPr sz="1400" dirty="0">
                <a:latin typeface="Consolas"/>
                <a:cs typeface="Consolas"/>
              </a:rPr>
              <a:t>9</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41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spc="-5" dirty="0">
                          <a:latin typeface="Consolas"/>
                          <a:cs typeface="Consolas"/>
                        </a:rPr>
                        <a:t>22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DELETED</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11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82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sp>
        <p:nvSpPr>
          <p:cNvPr id="5" name="object 5"/>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pic>
        <p:nvPicPr>
          <p:cNvPr id="6" name="object 6"/>
          <p:cNvPicPr/>
          <p:nvPr/>
        </p:nvPicPr>
        <p:blipFill>
          <a:blip r:embed="rId2" cstate="print"/>
          <a:stretch>
            <a:fillRect/>
          </a:stretch>
        </p:blipFill>
        <p:spPr>
          <a:xfrm>
            <a:off x="4702422" y="1042835"/>
            <a:ext cx="4129884" cy="1150779"/>
          </a:xfrm>
          <a:prstGeom prst="rect">
            <a:avLst/>
          </a:prstGeom>
        </p:spPr>
      </p:pic>
      <p:sp>
        <p:nvSpPr>
          <p:cNvPr id="7" name="object 7"/>
          <p:cNvSpPr txBox="1"/>
          <p:nvPr/>
        </p:nvSpPr>
        <p:spPr>
          <a:xfrm>
            <a:off x="5777657" y="1493639"/>
            <a:ext cx="19761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Probe</a:t>
            </a:r>
            <a:r>
              <a:rPr sz="1400" spc="-50" dirty="0">
                <a:latin typeface="Consolas"/>
                <a:cs typeface="Consolas"/>
              </a:rPr>
              <a:t> </a:t>
            </a:r>
            <a:r>
              <a:rPr sz="1400" spc="-5" dirty="0">
                <a:latin typeface="Consolas"/>
                <a:cs typeface="Consolas"/>
              </a:rPr>
              <a:t>linearly</a:t>
            </a:r>
            <a:r>
              <a:rPr sz="1400" spc="-45" dirty="0">
                <a:latin typeface="Consolas"/>
                <a:cs typeface="Consolas"/>
              </a:rPr>
              <a:t> </a:t>
            </a:r>
            <a:r>
              <a:rPr sz="1400" spc="-5" dirty="0">
                <a:latin typeface="Consolas"/>
                <a:cs typeface="Consolas"/>
              </a:rPr>
              <a:t>again</a:t>
            </a:r>
            <a:endParaRPr sz="1400">
              <a:latin typeface="Consolas"/>
              <a:cs typeface="Consolas"/>
            </a:endParaRPr>
          </a:p>
        </p:txBody>
      </p:sp>
      <p:grpSp>
        <p:nvGrpSpPr>
          <p:cNvPr id="8" name="object 8"/>
          <p:cNvGrpSpPr/>
          <p:nvPr/>
        </p:nvGrpSpPr>
        <p:grpSpPr>
          <a:xfrm>
            <a:off x="6064982" y="977623"/>
            <a:ext cx="1405255" cy="302260"/>
            <a:chOff x="6064982" y="977623"/>
            <a:chExt cx="1405255" cy="302260"/>
          </a:xfrm>
        </p:grpSpPr>
        <p:sp>
          <p:nvSpPr>
            <p:cNvPr id="9" name="object 9"/>
            <p:cNvSpPr/>
            <p:nvPr/>
          </p:nvSpPr>
          <p:spPr>
            <a:xfrm>
              <a:off x="6079269" y="9919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10" name="object 10"/>
            <p:cNvSpPr/>
            <p:nvPr/>
          </p:nvSpPr>
          <p:spPr>
            <a:xfrm>
              <a:off x="6079269" y="9919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11" name="object 11"/>
          <p:cNvSpPr txBox="1"/>
          <p:nvPr/>
        </p:nvSpPr>
        <p:spPr>
          <a:xfrm>
            <a:off x="6266185" y="1003894"/>
            <a:ext cx="10020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onsolas"/>
                <a:cs typeface="Consolas"/>
              </a:rPr>
              <a:t>search(11)</a:t>
            </a:r>
            <a:endParaRPr sz="1400">
              <a:latin typeface="Consolas"/>
              <a:cs typeface="Consolas"/>
            </a:endParaRPr>
          </a:p>
        </p:txBody>
      </p:sp>
      <p:sp>
        <p:nvSpPr>
          <p:cNvPr id="12" name="object 12"/>
          <p:cNvSpPr txBox="1"/>
          <p:nvPr/>
        </p:nvSpPr>
        <p:spPr>
          <a:xfrm>
            <a:off x="3911825" y="2600038"/>
            <a:ext cx="12052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Searching</a:t>
            </a:r>
            <a:r>
              <a:rPr sz="1400" spc="-75" dirty="0">
                <a:latin typeface="Arial MT"/>
                <a:cs typeface="Arial MT"/>
              </a:rPr>
              <a:t> </a:t>
            </a:r>
            <a:r>
              <a:rPr sz="1400" spc="-25" dirty="0">
                <a:latin typeface="Arial MT"/>
                <a:cs typeface="Arial MT"/>
              </a:rPr>
              <a:t>11...</a:t>
            </a:r>
            <a:endParaRPr sz="1400">
              <a:latin typeface="Arial MT"/>
              <a:cs typeface="Arial MT"/>
            </a:endParaRPr>
          </a:p>
        </p:txBody>
      </p:sp>
      <p:pic>
        <p:nvPicPr>
          <p:cNvPr id="13" name="object 13"/>
          <p:cNvPicPr/>
          <p:nvPr/>
        </p:nvPicPr>
        <p:blipFill>
          <a:blip r:embed="rId3" cstate="print"/>
          <a:stretch>
            <a:fillRect/>
          </a:stretch>
        </p:blipFill>
        <p:spPr>
          <a:xfrm>
            <a:off x="187146" y="2533075"/>
            <a:ext cx="704281" cy="323400"/>
          </a:xfrm>
          <a:prstGeom prst="rect">
            <a:avLst/>
          </a:prstGeom>
        </p:spPr>
      </p:pic>
      <p:grpSp>
        <p:nvGrpSpPr>
          <p:cNvPr id="14" name="object 14"/>
          <p:cNvGrpSpPr/>
          <p:nvPr/>
        </p:nvGrpSpPr>
        <p:grpSpPr>
          <a:xfrm>
            <a:off x="2732678" y="2415560"/>
            <a:ext cx="1111250" cy="311785"/>
            <a:chOff x="2732678" y="2415560"/>
            <a:chExt cx="1111250" cy="311785"/>
          </a:xfrm>
        </p:grpSpPr>
        <p:sp>
          <p:nvSpPr>
            <p:cNvPr id="15" name="object 15"/>
            <p:cNvSpPr/>
            <p:nvPr/>
          </p:nvSpPr>
          <p:spPr>
            <a:xfrm>
              <a:off x="2779164" y="2435509"/>
              <a:ext cx="1059815" cy="287020"/>
            </a:xfrm>
            <a:custGeom>
              <a:avLst/>
              <a:gdLst/>
              <a:ahLst/>
              <a:cxnLst/>
              <a:rect l="l" t="t" r="r" b="b"/>
              <a:pathLst>
                <a:path w="1059814" h="287019">
                  <a:moveTo>
                    <a:pt x="1059635" y="286865"/>
                  </a:moveTo>
                  <a:lnTo>
                    <a:pt x="0" y="0"/>
                  </a:lnTo>
                </a:path>
              </a:pathLst>
            </a:custGeom>
            <a:ln w="9524">
              <a:solidFill>
                <a:srgbClr val="595959"/>
              </a:solidFill>
            </a:ln>
          </p:spPr>
          <p:txBody>
            <a:bodyPr wrap="square" lIns="0" tIns="0" rIns="0" bIns="0" rtlCol="0"/>
            <a:lstStyle/>
            <a:p>
              <a:endParaRPr/>
            </a:p>
          </p:txBody>
        </p:sp>
        <p:sp>
          <p:nvSpPr>
            <p:cNvPr id="16" name="object 16"/>
            <p:cNvSpPr/>
            <p:nvPr/>
          </p:nvSpPr>
          <p:spPr>
            <a:xfrm>
              <a:off x="2737440" y="2420323"/>
              <a:ext cx="46355" cy="30480"/>
            </a:xfrm>
            <a:custGeom>
              <a:avLst/>
              <a:gdLst/>
              <a:ahLst/>
              <a:cxnLst/>
              <a:rect l="l" t="t" r="r" b="b"/>
              <a:pathLst>
                <a:path w="46355" h="30480">
                  <a:moveTo>
                    <a:pt x="37612" y="30372"/>
                  </a:moveTo>
                  <a:lnTo>
                    <a:pt x="0" y="3890"/>
                  </a:lnTo>
                  <a:lnTo>
                    <a:pt x="45834" y="0"/>
                  </a:lnTo>
                  <a:lnTo>
                    <a:pt x="37612" y="30372"/>
                  </a:lnTo>
                  <a:close/>
                </a:path>
              </a:pathLst>
            </a:custGeom>
            <a:solidFill>
              <a:srgbClr val="595959"/>
            </a:solidFill>
          </p:spPr>
          <p:txBody>
            <a:bodyPr wrap="square" lIns="0" tIns="0" rIns="0" bIns="0" rtlCol="0"/>
            <a:lstStyle/>
            <a:p>
              <a:endParaRPr/>
            </a:p>
          </p:txBody>
        </p:sp>
        <p:sp>
          <p:nvSpPr>
            <p:cNvPr id="17" name="object 17"/>
            <p:cNvSpPr/>
            <p:nvPr/>
          </p:nvSpPr>
          <p:spPr>
            <a:xfrm>
              <a:off x="2737440" y="2420323"/>
              <a:ext cx="46355" cy="30480"/>
            </a:xfrm>
            <a:custGeom>
              <a:avLst/>
              <a:gdLst/>
              <a:ahLst/>
              <a:cxnLst/>
              <a:rect l="l" t="t" r="r" b="b"/>
              <a:pathLst>
                <a:path w="46355" h="30480">
                  <a:moveTo>
                    <a:pt x="45834" y="0"/>
                  </a:moveTo>
                  <a:lnTo>
                    <a:pt x="0" y="3890"/>
                  </a:lnTo>
                  <a:lnTo>
                    <a:pt x="37612" y="30372"/>
                  </a:lnTo>
                  <a:lnTo>
                    <a:pt x="45834" y="0"/>
                  </a:lnTo>
                  <a:close/>
                </a:path>
              </a:pathLst>
            </a:custGeom>
            <a:ln w="9524">
              <a:solidFill>
                <a:srgbClr val="595959"/>
              </a:solidFill>
            </a:ln>
          </p:spPr>
          <p:txBody>
            <a:bodyPr wrap="square" lIns="0" tIns="0" rIns="0" bIns="0" rtlCol="0"/>
            <a:lstStyle/>
            <a:p>
              <a:endParaRPr/>
            </a:p>
          </p:txBody>
        </p:sp>
      </p:grpSp>
      <p:pic>
        <p:nvPicPr>
          <p:cNvPr id="18" name="object 18"/>
          <p:cNvPicPr/>
          <p:nvPr/>
        </p:nvPicPr>
        <p:blipFill>
          <a:blip r:embed="rId4" cstate="print"/>
          <a:stretch>
            <a:fillRect/>
          </a:stretch>
        </p:blipFill>
        <p:spPr>
          <a:xfrm>
            <a:off x="5381850" y="3039825"/>
            <a:ext cx="3148749" cy="1771150"/>
          </a:xfrm>
          <a:prstGeom prst="rect">
            <a:avLst/>
          </a:prstGeom>
        </p:spPr>
      </p:pic>
      <p:sp>
        <p:nvSpPr>
          <p:cNvPr id="19" name="object 19"/>
          <p:cNvSpPr txBox="1"/>
          <p:nvPr/>
        </p:nvSpPr>
        <p:spPr>
          <a:xfrm>
            <a:off x="6659225" y="4356337"/>
            <a:ext cx="141668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MT"/>
                <a:cs typeface="Arial MT"/>
              </a:rPr>
              <a:t>I’L</a:t>
            </a:r>
            <a:r>
              <a:rPr sz="1400" dirty="0">
                <a:solidFill>
                  <a:srgbClr val="FFFFFF"/>
                </a:solidFill>
                <a:latin typeface="Arial MT"/>
                <a:cs typeface="Arial MT"/>
              </a:rPr>
              <a:t>L</a:t>
            </a:r>
            <a:r>
              <a:rPr sz="1400" spc="-55" dirty="0">
                <a:solidFill>
                  <a:srgbClr val="FFFFFF"/>
                </a:solidFill>
                <a:latin typeface="Arial MT"/>
                <a:cs typeface="Arial MT"/>
              </a:rPr>
              <a:t> </a:t>
            </a:r>
            <a:r>
              <a:rPr sz="1400" spc="-5" dirty="0">
                <a:solidFill>
                  <a:srgbClr val="FFFFFF"/>
                </a:solidFill>
                <a:latin typeface="Arial MT"/>
                <a:cs typeface="Arial MT"/>
              </a:rPr>
              <a:t>D</a:t>
            </a:r>
            <a:r>
              <a:rPr sz="1400" dirty="0">
                <a:solidFill>
                  <a:srgbClr val="FFFFFF"/>
                </a:solidFill>
                <a:latin typeface="Arial MT"/>
                <a:cs typeface="Arial MT"/>
              </a:rPr>
              <a:t>O</a:t>
            </a:r>
            <a:r>
              <a:rPr sz="1400" spc="-5" dirty="0">
                <a:solidFill>
                  <a:srgbClr val="FFFFFF"/>
                </a:solidFill>
                <a:latin typeface="Arial MT"/>
                <a:cs typeface="Arial MT"/>
              </a:rPr>
              <a:t> I</a:t>
            </a:r>
            <a:r>
              <a:rPr sz="1400" dirty="0">
                <a:solidFill>
                  <a:srgbClr val="FFFFFF"/>
                </a:solidFill>
                <a:latin typeface="Arial MT"/>
                <a:cs typeface="Arial MT"/>
              </a:rPr>
              <a:t>T</a:t>
            </a:r>
            <a:r>
              <a:rPr sz="1400" spc="-105" dirty="0">
                <a:solidFill>
                  <a:srgbClr val="FFFFFF"/>
                </a:solidFill>
                <a:latin typeface="Arial MT"/>
                <a:cs typeface="Arial MT"/>
              </a:rPr>
              <a:t> </a:t>
            </a:r>
            <a:r>
              <a:rPr sz="1400" spc="-5" dirty="0">
                <a:solidFill>
                  <a:srgbClr val="FFFFFF"/>
                </a:solidFill>
                <a:latin typeface="Arial MT"/>
                <a:cs typeface="Arial MT"/>
              </a:rPr>
              <a:t>AGAIN</a:t>
            </a:r>
            <a:endParaRPr sz="1400">
              <a:latin typeface="Arial MT"/>
              <a:cs typeface="Arial M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1043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Linear</a:t>
            </a:r>
            <a:r>
              <a:rPr sz="2500" b="0" spc="-55" dirty="0">
                <a:solidFill>
                  <a:srgbClr val="000000"/>
                </a:solidFill>
                <a:latin typeface="Arial MT"/>
                <a:cs typeface="Arial MT"/>
              </a:rPr>
              <a:t> </a:t>
            </a:r>
            <a:r>
              <a:rPr sz="2500" b="0" dirty="0">
                <a:solidFill>
                  <a:srgbClr val="000000"/>
                </a:solidFill>
                <a:latin typeface="Arial MT"/>
                <a:cs typeface="Arial MT"/>
              </a:rPr>
              <a:t>Probing</a:t>
            </a:r>
            <a:endParaRPr sz="2500">
              <a:latin typeface="Arial MT"/>
              <a:cs typeface="Arial MT"/>
            </a:endParaRPr>
          </a:p>
        </p:txBody>
      </p:sp>
      <p:sp>
        <p:nvSpPr>
          <p:cNvPr id="3" name="object 3"/>
          <p:cNvSpPr txBox="1"/>
          <p:nvPr/>
        </p:nvSpPr>
        <p:spPr>
          <a:xfrm>
            <a:off x="928849" y="1686748"/>
            <a:ext cx="123189" cy="2767965"/>
          </a:xfrm>
          <a:prstGeom prst="rect">
            <a:avLst/>
          </a:prstGeom>
        </p:spPr>
        <p:txBody>
          <a:bodyPr vert="horz" wrap="square" lIns="0" tIns="73660" rIns="0" bIns="0" rtlCol="0">
            <a:spAutoFit/>
          </a:bodyPr>
          <a:lstStyle/>
          <a:p>
            <a:pPr marL="12700">
              <a:lnSpc>
                <a:spcPct val="100000"/>
              </a:lnSpc>
              <a:spcBef>
                <a:spcPts val="580"/>
              </a:spcBef>
            </a:pPr>
            <a:r>
              <a:rPr sz="1400" dirty="0">
                <a:latin typeface="Consolas"/>
                <a:cs typeface="Consolas"/>
              </a:rPr>
              <a:t>0</a:t>
            </a:r>
            <a:endParaRPr sz="1400">
              <a:latin typeface="Consolas"/>
              <a:cs typeface="Consolas"/>
            </a:endParaRPr>
          </a:p>
          <a:p>
            <a:pPr marL="12700">
              <a:lnSpc>
                <a:spcPct val="100000"/>
              </a:lnSpc>
              <a:spcBef>
                <a:spcPts val="475"/>
              </a:spcBef>
            </a:pPr>
            <a:r>
              <a:rPr sz="1400" dirty="0">
                <a:latin typeface="Consolas"/>
                <a:cs typeface="Consolas"/>
              </a:rPr>
              <a:t>1</a:t>
            </a:r>
            <a:endParaRPr sz="1400">
              <a:latin typeface="Consolas"/>
              <a:cs typeface="Consolas"/>
            </a:endParaRPr>
          </a:p>
          <a:p>
            <a:pPr marL="12700">
              <a:lnSpc>
                <a:spcPct val="100000"/>
              </a:lnSpc>
              <a:spcBef>
                <a:spcPts val="480"/>
              </a:spcBef>
            </a:pPr>
            <a:r>
              <a:rPr sz="1400" dirty="0">
                <a:latin typeface="Consolas"/>
                <a:cs typeface="Consolas"/>
              </a:rPr>
              <a:t>2</a:t>
            </a:r>
            <a:endParaRPr sz="1400">
              <a:latin typeface="Consolas"/>
              <a:cs typeface="Consolas"/>
            </a:endParaRPr>
          </a:p>
          <a:p>
            <a:pPr marL="12700">
              <a:lnSpc>
                <a:spcPct val="100000"/>
              </a:lnSpc>
              <a:spcBef>
                <a:spcPts val="480"/>
              </a:spcBef>
            </a:pPr>
            <a:r>
              <a:rPr sz="1400" dirty="0">
                <a:latin typeface="Consolas"/>
                <a:cs typeface="Consolas"/>
              </a:rPr>
              <a:t>3</a:t>
            </a:r>
            <a:endParaRPr sz="1400">
              <a:latin typeface="Consolas"/>
              <a:cs typeface="Consolas"/>
            </a:endParaRPr>
          </a:p>
          <a:p>
            <a:pPr marL="12700">
              <a:lnSpc>
                <a:spcPct val="100000"/>
              </a:lnSpc>
              <a:spcBef>
                <a:spcPts val="480"/>
              </a:spcBef>
            </a:pPr>
            <a:r>
              <a:rPr sz="1400" dirty="0">
                <a:latin typeface="Consolas"/>
                <a:cs typeface="Consolas"/>
              </a:rPr>
              <a:t>4</a:t>
            </a:r>
            <a:endParaRPr sz="1400">
              <a:latin typeface="Consolas"/>
              <a:cs typeface="Consolas"/>
            </a:endParaRPr>
          </a:p>
          <a:p>
            <a:pPr marL="12700">
              <a:lnSpc>
                <a:spcPct val="100000"/>
              </a:lnSpc>
              <a:spcBef>
                <a:spcPts val="480"/>
              </a:spcBef>
            </a:pPr>
            <a:r>
              <a:rPr sz="1400" dirty="0">
                <a:latin typeface="Consolas"/>
                <a:cs typeface="Consolas"/>
              </a:rPr>
              <a:t>5</a:t>
            </a:r>
            <a:endParaRPr sz="1400">
              <a:latin typeface="Consolas"/>
              <a:cs typeface="Consolas"/>
            </a:endParaRPr>
          </a:p>
          <a:p>
            <a:pPr marL="12700">
              <a:lnSpc>
                <a:spcPct val="100000"/>
              </a:lnSpc>
              <a:spcBef>
                <a:spcPts val="475"/>
              </a:spcBef>
            </a:pPr>
            <a:r>
              <a:rPr sz="1400" dirty="0">
                <a:latin typeface="Consolas"/>
                <a:cs typeface="Consolas"/>
              </a:rPr>
              <a:t>6</a:t>
            </a:r>
            <a:endParaRPr sz="1400">
              <a:latin typeface="Consolas"/>
              <a:cs typeface="Consolas"/>
            </a:endParaRPr>
          </a:p>
          <a:p>
            <a:pPr marL="12700">
              <a:lnSpc>
                <a:spcPct val="100000"/>
              </a:lnSpc>
              <a:spcBef>
                <a:spcPts val="480"/>
              </a:spcBef>
            </a:pPr>
            <a:r>
              <a:rPr sz="1400" dirty="0">
                <a:latin typeface="Consolas"/>
                <a:cs typeface="Consolas"/>
              </a:rPr>
              <a:t>7</a:t>
            </a:r>
            <a:endParaRPr sz="1400">
              <a:latin typeface="Consolas"/>
              <a:cs typeface="Consolas"/>
            </a:endParaRPr>
          </a:p>
          <a:p>
            <a:pPr marL="12700">
              <a:lnSpc>
                <a:spcPct val="100000"/>
              </a:lnSpc>
              <a:spcBef>
                <a:spcPts val="480"/>
              </a:spcBef>
            </a:pPr>
            <a:r>
              <a:rPr sz="1400" dirty="0">
                <a:latin typeface="Consolas"/>
                <a:cs typeface="Consolas"/>
              </a:rPr>
              <a:t>8</a:t>
            </a:r>
            <a:endParaRPr sz="1400">
              <a:latin typeface="Consolas"/>
              <a:cs typeface="Consolas"/>
            </a:endParaRPr>
          </a:p>
          <a:p>
            <a:pPr marL="12700">
              <a:lnSpc>
                <a:spcPct val="100000"/>
              </a:lnSpc>
              <a:spcBef>
                <a:spcPts val="480"/>
              </a:spcBef>
            </a:pPr>
            <a:r>
              <a:rPr sz="1400" dirty="0">
                <a:latin typeface="Consolas"/>
                <a:cs typeface="Consolas"/>
              </a:rPr>
              <a:t>9</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41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spc="-5" dirty="0">
                          <a:latin typeface="Consolas"/>
                          <a:cs typeface="Consolas"/>
                        </a:rPr>
                        <a:t>22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DELETED</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11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82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sp>
        <p:nvSpPr>
          <p:cNvPr id="5" name="object 5"/>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grpSp>
        <p:nvGrpSpPr>
          <p:cNvPr id="6" name="object 6"/>
          <p:cNvGrpSpPr/>
          <p:nvPr/>
        </p:nvGrpSpPr>
        <p:grpSpPr>
          <a:xfrm>
            <a:off x="4702422" y="977623"/>
            <a:ext cx="4130040" cy="1216025"/>
            <a:chOff x="4702422" y="977623"/>
            <a:chExt cx="4130040" cy="1216025"/>
          </a:xfrm>
        </p:grpSpPr>
        <p:pic>
          <p:nvPicPr>
            <p:cNvPr id="7" name="object 7"/>
            <p:cNvPicPr/>
            <p:nvPr/>
          </p:nvPicPr>
          <p:blipFill>
            <a:blip r:embed="rId2" cstate="print"/>
            <a:stretch>
              <a:fillRect/>
            </a:stretch>
          </p:blipFill>
          <p:spPr>
            <a:xfrm>
              <a:off x="4702422" y="1042835"/>
              <a:ext cx="4129884" cy="1150779"/>
            </a:xfrm>
            <a:prstGeom prst="rect">
              <a:avLst/>
            </a:prstGeom>
          </p:spPr>
        </p:pic>
        <p:sp>
          <p:nvSpPr>
            <p:cNvPr id="8" name="object 8"/>
            <p:cNvSpPr/>
            <p:nvPr/>
          </p:nvSpPr>
          <p:spPr>
            <a:xfrm>
              <a:off x="6079269" y="9919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9" name="object 9"/>
            <p:cNvSpPr/>
            <p:nvPr/>
          </p:nvSpPr>
          <p:spPr>
            <a:xfrm>
              <a:off x="6079269" y="9919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10" name="object 10"/>
          <p:cNvSpPr txBox="1"/>
          <p:nvPr/>
        </p:nvSpPr>
        <p:spPr>
          <a:xfrm>
            <a:off x="5142603" y="937060"/>
            <a:ext cx="3242945" cy="1005205"/>
          </a:xfrm>
          <a:prstGeom prst="rect">
            <a:avLst/>
          </a:prstGeom>
        </p:spPr>
        <p:txBody>
          <a:bodyPr vert="horz" wrap="square" lIns="0" tIns="79375" rIns="0" bIns="0" rtlCol="0">
            <a:spAutoFit/>
          </a:bodyPr>
          <a:lstStyle/>
          <a:p>
            <a:pPr marL="5715" algn="ctr">
              <a:lnSpc>
                <a:spcPct val="100000"/>
              </a:lnSpc>
              <a:spcBef>
                <a:spcPts val="625"/>
              </a:spcBef>
            </a:pPr>
            <a:r>
              <a:rPr sz="1400" spc="-5" dirty="0">
                <a:latin typeface="Consolas"/>
                <a:cs typeface="Consolas"/>
              </a:rPr>
              <a:t>search(11)</a:t>
            </a:r>
            <a:endParaRPr sz="1400">
              <a:latin typeface="Consolas"/>
              <a:cs typeface="Consolas"/>
            </a:endParaRPr>
          </a:p>
          <a:p>
            <a:pPr marL="60960" marR="5080" indent="-48895" algn="just">
              <a:lnSpc>
                <a:spcPts val="1650"/>
              </a:lnSpc>
              <a:spcBef>
                <a:spcPts val="605"/>
              </a:spcBef>
            </a:pPr>
            <a:r>
              <a:rPr sz="1400" spc="-5" dirty="0">
                <a:latin typeface="Consolas"/>
                <a:cs typeface="Consolas"/>
              </a:rPr>
              <a:t>NOTE: It sees DELETED here. Means </a:t>
            </a:r>
            <a:r>
              <a:rPr sz="1400" spc="-760" dirty="0">
                <a:latin typeface="Consolas"/>
                <a:cs typeface="Consolas"/>
              </a:rPr>
              <a:t> </a:t>
            </a:r>
            <a:r>
              <a:rPr sz="1400" spc="-5" dirty="0">
                <a:latin typeface="Consolas"/>
                <a:cs typeface="Consolas"/>
              </a:rPr>
              <a:t>potentially can go on. If it was </a:t>
            </a:r>
            <a:r>
              <a:rPr sz="1400" spc="-755" dirty="0">
                <a:latin typeface="Consolas"/>
                <a:cs typeface="Consolas"/>
              </a:rPr>
              <a:t> </a:t>
            </a:r>
            <a:r>
              <a:rPr sz="1400" spc="-5" dirty="0">
                <a:latin typeface="Consolas"/>
                <a:cs typeface="Consolas"/>
              </a:rPr>
              <a:t>null,</a:t>
            </a:r>
            <a:r>
              <a:rPr sz="1400" spc="-20" dirty="0">
                <a:latin typeface="Consolas"/>
                <a:cs typeface="Consolas"/>
              </a:rPr>
              <a:t> </a:t>
            </a:r>
            <a:r>
              <a:rPr sz="1400" spc="-5" dirty="0">
                <a:latin typeface="Consolas"/>
                <a:cs typeface="Consolas"/>
              </a:rPr>
              <a:t>it</a:t>
            </a:r>
            <a:r>
              <a:rPr sz="1400" spc="-15" dirty="0">
                <a:latin typeface="Consolas"/>
                <a:cs typeface="Consolas"/>
              </a:rPr>
              <a:t> </a:t>
            </a:r>
            <a:r>
              <a:rPr sz="1400" spc="-5" dirty="0">
                <a:latin typeface="Consolas"/>
                <a:cs typeface="Consolas"/>
              </a:rPr>
              <a:t>would</a:t>
            </a:r>
            <a:r>
              <a:rPr sz="1400" spc="-20" dirty="0">
                <a:latin typeface="Consolas"/>
                <a:cs typeface="Consolas"/>
              </a:rPr>
              <a:t> </a:t>
            </a:r>
            <a:r>
              <a:rPr sz="1400" spc="-5" dirty="0">
                <a:latin typeface="Consolas"/>
                <a:cs typeface="Consolas"/>
              </a:rPr>
              <a:t>have</a:t>
            </a:r>
            <a:r>
              <a:rPr sz="1400" spc="-15" dirty="0">
                <a:latin typeface="Consolas"/>
                <a:cs typeface="Consolas"/>
              </a:rPr>
              <a:t> </a:t>
            </a:r>
            <a:r>
              <a:rPr sz="1400" spc="-5" dirty="0">
                <a:latin typeface="Consolas"/>
                <a:cs typeface="Consolas"/>
              </a:rPr>
              <a:t>terminated</a:t>
            </a:r>
            <a:endParaRPr sz="1400">
              <a:latin typeface="Consolas"/>
              <a:cs typeface="Consolas"/>
            </a:endParaRPr>
          </a:p>
        </p:txBody>
      </p:sp>
      <p:sp>
        <p:nvSpPr>
          <p:cNvPr id="11" name="object 11"/>
          <p:cNvSpPr txBox="1"/>
          <p:nvPr/>
        </p:nvSpPr>
        <p:spPr>
          <a:xfrm>
            <a:off x="3911825" y="2600038"/>
            <a:ext cx="12052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Searching</a:t>
            </a:r>
            <a:r>
              <a:rPr sz="1400" spc="-75" dirty="0">
                <a:latin typeface="Arial MT"/>
                <a:cs typeface="Arial MT"/>
              </a:rPr>
              <a:t> </a:t>
            </a:r>
            <a:r>
              <a:rPr sz="1400" spc="-25" dirty="0">
                <a:latin typeface="Arial MT"/>
                <a:cs typeface="Arial MT"/>
              </a:rPr>
              <a:t>11...</a:t>
            </a:r>
            <a:endParaRPr sz="1400">
              <a:latin typeface="Arial MT"/>
              <a:cs typeface="Arial MT"/>
            </a:endParaRPr>
          </a:p>
        </p:txBody>
      </p:sp>
      <p:pic>
        <p:nvPicPr>
          <p:cNvPr id="12" name="object 12"/>
          <p:cNvPicPr/>
          <p:nvPr/>
        </p:nvPicPr>
        <p:blipFill>
          <a:blip r:embed="rId3" cstate="print"/>
          <a:stretch>
            <a:fillRect/>
          </a:stretch>
        </p:blipFill>
        <p:spPr>
          <a:xfrm>
            <a:off x="187146" y="2533075"/>
            <a:ext cx="704281" cy="323400"/>
          </a:xfrm>
          <a:prstGeom prst="rect">
            <a:avLst/>
          </a:prstGeom>
        </p:spPr>
      </p:pic>
      <p:grpSp>
        <p:nvGrpSpPr>
          <p:cNvPr id="13" name="object 13"/>
          <p:cNvGrpSpPr/>
          <p:nvPr/>
        </p:nvGrpSpPr>
        <p:grpSpPr>
          <a:xfrm>
            <a:off x="2733157" y="2675699"/>
            <a:ext cx="1110615" cy="51435"/>
            <a:chOff x="2733157" y="2675699"/>
            <a:chExt cx="1110615" cy="51435"/>
          </a:xfrm>
        </p:grpSpPr>
        <p:sp>
          <p:nvSpPr>
            <p:cNvPr id="14" name="object 14"/>
            <p:cNvSpPr/>
            <p:nvPr/>
          </p:nvSpPr>
          <p:spPr>
            <a:xfrm>
              <a:off x="2781132" y="2696189"/>
              <a:ext cx="1057910" cy="26670"/>
            </a:xfrm>
            <a:custGeom>
              <a:avLst/>
              <a:gdLst/>
              <a:ahLst/>
              <a:cxnLst/>
              <a:rect l="l" t="t" r="r" b="b"/>
              <a:pathLst>
                <a:path w="1057910" h="26669">
                  <a:moveTo>
                    <a:pt x="1057667" y="26185"/>
                  </a:moveTo>
                  <a:lnTo>
                    <a:pt x="0" y="0"/>
                  </a:lnTo>
                </a:path>
              </a:pathLst>
            </a:custGeom>
            <a:ln w="9524">
              <a:solidFill>
                <a:srgbClr val="595959"/>
              </a:solidFill>
            </a:ln>
          </p:spPr>
          <p:txBody>
            <a:bodyPr wrap="square" lIns="0" tIns="0" rIns="0" bIns="0" rtlCol="0"/>
            <a:lstStyle/>
            <a:p>
              <a:endParaRPr/>
            </a:p>
          </p:txBody>
        </p:sp>
        <p:sp>
          <p:nvSpPr>
            <p:cNvPr id="15" name="object 15"/>
            <p:cNvSpPr/>
            <p:nvPr/>
          </p:nvSpPr>
          <p:spPr>
            <a:xfrm>
              <a:off x="2737920" y="2680461"/>
              <a:ext cx="43815" cy="31750"/>
            </a:xfrm>
            <a:custGeom>
              <a:avLst/>
              <a:gdLst/>
              <a:ahLst/>
              <a:cxnLst/>
              <a:rect l="l" t="t" r="r" b="b"/>
              <a:pathLst>
                <a:path w="43814" h="31750">
                  <a:moveTo>
                    <a:pt x="42822" y="31455"/>
                  </a:moveTo>
                  <a:lnTo>
                    <a:pt x="0" y="14658"/>
                  </a:lnTo>
                  <a:lnTo>
                    <a:pt x="43601" y="0"/>
                  </a:lnTo>
                  <a:lnTo>
                    <a:pt x="42822" y="31455"/>
                  </a:lnTo>
                  <a:close/>
                </a:path>
              </a:pathLst>
            </a:custGeom>
            <a:solidFill>
              <a:srgbClr val="595959"/>
            </a:solidFill>
          </p:spPr>
          <p:txBody>
            <a:bodyPr wrap="square" lIns="0" tIns="0" rIns="0" bIns="0" rtlCol="0"/>
            <a:lstStyle/>
            <a:p>
              <a:endParaRPr/>
            </a:p>
          </p:txBody>
        </p:sp>
        <p:sp>
          <p:nvSpPr>
            <p:cNvPr id="16" name="object 16"/>
            <p:cNvSpPr/>
            <p:nvPr/>
          </p:nvSpPr>
          <p:spPr>
            <a:xfrm>
              <a:off x="2737920" y="2680461"/>
              <a:ext cx="43815" cy="31750"/>
            </a:xfrm>
            <a:custGeom>
              <a:avLst/>
              <a:gdLst/>
              <a:ahLst/>
              <a:cxnLst/>
              <a:rect l="l" t="t" r="r" b="b"/>
              <a:pathLst>
                <a:path w="43814" h="31750">
                  <a:moveTo>
                    <a:pt x="43601" y="0"/>
                  </a:moveTo>
                  <a:lnTo>
                    <a:pt x="0" y="14658"/>
                  </a:lnTo>
                  <a:lnTo>
                    <a:pt x="42822" y="31455"/>
                  </a:lnTo>
                  <a:lnTo>
                    <a:pt x="43601" y="0"/>
                  </a:lnTo>
                  <a:close/>
                </a:path>
              </a:pathLst>
            </a:custGeom>
            <a:ln w="9524">
              <a:solidFill>
                <a:srgbClr val="595959"/>
              </a:solidFill>
            </a:ln>
          </p:spPr>
          <p:txBody>
            <a:bodyPr wrap="square" lIns="0" tIns="0" rIns="0" bIns="0" rtlCol="0"/>
            <a:lstStyle/>
            <a:p>
              <a:endParaRPr/>
            </a:p>
          </p:txBody>
        </p:sp>
      </p:grpSp>
      <p:pic>
        <p:nvPicPr>
          <p:cNvPr id="17" name="object 17"/>
          <p:cNvPicPr/>
          <p:nvPr/>
        </p:nvPicPr>
        <p:blipFill>
          <a:blip r:embed="rId4" cstate="print"/>
          <a:stretch>
            <a:fillRect/>
          </a:stretch>
        </p:blipFill>
        <p:spPr>
          <a:xfrm>
            <a:off x="5381850" y="3039825"/>
            <a:ext cx="3148749" cy="1771150"/>
          </a:xfrm>
          <a:prstGeom prst="rect">
            <a:avLst/>
          </a:prstGeom>
        </p:spPr>
      </p:pic>
      <p:sp>
        <p:nvSpPr>
          <p:cNvPr id="18" name="object 18"/>
          <p:cNvSpPr txBox="1"/>
          <p:nvPr/>
        </p:nvSpPr>
        <p:spPr>
          <a:xfrm>
            <a:off x="6659225" y="4356337"/>
            <a:ext cx="141668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MT"/>
                <a:cs typeface="Arial MT"/>
              </a:rPr>
              <a:t>I’L</a:t>
            </a:r>
            <a:r>
              <a:rPr sz="1400" dirty="0">
                <a:solidFill>
                  <a:srgbClr val="FFFFFF"/>
                </a:solidFill>
                <a:latin typeface="Arial MT"/>
                <a:cs typeface="Arial MT"/>
              </a:rPr>
              <a:t>L</a:t>
            </a:r>
            <a:r>
              <a:rPr sz="1400" spc="-55" dirty="0">
                <a:solidFill>
                  <a:srgbClr val="FFFFFF"/>
                </a:solidFill>
                <a:latin typeface="Arial MT"/>
                <a:cs typeface="Arial MT"/>
              </a:rPr>
              <a:t> </a:t>
            </a:r>
            <a:r>
              <a:rPr sz="1400" spc="-5" dirty="0">
                <a:solidFill>
                  <a:srgbClr val="FFFFFF"/>
                </a:solidFill>
                <a:latin typeface="Arial MT"/>
                <a:cs typeface="Arial MT"/>
              </a:rPr>
              <a:t>D</a:t>
            </a:r>
            <a:r>
              <a:rPr sz="1400" dirty="0">
                <a:solidFill>
                  <a:srgbClr val="FFFFFF"/>
                </a:solidFill>
                <a:latin typeface="Arial MT"/>
                <a:cs typeface="Arial MT"/>
              </a:rPr>
              <a:t>O</a:t>
            </a:r>
            <a:r>
              <a:rPr sz="1400" spc="-5" dirty="0">
                <a:solidFill>
                  <a:srgbClr val="FFFFFF"/>
                </a:solidFill>
                <a:latin typeface="Arial MT"/>
                <a:cs typeface="Arial MT"/>
              </a:rPr>
              <a:t> I</a:t>
            </a:r>
            <a:r>
              <a:rPr sz="1400" dirty="0">
                <a:solidFill>
                  <a:srgbClr val="FFFFFF"/>
                </a:solidFill>
                <a:latin typeface="Arial MT"/>
                <a:cs typeface="Arial MT"/>
              </a:rPr>
              <a:t>T</a:t>
            </a:r>
            <a:r>
              <a:rPr sz="1400" spc="-105" dirty="0">
                <a:solidFill>
                  <a:srgbClr val="FFFFFF"/>
                </a:solidFill>
                <a:latin typeface="Arial MT"/>
                <a:cs typeface="Arial MT"/>
              </a:rPr>
              <a:t> </a:t>
            </a:r>
            <a:r>
              <a:rPr sz="1400" spc="-5" dirty="0">
                <a:solidFill>
                  <a:srgbClr val="FFFFFF"/>
                </a:solidFill>
                <a:latin typeface="Arial MT"/>
                <a:cs typeface="Arial MT"/>
              </a:rPr>
              <a:t>AGAIN</a:t>
            </a:r>
            <a:endParaRPr sz="1400">
              <a:latin typeface="Arial MT"/>
              <a:cs typeface="Arial M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1043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Linear</a:t>
            </a:r>
            <a:r>
              <a:rPr sz="2500" b="0" spc="-55" dirty="0">
                <a:solidFill>
                  <a:srgbClr val="000000"/>
                </a:solidFill>
                <a:latin typeface="Arial MT"/>
                <a:cs typeface="Arial MT"/>
              </a:rPr>
              <a:t> </a:t>
            </a:r>
            <a:r>
              <a:rPr sz="2500" b="0" dirty="0">
                <a:solidFill>
                  <a:srgbClr val="000000"/>
                </a:solidFill>
                <a:latin typeface="Arial MT"/>
                <a:cs typeface="Arial MT"/>
              </a:rPr>
              <a:t>Probing</a:t>
            </a:r>
            <a:endParaRPr sz="2500">
              <a:latin typeface="Arial MT"/>
              <a:cs typeface="Arial MT"/>
            </a:endParaRPr>
          </a:p>
        </p:txBody>
      </p:sp>
      <p:sp>
        <p:nvSpPr>
          <p:cNvPr id="3" name="object 3"/>
          <p:cNvSpPr txBox="1"/>
          <p:nvPr/>
        </p:nvSpPr>
        <p:spPr>
          <a:xfrm>
            <a:off x="928849" y="1686748"/>
            <a:ext cx="123189" cy="2767965"/>
          </a:xfrm>
          <a:prstGeom prst="rect">
            <a:avLst/>
          </a:prstGeom>
        </p:spPr>
        <p:txBody>
          <a:bodyPr vert="horz" wrap="square" lIns="0" tIns="73660" rIns="0" bIns="0" rtlCol="0">
            <a:spAutoFit/>
          </a:bodyPr>
          <a:lstStyle/>
          <a:p>
            <a:pPr marL="12700">
              <a:lnSpc>
                <a:spcPct val="100000"/>
              </a:lnSpc>
              <a:spcBef>
                <a:spcPts val="580"/>
              </a:spcBef>
            </a:pPr>
            <a:r>
              <a:rPr sz="1400" dirty="0">
                <a:latin typeface="Consolas"/>
                <a:cs typeface="Consolas"/>
              </a:rPr>
              <a:t>0</a:t>
            </a:r>
            <a:endParaRPr sz="1400">
              <a:latin typeface="Consolas"/>
              <a:cs typeface="Consolas"/>
            </a:endParaRPr>
          </a:p>
          <a:p>
            <a:pPr marL="12700">
              <a:lnSpc>
                <a:spcPct val="100000"/>
              </a:lnSpc>
              <a:spcBef>
                <a:spcPts val="475"/>
              </a:spcBef>
            </a:pPr>
            <a:r>
              <a:rPr sz="1400" dirty="0">
                <a:latin typeface="Consolas"/>
                <a:cs typeface="Consolas"/>
              </a:rPr>
              <a:t>1</a:t>
            </a:r>
            <a:endParaRPr sz="1400">
              <a:latin typeface="Consolas"/>
              <a:cs typeface="Consolas"/>
            </a:endParaRPr>
          </a:p>
          <a:p>
            <a:pPr marL="12700">
              <a:lnSpc>
                <a:spcPct val="100000"/>
              </a:lnSpc>
              <a:spcBef>
                <a:spcPts val="480"/>
              </a:spcBef>
            </a:pPr>
            <a:r>
              <a:rPr sz="1400" dirty="0">
                <a:latin typeface="Consolas"/>
                <a:cs typeface="Consolas"/>
              </a:rPr>
              <a:t>2</a:t>
            </a:r>
            <a:endParaRPr sz="1400">
              <a:latin typeface="Consolas"/>
              <a:cs typeface="Consolas"/>
            </a:endParaRPr>
          </a:p>
          <a:p>
            <a:pPr marL="12700">
              <a:lnSpc>
                <a:spcPct val="100000"/>
              </a:lnSpc>
              <a:spcBef>
                <a:spcPts val="480"/>
              </a:spcBef>
            </a:pPr>
            <a:r>
              <a:rPr sz="1400" dirty="0">
                <a:latin typeface="Consolas"/>
                <a:cs typeface="Consolas"/>
              </a:rPr>
              <a:t>3</a:t>
            </a:r>
            <a:endParaRPr sz="1400">
              <a:latin typeface="Consolas"/>
              <a:cs typeface="Consolas"/>
            </a:endParaRPr>
          </a:p>
          <a:p>
            <a:pPr marL="12700">
              <a:lnSpc>
                <a:spcPct val="100000"/>
              </a:lnSpc>
              <a:spcBef>
                <a:spcPts val="480"/>
              </a:spcBef>
            </a:pPr>
            <a:r>
              <a:rPr sz="1400" dirty="0">
                <a:latin typeface="Consolas"/>
                <a:cs typeface="Consolas"/>
              </a:rPr>
              <a:t>4</a:t>
            </a:r>
            <a:endParaRPr sz="1400">
              <a:latin typeface="Consolas"/>
              <a:cs typeface="Consolas"/>
            </a:endParaRPr>
          </a:p>
          <a:p>
            <a:pPr marL="12700">
              <a:lnSpc>
                <a:spcPct val="100000"/>
              </a:lnSpc>
              <a:spcBef>
                <a:spcPts val="480"/>
              </a:spcBef>
            </a:pPr>
            <a:r>
              <a:rPr sz="1400" dirty="0">
                <a:latin typeface="Consolas"/>
                <a:cs typeface="Consolas"/>
              </a:rPr>
              <a:t>5</a:t>
            </a:r>
            <a:endParaRPr sz="1400">
              <a:latin typeface="Consolas"/>
              <a:cs typeface="Consolas"/>
            </a:endParaRPr>
          </a:p>
          <a:p>
            <a:pPr marL="12700">
              <a:lnSpc>
                <a:spcPct val="100000"/>
              </a:lnSpc>
              <a:spcBef>
                <a:spcPts val="475"/>
              </a:spcBef>
            </a:pPr>
            <a:r>
              <a:rPr sz="1400" dirty="0">
                <a:latin typeface="Consolas"/>
                <a:cs typeface="Consolas"/>
              </a:rPr>
              <a:t>6</a:t>
            </a:r>
            <a:endParaRPr sz="1400">
              <a:latin typeface="Consolas"/>
              <a:cs typeface="Consolas"/>
            </a:endParaRPr>
          </a:p>
          <a:p>
            <a:pPr marL="12700">
              <a:lnSpc>
                <a:spcPct val="100000"/>
              </a:lnSpc>
              <a:spcBef>
                <a:spcPts val="480"/>
              </a:spcBef>
            </a:pPr>
            <a:r>
              <a:rPr sz="1400" dirty="0">
                <a:latin typeface="Consolas"/>
                <a:cs typeface="Consolas"/>
              </a:rPr>
              <a:t>7</a:t>
            </a:r>
            <a:endParaRPr sz="1400">
              <a:latin typeface="Consolas"/>
              <a:cs typeface="Consolas"/>
            </a:endParaRPr>
          </a:p>
          <a:p>
            <a:pPr marL="12700">
              <a:lnSpc>
                <a:spcPct val="100000"/>
              </a:lnSpc>
              <a:spcBef>
                <a:spcPts val="480"/>
              </a:spcBef>
            </a:pPr>
            <a:r>
              <a:rPr sz="1400" dirty="0">
                <a:latin typeface="Consolas"/>
                <a:cs typeface="Consolas"/>
              </a:rPr>
              <a:t>8</a:t>
            </a:r>
            <a:endParaRPr sz="1400">
              <a:latin typeface="Consolas"/>
              <a:cs typeface="Consolas"/>
            </a:endParaRPr>
          </a:p>
          <a:p>
            <a:pPr marL="12700">
              <a:lnSpc>
                <a:spcPct val="100000"/>
              </a:lnSpc>
              <a:spcBef>
                <a:spcPts val="480"/>
              </a:spcBef>
            </a:pPr>
            <a:r>
              <a:rPr sz="1400" dirty="0">
                <a:latin typeface="Consolas"/>
                <a:cs typeface="Consolas"/>
              </a:rPr>
              <a:t>9</a:t>
            </a:r>
            <a:endParaRPr sz="1400">
              <a:latin typeface="Consolas"/>
              <a:cs typeface="Consolas"/>
            </a:endParaRPr>
          </a:p>
        </p:txBody>
      </p:sp>
      <p:graphicFrame>
        <p:nvGraphicFramePr>
          <p:cNvPr id="4" name="object 4"/>
          <p:cNvGraphicFramePr>
            <a:graphicFrameLocks noGrp="1"/>
          </p:cNvGraphicFramePr>
          <p:nvPr/>
        </p:nvGraphicFramePr>
        <p:xfrm>
          <a:off x="1199762" y="1720787"/>
          <a:ext cx="1510030" cy="2741990"/>
        </p:xfrm>
        <a:graphic>
          <a:graphicData uri="http://schemas.openxmlformats.org/drawingml/2006/table">
            <a:tbl>
              <a:tblPr firstRow="1" bandRow="1">
                <a:tableStyleId>{2D5ABB26-0587-4C30-8999-92F81FD0307C}</a:tableStyleId>
              </a:tblPr>
              <a:tblGrid>
                <a:gridCol w="1510030">
                  <a:extLst>
                    <a:ext uri="{9D8B030D-6E8A-4147-A177-3AD203B41FA5}">
                      <a16:colId xmlns:a16="http://schemas.microsoft.com/office/drawing/2014/main" val="20000"/>
                    </a:ext>
                  </a:extLst>
                </a:gridCol>
              </a:tblGrid>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0"/>
                  </a:ext>
                </a:extLst>
              </a:tr>
              <a:tr h="274199">
                <a:tc>
                  <a:txBody>
                    <a:bodyPr/>
                    <a:lstStyle/>
                    <a:p>
                      <a:pPr algn="ctr">
                        <a:lnSpc>
                          <a:spcPct val="100000"/>
                        </a:lnSpc>
                        <a:spcBef>
                          <a:spcPts val="195"/>
                        </a:spcBef>
                      </a:pPr>
                      <a:r>
                        <a:rPr sz="1400" spc="-5" dirty="0">
                          <a:latin typeface="Consolas"/>
                          <a:cs typeface="Consolas"/>
                        </a:rPr>
                        <a:t>41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1"/>
                  </a:ext>
                </a:extLst>
              </a:tr>
              <a:tr h="274199">
                <a:tc>
                  <a:txBody>
                    <a:bodyPr/>
                    <a:lstStyle/>
                    <a:p>
                      <a:pPr algn="ctr">
                        <a:lnSpc>
                          <a:spcPct val="100000"/>
                        </a:lnSpc>
                        <a:spcBef>
                          <a:spcPts val="195"/>
                        </a:spcBef>
                      </a:pPr>
                      <a:r>
                        <a:rPr sz="1400" spc="-5" dirty="0">
                          <a:latin typeface="Consolas"/>
                          <a:cs typeface="Consolas"/>
                        </a:rPr>
                        <a:t>22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2"/>
                  </a:ext>
                </a:extLst>
              </a:tr>
              <a:tr h="274199">
                <a:tc>
                  <a:txBody>
                    <a:bodyPr/>
                    <a:lstStyle/>
                    <a:p>
                      <a:pPr algn="ctr">
                        <a:lnSpc>
                          <a:spcPct val="100000"/>
                        </a:lnSpc>
                        <a:spcBef>
                          <a:spcPts val="195"/>
                        </a:spcBef>
                      </a:pPr>
                      <a:r>
                        <a:rPr sz="1400" spc="-5" dirty="0">
                          <a:latin typeface="Consolas"/>
                          <a:cs typeface="Consolas"/>
                        </a:rPr>
                        <a:t>DELETED</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F4CCCC"/>
                    </a:solidFill>
                  </a:tcPr>
                </a:tc>
                <a:extLst>
                  <a:ext uri="{0D108BD9-81ED-4DB2-BD59-A6C34878D82A}">
                    <a16:rowId xmlns:a16="http://schemas.microsoft.com/office/drawing/2014/main" val="10003"/>
                  </a:ext>
                </a:extLst>
              </a:tr>
              <a:tr h="274199">
                <a:tc>
                  <a:txBody>
                    <a:bodyPr/>
                    <a:lstStyle/>
                    <a:p>
                      <a:pPr algn="ctr">
                        <a:lnSpc>
                          <a:spcPct val="100000"/>
                        </a:lnSpc>
                        <a:spcBef>
                          <a:spcPts val="195"/>
                        </a:spcBef>
                      </a:pPr>
                      <a:r>
                        <a:rPr sz="1400" spc="-5" dirty="0">
                          <a:latin typeface="Consolas"/>
                          <a:cs typeface="Consolas"/>
                        </a:rPr>
                        <a:t>11</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00FF00"/>
                    </a:solidFill>
                  </a:tcPr>
                </a:tc>
                <a:extLst>
                  <a:ext uri="{0D108BD9-81ED-4DB2-BD59-A6C34878D82A}">
                    <a16:rowId xmlns:a16="http://schemas.microsoft.com/office/drawing/2014/main" val="10004"/>
                  </a:ext>
                </a:extLst>
              </a:tr>
              <a:tr h="274199">
                <a:tc>
                  <a:txBody>
                    <a:bodyPr/>
                    <a:lstStyle/>
                    <a:p>
                      <a:pPr algn="ctr">
                        <a:lnSpc>
                          <a:spcPct val="100000"/>
                        </a:lnSpc>
                        <a:spcBef>
                          <a:spcPts val="195"/>
                        </a:spcBef>
                      </a:pPr>
                      <a:r>
                        <a:rPr sz="1400" spc="-5" dirty="0">
                          <a:latin typeface="Consolas"/>
                          <a:cs typeface="Consolas"/>
                        </a:rPr>
                        <a:t>82</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5"/>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6"/>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7"/>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8"/>
                  </a:ext>
                </a:extLst>
              </a:tr>
              <a:tr h="274199">
                <a:tc>
                  <a:txBody>
                    <a:bodyPr/>
                    <a:lstStyle/>
                    <a:p>
                      <a:pPr algn="ctr">
                        <a:lnSpc>
                          <a:spcPct val="100000"/>
                        </a:lnSpc>
                        <a:spcBef>
                          <a:spcPts val="195"/>
                        </a:spcBef>
                      </a:pPr>
                      <a:r>
                        <a:rPr sz="1400" spc="-5" dirty="0">
                          <a:latin typeface="Consolas"/>
                          <a:cs typeface="Consolas"/>
                        </a:rPr>
                        <a:t>null</a:t>
                      </a:r>
                      <a:endParaRPr sz="1400">
                        <a:latin typeface="Consolas"/>
                        <a:cs typeface="Consolas"/>
                      </a:endParaRPr>
                    </a:p>
                  </a:txBody>
                  <a:tcPr marL="0" marR="0" marT="24765" marB="0">
                    <a:lnL w="28575">
                      <a:solidFill>
                        <a:srgbClr val="666666"/>
                      </a:solidFill>
                      <a:prstDash val="solid"/>
                    </a:lnL>
                    <a:lnR w="28575">
                      <a:solidFill>
                        <a:srgbClr val="666666"/>
                      </a:solidFill>
                      <a:prstDash val="solid"/>
                    </a:lnR>
                    <a:lnT w="28575">
                      <a:solidFill>
                        <a:srgbClr val="666666"/>
                      </a:solidFill>
                      <a:prstDash val="solid"/>
                    </a:lnT>
                    <a:lnB w="28575">
                      <a:solidFill>
                        <a:srgbClr val="666666"/>
                      </a:solidFill>
                      <a:prstDash val="solid"/>
                    </a:lnB>
                    <a:solidFill>
                      <a:srgbClr val="EEEEEE"/>
                    </a:solidFill>
                  </a:tcPr>
                </a:tc>
                <a:extLst>
                  <a:ext uri="{0D108BD9-81ED-4DB2-BD59-A6C34878D82A}">
                    <a16:rowId xmlns:a16="http://schemas.microsoft.com/office/drawing/2014/main" val="10009"/>
                  </a:ext>
                </a:extLst>
              </a:tr>
            </a:tbl>
          </a:graphicData>
        </a:graphic>
      </p:graphicFrame>
      <p:sp>
        <p:nvSpPr>
          <p:cNvPr id="5" name="object 5"/>
          <p:cNvSpPr txBox="1"/>
          <p:nvPr/>
        </p:nvSpPr>
        <p:spPr>
          <a:xfrm>
            <a:off x="384725" y="1083638"/>
            <a:ext cx="32162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Arial MT"/>
                <a:cs typeface="Arial MT"/>
              </a:rPr>
              <a:t>Let’s</a:t>
            </a:r>
            <a:r>
              <a:rPr sz="1400" spc="-15" dirty="0">
                <a:solidFill>
                  <a:srgbClr val="FF0000"/>
                </a:solidFill>
                <a:latin typeface="Arial MT"/>
                <a:cs typeface="Arial MT"/>
              </a:rPr>
              <a:t> </a:t>
            </a:r>
            <a:r>
              <a:rPr sz="1400" spc="-5" dirty="0">
                <a:solidFill>
                  <a:srgbClr val="FF0000"/>
                </a:solidFill>
                <a:latin typeface="Arial MT"/>
                <a:cs typeface="Arial MT"/>
              </a:rPr>
              <a:t>define</a:t>
            </a:r>
            <a:r>
              <a:rPr sz="1400" spc="-10" dirty="0">
                <a:solidFill>
                  <a:srgbClr val="FF0000"/>
                </a:solidFill>
                <a:latin typeface="Arial MT"/>
                <a:cs typeface="Arial MT"/>
              </a:rPr>
              <a:t> </a:t>
            </a:r>
            <a:r>
              <a:rPr sz="1400" dirty="0">
                <a:solidFill>
                  <a:srgbClr val="FF0000"/>
                </a:solidFill>
                <a:latin typeface="Arial MT"/>
                <a:cs typeface="Arial MT"/>
              </a:rPr>
              <a:t>a</a:t>
            </a:r>
            <a:r>
              <a:rPr sz="1400" spc="-10" dirty="0">
                <a:solidFill>
                  <a:srgbClr val="FF0000"/>
                </a:solidFill>
                <a:latin typeface="Arial MT"/>
                <a:cs typeface="Arial MT"/>
              </a:rPr>
              <a:t> </a:t>
            </a:r>
            <a:r>
              <a:rPr sz="1400" spc="-5" dirty="0">
                <a:solidFill>
                  <a:srgbClr val="FF0000"/>
                </a:solidFill>
                <a:latin typeface="Arial MT"/>
                <a:cs typeface="Arial MT"/>
              </a:rPr>
              <a:t>hash</a:t>
            </a:r>
            <a:r>
              <a:rPr sz="1400" spc="-10" dirty="0">
                <a:solidFill>
                  <a:srgbClr val="FF0000"/>
                </a:solidFill>
                <a:latin typeface="Arial MT"/>
                <a:cs typeface="Arial MT"/>
              </a:rPr>
              <a:t> </a:t>
            </a:r>
            <a:r>
              <a:rPr sz="1400" spc="-5" dirty="0">
                <a:solidFill>
                  <a:srgbClr val="FF0000"/>
                </a:solidFill>
                <a:latin typeface="Arial MT"/>
                <a:cs typeface="Arial MT"/>
              </a:rPr>
              <a:t>function</a:t>
            </a:r>
            <a:r>
              <a:rPr sz="1400" spc="10" dirty="0">
                <a:solidFill>
                  <a:srgbClr val="FF0000"/>
                </a:solidFill>
                <a:latin typeface="Arial MT"/>
                <a:cs typeface="Arial MT"/>
              </a:rPr>
              <a:t> </a:t>
            </a:r>
            <a:r>
              <a:rPr sz="1400" i="1" spc="-20" dirty="0">
                <a:solidFill>
                  <a:srgbClr val="FF0000"/>
                </a:solidFill>
                <a:latin typeface="Roboto"/>
                <a:cs typeface="Roboto"/>
              </a:rPr>
              <a:t>h(x)</a:t>
            </a:r>
            <a:r>
              <a:rPr sz="1400" i="1" spc="-15" dirty="0">
                <a:solidFill>
                  <a:srgbClr val="FF0000"/>
                </a:solidFill>
                <a:latin typeface="Roboto"/>
                <a:cs typeface="Roboto"/>
              </a:rPr>
              <a:t> </a:t>
            </a:r>
            <a:r>
              <a:rPr sz="1400" i="1" spc="-40"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x</a:t>
            </a:r>
            <a:r>
              <a:rPr sz="1400" i="1" spc="-15" dirty="0">
                <a:solidFill>
                  <a:srgbClr val="FF0000"/>
                </a:solidFill>
                <a:latin typeface="Roboto"/>
                <a:cs typeface="Roboto"/>
              </a:rPr>
              <a:t> </a:t>
            </a:r>
            <a:r>
              <a:rPr sz="1400" i="1" spc="-25" dirty="0">
                <a:solidFill>
                  <a:srgbClr val="FF0000"/>
                </a:solidFill>
                <a:latin typeface="Roboto"/>
                <a:cs typeface="Roboto"/>
              </a:rPr>
              <a:t>%</a:t>
            </a:r>
            <a:r>
              <a:rPr sz="1400" i="1" spc="-15" dirty="0">
                <a:solidFill>
                  <a:srgbClr val="FF0000"/>
                </a:solidFill>
                <a:latin typeface="Roboto"/>
                <a:cs typeface="Roboto"/>
              </a:rPr>
              <a:t> </a:t>
            </a:r>
            <a:r>
              <a:rPr sz="1400" i="1" spc="-25" dirty="0">
                <a:solidFill>
                  <a:srgbClr val="FF0000"/>
                </a:solidFill>
                <a:latin typeface="Roboto"/>
                <a:cs typeface="Roboto"/>
              </a:rPr>
              <a:t>10</a:t>
            </a:r>
            <a:endParaRPr sz="1400">
              <a:latin typeface="Roboto"/>
              <a:cs typeface="Roboto"/>
            </a:endParaRPr>
          </a:p>
        </p:txBody>
      </p:sp>
      <p:grpSp>
        <p:nvGrpSpPr>
          <p:cNvPr id="6" name="object 6"/>
          <p:cNvGrpSpPr/>
          <p:nvPr/>
        </p:nvGrpSpPr>
        <p:grpSpPr>
          <a:xfrm>
            <a:off x="4702422" y="977623"/>
            <a:ext cx="4130040" cy="1216025"/>
            <a:chOff x="4702422" y="977623"/>
            <a:chExt cx="4130040" cy="1216025"/>
          </a:xfrm>
        </p:grpSpPr>
        <p:pic>
          <p:nvPicPr>
            <p:cNvPr id="7" name="object 7"/>
            <p:cNvPicPr/>
            <p:nvPr/>
          </p:nvPicPr>
          <p:blipFill>
            <a:blip r:embed="rId2" cstate="print"/>
            <a:stretch>
              <a:fillRect/>
            </a:stretch>
          </p:blipFill>
          <p:spPr>
            <a:xfrm>
              <a:off x="4702422" y="1042835"/>
              <a:ext cx="4129884" cy="1150779"/>
            </a:xfrm>
            <a:prstGeom prst="rect">
              <a:avLst/>
            </a:prstGeom>
          </p:spPr>
        </p:pic>
        <p:sp>
          <p:nvSpPr>
            <p:cNvPr id="8" name="object 8"/>
            <p:cNvSpPr/>
            <p:nvPr/>
          </p:nvSpPr>
          <p:spPr>
            <a:xfrm>
              <a:off x="6079269" y="991910"/>
              <a:ext cx="1376680" cy="273685"/>
            </a:xfrm>
            <a:custGeom>
              <a:avLst/>
              <a:gdLst/>
              <a:ahLst/>
              <a:cxnLst/>
              <a:rect l="l" t="t" r="r" b="b"/>
              <a:pathLst>
                <a:path w="1376679" h="273684">
                  <a:moveTo>
                    <a:pt x="1292758" y="273141"/>
                  </a:moveTo>
                  <a:lnTo>
                    <a:pt x="83479" y="273141"/>
                  </a:lnTo>
                  <a:lnTo>
                    <a:pt x="50985" y="266581"/>
                  </a:lnTo>
                  <a:lnTo>
                    <a:pt x="24450" y="248690"/>
                  </a:lnTo>
                  <a:lnTo>
                    <a:pt x="6560" y="222155"/>
                  </a:lnTo>
                  <a:lnTo>
                    <a:pt x="0" y="189661"/>
                  </a:lnTo>
                  <a:lnTo>
                    <a:pt x="0" y="83480"/>
                  </a:ln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close/>
                </a:path>
              </a:pathLst>
            </a:custGeom>
            <a:solidFill>
              <a:srgbClr val="FFFFFF"/>
            </a:solidFill>
          </p:spPr>
          <p:txBody>
            <a:bodyPr wrap="square" lIns="0" tIns="0" rIns="0" bIns="0" rtlCol="0"/>
            <a:lstStyle/>
            <a:p>
              <a:endParaRPr/>
            </a:p>
          </p:txBody>
        </p:sp>
        <p:sp>
          <p:nvSpPr>
            <p:cNvPr id="9" name="object 9"/>
            <p:cNvSpPr/>
            <p:nvPr/>
          </p:nvSpPr>
          <p:spPr>
            <a:xfrm>
              <a:off x="6079269" y="991910"/>
              <a:ext cx="1376680" cy="273685"/>
            </a:xfrm>
            <a:custGeom>
              <a:avLst/>
              <a:gdLst/>
              <a:ahLst/>
              <a:cxnLst/>
              <a:rect l="l" t="t" r="r" b="b"/>
              <a:pathLst>
                <a:path w="1376679" h="273684">
                  <a:moveTo>
                    <a:pt x="0" y="83480"/>
                  </a:moveTo>
                  <a:lnTo>
                    <a:pt x="6560" y="50985"/>
                  </a:lnTo>
                  <a:lnTo>
                    <a:pt x="24450" y="24450"/>
                  </a:lnTo>
                  <a:lnTo>
                    <a:pt x="50985" y="6560"/>
                  </a:lnTo>
                  <a:lnTo>
                    <a:pt x="83479" y="0"/>
                  </a:lnTo>
                  <a:lnTo>
                    <a:pt x="1292758" y="0"/>
                  </a:lnTo>
                  <a:lnTo>
                    <a:pt x="1339073" y="14025"/>
                  </a:lnTo>
                  <a:lnTo>
                    <a:pt x="1369884" y="51533"/>
                  </a:lnTo>
                  <a:lnTo>
                    <a:pt x="1376238" y="83480"/>
                  </a:lnTo>
                  <a:lnTo>
                    <a:pt x="1376238" y="189661"/>
                  </a:lnTo>
                  <a:lnTo>
                    <a:pt x="1369678" y="222155"/>
                  </a:lnTo>
                  <a:lnTo>
                    <a:pt x="1351788" y="248690"/>
                  </a:lnTo>
                  <a:lnTo>
                    <a:pt x="1325253" y="266581"/>
                  </a:lnTo>
                  <a:lnTo>
                    <a:pt x="1292758" y="273141"/>
                  </a:lnTo>
                  <a:lnTo>
                    <a:pt x="83479" y="273141"/>
                  </a:lnTo>
                  <a:lnTo>
                    <a:pt x="50985" y="266581"/>
                  </a:lnTo>
                  <a:lnTo>
                    <a:pt x="24450" y="248690"/>
                  </a:lnTo>
                  <a:lnTo>
                    <a:pt x="6560" y="222155"/>
                  </a:lnTo>
                  <a:lnTo>
                    <a:pt x="0" y="189661"/>
                  </a:lnTo>
                  <a:lnTo>
                    <a:pt x="0" y="83480"/>
                  </a:lnTo>
                  <a:close/>
                </a:path>
              </a:pathLst>
            </a:custGeom>
            <a:ln w="28574">
              <a:solidFill>
                <a:srgbClr val="000000"/>
              </a:solidFill>
            </a:ln>
          </p:spPr>
          <p:txBody>
            <a:bodyPr wrap="square" lIns="0" tIns="0" rIns="0" bIns="0" rtlCol="0"/>
            <a:lstStyle/>
            <a:p>
              <a:endParaRPr/>
            </a:p>
          </p:txBody>
        </p:sp>
      </p:grpSp>
      <p:sp>
        <p:nvSpPr>
          <p:cNvPr id="10" name="object 10"/>
          <p:cNvSpPr txBox="1"/>
          <p:nvPr/>
        </p:nvSpPr>
        <p:spPr>
          <a:xfrm>
            <a:off x="5142603" y="937060"/>
            <a:ext cx="3242945" cy="1005205"/>
          </a:xfrm>
          <a:prstGeom prst="rect">
            <a:avLst/>
          </a:prstGeom>
        </p:spPr>
        <p:txBody>
          <a:bodyPr vert="horz" wrap="square" lIns="0" tIns="79375" rIns="0" bIns="0" rtlCol="0">
            <a:spAutoFit/>
          </a:bodyPr>
          <a:lstStyle/>
          <a:p>
            <a:pPr marL="5715" algn="ctr">
              <a:lnSpc>
                <a:spcPct val="100000"/>
              </a:lnSpc>
              <a:spcBef>
                <a:spcPts val="625"/>
              </a:spcBef>
            </a:pPr>
            <a:r>
              <a:rPr sz="1400" spc="-5" dirty="0">
                <a:latin typeface="Consolas"/>
                <a:cs typeface="Consolas"/>
              </a:rPr>
              <a:t>search(11)</a:t>
            </a:r>
            <a:endParaRPr sz="1400">
              <a:latin typeface="Consolas"/>
              <a:cs typeface="Consolas"/>
            </a:endParaRPr>
          </a:p>
          <a:p>
            <a:pPr marL="60960" marR="5080" indent="-48895" algn="just">
              <a:lnSpc>
                <a:spcPts val="1650"/>
              </a:lnSpc>
              <a:spcBef>
                <a:spcPts val="605"/>
              </a:spcBef>
            </a:pPr>
            <a:r>
              <a:rPr sz="1400" spc="-5" dirty="0">
                <a:latin typeface="Consolas"/>
                <a:cs typeface="Consolas"/>
              </a:rPr>
              <a:t>NOTE: It sees DELETED here. Means </a:t>
            </a:r>
            <a:r>
              <a:rPr sz="1400" spc="-760" dirty="0">
                <a:latin typeface="Consolas"/>
                <a:cs typeface="Consolas"/>
              </a:rPr>
              <a:t> </a:t>
            </a:r>
            <a:r>
              <a:rPr sz="1400" spc="-5" dirty="0">
                <a:latin typeface="Consolas"/>
                <a:cs typeface="Consolas"/>
              </a:rPr>
              <a:t>potentially can go on. If it was </a:t>
            </a:r>
            <a:r>
              <a:rPr sz="1400" spc="-755" dirty="0">
                <a:latin typeface="Consolas"/>
                <a:cs typeface="Consolas"/>
              </a:rPr>
              <a:t> </a:t>
            </a:r>
            <a:r>
              <a:rPr sz="1400" spc="-5" dirty="0">
                <a:latin typeface="Consolas"/>
                <a:cs typeface="Consolas"/>
              </a:rPr>
              <a:t>null,</a:t>
            </a:r>
            <a:r>
              <a:rPr sz="1400" spc="-20" dirty="0">
                <a:latin typeface="Consolas"/>
                <a:cs typeface="Consolas"/>
              </a:rPr>
              <a:t> </a:t>
            </a:r>
            <a:r>
              <a:rPr sz="1400" spc="-5" dirty="0">
                <a:latin typeface="Consolas"/>
                <a:cs typeface="Consolas"/>
              </a:rPr>
              <a:t>it</a:t>
            </a:r>
            <a:r>
              <a:rPr sz="1400" spc="-15" dirty="0">
                <a:latin typeface="Consolas"/>
                <a:cs typeface="Consolas"/>
              </a:rPr>
              <a:t> </a:t>
            </a:r>
            <a:r>
              <a:rPr sz="1400" spc="-5" dirty="0">
                <a:latin typeface="Consolas"/>
                <a:cs typeface="Consolas"/>
              </a:rPr>
              <a:t>would</a:t>
            </a:r>
            <a:r>
              <a:rPr sz="1400" spc="-20" dirty="0">
                <a:latin typeface="Consolas"/>
                <a:cs typeface="Consolas"/>
              </a:rPr>
              <a:t> </a:t>
            </a:r>
            <a:r>
              <a:rPr sz="1400" spc="-5" dirty="0">
                <a:latin typeface="Consolas"/>
                <a:cs typeface="Consolas"/>
              </a:rPr>
              <a:t>have</a:t>
            </a:r>
            <a:r>
              <a:rPr sz="1400" spc="-15" dirty="0">
                <a:latin typeface="Consolas"/>
                <a:cs typeface="Consolas"/>
              </a:rPr>
              <a:t> </a:t>
            </a:r>
            <a:r>
              <a:rPr sz="1400" spc="-5" dirty="0">
                <a:latin typeface="Consolas"/>
                <a:cs typeface="Consolas"/>
              </a:rPr>
              <a:t>terminated</a:t>
            </a:r>
            <a:endParaRPr sz="1400">
              <a:latin typeface="Consolas"/>
              <a:cs typeface="Consolas"/>
            </a:endParaRPr>
          </a:p>
        </p:txBody>
      </p:sp>
      <p:sp>
        <p:nvSpPr>
          <p:cNvPr id="11" name="object 11"/>
          <p:cNvSpPr txBox="1"/>
          <p:nvPr/>
        </p:nvSpPr>
        <p:spPr>
          <a:xfrm>
            <a:off x="3911825" y="2600038"/>
            <a:ext cx="120523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Searching</a:t>
            </a:r>
            <a:r>
              <a:rPr sz="1400" spc="-75" dirty="0">
                <a:latin typeface="Arial MT"/>
                <a:cs typeface="Arial MT"/>
              </a:rPr>
              <a:t> </a:t>
            </a:r>
            <a:r>
              <a:rPr sz="1400" spc="-25" dirty="0">
                <a:latin typeface="Arial MT"/>
                <a:cs typeface="Arial MT"/>
              </a:rPr>
              <a:t>11...</a:t>
            </a:r>
            <a:endParaRPr sz="1400">
              <a:latin typeface="Arial MT"/>
              <a:cs typeface="Arial MT"/>
            </a:endParaRPr>
          </a:p>
        </p:txBody>
      </p:sp>
      <p:grpSp>
        <p:nvGrpSpPr>
          <p:cNvPr id="12" name="object 12"/>
          <p:cNvGrpSpPr/>
          <p:nvPr/>
        </p:nvGrpSpPr>
        <p:grpSpPr>
          <a:xfrm>
            <a:off x="2732833" y="2717612"/>
            <a:ext cx="1111250" cy="259715"/>
            <a:chOff x="2732833" y="2717612"/>
            <a:chExt cx="1111250" cy="259715"/>
          </a:xfrm>
        </p:grpSpPr>
        <p:sp>
          <p:nvSpPr>
            <p:cNvPr id="13" name="object 13"/>
            <p:cNvSpPr/>
            <p:nvPr/>
          </p:nvSpPr>
          <p:spPr>
            <a:xfrm>
              <a:off x="2779801" y="2722374"/>
              <a:ext cx="1059180" cy="234315"/>
            </a:xfrm>
            <a:custGeom>
              <a:avLst/>
              <a:gdLst/>
              <a:ahLst/>
              <a:cxnLst/>
              <a:rect l="l" t="t" r="r" b="b"/>
              <a:pathLst>
                <a:path w="1059179" h="234314">
                  <a:moveTo>
                    <a:pt x="1058998" y="0"/>
                  </a:moveTo>
                  <a:lnTo>
                    <a:pt x="0" y="234256"/>
                  </a:lnTo>
                </a:path>
              </a:pathLst>
            </a:custGeom>
            <a:ln w="9524">
              <a:solidFill>
                <a:srgbClr val="595959"/>
              </a:solidFill>
            </a:ln>
          </p:spPr>
          <p:txBody>
            <a:bodyPr wrap="square" lIns="0" tIns="0" rIns="0" bIns="0" rtlCol="0"/>
            <a:lstStyle/>
            <a:p>
              <a:endParaRPr/>
            </a:p>
          </p:txBody>
        </p:sp>
        <p:sp>
          <p:nvSpPr>
            <p:cNvPr id="14" name="object 14"/>
            <p:cNvSpPr/>
            <p:nvPr/>
          </p:nvSpPr>
          <p:spPr>
            <a:xfrm>
              <a:off x="2737595" y="2941270"/>
              <a:ext cx="45720" cy="31115"/>
            </a:xfrm>
            <a:custGeom>
              <a:avLst/>
              <a:gdLst/>
              <a:ahLst/>
              <a:cxnLst/>
              <a:rect l="l" t="t" r="r" b="b"/>
              <a:pathLst>
                <a:path w="45719" h="31114">
                  <a:moveTo>
                    <a:pt x="45603" y="30722"/>
                  </a:moveTo>
                  <a:lnTo>
                    <a:pt x="0" y="24697"/>
                  </a:lnTo>
                  <a:lnTo>
                    <a:pt x="38807" y="0"/>
                  </a:lnTo>
                  <a:lnTo>
                    <a:pt x="45603" y="30722"/>
                  </a:lnTo>
                  <a:close/>
                </a:path>
              </a:pathLst>
            </a:custGeom>
            <a:solidFill>
              <a:srgbClr val="595959"/>
            </a:solidFill>
          </p:spPr>
          <p:txBody>
            <a:bodyPr wrap="square" lIns="0" tIns="0" rIns="0" bIns="0" rtlCol="0"/>
            <a:lstStyle/>
            <a:p>
              <a:endParaRPr/>
            </a:p>
          </p:txBody>
        </p:sp>
        <p:sp>
          <p:nvSpPr>
            <p:cNvPr id="15" name="object 15"/>
            <p:cNvSpPr/>
            <p:nvPr/>
          </p:nvSpPr>
          <p:spPr>
            <a:xfrm>
              <a:off x="2737595" y="2941270"/>
              <a:ext cx="45720" cy="31115"/>
            </a:xfrm>
            <a:custGeom>
              <a:avLst/>
              <a:gdLst/>
              <a:ahLst/>
              <a:cxnLst/>
              <a:rect l="l" t="t" r="r" b="b"/>
              <a:pathLst>
                <a:path w="45719" h="31114">
                  <a:moveTo>
                    <a:pt x="38807" y="0"/>
                  </a:moveTo>
                  <a:lnTo>
                    <a:pt x="0" y="24697"/>
                  </a:lnTo>
                  <a:lnTo>
                    <a:pt x="45603" y="30722"/>
                  </a:lnTo>
                  <a:lnTo>
                    <a:pt x="38807" y="0"/>
                  </a:lnTo>
                  <a:close/>
                </a:path>
              </a:pathLst>
            </a:custGeom>
            <a:ln w="9524">
              <a:solidFill>
                <a:srgbClr val="595959"/>
              </a:solidFill>
            </a:ln>
          </p:spPr>
          <p:txBody>
            <a:bodyPr wrap="square" lIns="0" tIns="0" rIns="0" bIns="0" rtlCol="0"/>
            <a:lstStyle/>
            <a:p>
              <a:endParaRPr/>
            </a:p>
          </p:txBody>
        </p:sp>
      </p:grpSp>
      <p:pic>
        <p:nvPicPr>
          <p:cNvPr id="16" name="object 16"/>
          <p:cNvPicPr/>
          <p:nvPr/>
        </p:nvPicPr>
        <p:blipFill>
          <a:blip r:embed="rId3" cstate="print"/>
          <a:stretch>
            <a:fillRect/>
          </a:stretch>
        </p:blipFill>
        <p:spPr>
          <a:xfrm>
            <a:off x="187146" y="2533075"/>
            <a:ext cx="704281" cy="3234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30187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Double</a:t>
            </a:r>
            <a:r>
              <a:rPr sz="2500" b="0" spc="-75" dirty="0">
                <a:solidFill>
                  <a:srgbClr val="000000"/>
                </a:solidFill>
                <a:latin typeface="Arial MT"/>
                <a:cs typeface="Arial MT"/>
              </a:rPr>
              <a:t> </a:t>
            </a:r>
            <a:r>
              <a:rPr sz="2500" b="0" spc="5" dirty="0">
                <a:solidFill>
                  <a:srgbClr val="000000"/>
                </a:solidFill>
                <a:latin typeface="Arial MT"/>
                <a:cs typeface="Arial MT"/>
              </a:rPr>
              <a:t>Hashing</a:t>
            </a:r>
            <a:endParaRPr sz="250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5" y="505248"/>
            <a:ext cx="4117975" cy="409575"/>
          </a:xfrm>
          <a:prstGeom prst="rect">
            <a:avLst/>
          </a:prstGeom>
        </p:spPr>
        <p:txBody>
          <a:bodyPr vert="horz" wrap="square" lIns="0" tIns="15240" rIns="0" bIns="0" rtlCol="0">
            <a:spAutoFit/>
          </a:bodyPr>
          <a:lstStyle/>
          <a:p>
            <a:pPr marL="12700">
              <a:lnSpc>
                <a:spcPct val="100000"/>
              </a:lnSpc>
              <a:spcBef>
                <a:spcPts val="120"/>
              </a:spcBef>
            </a:pPr>
            <a:r>
              <a:rPr sz="2500" spc="5" dirty="0">
                <a:latin typeface="Arial MT"/>
                <a:cs typeface="Arial MT"/>
              </a:rPr>
              <a:t>Enter</a:t>
            </a:r>
            <a:r>
              <a:rPr sz="2500" spc="-5" dirty="0">
                <a:latin typeface="Arial MT"/>
                <a:cs typeface="Arial MT"/>
              </a:rPr>
              <a:t> </a:t>
            </a:r>
            <a:r>
              <a:rPr sz="2500" dirty="0">
                <a:latin typeface="Arial MT"/>
                <a:cs typeface="Arial MT"/>
              </a:rPr>
              <a:t>th</a:t>
            </a:r>
            <a:r>
              <a:rPr sz="2500" spc="10" dirty="0">
                <a:latin typeface="Arial MT"/>
                <a:cs typeface="Arial MT"/>
              </a:rPr>
              <a:t>e</a:t>
            </a:r>
            <a:r>
              <a:rPr sz="2500" spc="-5" dirty="0">
                <a:latin typeface="Arial MT"/>
                <a:cs typeface="Arial MT"/>
              </a:rPr>
              <a:t> </a:t>
            </a:r>
            <a:r>
              <a:rPr sz="2500" spc="5" dirty="0">
                <a:latin typeface="Arial MT"/>
                <a:cs typeface="Arial MT"/>
              </a:rPr>
              <a:t>Symbo</a:t>
            </a:r>
            <a:r>
              <a:rPr sz="2500" dirty="0">
                <a:latin typeface="Arial MT"/>
                <a:cs typeface="Arial MT"/>
              </a:rPr>
              <a:t>l</a:t>
            </a:r>
            <a:r>
              <a:rPr sz="2500" spc="-50" dirty="0">
                <a:latin typeface="Arial MT"/>
                <a:cs typeface="Arial MT"/>
              </a:rPr>
              <a:t> </a:t>
            </a:r>
            <a:r>
              <a:rPr sz="2500" spc="-270" dirty="0">
                <a:latin typeface="Arial MT"/>
                <a:cs typeface="Arial MT"/>
              </a:rPr>
              <a:t>T</a:t>
            </a:r>
            <a:r>
              <a:rPr sz="2500" dirty="0">
                <a:latin typeface="Arial MT"/>
                <a:cs typeface="Arial MT"/>
              </a:rPr>
              <a:t>abl</a:t>
            </a:r>
            <a:r>
              <a:rPr sz="2500" spc="10" dirty="0">
                <a:latin typeface="Arial MT"/>
                <a:cs typeface="Arial MT"/>
              </a:rPr>
              <a:t>e</a:t>
            </a:r>
            <a:r>
              <a:rPr sz="2500" spc="-140" dirty="0">
                <a:latin typeface="Arial MT"/>
                <a:cs typeface="Arial MT"/>
              </a:rPr>
              <a:t> </a:t>
            </a:r>
            <a:r>
              <a:rPr sz="2500" spc="5" dirty="0">
                <a:latin typeface="Arial MT"/>
                <a:cs typeface="Arial MT"/>
              </a:rPr>
              <a:t>ADT!</a:t>
            </a:r>
            <a:endParaRPr sz="2500">
              <a:latin typeface="Arial MT"/>
              <a:cs typeface="Arial MT"/>
            </a:endParaRPr>
          </a:p>
        </p:txBody>
      </p:sp>
      <p:sp>
        <p:nvSpPr>
          <p:cNvPr id="3" name="object 3"/>
          <p:cNvSpPr txBox="1"/>
          <p:nvPr/>
        </p:nvSpPr>
        <p:spPr>
          <a:xfrm>
            <a:off x="384725" y="1216355"/>
            <a:ext cx="423799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It</a:t>
            </a:r>
            <a:r>
              <a:rPr sz="1800" spc="-25" dirty="0">
                <a:solidFill>
                  <a:srgbClr val="595959"/>
                </a:solidFill>
                <a:latin typeface="Arial MT"/>
                <a:cs typeface="Arial MT"/>
              </a:rPr>
              <a:t> </a:t>
            </a:r>
            <a:r>
              <a:rPr sz="1800" dirty="0">
                <a:solidFill>
                  <a:srgbClr val="595959"/>
                </a:solidFill>
                <a:latin typeface="Arial MT"/>
                <a:cs typeface="Arial MT"/>
              </a:rPr>
              <a:t>should</a:t>
            </a:r>
            <a:r>
              <a:rPr sz="1800" spc="-20" dirty="0">
                <a:solidFill>
                  <a:srgbClr val="595959"/>
                </a:solidFill>
                <a:latin typeface="Arial MT"/>
                <a:cs typeface="Arial MT"/>
              </a:rPr>
              <a:t> </a:t>
            </a:r>
            <a:r>
              <a:rPr sz="1800" dirty="0">
                <a:solidFill>
                  <a:srgbClr val="595959"/>
                </a:solidFill>
                <a:latin typeface="Arial MT"/>
                <a:cs typeface="Arial MT"/>
              </a:rPr>
              <a:t>support</a:t>
            </a:r>
            <a:r>
              <a:rPr sz="1800" spc="-20" dirty="0">
                <a:solidFill>
                  <a:srgbClr val="595959"/>
                </a:solidFill>
                <a:latin typeface="Arial MT"/>
                <a:cs typeface="Arial MT"/>
              </a:rPr>
              <a:t> </a:t>
            </a:r>
            <a:r>
              <a:rPr sz="1800" spc="-5" dirty="0">
                <a:solidFill>
                  <a:srgbClr val="595959"/>
                </a:solidFill>
                <a:latin typeface="Arial MT"/>
                <a:cs typeface="Arial MT"/>
              </a:rPr>
              <a:t>the</a:t>
            </a:r>
            <a:r>
              <a:rPr sz="1800" spc="-20" dirty="0">
                <a:solidFill>
                  <a:srgbClr val="595959"/>
                </a:solidFill>
                <a:latin typeface="Arial MT"/>
                <a:cs typeface="Arial MT"/>
              </a:rPr>
              <a:t> </a:t>
            </a:r>
            <a:r>
              <a:rPr sz="1800" spc="-5" dirty="0">
                <a:solidFill>
                  <a:srgbClr val="595959"/>
                </a:solidFill>
                <a:latin typeface="Arial MT"/>
                <a:cs typeface="Arial MT"/>
              </a:rPr>
              <a:t>following</a:t>
            </a:r>
            <a:r>
              <a:rPr sz="1800" spc="-20" dirty="0">
                <a:solidFill>
                  <a:srgbClr val="595959"/>
                </a:solidFill>
                <a:latin typeface="Arial MT"/>
                <a:cs typeface="Arial MT"/>
              </a:rPr>
              <a:t> </a:t>
            </a:r>
            <a:r>
              <a:rPr sz="1800" spc="-5" dirty="0">
                <a:solidFill>
                  <a:srgbClr val="595959"/>
                </a:solidFill>
                <a:latin typeface="Arial MT"/>
                <a:cs typeface="Arial MT"/>
              </a:rPr>
              <a:t>operations:</a:t>
            </a:r>
            <a:endParaRPr sz="1800">
              <a:latin typeface="Arial MT"/>
              <a:cs typeface="Arial M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5" y="505248"/>
            <a:ext cx="2301875" cy="409575"/>
          </a:xfrm>
          <a:prstGeom prst="rect">
            <a:avLst/>
          </a:prstGeom>
        </p:spPr>
        <p:txBody>
          <a:bodyPr vert="horz" wrap="square" lIns="0" tIns="15240" rIns="0" bIns="0" rtlCol="0">
            <a:spAutoFit/>
          </a:bodyPr>
          <a:lstStyle/>
          <a:p>
            <a:pPr marL="12700">
              <a:lnSpc>
                <a:spcPct val="100000"/>
              </a:lnSpc>
              <a:spcBef>
                <a:spcPts val="120"/>
              </a:spcBef>
            </a:pPr>
            <a:r>
              <a:rPr sz="2500" spc="5" dirty="0">
                <a:latin typeface="Arial MT"/>
                <a:cs typeface="Arial MT"/>
              </a:rPr>
              <a:t>Double</a:t>
            </a:r>
            <a:r>
              <a:rPr sz="2500" spc="-75" dirty="0">
                <a:latin typeface="Arial MT"/>
                <a:cs typeface="Arial MT"/>
              </a:rPr>
              <a:t> </a:t>
            </a:r>
            <a:r>
              <a:rPr sz="2500" spc="5" dirty="0">
                <a:latin typeface="Arial MT"/>
                <a:cs typeface="Arial MT"/>
              </a:rPr>
              <a:t>Hashing</a:t>
            </a:r>
            <a:endParaRPr sz="2500">
              <a:latin typeface="Arial MT"/>
              <a:cs typeface="Arial MT"/>
            </a:endParaRPr>
          </a:p>
        </p:txBody>
      </p:sp>
      <p:sp>
        <p:nvSpPr>
          <p:cNvPr id="3" name="object 3"/>
          <p:cNvSpPr txBox="1"/>
          <p:nvPr/>
        </p:nvSpPr>
        <p:spPr>
          <a:xfrm>
            <a:off x="384725" y="1216355"/>
            <a:ext cx="332041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Use</a:t>
            </a:r>
            <a:r>
              <a:rPr sz="1800" spc="-20" dirty="0">
                <a:solidFill>
                  <a:srgbClr val="595959"/>
                </a:solidFill>
                <a:latin typeface="Arial MT"/>
                <a:cs typeface="Arial MT"/>
              </a:rPr>
              <a:t> </a:t>
            </a:r>
            <a:r>
              <a:rPr sz="1800" spc="-5" dirty="0">
                <a:solidFill>
                  <a:srgbClr val="595959"/>
                </a:solidFill>
                <a:latin typeface="Arial MT"/>
                <a:cs typeface="Arial MT"/>
              </a:rPr>
              <a:t>two</a:t>
            </a:r>
            <a:r>
              <a:rPr sz="1800" spc="-15" dirty="0">
                <a:solidFill>
                  <a:srgbClr val="595959"/>
                </a:solidFill>
                <a:latin typeface="Arial MT"/>
                <a:cs typeface="Arial MT"/>
              </a:rPr>
              <a:t> </a:t>
            </a:r>
            <a:r>
              <a:rPr sz="1800" spc="-5" dirty="0">
                <a:solidFill>
                  <a:srgbClr val="595959"/>
                </a:solidFill>
                <a:latin typeface="Arial MT"/>
                <a:cs typeface="Arial MT"/>
              </a:rPr>
              <a:t>hash</a:t>
            </a:r>
            <a:r>
              <a:rPr sz="1800" spc="-15" dirty="0">
                <a:solidFill>
                  <a:srgbClr val="595959"/>
                </a:solidFill>
                <a:latin typeface="Arial MT"/>
                <a:cs typeface="Arial MT"/>
              </a:rPr>
              <a:t> </a:t>
            </a:r>
            <a:r>
              <a:rPr sz="1800" spc="-5" dirty="0">
                <a:solidFill>
                  <a:srgbClr val="595959"/>
                </a:solidFill>
                <a:latin typeface="Arial MT"/>
                <a:cs typeface="Arial MT"/>
              </a:rPr>
              <a:t>functions</a:t>
            </a:r>
            <a:r>
              <a:rPr sz="1800" spc="25" dirty="0">
                <a:solidFill>
                  <a:srgbClr val="595959"/>
                </a:solidFill>
                <a:latin typeface="Arial MT"/>
                <a:cs typeface="Arial MT"/>
              </a:rPr>
              <a:t> </a:t>
            </a:r>
            <a:r>
              <a:rPr sz="1800" i="1" dirty="0">
                <a:solidFill>
                  <a:srgbClr val="4A86E7"/>
                </a:solidFill>
                <a:latin typeface="Roboto"/>
                <a:cs typeface="Roboto"/>
              </a:rPr>
              <a:t>f(k)</a:t>
            </a:r>
            <a:r>
              <a:rPr sz="1800" dirty="0">
                <a:solidFill>
                  <a:srgbClr val="595959"/>
                </a:solidFill>
                <a:latin typeface="Arial MT"/>
                <a:cs typeface="Arial MT"/>
              </a:rPr>
              <a:t>,</a:t>
            </a:r>
            <a:r>
              <a:rPr sz="1800" spc="-10" dirty="0">
                <a:solidFill>
                  <a:srgbClr val="595959"/>
                </a:solidFill>
                <a:latin typeface="Arial MT"/>
                <a:cs typeface="Arial MT"/>
              </a:rPr>
              <a:t> </a:t>
            </a:r>
            <a:r>
              <a:rPr sz="1800" i="1" spc="-20" dirty="0">
                <a:solidFill>
                  <a:srgbClr val="9900FF"/>
                </a:solidFill>
                <a:latin typeface="Roboto"/>
                <a:cs typeface="Roboto"/>
              </a:rPr>
              <a:t>g(k)</a:t>
            </a:r>
            <a:endParaRPr sz="1800">
              <a:latin typeface="Roboto"/>
              <a:cs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30187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Double</a:t>
            </a:r>
            <a:r>
              <a:rPr sz="2500" b="0" spc="-75" dirty="0">
                <a:solidFill>
                  <a:srgbClr val="000000"/>
                </a:solidFill>
                <a:latin typeface="Arial MT"/>
                <a:cs typeface="Arial MT"/>
              </a:rPr>
              <a:t> </a:t>
            </a:r>
            <a:r>
              <a:rPr sz="2500" b="0" spc="5" dirty="0">
                <a:solidFill>
                  <a:srgbClr val="000000"/>
                </a:solidFill>
                <a:latin typeface="Arial MT"/>
                <a:cs typeface="Arial MT"/>
              </a:rPr>
              <a:t>Hashing</a:t>
            </a:r>
            <a:endParaRPr sz="2500">
              <a:latin typeface="Arial MT"/>
              <a:cs typeface="Arial MT"/>
            </a:endParaRPr>
          </a:p>
        </p:txBody>
      </p:sp>
      <p:sp>
        <p:nvSpPr>
          <p:cNvPr id="3" name="object 3"/>
          <p:cNvSpPr txBox="1"/>
          <p:nvPr/>
        </p:nvSpPr>
        <p:spPr>
          <a:xfrm>
            <a:off x="384725" y="1216355"/>
            <a:ext cx="5483225" cy="123571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Use</a:t>
            </a:r>
            <a:r>
              <a:rPr sz="1800" spc="-15" dirty="0">
                <a:solidFill>
                  <a:srgbClr val="595959"/>
                </a:solidFill>
                <a:latin typeface="Arial MT"/>
                <a:cs typeface="Arial MT"/>
              </a:rPr>
              <a:t> </a:t>
            </a:r>
            <a:r>
              <a:rPr sz="1800" spc="-5" dirty="0">
                <a:solidFill>
                  <a:srgbClr val="595959"/>
                </a:solidFill>
                <a:latin typeface="Arial MT"/>
                <a:cs typeface="Arial MT"/>
              </a:rPr>
              <a:t>two</a:t>
            </a:r>
            <a:r>
              <a:rPr sz="1800" spc="-15" dirty="0">
                <a:solidFill>
                  <a:srgbClr val="595959"/>
                </a:solidFill>
                <a:latin typeface="Arial MT"/>
                <a:cs typeface="Arial MT"/>
              </a:rPr>
              <a:t> </a:t>
            </a:r>
            <a:r>
              <a:rPr sz="1800" spc="-5" dirty="0">
                <a:solidFill>
                  <a:srgbClr val="595959"/>
                </a:solidFill>
                <a:latin typeface="Arial MT"/>
                <a:cs typeface="Arial MT"/>
              </a:rPr>
              <a:t>hash</a:t>
            </a:r>
            <a:r>
              <a:rPr sz="1800" spc="-15" dirty="0">
                <a:solidFill>
                  <a:srgbClr val="595959"/>
                </a:solidFill>
                <a:latin typeface="Arial MT"/>
                <a:cs typeface="Arial MT"/>
              </a:rPr>
              <a:t> </a:t>
            </a:r>
            <a:r>
              <a:rPr sz="1800" spc="-5" dirty="0">
                <a:solidFill>
                  <a:srgbClr val="595959"/>
                </a:solidFill>
                <a:latin typeface="Arial MT"/>
                <a:cs typeface="Arial MT"/>
              </a:rPr>
              <a:t>functions</a:t>
            </a:r>
            <a:r>
              <a:rPr sz="1800" spc="25" dirty="0">
                <a:solidFill>
                  <a:srgbClr val="595959"/>
                </a:solidFill>
                <a:latin typeface="Arial MT"/>
                <a:cs typeface="Arial MT"/>
              </a:rPr>
              <a:t> </a:t>
            </a:r>
            <a:r>
              <a:rPr sz="1800" i="1" dirty="0">
                <a:solidFill>
                  <a:srgbClr val="4A86E7"/>
                </a:solidFill>
                <a:latin typeface="Roboto"/>
                <a:cs typeface="Roboto"/>
              </a:rPr>
              <a:t>f(k)</a:t>
            </a:r>
            <a:r>
              <a:rPr sz="1800" dirty="0">
                <a:solidFill>
                  <a:srgbClr val="595959"/>
                </a:solidFill>
                <a:latin typeface="Arial MT"/>
                <a:cs typeface="Arial MT"/>
              </a:rPr>
              <a:t>,</a:t>
            </a:r>
            <a:r>
              <a:rPr sz="1800" spc="-10" dirty="0">
                <a:solidFill>
                  <a:srgbClr val="595959"/>
                </a:solidFill>
                <a:latin typeface="Arial MT"/>
                <a:cs typeface="Arial MT"/>
              </a:rPr>
              <a:t> </a:t>
            </a:r>
            <a:r>
              <a:rPr sz="1800" i="1" spc="-20" dirty="0">
                <a:solidFill>
                  <a:srgbClr val="9900FF"/>
                </a:solidFill>
                <a:latin typeface="Roboto"/>
                <a:cs typeface="Roboto"/>
              </a:rPr>
              <a:t>g(k)</a:t>
            </a:r>
            <a:endParaRPr sz="1800">
              <a:latin typeface="Roboto"/>
              <a:cs typeface="Roboto"/>
            </a:endParaRPr>
          </a:p>
          <a:p>
            <a:pPr marL="12700">
              <a:lnSpc>
                <a:spcPct val="100000"/>
              </a:lnSpc>
              <a:spcBef>
                <a:spcPts val="1525"/>
              </a:spcBef>
            </a:pPr>
            <a:r>
              <a:rPr sz="1800" spc="-5" dirty="0">
                <a:solidFill>
                  <a:srgbClr val="666666"/>
                </a:solidFill>
                <a:latin typeface="Arial MT"/>
                <a:cs typeface="Arial MT"/>
              </a:rPr>
              <a:t>Define</a:t>
            </a:r>
            <a:r>
              <a:rPr sz="1800" spc="-10" dirty="0">
                <a:solidFill>
                  <a:srgbClr val="666666"/>
                </a:solidFill>
                <a:latin typeface="Arial MT"/>
                <a:cs typeface="Arial MT"/>
              </a:rPr>
              <a:t> </a:t>
            </a:r>
            <a:r>
              <a:rPr sz="1800" dirty="0">
                <a:solidFill>
                  <a:srgbClr val="666666"/>
                </a:solidFill>
                <a:latin typeface="Arial MT"/>
                <a:cs typeface="Arial MT"/>
              </a:rPr>
              <a:t>a</a:t>
            </a:r>
            <a:r>
              <a:rPr sz="1800" spc="-5" dirty="0">
                <a:solidFill>
                  <a:srgbClr val="666666"/>
                </a:solidFill>
                <a:latin typeface="Arial MT"/>
                <a:cs typeface="Arial MT"/>
              </a:rPr>
              <a:t> new</a:t>
            </a:r>
            <a:r>
              <a:rPr sz="1800" spc="-10" dirty="0">
                <a:solidFill>
                  <a:srgbClr val="666666"/>
                </a:solidFill>
                <a:latin typeface="Arial MT"/>
                <a:cs typeface="Arial MT"/>
              </a:rPr>
              <a:t> </a:t>
            </a:r>
            <a:r>
              <a:rPr sz="1800" spc="-5" dirty="0">
                <a:solidFill>
                  <a:srgbClr val="666666"/>
                </a:solidFill>
                <a:latin typeface="Arial MT"/>
                <a:cs typeface="Arial MT"/>
              </a:rPr>
              <a:t>hash function:</a:t>
            </a:r>
            <a:r>
              <a:rPr sz="1800" spc="30" dirty="0">
                <a:solidFill>
                  <a:srgbClr val="666666"/>
                </a:solidFill>
                <a:latin typeface="Arial MT"/>
                <a:cs typeface="Arial MT"/>
              </a:rPr>
              <a:t> </a:t>
            </a:r>
            <a:r>
              <a:rPr sz="1800" i="1" spc="-25" dirty="0">
                <a:solidFill>
                  <a:srgbClr val="666666"/>
                </a:solidFill>
                <a:latin typeface="Roboto"/>
                <a:cs typeface="Roboto"/>
              </a:rPr>
              <a:t>h(k,</a:t>
            </a:r>
            <a:r>
              <a:rPr sz="1800" i="1" spc="-10" dirty="0">
                <a:solidFill>
                  <a:srgbClr val="666666"/>
                </a:solidFill>
                <a:latin typeface="Roboto"/>
                <a:cs typeface="Roboto"/>
              </a:rPr>
              <a:t> i) </a:t>
            </a:r>
            <a:r>
              <a:rPr sz="1800" i="1" spc="-50" dirty="0">
                <a:solidFill>
                  <a:srgbClr val="666666"/>
                </a:solidFill>
                <a:latin typeface="Roboto"/>
                <a:cs typeface="Roboto"/>
              </a:rPr>
              <a:t>=</a:t>
            </a:r>
            <a:r>
              <a:rPr sz="1800" i="1" spc="-10" dirty="0">
                <a:solidFill>
                  <a:srgbClr val="666666"/>
                </a:solidFill>
                <a:latin typeface="Roboto"/>
                <a:cs typeface="Roboto"/>
              </a:rPr>
              <a:t> </a:t>
            </a:r>
            <a:r>
              <a:rPr sz="1800" i="1" dirty="0">
                <a:solidFill>
                  <a:srgbClr val="4A86E7"/>
                </a:solidFill>
                <a:latin typeface="Roboto"/>
                <a:cs typeface="Roboto"/>
              </a:rPr>
              <a:t>f(k)</a:t>
            </a:r>
            <a:r>
              <a:rPr sz="1800" i="1" spc="-5" dirty="0">
                <a:solidFill>
                  <a:srgbClr val="4A86E7"/>
                </a:solidFill>
                <a:latin typeface="Roboto"/>
                <a:cs typeface="Roboto"/>
              </a:rPr>
              <a:t> </a:t>
            </a:r>
            <a:r>
              <a:rPr sz="1800" i="1" spc="-25" dirty="0">
                <a:solidFill>
                  <a:srgbClr val="666666"/>
                </a:solidFill>
                <a:latin typeface="Roboto"/>
                <a:cs typeface="Roboto"/>
              </a:rPr>
              <a:t>+</a:t>
            </a:r>
            <a:r>
              <a:rPr sz="1800" i="1" spc="-15" dirty="0">
                <a:solidFill>
                  <a:srgbClr val="666666"/>
                </a:solidFill>
                <a:latin typeface="Roboto"/>
                <a:cs typeface="Roboto"/>
              </a:rPr>
              <a:t> </a:t>
            </a:r>
            <a:r>
              <a:rPr sz="1800" i="1" spc="-20" dirty="0">
                <a:solidFill>
                  <a:srgbClr val="666666"/>
                </a:solidFill>
                <a:latin typeface="Roboto"/>
                <a:cs typeface="Roboto"/>
              </a:rPr>
              <a:t>i</a:t>
            </a:r>
            <a:r>
              <a:rPr sz="1800" i="1" spc="-20" dirty="0">
                <a:solidFill>
                  <a:srgbClr val="9900FF"/>
                </a:solidFill>
                <a:latin typeface="Roboto"/>
                <a:cs typeface="Roboto"/>
              </a:rPr>
              <a:t>g(k)</a:t>
            </a:r>
            <a:r>
              <a:rPr sz="1800" i="1" spc="-5" dirty="0">
                <a:solidFill>
                  <a:srgbClr val="9900FF"/>
                </a:solidFill>
                <a:latin typeface="Roboto"/>
                <a:cs typeface="Roboto"/>
              </a:rPr>
              <a:t> </a:t>
            </a:r>
            <a:r>
              <a:rPr sz="1800" i="1" spc="-35" dirty="0">
                <a:solidFill>
                  <a:srgbClr val="666666"/>
                </a:solidFill>
                <a:latin typeface="Roboto"/>
                <a:cs typeface="Roboto"/>
              </a:rPr>
              <a:t>mod</a:t>
            </a:r>
            <a:r>
              <a:rPr sz="1800" i="1" spc="-10" dirty="0">
                <a:solidFill>
                  <a:srgbClr val="666666"/>
                </a:solidFill>
                <a:latin typeface="Roboto"/>
                <a:cs typeface="Roboto"/>
              </a:rPr>
              <a:t> </a:t>
            </a:r>
            <a:r>
              <a:rPr sz="1800" i="1" spc="-35" dirty="0">
                <a:solidFill>
                  <a:srgbClr val="666666"/>
                </a:solidFill>
                <a:latin typeface="Roboto"/>
                <a:cs typeface="Roboto"/>
              </a:rPr>
              <a:t>m</a:t>
            </a:r>
            <a:endParaRPr sz="1800">
              <a:latin typeface="Roboto"/>
              <a:cs typeface="Roboto"/>
            </a:endParaRPr>
          </a:p>
          <a:p>
            <a:pPr marL="12700">
              <a:lnSpc>
                <a:spcPct val="100000"/>
              </a:lnSpc>
              <a:spcBef>
                <a:spcPts val="1520"/>
              </a:spcBef>
            </a:pPr>
            <a:r>
              <a:rPr sz="1800" spc="-5" dirty="0">
                <a:solidFill>
                  <a:srgbClr val="666666"/>
                </a:solidFill>
                <a:latin typeface="Arial MT"/>
                <a:cs typeface="Arial MT"/>
              </a:rPr>
              <a:t>Where </a:t>
            </a:r>
            <a:r>
              <a:rPr sz="1800" i="1" spc="-25" dirty="0">
                <a:solidFill>
                  <a:srgbClr val="666666"/>
                </a:solidFill>
                <a:latin typeface="Roboto"/>
                <a:cs typeface="Roboto"/>
              </a:rPr>
              <a:t>i</a:t>
            </a:r>
            <a:r>
              <a:rPr sz="1800" i="1" spc="-15" dirty="0">
                <a:solidFill>
                  <a:srgbClr val="666666"/>
                </a:solidFill>
                <a:latin typeface="Roboto"/>
                <a:cs typeface="Roboto"/>
              </a:rPr>
              <a:t> </a:t>
            </a:r>
            <a:r>
              <a:rPr sz="1800" spc="-5" dirty="0">
                <a:solidFill>
                  <a:srgbClr val="666666"/>
                </a:solidFill>
                <a:latin typeface="Arial MT"/>
                <a:cs typeface="Arial MT"/>
              </a:rPr>
              <a:t>is</a:t>
            </a:r>
            <a:r>
              <a:rPr sz="1800" spc="-15" dirty="0">
                <a:solidFill>
                  <a:srgbClr val="666666"/>
                </a:solidFill>
                <a:latin typeface="Arial MT"/>
                <a:cs typeface="Arial MT"/>
              </a:rPr>
              <a:t> </a:t>
            </a:r>
            <a:r>
              <a:rPr sz="1800" spc="-5" dirty="0">
                <a:solidFill>
                  <a:srgbClr val="666666"/>
                </a:solidFill>
                <a:latin typeface="Arial MT"/>
                <a:cs typeface="Arial MT"/>
              </a:rPr>
              <a:t>the</a:t>
            </a:r>
            <a:r>
              <a:rPr sz="1800" spc="-15" dirty="0">
                <a:solidFill>
                  <a:srgbClr val="666666"/>
                </a:solidFill>
                <a:latin typeface="Arial MT"/>
                <a:cs typeface="Arial MT"/>
              </a:rPr>
              <a:t> </a:t>
            </a:r>
            <a:r>
              <a:rPr sz="1800" spc="-5" dirty="0">
                <a:solidFill>
                  <a:srgbClr val="666666"/>
                </a:solidFill>
                <a:latin typeface="Arial MT"/>
                <a:cs typeface="Arial MT"/>
              </a:rPr>
              <a:t>number</a:t>
            </a:r>
            <a:r>
              <a:rPr sz="1800" spc="-15" dirty="0">
                <a:solidFill>
                  <a:srgbClr val="666666"/>
                </a:solidFill>
                <a:latin typeface="Arial MT"/>
                <a:cs typeface="Arial MT"/>
              </a:rPr>
              <a:t> </a:t>
            </a:r>
            <a:r>
              <a:rPr sz="1800" spc="-5" dirty="0">
                <a:solidFill>
                  <a:srgbClr val="666666"/>
                </a:solidFill>
                <a:latin typeface="Arial MT"/>
                <a:cs typeface="Arial MT"/>
              </a:rPr>
              <a:t>of</a:t>
            </a:r>
            <a:r>
              <a:rPr sz="1800" spc="-15" dirty="0">
                <a:solidFill>
                  <a:srgbClr val="666666"/>
                </a:solidFill>
                <a:latin typeface="Arial MT"/>
                <a:cs typeface="Arial MT"/>
              </a:rPr>
              <a:t> </a:t>
            </a:r>
            <a:r>
              <a:rPr sz="1800" dirty="0">
                <a:solidFill>
                  <a:srgbClr val="666666"/>
                </a:solidFill>
                <a:latin typeface="Arial MT"/>
                <a:cs typeface="Arial MT"/>
              </a:rPr>
              <a:t>collisions.</a:t>
            </a:r>
            <a:endParaRPr sz="1800">
              <a:latin typeface="Arial MT"/>
              <a:cs typeface="Arial M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30187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Double</a:t>
            </a:r>
            <a:r>
              <a:rPr sz="2500" b="0" spc="-75" dirty="0">
                <a:solidFill>
                  <a:srgbClr val="000000"/>
                </a:solidFill>
                <a:latin typeface="Arial MT"/>
                <a:cs typeface="Arial MT"/>
              </a:rPr>
              <a:t> </a:t>
            </a:r>
            <a:r>
              <a:rPr sz="2500" b="0" spc="5" dirty="0">
                <a:solidFill>
                  <a:srgbClr val="000000"/>
                </a:solidFill>
                <a:latin typeface="Arial MT"/>
                <a:cs typeface="Arial MT"/>
              </a:rPr>
              <a:t>Hashing</a:t>
            </a:r>
            <a:endParaRPr sz="2500">
              <a:latin typeface="Arial MT"/>
              <a:cs typeface="Arial MT"/>
            </a:endParaRPr>
          </a:p>
        </p:txBody>
      </p:sp>
      <p:sp>
        <p:nvSpPr>
          <p:cNvPr id="3" name="object 3"/>
          <p:cNvSpPr txBox="1"/>
          <p:nvPr/>
        </p:nvSpPr>
        <p:spPr>
          <a:xfrm>
            <a:off x="384725" y="1216355"/>
            <a:ext cx="5483225" cy="217170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Use</a:t>
            </a:r>
            <a:r>
              <a:rPr sz="1800" spc="-15" dirty="0">
                <a:solidFill>
                  <a:srgbClr val="595959"/>
                </a:solidFill>
                <a:latin typeface="Arial MT"/>
                <a:cs typeface="Arial MT"/>
              </a:rPr>
              <a:t> </a:t>
            </a:r>
            <a:r>
              <a:rPr sz="1800" spc="-5" dirty="0">
                <a:solidFill>
                  <a:srgbClr val="595959"/>
                </a:solidFill>
                <a:latin typeface="Arial MT"/>
                <a:cs typeface="Arial MT"/>
              </a:rPr>
              <a:t>two</a:t>
            </a:r>
            <a:r>
              <a:rPr sz="1800" spc="-15" dirty="0">
                <a:solidFill>
                  <a:srgbClr val="595959"/>
                </a:solidFill>
                <a:latin typeface="Arial MT"/>
                <a:cs typeface="Arial MT"/>
              </a:rPr>
              <a:t> </a:t>
            </a:r>
            <a:r>
              <a:rPr sz="1800" spc="-5" dirty="0">
                <a:solidFill>
                  <a:srgbClr val="595959"/>
                </a:solidFill>
                <a:latin typeface="Arial MT"/>
                <a:cs typeface="Arial MT"/>
              </a:rPr>
              <a:t>hash</a:t>
            </a:r>
            <a:r>
              <a:rPr sz="1800" spc="-15" dirty="0">
                <a:solidFill>
                  <a:srgbClr val="595959"/>
                </a:solidFill>
                <a:latin typeface="Arial MT"/>
                <a:cs typeface="Arial MT"/>
              </a:rPr>
              <a:t> </a:t>
            </a:r>
            <a:r>
              <a:rPr sz="1800" spc="-5" dirty="0">
                <a:solidFill>
                  <a:srgbClr val="595959"/>
                </a:solidFill>
                <a:latin typeface="Arial MT"/>
                <a:cs typeface="Arial MT"/>
              </a:rPr>
              <a:t>functions</a:t>
            </a:r>
            <a:r>
              <a:rPr sz="1800" spc="25" dirty="0">
                <a:solidFill>
                  <a:srgbClr val="595959"/>
                </a:solidFill>
                <a:latin typeface="Arial MT"/>
                <a:cs typeface="Arial MT"/>
              </a:rPr>
              <a:t> </a:t>
            </a:r>
            <a:r>
              <a:rPr sz="1800" i="1" dirty="0">
                <a:solidFill>
                  <a:srgbClr val="4A86E7"/>
                </a:solidFill>
                <a:latin typeface="Roboto"/>
                <a:cs typeface="Roboto"/>
              </a:rPr>
              <a:t>f(k)</a:t>
            </a:r>
            <a:r>
              <a:rPr sz="1800" dirty="0">
                <a:solidFill>
                  <a:srgbClr val="595959"/>
                </a:solidFill>
                <a:latin typeface="Arial MT"/>
                <a:cs typeface="Arial MT"/>
              </a:rPr>
              <a:t>,</a:t>
            </a:r>
            <a:r>
              <a:rPr sz="1800" spc="-10" dirty="0">
                <a:solidFill>
                  <a:srgbClr val="595959"/>
                </a:solidFill>
                <a:latin typeface="Arial MT"/>
                <a:cs typeface="Arial MT"/>
              </a:rPr>
              <a:t> </a:t>
            </a:r>
            <a:r>
              <a:rPr sz="1800" i="1" spc="-20" dirty="0">
                <a:solidFill>
                  <a:srgbClr val="9900FF"/>
                </a:solidFill>
                <a:latin typeface="Roboto"/>
                <a:cs typeface="Roboto"/>
              </a:rPr>
              <a:t>g(k)</a:t>
            </a:r>
            <a:endParaRPr sz="1800">
              <a:latin typeface="Roboto"/>
              <a:cs typeface="Roboto"/>
            </a:endParaRPr>
          </a:p>
          <a:p>
            <a:pPr marL="12700">
              <a:lnSpc>
                <a:spcPct val="100000"/>
              </a:lnSpc>
              <a:spcBef>
                <a:spcPts val="1525"/>
              </a:spcBef>
            </a:pPr>
            <a:r>
              <a:rPr sz="1800" spc="-5" dirty="0">
                <a:solidFill>
                  <a:srgbClr val="666666"/>
                </a:solidFill>
                <a:latin typeface="Arial MT"/>
                <a:cs typeface="Arial MT"/>
              </a:rPr>
              <a:t>Define</a:t>
            </a:r>
            <a:r>
              <a:rPr sz="1800" spc="-10" dirty="0">
                <a:solidFill>
                  <a:srgbClr val="666666"/>
                </a:solidFill>
                <a:latin typeface="Arial MT"/>
                <a:cs typeface="Arial MT"/>
              </a:rPr>
              <a:t> </a:t>
            </a:r>
            <a:r>
              <a:rPr sz="1800" dirty="0">
                <a:solidFill>
                  <a:srgbClr val="666666"/>
                </a:solidFill>
                <a:latin typeface="Arial MT"/>
                <a:cs typeface="Arial MT"/>
              </a:rPr>
              <a:t>a</a:t>
            </a:r>
            <a:r>
              <a:rPr sz="1800" spc="-5" dirty="0">
                <a:solidFill>
                  <a:srgbClr val="666666"/>
                </a:solidFill>
                <a:latin typeface="Arial MT"/>
                <a:cs typeface="Arial MT"/>
              </a:rPr>
              <a:t> new</a:t>
            </a:r>
            <a:r>
              <a:rPr sz="1800" spc="-10" dirty="0">
                <a:solidFill>
                  <a:srgbClr val="666666"/>
                </a:solidFill>
                <a:latin typeface="Arial MT"/>
                <a:cs typeface="Arial MT"/>
              </a:rPr>
              <a:t> </a:t>
            </a:r>
            <a:r>
              <a:rPr sz="1800" spc="-5" dirty="0">
                <a:solidFill>
                  <a:srgbClr val="666666"/>
                </a:solidFill>
                <a:latin typeface="Arial MT"/>
                <a:cs typeface="Arial MT"/>
              </a:rPr>
              <a:t>hash function:</a:t>
            </a:r>
            <a:r>
              <a:rPr sz="1800" spc="30" dirty="0">
                <a:solidFill>
                  <a:srgbClr val="666666"/>
                </a:solidFill>
                <a:latin typeface="Arial MT"/>
                <a:cs typeface="Arial MT"/>
              </a:rPr>
              <a:t> </a:t>
            </a:r>
            <a:r>
              <a:rPr sz="1800" i="1" spc="-25" dirty="0">
                <a:solidFill>
                  <a:srgbClr val="666666"/>
                </a:solidFill>
                <a:latin typeface="Roboto"/>
                <a:cs typeface="Roboto"/>
              </a:rPr>
              <a:t>h(k,</a:t>
            </a:r>
            <a:r>
              <a:rPr sz="1800" i="1" spc="-10" dirty="0">
                <a:solidFill>
                  <a:srgbClr val="666666"/>
                </a:solidFill>
                <a:latin typeface="Roboto"/>
                <a:cs typeface="Roboto"/>
              </a:rPr>
              <a:t> i) </a:t>
            </a:r>
            <a:r>
              <a:rPr sz="1800" i="1" spc="-50" dirty="0">
                <a:solidFill>
                  <a:srgbClr val="666666"/>
                </a:solidFill>
                <a:latin typeface="Roboto"/>
                <a:cs typeface="Roboto"/>
              </a:rPr>
              <a:t>=</a:t>
            </a:r>
            <a:r>
              <a:rPr sz="1800" i="1" spc="-10" dirty="0">
                <a:solidFill>
                  <a:srgbClr val="666666"/>
                </a:solidFill>
                <a:latin typeface="Roboto"/>
                <a:cs typeface="Roboto"/>
              </a:rPr>
              <a:t> </a:t>
            </a:r>
            <a:r>
              <a:rPr sz="1800" i="1" dirty="0">
                <a:solidFill>
                  <a:srgbClr val="4A86E7"/>
                </a:solidFill>
                <a:latin typeface="Roboto"/>
                <a:cs typeface="Roboto"/>
              </a:rPr>
              <a:t>f(k)</a:t>
            </a:r>
            <a:r>
              <a:rPr sz="1800" i="1" spc="-5" dirty="0">
                <a:solidFill>
                  <a:srgbClr val="4A86E7"/>
                </a:solidFill>
                <a:latin typeface="Roboto"/>
                <a:cs typeface="Roboto"/>
              </a:rPr>
              <a:t> </a:t>
            </a:r>
            <a:r>
              <a:rPr sz="1800" i="1" spc="-25" dirty="0">
                <a:solidFill>
                  <a:srgbClr val="666666"/>
                </a:solidFill>
                <a:latin typeface="Roboto"/>
                <a:cs typeface="Roboto"/>
              </a:rPr>
              <a:t>+</a:t>
            </a:r>
            <a:r>
              <a:rPr sz="1800" i="1" spc="-15" dirty="0">
                <a:solidFill>
                  <a:srgbClr val="666666"/>
                </a:solidFill>
                <a:latin typeface="Roboto"/>
                <a:cs typeface="Roboto"/>
              </a:rPr>
              <a:t> </a:t>
            </a:r>
            <a:r>
              <a:rPr sz="1800" i="1" spc="-20" dirty="0">
                <a:solidFill>
                  <a:srgbClr val="666666"/>
                </a:solidFill>
                <a:latin typeface="Roboto"/>
                <a:cs typeface="Roboto"/>
              </a:rPr>
              <a:t>i</a:t>
            </a:r>
            <a:r>
              <a:rPr sz="1800" i="1" spc="-20" dirty="0">
                <a:solidFill>
                  <a:srgbClr val="9900FF"/>
                </a:solidFill>
                <a:latin typeface="Roboto"/>
                <a:cs typeface="Roboto"/>
              </a:rPr>
              <a:t>g(k)</a:t>
            </a:r>
            <a:r>
              <a:rPr sz="1800" i="1" spc="-5" dirty="0">
                <a:solidFill>
                  <a:srgbClr val="9900FF"/>
                </a:solidFill>
                <a:latin typeface="Roboto"/>
                <a:cs typeface="Roboto"/>
              </a:rPr>
              <a:t> </a:t>
            </a:r>
            <a:r>
              <a:rPr sz="1800" i="1" spc="-35" dirty="0">
                <a:solidFill>
                  <a:srgbClr val="666666"/>
                </a:solidFill>
                <a:latin typeface="Roboto"/>
                <a:cs typeface="Roboto"/>
              </a:rPr>
              <a:t>mod</a:t>
            </a:r>
            <a:r>
              <a:rPr sz="1800" i="1" spc="-10" dirty="0">
                <a:solidFill>
                  <a:srgbClr val="666666"/>
                </a:solidFill>
                <a:latin typeface="Roboto"/>
                <a:cs typeface="Roboto"/>
              </a:rPr>
              <a:t> </a:t>
            </a:r>
            <a:r>
              <a:rPr sz="1800" i="1" spc="-35" dirty="0">
                <a:solidFill>
                  <a:srgbClr val="666666"/>
                </a:solidFill>
                <a:latin typeface="Roboto"/>
                <a:cs typeface="Roboto"/>
              </a:rPr>
              <a:t>m</a:t>
            </a:r>
            <a:endParaRPr sz="1800">
              <a:latin typeface="Roboto"/>
              <a:cs typeface="Roboto"/>
            </a:endParaRPr>
          </a:p>
          <a:p>
            <a:pPr marL="12700">
              <a:lnSpc>
                <a:spcPct val="100000"/>
              </a:lnSpc>
              <a:spcBef>
                <a:spcPts val="1520"/>
              </a:spcBef>
            </a:pPr>
            <a:r>
              <a:rPr sz="1800" spc="-5" dirty="0">
                <a:solidFill>
                  <a:srgbClr val="666666"/>
                </a:solidFill>
                <a:latin typeface="Arial MT"/>
                <a:cs typeface="Arial MT"/>
              </a:rPr>
              <a:t>Where </a:t>
            </a:r>
            <a:r>
              <a:rPr sz="1800" i="1" spc="-25" dirty="0">
                <a:solidFill>
                  <a:srgbClr val="666666"/>
                </a:solidFill>
                <a:latin typeface="Roboto"/>
                <a:cs typeface="Roboto"/>
              </a:rPr>
              <a:t>i</a:t>
            </a:r>
            <a:r>
              <a:rPr sz="1800" i="1" spc="-15" dirty="0">
                <a:solidFill>
                  <a:srgbClr val="666666"/>
                </a:solidFill>
                <a:latin typeface="Roboto"/>
                <a:cs typeface="Roboto"/>
              </a:rPr>
              <a:t> </a:t>
            </a:r>
            <a:r>
              <a:rPr sz="1800" spc="-5" dirty="0">
                <a:solidFill>
                  <a:srgbClr val="666666"/>
                </a:solidFill>
                <a:latin typeface="Arial MT"/>
                <a:cs typeface="Arial MT"/>
              </a:rPr>
              <a:t>is</a:t>
            </a:r>
            <a:r>
              <a:rPr sz="1800" spc="-15" dirty="0">
                <a:solidFill>
                  <a:srgbClr val="666666"/>
                </a:solidFill>
                <a:latin typeface="Arial MT"/>
                <a:cs typeface="Arial MT"/>
              </a:rPr>
              <a:t> </a:t>
            </a:r>
            <a:r>
              <a:rPr sz="1800" spc="-5" dirty="0">
                <a:solidFill>
                  <a:srgbClr val="666666"/>
                </a:solidFill>
                <a:latin typeface="Arial MT"/>
                <a:cs typeface="Arial MT"/>
              </a:rPr>
              <a:t>the</a:t>
            </a:r>
            <a:r>
              <a:rPr sz="1800" spc="-15" dirty="0">
                <a:solidFill>
                  <a:srgbClr val="666666"/>
                </a:solidFill>
                <a:latin typeface="Arial MT"/>
                <a:cs typeface="Arial MT"/>
              </a:rPr>
              <a:t> </a:t>
            </a:r>
            <a:r>
              <a:rPr sz="1800" spc="-5" dirty="0">
                <a:solidFill>
                  <a:srgbClr val="666666"/>
                </a:solidFill>
                <a:latin typeface="Arial MT"/>
                <a:cs typeface="Arial MT"/>
              </a:rPr>
              <a:t>number</a:t>
            </a:r>
            <a:r>
              <a:rPr sz="1800" spc="-15" dirty="0">
                <a:solidFill>
                  <a:srgbClr val="666666"/>
                </a:solidFill>
                <a:latin typeface="Arial MT"/>
                <a:cs typeface="Arial MT"/>
              </a:rPr>
              <a:t> </a:t>
            </a:r>
            <a:r>
              <a:rPr sz="1800" spc="-5" dirty="0">
                <a:solidFill>
                  <a:srgbClr val="666666"/>
                </a:solidFill>
                <a:latin typeface="Arial MT"/>
                <a:cs typeface="Arial MT"/>
              </a:rPr>
              <a:t>of</a:t>
            </a:r>
            <a:r>
              <a:rPr sz="1800" spc="-15" dirty="0">
                <a:solidFill>
                  <a:srgbClr val="666666"/>
                </a:solidFill>
                <a:latin typeface="Arial MT"/>
                <a:cs typeface="Arial MT"/>
              </a:rPr>
              <a:t> </a:t>
            </a:r>
            <a:r>
              <a:rPr sz="1800" dirty="0">
                <a:solidFill>
                  <a:srgbClr val="666666"/>
                </a:solidFill>
                <a:latin typeface="Arial MT"/>
                <a:cs typeface="Arial MT"/>
              </a:rPr>
              <a:t>collisions.</a:t>
            </a:r>
            <a:endParaRPr sz="1800">
              <a:latin typeface="Arial MT"/>
              <a:cs typeface="Arial MT"/>
            </a:endParaRPr>
          </a:p>
          <a:p>
            <a:pPr>
              <a:lnSpc>
                <a:spcPct val="100000"/>
              </a:lnSpc>
            </a:pPr>
            <a:endParaRPr sz="2100">
              <a:latin typeface="Arial MT"/>
              <a:cs typeface="Arial MT"/>
            </a:endParaRPr>
          </a:p>
          <a:p>
            <a:pPr>
              <a:lnSpc>
                <a:spcPct val="100000"/>
              </a:lnSpc>
              <a:spcBef>
                <a:spcPts val="35"/>
              </a:spcBef>
            </a:pPr>
            <a:endParaRPr sz="2400">
              <a:latin typeface="Arial MT"/>
              <a:cs typeface="Arial MT"/>
            </a:endParaRPr>
          </a:p>
          <a:p>
            <a:pPr marL="12700">
              <a:lnSpc>
                <a:spcPct val="100000"/>
              </a:lnSpc>
            </a:pPr>
            <a:r>
              <a:rPr sz="1800" spc="-5" dirty="0">
                <a:solidFill>
                  <a:srgbClr val="666666"/>
                </a:solidFill>
                <a:latin typeface="Arial MT"/>
                <a:cs typeface="Arial MT"/>
              </a:rPr>
              <a:t>Helps</a:t>
            </a:r>
            <a:r>
              <a:rPr sz="1800" spc="-15" dirty="0">
                <a:solidFill>
                  <a:srgbClr val="666666"/>
                </a:solidFill>
                <a:latin typeface="Arial MT"/>
                <a:cs typeface="Arial MT"/>
              </a:rPr>
              <a:t> </a:t>
            </a:r>
            <a:r>
              <a:rPr sz="1800" spc="-5" dirty="0">
                <a:solidFill>
                  <a:srgbClr val="666666"/>
                </a:solidFill>
                <a:latin typeface="Arial MT"/>
                <a:cs typeface="Arial MT"/>
              </a:rPr>
              <a:t>to</a:t>
            </a:r>
            <a:r>
              <a:rPr sz="1800" spc="-15" dirty="0">
                <a:solidFill>
                  <a:srgbClr val="666666"/>
                </a:solidFill>
                <a:latin typeface="Arial MT"/>
                <a:cs typeface="Arial MT"/>
              </a:rPr>
              <a:t> </a:t>
            </a:r>
            <a:r>
              <a:rPr sz="1800" spc="-5" dirty="0">
                <a:solidFill>
                  <a:srgbClr val="666666"/>
                </a:solidFill>
                <a:latin typeface="Arial MT"/>
                <a:cs typeface="Arial MT"/>
              </a:rPr>
              <a:t>have</a:t>
            </a:r>
            <a:r>
              <a:rPr sz="1800" spc="-15" dirty="0">
                <a:solidFill>
                  <a:srgbClr val="666666"/>
                </a:solidFill>
                <a:latin typeface="Arial MT"/>
                <a:cs typeface="Arial MT"/>
              </a:rPr>
              <a:t> </a:t>
            </a:r>
            <a:r>
              <a:rPr sz="1800" dirty="0">
                <a:solidFill>
                  <a:srgbClr val="666666"/>
                </a:solidFill>
                <a:latin typeface="Arial MT"/>
                <a:cs typeface="Arial MT"/>
              </a:rPr>
              <a:t>a</a:t>
            </a:r>
            <a:r>
              <a:rPr sz="1800" spc="-15" dirty="0">
                <a:solidFill>
                  <a:srgbClr val="666666"/>
                </a:solidFill>
                <a:latin typeface="Arial MT"/>
                <a:cs typeface="Arial MT"/>
              </a:rPr>
              <a:t> </a:t>
            </a:r>
            <a:r>
              <a:rPr sz="1800" dirty="0">
                <a:solidFill>
                  <a:srgbClr val="666666"/>
                </a:solidFill>
                <a:latin typeface="Arial MT"/>
                <a:cs typeface="Arial MT"/>
              </a:rPr>
              <a:t>more</a:t>
            </a:r>
            <a:r>
              <a:rPr sz="1800" spc="-15" dirty="0">
                <a:solidFill>
                  <a:srgbClr val="666666"/>
                </a:solidFill>
                <a:latin typeface="Arial MT"/>
                <a:cs typeface="Arial MT"/>
              </a:rPr>
              <a:t> </a:t>
            </a:r>
            <a:r>
              <a:rPr sz="1800" dirty="0">
                <a:solidFill>
                  <a:srgbClr val="666666"/>
                </a:solidFill>
                <a:latin typeface="Arial MT"/>
                <a:cs typeface="Arial MT"/>
              </a:rPr>
              <a:t>“random”</a:t>
            </a:r>
            <a:r>
              <a:rPr sz="1800" spc="-15" dirty="0">
                <a:solidFill>
                  <a:srgbClr val="666666"/>
                </a:solidFill>
                <a:latin typeface="Arial MT"/>
                <a:cs typeface="Arial MT"/>
              </a:rPr>
              <a:t> </a:t>
            </a:r>
            <a:r>
              <a:rPr sz="1800" spc="-5" dirty="0">
                <a:solidFill>
                  <a:srgbClr val="666666"/>
                </a:solidFill>
                <a:latin typeface="Arial MT"/>
                <a:cs typeface="Arial MT"/>
              </a:rPr>
              <a:t>probing</a:t>
            </a:r>
            <a:r>
              <a:rPr sz="1800" spc="-15" dirty="0">
                <a:solidFill>
                  <a:srgbClr val="666666"/>
                </a:solidFill>
                <a:latin typeface="Arial MT"/>
                <a:cs typeface="Arial MT"/>
              </a:rPr>
              <a:t> </a:t>
            </a:r>
            <a:r>
              <a:rPr sz="1800" dirty="0">
                <a:solidFill>
                  <a:srgbClr val="666666"/>
                </a:solidFill>
                <a:latin typeface="Arial MT"/>
                <a:cs typeface="Arial MT"/>
              </a:rPr>
              <a:t>sequence</a:t>
            </a:r>
            <a:endParaRPr sz="1800">
              <a:latin typeface="Arial MT"/>
              <a:cs typeface="Arial M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185420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Performance</a:t>
            </a:r>
            <a:endParaRPr sz="2500">
              <a:latin typeface="Arial MT"/>
              <a:cs typeface="Arial MT"/>
            </a:endParaRPr>
          </a:p>
        </p:txBody>
      </p:sp>
      <p:sp>
        <p:nvSpPr>
          <p:cNvPr id="3" name="object 3"/>
          <p:cNvSpPr txBox="1"/>
          <p:nvPr/>
        </p:nvSpPr>
        <p:spPr>
          <a:xfrm>
            <a:off x="475249" y="1175208"/>
            <a:ext cx="8067040" cy="656590"/>
          </a:xfrm>
          <a:prstGeom prst="rect">
            <a:avLst/>
          </a:prstGeom>
        </p:spPr>
        <p:txBody>
          <a:bodyPr vert="horz" wrap="square" lIns="0" tIns="12700" rIns="0" bIns="0" rtlCol="0">
            <a:spAutoFit/>
          </a:bodyPr>
          <a:lstStyle/>
          <a:p>
            <a:pPr marL="379095" marR="5080" indent="-367030">
              <a:lnSpc>
                <a:spcPct val="114999"/>
              </a:lnSpc>
              <a:spcBef>
                <a:spcPts val="100"/>
              </a:spcBef>
              <a:buChar char="●"/>
              <a:tabLst>
                <a:tab pos="379095" algn="l"/>
                <a:tab pos="379730" algn="l"/>
              </a:tabLst>
            </a:pPr>
            <a:r>
              <a:rPr sz="1800" spc="-5" dirty="0">
                <a:solidFill>
                  <a:srgbClr val="595959"/>
                </a:solidFill>
                <a:latin typeface="Arial MT"/>
                <a:cs typeface="Arial MT"/>
              </a:rPr>
              <a:t>In</a:t>
            </a:r>
            <a:r>
              <a:rPr sz="1800" spc="-10" dirty="0">
                <a:solidFill>
                  <a:srgbClr val="595959"/>
                </a:solidFill>
                <a:latin typeface="Arial MT"/>
                <a:cs typeface="Arial MT"/>
              </a:rPr>
              <a:t> </a:t>
            </a:r>
            <a:r>
              <a:rPr sz="1800" spc="-5" dirty="0">
                <a:solidFill>
                  <a:srgbClr val="595959"/>
                </a:solidFill>
                <a:latin typeface="Arial MT"/>
                <a:cs typeface="Arial MT"/>
              </a:rPr>
              <a:t>lecture, it</a:t>
            </a:r>
            <a:r>
              <a:rPr sz="1800" spc="-10" dirty="0">
                <a:solidFill>
                  <a:srgbClr val="595959"/>
                </a:solidFill>
                <a:latin typeface="Arial MT"/>
                <a:cs typeface="Arial MT"/>
              </a:rPr>
              <a:t> </a:t>
            </a:r>
            <a:r>
              <a:rPr sz="1800" spc="-5" dirty="0">
                <a:solidFill>
                  <a:srgbClr val="595959"/>
                </a:solidFill>
                <a:latin typeface="Arial MT"/>
                <a:cs typeface="Arial MT"/>
              </a:rPr>
              <a:t>has been</a:t>
            </a:r>
            <a:r>
              <a:rPr sz="1800" spc="-10" dirty="0">
                <a:solidFill>
                  <a:srgbClr val="595959"/>
                </a:solidFill>
                <a:latin typeface="Arial MT"/>
                <a:cs typeface="Arial MT"/>
              </a:rPr>
              <a:t> </a:t>
            </a:r>
            <a:r>
              <a:rPr sz="1800" dirty="0">
                <a:solidFill>
                  <a:srgbClr val="595959"/>
                </a:solidFill>
                <a:latin typeface="Arial MT"/>
                <a:cs typeface="Arial MT"/>
              </a:rPr>
              <a:t>shown</a:t>
            </a:r>
            <a:r>
              <a:rPr sz="1800" spc="-5" dirty="0">
                <a:solidFill>
                  <a:srgbClr val="595959"/>
                </a:solidFill>
                <a:latin typeface="Arial MT"/>
                <a:cs typeface="Arial MT"/>
              </a:rPr>
              <a:t> that</a:t>
            </a:r>
            <a:r>
              <a:rPr sz="1800" spc="-10" dirty="0">
                <a:solidFill>
                  <a:srgbClr val="595959"/>
                </a:solidFill>
                <a:latin typeface="Arial MT"/>
                <a:cs typeface="Arial MT"/>
              </a:rPr>
              <a:t> </a:t>
            </a:r>
            <a:r>
              <a:rPr sz="1800" spc="-5" dirty="0">
                <a:solidFill>
                  <a:srgbClr val="595959"/>
                </a:solidFill>
                <a:latin typeface="Arial MT"/>
                <a:cs typeface="Arial MT"/>
              </a:rPr>
              <a:t>once table</a:t>
            </a:r>
            <a:r>
              <a:rPr sz="1800" spc="-10" dirty="0">
                <a:solidFill>
                  <a:srgbClr val="595959"/>
                </a:solidFill>
                <a:latin typeface="Arial MT"/>
                <a:cs typeface="Arial MT"/>
              </a:rPr>
              <a:t> </a:t>
            </a:r>
            <a:r>
              <a:rPr sz="1800" spc="-5" dirty="0">
                <a:solidFill>
                  <a:srgbClr val="595959"/>
                </a:solidFill>
                <a:latin typeface="Arial MT"/>
                <a:cs typeface="Arial MT"/>
              </a:rPr>
              <a:t>is near-full,</a:t>
            </a:r>
            <a:r>
              <a:rPr sz="1800" spc="-10" dirty="0">
                <a:solidFill>
                  <a:srgbClr val="595959"/>
                </a:solidFill>
                <a:latin typeface="Arial MT"/>
                <a:cs typeface="Arial MT"/>
              </a:rPr>
              <a:t> </a:t>
            </a:r>
            <a:r>
              <a:rPr sz="1800" spc="-5" dirty="0">
                <a:solidFill>
                  <a:srgbClr val="595959"/>
                </a:solidFill>
                <a:latin typeface="Arial MT"/>
                <a:cs typeface="Arial MT"/>
              </a:rPr>
              <a:t>it will</a:t>
            </a:r>
            <a:r>
              <a:rPr sz="1800" spc="-10" dirty="0">
                <a:solidFill>
                  <a:srgbClr val="595959"/>
                </a:solidFill>
                <a:latin typeface="Arial MT"/>
                <a:cs typeface="Arial MT"/>
              </a:rPr>
              <a:t> </a:t>
            </a:r>
            <a:r>
              <a:rPr sz="1800" spc="-5" dirty="0">
                <a:solidFill>
                  <a:srgbClr val="595959"/>
                </a:solidFill>
                <a:latin typeface="Arial MT"/>
                <a:cs typeface="Arial MT"/>
              </a:rPr>
              <a:t>perform</a:t>
            </a:r>
            <a:r>
              <a:rPr sz="1800" spc="75" dirty="0">
                <a:solidFill>
                  <a:srgbClr val="595959"/>
                </a:solidFill>
                <a:latin typeface="Arial MT"/>
                <a:cs typeface="Arial MT"/>
              </a:rPr>
              <a:t> </a:t>
            </a:r>
            <a:r>
              <a:rPr sz="1800" i="1" dirty="0">
                <a:solidFill>
                  <a:srgbClr val="595959"/>
                </a:solidFill>
                <a:latin typeface="Arial"/>
                <a:cs typeface="Arial"/>
              </a:rPr>
              <a:t>really </a:t>
            </a:r>
            <a:r>
              <a:rPr sz="1800" i="1" spc="-484" dirty="0">
                <a:solidFill>
                  <a:srgbClr val="595959"/>
                </a:solidFill>
                <a:latin typeface="Arial"/>
                <a:cs typeface="Arial"/>
              </a:rPr>
              <a:t> </a:t>
            </a:r>
            <a:r>
              <a:rPr sz="1800" i="1" dirty="0">
                <a:solidFill>
                  <a:srgbClr val="595959"/>
                </a:solidFill>
                <a:latin typeface="Arial"/>
                <a:cs typeface="Arial"/>
              </a:rPr>
              <a:t>really</a:t>
            </a:r>
            <a:r>
              <a:rPr sz="1800" i="1" spc="-10" dirty="0">
                <a:solidFill>
                  <a:srgbClr val="595959"/>
                </a:solidFill>
                <a:latin typeface="Arial"/>
                <a:cs typeface="Arial"/>
              </a:rPr>
              <a:t> </a:t>
            </a:r>
            <a:r>
              <a:rPr sz="1800" spc="-5" dirty="0">
                <a:solidFill>
                  <a:srgbClr val="595959"/>
                </a:solidFill>
                <a:latin typeface="Arial MT"/>
                <a:cs typeface="Arial MT"/>
              </a:rPr>
              <a:t>badly</a:t>
            </a:r>
            <a:endParaRPr sz="1800">
              <a:latin typeface="Arial MT"/>
              <a:cs typeface="Arial M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185420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Performance</a:t>
            </a:r>
            <a:endParaRPr sz="2500">
              <a:latin typeface="Arial MT"/>
              <a:cs typeface="Arial MT"/>
            </a:endParaRPr>
          </a:p>
        </p:txBody>
      </p:sp>
      <p:sp>
        <p:nvSpPr>
          <p:cNvPr id="3" name="object 3"/>
          <p:cNvSpPr txBox="1"/>
          <p:nvPr/>
        </p:nvSpPr>
        <p:spPr>
          <a:xfrm>
            <a:off x="475249" y="1175208"/>
            <a:ext cx="8067040" cy="972185"/>
          </a:xfrm>
          <a:prstGeom prst="rect">
            <a:avLst/>
          </a:prstGeom>
        </p:spPr>
        <p:txBody>
          <a:bodyPr vert="horz" wrap="square" lIns="0" tIns="12700" rIns="0" bIns="0" rtlCol="0">
            <a:spAutoFit/>
          </a:bodyPr>
          <a:lstStyle/>
          <a:p>
            <a:pPr marL="379095" marR="5080" indent="-367030">
              <a:lnSpc>
                <a:spcPct val="114999"/>
              </a:lnSpc>
              <a:spcBef>
                <a:spcPts val="100"/>
              </a:spcBef>
              <a:buChar char="●"/>
              <a:tabLst>
                <a:tab pos="379095" algn="l"/>
                <a:tab pos="379730" algn="l"/>
              </a:tabLst>
            </a:pPr>
            <a:r>
              <a:rPr sz="1800" spc="-5" dirty="0">
                <a:solidFill>
                  <a:srgbClr val="595959"/>
                </a:solidFill>
                <a:latin typeface="Arial MT"/>
                <a:cs typeface="Arial MT"/>
              </a:rPr>
              <a:t>In</a:t>
            </a:r>
            <a:r>
              <a:rPr sz="1800" spc="-10" dirty="0">
                <a:solidFill>
                  <a:srgbClr val="595959"/>
                </a:solidFill>
                <a:latin typeface="Arial MT"/>
                <a:cs typeface="Arial MT"/>
              </a:rPr>
              <a:t> </a:t>
            </a:r>
            <a:r>
              <a:rPr sz="1800" spc="-5" dirty="0">
                <a:solidFill>
                  <a:srgbClr val="595959"/>
                </a:solidFill>
                <a:latin typeface="Arial MT"/>
                <a:cs typeface="Arial MT"/>
              </a:rPr>
              <a:t>lecture, it</a:t>
            </a:r>
            <a:r>
              <a:rPr sz="1800" spc="-10" dirty="0">
                <a:solidFill>
                  <a:srgbClr val="595959"/>
                </a:solidFill>
                <a:latin typeface="Arial MT"/>
                <a:cs typeface="Arial MT"/>
              </a:rPr>
              <a:t> </a:t>
            </a:r>
            <a:r>
              <a:rPr sz="1800" spc="-5" dirty="0">
                <a:solidFill>
                  <a:srgbClr val="595959"/>
                </a:solidFill>
                <a:latin typeface="Arial MT"/>
                <a:cs typeface="Arial MT"/>
              </a:rPr>
              <a:t>has been</a:t>
            </a:r>
            <a:r>
              <a:rPr sz="1800" spc="-10" dirty="0">
                <a:solidFill>
                  <a:srgbClr val="595959"/>
                </a:solidFill>
                <a:latin typeface="Arial MT"/>
                <a:cs typeface="Arial MT"/>
              </a:rPr>
              <a:t> </a:t>
            </a:r>
            <a:r>
              <a:rPr sz="1800" dirty="0">
                <a:solidFill>
                  <a:srgbClr val="595959"/>
                </a:solidFill>
                <a:latin typeface="Arial MT"/>
                <a:cs typeface="Arial MT"/>
              </a:rPr>
              <a:t>shown</a:t>
            </a:r>
            <a:r>
              <a:rPr sz="1800" spc="-5" dirty="0">
                <a:solidFill>
                  <a:srgbClr val="595959"/>
                </a:solidFill>
                <a:latin typeface="Arial MT"/>
                <a:cs typeface="Arial MT"/>
              </a:rPr>
              <a:t> that</a:t>
            </a:r>
            <a:r>
              <a:rPr sz="1800" spc="-10" dirty="0">
                <a:solidFill>
                  <a:srgbClr val="595959"/>
                </a:solidFill>
                <a:latin typeface="Arial MT"/>
                <a:cs typeface="Arial MT"/>
              </a:rPr>
              <a:t> </a:t>
            </a:r>
            <a:r>
              <a:rPr sz="1800" spc="-5" dirty="0">
                <a:solidFill>
                  <a:srgbClr val="595959"/>
                </a:solidFill>
                <a:latin typeface="Arial MT"/>
                <a:cs typeface="Arial MT"/>
              </a:rPr>
              <a:t>once table</a:t>
            </a:r>
            <a:r>
              <a:rPr sz="1800" spc="-10" dirty="0">
                <a:solidFill>
                  <a:srgbClr val="595959"/>
                </a:solidFill>
                <a:latin typeface="Arial MT"/>
                <a:cs typeface="Arial MT"/>
              </a:rPr>
              <a:t> </a:t>
            </a:r>
            <a:r>
              <a:rPr sz="1800" spc="-5" dirty="0">
                <a:solidFill>
                  <a:srgbClr val="595959"/>
                </a:solidFill>
                <a:latin typeface="Arial MT"/>
                <a:cs typeface="Arial MT"/>
              </a:rPr>
              <a:t>is near-full,</a:t>
            </a:r>
            <a:r>
              <a:rPr sz="1800" spc="-10" dirty="0">
                <a:solidFill>
                  <a:srgbClr val="595959"/>
                </a:solidFill>
                <a:latin typeface="Arial MT"/>
                <a:cs typeface="Arial MT"/>
              </a:rPr>
              <a:t> </a:t>
            </a:r>
            <a:r>
              <a:rPr sz="1800" spc="-5" dirty="0">
                <a:solidFill>
                  <a:srgbClr val="595959"/>
                </a:solidFill>
                <a:latin typeface="Arial MT"/>
                <a:cs typeface="Arial MT"/>
              </a:rPr>
              <a:t>it will</a:t>
            </a:r>
            <a:r>
              <a:rPr sz="1800" spc="-10" dirty="0">
                <a:solidFill>
                  <a:srgbClr val="595959"/>
                </a:solidFill>
                <a:latin typeface="Arial MT"/>
                <a:cs typeface="Arial MT"/>
              </a:rPr>
              <a:t> </a:t>
            </a:r>
            <a:r>
              <a:rPr sz="1800" spc="-5" dirty="0">
                <a:solidFill>
                  <a:srgbClr val="595959"/>
                </a:solidFill>
                <a:latin typeface="Arial MT"/>
                <a:cs typeface="Arial MT"/>
              </a:rPr>
              <a:t>perform</a:t>
            </a:r>
            <a:r>
              <a:rPr sz="1800" spc="75" dirty="0">
                <a:solidFill>
                  <a:srgbClr val="595959"/>
                </a:solidFill>
                <a:latin typeface="Arial MT"/>
                <a:cs typeface="Arial MT"/>
              </a:rPr>
              <a:t> </a:t>
            </a:r>
            <a:r>
              <a:rPr sz="1800" i="1" dirty="0">
                <a:solidFill>
                  <a:srgbClr val="595959"/>
                </a:solidFill>
                <a:latin typeface="Arial"/>
                <a:cs typeface="Arial"/>
              </a:rPr>
              <a:t>really </a:t>
            </a:r>
            <a:r>
              <a:rPr sz="1800" i="1" spc="-484" dirty="0">
                <a:solidFill>
                  <a:srgbClr val="595959"/>
                </a:solidFill>
                <a:latin typeface="Arial"/>
                <a:cs typeface="Arial"/>
              </a:rPr>
              <a:t> </a:t>
            </a:r>
            <a:r>
              <a:rPr sz="1800" i="1" dirty="0">
                <a:solidFill>
                  <a:srgbClr val="595959"/>
                </a:solidFill>
                <a:latin typeface="Arial"/>
                <a:cs typeface="Arial"/>
              </a:rPr>
              <a:t>really</a:t>
            </a:r>
            <a:r>
              <a:rPr sz="1800" i="1" spc="-10" dirty="0">
                <a:solidFill>
                  <a:srgbClr val="595959"/>
                </a:solidFill>
                <a:latin typeface="Arial"/>
                <a:cs typeface="Arial"/>
              </a:rPr>
              <a:t> </a:t>
            </a:r>
            <a:r>
              <a:rPr sz="1800" spc="-5" dirty="0">
                <a:solidFill>
                  <a:srgbClr val="595959"/>
                </a:solidFill>
                <a:latin typeface="Arial MT"/>
                <a:cs typeface="Arial MT"/>
              </a:rPr>
              <a:t>badly</a:t>
            </a:r>
            <a:endParaRPr sz="1800">
              <a:latin typeface="Arial MT"/>
              <a:cs typeface="Arial MT"/>
            </a:endParaRPr>
          </a:p>
          <a:p>
            <a:pPr marL="379095" indent="-367030">
              <a:lnSpc>
                <a:spcPct val="100000"/>
              </a:lnSpc>
              <a:spcBef>
                <a:spcPts val="325"/>
              </a:spcBef>
              <a:buChar char="●"/>
              <a:tabLst>
                <a:tab pos="379095" algn="l"/>
                <a:tab pos="379730" algn="l"/>
              </a:tabLst>
            </a:pPr>
            <a:r>
              <a:rPr sz="1800" spc="-5" dirty="0">
                <a:solidFill>
                  <a:srgbClr val="595959"/>
                </a:solidFill>
                <a:latin typeface="Arial MT"/>
                <a:cs typeface="Arial MT"/>
              </a:rPr>
              <a:t>Solution</a:t>
            </a:r>
            <a:r>
              <a:rPr sz="1800" spc="-20" dirty="0">
                <a:solidFill>
                  <a:srgbClr val="595959"/>
                </a:solidFill>
                <a:latin typeface="Arial MT"/>
                <a:cs typeface="Arial MT"/>
              </a:rPr>
              <a:t> </a:t>
            </a:r>
            <a:r>
              <a:rPr sz="1800" spc="-5" dirty="0">
                <a:solidFill>
                  <a:srgbClr val="595959"/>
                </a:solidFill>
                <a:latin typeface="Arial MT"/>
                <a:cs typeface="Arial MT"/>
              </a:rPr>
              <a:t>if</a:t>
            </a:r>
            <a:r>
              <a:rPr sz="1800" spc="-15" dirty="0">
                <a:solidFill>
                  <a:srgbClr val="595959"/>
                </a:solidFill>
                <a:latin typeface="Arial MT"/>
                <a:cs typeface="Arial MT"/>
              </a:rPr>
              <a:t> </a:t>
            </a: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table</a:t>
            </a:r>
            <a:r>
              <a:rPr sz="1800" spc="-15" dirty="0">
                <a:solidFill>
                  <a:srgbClr val="595959"/>
                </a:solidFill>
                <a:latin typeface="Arial MT"/>
                <a:cs typeface="Arial MT"/>
              </a:rPr>
              <a:t> </a:t>
            </a:r>
            <a:r>
              <a:rPr sz="1800" spc="-5" dirty="0">
                <a:solidFill>
                  <a:srgbClr val="595959"/>
                </a:solidFill>
                <a:latin typeface="Arial MT"/>
                <a:cs typeface="Arial MT"/>
              </a:rPr>
              <a:t>is</a:t>
            </a:r>
            <a:r>
              <a:rPr sz="1800" spc="-15" dirty="0">
                <a:solidFill>
                  <a:srgbClr val="595959"/>
                </a:solidFill>
                <a:latin typeface="Arial MT"/>
                <a:cs typeface="Arial MT"/>
              </a:rPr>
              <a:t> </a:t>
            </a:r>
            <a:r>
              <a:rPr sz="1800" spc="-5" dirty="0">
                <a:solidFill>
                  <a:srgbClr val="595959"/>
                </a:solidFill>
                <a:latin typeface="Arial MT"/>
                <a:cs typeface="Arial MT"/>
              </a:rPr>
              <a:t>near</a:t>
            </a:r>
            <a:r>
              <a:rPr sz="1800" spc="-15" dirty="0">
                <a:solidFill>
                  <a:srgbClr val="595959"/>
                </a:solidFill>
                <a:latin typeface="Arial MT"/>
                <a:cs typeface="Arial MT"/>
              </a:rPr>
              <a:t> </a:t>
            </a:r>
            <a:r>
              <a:rPr sz="1800" spc="-5" dirty="0">
                <a:solidFill>
                  <a:srgbClr val="595959"/>
                </a:solidFill>
                <a:latin typeface="Arial MT"/>
                <a:cs typeface="Arial MT"/>
              </a:rPr>
              <a:t>full?</a:t>
            </a:r>
            <a:endParaRPr sz="1800">
              <a:latin typeface="Arial MT"/>
              <a:cs typeface="Arial M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77558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Increase</a:t>
            </a:r>
            <a:r>
              <a:rPr sz="2500" b="0" spc="-35" dirty="0">
                <a:solidFill>
                  <a:srgbClr val="000000"/>
                </a:solidFill>
                <a:latin typeface="Arial MT"/>
                <a:cs typeface="Arial MT"/>
              </a:rPr>
              <a:t> </a:t>
            </a:r>
            <a:r>
              <a:rPr sz="2500" b="0" dirty="0">
                <a:solidFill>
                  <a:srgbClr val="000000"/>
                </a:solidFill>
                <a:latin typeface="Arial MT"/>
                <a:cs typeface="Arial MT"/>
              </a:rPr>
              <a:t>table</a:t>
            </a:r>
            <a:r>
              <a:rPr sz="2500" b="0" spc="-30" dirty="0">
                <a:solidFill>
                  <a:srgbClr val="000000"/>
                </a:solidFill>
                <a:latin typeface="Arial MT"/>
                <a:cs typeface="Arial MT"/>
              </a:rPr>
              <a:t> </a:t>
            </a:r>
            <a:r>
              <a:rPr sz="2500" b="0" spc="5" dirty="0">
                <a:solidFill>
                  <a:srgbClr val="000000"/>
                </a:solidFill>
                <a:latin typeface="Arial MT"/>
                <a:cs typeface="Arial MT"/>
              </a:rPr>
              <a:t>size!</a:t>
            </a:r>
            <a:endParaRPr sz="2500">
              <a:latin typeface="Arial MT"/>
              <a:cs typeface="Arial MT"/>
            </a:endParaRPr>
          </a:p>
        </p:txBody>
      </p:sp>
      <p:pic>
        <p:nvPicPr>
          <p:cNvPr id="3" name="object 3"/>
          <p:cNvPicPr/>
          <p:nvPr/>
        </p:nvPicPr>
        <p:blipFill>
          <a:blip r:embed="rId2" cstate="print"/>
          <a:stretch>
            <a:fillRect/>
          </a:stretch>
        </p:blipFill>
        <p:spPr>
          <a:xfrm>
            <a:off x="1960950" y="1267050"/>
            <a:ext cx="5222099" cy="3481399"/>
          </a:xfrm>
          <a:prstGeom prst="rect">
            <a:avLst/>
          </a:prstGeom>
        </p:spPr>
      </p:pic>
      <p:sp>
        <p:nvSpPr>
          <p:cNvPr id="4" name="object 4"/>
          <p:cNvSpPr txBox="1"/>
          <p:nvPr/>
        </p:nvSpPr>
        <p:spPr>
          <a:xfrm>
            <a:off x="2170300" y="4265350"/>
            <a:ext cx="1355090" cy="313690"/>
          </a:xfrm>
          <a:prstGeom prst="rect">
            <a:avLst/>
          </a:prstGeom>
          <a:solidFill>
            <a:srgbClr val="1B4587"/>
          </a:solidFill>
          <a:ln w="9524">
            <a:solidFill>
              <a:srgbClr val="595959"/>
            </a:solidFill>
          </a:ln>
        </p:spPr>
        <p:txBody>
          <a:bodyPr vert="horz" wrap="square" lIns="0" tIns="9525" rIns="0" bIns="0" rtlCol="0">
            <a:spAutoFit/>
          </a:bodyPr>
          <a:lstStyle/>
          <a:p>
            <a:pPr marL="85725">
              <a:lnSpc>
                <a:spcPct val="100000"/>
              </a:lnSpc>
              <a:spcBef>
                <a:spcPts val="75"/>
              </a:spcBef>
            </a:pPr>
            <a:r>
              <a:rPr sz="1800" spc="-5" dirty="0">
                <a:solidFill>
                  <a:srgbClr val="FFFFFF"/>
                </a:solidFill>
                <a:latin typeface="Consolas"/>
                <a:cs typeface="Consolas"/>
              </a:rPr>
              <a:t>HASHTABLE</a:t>
            </a:r>
            <a:endParaRPr sz="1800">
              <a:latin typeface="Consolas"/>
              <a:cs typeface="Consolas"/>
            </a:endParaRPr>
          </a:p>
        </p:txBody>
      </p:sp>
      <p:graphicFrame>
        <p:nvGraphicFramePr>
          <p:cNvPr id="5" name="object 5"/>
          <p:cNvGraphicFramePr>
            <a:graphicFrameLocks noGrp="1"/>
          </p:cNvGraphicFramePr>
          <p:nvPr/>
        </p:nvGraphicFramePr>
        <p:xfrm>
          <a:off x="3982866" y="2184027"/>
          <a:ext cx="1170305" cy="1325894"/>
        </p:xfrm>
        <a:graphic>
          <a:graphicData uri="http://schemas.openxmlformats.org/drawingml/2006/table">
            <a:tbl>
              <a:tblPr firstRow="1" bandRow="1">
                <a:tableStyleId>{2D5ABB26-0587-4C30-8999-92F81FD0307C}</a:tableStyleId>
              </a:tblPr>
              <a:tblGrid>
                <a:gridCol w="1170305">
                  <a:extLst>
                    <a:ext uri="{9D8B030D-6E8A-4147-A177-3AD203B41FA5}">
                      <a16:colId xmlns:a16="http://schemas.microsoft.com/office/drawing/2014/main" val="20000"/>
                    </a:ext>
                  </a:extLst>
                </a:gridCol>
              </a:tblGrid>
              <a:tr h="221029">
                <a:tc>
                  <a:txBody>
                    <a:bodyPr/>
                    <a:lstStyle/>
                    <a:p>
                      <a:pPr>
                        <a:lnSpc>
                          <a:spcPct val="100000"/>
                        </a:lnSpc>
                      </a:pPr>
                      <a:endParaRPr sz="13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38100">
                      <a:solidFill>
                        <a:srgbClr val="666666"/>
                      </a:solidFill>
                      <a:prstDash val="solid"/>
                    </a:lnB>
                    <a:solidFill>
                      <a:srgbClr val="FFFFFF"/>
                    </a:solidFill>
                  </a:tcPr>
                </a:tc>
                <a:extLst>
                  <a:ext uri="{0D108BD9-81ED-4DB2-BD59-A6C34878D82A}">
                    <a16:rowId xmlns:a16="http://schemas.microsoft.com/office/drawing/2014/main" val="10000"/>
                  </a:ext>
                </a:extLst>
              </a:tr>
              <a:tr h="220959">
                <a:tc>
                  <a:txBody>
                    <a:bodyPr/>
                    <a:lstStyle/>
                    <a:p>
                      <a:pPr>
                        <a:lnSpc>
                          <a:spcPct val="100000"/>
                        </a:lnSpc>
                      </a:pPr>
                      <a:endParaRPr sz="13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FFFFFF"/>
                    </a:solidFill>
                  </a:tcPr>
                </a:tc>
                <a:extLst>
                  <a:ext uri="{0D108BD9-81ED-4DB2-BD59-A6C34878D82A}">
                    <a16:rowId xmlns:a16="http://schemas.microsoft.com/office/drawing/2014/main" val="10001"/>
                  </a:ext>
                </a:extLst>
              </a:tr>
              <a:tr h="220959">
                <a:tc>
                  <a:txBody>
                    <a:bodyPr/>
                    <a:lstStyle/>
                    <a:p>
                      <a:pPr>
                        <a:lnSpc>
                          <a:spcPct val="100000"/>
                        </a:lnSpc>
                      </a:pPr>
                      <a:endParaRPr sz="13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FFFFFF"/>
                    </a:solidFill>
                  </a:tcPr>
                </a:tc>
                <a:extLst>
                  <a:ext uri="{0D108BD9-81ED-4DB2-BD59-A6C34878D82A}">
                    <a16:rowId xmlns:a16="http://schemas.microsoft.com/office/drawing/2014/main" val="10002"/>
                  </a:ext>
                </a:extLst>
              </a:tr>
              <a:tr h="220959">
                <a:tc>
                  <a:txBody>
                    <a:bodyPr/>
                    <a:lstStyle/>
                    <a:p>
                      <a:pPr>
                        <a:lnSpc>
                          <a:spcPct val="100000"/>
                        </a:lnSpc>
                      </a:pPr>
                      <a:endParaRPr sz="13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FFFFFF"/>
                    </a:solidFill>
                  </a:tcPr>
                </a:tc>
                <a:extLst>
                  <a:ext uri="{0D108BD9-81ED-4DB2-BD59-A6C34878D82A}">
                    <a16:rowId xmlns:a16="http://schemas.microsoft.com/office/drawing/2014/main" val="10003"/>
                  </a:ext>
                </a:extLst>
              </a:tr>
              <a:tr h="220959">
                <a:tc>
                  <a:txBody>
                    <a:bodyPr/>
                    <a:lstStyle/>
                    <a:p>
                      <a:pPr>
                        <a:lnSpc>
                          <a:spcPct val="100000"/>
                        </a:lnSpc>
                      </a:pPr>
                      <a:endParaRPr sz="13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FFFFFF"/>
                    </a:solidFill>
                  </a:tcPr>
                </a:tc>
                <a:extLst>
                  <a:ext uri="{0D108BD9-81ED-4DB2-BD59-A6C34878D82A}">
                    <a16:rowId xmlns:a16="http://schemas.microsoft.com/office/drawing/2014/main" val="10004"/>
                  </a:ext>
                </a:extLst>
              </a:tr>
              <a:tr h="221029">
                <a:tc>
                  <a:txBody>
                    <a:bodyPr/>
                    <a:lstStyle/>
                    <a:p>
                      <a:pPr>
                        <a:lnSpc>
                          <a:spcPct val="100000"/>
                        </a:lnSpc>
                      </a:pPr>
                      <a:endParaRPr sz="13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28575">
                      <a:solidFill>
                        <a:srgbClr val="666666"/>
                      </a:solidFill>
                      <a:prstDash val="soli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277558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Increase</a:t>
            </a:r>
            <a:r>
              <a:rPr sz="2500" b="0" spc="-35" dirty="0">
                <a:solidFill>
                  <a:srgbClr val="000000"/>
                </a:solidFill>
                <a:latin typeface="Arial MT"/>
                <a:cs typeface="Arial MT"/>
              </a:rPr>
              <a:t> </a:t>
            </a:r>
            <a:r>
              <a:rPr sz="2500" b="0" dirty="0">
                <a:solidFill>
                  <a:srgbClr val="000000"/>
                </a:solidFill>
                <a:latin typeface="Arial MT"/>
                <a:cs typeface="Arial MT"/>
              </a:rPr>
              <a:t>table</a:t>
            </a:r>
            <a:r>
              <a:rPr sz="2500" b="0" spc="-30" dirty="0">
                <a:solidFill>
                  <a:srgbClr val="000000"/>
                </a:solidFill>
                <a:latin typeface="Arial MT"/>
                <a:cs typeface="Arial MT"/>
              </a:rPr>
              <a:t> </a:t>
            </a:r>
            <a:r>
              <a:rPr sz="2500" b="0" spc="5" dirty="0">
                <a:solidFill>
                  <a:srgbClr val="000000"/>
                </a:solidFill>
                <a:latin typeface="Arial MT"/>
                <a:cs typeface="Arial MT"/>
              </a:rPr>
              <a:t>size!</a:t>
            </a:r>
            <a:endParaRPr sz="2500">
              <a:latin typeface="Arial MT"/>
              <a:cs typeface="Arial MT"/>
            </a:endParaRPr>
          </a:p>
        </p:txBody>
      </p:sp>
      <p:pic>
        <p:nvPicPr>
          <p:cNvPr id="3" name="object 3"/>
          <p:cNvPicPr/>
          <p:nvPr/>
        </p:nvPicPr>
        <p:blipFill>
          <a:blip r:embed="rId2" cstate="print"/>
          <a:stretch>
            <a:fillRect/>
          </a:stretch>
        </p:blipFill>
        <p:spPr>
          <a:xfrm>
            <a:off x="1960950" y="1267050"/>
            <a:ext cx="5222099" cy="3481399"/>
          </a:xfrm>
          <a:prstGeom prst="rect">
            <a:avLst/>
          </a:prstGeom>
        </p:spPr>
      </p:pic>
      <p:sp>
        <p:nvSpPr>
          <p:cNvPr id="4" name="object 4"/>
          <p:cNvSpPr txBox="1"/>
          <p:nvPr/>
        </p:nvSpPr>
        <p:spPr>
          <a:xfrm>
            <a:off x="2170300" y="4265350"/>
            <a:ext cx="1355090" cy="313690"/>
          </a:xfrm>
          <a:prstGeom prst="rect">
            <a:avLst/>
          </a:prstGeom>
          <a:solidFill>
            <a:srgbClr val="1B4587"/>
          </a:solidFill>
          <a:ln w="9524">
            <a:solidFill>
              <a:srgbClr val="595959"/>
            </a:solidFill>
          </a:ln>
        </p:spPr>
        <p:txBody>
          <a:bodyPr vert="horz" wrap="square" lIns="0" tIns="9525" rIns="0" bIns="0" rtlCol="0">
            <a:spAutoFit/>
          </a:bodyPr>
          <a:lstStyle/>
          <a:p>
            <a:pPr marL="85725">
              <a:lnSpc>
                <a:spcPct val="100000"/>
              </a:lnSpc>
              <a:spcBef>
                <a:spcPts val="75"/>
              </a:spcBef>
            </a:pPr>
            <a:r>
              <a:rPr sz="1800" spc="-5" dirty="0">
                <a:solidFill>
                  <a:srgbClr val="FFFFFF"/>
                </a:solidFill>
                <a:latin typeface="Consolas"/>
                <a:cs typeface="Consolas"/>
              </a:rPr>
              <a:t>HASHTABLE</a:t>
            </a:r>
            <a:endParaRPr sz="1800">
              <a:latin typeface="Consolas"/>
              <a:cs typeface="Consolas"/>
            </a:endParaRPr>
          </a:p>
        </p:txBody>
      </p:sp>
      <p:graphicFrame>
        <p:nvGraphicFramePr>
          <p:cNvPr id="5" name="object 5"/>
          <p:cNvGraphicFramePr>
            <a:graphicFrameLocks noGrp="1"/>
          </p:cNvGraphicFramePr>
          <p:nvPr/>
        </p:nvGraphicFramePr>
        <p:xfrm>
          <a:off x="3982866" y="1300187"/>
          <a:ext cx="1170305" cy="2209730"/>
        </p:xfrm>
        <a:graphic>
          <a:graphicData uri="http://schemas.openxmlformats.org/drawingml/2006/table">
            <a:tbl>
              <a:tblPr firstRow="1" bandRow="1">
                <a:tableStyleId>{2D5ABB26-0587-4C30-8999-92F81FD0307C}</a:tableStyleId>
              </a:tblPr>
              <a:tblGrid>
                <a:gridCol w="1170305">
                  <a:extLst>
                    <a:ext uri="{9D8B030D-6E8A-4147-A177-3AD203B41FA5}">
                      <a16:colId xmlns:a16="http://schemas.microsoft.com/office/drawing/2014/main" val="20000"/>
                    </a:ext>
                  </a:extLst>
                </a:gridCol>
              </a:tblGrid>
              <a:tr h="221029">
                <a:tc>
                  <a:txBody>
                    <a:bodyPr/>
                    <a:lstStyle/>
                    <a:p>
                      <a:pPr>
                        <a:lnSpc>
                          <a:spcPct val="100000"/>
                        </a:lnSpc>
                      </a:pPr>
                      <a:endParaRPr sz="1300">
                        <a:latin typeface="Times New Roman"/>
                        <a:cs typeface="Times New Roman"/>
                      </a:endParaRPr>
                    </a:p>
                  </a:txBody>
                  <a:tcPr marL="0" marR="0" marT="0" marB="0">
                    <a:lnL w="28575">
                      <a:solidFill>
                        <a:srgbClr val="666666"/>
                      </a:solidFill>
                      <a:prstDash val="solid"/>
                    </a:lnL>
                    <a:lnR w="28575">
                      <a:solidFill>
                        <a:srgbClr val="666666"/>
                      </a:solidFill>
                      <a:prstDash val="solid"/>
                    </a:lnR>
                    <a:lnT w="28575">
                      <a:solidFill>
                        <a:srgbClr val="666666"/>
                      </a:solidFill>
                      <a:prstDash val="solid"/>
                    </a:lnT>
                    <a:lnB w="38100">
                      <a:solidFill>
                        <a:srgbClr val="666666"/>
                      </a:solidFill>
                      <a:prstDash val="solid"/>
                    </a:lnB>
                    <a:solidFill>
                      <a:srgbClr val="FFFFFF"/>
                    </a:solidFill>
                  </a:tcPr>
                </a:tc>
                <a:extLst>
                  <a:ext uri="{0D108BD9-81ED-4DB2-BD59-A6C34878D82A}">
                    <a16:rowId xmlns:a16="http://schemas.microsoft.com/office/drawing/2014/main" val="10000"/>
                  </a:ext>
                </a:extLst>
              </a:tr>
              <a:tr h="220959">
                <a:tc>
                  <a:txBody>
                    <a:bodyPr/>
                    <a:lstStyle/>
                    <a:p>
                      <a:pPr>
                        <a:lnSpc>
                          <a:spcPct val="100000"/>
                        </a:lnSpc>
                      </a:pPr>
                      <a:endParaRPr sz="13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FFFFFF"/>
                    </a:solidFill>
                  </a:tcPr>
                </a:tc>
                <a:extLst>
                  <a:ext uri="{0D108BD9-81ED-4DB2-BD59-A6C34878D82A}">
                    <a16:rowId xmlns:a16="http://schemas.microsoft.com/office/drawing/2014/main" val="10001"/>
                  </a:ext>
                </a:extLst>
              </a:tr>
              <a:tr h="220959">
                <a:tc>
                  <a:txBody>
                    <a:bodyPr/>
                    <a:lstStyle/>
                    <a:p>
                      <a:pPr>
                        <a:lnSpc>
                          <a:spcPct val="100000"/>
                        </a:lnSpc>
                      </a:pPr>
                      <a:endParaRPr sz="13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FFFFFF"/>
                    </a:solidFill>
                  </a:tcPr>
                </a:tc>
                <a:extLst>
                  <a:ext uri="{0D108BD9-81ED-4DB2-BD59-A6C34878D82A}">
                    <a16:rowId xmlns:a16="http://schemas.microsoft.com/office/drawing/2014/main" val="10002"/>
                  </a:ext>
                </a:extLst>
              </a:tr>
              <a:tr h="220959">
                <a:tc>
                  <a:txBody>
                    <a:bodyPr/>
                    <a:lstStyle/>
                    <a:p>
                      <a:pPr>
                        <a:lnSpc>
                          <a:spcPct val="100000"/>
                        </a:lnSpc>
                      </a:pPr>
                      <a:endParaRPr sz="13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FFFFFF"/>
                    </a:solidFill>
                  </a:tcPr>
                </a:tc>
                <a:extLst>
                  <a:ext uri="{0D108BD9-81ED-4DB2-BD59-A6C34878D82A}">
                    <a16:rowId xmlns:a16="http://schemas.microsoft.com/office/drawing/2014/main" val="10003"/>
                  </a:ext>
                </a:extLst>
              </a:tr>
              <a:tr h="220959">
                <a:tc>
                  <a:txBody>
                    <a:bodyPr/>
                    <a:lstStyle/>
                    <a:p>
                      <a:pPr>
                        <a:lnSpc>
                          <a:spcPct val="100000"/>
                        </a:lnSpc>
                      </a:pPr>
                      <a:endParaRPr sz="13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FFFFFF"/>
                    </a:solidFill>
                  </a:tcPr>
                </a:tc>
                <a:extLst>
                  <a:ext uri="{0D108BD9-81ED-4DB2-BD59-A6C34878D82A}">
                    <a16:rowId xmlns:a16="http://schemas.microsoft.com/office/drawing/2014/main" val="10004"/>
                  </a:ext>
                </a:extLst>
              </a:tr>
              <a:tr h="220959">
                <a:tc>
                  <a:txBody>
                    <a:bodyPr/>
                    <a:lstStyle/>
                    <a:p>
                      <a:pPr>
                        <a:lnSpc>
                          <a:spcPct val="100000"/>
                        </a:lnSpc>
                      </a:pPr>
                      <a:endParaRPr sz="13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FFFFFF"/>
                    </a:solidFill>
                  </a:tcPr>
                </a:tc>
                <a:extLst>
                  <a:ext uri="{0D108BD9-81ED-4DB2-BD59-A6C34878D82A}">
                    <a16:rowId xmlns:a16="http://schemas.microsoft.com/office/drawing/2014/main" val="10005"/>
                  </a:ext>
                </a:extLst>
              </a:tr>
              <a:tr h="220959">
                <a:tc>
                  <a:txBody>
                    <a:bodyPr/>
                    <a:lstStyle/>
                    <a:p>
                      <a:pPr>
                        <a:lnSpc>
                          <a:spcPct val="100000"/>
                        </a:lnSpc>
                      </a:pPr>
                      <a:endParaRPr sz="13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FFFFFF"/>
                    </a:solidFill>
                  </a:tcPr>
                </a:tc>
                <a:extLst>
                  <a:ext uri="{0D108BD9-81ED-4DB2-BD59-A6C34878D82A}">
                    <a16:rowId xmlns:a16="http://schemas.microsoft.com/office/drawing/2014/main" val="10006"/>
                  </a:ext>
                </a:extLst>
              </a:tr>
              <a:tr h="220959">
                <a:tc>
                  <a:txBody>
                    <a:bodyPr/>
                    <a:lstStyle/>
                    <a:p>
                      <a:pPr>
                        <a:lnSpc>
                          <a:spcPct val="100000"/>
                        </a:lnSpc>
                      </a:pPr>
                      <a:endParaRPr sz="13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FFFFFF"/>
                    </a:solidFill>
                  </a:tcPr>
                </a:tc>
                <a:extLst>
                  <a:ext uri="{0D108BD9-81ED-4DB2-BD59-A6C34878D82A}">
                    <a16:rowId xmlns:a16="http://schemas.microsoft.com/office/drawing/2014/main" val="10007"/>
                  </a:ext>
                </a:extLst>
              </a:tr>
              <a:tr h="220959">
                <a:tc>
                  <a:txBody>
                    <a:bodyPr/>
                    <a:lstStyle/>
                    <a:p>
                      <a:pPr>
                        <a:lnSpc>
                          <a:spcPct val="100000"/>
                        </a:lnSpc>
                      </a:pPr>
                      <a:endParaRPr sz="13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38100">
                      <a:solidFill>
                        <a:srgbClr val="666666"/>
                      </a:solidFill>
                      <a:prstDash val="solid"/>
                    </a:lnB>
                    <a:solidFill>
                      <a:srgbClr val="FFFFFF"/>
                    </a:solidFill>
                  </a:tcPr>
                </a:tc>
                <a:extLst>
                  <a:ext uri="{0D108BD9-81ED-4DB2-BD59-A6C34878D82A}">
                    <a16:rowId xmlns:a16="http://schemas.microsoft.com/office/drawing/2014/main" val="10008"/>
                  </a:ext>
                </a:extLst>
              </a:tr>
              <a:tr h="221029">
                <a:tc>
                  <a:txBody>
                    <a:bodyPr/>
                    <a:lstStyle/>
                    <a:p>
                      <a:pPr>
                        <a:lnSpc>
                          <a:spcPct val="100000"/>
                        </a:lnSpc>
                      </a:pPr>
                      <a:endParaRPr sz="1300">
                        <a:latin typeface="Times New Roman"/>
                        <a:cs typeface="Times New Roman"/>
                      </a:endParaRPr>
                    </a:p>
                  </a:txBody>
                  <a:tcPr marL="0" marR="0" marT="0" marB="0">
                    <a:lnL w="28575">
                      <a:solidFill>
                        <a:srgbClr val="666666"/>
                      </a:solidFill>
                      <a:prstDash val="solid"/>
                    </a:lnL>
                    <a:lnR w="28575">
                      <a:solidFill>
                        <a:srgbClr val="666666"/>
                      </a:solidFill>
                      <a:prstDash val="solid"/>
                    </a:lnR>
                    <a:lnT w="38100">
                      <a:solidFill>
                        <a:srgbClr val="666666"/>
                      </a:solidFill>
                      <a:prstDash val="solid"/>
                    </a:lnT>
                    <a:lnB w="28575">
                      <a:solidFill>
                        <a:srgbClr val="666666"/>
                      </a:solidFill>
                      <a:prstDash val="solid"/>
                    </a:lnB>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64312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But</a:t>
            </a:r>
            <a:r>
              <a:rPr sz="2500" b="0" spc="-15" dirty="0">
                <a:solidFill>
                  <a:srgbClr val="000000"/>
                </a:solidFill>
                <a:latin typeface="Arial MT"/>
                <a:cs typeface="Arial MT"/>
              </a:rPr>
              <a:t> </a:t>
            </a:r>
            <a:r>
              <a:rPr sz="2500" b="0" spc="5" dirty="0">
                <a:solidFill>
                  <a:srgbClr val="000000"/>
                </a:solidFill>
                <a:latin typeface="Arial MT"/>
                <a:cs typeface="Arial MT"/>
              </a:rPr>
              <a:t>how</a:t>
            </a:r>
            <a:r>
              <a:rPr sz="2500" b="0" spc="-5" dirty="0">
                <a:solidFill>
                  <a:srgbClr val="000000"/>
                </a:solidFill>
                <a:latin typeface="Arial MT"/>
                <a:cs typeface="Arial MT"/>
              </a:rPr>
              <a:t> </a:t>
            </a:r>
            <a:r>
              <a:rPr sz="2500" b="0" spc="10" dirty="0">
                <a:solidFill>
                  <a:srgbClr val="000000"/>
                </a:solidFill>
                <a:latin typeface="Arial MT"/>
                <a:cs typeface="Arial MT"/>
              </a:rPr>
              <a:t>much</a:t>
            </a:r>
            <a:r>
              <a:rPr sz="2500" b="0" spc="-5" dirty="0">
                <a:solidFill>
                  <a:srgbClr val="000000"/>
                </a:solidFill>
                <a:latin typeface="Arial MT"/>
                <a:cs typeface="Arial MT"/>
              </a:rPr>
              <a:t> </a:t>
            </a:r>
            <a:r>
              <a:rPr sz="2500" b="0" spc="5" dirty="0">
                <a:solidFill>
                  <a:srgbClr val="000000"/>
                </a:solidFill>
                <a:latin typeface="Arial MT"/>
                <a:cs typeface="Arial MT"/>
              </a:rPr>
              <a:t>does</a:t>
            </a:r>
            <a:r>
              <a:rPr sz="2500" b="0" spc="-5" dirty="0">
                <a:solidFill>
                  <a:srgbClr val="000000"/>
                </a:solidFill>
                <a:latin typeface="Arial MT"/>
                <a:cs typeface="Arial MT"/>
              </a:rPr>
              <a:t> </a:t>
            </a:r>
            <a:r>
              <a:rPr sz="2500" b="0" spc="5" dirty="0">
                <a:solidFill>
                  <a:srgbClr val="000000"/>
                </a:solidFill>
                <a:latin typeface="Arial MT"/>
                <a:cs typeface="Arial MT"/>
              </a:rPr>
              <a:t>time</a:t>
            </a:r>
            <a:r>
              <a:rPr sz="2500" b="0" spc="-10" dirty="0">
                <a:solidFill>
                  <a:srgbClr val="000000"/>
                </a:solidFill>
                <a:latin typeface="Arial MT"/>
                <a:cs typeface="Arial MT"/>
              </a:rPr>
              <a:t> </a:t>
            </a:r>
            <a:r>
              <a:rPr sz="2500" b="0" dirty="0">
                <a:solidFill>
                  <a:srgbClr val="000000"/>
                </a:solidFill>
                <a:latin typeface="Arial MT"/>
                <a:cs typeface="Arial MT"/>
              </a:rPr>
              <a:t>it</a:t>
            </a:r>
            <a:r>
              <a:rPr sz="2500" b="0" spc="-5" dirty="0">
                <a:solidFill>
                  <a:srgbClr val="000000"/>
                </a:solidFill>
                <a:latin typeface="Arial MT"/>
                <a:cs typeface="Arial MT"/>
              </a:rPr>
              <a:t> </a:t>
            </a:r>
            <a:r>
              <a:rPr sz="2500" b="0" dirty="0">
                <a:solidFill>
                  <a:srgbClr val="000000"/>
                </a:solidFill>
                <a:latin typeface="Arial MT"/>
                <a:cs typeface="Arial MT"/>
              </a:rPr>
              <a:t>take?</a:t>
            </a:r>
            <a:endParaRPr sz="2500">
              <a:latin typeface="Arial MT"/>
              <a:cs typeface="Arial MT"/>
            </a:endParaRPr>
          </a:p>
        </p:txBody>
      </p:sp>
      <p:sp>
        <p:nvSpPr>
          <p:cNvPr id="3" name="object 3"/>
          <p:cNvSpPr txBox="1"/>
          <p:nvPr/>
        </p:nvSpPr>
        <p:spPr>
          <a:xfrm>
            <a:off x="359325" y="1216355"/>
            <a:ext cx="4379595" cy="1866900"/>
          </a:xfrm>
          <a:prstGeom prst="rect">
            <a:avLst/>
          </a:prstGeom>
        </p:spPr>
        <p:txBody>
          <a:bodyPr vert="horz" wrap="square" lIns="0" tIns="12700" rIns="0" bIns="0" rtlCol="0">
            <a:spAutoFit/>
          </a:bodyPr>
          <a:lstStyle/>
          <a:p>
            <a:pPr marL="38100">
              <a:lnSpc>
                <a:spcPct val="100000"/>
              </a:lnSpc>
              <a:spcBef>
                <a:spcPts val="100"/>
              </a:spcBef>
            </a:pPr>
            <a:r>
              <a:rPr sz="1800" spc="-10" dirty="0">
                <a:solidFill>
                  <a:srgbClr val="595959"/>
                </a:solidFill>
                <a:latin typeface="Arial MT"/>
                <a:cs typeface="Arial MT"/>
              </a:rPr>
              <a:t>Let’s</a:t>
            </a:r>
            <a:r>
              <a:rPr sz="1800" spc="-55" dirty="0">
                <a:solidFill>
                  <a:srgbClr val="595959"/>
                </a:solidFill>
                <a:latin typeface="Arial MT"/>
                <a:cs typeface="Arial MT"/>
              </a:rPr>
              <a:t> </a:t>
            </a:r>
            <a:r>
              <a:rPr sz="1800" dirty="0">
                <a:solidFill>
                  <a:srgbClr val="595959"/>
                </a:solidFill>
                <a:latin typeface="Arial MT"/>
                <a:cs typeface="Arial MT"/>
              </a:rPr>
              <a:t>say:</a:t>
            </a:r>
            <a:endParaRPr sz="1800">
              <a:latin typeface="Arial MT"/>
              <a:cs typeface="Arial MT"/>
            </a:endParaRPr>
          </a:p>
          <a:p>
            <a:pPr marL="495300" indent="-367030">
              <a:lnSpc>
                <a:spcPct val="100000"/>
              </a:lnSpc>
              <a:spcBef>
                <a:spcPts val="1525"/>
              </a:spcBef>
              <a:buChar char="●"/>
              <a:tabLst>
                <a:tab pos="494665" algn="l"/>
                <a:tab pos="495300" algn="l"/>
              </a:tabLst>
            </a:pP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old</a:t>
            </a:r>
            <a:r>
              <a:rPr sz="1800" spc="-15" dirty="0">
                <a:solidFill>
                  <a:srgbClr val="595959"/>
                </a:solidFill>
                <a:latin typeface="Arial MT"/>
                <a:cs typeface="Arial MT"/>
              </a:rPr>
              <a:t> </a:t>
            </a:r>
            <a:r>
              <a:rPr sz="1800" spc="-5" dirty="0">
                <a:solidFill>
                  <a:srgbClr val="595959"/>
                </a:solidFill>
                <a:latin typeface="Arial MT"/>
                <a:cs typeface="Arial MT"/>
              </a:rPr>
              <a:t>hash</a:t>
            </a:r>
            <a:r>
              <a:rPr sz="1800" spc="-15" dirty="0">
                <a:solidFill>
                  <a:srgbClr val="595959"/>
                </a:solidFill>
                <a:latin typeface="Arial MT"/>
                <a:cs typeface="Arial MT"/>
              </a:rPr>
              <a:t> </a:t>
            </a:r>
            <a:r>
              <a:rPr sz="1800" spc="-5" dirty="0">
                <a:solidFill>
                  <a:srgbClr val="595959"/>
                </a:solidFill>
                <a:latin typeface="Arial MT"/>
                <a:cs typeface="Arial MT"/>
              </a:rPr>
              <a:t>table</a:t>
            </a:r>
            <a:r>
              <a:rPr sz="1800" spc="-15" dirty="0">
                <a:solidFill>
                  <a:srgbClr val="595959"/>
                </a:solidFill>
                <a:latin typeface="Arial MT"/>
                <a:cs typeface="Arial MT"/>
              </a:rPr>
              <a:t> </a:t>
            </a:r>
            <a:r>
              <a:rPr sz="1800" spc="-5" dirty="0">
                <a:solidFill>
                  <a:srgbClr val="595959"/>
                </a:solidFill>
                <a:latin typeface="Arial MT"/>
                <a:cs typeface="Arial MT"/>
              </a:rPr>
              <a:t>is</a:t>
            </a:r>
            <a:r>
              <a:rPr sz="1800" spc="-15" dirty="0">
                <a:solidFill>
                  <a:srgbClr val="595959"/>
                </a:solidFill>
                <a:latin typeface="Arial MT"/>
                <a:cs typeface="Arial MT"/>
              </a:rPr>
              <a:t> </a:t>
            </a:r>
            <a:r>
              <a:rPr sz="1800" dirty="0">
                <a:solidFill>
                  <a:srgbClr val="595959"/>
                </a:solidFill>
                <a:latin typeface="Arial MT"/>
                <a:cs typeface="Arial MT"/>
              </a:rPr>
              <a:t>size</a:t>
            </a:r>
            <a:r>
              <a:rPr sz="1800" spc="-15" dirty="0">
                <a:solidFill>
                  <a:srgbClr val="595959"/>
                </a:solidFill>
                <a:latin typeface="Arial MT"/>
                <a:cs typeface="Arial MT"/>
              </a:rPr>
              <a:t> </a:t>
            </a:r>
            <a:r>
              <a:rPr sz="1800" spc="15" dirty="0">
                <a:solidFill>
                  <a:srgbClr val="595959"/>
                </a:solidFill>
                <a:latin typeface="Arial MT"/>
                <a:cs typeface="Arial MT"/>
              </a:rPr>
              <a:t>m</a:t>
            </a:r>
            <a:r>
              <a:rPr sz="1800" spc="22" baseline="-32407" dirty="0">
                <a:solidFill>
                  <a:srgbClr val="595959"/>
                </a:solidFill>
                <a:latin typeface="Arial MT"/>
                <a:cs typeface="Arial MT"/>
              </a:rPr>
              <a:t>1</a:t>
            </a:r>
            <a:endParaRPr sz="1800" baseline="-32407">
              <a:latin typeface="Arial MT"/>
              <a:cs typeface="Arial MT"/>
            </a:endParaRPr>
          </a:p>
          <a:p>
            <a:pPr marL="495300" indent="-367030">
              <a:lnSpc>
                <a:spcPct val="100000"/>
              </a:lnSpc>
              <a:spcBef>
                <a:spcPts val="320"/>
              </a:spcBef>
              <a:buChar char="●"/>
              <a:tabLst>
                <a:tab pos="494665" algn="l"/>
                <a:tab pos="495300" algn="l"/>
              </a:tabLst>
            </a:pP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new</a:t>
            </a:r>
            <a:r>
              <a:rPr sz="1800" spc="-15" dirty="0">
                <a:solidFill>
                  <a:srgbClr val="595959"/>
                </a:solidFill>
                <a:latin typeface="Arial MT"/>
                <a:cs typeface="Arial MT"/>
              </a:rPr>
              <a:t> </a:t>
            </a:r>
            <a:r>
              <a:rPr sz="1800" spc="-5" dirty="0">
                <a:solidFill>
                  <a:srgbClr val="595959"/>
                </a:solidFill>
                <a:latin typeface="Arial MT"/>
                <a:cs typeface="Arial MT"/>
              </a:rPr>
              <a:t>hash</a:t>
            </a:r>
            <a:r>
              <a:rPr sz="1800" spc="-15" dirty="0">
                <a:solidFill>
                  <a:srgbClr val="595959"/>
                </a:solidFill>
                <a:latin typeface="Arial MT"/>
                <a:cs typeface="Arial MT"/>
              </a:rPr>
              <a:t> </a:t>
            </a:r>
            <a:r>
              <a:rPr sz="1800" spc="-5" dirty="0">
                <a:solidFill>
                  <a:srgbClr val="595959"/>
                </a:solidFill>
                <a:latin typeface="Arial MT"/>
                <a:cs typeface="Arial MT"/>
              </a:rPr>
              <a:t>table</a:t>
            </a:r>
            <a:r>
              <a:rPr sz="1800" spc="-15" dirty="0">
                <a:solidFill>
                  <a:srgbClr val="595959"/>
                </a:solidFill>
                <a:latin typeface="Arial MT"/>
                <a:cs typeface="Arial MT"/>
              </a:rPr>
              <a:t> </a:t>
            </a:r>
            <a:r>
              <a:rPr sz="1800" spc="-5" dirty="0">
                <a:solidFill>
                  <a:srgbClr val="595959"/>
                </a:solidFill>
                <a:latin typeface="Arial MT"/>
                <a:cs typeface="Arial MT"/>
              </a:rPr>
              <a:t>is</a:t>
            </a:r>
            <a:r>
              <a:rPr sz="1800" spc="-15" dirty="0">
                <a:solidFill>
                  <a:srgbClr val="595959"/>
                </a:solidFill>
                <a:latin typeface="Arial MT"/>
                <a:cs typeface="Arial MT"/>
              </a:rPr>
              <a:t> </a:t>
            </a:r>
            <a:r>
              <a:rPr sz="1800" dirty="0">
                <a:solidFill>
                  <a:srgbClr val="595959"/>
                </a:solidFill>
                <a:latin typeface="Arial MT"/>
                <a:cs typeface="Arial MT"/>
              </a:rPr>
              <a:t>size</a:t>
            </a:r>
            <a:r>
              <a:rPr sz="1800" spc="-15" dirty="0">
                <a:solidFill>
                  <a:srgbClr val="595959"/>
                </a:solidFill>
                <a:latin typeface="Arial MT"/>
                <a:cs typeface="Arial MT"/>
              </a:rPr>
              <a:t> </a:t>
            </a:r>
            <a:r>
              <a:rPr sz="1800" spc="15" dirty="0">
                <a:solidFill>
                  <a:srgbClr val="595959"/>
                </a:solidFill>
                <a:latin typeface="Arial MT"/>
                <a:cs typeface="Arial MT"/>
              </a:rPr>
              <a:t>m</a:t>
            </a:r>
            <a:r>
              <a:rPr sz="1800" spc="22" baseline="-32407" dirty="0">
                <a:solidFill>
                  <a:srgbClr val="595959"/>
                </a:solidFill>
                <a:latin typeface="Arial MT"/>
                <a:cs typeface="Arial MT"/>
              </a:rPr>
              <a:t>2</a:t>
            </a:r>
            <a:endParaRPr sz="1800" baseline="-32407">
              <a:latin typeface="Arial MT"/>
              <a:cs typeface="Arial MT"/>
            </a:endParaRPr>
          </a:p>
          <a:p>
            <a:pPr marL="495300" indent="-367030">
              <a:lnSpc>
                <a:spcPct val="100000"/>
              </a:lnSpc>
              <a:spcBef>
                <a:spcPts val="325"/>
              </a:spcBef>
              <a:buChar char="●"/>
              <a:tabLst>
                <a:tab pos="494665" algn="l"/>
                <a:tab pos="495300" algn="l"/>
              </a:tabLst>
            </a:pP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number</a:t>
            </a:r>
            <a:r>
              <a:rPr sz="1800" spc="-15" dirty="0">
                <a:solidFill>
                  <a:srgbClr val="595959"/>
                </a:solidFill>
                <a:latin typeface="Arial MT"/>
                <a:cs typeface="Arial MT"/>
              </a:rPr>
              <a:t> </a:t>
            </a:r>
            <a:r>
              <a:rPr sz="1800" spc="-5" dirty="0">
                <a:solidFill>
                  <a:srgbClr val="595959"/>
                </a:solidFill>
                <a:latin typeface="Arial MT"/>
                <a:cs typeface="Arial MT"/>
              </a:rPr>
              <a:t>of</a:t>
            </a:r>
            <a:r>
              <a:rPr sz="1800" spc="-10" dirty="0">
                <a:solidFill>
                  <a:srgbClr val="595959"/>
                </a:solidFill>
                <a:latin typeface="Arial MT"/>
                <a:cs typeface="Arial MT"/>
              </a:rPr>
              <a:t> </a:t>
            </a:r>
            <a:r>
              <a:rPr sz="1800" spc="-5" dirty="0">
                <a:solidFill>
                  <a:srgbClr val="595959"/>
                </a:solidFill>
                <a:latin typeface="Arial MT"/>
                <a:cs typeface="Arial MT"/>
              </a:rPr>
              <a:t>elements</a:t>
            </a:r>
            <a:r>
              <a:rPr sz="1800" spc="-15" dirty="0">
                <a:solidFill>
                  <a:srgbClr val="595959"/>
                </a:solidFill>
                <a:latin typeface="Arial MT"/>
                <a:cs typeface="Arial MT"/>
              </a:rPr>
              <a:t> </a:t>
            </a:r>
            <a:r>
              <a:rPr sz="1800" spc="-5" dirty="0">
                <a:solidFill>
                  <a:srgbClr val="595959"/>
                </a:solidFill>
                <a:latin typeface="Arial MT"/>
                <a:cs typeface="Arial MT"/>
              </a:rPr>
              <a:t>we</a:t>
            </a:r>
            <a:r>
              <a:rPr sz="1800" spc="-10" dirty="0">
                <a:solidFill>
                  <a:srgbClr val="595959"/>
                </a:solidFill>
                <a:latin typeface="Arial MT"/>
                <a:cs typeface="Arial MT"/>
              </a:rPr>
              <a:t> </a:t>
            </a:r>
            <a:r>
              <a:rPr sz="1800" spc="-5" dirty="0">
                <a:solidFill>
                  <a:srgbClr val="595959"/>
                </a:solidFill>
                <a:latin typeface="Arial MT"/>
                <a:cs typeface="Arial MT"/>
              </a:rPr>
              <a:t>have</a:t>
            </a:r>
            <a:r>
              <a:rPr sz="1800" spc="-15" dirty="0">
                <a:solidFill>
                  <a:srgbClr val="595959"/>
                </a:solidFill>
                <a:latin typeface="Arial MT"/>
                <a:cs typeface="Arial MT"/>
              </a:rPr>
              <a:t> </a:t>
            </a:r>
            <a:r>
              <a:rPr sz="1800" spc="-5" dirty="0">
                <a:solidFill>
                  <a:srgbClr val="595959"/>
                </a:solidFill>
                <a:latin typeface="Arial MT"/>
                <a:cs typeface="Arial MT"/>
              </a:rPr>
              <a:t>is</a:t>
            </a:r>
            <a:r>
              <a:rPr sz="1800" spc="-15" dirty="0">
                <a:solidFill>
                  <a:srgbClr val="595959"/>
                </a:solidFill>
                <a:latin typeface="Arial MT"/>
                <a:cs typeface="Arial MT"/>
              </a:rPr>
              <a:t> </a:t>
            </a:r>
            <a:r>
              <a:rPr sz="1800" dirty="0">
                <a:solidFill>
                  <a:srgbClr val="595959"/>
                </a:solidFill>
                <a:latin typeface="Arial MT"/>
                <a:cs typeface="Arial MT"/>
              </a:rPr>
              <a:t>n</a:t>
            </a:r>
            <a:endParaRPr sz="1800">
              <a:latin typeface="Arial MT"/>
              <a:cs typeface="Arial MT"/>
            </a:endParaRPr>
          </a:p>
          <a:p>
            <a:pPr marL="38100">
              <a:lnSpc>
                <a:spcPct val="100000"/>
              </a:lnSpc>
              <a:spcBef>
                <a:spcPts val="1525"/>
              </a:spcBef>
            </a:pPr>
            <a:r>
              <a:rPr sz="1800" spc="-20" dirty="0">
                <a:solidFill>
                  <a:srgbClr val="595959"/>
                </a:solidFill>
                <a:latin typeface="Arial MT"/>
                <a:cs typeface="Arial MT"/>
              </a:rPr>
              <a:t>Time</a:t>
            </a:r>
            <a:r>
              <a:rPr sz="1800" spc="-55" dirty="0">
                <a:solidFill>
                  <a:srgbClr val="595959"/>
                </a:solidFill>
                <a:latin typeface="Arial MT"/>
                <a:cs typeface="Arial MT"/>
              </a:rPr>
              <a:t> </a:t>
            </a:r>
            <a:r>
              <a:rPr sz="1800" dirty="0">
                <a:solidFill>
                  <a:srgbClr val="595959"/>
                </a:solidFill>
                <a:latin typeface="Arial MT"/>
                <a:cs typeface="Arial MT"/>
              </a:rPr>
              <a:t>complexity?</a:t>
            </a:r>
            <a:endParaRPr sz="1800">
              <a:latin typeface="Arial MT"/>
              <a:cs typeface="Arial MT"/>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64312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But</a:t>
            </a:r>
            <a:r>
              <a:rPr sz="2500" b="0" spc="-15" dirty="0">
                <a:solidFill>
                  <a:srgbClr val="000000"/>
                </a:solidFill>
                <a:latin typeface="Arial MT"/>
                <a:cs typeface="Arial MT"/>
              </a:rPr>
              <a:t> </a:t>
            </a:r>
            <a:r>
              <a:rPr sz="2500" b="0" spc="5" dirty="0">
                <a:solidFill>
                  <a:srgbClr val="000000"/>
                </a:solidFill>
                <a:latin typeface="Arial MT"/>
                <a:cs typeface="Arial MT"/>
              </a:rPr>
              <a:t>how</a:t>
            </a:r>
            <a:r>
              <a:rPr sz="2500" b="0" spc="-5" dirty="0">
                <a:solidFill>
                  <a:srgbClr val="000000"/>
                </a:solidFill>
                <a:latin typeface="Arial MT"/>
                <a:cs typeface="Arial MT"/>
              </a:rPr>
              <a:t> </a:t>
            </a:r>
            <a:r>
              <a:rPr sz="2500" b="0" spc="10" dirty="0">
                <a:solidFill>
                  <a:srgbClr val="000000"/>
                </a:solidFill>
                <a:latin typeface="Arial MT"/>
                <a:cs typeface="Arial MT"/>
              </a:rPr>
              <a:t>much</a:t>
            </a:r>
            <a:r>
              <a:rPr sz="2500" b="0" spc="-5" dirty="0">
                <a:solidFill>
                  <a:srgbClr val="000000"/>
                </a:solidFill>
                <a:latin typeface="Arial MT"/>
                <a:cs typeface="Arial MT"/>
              </a:rPr>
              <a:t> </a:t>
            </a:r>
            <a:r>
              <a:rPr sz="2500" b="0" spc="5" dirty="0">
                <a:solidFill>
                  <a:srgbClr val="000000"/>
                </a:solidFill>
                <a:latin typeface="Arial MT"/>
                <a:cs typeface="Arial MT"/>
              </a:rPr>
              <a:t>does</a:t>
            </a:r>
            <a:r>
              <a:rPr sz="2500" b="0" spc="-5" dirty="0">
                <a:solidFill>
                  <a:srgbClr val="000000"/>
                </a:solidFill>
                <a:latin typeface="Arial MT"/>
                <a:cs typeface="Arial MT"/>
              </a:rPr>
              <a:t> </a:t>
            </a:r>
            <a:r>
              <a:rPr sz="2500" b="0" spc="5" dirty="0">
                <a:solidFill>
                  <a:srgbClr val="000000"/>
                </a:solidFill>
                <a:latin typeface="Arial MT"/>
                <a:cs typeface="Arial MT"/>
              </a:rPr>
              <a:t>time</a:t>
            </a:r>
            <a:r>
              <a:rPr sz="2500" b="0" spc="-10" dirty="0">
                <a:solidFill>
                  <a:srgbClr val="000000"/>
                </a:solidFill>
                <a:latin typeface="Arial MT"/>
                <a:cs typeface="Arial MT"/>
              </a:rPr>
              <a:t> </a:t>
            </a:r>
            <a:r>
              <a:rPr sz="2500" b="0" dirty="0">
                <a:solidFill>
                  <a:srgbClr val="000000"/>
                </a:solidFill>
                <a:latin typeface="Arial MT"/>
                <a:cs typeface="Arial MT"/>
              </a:rPr>
              <a:t>it</a:t>
            </a:r>
            <a:r>
              <a:rPr sz="2500" b="0" spc="-5" dirty="0">
                <a:solidFill>
                  <a:srgbClr val="000000"/>
                </a:solidFill>
                <a:latin typeface="Arial MT"/>
                <a:cs typeface="Arial MT"/>
              </a:rPr>
              <a:t> </a:t>
            </a:r>
            <a:r>
              <a:rPr sz="2500" b="0" dirty="0">
                <a:solidFill>
                  <a:srgbClr val="000000"/>
                </a:solidFill>
                <a:latin typeface="Arial MT"/>
                <a:cs typeface="Arial MT"/>
              </a:rPr>
              <a:t>take?</a:t>
            </a:r>
            <a:endParaRPr sz="2500">
              <a:latin typeface="Arial MT"/>
              <a:cs typeface="Arial MT"/>
            </a:endParaRPr>
          </a:p>
        </p:txBody>
      </p:sp>
      <p:sp>
        <p:nvSpPr>
          <p:cNvPr id="3" name="object 3"/>
          <p:cNvSpPr txBox="1"/>
          <p:nvPr/>
        </p:nvSpPr>
        <p:spPr>
          <a:xfrm>
            <a:off x="346625" y="1216355"/>
            <a:ext cx="4392295" cy="2334260"/>
          </a:xfrm>
          <a:prstGeom prst="rect">
            <a:avLst/>
          </a:prstGeom>
        </p:spPr>
        <p:txBody>
          <a:bodyPr vert="horz" wrap="square" lIns="0" tIns="12700" rIns="0" bIns="0" rtlCol="0">
            <a:spAutoFit/>
          </a:bodyPr>
          <a:lstStyle/>
          <a:p>
            <a:pPr marL="50800">
              <a:lnSpc>
                <a:spcPct val="100000"/>
              </a:lnSpc>
              <a:spcBef>
                <a:spcPts val="100"/>
              </a:spcBef>
            </a:pPr>
            <a:r>
              <a:rPr sz="1800" spc="-10" dirty="0">
                <a:solidFill>
                  <a:srgbClr val="595959"/>
                </a:solidFill>
                <a:latin typeface="Arial MT"/>
                <a:cs typeface="Arial MT"/>
              </a:rPr>
              <a:t>Let’s</a:t>
            </a:r>
            <a:r>
              <a:rPr sz="1800" spc="-55" dirty="0">
                <a:solidFill>
                  <a:srgbClr val="595959"/>
                </a:solidFill>
                <a:latin typeface="Arial MT"/>
                <a:cs typeface="Arial MT"/>
              </a:rPr>
              <a:t> </a:t>
            </a:r>
            <a:r>
              <a:rPr sz="1800" dirty="0">
                <a:solidFill>
                  <a:srgbClr val="595959"/>
                </a:solidFill>
                <a:latin typeface="Arial MT"/>
                <a:cs typeface="Arial MT"/>
              </a:rPr>
              <a:t>say:</a:t>
            </a:r>
            <a:endParaRPr sz="1800">
              <a:latin typeface="Arial MT"/>
              <a:cs typeface="Arial MT"/>
            </a:endParaRPr>
          </a:p>
          <a:p>
            <a:pPr marL="508000" indent="-367030">
              <a:lnSpc>
                <a:spcPct val="100000"/>
              </a:lnSpc>
              <a:spcBef>
                <a:spcPts val="1525"/>
              </a:spcBef>
              <a:buChar char="●"/>
              <a:tabLst>
                <a:tab pos="507365" algn="l"/>
                <a:tab pos="508000" algn="l"/>
              </a:tabLst>
            </a:pP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old</a:t>
            </a:r>
            <a:r>
              <a:rPr sz="1800" spc="-15" dirty="0">
                <a:solidFill>
                  <a:srgbClr val="595959"/>
                </a:solidFill>
                <a:latin typeface="Arial MT"/>
                <a:cs typeface="Arial MT"/>
              </a:rPr>
              <a:t> </a:t>
            </a:r>
            <a:r>
              <a:rPr sz="1800" spc="-5" dirty="0">
                <a:solidFill>
                  <a:srgbClr val="595959"/>
                </a:solidFill>
                <a:latin typeface="Arial MT"/>
                <a:cs typeface="Arial MT"/>
              </a:rPr>
              <a:t>hash</a:t>
            </a:r>
            <a:r>
              <a:rPr sz="1800" spc="-15" dirty="0">
                <a:solidFill>
                  <a:srgbClr val="595959"/>
                </a:solidFill>
                <a:latin typeface="Arial MT"/>
                <a:cs typeface="Arial MT"/>
              </a:rPr>
              <a:t> </a:t>
            </a:r>
            <a:r>
              <a:rPr sz="1800" spc="-5" dirty="0">
                <a:solidFill>
                  <a:srgbClr val="595959"/>
                </a:solidFill>
                <a:latin typeface="Arial MT"/>
                <a:cs typeface="Arial MT"/>
              </a:rPr>
              <a:t>table</a:t>
            </a:r>
            <a:r>
              <a:rPr sz="1800" spc="-15" dirty="0">
                <a:solidFill>
                  <a:srgbClr val="595959"/>
                </a:solidFill>
                <a:latin typeface="Arial MT"/>
                <a:cs typeface="Arial MT"/>
              </a:rPr>
              <a:t> </a:t>
            </a:r>
            <a:r>
              <a:rPr sz="1800" spc="-5" dirty="0">
                <a:solidFill>
                  <a:srgbClr val="595959"/>
                </a:solidFill>
                <a:latin typeface="Arial MT"/>
                <a:cs typeface="Arial MT"/>
              </a:rPr>
              <a:t>is</a:t>
            </a:r>
            <a:r>
              <a:rPr sz="1800" spc="-15" dirty="0">
                <a:solidFill>
                  <a:srgbClr val="595959"/>
                </a:solidFill>
                <a:latin typeface="Arial MT"/>
                <a:cs typeface="Arial MT"/>
              </a:rPr>
              <a:t> </a:t>
            </a:r>
            <a:r>
              <a:rPr sz="1800" dirty="0">
                <a:solidFill>
                  <a:srgbClr val="595959"/>
                </a:solidFill>
                <a:latin typeface="Arial MT"/>
                <a:cs typeface="Arial MT"/>
              </a:rPr>
              <a:t>size</a:t>
            </a:r>
            <a:r>
              <a:rPr sz="1800" spc="-15" dirty="0">
                <a:solidFill>
                  <a:srgbClr val="595959"/>
                </a:solidFill>
                <a:latin typeface="Arial MT"/>
                <a:cs typeface="Arial MT"/>
              </a:rPr>
              <a:t> </a:t>
            </a:r>
            <a:r>
              <a:rPr sz="1800" spc="15" dirty="0">
                <a:solidFill>
                  <a:srgbClr val="595959"/>
                </a:solidFill>
                <a:latin typeface="Arial MT"/>
                <a:cs typeface="Arial MT"/>
              </a:rPr>
              <a:t>m</a:t>
            </a:r>
            <a:r>
              <a:rPr sz="1800" spc="22" baseline="-32407" dirty="0">
                <a:solidFill>
                  <a:srgbClr val="595959"/>
                </a:solidFill>
                <a:latin typeface="Arial MT"/>
                <a:cs typeface="Arial MT"/>
              </a:rPr>
              <a:t>1</a:t>
            </a:r>
            <a:endParaRPr sz="1800" baseline="-32407">
              <a:latin typeface="Arial MT"/>
              <a:cs typeface="Arial MT"/>
            </a:endParaRPr>
          </a:p>
          <a:p>
            <a:pPr marL="508000" indent="-367030">
              <a:lnSpc>
                <a:spcPct val="100000"/>
              </a:lnSpc>
              <a:spcBef>
                <a:spcPts val="320"/>
              </a:spcBef>
              <a:buChar char="●"/>
              <a:tabLst>
                <a:tab pos="507365" algn="l"/>
                <a:tab pos="508000" algn="l"/>
              </a:tabLst>
            </a:pP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new</a:t>
            </a:r>
            <a:r>
              <a:rPr sz="1800" spc="-15" dirty="0">
                <a:solidFill>
                  <a:srgbClr val="595959"/>
                </a:solidFill>
                <a:latin typeface="Arial MT"/>
                <a:cs typeface="Arial MT"/>
              </a:rPr>
              <a:t> </a:t>
            </a:r>
            <a:r>
              <a:rPr sz="1800" spc="-5" dirty="0">
                <a:solidFill>
                  <a:srgbClr val="595959"/>
                </a:solidFill>
                <a:latin typeface="Arial MT"/>
                <a:cs typeface="Arial MT"/>
              </a:rPr>
              <a:t>hash</a:t>
            </a:r>
            <a:r>
              <a:rPr sz="1800" spc="-15" dirty="0">
                <a:solidFill>
                  <a:srgbClr val="595959"/>
                </a:solidFill>
                <a:latin typeface="Arial MT"/>
                <a:cs typeface="Arial MT"/>
              </a:rPr>
              <a:t> </a:t>
            </a:r>
            <a:r>
              <a:rPr sz="1800" spc="-5" dirty="0">
                <a:solidFill>
                  <a:srgbClr val="595959"/>
                </a:solidFill>
                <a:latin typeface="Arial MT"/>
                <a:cs typeface="Arial MT"/>
              </a:rPr>
              <a:t>table</a:t>
            </a:r>
            <a:r>
              <a:rPr sz="1800" spc="-15" dirty="0">
                <a:solidFill>
                  <a:srgbClr val="595959"/>
                </a:solidFill>
                <a:latin typeface="Arial MT"/>
                <a:cs typeface="Arial MT"/>
              </a:rPr>
              <a:t> </a:t>
            </a:r>
            <a:r>
              <a:rPr sz="1800" spc="-5" dirty="0">
                <a:solidFill>
                  <a:srgbClr val="595959"/>
                </a:solidFill>
                <a:latin typeface="Arial MT"/>
                <a:cs typeface="Arial MT"/>
              </a:rPr>
              <a:t>is</a:t>
            </a:r>
            <a:r>
              <a:rPr sz="1800" spc="-15" dirty="0">
                <a:solidFill>
                  <a:srgbClr val="595959"/>
                </a:solidFill>
                <a:latin typeface="Arial MT"/>
                <a:cs typeface="Arial MT"/>
              </a:rPr>
              <a:t> </a:t>
            </a:r>
            <a:r>
              <a:rPr sz="1800" dirty="0">
                <a:solidFill>
                  <a:srgbClr val="595959"/>
                </a:solidFill>
                <a:latin typeface="Arial MT"/>
                <a:cs typeface="Arial MT"/>
              </a:rPr>
              <a:t>size</a:t>
            </a:r>
            <a:r>
              <a:rPr sz="1800" spc="-15" dirty="0">
                <a:solidFill>
                  <a:srgbClr val="595959"/>
                </a:solidFill>
                <a:latin typeface="Arial MT"/>
                <a:cs typeface="Arial MT"/>
              </a:rPr>
              <a:t> </a:t>
            </a:r>
            <a:r>
              <a:rPr sz="1800" spc="15" dirty="0">
                <a:solidFill>
                  <a:srgbClr val="595959"/>
                </a:solidFill>
                <a:latin typeface="Arial MT"/>
                <a:cs typeface="Arial MT"/>
              </a:rPr>
              <a:t>m</a:t>
            </a:r>
            <a:r>
              <a:rPr sz="1800" spc="22" baseline="-32407" dirty="0">
                <a:solidFill>
                  <a:srgbClr val="595959"/>
                </a:solidFill>
                <a:latin typeface="Arial MT"/>
                <a:cs typeface="Arial MT"/>
              </a:rPr>
              <a:t>2</a:t>
            </a:r>
            <a:endParaRPr sz="1800" baseline="-32407">
              <a:latin typeface="Arial MT"/>
              <a:cs typeface="Arial MT"/>
            </a:endParaRPr>
          </a:p>
          <a:p>
            <a:pPr marL="508000" indent="-367030">
              <a:lnSpc>
                <a:spcPct val="100000"/>
              </a:lnSpc>
              <a:spcBef>
                <a:spcPts val="325"/>
              </a:spcBef>
              <a:buChar char="●"/>
              <a:tabLst>
                <a:tab pos="507365" algn="l"/>
                <a:tab pos="508000" algn="l"/>
              </a:tabLst>
            </a:pP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number</a:t>
            </a:r>
            <a:r>
              <a:rPr sz="1800" spc="-15" dirty="0">
                <a:solidFill>
                  <a:srgbClr val="595959"/>
                </a:solidFill>
                <a:latin typeface="Arial MT"/>
                <a:cs typeface="Arial MT"/>
              </a:rPr>
              <a:t> </a:t>
            </a:r>
            <a:r>
              <a:rPr sz="1800" spc="-5" dirty="0">
                <a:solidFill>
                  <a:srgbClr val="595959"/>
                </a:solidFill>
                <a:latin typeface="Arial MT"/>
                <a:cs typeface="Arial MT"/>
              </a:rPr>
              <a:t>of</a:t>
            </a:r>
            <a:r>
              <a:rPr sz="1800" spc="-10" dirty="0">
                <a:solidFill>
                  <a:srgbClr val="595959"/>
                </a:solidFill>
                <a:latin typeface="Arial MT"/>
                <a:cs typeface="Arial MT"/>
              </a:rPr>
              <a:t> </a:t>
            </a:r>
            <a:r>
              <a:rPr sz="1800" spc="-5" dirty="0">
                <a:solidFill>
                  <a:srgbClr val="595959"/>
                </a:solidFill>
                <a:latin typeface="Arial MT"/>
                <a:cs typeface="Arial MT"/>
              </a:rPr>
              <a:t>elements</a:t>
            </a:r>
            <a:r>
              <a:rPr sz="1800" spc="-15" dirty="0">
                <a:solidFill>
                  <a:srgbClr val="595959"/>
                </a:solidFill>
                <a:latin typeface="Arial MT"/>
                <a:cs typeface="Arial MT"/>
              </a:rPr>
              <a:t> </a:t>
            </a:r>
            <a:r>
              <a:rPr sz="1800" spc="-5" dirty="0">
                <a:solidFill>
                  <a:srgbClr val="595959"/>
                </a:solidFill>
                <a:latin typeface="Arial MT"/>
                <a:cs typeface="Arial MT"/>
              </a:rPr>
              <a:t>we</a:t>
            </a:r>
            <a:r>
              <a:rPr sz="1800" spc="-10" dirty="0">
                <a:solidFill>
                  <a:srgbClr val="595959"/>
                </a:solidFill>
                <a:latin typeface="Arial MT"/>
                <a:cs typeface="Arial MT"/>
              </a:rPr>
              <a:t> </a:t>
            </a:r>
            <a:r>
              <a:rPr sz="1800" spc="-5" dirty="0">
                <a:solidFill>
                  <a:srgbClr val="595959"/>
                </a:solidFill>
                <a:latin typeface="Arial MT"/>
                <a:cs typeface="Arial MT"/>
              </a:rPr>
              <a:t>have</a:t>
            </a:r>
            <a:r>
              <a:rPr sz="1800" spc="-15" dirty="0">
                <a:solidFill>
                  <a:srgbClr val="595959"/>
                </a:solidFill>
                <a:latin typeface="Arial MT"/>
                <a:cs typeface="Arial MT"/>
              </a:rPr>
              <a:t> </a:t>
            </a:r>
            <a:r>
              <a:rPr sz="1800" spc="-5" dirty="0">
                <a:solidFill>
                  <a:srgbClr val="595959"/>
                </a:solidFill>
                <a:latin typeface="Arial MT"/>
                <a:cs typeface="Arial MT"/>
              </a:rPr>
              <a:t>is</a:t>
            </a:r>
            <a:r>
              <a:rPr sz="1800" spc="-15" dirty="0">
                <a:solidFill>
                  <a:srgbClr val="595959"/>
                </a:solidFill>
                <a:latin typeface="Arial MT"/>
                <a:cs typeface="Arial MT"/>
              </a:rPr>
              <a:t> </a:t>
            </a:r>
            <a:r>
              <a:rPr sz="1800" dirty="0">
                <a:solidFill>
                  <a:srgbClr val="595959"/>
                </a:solidFill>
                <a:latin typeface="Arial MT"/>
                <a:cs typeface="Arial MT"/>
              </a:rPr>
              <a:t>n</a:t>
            </a:r>
            <a:endParaRPr sz="1800">
              <a:latin typeface="Arial MT"/>
              <a:cs typeface="Arial MT"/>
            </a:endParaRPr>
          </a:p>
          <a:p>
            <a:pPr marL="50800">
              <a:lnSpc>
                <a:spcPct val="100000"/>
              </a:lnSpc>
              <a:spcBef>
                <a:spcPts val="1525"/>
              </a:spcBef>
            </a:pPr>
            <a:r>
              <a:rPr sz="1800" spc="-20" dirty="0">
                <a:solidFill>
                  <a:srgbClr val="595959"/>
                </a:solidFill>
                <a:latin typeface="Arial MT"/>
                <a:cs typeface="Arial MT"/>
              </a:rPr>
              <a:t>Time</a:t>
            </a:r>
            <a:r>
              <a:rPr sz="1800" spc="-55" dirty="0">
                <a:solidFill>
                  <a:srgbClr val="595959"/>
                </a:solidFill>
                <a:latin typeface="Arial MT"/>
                <a:cs typeface="Arial MT"/>
              </a:rPr>
              <a:t> </a:t>
            </a:r>
            <a:r>
              <a:rPr sz="1800" dirty="0">
                <a:solidFill>
                  <a:srgbClr val="595959"/>
                </a:solidFill>
                <a:latin typeface="Arial MT"/>
                <a:cs typeface="Arial MT"/>
              </a:rPr>
              <a:t>complexity?</a:t>
            </a:r>
            <a:endParaRPr sz="1800">
              <a:latin typeface="Arial MT"/>
              <a:cs typeface="Arial MT"/>
            </a:endParaRPr>
          </a:p>
          <a:p>
            <a:pPr marL="50800">
              <a:lnSpc>
                <a:spcPct val="100000"/>
              </a:lnSpc>
              <a:spcBef>
                <a:spcPts val="1525"/>
              </a:spcBef>
            </a:pPr>
            <a:r>
              <a:rPr sz="1800" i="1" spc="-20" dirty="0">
                <a:solidFill>
                  <a:srgbClr val="595959"/>
                </a:solidFill>
                <a:latin typeface="Roboto"/>
                <a:cs typeface="Roboto"/>
              </a:rPr>
              <a:t>O(m</a:t>
            </a:r>
            <a:r>
              <a:rPr sz="1800" i="1" spc="-30" baseline="-32407" dirty="0">
                <a:solidFill>
                  <a:srgbClr val="595959"/>
                </a:solidFill>
                <a:latin typeface="Roboto"/>
                <a:cs typeface="Roboto"/>
              </a:rPr>
              <a:t>1</a:t>
            </a:r>
            <a:r>
              <a:rPr sz="1800" i="1" spc="187" baseline="-32407" dirty="0">
                <a:solidFill>
                  <a:srgbClr val="595959"/>
                </a:solidFill>
                <a:latin typeface="Roboto"/>
                <a:cs typeface="Roboto"/>
              </a:rPr>
              <a:t> </a:t>
            </a:r>
            <a:r>
              <a:rPr sz="1800" i="1" spc="-25" dirty="0">
                <a:solidFill>
                  <a:srgbClr val="595959"/>
                </a:solidFill>
                <a:latin typeface="Roboto"/>
                <a:cs typeface="Roboto"/>
              </a:rPr>
              <a:t>+ </a:t>
            </a:r>
            <a:r>
              <a:rPr sz="1800" i="1" spc="-30" dirty="0">
                <a:solidFill>
                  <a:srgbClr val="595959"/>
                </a:solidFill>
                <a:latin typeface="Roboto"/>
                <a:cs typeface="Roboto"/>
              </a:rPr>
              <a:t>m</a:t>
            </a:r>
            <a:r>
              <a:rPr sz="1800" i="1" spc="-44" baseline="-32407" dirty="0">
                <a:solidFill>
                  <a:srgbClr val="595959"/>
                </a:solidFill>
                <a:latin typeface="Roboto"/>
                <a:cs typeface="Roboto"/>
              </a:rPr>
              <a:t>2</a:t>
            </a:r>
            <a:r>
              <a:rPr sz="1800" i="1" spc="187" baseline="-32407" dirty="0">
                <a:solidFill>
                  <a:srgbClr val="595959"/>
                </a:solidFill>
                <a:latin typeface="Roboto"/>
                <a:cs typeface="Roboto"/>
              </a:rPr>
              <a:t> </a:t>
            </a:r>
            <a:r>
              <a:rPr sz="1800" i="1" spc="-25" dirty="0">
                <a:solidFill>
                  <a:srgbClr val="595959"/>
                </a:solidFill>
                <a:latin typeface="Roboto"/>
                <a:cs typeface="Roboto"/>
              </a:rPr>
              <a:t>+</a:t>
            </a:r>
            <a:r>
              <a:rPr sz="1800" i="1" spc="-20" dirty="0">
                <a:solidFill>
                  <a:srgbClr val="595959"/>
                </a:solidFill>
                <a:latin typeface="Roboto"/>
                <a:cs typeface="Roboto"/>
              </a:rPr>
              <a:t> </a:t>
            </a:r>
            <a:r>
              <a:rPr sz="1800" i="1" spc="-25" dirty="0">
                <a:solidFill>
                  <a:srgbClr val="595959"/>
                </a:solidFill>
                <a:latin typeface="Roboto"/>
                <a:cs typeface="Roboto"/>
              </a:rPr>
              <a:t>n)</a:t>
            </a:r>
            <a:endParaRPr sz="1800">
              <a:latin typeface="Roboto"/>
              <a:cs typeface="Roboto"/>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604139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What’s </a:t>
            </a:r>
            <a:r>
              <a:rPr sz="2500" b="0" spc="5" dirty="0">
                <a:solidFill>
                  <a:srgbClr val="000000"/>
                </a:solidFill>
                <a:latin typeface="Arial MT"/>
                <a:cs typeface="Arial MT"/>
              </a:rPr>
              <a:t>the</a:t>
            </a:r>
            <a:r>
              <a:rPr sz="2500" b="0" spc="-5" dirty="0">
                <a:solidFill>
                  <a:srgbClr val="000000"/>
                </a:solidFill>
                <a:latin typeface="Arial MT"/>
                <a:cs typeface="Arial MT"/>
              </a:rPr>
              <a:t> </a:t>
            </a:r>
            <a:r>
              <a:rPr sz="2500" b="0" spc="5" dirty="0">
                <a:solidFill>
                  <a:srgbClr val="000000"/>
                </a:solidFill>
                <a:latin typeface="Arial MT"/>
                <a:cs typeface="Arial MT"/>
              </a:rPr>
              <a:t>strategy</a:t>
            </a:r>
            <a:r>
              <a:rPr sz="2500" b="0" dirty="0">
                <a:solidFill>
                  <a:srgbClr val="000000"/>
                </a:solidFill>
                <a:latin typeface="Arial MT"/>
                <a:cs typeface="Arial MT"/>
              </a:rPr>
              <a:t> </a:t>
            </a:r>
            <a:r>
              <a:rPr sz="2500" b="0" spc="5" dirty="0">
                <a:solidFill>
                  <a:srgbClr val="000000"/>
                </a:solidFill>
                <a:latin typeface="Arial MT"/>
                <a:cs typeface="Arial MT"/>
              </a:rPr>
              <a:t>to</a:t>
            </a:r>
            <a:r>
              <a:rPr sz="2500" b="0" spc="-5" dirty="0">
                <a:solidFill>
                  <a:srgbClr val="000000"/>
                </a:solidFill>
                <a:latin typeface="Arial MT"/>
                <a:cs typeface="Arial MT"/>
              </a:rPr>
              <a:t> </a:t>
            </a:r>
            <a:r>
              <a:rPr sz="2500" b="0" spc="5" dirty="0">
                <a:solidFill>
                  <a:srgbClr val="000000"/>
                </a:solidFill>
                <a:latin typeface="Arial MT"/>
                <a:cs typeface="Arial MT"/>
              </a:rPr>
              <a:t>increase</a:t>
            </a:r>
            <a:r>
              <a:rPr sz="2500" b="0" dirty="0">
                <a:solidFill>
                  <a:srgbClr val="000000"/>
                </a:solidFill>
                <a:latin typeface="Arial MT"/>
                <a:cs typeface="Arial MT"/>
              </a:rPr>
              <a:t> table-size?</a:t>
            </a:r>
            <a:endParaRPr sz="25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11797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Enter</a:t>
            </a:r>
            <a:r>
              <a:rPr sz="2500" b="0" spc="-5" dirty="0">
                <a:solidFill>
                  <a:srgbClr val="000000"/>
                </a:solidFill>
                <a:latin typeface="Arial MT"/>
                <a:cs typeface="Arial MT"/>
              </a:rPr>
              <a:t> </a:t>
            </a:r>
            <a:r>
              <a:rPr sz="2500" b="0" dirty="0">
                <a:solidFill>
                  <a:srgbClr val="000000"/>
                </a:solidFill>
                <a:latin typeface="Arial MT"/>
                <a:cs typeface="Arial MT"/>
              </a:rPr>
              <a:t>th</a:t>
            </a:r>
            <a:r>
              <a:rPr sz="2500" b="0" spc="10" dirty="0">
                <a:solidFill>
                  <a:srgbClr val="000000"/>
                </a:solidFill>
                <a:latin typeface="Arial MT"/>
                <a:cs typeface="Arial MT"/>
              </a:rPr>
              <a:t>e</a:t>
            </a:r>
            <a:r>
              <a:rPr sz="2500" b="0" spc="-5" dirty="0">
                <a:solidFill>
                  <a:srgbClr val="000000"/>
                </a:solidFill>
                <a:latin typeface="Arial MT"/>
                <a:cs typeface="Arial MT"/>
              </a:rPr>
              <a:t> </a:t>
            </a:r>
            <a:r>
              <a:rPr sz="2500" b="0" spc="5" dirty="0">
                <a:solidFill>
                  <a:srgbClr val="000000"/>
                </a:solidFill>
                <a:latin typeface="Arial MT"/>
                <a:cs typeface="Arial MT"/>
              </a:rPr>
              <a:t>Symbo</a:t>
            </a:r>
            <a:r>
              <a:rPr sz="2500" b="0" dirty="0">
                <a:solidFill>
                  <a:srgbClr val="000000"/>
                </a:solidFill>
                <a:latin typeface="Arial MT"/>
                <a:cs typeface="Arial MT"/>
              </a:rPr>
              <a:t>l</a:t>
            </a:r>
            <a:r>
              <a:rPr sz="2500" b="0" spc="-50" dirty="0">
                <a:solidFill>
                  <a:srgbClr val="000000"/>
                </a:solidFill>
                <a:latin typeface="Arial MT"/>
                <a:cs typeface="Arial MT"/>
              </a:rPr>
              <a:t> </a:t>
            </a:r>
            <a:r>
              <a:rPr sz="2500" b="0" spc="-270" dirty="0">
                <a:solidFill>
                  <a:srgbClr val="000000"/>
                </a:solidFill>
                <a:latin typeface="Arial MT"/>
                <a:cs typeface="Arial MT"/>
              </a:rPr>
              <a:t>T</a:t>
            </a:r>
            <a:r>
              <a:rPr sz="2500" b="0" dirty="0">
                <a:solidFill>
                  <a:srgbClr val="000000"/>
                </a:solidFill>
                <a:latin typeface="Arial MT"/>
                <a:cs typeface="Arial MT"/>
              </a:rPr>
              <a:t>abl</a:t>
            </a:r>
            <a:r>
              <a:rPr sz="2500" b="0" spc="10" dirty="0">
                <a:solidFill>
                  <a:srgbClr val="000000"/>
                </a:solidFill>
                <a:latin typeface="Arial MT"/>
                <a:cs typeface="Arial MT"/>
              </a:rPr>
              <a:t>e</a:t>
            </a:r>
            <a:r>
              <a:rPr sz="2500" b="0" spc="-140" dirty="0">
                <a:solidFill>
                  <a:srgbClr val="000000"/>
                </a:solidFill>
                <a:latin typeface="Arial MT"/>
                <a:cs typeface="Arial MT"/>
              </a:rPr>
              <a:t> </a:t>
            </a:r>
            <a:r>
              <a:rPr sz="2500" b="0" spc="5" dirty="0">
                <a:solidFill>
                  <a:srgbClr val="000000"/>
                </a:solidFill>
                <a:latin typeface="Arial MT"/>
                <a:cs typeface="Arial MT"/>
              </a:rPr>
              <a:t>ADT!</a:t>
            </a:r>
            <a:endParaRPr sz="2500">
              <a:latin typeface="Arial MT"/>
              <a:cs typeface="Arial MT"/>
            </a:endParaRPr>
          </a:p>
        </p:txBody>
      </p:sp>
      <p:sp>
        <p:nvSpPr>
          <p:cNvPr id="3" name="object 3"/>
          <p:cNvSpPr txBox="1"/>
          <p:nvPr/>
        </p:nvSpPr>
        <p:spPr>
          <a:xfrm>
            <a:off x="384725" y="1216355"/>
            <a:ext cx="423799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It</a:t>
            </a:r>
            <a:r>
              <a:rPr sz="1800" spc="-25" dirty="0">
                <a:solidFill>
                  <a:srgbClr val="595959"/>
                </a:solidFill>
                <a:latin typeface="Arial MT"/>
                <a:cs typeface="Arial MT"/>
              </a:rPr>
              <a:t> </a:t>
            </a:r>
            <a:r>
              <a:rPr sz="1800" dirty="0">
                <a:solidFill>
                  <a:srgbClr val="595959"/>
                </a:solidFill>
                <a:latin typeface="Arial MT"/>
                <a:cs typeface="Arial MT"/>
              </a:rPr>
              <a:t>should</a:t>
            </a:r>
            <a:r>
              <a:rPr sz="1800" spc="-20" dirty="0">
                <a:solidFill>
                  <a:srgbClr val="595959"/>
                </a:solidFill>
                <a:latin typeface="Arial MT"/>
                <a:cs typeface="Arial MT"/>
              </a:rPr>
              <a:t> </a:t>
            </a:r>
            <a:r>
              <a:rPr sz="1800" dirty="0">
                <a:solidFill>
                  <a:srgbClr val="595959"/>
                </a:solidFill>
                <a:latin typeface="Arial MT"/>
                <a:cs typeface="Arial MT"/>
              </a:rPr>
              <a:t>support</a:t>
            </a:r>
            <a:r>
              <a:rPr sz="1800" spc="-20" dirty="0">
                <a:solidFill>
                  <a:srgbClr val="595959"/>
                </a:solidFill>
                <a:latin typeface="Arial MT"/>
                <a:cs typeface="Arial MT"/>
              </a:rPr>
              <a:t> </a:t>
            </a:r>
            <a:r>
              <a:rPr sz="1800" spc="-5" dirty="0">
                <a:solidFill>
                  <a:srgbClr val="595959"/>
                </a:solidFill>
                <a:latin typeface="Arial MT"/>
                <a:cs typeface="Arial MT"/>
              </a:rPr>
              <a:t>the</a:t>
            </a:r>
            <a:r>
              <a:rPr sz="1800" spc="-20" dirty="0">
                <a:solidFill>
                  <a:srgbClr val="595959"/>
                </a:solidFill>
                <a:latin typeface="Arial MT"/>
                <a:cs typeface="Arial MT"/>
              </a:rPr>
              <a:t> </a:t>
            </a:r>
            <a:r>
              <a:rPr sz="1800" spc="-5" dirty="0">
                <a:solidFill>
                  <a:srgbClr val="595959"/>
                </a:solidFill>
                <a:latin typeface="Arial MT"/>
                <a:cs typeface="Arial MT"/>
              </a:rPr>
              <a:t>following</a:t>
            </a:r>
            <a:r>
              <a:rPr sz="1800" spc="-20" dirty="0">
                <a:solidFill>
                  <a:srgbClr val="595959"/>
                </a:solidFill>
                <a:latin typeface="Arial MT"/>
                <a:cs typeface="Arial MT"/>
              </a:rPr>
              <a:t> </a:t>
            </a:r>
            <a:r>
              <a:rPr sz="1800" spc="-5" dirty="0">
                <a:solidFill>
                  <a:srgbClr val="595959"/>
                </a:solidFill>
                <a:latin typeface="Arial MT"/>
                <a:cs typeface="Arial MT"/>
              </a:rPr>
              <a:t>operations:</a:t>
            </a:r>
            <a:endParaRPr sz="1800">
              <a:latin typeface="Arial MT"/>
              <a:cs typeface="Arial MT"/>
            </a:endParaRPr>
          </a:p>
        </p:txBody>
      </p:sp>
      <p:graphicFrame>
        <p:nvGraphicFramePr>
          <p:cNvPr id="4" name="object 4"/>
          <p:cNvGraphicFramePr>
            <a:graphicFrameLocks noGrp="1"/>
          </p:cNvGraphicFramePr>
          <p:nvPr/>
        </p:nvGraphicFramePr>
        <p:xfrm>
          <a:off x="487949" y="1706068"/>
          <a:ext cx="2629535" cy="1536190"/>
        </p:xfrm>
        <a:graphic>
          <a:graphicData uri="http://schemas.openxmlformats.org/drawingml/2006/table">
            <a:tbl>
              <a:tblPr firstRow="1" bandRow="1">
                <a:tableStyleId>{2D5ABB26-0587-4C30-8999-92F81FD0307C}</a:tableStyleId>
              </a:tblPr>
              <a:tblGrid>
                <a:gridCol w="1120775">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25146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294894">
                <a:tc gridSpan="4">
                  <a:txBody>
                    <a:bodyPr/>
                    <a:lstStyle/>
                    <a:p>
                      <a:pPr marL="366395" indent="-367030">
                        <a:lnSpc>
                          <a:spcPts val="2090"/>
                        </a:lnSpc>
                        <a:buFont typeface="Arial MT"/>
                        <a:buChar char="●"/>
                        <a:tabLst>
                          <a:tab pos="366395" algn="l"/>
                          <a:tab pos="367030" algn="l"/>
                        </a:tabLst>
                      </a:pPr>
                      <a:r>
                        <a:rPr sz="1800" spc="-5" dirty="0">
                          <a:solidFill>
                            <a:srgbClr val="595959"/>
                          </a:solidFill>
                          <a:latin typeface="Consolas"/>
                          <a:cs typeface="Consolas"/>
                        </a:rPr>
                        <a:t>insert(key,</a:t>
                      </a:r>
                      <a:r>
                        <a:rPr sz="1800" spc="-95" dirty="0">
                          <a:solidFill>
                            <a:srgbClr val="595959"/>
                          </a:solidFill>
                          <a:latin typeface="Consolas"/>
                          <a:cs typeface="Consolas"/>
                        </a:rPr>
                        <a:t> </a:t>
                      </a:r>
                      <a:r>
                        <a:rPr sz="1800" spc="-5" dirty="0">
                          <a:solidFill>
                            <a:srgbClr val="595959"/>
                          </a:solidFill>
                          <a:latin typeface="Consolas"/>
                          <a:cs typeface="Consolas"/>
                        </a:rPr>
                        <a:t>value)</a:t>
                      </a:r>
                      <a:endParaRPr sz="1800">
                        <a:latin typeface="Consolas"/>
                        <a:cs typeface="Consolas"/>
                      </a:endParaRPr>
                    </a:p>
                  </a:txBody>
                  <a:tcPr marL="0" marR="0" marT="0" marB="0">
                    <a:lnB w="53975">
                      <a:solidFill>
                        <a:srgbClr val="FFFFFF"/>
                      </a:solidFill>
                      <a:prstDash val="solid"/>
                    </a:lnB>
                    <a:solidFill>
                      <a:srgbClr val="EEEEEE"/>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15468">
                <a:tc gridSpan="2">
                  <a:txBody>
                    <a:bodyPr/>
                    <a:lstStyle/>
                    <a:p>
                      <a:pPr marL="366395" indent="-367030">
                        <a:lnSpc>
                          <a:spcPct val="100000"/>
                        </a:lnSpc>
                        <a:spcBef>
                          <a:spcPts val="90"/>
                        </a:spcBef>
                        <a:buFont typeface="Arial MT"/>
                        <a:buChar char="●"/>
                        <a:tabLst>
                          <a:tab pos="366395" algn="l"/>
                          <a:tab pos="367030" algn="l"/>
                        </a:tabLst>
                      </a:pPr>
                      <a:r>
                        <a:rPr sz="1800" spc="-5" dirty="0">
                          <a:solidFill>
                            <a:srgbClr val="595959"/>
                          </a:solidFill>
                          <a:latin typeface="Consolas"/>
                          <a:cs typeface="Consolas"/>
                        </a:rPr>
                        <a:t>search(key)</a:t>
                      </a:r>
                      <a:endParaRPr sz="1800">
                        <a:latin typeface="Consolas"/>
                        <a:cs typeface="Consolas"/>
                      </a:endParaRPr>
                    </a:p>
                  </a:txBody>
                  <a:tcPr marL="0" marR="0" marT="11430" marB="0">
                    <a:lnT w="53975">
                      <a:solidFill>
                        <a:srgbClr val="FFFFFF"/>
                      </a:solidFill>
                      <a:prstDash val="solid"/>
                    </a:lnT>
                    <a:lnB w="53975">
                      <a:solidFill>
                        <a:srgbClr val="FFFFFF"/>
                      </a:solidFill>
                      <a:prstDash val="solid"/>
                    </a:lnB>
                    <a:solidFill>
                      <a:srgbClr val="EEEEEE"/>
                    </a:solidFill>
                  </a:tcPr>
                </a:tc>
                <a:tc hMerge="1">
                  <a:txBody>
                    <a:bodyPr/>
                    <a:lstStyle/>
                    <a:p>
                      <a:endParaRPr/>
                    </a:p>
                  </a:txBody>
                  <a:tcPr marL="0" marR="0" marT="0" marB="0"/>
                </a:tc>
                <a:tc rowSpan="2" gridSpan="2">
                  <a:txBody>
                    <a:bodyPr/>
                    <a:lstStyle/>
                    <a:p>
                      <a:pPr>
                        <a:lnSpc>
                          <a:spcPct val="100000"/>
                        </a:lnSpc>
                      </a:pPr>
                      <a:endParaRPr sz="1900">
                        <a:latin typeface="Times New Roman"/>
                        <a:cs typeface="Times New Roman"/>
                      </a:endParaRPr>
                    </a:p>
                  </a:txBody>
                  <a:tcPr marL="0" marR="0" marT="0" marB="0">
                    <a:lnT w="53975">
                      <a:solidFill>
                        <a:srgbClr val="FFFFFF"/>
                      </a:solidFill>
                      <a:prstDash val="solid"/>
                    </a:lnT>
                    <a:lnB w="53975">
                      <a:solidFill>
                        <a:srgbClr val="FFFFFF"/>
                      </a:solidFill>
                      <a:prstDash val="solid"/>
                    </a:lnB>
                  </a:tcPr>
                </a:tc>
                <a:tc rowSpan="2" hMerge="1">
                  <a:txBody>
                    <a:bodyPr/>
                    <a:lstStyle/>
                    <a:p>
                      <a:endParaRPr/>
                    </a:p>
                  </a:txBody>
                  <a:tcPr marL="0" marR="0" marT="0" marB="0"/>
                </a:tc>
                <a:extLst>
                  <a:ext uri="{0D108BD9-81ED-4DB2-BD59-A6C34878D82A}">
                    <a16:rowId xmlns:a16="http://schemas.microsoft.com/office/drawing/2014/main" val="10001"/>
                  </a:ext>
                </a:extLst>
              </a:tr>
              <a:tr h="315467">
                <a:tc gridSpan="2">
                  <a:txBody>
                    <a:bodyPr/>
                    <a:lstStyle/>
                    <a:p>
                      <a:pPr marL="366395" indent="-367030">
                        <a:lnSpc>
                          <a:spcPct val="100000"/>
                        </a:lnSpc>
                        <a:spcBef>
                          <a:spcPts val="90"/>
                        </a:spcBef>
                        <a:buFont typeface="Arial MT"/>
                        <a:buChar char="●"/>
                        <a:tabLst>
                          <a:tab pos="366395" algn="l"/>
                          <a:tab pos="367030" algn="l"/>
                        </a:tabLst>
                      </a:pPr>
                      <a:r>
                        <a:rPr sz="1800" spc="-5" dirty="0">
                          <a:solidFill>
                            <a:srgbClr val="595959"/>
                          </a:solidFill>
                          <a:latin typeface="Consolas"/>
                          <a:cs typeface="Consolas"/>
                        </a:rPr>
                        <a:t>delete(key)</a:t>
                      </a:r>
                      <a:endParaRPr sz="1800">
                        <a:latin typeface="Consolas"/>
                        <a:cs typeface="Consolas"/>
                      </a:endParaRPr>
                    </a:p>
                  </a:txBody>
                  <a:tcPr marL="0" marR="0" marT="11430" marB="0">
                    <a:lnT w="53975">
                      <a:solidFill>
                        <a:srgbClr val="FFFFFF"/>
                      </a:solidFill>
                      <a:prstDash val="solid"/>
                    </a:lnT>
                    <a:lnB w="53975">
                      <a:solidFill>
                        <a:srgbClr val="FFFFFF"/>
                      </a:solidFill>
                      <a:prstDash val="solid"/>
                    </a:lnB>
                    <a:solidFill>
                      <a:srgbClr val="EEEEEE"/>
                    </a:solidFill>
                  </a:tcPr>
                </a:tc>
                <a:tc hMerge="1">
                  <a:txBody>
                    <a:bodyPr/>
                    <a:lstStyle/>
                    <a:p>
                      <a:endParaRPr/>
                    </a:p>
                  </a:txBody>
                  <a:tcPr marL="0" marR="0" marT="0" marB="0"/>
                </a:tc>
                <a:tc gridSpan="2" vMerge="1">
                  <a:txBody>
                    <a:bodyPr/>
                    <a:lstStyle/>
                    <a:p>
                      <a:endParaRPr/>
                    </a:p>
                  </a:txBody>
                  <a:tcPr marL="0" marR="0" marT="0" marB="0">
                    <a:lnT w="53975">
                      <a:solidFill>
                        <a:srgbClr val="FFFFFF"/>
                      </a:solidFill>
                      <a:prstDash val="solid"/>
                    </a:lnT>
                    <a:lnB w="53975">
                      <a:solidFill>
                        <a:srgbClr val="FFFFFF"/>
                      </a:solidFill>
                      <a:prstDash val="solid"/>
                    </a:lnB>
                  </a:tcPr>
                </a:tc>
                <a:tc hMerge="1" vMerge="1">
                  <a:txBody>
                    <a:bodyPr/>
                    <a:lstStyle/>
                    <a:p>
                      <a:endParaRPr/>
                    </a:p>
                  </a:txBody>
                  <a:tcPr marL="0" marR="0" marT="0" marB="0"/>
                </a:tc>
                <a:extLst>
                  <a:ext uri="{0D108BD9-81ED-4DB2-BD59-A6C34878D82A}">
                    <a16:rowId xmlns:a16="http://schemas.microsoft.com/office/drawing/2014/main" val="10002"/>
                  </a:ext>
                </a:extLst>
              </a:tr>
              <a:tr h="315467">
                <a:tc gridSpan="3">
                  <a:txBody>
                    <a:bodyPr/>
                    <a:lstStyle/>
                    <a:p>
                      <a:pPr marL="366395" indent="-367030">
                        <a:lnSpc>
                          <a:spcPct val="100000"/>
                        </a:lnSpc>
                        <a:spcBef>
                          <a:spcPts val="90"/>
                        </a:spcBef>
                        <a:buFont typeface="Arial MT"/>
                        <a:buChar char="●"/>
                        <a:tabLst>
                          <a:tab pos="366395" algn="l"/>
                          <a:tab pos="367030" algn="l"/>
                        </a:tabLst>
                      </a:pPr>
                      <a:r>
                        <a:rPr sz="1800" spc="-5" dirty="0">
                          <a:solidFill>
                            <a:srgbClr val="595959"/>
                          </a:solidFill>
                          <a:latin typeface="Consolas"/>
                          <a:cs typeface="Consolas"/>
                        </a:rPr>
                        <a:t>contains(key)</a:t>
                      </a:r>
                      <a:endParaRPr sz="1800">
                        <a:latin typeface="Consolas"/>
                        <a:cs typeface="Consolas"/>
                      </a:endParaRPr>
                    </a:p>
                  </a:txBody>
                  <a:tcPr marL="0" marR="0" marT="11430" marB="0">
                    <a:lnT w="53975">
                      <a:solidFill>
                        <a:srgbClr val="FFFFFF"/>
                      </a:solidFill>
                      <a:prstDash val="solid"/>
                    </a:lnT>
                    <a:lnB w="53975">
                      <a:solidFill>
                        <a:srgbClr val="FFFFFF"/>
                      </a:solidFill>
                      <a:prstDash val="solid"/>
                    </a:lnB>
                    <a:solidFill>
                      <a:srgbClr val="EEEEEE"/>
                    </a:solidFill>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900">
                        <a:latin typeface="Times New Roman"/>
                        <a:cs typeface="Times New Roman"/>
                      </a:endParaRPr>
                    </a:p>
                  </a:txBody>
                  <a:tcPr marL="0" marR="0" marT="0" marB="0">
                    <a:lnT w="53975">
                      <a:solidFill>
                        <a:srgbClr val="FFFFFF"/>
                      </a:solidFill>
                      <a:prstDash val="solid"/>
                    </a:lnT>
                    <a:lnB w="53975">
                      <a:solidFill>
                        <a:srgbClr val="FFFFFF"/>
                      </a:solidFill>
                      <a:prstDash val="solid"/>
                    </a:lnB>
                  </a:tcPr>
                </a:tc>
                <a:extLst>
                  <a:ext uri="{0D108BD9-81ED-4DB2-BD59-A6C34878D82A}">
                    <a16:rowId xmlns:a16="http://schemas.microsoft.com/office/drawing/2014/main" val="10003"/>
                  </a:ext>
                </a:extLst>
              </a:tr>
              <a:tr h="294894">
                <a:tc>
                  <a:txBody>
                    <a:bodyPr/>
                    <a:lstStyle/>
                    <a:p>
                      <a:pPr marL="366395" indent="-367030">
                        <a:lnSpc>
                          <a:spcPts val="2130"/>
                        </a:lnSpc>
                        <a:spcBef>
                          <a:spcPts val="90"/>
                        </a:spcBef>
                        <a:buFont typeface="Arial MT"/>
                        <a:buChar char="●"/>
                        <a:tabLst>
                          <a:tab pos="366395" algn="l"/>
                          <a:tab pos="367030" algn="l"/>
                        </a:tabLst>
                      </a:pPr>
                      <a:r>
                        <a:rPr sz="1800" spc="-5" dirty="0">
                          <a:solidFill>
                            <a:srgbClr val="595959"/>
                          </a:solidFill>
                          <a:latin typeface="Consolas"/>
                          <a:cs typeface="Consolas"/>
                        </a:rPr>
                        <a:t>size()</a:t>
                      </a:r>
                      <a:endParaRPr sz="1800">
                        <a:latin typeface="Consolas"/>
                        <a:cs typeface="Consolas"/>
                      </a:endParaRPr>
                    </a:p>
                  </a:txBody>
                  <a:tcPr marL="0" marR="0" marT="11430" marB="0">
                    <a:lnT w="53975">
                      <a:solidFill>
                        <a:srgbClr val="FFFFFF"/>
                      </a:solidFill>
                      <a:prstDash val="solid"/>
                    </a:lnT>
                    <a:solidFill>
                      <a:srgbClr val="EEEEEE"/>
                    </a:solidFill>
                  </a:tcPr>
                </a:tc>
                <a:tc gridSpan="3">
                  <a:txBody>
                    <a:bodyPr/>
                    <a:lstStyle/>
                    <a:p>
                      <a:pPr>
                        <a:lnSpc>
                          <a:spcPct val="100000"/>
                        </a:lnSpc>
                      </a:pPr>
                      <a:endParaRPr sz="1800">
                        <a:latin typeface="Times New Roman"/>
                        <a:cs typeface="Times New Roman"/>
                      </a:endParaRPr>
                    </a:p>
                  </a:txBody>
                  <a:tcPr marL="0" marR="0" marT="0" marB="0">
                    <a:lnT w="53975">
                      <a:solidFill>
                        <a:srgbClr val="FFFFFF"/>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5" name="object 5"/>
          <p:cNvSpPr txBox="1"/>
          <p:nvPr/>
        </p:nvSpPr>
        <p:spPr>
          <a:xfrm>
            <a:off x="384725" y="3881832"/>
            <a:ext cx="263779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All</a:t>
            </a:r>
            <a:r>
              <a:rPr sz="1800" spc="-30" dirty="0">
                <a:solidFill>
                  <a:srgbClr val="595959"/>
                </a:solidFill>
                <a:latin typeface="Arial MT"/>
                <a:cs typeface="Arial MT"/>
              </a:rPr>
              <a:t> </a:t>
            </a:r>
            <a:r>
              <a:rPr sz="1800" spc="-5" dirty="0">
                <a:solidFill>
                  <a:srgbClr val="595959"/>
                </a:solidFill>
                <a:latin typeface="Arial MT"/>
                <a:cs typeface="Arial MT"/>
              </a:rPr>
              <a:t>in </a:t>
            </a:r>
            <a:r>
              <a:rPr sz="1800" b="1" spc="-5" dirty="0">
                <a:solidFill>
                  <a:srgbClr val="595959"/>
                </a:solidFill>
                <a:latin typeface="Arial"/>
                <a:cs typeface="Arial"/>
              </a:rPr>
              <a:t>expected</a:t>
            </a:r>
            <a:r>
              <a:rPr sz="1800" b="1" spc="-20" dirty="0">
                <a:solidFill>
                  <a:srgbClr val="595959"/>
                </a:solidFill>
                <a:latin typeface="Arial"/>
                <a:cs typeface="Arial"/>
              </a:rPr>
              <a:t> </a:t>
            </a:r>
            <a:r>
              <a:rPr sz="1800" b="1" i="1" spc="75" dirty="0">
                <a:solidFill>
                  <a:srgbClr val="595959"/>
                </a:solidFill>
                <a:latin typeface="Roboto Cn"/>
                <a:cs typeface="Roboto Cn"/>
              </a:rPr>
              <a:t>O(1)</a:t>
            </a:r>
            <a:r>
              <a:rPr sz="1800" b="1" i="1" spc="85" dirty="0">
                <a:solidFill>
                  <a:srgbClr val="595959"/>
                </a:solidFill>
                <a:latin typeface="Roboto Cn"/>
                <a:cs typeface="Roboto Cn"/>
              </a:rPr>
              <a:t> </a:t>
            </a:r>
            <a:r>
              <a:rPr sz="1800" spc="-5" dirty="0">
                <a:solidFill>
                  <a:srgbClr val="595959"/>
                </a:solidFill>
                <a:latin typeface="Arial MT"/>
                <a:cs typeface="Arial MT"/>
              </a:rPr>
              <a:t>time!</a:t>
            </a:r>
            <a:endParaRPr sz="1800">
              <a:latin typeface="Arial MT"/>
              <a:cs typeface="Arial M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5" y="505248"/>
            <a:ext cx="6041390" cy="409575"/>
          </a:xfrm>
          <a:prstGeom prst="rect">
            <a:avLst/>
          </a:prstGeom>
        </p:spPr>
        <p:txBody>
          <a:bodyPr vert="horz" wrap="square" lIns="0" tIns="15240" rIns="0" bIns="0" rtlCol="0">
            <a:spAutoFit/>
          </a:bodyPr>
          <a:lstStyle/>
          <a:p>
            <a:pPr marL="12700">
              <a:lnSpc>
                <a:spcPct val="100000"/>
              </a:lnSpc>
              <a:spcBef>
                <a:spcPts val="120"/>
              </a:spcBef>
            </a:pPr>
            <a:r>
              <a:rPr sz="2500" spc="-5" dirty="0">
                <a:latin typeface="Arial MT"/>
                <a:cs typeface="Arial MT"/>
              </a:rPr>
              <a:t>What’s </a:t>
            </a:r>
            <a:r>
              <a:rPr sz="2500" spc="5" dirty="0">
                <a:latin typeface="Arial MT"/>
                <a:cs typeface="Arial MT"/>
              </a:rPr>
              <a:t>the</a:t>
            </a:r>
            <a:r>
              <a:rPr sz="2500" spc="-5" dirty="0">
                <a:latin typeface="Arial MT"/>
                <a:cs typeface="Arial MT"/>
              </a:rPr>
              <a:t> </a:t>
            </a:r>
            <a:r>
              <a:rPr sz="2500" spc="5" dirty="0">
                <a:latin typeface="Arial MT"/>
                <a:cs typeface="Arial MT"/>
              </a:rPr>
              <a:t>strategy</a:t>
            </a:r>
            <a:r>
              <a:rPr sz="2500" dirty="0">
                <a:latin typeface="Arial MT"/>
                <a:cs typeface="Arial MT"/>
              </a:rPr>
              <a:t> </a:t>
            </a:r>
            <a:r>
              <a:rPr sz="2500" spc="5" dirty="0">
                <a:latin typeface="Arial MT"/>
                <a:cs typeface="Arial MT"/>
              </a:rPr>
              <a:t>to</a:t>
            </a:r>
            <a:r>
              <a:rPr sz="2500" spc="-5" dirty="0">
                <a:latin typeface="Arial MT"/>
                <a:cs typeface="Arial MT"/>
              </a:rPr>
              <a:t> </a:t>
            </a:r>
            <a:r>
              <a:rPr sz="2500" spc="5" dirty="0">
                <a:latin typeface="Arial MT"/>
                <a:cs typeface="Arial MT"/>
              </a:rPr>
              <a:t>increase</a:t>
            </a:r>
            <a:r>
              <a:rPr sz="2500" dirty="0">
                <a:latin typeface="Arial MT"/>
                <a:cs typeface="Arial MT"/>
              </a:rPr>
              <a:t> table-size?</a:t>
            </a:r>
            <a:endParaRPr sz="2500">
              <a:latin typeface="Arial MT"/>
              <a:cs typeface="Arial MT"/>
            </a:endParaRPr>
          </a:p>
        </p:txBody>
      </p:sp>
      <p:sp>
        <p:nvSpPr>
          <p:cNvPr id="3" name="object 3"/>
          <p:cNvSpPr txBox="1"/>
          <p:nvPr/>
        </p:nvSpPr>
        <p:spPr>
          <a:xfrm>
            <a:off x="384725" y="1216355"/>
            <a:ext cx="129476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DOUBLE</a:t>
            </a:r>
            <a:r>
              <a:rPr sz="1800" spc="-80" dirty="0">
                <a:solidFill>
                  <a:srgbClr val="595959"/>
                </a:solidFill>
                <a:latin typeface="Arial MT"/>
                <a:cs typeface="Arial MT"/>
              </a:rPr>
              <a:t> </a:t>
            </a:r>
            <a:r>
              <a:rPr sz="1800" spc="-5" dirty="0">
                <a:solidFill>
                  <a:srgbClr val="595959"/>
                </a:solidFill>
                <a:latin typeface="Arial MT"/>
                <a:cs typeface="Arial MT"/>
              </a:rPr>
              <a:t>IT!</a:t>
            </a:r>
            <a:endParaRPr sz="1800">
              <a:latin typeface="Arial MT"/>
              <a:cs typeface="Arial MT"/>
            </a:endParaRPr>
          </a:p>
        </p:txBody>
      </p:sp>
      <p:pic>
        <p:nvPicPr>
          <p:cNvPr id="4" name="object 4"/>
          <p:cNvPicPr/>
          <p:nvPr/>
        </p:nvPicPr>
        <p:blipFill>
          <a:blip r:embed="rId2" cstate="print"/>
          <a:stretch>
            <a:fillRect/>
          </a:stretch>
        </p:blipFill>
        <p:spPr>
          <a:xfrm>
            <a:off x="2594412" y="1467775"/>
            <a:ext cx="3955174" cy="3562849"/>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64312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But</a:t>
            </a:r>
            <a:r>
              <a:rPr sz="2500" b="0" spc="-15" dirty="0">
                <a:solidFill>
                  <a:srgbClr val="000000"/>
                </a:solidFill>
                <a:latin typeface="Arial MT"/>
                <a:cs typeface="Arial MT"/>
              </a:rPr>
              <a:t> </a:t>
            </a:r>
            <a:r>
              <a:rPr sz="2500" b="0" spc="5" dirty="0">
                <a:solidFill>
                  <a:srgbClr val="000000"/>
                </a:solidFill>
                <a:latin typeface="Arial MT"/>
                <a:cs typeface="Arial MT"/>
              </a:rPr>
              <a:t>how</a:t>
            </a:r>
            <a:r>
              <a:rPr sz="2500" b="0" spc="-5" dirty="0">
                <a:solidFill>
                  <a:srgbClr val="000000"/>
                </a:solidFill>
                <a:latin typeface="Arial MT"/>
                <a:cs typeface="Arial MT"/>
              </a:rPr>
              <a:t> </a:t>
            </a:r>
            <a:r>
              <a:rPr sz="2500" b="0" spc="10" dirty="0">
                <a:solidFill>
                  <a:srgbClr val="000000"/>
                </a:solidFill>
                <a:latin typeface="Arial MT"/>
                <a:cs typeface="Arial MT"/>
              </a:rPr>
              <a:t>much</a:t>
            </a:r>
            <a:r>
              <a:rPr sz="2500" b="0" spc="-5" dirty="0">
                <a:solidFill>
                  <a:srgbClr val="000000"/>
                </a:solidFill>
                <a:latin typeface="Arial MT"/>
                <a:cs typeface="Arial MT"/>
              </a:rPr>
              <a:t> </a:t>
            </a:r>
            <a:r>
              <a:rPr sz="2500" b="0" spc="5" dirty="0">
                <a:solidFill>
                  <a:srgbClr val="000000"/>
                </a:solidFill>
                <a:latin typeface="Arial MT"/>
                <a:cs typeface="Arial MT"/>
              </a:rPr>
              <a:t>does</a:t>
            </a:r>
            <a:r>
              <a:rPr sz="2500" b="0" spc="-5" dirty="0">
                <a:solidFill>
                  <a:srgbClr val="000000"/>
                </a:solidFill>
                <a:latin typeface="Arial MT"/>
                <a:cs typeface="Arial MT"/>
              </a:rPr>
              <a:t> </a:t>
            </a:r>
            <a:r>
              <a:rPr sz="2500" b="0" spc="5" dirty="0">
                <a:solidFill>
                  <a:srgbClr val="000000"/>
                </a:solidFill>
                <a:latin typeface="Arial MT"/>
                <a:cs typeface="Arial MT"/>
              </a:rPr>
              <a:t>time</a:t>
            </a:r>
            <a:r>
              <a:rPr sz="2500" b="0" spc="-10" dirty="0">
                <a:solidFill>
                  <a:srgbClr val="000000"/>
                </a:solidFill>
                <a:latin typeface="Arial MT"/>
                <a:cs typeface="Arial MT"/>
              </a:rPr>
              <a:t> </a:t>
            </a:r>
            <a:r>
              <a:rPr sz="2500" b="0" dirty="0">
                <a:solidFill>
                  <a:srgbClr val="000000"/>
                </a:solidFill>
                <a:latin typeface="Arial MT"/>
                <a:cs typeface="Arial MT"/>
              </a:rPr>
              <a:t>it</a:t>
            </a:r>
            <a:r>
              <a:rPr sz="2500" b="0" spc="-5" dirty="0">
                <a:solidFill>
                  <a:srgbClr val="000000"/>
                </a:solidFill>
                <a:latin typeface="Arial MT"/>
                <a:cs typeface="Arial MT"/>
              </a:rPr>
              <a:t> </a:t>
            </a:r>
            <a:r>
              <a:rPr sz="2500" b="0" dirty="0">
                <a:solidFill>
                  <a:srgbClr val="000000"/>
                </a:solidFill>
                <a:latin typeface="Arial MT"/>
                <a:cs typeface="Arial MT"/>
              </a:rPr>
              <a:t>take?</a:t>
            </a:r>
            <a:endParaRPr sz="2500">
              <a:latin typeface="Arial MT"/>
              <a:cs typeface="Arial MT"/>
            </a:endParaRPr>
          </a:p>
        </p:txBody>
      </p:sp>
      <p:sp>
        <p:nvSpPr>
          <p:cNvPr id="3" name="object 3"/>
          <p:cNvSpPr txBox="1"/>
          <p:nvPr/>
        </p:nvSpPr>
        <p:spPr>
          <a:xfrm>
            <a:off x="384725" y="1216355"/>
            <a:ext cx="9867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595959"/>
                </a:solidFill>
                <a:latin typeface="Arial MT"/>
                <a:cs typeface="Arial MT"/>
              </a:rPr>
              <a:t>Let’s</a:t>
            </a:r>
            <a:r>
              <a:rPr sz="1800" spc="-90" dirty="0">
                <a:solidFill>
                  <a:srgbClr val="595959"/>
                </a:solidFill>
                <a:latin typeface="Arial MT"/>
                <a:cs typeface="Arial MT"/>
              </a:rPr>
              <a:t> </a:t>
            </a:r>
            <a:r>
              <a:rPr sz="1800" dirty="0">
                <a:solidFill>
                  <a:srgbClr val="595959"/>
                </a:solidFill>
                <a:latin typeface="Arial MT"/>
                <a:cs typeface="Arial MT"/>
              </a:rPr>
              <a:t>say:</a:t>
            </a:r>
            <a:endParaRPr sz="1800">
              <a:latin typeface="Arial MT"/>
              <a:cs typeface="Arial MT"/>
            </a:endParaRPr>
          </a:p>
        </p:txBody>
      </p:sp>
      <p:sp>
        <p:nvSpPr>
          <p:cNvPr id="4" name="object 4"/>
          <p:cNvSpPr txBox="1"/>
          <p:nvPr/>
        </p:nvSpPr>
        <p:spPr>
          <a:xfrm>
            <a:off x="3836396" y="1706068"/>
            <a:ext cx="324485" cy="274320"/>
          </a:xfrm>
          <a:prstGeom prst="rect">
            <a:avLst/>
          </a:prstGeom>
          <a:solidFill>
            <a:srgbClr val="FFFF00"/>
          </a:solidFill>
        </p:spPr>
        <p:txBody>
          <a:bodyPr vert="horz" wrap="square" lIns="0" tIns="0" rIns="0" bIns="0" rtlCol="0">
            <a:spAutoFit/>
          </a:bodyPr>
          <a:lstStyle/>
          <a:p>
            <a:pPr>
              <a:lnSpc>
                <a:spcPts val="2090"/>
              </a:lnSpc>
            </a:pPr>
            <a:r>
              <a:rPr sz="1800" dirty="0">
                <a:solidFill>
                  <a:srgbClr val="595959"/>
                </a:solidFill>
                <a:latin typeface="Arial MT"/>
                <a:cs typeface="Arial MT"/>
              </a:rPr>
              <a:t>=</a:t>
            </a:r>
            <a:r>
              <a:rPr sz="1800" spc="-100" dirty="0">
                <a:solidFill>
                  <a:srgbClr val="595959"/>
                </a:solidFill>
                <a:latin typeface="Arial MT"/>
                <a:cs typeface="Arial MT"/>
              </a:rPr>
              <a:t> </a:t>
            </a:r>
            <a:r>
              <a:rPr sz="1800" dirty="0">
                <a:solidFill>
                  <a:srgbClr val="595959"/>
                </a:solidFill>
                <a:latin typeface="Arial MT"/>
                <a:cs typeface="Arial MT"/>
              </a:rPr>
              <a:t>n</a:t>
            </a:r>
            <a:endParaRPr sz="1800">
              <a:latin typeface="Arial MT"/>
              <a:cs typeface="Arial MT"/>
            </a:endParaRPr>
          </a:p>
        </p:txBody>
      </p:sp>
      <p:sp>
        <p:nvSpPr>
          <p:cNvPr id="5" name="object 5"/>
          <p:cNvSpPr txBox="1"/>
          <p:nvPr/>
        </p:nvSpPr>
        <p:spPr>
          <a:xfrm>
            <a:off x="3929525" y="2021536"/>
            <a:ext cx="451484" cy="274320"/>
          </a:xfrm>
          <a:prstGeom prst="rect">
            <a:avLst/>
          </a:prstGeom>
          <a:solidFill>
            <a:srgbClr val="FFFF00"/>
          </a:solidFill>
        </p:spPr>
        <p:txBody>
          <a:bodyPr vert="horz" wrap="square" lIns="0" tIns="0" rIns="0" bIns="0" rtlCol="0">
            <a:spAutoFit/>
          </a:bodyPr>
          <a:lstStyle/>
          <a:p>
            <a:pPr>
              <a:lnSpc>
                <a:spcPts val="2090"/>
              </a:lnSpc>
            </a:pPr>
            <a:r>
              <a:rPr sz="1800" dirty="0">
                <a:solidFill>
                  <a:srgbClr val="595959"/>
                </a:solidFill>
                <a:latin typeface="Arial MT"/>
                <a:cs typeface="Arial MT"/>
              </a:rPr>
              <a:t>=</a:t>
            </a:r>
            <a:r>
              <a:rPr sz="1800" spc="-90" dirty="0">
                <a:solidFill>
                  <a:srgbClr val="595959"/>
                </a:solidFill>
                <a:latin typeface="Arial MT"/>
                <a:cs typeface="Arial MT"/>
              </a:rPr>
              <a:t> </a:t>
            </a:r>
            <a:r>
              <a:rPr sz="1800" spc="-5" dirty="0">
                <a:solidFill>
                  <a:srgbClr val="595959"/>
                </a:solidFill>
                <a:latin typeface="Arial MT"/>
                <a:cs typeface="Arial MT"/>
              </a:rPr>
              <a:t>2n</a:t>
            </a:r>
            <a:endParaRPr sz="1800">
              <a:latin typeface="Arial MT"/>
              <a:cs typeface="Arial MT"/>
            </a:endParaRPr>
          </a:p>
        </p:txBody>
      </p:sp>
      <p:sp>
        <p:nvSpPr>
          <p:cNvPr id="6" name="object 6"/>
          <p:cNvSpPr txBox="1"/>
          <p:nvPr/>
        </p:nvSpPr>
        <p:spPr>
          <a:xfrm>
            <a:off x="424449" y="1643076"/>
            <a:ext cx="4276090" cy="972185"/>
          </a:xfrm>
          <a:prstGeom prst="rect">
            <a:avLst/>
          </a:prstGeom>
        </p:spPr>
        <p:txBody>
          <a:bodyPr vert="horz" wrap="square" lIns="0" tIns="53340" rIns="0" bIns="0" rtlCol="0">
            <a:spAutoFit/>
          </a:bodyPr>
          <a:lstStyle/>
          <a:p>
            <a:pPr marL="429895" indent="-367030">
              <a:lnSpc>
                <a:spcPct val="100000"/>
              </a:lnSpc>
              <a:spcBef>
                <a:spcPts val="420"/>
              </a:spcBef>
              <a:buChar char="●"/>
              <a:tabLst>
                <a:tab pos="429895" algn="l"/>
                <a:tab pos="430530" algn="l"/>
              </a:tabLst>
            </a:pP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old</a:t>
            </a:r>
            <a:r>
              <a:rPr sz="1800" spc="-15" dirty="0">
                <a:solidFill>
                  <a:srgbClr val="595959"/>
                </a:solidFill>
                <a:latin typeface="Arial MT"/>
                <a:cs typeface="Arial MT"/>
              </a:rPr>
              <a:t> </a:t>
            </a:r>
            <a:r>
              <a:rPr sz="1800" spc="-5" dirty="0">
                <a:solidFill>
                  <a:srgbClr val="595959"/>
                </a:solidFill>
                <a:latin typeface="Arial MT"/>
                <a:cs typeface="Arial MT"/>
              </a:rPr>
              <a:t>hash</a:t>
            </a:r>
            <a:r>
              <a:rPr sz="1800" spc="-15" dirty="0">
                <a:solidFill>
                  <a:srgbClr val="595959"/>
                </a:solidFill>
                <a:latin typeface="Arial MT"/>
                <a:cs typeface="Arial MT"/>
              </a:rPr>
              <a:t> </a:t>
            </a:r>
            <a:r>
              <a:rPr sz="1800" spc="-5" dirty="0">
                <a:solidFill>
                  <a:srgbClr val="595959"/>
                </a:solidFill>
                <a:latin typeface="Arial MT"/>
                <a:cs typeface="Arial MT"/>
              </a:rPr>
              <a:t>table</a:t>
            </a:r>
            <a:r>
              <a:rPr sz="1800" spc="-15" dirty="0">
                <a:solidFill>
                  <a:srgbClr val="595959"/>
                </a:solidFill>
                <a:latin typeface="Arial MT"/>
                <a:cs typeface="Arial MT"/>
              </a:rPr>
              <a:t> </a:t>
            </a:r>
            <a:r>
              <a:rPr sz="1800" spc="-5" dirty="0">
                <a:solidFill>
                  <a:srgbClr val="595959"/>
                </a:solidFill>
                <a:latin typeface="Arial MT"/>
                <a:cs typeface="Arial MT"/>
              </a:rPr>
              <a:t>is</a:t>
            </a:r>
            <a:r>
              <a:rPr sz="1800" spc="-15" dirty="0">
                <a:solidFill>
                  <a:srgbClr val="595959"/>
                </a:solidFill>
                <a:latin typeface="Arial MT"/>
                <a:cs typeface="Arial MT"/>
              </a:rPr>
              <a:t> </a:t>
            </a:r>
            <a:r>
              <a:rPr sz="1800" dirty="0">
                <a:solidFill>
                  <a:srgbClr val="595959"/>
                </a:solidFill>
                <a:latin typeface="Arial MT"/>
                <a:cs typeface="Arial MT"/>
              </a:rPr>
              <a:t>size</a:t>
            </a:r>
            <a:r>
              <a:rPr sz="1800" spc="-15" dirty="0">
                <a:solidFill>
                  <a:srgbClr val="595959"/>
                </a:solidFill>
                <a:latin typeface="Arial MT"/>
                <a:cs typeface="Arial MT"/>
              </a:rPr>
              <a:t> </a:t>
            </a:r>
            <a:r>
              <a:rPr sz="1800" spc="15" dirty="0">
                <a:solidFill>
                  <a:srgbClr val="595959"/>
                </a:solidFill>
                <a:latin typeface="Arial MT"/>
                <a:cs typeface="Arial MT"/>
              </a:rPr>
              <a:t>m</a:t>
            </a:r>
            <a:r>
              <a:rPr sz="1800" spc="22" baseline="-32407" dirty="0">
                <a:solidFill>
                  <a:srgbClr val="595959"/>
                </a:solidFill>
                <a:latin typeface="Arial MT"/>
                <a:cs typeface="Arial MT"/>
              </a:rPr>
              <a:t>1</a:t>
            </a:r>
            <a:endParaRPr sz="1800" baseline="-32407">
              <a:latin typeface="Arial MT"/>
              <a:cs typeface="Arial MT"/>
            </a:endParaRPr>
          </a:p>
          <a:p>
            <a:pPr marL="429895" indent="-367030">
              <a:lnSpc>
                <a:spcPct val="100000"/>
              </a:lnSpc>
              <a:spcBef>
                <a:spcPts val="325"/>
              </a:spcBef>
              <a:buChar char="●"/>
              <a:tabLst>
                <a:tab pos="429895" algn="l"/>
                <a:tab pos="430530" algn="l"/>
              </a:tabLst>
            </a:pP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new</a:t>
            </a:r>
            <a:r>
              <a:rPr sz="1800" spc="-15" dirty="0">
                <a:solidFill>
                  <a:srgbClr val="595959"/>
                </a:solidFill>
                <a:latin typeface="Arial MT"/>
                <a:cs typeface="Arial MT"/>
              </a:rPr>
              <a:t> </a:t>
            </a:r>
            <a:r>
              <a:rPr sz="1800" spc="-5" dirty="0">
                <a:solidFill>
                  <a:srgbClr val="595959"/>
                </a:solidFill>
                <a:latin typeface="Arial MT"/>
                <a:cs typeface="Arial MT"/>
              </a:rPr>
              <a:t>hash</a:t>
            </a:r>
            <a:r>
              <a:rPr sz="1800" spc="-15" dirty="0">
                <a:solidFill>
                  <a:srgbClr val="595959"/>
                </a:solidFill>
                <a:latin typeface="Arial MT"/>
                <a:cs typeface="Arial MT"/>
              </a:rPr>
              <a:t> </a:t>
            </a:r>
            <a:r>
              <a:rPr sz="1800" spc="-5" dirty="0">
                <a:solidFill>
                  <a:srgbClr val="595959"/>
                </a:solidFill>
                <a:latin typeface="Arial MT"/>
                <a:cs typeface="Arial MT"/>
              </a:rPr>
              <a:t>table</a:t>
            </a:r>
            <a:r>
              <a:rPr sz="1800" spc="-15" dirty="0">
                <a:solidFill>
                  <a:srgbClr val="595959"/>
                </a:solidFill>
                <a:latin typeface="Arial MT"/>
                <a:cs typeface="Arial MT"/>
              </a:rPr>
              <a:t> </a:t>
            </a:r>
            <a:r>
              <a:rPr sz="1800" spc="-5" dirty="0">
                <a:solidFill>
                  <a:srgbClr val="595959"/>
                </a:solidFill>
                <a:latin typeface="Arial MT"/>
                <a:cs typeface="Arial MT"/>
              </a:rPr>
              <a:t>is</a:t>
            </a:r>
            <a:r>
              <a:rPr sz="1800" spc="-15" dirty="0">
                <a:solidFill>
                  <a:srgbClr val="595959"/>
                </a:solidFill>
                <a:latin typeface="Arial MT"/>
                <a:cs typeface="Arial MT"/>
              </a:rPr>
              <a:t> </a:t>
            </a:r>
            <a:r>
              <a:rPr sz="1800" dirty="0">
                <a:solidFill>
                  <a:srgbClr val="595959"/>
                </a:solidFill>
                <a:latin typeface="Arial MT"/>
                <a:cs typeface="Arial MT"/>
              </a:rPr>
              <a:t>size</a:t>
            </a:r>
            <a:r>
              <a:rPr sz="1800" spc="-15" dirty="0">
                <a:solidFill>
                  <a:srgbClr val="595959"/>
                </a:solidFill>
                <a:latin typeface="Arial MT"/>
                <a:cs typeface="Arial MT"/>
              </a:rPr>
              <a:t> </a:t>
            </a:r>
            <a:r>
              <a:rPr sz="1800" spc="15" dirty="0">
                <a:solidFill>
                  <a:srgbClr val="595959"/>
                </a:solidFill>
                <a:latin typeface="Arial MT"/>
                <a:cs typeface="Arial MT"/>
              </a:rPr>
              <a:t>m</a:t>
            </a:r>
            <a:r>
              <a:rPr sz="1800" spc="22" baseline="-32407" dirty="0">
                <a:solidFill>
                  <a:srgbClr val="595959"/>
                </a:solidFill>
                <a:latin typeface="Arial MT"/>
                <a:cs typeface="Arial MT"/>
              </a:rPr>
              <a:t>2</a:t>
            </a:r>
            <a:endParaRPr sz="1800" baseline="-32407">
              <a:latin typeface="Arial MT"/>
              <a:cs typeface="Arial MT"/>
            </a:endParaRPr>
          </a:p>
          <a:p>
            <a:pPr marL="429895" indent="-367030">
              <a:lnSpc>
                <a:spcPct val="100000"/>
              </a:lnSpc>
              <a:spcBef>
                <a:spcPts val="325"/>
              </a:spcBef>
              <a:buChar char="●"/>
              <a:tabLst>
                <a:tab pos="429895" algn="l"/>
                <a:tab pos="430530" algn="l"/>
              </a:tabLst>
            </a:pP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number</a:t>
            </a:r>
            <a:r>
              <a:rPr sz="1800" spc="-15" dirty="0">
                <a:solidFill>
                  <a:srgbClr val="595959"/>
                </a:solidFill>
                <a:latin typeface="Arial MT"/>
                <a:cs typeface="Arial MT"/>
              </a:rPr>
              <a:t> </a:t>
            </a:r>
            <a:r>
              <a:rPr sz="1800" spc="-5" dirty="0">
                <a:solidFill>
                  <a:srgbClr val="595959"/>
                </a:solidFill>
                <a:latin typeface="Arial MT"/>
                <a:cs typeface="Arial MT"/>
              </a:rPr>
              <a:t>of</a:t>
            </a:r>
            <a:r>
              <a:rPr sz="1800" spc="-10" dirty="0">
                <a:solidFill>
                  <a:srgbClr val="595959"/>
                </a:solidFill>
                <a:latin typeface="Arial MT"/>
                <a:cs typeface="Arial MT"/>
              </a:rPr>
              <a:t> </a:t>
            </a:r>
            <a:r>
              <a:rPr sz="1800" spc="-5" dirty="0">
                <a:solidFill>
                  <a:srgbClr val="595959"/>
                </a:solidFill>
                <a:latin typeface="Arial MT"/>
                <a:cs typeface="Arial MT"/>
              </a:rPr>
              <a:t>elements</a:t>
            </a:r>
            <a:r>
              <a:rPr sz="1800" spc="-15" dirty="0">
                <a:solidFill>
                  <a:srgbClr val="595959"/>
                </a:solidFill>
                <a:latin typeface="Arial MT"/>
                <a:cs typeface="Arial MT"/>
              </a:rPr>
              <a:t> </a:t>
            </a:r>
            <a:r>
              <a:rPr sz="1800" spc="-5" dirty="0">
                <a:solidFill>
                  <a:srgbClr val="595959"/>
                </a:solidFill>
                <a:latin typeface="Arial MT"/>
                <a:cs typeface="Arial MT"/>
              </a:rPr>
              <a:t>we</a:t>
            </a:r>
            <a:r>
              <a:rPr sz="1800" spc="-15" dirty="0">
                <a:solidFill>
                  <a:srgbClr val="595959"/>
                </a:solidFill>
                <a:latin typeface="Arial MT"/>
                <a:cs typeface="Arial MT"/>
              </a:rPr>
              <a:t> </a:t>
            </a:r>
            <a:r>
              <a:rPr sz="1800" spc="-5" dirty="0">
                <a:solidFill>
                  <a:srgbClr val="595959"/>
                </a:solidFill>
                <a:latin typeface="Arial MT"/>
                <a:cs typeface="Arial MT"/>
              </a:rPr>
              <a:t>have</a:t>
            </a:r>
            <a:r>
              <a:rPr sz="1800" spc="-10" dirty="0">
                <a:solidFill>
                  <a:srgbClr val="595959"/>
                </a:solidFill>
                <a:latin typeface="Arial MT"/>
                <a:cs typeface="Arial MT"/>
              </a:rPr>
              <a:t> </a:t>
            </a:r>
            <a:r>
              <a:rPr sz="1800" spc="-5" dirty="0">
                <a:solidFill>
                  <a:srgbClr val="595959"/>
                </a:solidFill>
                <a:latin typeface="Arial MT"/>
                <a:cs typeface="Arial MT"/>
              </a:rPr>
              <a:t>is</a:t>
            </a:r>
            <a:r>
              <a:rPr sz="1800" spc="-15" dirty="0">
                <a:solidFill>
                  <a:srgbClr val="595959"/>
                </a:solidFill>
                <a:latin typeface="Arial MT"/>
                <a:cs typeface="Arial MT"/>
              </a:rPr>
              <a:t> </a:t>
            </a:r>
            <a:r>
              <a:rPr sz="1800" dirty="0">
                <a:solidFill>
                  <a:srgbClr val="595959"/>
                </a:solidFill>
                <a:latin typeface="Arial MT"/>
                <a:cs typeface="Arial MT"/>
              </a:rPr>
              <a:t>n</a:t>
            </a:r>
            <a:endParaRPr sz="1800">
              <a:latin typeface="Arial MT"/>
              <a:cs typeface="Arial MT"/>
            </a:endParaRPr>
          </a:p>
        </p:txBody>
      </p:sp>
      <p:sp>
        <p:nvSpPr>
          <p:cNvPr id="7" name="object 7"/>
          <p:cNvSpPr txBox="1"/>
          <p:nvPr/>
        </p:nvSpPr>
        <p:spPr>
          <a:xfrm>
            <a:off x="359325" y="2783027"/>
            <a:ext cx="1845945" cy="767715"/>
          </a:xfrm>
          <a:prstGeom prst="rect">
            <a:avLst/>
          </a:prstGeom>
        </p:spPr>
        <p:txBody>
          <a:bodyPr vert="horz" wrap="square" lIns="0" tIns="12700" rIns="0" bIns="0" rtlCol="0">
            <a:spAutoFit/>
          </a:bodyPr>
          <a:lstStyle/>
          <a:p>
            <a:pPr marL="38100">
              <a:lnSpc>
                <a:spcPct val="100000"/>
              </a:lnSpc>
              <a:spcBef>
                <a:spcPts val="100"/>
              </a:spcBef>
            </a:pPr>
            <a:r>
              <a:rPr sz="1800" spc="-20" dirty="0">
                <a:solidFill>
                  <a:srgbClr val="595959"/>
                </a:solidFill>
                <a:latin typeface="Arial MT"/>
                <a:cs typeface="Arial MT"/>
              </a:rPr>
              <a:t>Time</a:t>
            </a:r>
            <a:r>
              <a:rPr sz="1800" spc="-70" dirty="0">
                <a:solidFill>
                  <a:srgbClr val="595959"/>
                </a:solidFill>
                <a:latin typeface="Arial MT"/>
                <a:cs typeface="Arial MT"/>
              </a:rPr>
              <a:t> </a:t>
            </a:r>
            <a:r>
              <a:rPr sz="1800" dirty="0">
                <a:solidFill>
                  <a:srgbClr val="595959"/>
                </a:solidFill>
                <a:latin typeface="Arial MT"/>
                <a:cs typeface="Arial MT"/>
              </a:rPr>
              <a:t>complexity?</a:t>
            </a:r>
            <a:endParaRPr sz="1800">
              <a:latin typeface="Arial MT"/>
              <a:cs typeface="Arial MT"/>
            </a:endParaRPr>
          </a:p>
          <a:p>
            <a:pPr marL="38100">
              <a:lnSpc>
                <a:spcPct val="100000"/>
              </a:lnSpc>
              <a:spcBef>
                <a:spcPts val="1525"/>
              </a:spcBef>
            </a:pPr>
            <a:r>
              <a:rPr sz="1800" i="1" spc="-20" dirty="0">
                <a:solidFill>
                  <a:srgbClr val="595959"/>
                </a:solidFill>
                <a:latin typeface="Roboto"/>
                <a:cs typeface="Roboto"/>
              </a:rPr>
              <a:t>O(m</a:t>
            </a:r>
            <a:r>
              <a:rPr sz="1800" i="1" spc="-30" baseline="-32407" dirty="0">
                <a:solidFill>
                  <a:srgbClr val="595959"/>
                </a:solidFill>
                <a:latin typeface="Roboto"/>
                <a:cs typeface="Roboto"/>
              </a:rPr>
              <a:t>1</a:t>
            </a:r>
            <a:r>
              <a:rPr sz="1800" i="1" spc="187" baseline="-32407" dirty="0">
                <a:solidFill>
                  <a:srgbClr val="595959"/>
                </a:solidFill>
                <a:latin typeface="Roboto"/>
                <a:cs typeface="Roboto"/>
              </a:rPr>
              <a:t> </a:t>
            </a:r>
            <a:r>
              <a:rPr sz="1800" i="1" spc="-25" dirty="0">
                <a:solidFill>
                  <a:srgbClr val="595959"/>
                </a:solidFill>
                <a:latin typeface="Roboto"/>
                <a:cs typeface="Roboto"/>
              </a:rPr>
              <a:t>+ </a:t>
            </a:r>
            <a:r>
              <a:rPr sz="1800" i="1" spc="-30" dirty="0">
                <a:solidFill>
                  <a:srgbClr val="595959"/>
                </a:solidFill>
                <a:latin typeface="Roboto"/>
                <a:cs typeface="Roboto"/>
              </a:rPr>
              <a:t>m</a:t>
            </a:r>
            <a:r>
              <a:rPr sz="1800" i="1" spc="-44" baseline="-32407" dirty="0">
                <a:solidFill>
                  <a:srgbClr val="595959"/>
                </a:solidFill>
                <a:latin typeface="Roboto"/>
                <a:cs typeface="Roboto"/>
              </a:rPr>
              <a:t>2</a:t>
            </a:r>
            <a:r>
              <a:rPr sz="1800" i="1" spc="187" baseline="-32407" dirty="0">
                <a:solidFill>
                  <a:srgbClr val="595959"/>
                </a:solidFill>
                <a:latin typeface="Roboto"/>
                <a:cs typeface="Roboto"/>
              </a:rPr>
              <a:t> </a:t>
            </a:r>
            <a:r>
              <a:rPr sz="1800" i="1" spc="-25" dirty="0">
                <a:solidFill>
                  <a:srgbClr val="595959"/>
                </a:solidFill>
                <a:latin typeface="Roboto"/>
                <a:cs typeface="Roboto"/>
              </a:rPr>
              <a:t>+</a:t>
            </a:r>
            <a:r>
              <a:rPr sz="1800" i="1" spc="-20" dirty="0">
                <a:solidFill>
                  <a:srgbClr val="595959"/>
                </a:solidFill>
                <a:latin typeface="Roboto"/>
                <a:cs typeface="Roboto"/>
              </a:rPr>
              <a:t> </a:t>
            </a:r>
            <a:r>
              <a:rPr sz="1800" i="1" spc="-25" dirty="0">
                <a:solidFill>
                  <a:srgbClr val="595959"/>
                </a:solidFill>
                <a:latin typeface="Roboto"/>
                <a:cs typeface="Roboto"/>
              </a:rPr>
              <a:t>n)</a:t>
            </a:r>
            <a:endParaRPr sz="1800">
              <a:latin typeface="Roboto"/>
              <a:cs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4643120"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But</a:t>
            </a:r>
            <a:r>
              <a:rPr sz="2500" b="0" spc="-15" dirty="0">
                <a:solidFill>
                  <a:srgbClr val="000000"/>
                </a:solidFill>
                <a:latin typeface="Arial MT"/>
                <a:cs typeface="Arial MT"/>
              </a:rPr>
              <a:t> </a:t>
            </a:r>
            <a:r>
              <a:rPr sz="2500" b="0" spc="5" dirty="0">
                <a:solidFill>
                  <a:srgbClr val="000000"/>
                </a:solidFill>
                <a:latin typeface="Arial MT"/>
                <a:cs typeface="Arial MT"/>
              </a:rPr>
              <a:t>how</a:t>
            </a:r>
            <a:r>
              <a:rPr sz="2500" b="0" spc="-5" dirty="0">
                <a:solidFill>
                  <a:srgbClr val="000000"/>
                </a:solidFill>
                <a:latin typeface="Arial MT"/>
                <a:cs typeface="Arial MT"/>
              </a:rPr>
              <a:t> </a:t>
            </a:r>
            <a:r>
              <a:rPr sz="2500" b="0" spc="10" dirty="0">
                <a:solidFill>
                  <a:srgbClr val="000000"/>
                </a:solidFill>
                <a:latin typeface="Arial MT"/>
                <a:cs typeface="Arial MT"/>
              </a:rPr>
              <a:t>much</a:t>
            </a:r>
            <a:r>
              <a:rPr sz="2500" b="0" spc="-5" dirty="0">
                <a:solidFill>
                  <a:srgbClr val="000000"/>
                </a:solidFill>
                <a:latin typeface="Arial MT"/>
                <a:cs typeface="Arial MT"/>
              </a:rPr>
              <a:t> </a:t>
            </a:r>
            <a:r>
              <a:rPr sz="2500" b="0" spc="5" dirty="0">
                <a:solidFill>
                  <a:srgbClr val="000000"/>
                </a:solidFill>
                <a:latin typeface="Arial MT"/>
                <a:cs typeface="Arial MT"/>
              </a:rPr>
              <a:t>does</a:t>
            </a:r>
            <a:r>
              <a:rPr sz="2500" b="0" spc="-5" dirty="0">
                <a:solidFill>
                  <a:srgbClr val="000000"/>
                </a:solidFill>
                <a:latin typeface="Arial MT"/>
                <a:cs typeface="Arial MT"/>
              </a:rPr>
              <a:t> </a:t>
            </a:r>
            <a:r>
              <a:rPr sz="2500" b="0" spc="5" dirty="0">
                <a:solidFill>
                  <a:srgbClr val="000000"/>
                </a:solidFill>
                <a:latin typeface="Arial MT"/>
                <a:cs typeface="Arial MT"/>
              </a:rPr>
              <a:t>time</a:t>
            </a:r>
            <a:r>
              <a:rPr sz="2500" b="0" spc="-10" dirty="0">
                <a:solidFill>
                  <a:srgbClr val="000000"/>
                </a:solidFill>
                <a:latin typeface="Arial MT"/>
                <a:cs typeface="Arial MT"/>
              </a:rPr>
              <a:t> </a:t>
            </a:r>
            <a:r>
              <a:rPr sz="2500" b="0" dirty="0">
                <a:solidFill>
                  <a:srgbClr val="000000"/>
                </a:solidFill>
                <a:latin typeface="Arial MT"/>
                <a:cs typeface="Arial MT"/>
              </a:rPr>
              <a:t>it</a:t>
            </a:r>
            <a:r>
              <a:rPr sz="2500" b="0" spc="-5" dirty="0">
                <a:solidFill>
                  <a:srgbClr val="000000"/>
                </a:solidFill>
                <a:latin typeface="Arial MT"/>
                <a:cs typeface="Arial MT"/>
              </a:rPr>
              <a:t> </a:t>
            </a:r>
            <a:r>
              <a:rPr sz="2500" b="0" dirty="0">
                <a:solidFill>
                  <a:srgbClr val="000000"/>
                </a:solidFill>
                <a:latin typeface="Arial MT"/>
                <a:cs typeface="Arial MT"/>
              </a:rPr>
              <a:t>take?</a:t>
            </a:r>
            <a:endParaRPr sz="2500">
              <a:latin typeface="Arial MT"/>
              <a:cs typeface="Arial MT"/>
            </a:endParaRPr>
          </a:p>
        </p:txBody>
      </p:sp>
      <p:sp>
        <p:nvSpPr>
          <p:cNvPr id="3" name="object 3"/>
          <p:cNvSpPr txBox="1"/>
          <p:nvPr/>
        </p:nvSpPr>
        <p:spPr>
          <a:xfrm>
            <a:off x="384725" y="1216355"/>
            <a:ext cx="9867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595959"/>
                </a:solidFill>
                <a:latin typeface="Arial MT"/>
                <a:cs typeface="Arial MT"/>
              </a:rPr>
              <a:t>Let’s</a:t>
            </a:r>
            <a:r>
              <a:rPr sz="1800" spc="-90" dirty="0">
                <a:solidFill>
                  <a:srgbClr val="595959"/>
                </a:solidFill>
                <a:latin typeface="Arial MT"/>
                <a:cs typeface="Arial MT"/>
              </a:rPr>
              <a:t> </a:t>
            </a:r>
            <a:r>
              <a:rPr sz="1800" dirty="0">
                <a:solidFill>
                  <a:srgbClr val="595959"/>
                </a:solidFill>
                <a:latin typeface="Arial MT"/>
                <a:cs typeface="Arial MT"/>
              </a:rPr>
              <a:t>say:</a:t>
            </a:r>
            <a:endParaRPr sz="1800">
              <a:latin typeface="Arial MT"/>
              <a:cs typeface="Arial MT"/>
            </a:endParaRPr>
          </a:p>
        </p:txBody>
      </p:sp>
      <p:sp>
        <p:nvSpPr>
          <p:cNvPr id="4" name="object 4"/>
          <p:cNvSpPr txBox="1"/>
          <p:nvPr/>
        </p:nvSpPr>
        <p:spPr>
          <a:xfrm>
            <a:off x="3836396" y="1706068"/>
            <a:ext cx="324485" cy="274320"/>
          </a:xfrm>
          <a:prstGeom prst="rect">
            <a:avLst/>
          </a:prstGeom>
          <a:solidFill>
            <a:srgbClr val="FFFF00"/>
          </a:solidFill>
        </p:spPr>
        <p:txBody>
          <a:bodyPr vert="horz" wrap="square" lIns="0" tIns="0" rIns="0" bIns="0" rtlCol="0">
            <a:spAutoFit/>
          </a:bodyPr>
          <a:lstStyle/>
          <a:p>
            <a:pPr>
              <a:lnSpc>
                <a:spcPts val="2090"/>
              </a:lnSpc>
            </a:pPr>
            <a:r>
              <a:rPr sz="1800" dirty="0">
                <a:solidFill>
                  <a:srgbClr val="595959"/>
                </a:solidFill>
                <a:latin typeface="Arial MT"/>
                <a:cs typeface="Arial MT"/>
              </a:rPr>
              <a:t>=</a:t>
            </a:r>
            <a:r>
              <a:rPr sz="1800" spc="-100" dirty="0">
                <a:solidFill>
                  <a:srgbClr val="595959"/>
                </a:solidFill>
                <a:latin typeface="Arial MT"/>
                <a:cs typeface="Arial MT"/>
              </a:rPr>
              <a:t> </a:t>
            </a:r>
            <a:r>
              <a:rPr sz="1800" dirty="0">
                <a:solidFill>
                  <a:srgbClr val="595959"/>
                </a:solidFill>
                <a:latin typeface="Arial MT"/>
                <a:cs typeface="Arial MT"/>
              </a:rPr>
              <a:t>n</a:t>
            </a:r>
            <a:endParaRPr sz="1800">
              <a:latin typeface="Arial MT"/>
              <a:cs typeface="Arial MT"/>
            </a:endParaRPr>
          </a:p>
        </p:txBody>
      </p:sp>
      <p:sp>
        <p:nvSpPr>
          <p:cNvPr id="5" name="object 5"/>
          <p:cNvSpPr txBox="1"/>
          <p:nvPr/>
        </p:nvSpPr>
        <p:spPr>
          <a:xfrm>
            <a:off x="3929525" y="2021536"/>
            <a:ext cx="451484" cy="274320"/>
          </a:xfrm>
          <a:prstGeom prst="rect">
            <a:avLst/>
          </a:prstGeom>
          <a:solidFill>
            <a:srgbClr val="FFFF00"/>
          </a:solidFill>
        </p:spPr>
        <p:txBody>
          <a:bodyPr vert="horz" wrap="square" lIns="0" tIns="0" rIns="0" bIns="0" rtlCol="0">
            <a:spAutoFit/>
          </a:bodyPr>
          <a:lstStyle/>
          <a:p>
            <a:pPr>
              <a:lnSpc>
                <a:spcPts val="2090"/>
              </a:lnSpc>
            </a:pPr>
            <a:r>
              <a:rPr sz="1800" dirty="0">
                <a:solidFill>
                  <a:srgbClr val="595959"/>
                </a:solidFill>
                <a:latin typeface="Arial MT"/>
                <a:cs typeface="Arial MT"/>
              </a:rPr>
              <a:t>=</a:t>
            </a:r>
            <a:r>
              <a:rPr sz="1800" spc="-90" dirty="0">
                <a:solidFill>
                  <a:srgbClr val="595959"/>
                </a:solidFill>
                <a:latin typeface="Arial MT"/>
                <a:cs typeface="Arial MT"/>
              </a:rPr>
              <a:t> </a:t>
            </a:r>
            <a:r>
              <a:rPr sz="1800" spc="-5" dirty="0">
                <a:solidFill>
                  <a:srgbClr val="595959"/>
                </a:solidFill>
                <a:latin typeface="Arial MT"/>
                <a:cs typeface="Arial MT"/>
              </a:rPr>
              <a:t>2n</a:t>
            </a:r>
            <a:endParaRPr sz="1800">
              <a:latin typeface="Arial MT"/>
              <a:cs typeface="Arial MT"/>
            </a:endParaRPr>
          </a:p>
        </p:txBody>
      </p:sp>
      <p:sp>
        <p:nvSpPr>
          <p:cNvPr id="6" name="object 6"/>
          <p:cNvSpPr txBox="1"/>
          <p:nvPr/>
        </p:nvSpPr>
        <p:spPr>
          <a:xfrm>
            <a:off x="424449" y="1643076"/>
            <a:ext cx="4276090" cy="972185"/>
          </a:xfrm>
          <a:prstGeom prst="rect">
            <a:avLst/>
          </a:prstGeom>
        </p:spPr>
        <p:txBody>
          <a:bodyPr vert="horz" wrap="square" lIns="0" tIns="53340" rIns="0" bIns="0" rtlCol="0">
            <a:spAutoFit/>
          </a:bodyPr>
          <a:lstStyle/>
          <a:p>
            <a:pPr marL="429895" indent="-367030">
              <a:lnSpc>
                <a:spcPct val="100000"/>
              </a:lnSpc>
              <a:spcBef>
                <a:spcPts val="420"/>
              </a:spcBef>
              <a:buChar char="●"/>
              <a:tabLst>
                <a:tab pos="429895" algn="l"/>
                <a:tab pos="430530" algn="l"/>
              </a:tabLst>
            </a:pP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old</a:t>
            </a:r>
            <a:r>
              <a:rPr sz="1800" spc="-15" dirty="0">
                <a:solidFill>
                  <a:srgbClr val="595959"/>
                </a:solidFill>
                <a:latin typeface="Arial MT"/>
                <a:cs typeface="Arial MT"/>
              </a:rPr>
              <a:t> </a:t>
            </a:r>
            <a:r>
              <a:rPr sz="1800" spc="-5" dirty="0">
                <a:solidFill>
                  <a:srgbClr val="595959"/>
                </a:solidFill>
                <a:latin typeface="Arial MT"/>
                <a:cs typeface="Arial MT"/>
              </a:rPr>
              <a:t>hash</a:t>
            </a:r>
            <a:r>
              <a:rPr sz="1800" spc="-15" dirty="0">
                <a:solidFill>
                  <a:srgbClr val="595959"/>
                </a:solidFill>
                <a:latin typeface="Arial MT"/>
                <a:cs typeface="Arial MT"/>
              </a:rPr>
              <a:t> </a:t>
            </a:r>
            <a:r>
              <a:rPr sz="1800" spc="-5" dirty="0">
                <a:solidFill>
                  <a:srgbClr val="595959"/>
                </a:solidFill>
                <a:latin typeface="Arial MT"/>
                <a:cs typeface="Arial MT"/>
              </a:rPr>
              <a:t>table</a:t>
            </a:r>
            <a:r>
              <a:rPr sz="1800" spc="-15" dirty="0">
                <a:solidFill>
                  <a:srgbClr val="595959"/>
                </a:solidFill>
                <a:latin typeface="Arial MT"/>
                <a:cs typeface="Arial MT"/>
              </a:rPr>
              <a:t> </a:t>
            </a:r>
            <a:r>
              <a:rPr sz="1800" spc="-5" dirty="0">
                <a:solidFill>
                  <a:srgbClr val="595959"/>
                </a:solidFill>
                <a:latin typeface="Arial MT"/>
                <a:cs typeface="Arial MT"/>
              </a:rPr>
              <a:t>is</a:t>
            </a:r>
            <a:r>
              <a:rPr sz="1800" spc="-15" dirty="0">
                <a:solidFill>
                  <a:srgbClr val="595959"/>
                </a:solidFill>
                <a:latin typeface="Arial MT"/>
                <a:cs typeface="Arial MT"/>
              </a:rPr>
              <a:t> </a:t>
            </a:r>
            <a:r>
              <a:rPr sz="1800" dirty="0">
                <a:solidFill>
                  <a:srgbClr val="595959"/>
                </a:solidFill>
                <a:latin typeface="Arial MT"/>
                <a:cs typeface="Arial MT"/>
              </a:rPr>
              <a:t>size</a:t>
            </a:r>
            <a:r>
              <a:rPr sz="1800" spc="-15" dirty="0">
                <a:solidFill>
                  <a:srgbClr val="595959"/>
                </a:solidFill>
                <a:latin typeface="Arial MT"/>
                <a:cs typeface="Arial MT"/>
              </a:rPr>
              <a:t> </a:t>
            </a:r>
            <a:r>
              <a:rPr sz="1800" spc="15" dirty="0">
                <a:solidFill>
                  <a:srgbClr val="595959"/>
                </a:solidFill>
                <a:latin typeface="Arial MT"/>
                <a:cs typeface="Arial MT"/>
              </a:rPr>
              <a:t>m</a:t>
            </a:r>
            <a:r>
              <a:rPr sz="1800" spc="22" baseline="-32407" dirty="0">
                <a:solidFill>
                  <a:srgbClr val="595959"/>
                </a:solidFill>
                <a:latin typeface="Arial MT"/>
                <a:cs typeface="Arial MT"/>
              </a:rPr>
              <a:t>1</a:t>
            </a:r>
            <a:endParaRPr sz="1800" baseline="-32407">
              <a:latin typeface="Arial MT"/>
              <a:cs typeface="Arial MT"/>
            </a:endParaRPr>
          </a:p>
          <a:p>
            <a:pPr marL="429895" indent="-367030">
              <a:lnSpc>
                <a:spcPct val="100000"/>
              </a:lnSpc>
              <a:spcBef>
                <a:spcPts val="325"/>
              </a:spcBef>
              <a:buChar char="●"/>
              <a:tabLst>
                <a:tab pos="429895" algn="l"/>
                <a:tab pos="430530" algn="l"/>
              </a:tabLst>
            </a:pP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new</a:t>
            </a:r>
            <a:r>
              <a:rPr sz="1800" spc="-15" dirty="0">
                <a:solidFill>
                  <a:srgbClr val="595959"/>
                </a:solidFill>
                <a:latin typeface="Arial MT"/>
                <a:cs typeface="Arial MT"/>
              </a:rPr>
              <a:t> </a:t>
            </a:r>
            <a:r>
              <a:rPr sz="1800" spc="-5" dirty="0">
                <a:solidFill>
                  <a:srgbClr val="595959"/>
                </a:solidFill>
                <a:latin typeface="Arial MT"/>
                <a:cs typeface="Arial MT"/>
              </a:rPr>
              <a:t>hash</a:t>
            </a:r>
            <a:r>
              <a:rPr sz="1800" spc="-15" dirty="0">
                <a:solidFill>
                  <a:srgbClr val="595959"/>
                </a:solidFill>
                <a:latin typeface="Arial MT"/>
                <a:cs typeface="Arial MT"/>
              </a:rPr>
              <a:t> </a:t>
            </a:r>
            <a:r>
              <a:rPr sz="1800" spc="-5" dirty="0">
                <a:solidFill>
                  <a:srgbClr val="595959"/>
                </a:solidFill>
                <a:latin typeface="Arial MT"/>
                <a:cs typeface="Arial MT"/>
              </a:rPr>
              <a:t>table</a:t>
            </a:r>
            <a:r>
              <a:rPr sz="1800" spc="-15" dirty="0">
                <a:solidFill>
                  <a:srgbClr val="595959"/>
                </a:solidFill>
                <a:latin typeface="Arial MT"/>
                <a:cs typeface="Arial MT"/>
              </a:rPr>
              <a:t> </a:t>
            </a:r>
            <a:r>
              <a:rPr sz="1800" spc="-5" dirty="0">
                <a:solidFill>
                  <a:srgbClr val="595959"/>
                </a:solidFill>
                <a:latin typeface="Arial MT"/>
                <a:cs typeface="Arial MT"/>
              </a:rPr>
              <a:t>is</a:t>
            </a:r>
            <a:r>
              <a:rPr sz="1800" spc="-15" dirty="0">
                <a:solidFill>
                  <a:srgbClr val="595959"/>
                </a:solidFill>
                <a:latin typeface="Arial MT"/>
                <a:cs typeface="Arial MT"/>
              </a:rPr>
              <a:t> </a:t>
            </a:r>
            <a:r>
              <a:rPr sz="1800" dirty="0">
                <a:solidFill>
                  <a:srgbClr val="595959"/>
                </a:solidFill>
                <a:latin typeface="Arial MT"/>
                <a:cs typeface="Arial MT"/>
              </a:rPr>
              <a:t>size</a:t>
            </a:r>
            <a:r>
              <a:rPr sz="1800" spc="-15" dirty="0">
                <a:solidFill>
                  <a:srgbClr val="595959"/>
                </a:solidFill>
                <a:latin typeface="Arial MT"/>
                <a:cs typeface="Arial MT"/>
              </a:rPr>
              <a:t> </a:t>
            </a:r>
            <a:r>
              <a:rPr sz="1800" spc="15" dirty="0">
                <a:solidFill>
                  <a:srgbClr val="595959"/>
                </a:solidFill>
                <a:latin typeface="Arial MT"/>
                <a:cs typeface="Arial MT"/>
              </a:rPr>
              <a:t>m</a:t>
            </a:r>
            <a:r>
              <a:rPr sz="1800" spc="22" baseline="-32407" dirty="0">
                <a:solidFill>
                  <a:srgbClr val="595959"/>
                </a:solidFill>
                <a:latin typeface="Arial MT"/>
                <a:cs typeface="Arial MT"/>
              </a:rPr>
              <a:t>2</a:t>
            </a:r>
            <a:endParaRPr sz="1800" baseline="-32407">
              <a:latin typeface="Arial MT"/>
              <a:cs typeface="Arial MT"/>
            </a:endParaRPr>
          </a:p>
          <a:p>
            <a:pPr marL="429895" indent="-367030">
              <a:lnSpc>
                <a:spcPct val="100000"/>
              </a:lnSpc>
              <a:spcBef>
                <a:spcPts val="325"/>
              </a:spcBef>
              <a:buChar char="●"/>
              <a:tabLst>
                <a:tab pos="429895" algn="l"/>
                <a:tab pos="430530" algn="l"/>
              </a:tabLst>
            </a:pP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number</a:t>
            </a:r>
            <a:r>
              <a:rPr sz="1800" spc="-15" dirty="0">
                <a:solidFill>
                  <a:srgbClr val="595959"/>
                </a:solidFill>
                <a:latin typeface="Arial MT"/>
                <a:cs typeface="Arial MT"/>
              </a:rPr>
              <a:t> </a:t>
            </a:r>
            <a:r>
              <a:rPr sz="1800" spc="-5" dirty="0">
                <a:solidFill>
                  <a:srgbClr val="595959"/>
                </a:solidFill>
                <a:latin typeface="Arial MT"/>
                <a:cs typeface="Arial MT"/>
              </a:rPr>
              <a:t>of</a:t>
            </a:r>
            <a:r>
              <a:rPr sz="1800" spc="-10" dirty="0">
                <a:solidFill>
                  <a:srgbClr val="595959"/>
                </a:solidFill>
                <a:latin typeface="Arial MT"/>
                <a:cs typeface="Arial MT"/>
              </a:rPr>
              <a:t> </a:t>
            </a:r>
            <a:r>
              <a:rPr sz="1800" spc="-5" dirty="0">
                <a:solidFill>
                  <a:srgbClr val="595959"/>
                </a:solidFill>
                <a:latin typeface="Arial MT"/>
                <a:cs typeface="Arial MT"/>
              </a:rPr>
              <a:t>elements</a:t>
            </a:r>
            <a:r>
              <a:rPr sz="1800" spc="-15" dirty="0">
                <a:solidFill>
                  <a:srgbClr val="595959"/>
                </a:solidFill>
                <a:latin typeface="Arial MT"/>
                <a:cs typeface="Arial MT"/>
              </a:rPr>
              <a:t> </a:t>
            </a:r>
            <a:r>
              <a:rPr sz="1800" spc="-5" dirty="0">
                <a:solidFill>
                  <a:srgbClr val="595959"/>
                </a:solidFill>
                <a:latin typeface="Arial MT"/>
                <a:cs typeface="Arial MT"/>
              </a:rPr>
              <a:t>we</a:t>
            </a:r>
            <a:r>
              <a:rPr sz="1800" spc="-15" dirty="0">
                <a:solidFill>
                  <a:srgbClr val="595959"/>
                </a:solidFill>
                <a:latin typeface="Arial MT"/>
                <a:cs typeface="Arial MT"/>
              </a:rPr>
              <a:t> </a:t>
            </a:r>
            <a:r>
              <a:rPr sz="1800" spc="-5" dirty="0">
                <a:solidFill>
                  <a:srgbClr val="595959"/>
                </a:solidFill>
                <a:latin typeface="Arial MT"/>
                <a:cs typeface="Arial MT"/>
              </a:rPr>
              <a:t>have</a:t>
            </a:r>
            <a:r>
              <a:rPr sz="1800" spc="-10" dirty="0">
                <a:solidFill>
                  <a:srgbClr val="595959"/>
                </a:solidFill>
                <a:latin typeface="Arial MT"/>
                <a:cs typeface="Arial MT"/>
              </a:rPr>
              <a:t> </a:t>
            </a:r>
            <a:r>
              <a:rPr sz="1800" spc="-5" dirty="0">
                <a:solidFill>
                  <a:srgbClr val="595959"/>
                </a:solidFill>
                <a:latin typeface="Arial MT"/>
                <a:cs typeface="Arial MT"/>
              </a:rPr>
              <a:t>is</a:t>
            </a:r>
            <a:r>
              <a:rPr sz="1800" spc="-15" dirty="0">
                <a:solidFill>
                  <a:srgbClr val="595959"/>
                </a:solidFill>
                <a:latin typeface="Arial MT"/>
                <a:cs typeface="Arial MT"/>
              </a:rPr>
              <a:t> </a:t>
            </a:r>
            <a:r>
              <a:rPr sz="1800" dirty="0">
                <a:solidFill>
                  <a:srgbClr val="595959"/>
                </a:solidFill>
                <a:latin typeface="Arial MT"/>
                <a:cs typeface="Arial MT"/>
              </a:rPr>
              <a:t>n</a:t>
            </a:r>
            <a:endParaRPr sz="1800">
              <a:latin typeface="Arial MT"/>
              <a:cs typeface="Arial MT"/>
            </a:endParaRPr>
          </a:p>
        </p:txBody>
      </p:sp>
      <p:sp>
        <p:nvSpPr>
          <p:cNvPr id="7" name="object 7"/>
          <p:cNvSpPr txBox="1"/>
          <p:nvPr/>
        </p:nvSpPr>
        <p:spPr>
          <a:xfrm>
            <a:off x="359325" y="2783027"/>
            <a:ext cx="3725545" cy="767715"/>
          </a:xfrm>
          <a:prstGeom prst="rect">
            <a:avLst/>
          </a:prstGeom>
        </p:spPr>
        <p:txBody>
          <a:bodyPr vert="horz" wrap="square" lIns="0" tIns="12700" rIns="0" bIns="0" rtlCol="0">
            <a:spAutoFit/>
          </a:bodyPr>
          <a:lstStyle/>
          <a:p>
            <a:pPr marL="38100">
              <a:lnSpc>
                <a:spcPct val="100000"/>
              </a:lnSpc>
              <a:spcBef>
                <a:spcPts val="100"/>
              </a:spcBef>
            </a:pPr>
            <a:r>
              <a:rPr sz="1800" spc="-20" dirty="0">
                <a:solidFill>
                  <a:srgbClr val="595959"/>
                </a:solidFill>
                <a:latin typeface="Arial MT"/>
                <a:cs typeface="Arial MT"/>
              </a:rPr>
              <a:t>Time</a:t>
            </a:r>
            <a:r>
              <a:rPr sz="1800" spc="-55" dirty="0">
                <a:solidFill>
                  <a:srgbClr val="595959"/>
                </a:solidFill>
                <a:latin typeface="Arial MT"/>
                <a:cs typeface="Arial MT"/>
              </a:rPr>
              <a:t> </a:t>
            </a:r>
            <a:r>
              <a:rPr sz="1800" dirty="0">
                <a:solidFill>
                  <a:srgbClr val="595959"/>
                </a:solidFill>
                <a:latin typeface="Arial MT"/>
                <a:cs typeface="Arial MT"/>
              </a:rPr>
              <a:t>complexity?</a:t>
            </a:r>
            <a:endParaRPr sz="1800">
              <a:latin typeface="Arial MT"/>
              <a:cs typeface="Arial MT"/>
            </a:endParaRPr>
          </a:p>
          <a:p>
            <a:pPr marL="38100">
              <a:lnSpc>
                <a:spcPct val="100000"/>
              </a:lnSpc>
              <a:spcBef>
                <a:spcPts val="1525"/>
              </a:spcBef>
            </a:pPr>
            <a:r>
              <a:rPr sz="1800" i="1" spc="-20" dirty="0">
                <a:solidFill>
                  <a:srgbClr val="595959"/>
                </a:solidFill>
                <a:latin typeface="Roboto"/>
                <a:cs typeface="Roboto"/>
              </a:rPr>
              <a:t>O(m</a:t>
            </a:r>
            <a:r>
              <a:rPr sz="1800" i="1" spc="-30" baseline="-32407" dirty="0">
                <a:solidFill>
                  <a:srgbClr val="595959"/>
                </a:solidFill>
                <a:latin typeface="Roboto"/>
                <a:cs typeface="Roboto"/>
              </a:rPr>
              <a:t>1</a:t>
            </a:r>
            <a:r>
              <a:rPr sz="1800" i="1" spc="202" baseline="-32407" dirty="0">
                <a:solidFill>
                  <a:srgbClr val="595959"/>
                </a:solidFill>
                <a:latin typeface="Roboto"/>
                <a:cs typeface="Roboto"/>
              </a:rPr>
              <a:t> </a:t>
            </a:r>
            <a:r>
              <a:rPr sz="1800" i="1" spc="-25" dirty="0">
                <a:solidFill>
                  <a:srgbClr val="595959"/>
                </a:solidFill>
                <a:latin typeface="Roboto"/>
                <a:cs typeface="Roboto"/>
              </a:rPr>
              <a:t>+</a:t>
            </a:r>
            <a:r>
              <a:rPr sz="1800" i="1" spc="-15" dirty="0">
                <a:solidFill>
                  <a:srgbClr val="595959"/>
                </a:solidFill>
                <a:latin typeface="Roboto"/>
                <a:cs typeface="Roboto"/>
              </a:rPr>
              <a:t> </a:t>
            </a:r>
            <a:r>
              <a:rPr sz="1800" i="1" spc="-30" dirty="0">
                <a:solidFill>
                  <a:srgbClr val="595959"/>
                </a:solidFill>
                <a:latin typeface="Roboto"/>
                <a:cs typeface="Roboto"/>
              </a:rPr>
              <a:t>m</a:t>
            </a:r>
            <a:r>
              <a:rPr sz="1800" i="1" spc="-44" baseline="-32407" dirty="0">
                <a:solidFill>
                  <a:srgbClr val="595959"/>
                </a:solidFill>
                <a:latin typeface="Roboto"/>
                <a:cs typeface="Roboto"/>
              </a:rPr>
              <a:t>2</a:t>
            </a:r>
            <a:r>
              <a:rPr sz="1800" i="1" spc="209" baseline="-32407" dirty="0">
                <a:solidFill>
                  <a:srgbClr val="595959"/>
                </a:solidFill>
                <a:latin typeface="Roboto"/>
                <a:cs typeface="Roboto"/>
              </a:rPr>
              <a:t> </a:t>
            </a:r>
            <a:r>
              <a:rPr sz="1800" i="1" spc="-25" dirty="0">
                <a:solidFill>
                  <a:srgbClr val="595959"/>
                </a:solidFill>
                <a:latin typeface="Roboto"/>
                <a:cs typeface="Roboto"/>
              </a:rPr>
              <a:t>+</a:t>
            </a:r>
            <a:r>
              <a:rPr sz="1800" i="1" spc="-15" dirty="0">
                <a:solidFill>
                  <a:srgbClr val="595959"/>
                </a:solidFill>
                <a:latin typeface="Roboto"/>
                <a:cs typeface="Roboto"/>
              </a:rPr>
              <a:t> </a:t>
            </a:r>
            <a:r>
              <a:rPr sz="1800" i="1" spc="-25" dirty="0">
                <a:solidFill>
                  <a:srgbClr val="595959"/>
                </a:solidFill>
                <a:latin typeface="Roboto"/>
                <a:cs typeface="Roboto"/>
              </a:rPr>
              <a:t>n)</a:t>
            </a:r>
            <a:r>
              <a:rPr sz="1800" i="1" spc="-10" dirty="0">
                <a:solidFill>
                  <a:srgbClr val="595959"/>
                </a:solidFill>
                <a:latin typeface="Roboto"/>
                <a:cs typeface="Roboto"/>
              </a:rPr>
              <a:t> </a:t>
            </a:r>
            <a:r>
              <a:rPr sz="1800" i="1" spc="-50" dirty="0">
                <a:solidFill>
                  <a:srgbClr val="595959"/>
                </a:solidFill>
                <a:latin typeface="Roboto"/>
                <a:cs typeface="Roboto"/>
              </a:rPr>
              <a:t>=</a:t>
            </a:r>
            <a:r>
              <a:rPr sz="1800" i="1" spc="-15" dirty="0">
                <a:solidFill>
                  <a:srgbClr val="595959"/>
                </a:solidFill>
                <a:latin typeface="Roboto"/>
                <a:cs typeface="Roboto"/>
              </a:rPr>
              <a:t> </a:t>
            </a:r>
            <a:r>
              <a:rPr sz="1800" i="1" spc="-25" dirty="0">
                <a:solidFill>
                  <a:srgbClr val="595959"/>
                </a:solidFill>
                <a:latin typeface="Roboto"/>
                <a:cs typeface="Roboto"/>
              </a:rPr>
              <a:t>O(n</a:t>
            </a:r>
            <a:r>
              <a:rPr sz="1800" i="1" spc="-10" dirty="0">
                <a:solidFill>
                  <a:srgbClr val="595959"/>
                </a:solidFill>
                <a:latin typeface="Roboto"/>
                <a:cs typeface="Roboto"/>
              </a:rPr>
              <a:t> </a:t>
            </a:r>
            <a:r>
              <a:rPr sz="1800" i="1" spc="-25" dirty="0">
                <a:solidFill>
                  <a:srgbClr val="595959"/>
                </a:solidFill>
                <a:latin typeface="Roboto"/>
                <a:cs typeface="Roboto"/>
              </a:rPr>
              <a:t>+</a:t>
            </a:r>
            <a:r>
              <a:rPr sz="1800" i="1" spc="-15" dirty="0">
                <a:solidFill>
                  <a:srgbClr val="595959"/>
                </a:solidFill>
                <a:latin typeface="Roboto"/>
                <a:cs typeface="Roboto"/>
              </a:rPr>
              <a:t> </a:t>
            </a:r>
            <a:r>
              <a:rPr sz="1800" i="1" spc="-40" dirty="0">
                <a:solidFill>
                  <a:srgbClr val="595959"/>
                </a:solidFill>
                <a:latin typeface="Roboto"/>
                <a:cs typeface="Roboto"/>
              </a:rPr>
              <a:t>2n</a:t>
            </a:r>
            <a:r>
              <a:rPr sz="1800" i="1" spc="-10" dirty="0">
                <a:solidFill>
                  <a:srgbClr val="595959"/>
                </a:solidFill>
                <a:latin typeface="Roboto"/>
                <a:cs typeface="Roboto"/>
              </a:rPr>
              <a:t> </a:t>
            </a:r>
            <a:r>
              <a:rPr sz="1800" i="1" spc="-25" dirty="0">
                <a:solidFill>
                  <a:srgbClr val="595959"/>
                </a:solidFill>
                <a:latin typeface="Roboto"/>
                <a:cs typeface="Roboto"/>
              </a:rPr>
              <a:t>+</a:t>
            </a:r>
            <a:r>
              <a:rPr sz="1800" i="1" spc="-15" dirty="0">
                <a:solidFill>
                  <a:srgbClr val="595959"/>
                </a:solidFill>
                <a:latin typeface="Roboto"/>
                <a:cs typeface="Roboto"/>
              </a:rPr>
              <a:t> </a:t>
            </a:r>
            <a:r>
              <a:rPr sz="1800" i="1" spc="-25" dirty="0">
                <a:solidFill>
                  <a:srgbClr val="595959"/>
                </a:solidFill>
                <a:latin typeface="Roboto"/>
                <a:cs typeface="Roboto"/>
              </a:rPr>
              <a:t>n)</a:t>
            </a:r>
            <a:r>
              <a:rPr sz="1800" i="1" spc="-10" dirty="0">
                <a:solidFill>
                  <a:srgbClr val="595959"/>
                </a:solidFill>
                <a:latin typeface="Roboto"/>
                <a:cs typeface="Roboto"/>
              </a:rPr>
              <a:t> </a:t>
            </a:r>
            <a:r>
              <a:rPr sz="1800" i="1" spc="-50" dirty="0">
                <a:solidFill>
                  <a:srgbClr val="595959"/>
                </a:solidFill>
                <a:latin typeface="Roboto"/>
                <a:cs typeface="Roboto"/>
              </a:rPr>
              <a:t>=</a:t>
            </a:r>
            <a:r>
              <a:rPr sz="1800" i="1" spc="-15" dirty="0">
                <a:solidFill>
                  <a:srgbClr val="595959"/>
                </a:solidFill>
                <a:latin typeface="Roboto"/>
                <a:cs typeface="Roboto"/>
              </a:rPr>
              <a:t> </a:t>
            </a:r>
            <a:r>
              <a:rPr sz="1800" i="1" spc="-20" dirty="0">
                <a:solidFill>
                  <a:srgbClr val="595959"/>
                </a:solidFill>
                <a:latin typeface="Roboto"/>
                <a:cs typeface="Roboto"/>
              </a:rPr>
              <a:t>O(n)</a:t>
            </a:r>
            <a:endParaRPr sz="1800">
              <a:latin typeface="Roboto"/>
              <a:cs typeface="Roboto"/>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877945" cy="409575"/>
          </a:xfrm>
          <a:prstGeom prst="rect">
            <a:avLst/>
          </a:prstGeom>
        </p:spPr>
        <p:txBody>
          <a:bodyPr vert="horz" wrap="square" lIns="0" tIns="15240" rIns="0" bIns="0" rtlCol="0">
            <a:spAutoFit/>
          </a:bodyPr>
          <a:lstStyle/>
          <a:p>
            <a:pPr marL="12700">
              <a:lnSpc>
                <a:spcPct val="100000"/>
              </a:lnSpc>
              <a:spcBef>
                <a:spcPts val="120"/>
              </a:spcBef>
            </a:pPr>
            <a:r>
              <a:rPr sz="2500" b="0" spc="10" dirty="0">
                <a:solidFill>
                  <a:srgbClr val="000000"/>
                </a:solidFill>
                <a:latin typeface="Arial MT"/>
                <a:cs typeface="Arial MT"/>
              </a:rPr>
              <a:t>Why</a:t>
            </a:r>
            <a:r>
              <a:rPr sz="2500" b="0" spc="-10" dirty="0">
                <a:solidFill>
                  <a:srgbClr val="000000"/>
                </a:solidFill>
                <a:latin typeface="Arial MT"/>
                <a:cs typeface="Arial MT"/>
              </a:rPr>
              <a:t> </a:t>
            </a:r>
            <a:r>
              <a:rPr sz="2500" b="0" dirty="0">
                <a:solidFill>
                  <a:srgbClr val="000000"/>
                </a:solidFill>
                <a:latin typeface="Arial MT"/>
                <a:cs typeface="Arial MT"/>
              </a:rPr>
              <a:t>is</a:t>
            </a:r>
            <a:r>
              <a:rPr sz="2500" b="0" spc="-10" dirty="0">
                <a:solidFill>
                  <a:srgbClr val="000000"/>
                </a:solidFill>
                <a:latin typeface="Arial MT"/>
                <a:cs typeface="Arial MT"/>
              </a:rPr>
              <a:t> </a:t>
            </a:r>
            <a:r>
              <a:rPr sz="2500" b="0" dirty="0">
                <a:solidFill>
                  <a:srgbClr val="000000"/>
                </a:solidFill>
                <a:latin typeface="Arial MT"/>
                <a:cs typeface="Arial MT"/>
              </a:rPr>
              <a:t>this</a:t>
            </a:r>
            <a:r>
              <a:rPr sz="2500" b="0" spc="-10" dirty="0">
                <a:solidFill>
                  <a:srgbClr val="000000"/>
                </a:solidFill>
                <a:latin typeface="Arial MT"/>
                <a:cs typeface="Arial MT"/>
              </a:rPr>
              <a:t> </a:t>
            </a:r>
            <a:r>
              <a:rPr sz="2500" b="0" spc="5" dirty="0">
                <a:solidFill>
                  <a:srgbClr val="000000"/>
                </a:solidFill>
                <a:latin typeface="Arial MT"/>
                <a:cs typeface="Arial MT"/>
              </a:rPr>
              <a:t>good</a:t>
            </a:r>
            <a:r>
              <a:rPr sz="2500" b="0" spc="-5" dirty="0">
                <a:solidFill>
                  <a:srgbClr val="000000"/>
                </a:solidFill>
                <a:latin typeface="Arial MT"/>
                <a:cs typeface="Arial MT"/>
              </a:rPr>
              <a:t> </a:t>
            </a:r>
            <a:r>
              <a:rPr sz="2500" b="0" dirty="0">
                <a:solidFill>
                  <a:srgbClr val="000000"/>
                </a:solidFill>
                <a:latin typeface="Arial MT"/>
                <a:cs typeface="Arial MT"/>
              </a:rPr>
              <a:t>for</a:t>
            </a:r>
            <a:r>
              <a:rPr sz="2500" b="0" spc="-10" dirty="0">
                <a:solidFill>
                  <a:srgbClr val="000000"/>
                </a:solidFill>
                <a:latin typeface="Arial MT"/>
                <a:cs typeface="Arial MT"/>
              </a:rPr>
              <a:t> </a:t>
            </a:r>
            <a:r>
              <a:rPr sz="2500" b="0" dirty="0">
                <a:solidFill>
                  <a:srgbClr val="000000"/>
                </a:solidFill>
                <a:latin typeface="Arial MT"/>
                <a:cs typeface="Arial MT"/>
              </a:rPr>
              <a:t>insert?</a:t>
            </a:r>
            <a:endParaRPr sz="2500">
              <a:latin typeface="Arial MT"/>
              <a:cs typeface="Arial M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877945" cy="409575"/>
          </a:xfrm>
          <a:prstGeom prst="rect">
            <a:avLst/>
          </a:prstGeom>
        </p:spPr>
        <p:txBody>
          <a:bodyPr vert="horz" wrap="square" lIns="0" tIns="15240" rIns="0" bIns="0" rtlCol="0">
            <a:spAutoFit/>
          </a:bodyPr>
          <a:lstStyle/>
          <a:p>
            <a:pPr marL="12700">
              <a:lnSpc>
                <a:spcPct val="100000"/>
              </a:lnSpc>
              <a:spcBef>
                <a:spcPts val="120"/>
              </a:spcBef>
            </a:pPr>
            <a:r>
              <a:rPr sz="2500" b="0" spc="10" dirty="0">
                <a:solidFill>
                  <a:srgbClr val="000000"/>
                </a:solidFill>
                <a:latin typeface="Arial MT"/>
                <a:cs typeface="Arial MT"/>
              </a:rPr>
              <a:t>Why</a:t>
            </a:r>
            <a:r>
              <a:rPr sz="2500" b="0" spc="-10" dirty="0">
                <a:solidFill>
                  <a:srgbClr val="000000"/>
                </a:solidFill>
                <a:latin typeface="Arial MT"/>
                <a:cs typeface="Arial MT"/>
              </a:rPr>
              <a:t> </a:t>
            </a:r>
            <a:r>
              <a:rPr sz="2500" b="0" dirty="0">
                <a:solidFill>
                  <a:srgbClr val="000000"/>
                </a:solidFill>
                <a:latin typeface="Arial MT"/>
                <a:cs typeface="Arial MT"/>
              </a:rPr>
              <a:t>is</a:t>
            </a:r>
            <a:r>
              <a:rPr sz="2500" b="0" spc="-10" dirty="0">
                <a:solidFill>
                  <a:srgbClr val="000000"/>
                </a:solidFill>
                <a:latin typeface="Arial MT"/>
                <a:cs typeface="Arial MT"/>
              </a:rPr>
              <a:t> </a:t>
            </a:r>
            <a:r>
              <a:rPr sz="2500" b="0" dirty="0">
                <a:solidFill>
                  <a:srgbClr val="000000"/>
                </a:solidFill>
                <a:latin typeface="Arial MT"/>
                <a:cs typeface="Arial MT"/>
              </a:rPr>
              <a:t>this</a:t>
            </a:r>
            <a:r>
              <a:rPr sz="2500" b="0" spc="-10" dirty="0">
                <a:solidFill>
                  <a:srgbClr val="000000"/>
                </a:solidFill>
                <a:latin typeface="Arial MT"/>
                <a:cs typeface="Arial MT"/>
              </a:rPr>
              <a:t> </a:t>
            </a:r>
            <a:r>
              <a:rPr sz="2500" b="0" spc="5" dirty="0">
                <a:solidFill>
                  <a:srgbClr val="000000"/>
                </a:solidFill>
                <a:latin typeface="Arial MT"/>
                <a:cs typeface="Arial MT"/>
              </a:rPr>
              <a:t>good</a:t>
            </a:r>
            <a:r>
              <a:rPr sz="2500" b="0" spc="-5" dirty="0">
                <a:solidFill>
                  <a:srgbClr val="000000"/>
                </a:solidFill>
                <a:latin typeface="Arial MT"/>
                <a:cs typeface="Arial MT"/>
              </a:rPr>
              <a:t> </a:t>
            </a:r>
            <a:r>
              <a:rPr sz="2500" b="0" dirty="0">
                <a:solidFill>
                  <a:srgbClr val="000000"/>
                </a:solidFill>
                <a:latin typeface="Arial MT"/>
                <a:cs typeface="Arial MT"/>
              </a:rPr>
              <a:t>for</a:t>
            </a:r>
            <a:r>
              <a:rPr sz="2500" b="0" spc="-10" dirty="0">
                <a:solidFill>
                  <a:srgbClr val="000000"/>
                </a:solidFill>
                <a:latin typeface="Arial MT"/>
                <a:cs typeface="Arial MT"/>
              </a:rPr>
              <a:t> </a:t>
            </a:r>
            <a:r>
              <a:rPr sz="2500" b="0" dirty="0">
                <a:solidFill>
                  <a:srgbClr val="000000"/>
                </a:solidFill>
                <a:latin typeface="Arial MT"/>
                <a:cs typeface="Arial MT"/>
              </a:rPr>
              <a:t>insert?</a:t>
            </a:r>
            <a:endParaRPr sz="2500">
              <a:latin typeface="Arial MT"/>
              <a:cs typeface="Arial MT"/>
            </a:endParaRPr>
          </a:p>
        </p:txBody>
      </p:sp>
      <p:sp>
        <p:nvSpPr>
          <p:cNvPr id="3" name="object 3"/>
          <p:cNvSpPr txBox="1"/>
          <p:nvPr/>
        </p:nvSpPr>
        <p:spPr>
          <a:xfrm>
            <a:off x="384725" y="1216355"/>
            <a:ext cx="5093970" cy="76771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Idea:</a:t>
            </a:r>
            <a:endParaRPr sz="1800">
              <a:latin typeface="Arial MT"/>
              <a:cs typeface="Arial MT"/>
            </a:endParaRPr>
          </a:p>
          <a:p>
            <a:pPr marL="469900" indent="-367030">
              <a:lnSpc>
                <a:spcPct val="100000"/>
              </a:lnSpc>
              <a:spcBef>
                <a:spcPts val="1525"/>
              </a:spcBef>
              <a:buChar char="●"/>
              <a:tabLst>
                <a:tab pos="469265" algn="l"/>
                <a:tab pos="469900" algn="l"/>
              </a:tabLst>
            </a:pPr>
            <a:r>
              <a:rPr sz="1800" spc="-60" dirty="0">
                <a:solidFill>
                  <a:srgbClr val="595959"/>
                </a:solidFill>
                <a:latin typeface="Arial MT"/>
                <a:cs typeface="Arial MT"/>
              </a:rPr>
              <a:t>You</a:t>
            </a:r>
            <a:r>
              <a:rPr sz="1800" spc="-15" dirty="0">
                <a:solidFill>
                  <a:srgbClr val="595959"/>
                </a:solidFill>
                <a:latin typeface="Arial MT"/>
                <a:cs typeface="Arial MT"/>
              </a:rPr>
              <a:t> </a:t>
            </a:r>
            <a:r>
              <a:rPr sz="1800" spc="-5" dirty="0">
                <a:solidFill>
                  <a:srgbClr val="595959"/>
                </a:solidFill>
                <a:latin typeface="Arial MT"/>
                <a:cs typeface="Arial MT"/>
              </a:rPr>
              <a:t>only</a:t>
            </a:r>
            <a:r>
              <a:rPr sz="1800" spc="-15" dirty="0">
                <a:solidFill>
                  <a:srgbClr val="595959"/>
                </a:solidFill>
                <a:latin typeface="Arial MT"/>
                <a:cs typeface="Arial MT"/>
              </a:rPr>
              <a:t> </a:t>
            </a:r>
            <a:r>
              <a:rPr sz="1800" spc="-5" dirty="0">
                <a:solidFill>
                  <a:srgbClr val="595959"/>
                </a:solidFill>
                <a:latin typeface="Arial MT"/>
                <a:cs typeface="Arial MT"/>
              </a:rPr>
              <a:t>need</a:t>
            </a:r>
            <a:r>
              <a:rPr sz="1800" spc="-15" dirty="0">
                <a:solidFill>
                  <a:srgbClr val="595959"/>
                </a:solidFill>
                <a:latin typeface="Arial MT"/>
                <a:cs typeface="Arial MT"/>
              </a:rPr>
              <a:t> </a:t>
            </a:r>
            <a:r>
              <a:rPr sz="1800" spc="-5" dirty="0">
                <a:solidFill>
                  <a:srgbClr val="595959"/>
                </a:solidFill>
                <a:latin typeface="Arial MT"/>
                <a:cs typeface="Arial MT"/>
              </a:rPr>
              <a:t>to</a:t>
            </a:r>
            <a:r>
              <a:rPr sz="1800" spc="-15" dirty="0">
                <a:solidFill>
                  <a:srgbClr val="595959"/>
                </a:solidFill>
                <a:latin typeface="Arial MT"/>
                <a:cs typeface="Arial MT"/>
              </a:rPr>
              <a:t> </a:t>
            </a:r>
            <a:r>
              <a:rPr sz="1800" dirty="0">
                <a:solidFill>
                  <a:srgbClr val="595959"/>
                </a:solidFill>
                <a:latin typeface="Arial MT"/>
                <a:cs typeface="Arial MT"/>
              </a:rPr>
              <a:t>resize</a:t>
            </a:r>
            <a:r>
              <a:rPr sz="1800" spc="-15" dirty="0">
                <a:solidFill>
                  <a:srgbClr val="595959"/>
                </a:solidFill>
                <a:latin typeface="Arial MT"/>
                <a:cs typeface="Arial MT"/>
              </a:rPr>
              <a:t> </a:t>
            </a: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table</a:t>
            </a:r>
            <a:r>
              <a:rPr sz="1800" spc="-15" dirty="0">
                <a:solidFill>
                  <a:srgbClr val="595959"/>
                </a:solidFill>
                <a:latin typeface="Arial MT"/>
                <a:cs typeface="Arial MT"/>
              </a:rPr>
              <a:t> </a:t>
            </a:r>
            <a:r>
              <a:rPr sz="1800" spc="-5" dirty="0">
                <a:solidFill>
                  <a:srgbClr val="595959"/>
                </a:solidFill>
                <a:latin typeface="Arial MT"/>
                <a:cs typeface="Arial MT"/>
              </a:rPr>
              <a:t>occasionally</a:t>
            </a:r>
            <a:endParaRPr sz="1800">
              <a:latin typeface="Arial MT"/>
              <a:cs typeface="Arial MT"/>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877945" cy="409575"/>
          </a:xfrm>
          <a:prstGeom prst="rect">
            <a:avLst/>
          </a:prstGeom>
        </p:spPr>
        <p:txBody>
          <a:bodyPr vert="horz" wrap="square" lIns="0" tIns="15240" rIns="0" bIns="0" rtlCol="0">
            <a:spAutoFit/>
          </a:bodyPr>
          <a:lstStyle/>
          <a:p>
            <a:pPr marL="12700">
              <a:lnSpc>
                <a:spcPct val="100000"/>
              </a:lnSpc>
              <a:spcBef>
                <a:spcPts val="120"/>
              </a:spcBef>
            </a:pPr>
            <a:r>
              <a:rPr sz="2500" b="0" spc="10" dirty="0">
                <a:solidFill>
                  <a:srgbClr val="000000"/>
                </a:solidFill>
                <a:latin typeface="Arial MT"/>
                <a:cs typeface="Arial MT"/>
              </a:rPr>
              <a:t>Why</a:t>
            </a:r>
            <a:r>
              <a:rPr sz="2500" b="0" spc="-10" dirty="0">
                <a:solidFill>
                  <a:srgbClr val="000000"/>
                </a:solidFill>
                <a:latin typeface="Arial MT"/>
                <a:cs typeface="Arial MT"/>
              </a:rPr>
              <a:t> </a:t>
            </a:r>
            <a:r>
              <a:rPr sz="2500" b="0" dirty="0">
                <a:solidFill>
                  <a:srgbClr val="000000"/>
                </a:solidFill>
                <a:latin typeface="Arial MT"/>
                <a:cs typeface="Arial MT"/>
              </a:rPr>
              <a:t>is</a:t>
            </a:r>
            <a:r>
              <a:rPr sz="2500" b="0" spc="-10" dirty="0">
                <a:solidFill>
                  <a:srgbClr val="000000"/>
                </a:solidFill>
                <a:latin typeface="Arial MT"/>
                <a:cs typeface="Arial MT"/>
              </a:rPr>
              <a:t> </a:t>
            </a:r>
            <a:r>
              <a:rPr sz="2500" b="0" dirty="0">
                <a:solidFill>
                  <a:srgbClr val="000000"/>
                </a:solidFill>
                <a:latin typeface="Arial MT"/>
                <a:cs typeface="Arial MT"/>
              </a:rPr>
              <a:t>this</a:t>
            </a:r>
            <a:r>
              <a:rPr sz="2500" b="0" spc="-10" dirty="0">
                <a:solidFill>
                  <a:srgbClr val="000000"/>
                </a:solidFill>
                <a:latin typeface="Arial MT"/>
                <a:cs typeface="Arial MT"/>
              </a:rPr>
              <a:t> </a:t>
            </a:r>
            <a:r>
              <a:rPr sz="2500" b="0" spc="5" dirty="0">
                <a:solidFill>
                  <a:srgbClr val="000000"/>
                </a:solidFill>
                <a:latin typeface="Arial MT"/>
                <a:cs typeface="Arial MT"/>
              </a:rPr>
              <a:t>good</a:t>
            </a:r>
            <a:r>
              <a:rPr sz="2500" b="0" spc="-5" dirty="0">
                <a:solidFill>
                  <a:srgbClr val="000000"/>
                </a:solidFill>
                <a:latin typeface="Arial MT"/>
                <a:cs typeface="Arial MT"/>
              </a:rPr>
              <a:t> </a:t>
            </a:r>
            <a:r>
              <a:rPr sz="2500" b="0" dirty="0">
                <a:solidFill>
                  <a:srgbClr val="000000"/>
                </a:solidFill>
                <a:latin typeface="Arial MT"/>
                <a:cs typeface="Arial MT"/>
              </a:rPr>
              <a:t>for</a:t>
            </a:r>
            <a:r>
              <a:rPr sz="2500" b="0" spc="-10" dirty="0">
                <a:solidFill>
                  <a:srgbClr val="000000"/>
                </a:solidFill>
                <a:latin typeface="Arial MT"/>
                <a:cs typeface="Arial MT"/>
              </a:rPr>
              <a:t> </a:t>
            </a:r>
            <a:r>
              <a:rPr sz="2500" b="0" dirty="0">
                <a:solidFill>
                  <a:srgbClr val="000000"/>
                </a:solidFill>
                <a:latin typeface="Arial MT"/>
                <a:cs typeface="Arial MT"/>
              </a:rPr>
              <a:t>insert?</a:t>
            </a:r>
            <a:endParaRPr sz="2500">
              <a:latin typeface="Arial MT"/>
              <a:cs typeface="Arial MT"/>
            </a:endParaRPr>
          </a:p>
        </p:txBody>
      </p:sp>
      <p:sp>
        <p:nvSpPr>
          <p:cNvPr id="3" name="object 3"/>
          <p:cNvSpPr txBox="1"/>
          <p:nvPr/>
        </p:nvSpPr>
        <p:spPr>
          <a:xfrm>
            <a:off x="384725" y="1216355"/>
            <a:ext cx="5093970" cy="108331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Idea:</a:t>
            </a:r>
            <a:endParaRPr sz="1800">
              <a:latin typeface="Arial MT"/>
              <a:cs typeface="Arial MT"/>
            </a:endParaRPr>
          </a:p>
          <a:p>
            <a:pPr marL="469900" indent="-367030">
              <a:lnSpc>
                <a:spcPct val="100000"/>
              </a:lnSpc>
              <a:spcBef>
                <a:spcPts val="1525"/>
              </a:spcBef>
              <a:buChar char="●"/>
              <a:tabLst>
                <a:tab pos="469265" algn="l"/>
                <a:tab pos="469900" algn="l"/>
              </a:tabLst>
            </a:pPr>
            <a:r>
              <a:rPr sz="1800" spc="-60" dirty="0">
                <a:solidFill>
                  <a:srgbClr val="595959"/>
                </a:solidFill>
                <a:latin typeface="Arial MT"/>
                <a:cs typeface="Arial MT"/>
              </a:rPr>
              <a:t>You</a:t>
            </a:r>
            <a:r>
              <a:rPr sz="1800" spc="-15" dirty="0">
                <a:solidFill>
                  <a:srgbClr val="595959"/>
                </a:solidFill>
                <a:latin typeface="Arial MT"/>
                <a:cs typeface="Arial MT"/>
              </a:rPr>
              <a:t> </a:t>
            </a:r>
            <a:r>
              <a:rPr sz="1800" spc="-5" dirty="0">
                <a:solidFill>
                  <a:srgbClr val="595959"/>
                </a:solidFill>
                <a:latin typeface="Arial MT"/>
                <a:cs typeface="Arial MT"/>
              </a:rPr>
              <a:t>only</a:t>
            </a:r>
            <a:r>
              <a:rPr sz="1800" spc="-15" dirty="0">
                <a:solidFill>
                  <a:srgbClr val="595959"/>
                </a:solidFill>
                <a:latin typeface="Arial MT"/>
                <a:cs typeface="Arial MT"/>
              </a:rPr>
              <a:t> </a:t>
            </a:r>
            <a:r>
              <a:rPr sz="1800" spc="-5" dirty="0">
                <a:solidFill>
                  <a:srgbClr val="595959"/>
                </a:solidFill>
                <a:latin typeface="Arial MT"/>
                <a:cs typeface="Arial MT"/>
              </a:rPr>
              <a:t>need</a:t>
            </a:r>
            <a:r>
              <a:rPr sz="1800" spc="-15" dirty="0">
                <a:solidFill>
                  <a:srgbClr val="595959"/>
                </a:solidFill>
                <a:latin typeface="Arial MT"/>
                <a:cs typeface="Arial MT"/>
              </a:rPr>
              <a:t> </a:t>
            </a:r>
            <a:r>
              <a:rPr sz="1800" spc="-5" dirty="0">
                <a:solidFill>
                  <a:srgbClr val="595959"/>
                </a:solidFill>
                <a:latin typeface="Arial MT"/>
                <a:cs typeface="Arial MT"/>
              </a:rPr>
              <a:t>to</a:t>
            </a:r>
            <a:r>
              <a:rPr sz="1800" spc="-15" dirty="0">
                <a:solidFill>
                  <a:srgbClr val="595959"/>
                </a:solidFill>
                <a:latin typeface="Arial MT"/>
                <a:cs typeface="Arial MT"/>
              </a:rPr>
              <a:t> </a:t>
            </a:r>
            <a:r>
              <a:rPr sz="1800" dirty="0">
                <a:solidFill>
                  <a:srgbClr val="595959"/>
                </a:solidFill>
                <a:latin typeface="Arial MT"/>
                <a:cs typeface="Arial MT"/>
              </a:rPr>
              <a:t>resize</a:t>
            </a:r>
            <a:r>
              <a:rPr sz="1800" spc="-15" dirty="0">
                <a:solidFill>
                  <a:srgbClr val="595959"/>
                </a:solidFill>
                <a:latin typeface="Arial MT"/>
                <a:cs typeface="Arial MT"/>
              </a:rPr>
              <a:t> </a:t>
            </a: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table</a:t>
            </a:r>
            <a:r>
              <a:rPr sz="1800" spc="-15" dirty="0">
                <a:solidFill>
                  <a:srgbClr val="595959"/>
                </a:solidFill>
                <a:latin typeface="Arial MT"/>
                <a:cs typeface="Arial MT"/>
              </a:rPr>
              <a:t> </a:t>
            </a:r>
            <a:r>
              <a:rPr sz="1800" spc="-5" dirty="0">
                <a:solidFill>
                  <a:srgbClr val="595959"/>
                </a:solidFill>
                <a:latin typeface="Arial MT"/>
                <a:cs typeface="Arial MT"/>
              </a:rPr>
              <a:t>occasionally</a:t>
            </a:r>
            <a:endParaRPr sz="1800">
              <a:latin typeface="Arial MT"/>
              <a:cs typeface="Arial MT"/>
            </a:endParaRPr>
          </a:p>
          <a:p>
            <a:pPr marL="469900" indent="-367030">
              <a:lnSpc>
                <a:spcPct val="100000"/>
              </a:lnSpc>
              <a:spcBef>
                <a:spcPts val="320"/>
              </a:spcBef>
              <a:buChar char="●"/>
              <a:tabLst>
                <a:tab pos="469265" algn="l"/>
                <a:tab pos="469900" algn="l"/>
              </a:tabLst>
            </a:pPr>
            <a:r>
              <a:rPr sz="1800" dirty="0">
                <a:solidFill>
                  <a:srgbClr val="595959"/>
                </a:solidFill>
                <a:latin typeface="Arial MT"/>
                <a:cs typeface="Arial MT"/>
              </a:rPr>
              <a:t>A</a:t>
            </a:r>
            <a:r>
              <a:rPr sz="1800" spc="-114" dirty="0">
                <a:solidFill>
                  <a:srgbClr val="595959"/>
                </a:solidFill>
                <a:latin typeface="Arial MT"/>
                <a:cs typeface="Arial MT"/>
              </a:rPr>
              <a:t> </a:t>
            </a:r>
            <a:r>
              <a:rPr sz="1800" spc="-5" dirty="0">
                <a:solidFill>
                  <a:srgbClr val="595959"/>
                </a:solidFill>
                <a:latin typeface="Arial MT"/>
                <a:cs typeface="Arial MT"/>
              </a:rPr>
              <a:t>lot</a:t>
            </a:r>
            <a:r>
              <a:rPr sz="1800" spc="-10" dirty="0">
                <a:solidFill>
                  <a:srgbClr val="595959"/>
                </a:solidFill>
                <a:latin typeface="Arial MT"/>
                <a:cs typeface="Arial MT"/>
              </a:rPr>
              <a:t> </a:t>
            </a:r>
            <a:r>
              <a:rPr sz="1800" spc="-5" dirty="0">
                <a:solidFill>
                  <a:srgbClr val="595959"/>
                </a:solidFill>
                <a:latin typeface="Arial MT"/>
                <a:cs typeface="Arial MT"/>
              </a:rPr>
              <a:t>and</a:t>
            </a:r>
            <a:r>
              <a:rPr sz="1800" spc="-15" dirty="0">
                <a:solidFill>
                  <a:srgbClr val="595959"/>
                </a:solidFill>
                <a:latin typeface="Arial MT"/>
                <a:cs typeface="Arial MT"/>
              </a:rPr>
              <a:t> </a:t>
            </a:r>
            <a:r>
              <a:rPr sz="1800" dirty="0">
                <a:solidFill>
                  <a:srgbClr val="595959"/>
                </a:solidFill>
                <a:latin typeface="Arial MT"/>
                <a:cs typeface="Arial MT"/>
              </a:rPr>
              <a:t>a</a:t>
            </a:r>
            <a:r>
              <a:rPr sz="1800" spc="-15" dirty="0">
                <a:solidFill>
                  <a:srgbClr val="595959"/>
                </a:solidFill>
                <a:latin typeface="Arial MT"/>
                <a:cs typeface="Arial MT"/>
              </a:rPr>
              <a:t> </a:t>
            </a:r>
            <a:r>
              <a:rPr sz="1800" spc="-5" dirty="0">
                <a:solidFill>
                  <a:srgbClr val="595959"/>
                </a:solidFill>
                <a:latin typeface="Arial MT"/>
                <a:cs typeface="Arial MT"/>
              </a:rPr>
              <a:t>lot</a:t>
            </a:r>
            <a:r>
              <a:rPr sz="1800" spc="-10" dirty="0">
                <a:solidFill>
                  <a:srgbClr val="595959"/>
                </a:solidFill>
                <a:latin typeface="Arial MT"/>
                <a:cs typeface="Arial MT"/>
              </a:rPr>
              <a:t> </a:t>
            </a:r>
            <a:r>
              <a:rPr sz="1800" spc="-5" dirty="0">
                <a:solidFill>
                  <a:srgbClr val="595959"/>
                </a:solidFill>
                <a:latin typeface="Arial MT"/>
                <a:cs typeface="Arial MT"/>
              </a:rPr>
              <a:t>of</a:t>
            </a:r>
            <a:r>
              <a:rPr sz="1800" spc="5" dirty="0">
                <a:solidFill>
                  <a:srgbClr val="595959"/>
                </a:solidFill>
                <a:latin typeface="Arial MT"/>
                <a:cs typeface="Arial MT"/>
              </a:rPr>
              <a:t> </a:t>
            </a:r>
            <a:r>
              <a:rPr sz="1800" b="1" spc="-5" dirty="0">
                <a:solidFill>
                  <a:srgbClr val="595959"/>
                </a:solidFill>
                <a:latin typeface="Arial"/>
                <a:cs typeface="Arial"/>
              </a:rPr>
              <a:t>cheap</a:t>
            </a:r>
            <a:r>
              <a:rPr sz="1800" b="1" spc="-15" dirty="0">
                <a:solidFill>
                  <a:srgbClr val="595959"/>
                </a:solidFill>
                <a:latin typeface="Arial"/>
                <a:cs typeface="Arial"/>
              </a:rPr>
              <a:t> </a:t>
            </a:r>
            <a:r>
              <a:rPr sz="1800" dirty="0">
                <a:solidFill>
                  <a:srgbClr val="595959"/>
                </a:solidFill>
                <a:latin typeface="Arial MT"/>
                <a:cs typeface="Arial MT"/>
              </a:rPr>
              <a:t>constant-time</a:t>
            </a:r>
            <a:r>
              <a:rPr sz="1800" spc="-10" dirty="0">
                <a:solidFill>
                  <a:srgbClr val="595959"/>
                </a:solidFill>
                <a:latin typeface="Arial MT"/>
                <a:cs typeface="Arial MT"/>
              </a:rPr>
              <a:t> </a:t>
            </a:r>
            <a:r>
              <a:rPr sz="1800" spc="-5" dirty="0">
                <a:solidFill>
                  <a:srgbClr val="595959"/>
                </a:solidFill>
                <a:latin typeface="Arial MT"/>
                <a:cs typeface="Arial MT"/>
              </a:rPr>
              <a:t>inserts</a:t>
            </a:r>
            <a:endParaRPr sz="1800">
              <a:latin typeface="Arial MT"/>
              <a:cs typeface="Arial M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877945" cy="409575"/>
          </a:xfrm>
          <a:prstGeom prst="rect">
            <a:avLst/>
          </a:prstGeom>
        </p:spPr>
        <p:txBody>
          <a:bodyPr vert="horz" wrap="square" lIns="0" tIns="15240" rIns="0" bIns="0" rtlCol="0">
            <a:spAutoFit/>
          </a:bodyPr>
          <a:lstStyle/>
          <a:p>
            <a:pPr marL="12700">
              <a:lnSpc>
                <a:spcPct val="100000"/>
              </a:lnSpc>
              <a:spcBef>
                <a:spcPts val="120"/>
              </a:spcBef>
            </a:pPr>
            <a:r>
              <a:rPr sz="2500" b="0" spc="10" dirty="0">
                <a:solidFill>
                  <a:srgbClr val="000000"/>
                </a:solidFill>
                <a:latin typeface="Arial MT"/>
                <a:cs typeface="Arial MT"/>
              </a:rPr>
              <a:t>Why</a:t>
            </a:r>
            <a:r>
              <a:rPr sz="2500" b="0" spc="-10" dirty="0">
                <a:solidFill>
                  <a:srgbClr val="000000"/>
                </a:solidFill>
                <a:latin typeface="Arial MT"/>
                <a:cs typeface="Arial MT"/>
              </a:rPr>
              <a:t> </a:t>
            </a:r>
            <a:r>
              <a:rPr sz="2500" b="0" dirty="0">
                <a:solidFill>
                  <a:srgbClr val="000000"/>
                </a:solidFill>
                <a:latin typeface="Arial MT"/>
                <a:cs typeface="Arial MT"/>
              </a:rPr>
              <a:t>is</a:t>
            </a:r>
            <a:r>
              <a:rPr sz="2500" b="0" spc="-10" dirty="0">
                <a:solidFill>
                  <a:srgbClr val="000000"/>
                </a:solidFill>
                <a:latin typeface="Arial MT"/>
                <a:cs typeface="Arial MT"/>
              </a:rPr>
              <a:t> </a:t>
            </a:r>
            <a:r>
              <a:rPr sz="2500" b="0" dirty="0">
                <a:solidFill>
                  <a:srgbClr val="000000"/>
                </a:solidFill>
                <a:latin typeface="Arial MT"/>
                <a:cs typeface="Arial MT"/>
              </a:rPr>
              <a:t>this</a:t>
            </a:r>
            <a:r>
              <a:rPr sz="2500" b="0" spc="-10" dirty="0">
                <a:solidFill>
                  <a:srgbClr val="000000"/>
                </a:solidFill>
                <a:latin typeface="Arial MT"/>
                <a:cs typeface="Arial MT"/>
              </a:rPr>
              <a:t> </a:t>
            </a:r>
            <a:r>
              <a:rPr sz="2500" b="0" spc="5" dirty="0">
                <a:solidFill>
                  <a:srgbClr val="000000"/>
                </a:solidFill>
                <a:latin typeface="Arial MT"/>
                <a:cs typeface="Arial MT"/>
              </a:rPr>
              <a:t>good</a:t>
            </a:r>
            <a:r>
              <a:rPr sz="2500" b="0" spc="-5" dirty="0">
                <a:solidFill>
                  <a:srgbClr val="000000"/>
                </a:solidFill>
                <a:latin typeface="Arial MT"/>
                <a:cs typeface="Arial MT"/>
              </a:rPr>
              <a:t> </a:t>
            </a:r>
            <a:r>
              <a:rPr sz="2500" b="0" dirty="0">
                <a:solidFill>
                  <a:srgbClr val="000000"/>
                </a:solidFill>
                <a:latin typeface="Arial MT"/>
                <a:cs typeface="Arial MT"/>
              </a:rPr>
              <a:t>for</a:t>
            </a:r>
            <a:r>
              <a:rPr sz="2500" b="0" spc="-10" dirty="0">
                <a:solidFill>
                  <a:srgbClr val="000000"/>
                </a:solidFill>
                <a:latin typeface="Arial MT"/>
                <a:cs typeface="Arial MT"/>
              </a:rPr>
              <a:t> </a:t>
            </a:r>
            <a:r>
              <a:rPr sz="2500" b="0" dirty="0">
                <a:solidFill>
                  <a:srgbClr val="000000"/>
                </a:solidFill>
                <a:latin typeface="Arial MT"/>
                <a:cs typeface="Arial MT"/>
              </a:rPr>
              <a:t>insert?</a:t>
            </a:r>
            <a:endParaRPr sz="2500">
              <a:latin typeface="Arial MT"/>
              <a:cs typeface="Arial MT"/>
            </a:endParaRPr>
          </a:p>
        </p:txBody>
      </p:sp>
      <p:sp>
        <p:nvSpPr>
          <p:cNvPr id="3" name="object 3"/>
          <p:cNvSpPr txBox="1"/>
          <p:nvPr/>
        </p:nvSpPr>
        <p:spPr>
          <a:xfrm>
            <a:off x="384725" y="1216355"/>
            <a:ext cx="7677784" cy="171450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Arial MT"/>
                <a:cs typeface="Arial MT"/>
              </a:rPr>
              <a:t>Idea:</a:t>
            </a:r>
            <a:endParaRPr sz="1800">
              <a:latin typeface="Arial MT"/>
              <a:cs typeface="Arial MT"/>
            </a:endParaRPr>
          </a:p>
          <a:p>
            <a:pPr marL="469900" indent="-367030">
              <a:lnSpc>
                <a:spcPct val="100000"/>
              </a:lnSpc>
              <a:spcBef>
                <a:spcPts val="1525"/>
              </a:spcBef>
              <a:buChar char="●"/>
              <a:tabLst>
                <a:tab pos="469265" algn="l"/>
                <a:tab pos="469900" algn="l"/>
              </a:tabLst>
            </a:pPr>
            <a:r>
              <a:rPr sz="1800" spc="-60" dirty="0">
                <a:solidFill>
                  <a:srgbClr val="595959"/>
                </a:solidFill>
                <a:latin typeface="Arial MT"/>
                <a:cs typeface="Arial MT"/>
              </a:rPr>
              <a:t>You</a:t>
            </a:r>
            <a:r>
              <a:rPr sz="1800" spc="-15" dirty="0">
                <a:solidFill>
                  <a:srgbClr val="595959"/>
                </a:solidFill>
                <a:latin typeface="Arial MT"/>
                <a:cs typeface="Arial MT"/>
              </a:rPr>
              <a:t> </a:t>
            </a:r>
            <a:r>
              <a:rPr sz="1800" spc="-5" dirty="0">
                <a:solidFill>
                  <a:srgbClr val="595959"/>
                </a:solidFill>
                <a:latin typeface="Arial MT"/>
                <a:cs typeface="Arial MT"/>
              </a:rPr>
              <a:t>only</a:t>
            </a:r>
            <a:r>
              <a:rPr sz="1800" spc="-15" dirty="0">
                <a:solidFill>
                  <a:srgbClr val="595959"/>
                </a:solidFill>
                <a:latin typeface="Arial MT"/>
                <a:cs typeface="Arial MT"/>
              </a:rPr>
              <a:t> </a:t>
            </a:r>
            <a:r>
              <a:rPr sz="1800" spc="-5" dirty="0">
                <a:solidFill>
                  <a:srgbClr val="595959"/>
                </a:solidFill>
                <a:latin typeface="Arial MT"/>
                <a:cs typeface="Arial MT"/>
              </a:rPr>
              <a:t>need</a:t>
            </a:r>
            <a:r>
              <a:rPr sz="1800" spc="-15" dirty="0">
                <a:solidFill>
                  <a:srgbClr val="595959"/>
                </a:solidFill>
                <a:latin typeface="Arial MT"/>
                <a:cs typeface="Arial MT"/>
              </a:rPr>
              <a:t> </a:t>
            </a:r>
            <a:r>
              <a:rPr sz="1800" spc="-5" dirty="0">
                <a:solidFill>
                  <a:srgbClr val="595959"/>
                </a:solidFill>
                <a:latin typeface="Arial MT"/>
                <a:cs typeface="Arial MT"/>
              </a:rPr>
              <a:t>to</a:t>
            </a:r>
            <a:r>
              <a:rPr sz="1800" spc="-10" dirty="0">
                <a:solidFill>
                  <a:srgbClr val="595959"/>
                </a:solidFill>
                <a:latin typeface="Arial MT"/>
                <a:cs typeface="Arial MT"/>
              </a:rPr>
              <a:t> </a:t>
            </a:r>
            <a:r>
              <a:rPr sz="1800" dirty="0">
                <a:solidFill>
                  <a:srgbClr val="595959"/>
                </a:solidFill>
                <a:latin typeface="Arial MT"/>
                <a:cs typeface="Arial MT"/>
              </a:rPr>
              <a:t>resize</a:t>
            </a:r>
            <a:r>
              <a:rPr sz="1800" spc="-15" dirty="0">
                <a:solidFill>
                  <a:srgbClr val="595959"/>
                </a:solidFill>
                <a:latin typeface="Arial MT"/>
                <a:cs typeface="Arial MT"/>
              </a:rPr>
              <a:t> </a:t>
            </a:r>
            <a:r>
              <a:rPr sz="1800" spc="-5" dirty="0">
                <a:solidFill>
                  <a:srgbClr val="595959"/>
                </a:solidFill>
                <a:latin typeface="Arial MT"/>
                <a:cs typeface="Arial MT"/>
              </a:rPr>
              <a:t>the</a:t>
            </a:r>
            <a:r>
              <a:rPr sz="1800" spc="-15" dirty="0">
                <a:solidFill>
                  <a:srgbClr val="595959"/>
                </a:solidFill>
                <a:latin typeface="Arial MT"/>
                <a:cs typeface="Arial MT"/>
              </a:rPr>
              <a:t> </a:t>
            </a:r>
            <a:r>
              <a:rPr sz="1800" spc="-5" dirty="0">
                <a:solidFill>
                  <a:srgbClr val="595959"/>
                </a:solidFill>
                <a:latin typeface="Arial MT"/>
                <a:cs typeface="Arial MT"/>
              </a:rPr>
              <a:t>table</a:t>
            </a:r>
            <a:r>
              <a:rPr sz="1800" spc="-10" dirty="0">
                <a:solidFill>
                  <a:srgbClr val="595959"/>
                </a:solidFill>
                <a:latin typeface="Arial MT"/>
                <a:cs typeface="Arial MT"/>
              </a:rPr>
              <a:t> </a:t>
            </a:r>
            <a:r>
              <a:rPr sz="1800" spc="-5" dirty="0">
                <a:solidFill>
                  <a:srgbClr val="595959"/>
                </a:solidFill>
                <a:latin typeface="Arial MT"/>
                <a:cs typeface="Arial MT"/>
              </a:rPr>
              <a:t>occasionally</a:t>
            </a:r>
            <a:endParaRPr sz="1800">
              <a:latin typeface="Arial MT"/>
              <a:cs typeface="Arial MT"/>
            </a:endParaRPr>
          </a:p>
          <a:p>
            <a:pPr marL="469900" indent="-367030">
              <a:lnSpc>
                <a:spcPct val="100000"/>
              </a:lnSpc>
              <a:spcBef>
                <a:spcPts val="320"/>
              </a:spcBef>
              <a:buChar char="●"/>
              <a:tabLst>
                <a:tab pos="469265" algn="l"/>
                <a:tab pos="469900" algn="l"/>
              </a:tabLst>
            </a:pPr>
            <a:r>
              <a:rPr sz="1800" dirty="0">
                <a:solidFill>
                  <a:srgbClr val="595959"/>
                </a:solidFill>
                <a:latin typeface="Arial MT"/>
                <a:cs typeface="Arial MT"/>
              </a:rPr>
              <a:t>A</a:t>
            </a:r>
            <a:r>
              <a:rPr sz="1800" spc="-114" dirty="0">
                <a:solidFill>
                  <a:srgbClr val="595959"/>
                </a:solidFill>
                <a:latin typeface="Arial MT"/>
                <a:cs typeface="Arial MT"/>
              </a:rPr>
              <a:t> </a:t>
            </a:r>
            <a:r>
              <a:rPr sz="1800" spc="-5" dirty="0">
                <a:solidFill>
                  <a:srgbClr val="595959"/>
                </a:solidFill>
                <a:latin typeface="Arial MT"/>
                <a:cs typeface="Arial MT"/>
              </a:rPr>
              <a:t>lot</a:t>
            </a:r>
            <a:r>
              <a:rPr sz="1800" spc="-10" dirty="0">
                <a:solidFill>
                  <a:srgbClr val="595959"/>
                </a:solidFill>
                <a:latin typeface="Arial MT"/>
                <a:cs typeface="Arial MT"/>
              </a:rPr>
              <a:t> </a:t>
            </a:r>
            <a:r>
              <a:rPr sz="1800" spc="-5" dirty="0">
                <a:solidFill>
                  <a:srgbClr val="595959"/>
                </a:solidFill>
                <a:latin typeface="Arial MT"/>
                <a:cs typeface="Arial MT"/>
              </a:rPr>
              <a:t>and</a:t>
            </a:r>
            <a:r>
              <a:rPr sz="1800" spc="-15" dirty="0">
                <a:solidFill>
                  <a:srgbClr val="595959"/>
                </a:solidFill>
                <a:latin typeface="Arial MT"/>
                <a:cs typeface="Arial MT"/>
              </a:rPr>
              <a:t> </a:t>
            </a:r>
            <a:r>
              <a:rPr sz="1800" dirty="0">
                <a:solidFill>
                  <a:srgbClr val="595959"/>
                </a:solidFill>
                <a:latin typeface="Arial MT"/>
                <a:cs typeface="Arial MT"/>
              </a:rPr>
              <a:t>a</a:t>
            </a:r>
            <a:r>
              <a:rPr sz="1800" spc="-15" dirty="0">
                <a:solidFill>
                  <a:srgbClr val="595959"/>
                </a:solidFill>
                <a:latin typeface="Arial MT"/>
                <a:cs typeface="Arial MT"/>
              </a:rPr>
              <a:t> </a:t>
            </a:r>
            <a:r>
              <a:rPr sz="1800" spc="-5" dirty="0">
                <a:solidFill>
                  <a:srgbClr val="595959"/>
                </a:solidFill>
                <a:latin typeface="Arial MT"/>
                <a:cs typeface="Arial MT"/>
              </a:rPr>
              <a:t>lot</a:t>
            </a:r>
            <a:r>
              <a:rPr sz="1800" spc="-10" dirty="0">
                <a:solidFill>
                  <a:srgbClr val="595959"/>
                </a:solidFill>
                <a:latin typeface="Arial MT"/>
                <a:cs typeface="Arial MT"/>
              </a:rPr>
              <a:t> </a:t>
            </a:r>
            <a:r>
              <a:rPr sz="1800" spc="-5" dirty="0">
                <a:solidFill>
                  <a:srgbClr val="595959"/>
                </a:solidFill>
                <a:latin typeface="Arial MT"/>
                <a:cs typeface="Arial MT"/>
              </a:rPr>
              <a:t>of</a:t>
            </a:r>
            <a:r>
              <a:rPr sz="1800" spc="5" dirty="0">
                <a:solidFill>
                  <a:srgbClr val="595959"/>
                </a:solidFill>
                <a:latin typeface="Arial MT"/>
                <a:cs typeface="Arial MT"/>
              </a:rPr>
              <a:t> </a:t>
            </a:r>
            <a:r>
              <a:rPr sz="1800" b="1" spc="-5" dirty="0">
                <a:solidFill>
                  <a:srgbClr val="595959"/>
                </a:solidFill>
                <a:latin typeface="Arial"/>
                <a:cs typeface="Arial"/>
              </a:rPr>
              <a:t>cheap</a:t>
            </a:r>
            <a:r>
              <a:rPr sz="1800" b="1" spc="-15" dirty="0">
                <a:solidFill>
                  <a:srgbClr val="595959"/>
                </a:solidFill>
                <a:latin typeface="Arial"/>
                <a:cs typeface="Arial"/>
              </a:rPr>
              <a:t> </a:t>
            </a:r>
            <a:r>
              <a:rPr sz="1800" dirty="0">
                <a:solidFill>
                  <a:srgbClr val="595959"/>
                </a:solidFill>
                <a:latin typeface="Arial MT"/>
                <a:cs typeface="Arial MT"/>
              </a:rPr>
              <a:t>constant-time</a:t>
            </a:r>
            <a:r>
              <a:rPr sz="1800" spc="-10" dirty="0">
                <a:solidFill>
                  <a:srgbClr val="595959"/>
                </a:solidFill>
                <a:latin typeface="Arial MT"/>
                <a:cs typeface="Arial MT"/>
              </a:rPr>
              <a:t> </a:t>
            </a:r>
            <a:r>
              <a:rPr sz="1800" spc="-5" dirty="0">
                <a:solidFill>
                  <a:srgbClr val="595959"/>
                </a:solidFill>
                <a:latin typeface="Arial MT"/>
                <a:cs typeface="Arial MT"/>
              </a:rPr>
              <a:t>inserts</a:t>
            </a:r>
            <a:endParaRPr sz="1800">
              <a:latin typeface="Arial MT"/>
              <a:cs typeface="Arial MT"/>
            </a:endParaRPr>
          </a:p>
          <a:p>
            <a:pPr marL="469900" marR="5080" indent="-367030">
              <a:lnSpc>
                <a:spcPct val="114999"/>
              </a:lnSpc>
              <a:buChar char="●"/>
              <a:tabLst>
                <a:tab pos="469265" algn="l"/>
                <a:tab pos="469900" algn="l"/>
              </a:tabLst>
            </a:pPr>
            <a:r>
              <a:rPr sz="1800" spc="-5" dirty="0">
                <a:solidFill>
                  <a:srgbClr val="595959"/>
                </a:solidFill>
                <a:latin typeface="Arial MT"/>
                <a:cs typeface="Arial MT"/>
              </a:rPr>
              <a:t>And then only when the time </a:t>
            </a:r>
            <a:r>
              <a:rPr sz="1800" dirty="0">
                <a:solidFill>
                  <a:srgbClr val="595959"/>
                </a:solidFill>
                <a:latin typeface="Arial MT"/>
                <a:cs typeface="Arial MT"/>
              </a:rPr>
              <a:t>comes, you </a:t>
            </a:r>
            <a:r>
              <a:rPr sz="1800" spc="-5" dirty="0">
                <a:solidFill>
                  <a:srgbClr val="595959"/>
                </a:solidFill>
                <a:latin typeface="Arial MT"/>
                <a:cs typeface="Arial MT"/>
              </a:rPr>
              <a:t>need to do </a:t>
            </a:r>
            <a:r>
              <a:rPr sz="1800" dirty="0">
                <a:solidFill>
                  <a:srgbClr val="595959"/>
                </a:solidFill>
                <a:latin typeface="Arial MT"/>
                <a:cs typeface="Arial MT"/>
              </a:rPr>
              <a:t>a single </a:t>
            </a:r>
            <a:r>
              <a:rPr sz="1800" spc="-5" dirty="0">
                <a:solidFill>
                  <a:srgbClr val="595959"/>
                </a:solidFill>
                <a:latin typeface="Arial MT"/>
                <a:cs typeface="Arial MT"/>
              </a:rPr>
              <a:t>expensive </a:t>
            </a:r>
            <a:r>
              <a:rPr sz="1800" spc="-490" dirty="0">
                <a:solidFill>
                  <a:srgbClr val="595959"/>
                </a:solidFill>
                <a:latin typeface="Arial MT"/>
                <a:cs typeface="Arial MT"/>
              </a:rPr>
              <a:t> </a:t>
            </a:r>
            <a:r>
              <a:rPr sz="1800" spc="-5" dirty="0">
                <a:solidFill>
                  <a:srgbClr val="595959"/>
                </a:solidFill>
                <a:latin typeface="Arial MT"/>
                <a:cs typeface="Arial MT"/>
              </a:rPr>
              <a:t>operation</a:t>
            </a:r>
            <a:endParaRPr sz="1800">
              <a:latin typeface="Arial MT"/>
              <a:cs typeface="Arial M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47737" y="2224087"/>
          <a:ext cx="7239000" cy="1177197"/>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92399">
                <a:tc>
                  <a:txBody>
                    <a:bodyPr/>
                    <a:lstStyle/>
                    <a:p>
                      <a:pPr marL="85725">
                        <a:lnSpc>
                          <a:spcPct val="100000"/>
                        </a:lnSpc>
                        <a:spcBef>
                          <a:spcPts val="620"/>
                        </a:spcBef>
                      </a:pPr>
                      <a:r>
                        <a:rPr sz="1400" spc="-5" dirty="0">
                          <a:latin typeface="Arial MT"/>
                          <a:cs typeface="Arial MT"/>
                        </a:rPr>
                        <a:t>Data</a:t>
                      </a:r>
                      <a:r>
                        <a:rPr sz="1400" spc="-50" dirty="0">
                          <a:latin typeface="Arial MT"/>
                          <a:cs typeface="Arial MT"/>
                        </a:rPr>
                        <a:t> </a:t>
                      </a:r>
                      <a:r>
                        <a:rPr sz="1400" spc="-5" dirty="0">
                          <a:latin typeface="Arial MT"/>
                          <a:cs typeface="Arial MT"/>
                        </a:rPr>
                        <a:t>Structure</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EEEEEE"/>
                    </a:solidFill>
                  </a:tcPr>
                </a:tc>
                <a:tc>
                  <a:txBody>
                    <a:bodyPr/>
                    <a:lstStyle/>
                    <a:p>
                      <a:pPr marL="85725">
                        <a:lnSpc>
                          <a:spcPct val="100000"/>
                        </a:lnSpc>
                        <a:spcBef>
                          <a:spcPts val="620"/>
                        </a:spcBef>
                      </a:pPr>
                      <a:r>
                        <a:rPr sz="1400" spc="-10" dirty="0">
                          <a:latin typeface="Arial MT"/>
                          <a:cs typeface="Arial MT"/>
                        </a:rPr>
                        <a:t>Avg</a:t>
                      </a:r>
                      <a:r>
                        <a:rPr sz="1400" spc="-55" dirty="0">
                          <a:latin typeface="Arial MT"/>
                          <a:cs typeface="Arial MT"/>
                        </a:rPr>
                        <a:t> </a:t>
                      </a:r>
                      <a:r>
                        <a:rPr sz="1400" spc="-5" dirty="0">
                          <a:latin typeface="Arial MT"/>
                          <a:cs typeface="Arial MT"/>
                        </a:rPr>
                        <a:t>Insert</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EEEEEE"/>
                    </a:solidFill>
                  </a:tcPr>
                </a:tc>
                <a:tc>
                  <a:txBody>
                    <a:bodyPr/>
                    <a:lstStyle/>
                    <a:p>
                      <a:pPr marL="85725">
                        <a:lnSpc>
                          <a:spcPct val="100000"/>
                        </a:lnSpc>
                        <a:spcBef>
                          <a:spcPts val="620"/>
                        </a:spcBef>
                      </a:pPr>
                      <a:r>
                        <a:rPr sz="1400" spc="-10" dirty="0">
                          <a:latin typeface="Arial MT"/>
                          <a:cs typeface="Arial MT"/>
                        </a:rPr>
                        <a:t>Avg</a:t>
                      </a:r>
                      <a:r>
                        <a:rPr sz="1400" spc="-55" dirty="0">
                          <a:latin typeface="Arial MT"/>
                          <a:cs typeface="Arial MT"/>
                        </a:rPr>
                        <a:t> </a:t>
                      </a:r>
                      <a:r>
                        <a:rPr sz="1400" spc="-5" dirty="0">
                          <a:latin typeface="Arial MT"/>
                          <a:cs typeface="Arial MT"/>
                        </a:rPr>
                        <a:t>Search</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EEEEEE"/>
                    </a:solidFill>
                  </a:tcPr>
                </a:tc>
                <a:tc>
                  <a:txBody>
                    <a:bodyPr/>
                    <a:lstStyle/>
                    <a:p>
                      <a:pPr marL="85725">
                        <a:lnSpc>
                          <a:spcPct val="100000"/>
                        </a:lnSpc>
                        <a:spcBef>
                          <a:spcPts val="620"/>
                        </a:spcBef>
                      </a:pPr>
                      <a:r>
                        <a:rPr sz="1400" spc="-10" dirty="0">
                          <a:latin typeface="Arial MT"/>
                          <a:cs typeface="Arial MT"/>
                        </a:rPr>
                        <a:t>Avg</a:t>
                      </a:r>
                      <a:r>
                        <a:rPr sz="1400" spc="-55" dirty="0">
                          <a:latin typeface="Arial MT"/>
                          <a:cs typeface="Arial MT"/>
                        </a:rPr>
                        <a:t> </a:t>
                      </a:r>
                      <a:r>
                        <a:rPr sz="1400" dirty="0">
                          <a:latin typeface="Arial MT"/>
                          <a:cs typeface="Arial MT"/>
                        </a:rPr>
                        <a:t>Max/Min</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EEEEEE"/>
                    </a:solidFill>
                  </a:tcPr>
                </a:tc>
                <a:tc>
                  <a:txBody>
                    <a:bodyPr/>
                    <a:lstStyle/>
                    <a:p>
                      <a:pPr marL="85725">
                        <a:lnSpc>
                          <a:spcPct val="100000"/>
                        </a:lnSpc>
                        <a:spcBef>
                          <a:spcPts val="620"/>
                        </a:spcBef>
                      </a:pPr>
                      <a:r>
                        <a:rPr sz="1400" spc="-10" dirty="0">
                          <a:latin typeface="Arial MT"/>
                          <a:cs typeface="Arial MT"/>
                        </a:rPr>
                        <a:t>Avg</a:t>
                      </a:r>
                      <a:r>
                        <a:rPr sz="1400" spc="-55" dirty="0">
                          <a:latin typeface="Arial MT"/>
                          <a:cs typeface="Arial MT"/>
                        </a:rPr>
                        <a:t> </a:t>
                      </a:r>
                      <a:r>
                        <a:rPr sz="1400" dirty="0">
                          <a:latin typeface="Arial MT"/>
                          <a:cs typeface="Arial MT"/>
                        </a:rPr>
                        <a:t>succ/pred</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EEEEEE"/>
                    </a:solidFill>
                  </a:tcPr>
                </a:tc>
                <a:extLst>
                  <a:ext uri="{0D108BD9-81ED-4DB2-BD59-A6C34878D82A}">
                    <a16:rowId xmlns:a16="http://schemas.microsoft.com/office/drawing/2014/main" val="10000"/>
                  </a:ext>
                </a:extLst>
              </a:tr>
              <a:tr h="392399">
                <a:tc>
                  <a:txBody>
                    <a:bodyPr/>
                    <a:lstStyle/>
                    <a:p>
                      <a:pPr marL="85725">
                        <a:lnSpc>
                          <a:spcPct val="100000"/>
                        </a:lnSpc>
                        <a:spcBef>
                          <a:spcPts val="615"/>
                        </a:spcBef>
                      </a:pPr>
                      <a:r>
                        <a:rPr sz="1400" spc="-105" dirty="0">
                          <a:latin typeface="Arial MT"/>
                          <a:cs typeface="Arial MT"/>
                        </a:rPr>
                        <a:t>A</a:t>
                      </a:r>
                      <a:r>
                        <a:rPr sz="1400" spc="-5" dirty="0">
                          <a:latin typeface="Arial MT"/>
                          <a:cs typeface="Arial MT"/>
                        </a:rPr>
                        <a:t>V</a:t>
                      </a:r>
                      <a:r>
                        <a:rPr sz="1400" dirty="0">
                          <a:latin typeface="Arial MT"/>
                          <a:cs typeface="Arial MT"/>
                        </a:rPr>
                        <a:t>L</a:t>
                      </a:r>
                      <a:r>
                        <a:rPr sz="1400" spc="-80" dirty="0">
                          <a:latin typeface="Arial MT"/>
                          <a:cs typeface="Arial MT"/>
                        </a:rPr>
                        <a:t> </a:t>
                      </a:r>
                      <a:r>
                        <a:rPr sz="1400" spc="-55" dirty="0">
                          <a:latin typeface="Arial MT"/>
                          <a:cs typeface="Arial MT"/>
                        </a:rPr>
                        <a:t>T</a:t>
                      </a:r>
                      <a:r>
                        <a:rPr sz="1400" dirty="0">
                          <a:latin typeface="Arial MT"/>
                          <a:cs typeface="Arial MT"/>
                        </a:rPr>
                        <a:t>ree</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400" i="1" spc="-20" dirty="0">
                          <a:latin typeface="Roboto"/>
                          <a:cs typeface="Roboto"/>
                        </a:rPr>
                        <a:t>O(logn)</a:t>
                      </a:r>
                      <a:endParaRPr sz="1400">
                        <a:latin typeface="Roboto"/>
                        <a:cs typeface="Roboto"/>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400" i="1" spc="-20" dirty="0">
                          <a:latin typeface="Roboto"/>
                          <a:cs typeface="Roboto"/>
                        </a:rPr>
                        <a:t>O(logn)</a:t>
                      </a:r>
                      <a:endParaRPr sz="1400">
                        <a:latin typeface="Roboto"/>
                        <a:cs typeface="Roboto"/>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400" i="1" spc="-20" dirty="0">
                          <a:latin typeface="Roboto"/>
                          <a:cs typeface="Roboto"/>
                        </a:rPr>
                        <a:t>O(logn)</a:t>
                      </a:r>
                      <a:endParaRPr sz="1400">
                        <a:latin typeface="Roboto"/>
                        <a:cs typeface="Roboto"/>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400" i="1" spc="-20" dirty="0">
                          <a:latin typeface="Roboto"/>
                          <a:cs typeface="Roboto"/>
                        </a:rPr>
                        <a:t>O(logn)</a:t>
                      </a:r>
                      <a:endParaRPr sz="1400">
                        <a:latin typeface="Roboto"/>
                        <a:cs typeface="Roboto"/>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392399">
                <a:tc>
                  <a:txBody>
                    <a:bodyPr/>
                    <a:lstStyle/>
                    <a:p>
                      <a:pPr marL="85725">
                        <a:lnSpc>
                          <a:spcPct val="100000"/>
                        </a:lnSpc>
                        <a:spcBef>
                          <a:spcPts val="620"/>
                        </a:spcBef>
                      </a:pPr>
                      <a:r>
                        <a:rPr sz="1400" spc="-5" dirty="0">
                          <a:latin typeface="Arial MT"/>
                          <a:cs typeface="Arial MT"/>
                        </a:rPr>
                        <a:t>Hash</a:t>
                      </a:r>
                      <a:r>
                        <a:rPr sz="1400" spc="-65" dirty="0">
                          <a:latin typeface="Arial MT"/>
                          <a:cs typeface="Arial MT"/>
                        </a:rPr>
                        <a:t> </a:t>
                      </a:r>
                      <a:r>
                        <a:rPr sz="1400" spc="-40" dirty="0">
                          <a:latin typeface="Arial MT"/>
                          <a:cs typeface="Arial MT"/>
                        </a:rPr>
                        <a:t>Table</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i="1" spc="-10" dirty="0">
                          <a:latin typeface="Roboto"/>
                          <a:cs typeface="Roboto"/>
                        </a:rPr>
                        <a:t>O(1)</a:t>
                      </a:r>
                      <a:endParaRPr sz="1400">
                        <a:latin typeface="Roboto"/>
                        <a:cs typeface="Roboto"/>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i="1" spc="-10" dirty="0">
                          <a:latin typeface="Roboto"/>
                          <a:cs typeface="Roboto"/>
                        </a:rPr>
                        <a:t>O(1)</a:t>
                      </a:r>
                      <a:endParaRPr sz="1400">
                        <a:latin typeface="Roboto"/>
                        <a:cs typeface="Roboto"/>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b="1" i="1" spc="65" dirty="0">
                          <a:solidFill>
                            <a:srgbClr val="FF0000"/>
                          </a:solidFill>
                          <a:latin typeface="Roboto Cn"/>
                          <a:cs typeface="Roboto Cn"/>
                        </a:rPr>
                        <a:t>O(n)</a:t>
                      </a:r>
                      <a:endParaRPr sz="1400">
                        <a:latin typeface="Roboto Cn"/>
                        <a:cs typeface="Roboto Cn"/>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b="1" i="1" spc="65" dirty="0">
                          <a:solidFill>
                            <a:srgbClr val="FF0000"/>
                          </a:solidFill>
                          <a:latin typeface="Roboto Cn"/>
                          <a:cs typeface="Roboto Cn"/>
                        </a:rPr>
                        <a:t>O(n)</a:t>
                      </a:r>
                      <a:endParaRPr sz="1400">
                        <a:latin typeface="Roboto Cn"/>
                        <a:cs typeface="Roboto Cn"/>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
        <p:nvSpPr>
          <p:cNvPr id="3" name="object 3"/>
          <p:cNvSpPr txBox="1"/>
          <p:nvPr/>
        </p:nvSpPr>
        <p:spPr>
          <a:xfrm>
            <a:off x="5944124" y="4506888"/>
            <a:ext cx="2973705" cy="448309"/>
          </a:xfrm>
          <a:prstGeom prst="rect">
            <a:avLst/>
          </a:prstGeom>
        </p:spPr>
        <p:txBody>
          <a:bodyPr vert="horz" wrap="square" lIns="0" tIns="22860" rIns="0" bIns="0" rtlCol="0">
            <a:spAutoFit/>
          </a:bodyPr>
          <a:lstStyle/>
          <a:p>
            <a:pPr marL="12700" marR="5080">
              <a:lnSpc>
                <a:spcPts val="1650"/>
              </a:lnSpc>
              <a:spcBef>
                <a:spcPts val="180"/>
              </a:spcBef>
            </a:pPr>
            <a:r>
              <a:rPr sz="1400" spc="-5" dirty="0">
                <a:latin typeface="Arial MT"/>
                <a:cs typeface="Arial MT"/>
              </a:rPr>
              <a:t>Where </a:t>
            </a:r>
            <a:r>
              <a:rPr sz="1400" i="1" spc="-40" dirty="0">
                <a:latin typeface="Roboto"/>
                <a:cs typeface="Roboto"/>
              </a:rPr>
              <a:t>n</a:t>
            </a:r>
            <a:r>
              <a:rPr sz="1400" i="1" spc="25" dirty="0">
                <a:latin typeface="Roboto"/>
                <a:cs typeface="Roboto"/>
              </a:rPr>
              <a:t> </a:t>
            </a:r>
            <a:r>
              <a:rPr sz="1400" spc="-5" dirty="0">
                <a:latin typeface="Arial MT"/>
                <a:cs typeface="Arial MT"/>
              </a:rPr>
              <a:t>is</a:t>
            </a:r>
            <a:r>
              <a:rPr sz="1400" spc="-10" dirty="0">
                <a:latin typeface="Arial MT"/>
                <a:cs typeface="Arial MT"/>
              </a:rPr>
              <a:t> </a:t>
            </a:r>
            <a:r>
              <a:rPr sz="1400" spc="-5" dirty="0">
                <a:latin typeface="Arial MT"/>
                <a:cs typeface="Arial MT"/>
              </a:rPr>
              <a:t>the</a:t>
            </a:r>
            <a:r>
              <a:rPr sz="1400" spc="-15" dirty="0">
                <a:latin typeface="Arial MT"/>
                <a:cs typeface="Arial MT"/>
              </a:rPr>
              <a:t> </a:t>
            </a:r>
            <a:r>
              <a:rPr sz="1400" spc="-5" dirty="0">
                <a:latin typeface="Arial MT"/>
                <a:cs typeface="Arial MT"/>
              </a:rPr>
              <a:t>number</a:t>
            </a:r>
            <a:r>
              <a:rPr sz="1400" spc="-10" dirty="0">
                <a:latin typeface="Arial MT"/>
                <a:cs typeface="Arial MT"/>
              </a:rPr>
              <a:t> </a:t>
            </a:r>
            <a:r>
              <a:rPr sz="1400" spc="-5" dirty="0">
                <a:latin typeface="Arial MT"/>
                <a:cs typeface="Arial MT"/>
              </a:rPr>
              <a:t>of</a:t>
            </a:r>
            <a:r>
              <a:rPr sz="1400" spc="-15" dirty="0">
                <a:latin typeface="Arial MT"/>
                <a:cs typeface="Arial MT"/>
              </a:rPr>
              <a:t> </a:t>
            </a:r>
            <a:r>
              <a:rPr sz="1400" spc="-5" dirty="0">
                <a:latin typeface="Arial MT"/>
                <a:cs typeface="Arial MT"/>
              </a:rPr>
              <a:t>items</a:t>
            </a:r>
            <a:r>
              <a:rPr sz="1400" spc="-10" dirty="0">
                <a:latin typeface="Arial MT"/>
                <a:cs typeface="Arial MT"/>
              </a:rPr>
              <a:t> </a:t>
            </a:r>
            <a:r>
              <a:rPr sz="1400" spc="-5" dirty="0">
                <a:latin typeface="Arial MT"/>
                <a:cs typeface="Arial MT"/>
              </a:rPr>
              <a:t>in</a:t>
            </a:r>
            <a:r>
              <a:rPr sz="1400" spc="-15" dirty="0">
                <a:latin typeface="Arial MT"/>
                <a:cs typeface="Arial MT"/>
              </a:rPr>
              <a:t> </a:t>
            </a:r>
            <a:r>
              <a:rPr sz="1400" spc="-5" dirty="0">
                <a:latin typeface="Arial MT"/>
                <a:cs typeface="Arial MT"/>
              </a:rPr>
              <a:t>the </a:t>
            </a:r>
            <a:r>
              <a:rPr sz="1400" spc="-375" dirty="0">
                <a:latin typeface="Arial MT"/>
                <a:cs typeface="Arial MT"/>
              </a:rPr>
              <a:t> </a:t>
            </a:r>
            <a:r>
              <a:rPr sz="1400" spc="-5" dirty="0">
                <a:latin typeface="Arial MT"/>
                <a:cs typeface="Arial MT"/>
              </a:rPr>
              <a:t>data</a:t>
            </a:r>
            <a:r>
              <a:rPr sz="1400" spc="-10" dirty="0">
                <a:latin typeface="Arial MT"/>
                <a:cs typeface="Arial MT"/>
              </a:rPr>
              <a:t> </a:t>
            </a:r>
            <a:r>
              <a:rPr sz="1400" dirty="0">
                <a:latin typeface="Arial MT"/>
                <a:cs typeface="Arial MT"/>
              </a:rPr>
              <a:t>structure.</a:t>
            </a:r>
            <a:endParaRPr sz="1400">
              <a:latin typeface="Arial MT"/>
              <a:cs typeface="Arial MT"/>
            </a:endParaRPr>
          </a:p>
        </p:txBody>
      </p:sp>
      <p:sp>
        <p:nvSpPr>
          <p:cNvPr id="4" name="object 4"/>
          <p:cNvSpPr txBox="1">
            <a:spLocks noGrp="1"/>
          </p:cNvSpPr>
          <p:nvPr>
            <p:ph type="title"/>
          </p:nvPr>
        </p:nvSpPr>
        <p:spPr>
          <a:xfrm>
            <a:off x="384725" y="505248"/>
            <a:ext cx="2014855" cy="409575"/>
          </a:xfrm>
          <a:prstGeom prst="rect">
            <a:avLst/>
          </a:prstGeom>
        </p:spPr>
        <p:txBody>
          <a:bodyPr vert="horz" wrap="square" lIns="0" tIns="15240" rIns="0" bIns="0" rtlCol="0">
            <a:spAutoFit/>
          </a:bodyPr>
          <a:lstStyle/>
          <a:p>
            <a:pPr marL="12700">
              <a:lnSpc>
                <a:spcPct val="100000"/>
              </a:lnSpc>
              <a:spcBef>
                <a:spcPts val="120"/>
              </a:spcBef>
            </a:pPr>
            <a:r>
              <a:rPr sz="2500" b="0" spc="10" dirty="0">
                <a:solidFill>
                  <a:srgbClr val="000000"/>
                </a:solidFill>
                <a:latin typeface="Arial MT"/>
                <a:cs typeface="Arial MT"/>
              </a:rPr>
              <a:t>No</a:t>
            </a:r>
            <a:r>
              <a:rPr sz="2500" b="0" spc="-30" dirty="0">
                <a:solidFill>
                  <a:srgbClr val="000000"/>
                </a:solidFill>
                <a:latin typeface="Arial MT"/>
                <a:cs typeface="Arial MT"/>
              </a:rPr>
              <a:t> </a:t>
            </a:r>
            <a:r>
              <a:rPr sz="2500" b="0" dirty="0">
                <a:solidFill>
                  <a:srgbClr val="000000"/>
                </a:solidFill>
                <a:latin typeface="Arial MT"/>
                <a:cs typeface="Arial MT"/>
              </a:rPr>
              <a:t>free</a:t>
            </a:r>
            <a:r>
              <a:rPr sz="2500" b="0" spc="-30" dirty="0">
                <a:solidFill>
                  <a:srgbClr val="000000"/>
                </a:solidFill>
                <a:latin typeface="Arial MT"/>
                <a:cs typeface="Arial MT"/>
              </a:rPr>
              <a:t> </a:t>
            </a:r>
            <a:r>
              <a:rPr sz="2500" b="0" dirty="0">
                <a:solidFill>
                  <a:srgbClr val="000000"/>
                </a:solidFill>
                <a:latin typeface="Arial MT"/>
                <a:cs typeface="Arial MT"/>
              </a:rPr>
              <a:t>lunch!</a:t>
            </a:r>
            <a:endParaRPr sz="2500">
              <a:latin typeface="Arial MT"/>
              <a:cs typeface="Arial MT"/>
            </a:endParaRPr>
          </a:p>
        </p:txBody>
      </p:sp>
      <p:pic>
        <p:nvPicPr>
          <p:cNvPr id="5" name="object 5"/>
          <p:cNvPicPr/>
          <p:nvPr/>
        </p:nvPicPr>
        <p:blipFill>
          <a:blip r:embed="rId2" cstate="print"/>
          <a:stretch>
            <a:fillRect/>
          </a:stretch>
        </p:blipFill>
        <p:spPr>
          <a:xfrm>
            <a:off x="5534350" y="114600"/>
            <a:ext cx="3297949" cy="1978749"/>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7429" y="2266442"/>
            <a:ext cx="2102485" cy="574040"/>
          </a:xfrm>
          <a:prstGeom prst="rect">
            <a:avLst/>
          </a:prstGeom>
        </p:spPr>
        <p:txBody>
          <a:bodyPr vert="horz" wrap="square" lIns="0" tIns="12700" rIns="0" bIns="0" rtlCol="0">
            <a:spAutoFit/>
          </a:bodyPr>
          <a:lstStyle/>
          <a:p>
            <a:pPr marL="12700">
              <a:lnSpc>
                <a:spcPct val="100000"/>
              </a:lnSpc>
              <a:spcBef>
                <a:spcPts val="100"/>
              </a:spcBef>
            </a:pPr>
            <a:r>
              <a:rPr sz="3600" b="0" spc="-10" dirty="0">
                <a:solidFill>
                  <a:srgbClr val="000000"/>
                </a:solidFill>
                <a:latin typeface="Arial MT"/>
                <a:cs typeface="Arial MT"/>
              </a:rPr>
              <a:t>Problem</a:t>
            </a:r>
            <a:r>
              <a:rPr sz="3600" b="0" spc="-95" dirty="0">
                <a:solidFill>
                  <a:srgbClr val="000000"/>
                </a:solidFill>
                <a:latin typeface="Arial MT"/>
                <a:cs typeface="Arial MT"/>
              </a:rPr>
              <a:t> </a:t>
            </a:r>
            <a:r>
              <a:rPr sz="3600" b="0" dirty="0">
                <a:solidFill>
                  <a:srgbClr val="000000"/>
                </a:solidFill>
                <a:latin typeface="Arial MT"/>
                <a:cs typeface="Arial MT"/>
              </a:rPr>
              <a:t>1</a:t>
            </a:r>
            <a:endParaRPr sz="3600">
              <a:latin typeface="Arial MT"/>
              <a:cs typeface="Arial MT"/>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201035" cy="409575"/>
          </a:xfrm>
          <a:prstGeom prst="rect">
            <a:avLst/>
          </a:prstGeom>
        </p:spPr>
        <p:txBody>
          <a:bodyPr vert="horz" wrap="square" lIns="0" tIns="15240" rIns="0" bIns="0" rtlCol="0">
            <a:spAutoFit/>
          </a:bodyPr>
          <a:lstStyle/>
          <a:p>
            <a:pPr marL="12700">
              <a:lnSpc>
                <a:spcPct val="100000"/>
              </a:lnSpc>
              <a:spcBef>
                <a:spcPts val="120"/>
              </a:spcBef>
            </a:pPr>
            <a:r>
              <a:rPr spc="5" dirty="0"/>
              <a:t>Q1:</a:t>
            </a:r>
            <a:r>
              <a:rPr spc="-35" dirty="0"/>
              <a:t> </a:t>
            </a:r>
            <a:r>
              <a:rPr spc="5" dirty="0"/>
              <a:t>Quadratic</a:t>
            </a:r>
            <a:r>
              <a:rPr spc="-30" dirty="0"/>
              <a:t> </a:t>
            </a:r>
            <a:r>
              <a:rPr dirty="0"/>
              <a:t>Probing</a:t>
            </a:r>
          </a:p>
        </p:txBody>
      </p:sp>
      <p:sp>
        <p:nvSpPr>
          <p:cNvPr id="3" name="object 3"/>
          <p:cNvSpPr txBox="1"/>
          <p:nvPr/>
        </p:nvSpPr>
        <p:spPr>
          <a:xfrm>
            <a:off x="384725" y="326177"/>
            <a:ext cx="1901275" cy="759182"/>
          </a:xfrm>
          <a:prstGeom prst="rect">
            <a:avLst/>
          </a:prstGeom>
        </p:spPr>
        <p:txBody>
          <a:bodyPr vert="horz" wrap="square" lIns="0" tIns="12700" rIns="0" bIns="0" rtlCol="0">
            <a:spAutoFit/>
          </a:bodyPr>
          <a:lstStyle/>
          <a:p>
            <a:pPr marL="37465">
              <a:lnSpc>
                <a:spcPct val="100000"/>
              </a:lnSpc>
              <a:spcBef>
                <a:spcPts val="100"/>
              </a:spcBef>
              <a:tabLst>
                <a:tab pos="469265" algn="l"/>
              </a:tabLst>
            </a:pPr>
            <a:r>
              <a:rPr sz="1800" spc="-5" dirty="0">
                <a:solidFill>
                  <a:srgbClr val="595959"/>
                </a:solidFill>
                <a:latin typeface="Arial MT"/>
                <a:cs typeface="Arial MT"/>
              </a:rPr>
              <a:t>a)	Insert</a:t>
            </a:r>
            <a:r>
              <a:rPr lang="en-US" spc="-85" dirty="0">
                <a:solidFill>
                  <a:srgbClr val="595959"/>
                </a:solidFill>
                <a:latin typeface="Arial MT"/>
                <a:cs typeface="Arial MT"/>
              </a:rPr>
              <a:t> 42</a:t>
            </a:r>
            <a:endParaRPr sz="1800" dirty="0">
              <a:latin typeface="Arial MT"/>
              <a:cs typeface="Arial MT"/>
            </a:endParaRPr>
          </a:p>
          <a:p>
            <a:pPr marL="12700">
              <a:lnSpc>
                <a:spcPct val="100000"/>
              </a:lnSpc>
              <a:spcBef>
                <a:spcPts val="1525"/>
              </a:spcBef>
            </a:pPr>
            <a:r>
              <a:rPr sz="1800" spc="-5" dirty="0">
                <a:solidFill>
                  <a:srgbClr val="595959"/>
                </a:solidFill>
                <a:latin typeface="Arial MT"/>
                <a:cs typeface="Arial MT"/>
              </a:rPr>
              <a:t>Done!</a:t>
            </a:r>
            <a:endParaRPr sz="1800" dirty="0">
              <a:latin typeface="Arial MT"/>
              <a:cs typeface="Arial MT"/>
            </a:endParaRPr>
          </a:p>
        </p:txBody>
      </p:sp>
      <p:graphicFrame>
        <p:nvGraphicFramePr>
          <p:cNvPr id="4" name="object 4"/>
          <p:cNvGraphicFramePr>
            <a:graphicFrameLocks noGrp="1"/>
          </p:cNvGraphicFramePr>
          <p:nvPr>
            <p:extLst>
              <p:ext uri="{D42A27DB-BD31-4B8C-83A1-F6EECF244321}">
                <p14:modId xmlns:p14="http://schemas.microsoft.com/office/powerpoint/2010/main" val="1120694251"/>
              </p:ext>
            </p:extLst>
          </p:nvPr>
        </p:nvGraphicFramePr>
        <p:xfrm>
          <a:off x="3082337" y="1559262"/>
          <a:ext cx="2221865" cy="2700593"/>
        </p:xfrm>
        <a:graphic>
          <a:graphicData uri="http://schemas.openxmlformats.org/drawingml/2006/table">
            <a:tbl>
              <a:tblPr firstRow="1" bandRow="1">
                <a:tableStyleId>{2D5ABB26-0587-4C30-8999-92F81FD0307C}</a:tableStyleId>
              </a:tblPr>
              <a:tblGrid>
                <a:gridCol w="2221865">
                  <a:extLst>
                    <a:ext uri="{9D8B030D-6E8A-4147-A177-3AD203B41FA5}">
                      <a16:colId xmlns:a16="http://schemas.microsoft.com/office/drawing/2014/main" val="20000"/>
                    </a:ext>
                  </a:extLst>
                </a:gridCol>
              </a:tblGrid>
              <a:tr h="385799">
                <a:tc>
                  <a:txBody>
                    <a:bodyPr/>
                    <a:lstStyle/>
                    <a:p>
                      <a:pPr marL="85725">
                        <a:lnSpc>
                          <a:spcPct val="100000"/>
                        </a:lnSpc>
                        <a:spcBef>
                          <a:spcPts val="635"/>
                        </a:spcBef>
                      </a:pPr>
                      <a:r>
                        <a:rPr sz="1400" spc="-5" dirty="0">
                          <a:latin typeface="Arial MT"/>
                          <a:cs typeface="Arial MT"/>
                        </a:rPr>
                        <a:t>[0]</a:t>
                      </a:r>
                      <a:r>
                        <a:rPr lang="en-US" sz="1400" spc="-5" dirty="0">
                          <a:latin typeface="Arial MT"/>
                          <a:cs typeface="Arial MT"/>
                        </a:rPr>
                        <a:t>    42</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0"/>
                  </a:ext>
                </a:extLst>
              </a:tr>
              <a:tr h="385799">
                <a:tc>
                  <a:txBody>
                    <a:bodyPr/>
                    <a:lstStyle/>
                    <a:p>
                      <a:pPr marL="85725">
                        <a:lnSpc>
                          <a:spcPct val="100000"/>
                        </a:lnSpc>
                        <a:spcBef>
                          <a:spcPts val="635"/>
                        </a:spcBef>
                      </a:pPr>
                      <a:r>
                        <a:rPr sz="1400" spc="-5" dirty="0">
                          <a:latin typeface="Arial MT"/>
                          <a:cs typeface="Arial MT"/>
                        </a:rPr>
                        <a:t>[1]</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1"/>
                  </a:ext>
                </a:extLst>
              </a:tr>
              <a:tr h="385799">
                <a:tc>
                  <a:txBody>
                    <a:bodyPr/>
                    <a:lstStyle/>
                    <a:p>
                      <a:pPr marL="85725">
                        <a:lnSpc>
                          <a:spcPct val="100000"/>
                        </a:lnSpc>
                        <a:spcBef>
                          <a:spcPts val="635"/>
                        </a:spcBef>
                      </a:pPr>
                      <a:r>
                        <a:rPr sz="1400" spc="-5" dirty="0">
                          <a:latin typeface="Arial MT"/>
                          <a:cs typeface="Arial MT"/>
                        </a:rPr>
                        <a:t>[2]</a:t>
                      </a:r>
                      <a:endParaRPr sz="140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2"/>
                  </a:ext>
                </a:extLst>
              </a:tr>
              <a:tr h="385799">
                <a:tc>
                  <a:txBody>
                    <a:bodyPr/>
                    <a:lstStyle/>
                    <a:p>
                      <a:pPr marL="85725">
                        <a:lnSpc>
                          <a:spcPct val="100000"/>
                        </a:lnSpc>
                        <a:spcBef>
                          <a:spcPts val="635"/>
                        </a:spcBef>
                      </a:pPr>
                      <a:r>
                        <a:rPr sz="1400" spc="-5" dirty="0">
                          <a:latin typeface="Arial MT"/>
                          <a:cs typeface="Arial MT"/>
                        </a:rPr>
                        <a:t>[3]</a:t>
                      </a:r>
                      <a:endParaRPr sz="140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3"/>
                  </a:ext>
                </a:extLst>
              </a:tr>
              <a:tr h="385799">
                <a:tc>
                  <a:txBody>
                    <a:bodyPr/>
                    <a:lstStyle/>
                    <a:p>
                      <a:pPr marL="85725">
                        <a:lnSpc>
                          <a:spcPct val="100000"/>
                        </a:lnSpc>
                        <a:spcBef>
                          <a:spcPts val="635"/>
                        </a:spcBef>
                      </a:pPr>
                      <a:r>
                        <a:rPr sz="1400" spc="-5" dirty="0">
                          <a:latin typeface="Arial MT"/>
                          <a:cs typeface="Arial MT"/>
                        </a:rPr>
                        <a:t>[4]</a:t>
                      </a:r>
                      <a:endParaRPr sz="140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4"/>
                  </a:ext>
                </a:extLst>
              </a:tr>
              <a:tr h="385799">
                <a:tc>
                  <a:txBody>
                    <a:bodyPr/>
                    <a:lstStyle/>
                    <a:p>
                      <a:pPr marL="85725">
                        <a:lnSpc>
                          <a:spcPct val="100000"/>
                        </a:lnSpc>
                        <a:spcBef>
                          <a:spcPts val="635"/>
                        </a:spcBef>
                        <a:tabLst>
                          <a:tab pos="1049020" algn="l"/>
                        </a:tabLst>
                      </a:pPr>
                      <a:r>
                        <a:rPr sz="1400" spc="-5" dirty="0">
                          <a:latin typeface="Arial MT"/>
                          <a:cs typeface="Arial MT"/>
                        </a:rPr>
                        <a:t>[5]	</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5"/>
                  </a:ext>
                </a:extLst>
              </a:tr>
              <a:tr h="385799">
                <a:tc>
                  <a:txBody>
                    <a:bodyPr/>
                    <a:lstStyle/>
                    <a:p>
                      <a:pPr marL="85725">
                        <a:lnSpc>
                          <a:spcPct val="100000"/>
                        </a:lnSpc>
                        <a:spcBef>
                          <a:spcPts val="635"/>
                        </a:spcBef>
                      </a:pPr>
                      <a:r>
                        <a:rPr sz="1400" spc="-5" dirty="0">
                          <a:latin typeface="Arial MT"/>
                          <a:cs typeface="Arial MT"/>
                        </a:rPr>
                        <a:t>[6]</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6"/>
                  </a:ext>
                </a:extLst>
              </a:tr>
            </a:tbl>
          </a:graphicData>
        </a:graphic>
      </p:graphicFrame>
      <p:grpSp>
        <p:nvGrpSpPr>
          <p:cNvPr id="5" name="object 5"/>
          <p:cNvGrpSpPr/>
          <p:nvPr/>
        </p:nvGrpSpPr>
        <p:grpSpPr>
          <a:xfrm>
            <a:off x="5486400" y="1733550"/>
            <a:ext cx="1366520" cy="93345"/>
            <a:chOff x="5336385" y="3638993"/>
            <a:chExt cx="1366520" cy="93345"/>
          </a:xfrm>
        </p:grpSpPr>
        <p:sp>
          <p:nvSpPr>
            <p:cNvPr id="6" name="object 6"/>
            <p:cNvSpPr/>
            <p:nvPr/>
          </p:nvSpPr>
          <p:spPr>
            <a:xfrm>
              <a:off x="5406827" y="3680525"/>
              <a:ext cx="1282065" cy="5080"/>
            </a:xfrm>
            <a:custGeom>
              <a:avLst/>
              <a:gdLst/>
              <a:ahLst/>
              <a:cxnLst/>
              <a:rect l="l" t="t" r="r" b="b"/>
              <a:pathLst>
                <a:path w="1282065" h="5079">
                  <a:moveTo>
                    <a:pt x="1281771" y="0"/>
                  </a:moveTo>
                  <a:lnTo>
                    <a:pt x="0" y="5016"/>
                  </a:lnTo>
                </a:path>
              </a:pathLst>
            </a:custGeom>
            <a:ln w="28574">
              <a:solidFill>
                <a:srgbClr val="595959"/>
              </a:solidFill>
            </a:ln>
          </p:spPr>
          <p:txBody>
            <a:bodyPr wrap="square" lIns="0" tIns="0" rIns="0" bIns="0" rtlCol="0"/>
            <a:lstStyle/>
            <a:p>
              <a:endParaRPr/>
            </a:p>
          </p:txBody>
        </p:sp>
        <p:pic>
          <p:nvPicPr>
            <p:cNvPr id="7" name="object 7"/>
            <p:cNvPicPr/>
            <p:nvPr/>
          </p:nvPicPr>
          <p:blipFill>
            <a:blip r:embed="rId2" cstate="print"/>
            <a:stretch>
              <a:fillRect/>
            </a:stretch>
          </p:blipFill>
          <p:spPr>
            <a:xfrm>
              <a:off x="5336385" y="3638993"/>
              <a:ext cx="116990" cy="92844"/>
            </a:xfrm>
            <a:prstGeom prst="rect">
              <a:avLst/>
            </a:prstGeom>
          </p:spPr>
        </p:pic>
      </p:grpSp>
      <p:sp>
        <p:nvSpPr>
          <p:cNvPr id="8" name="object 8"/>
          <p:cNvSpPr txBox="1"/>
          <p:nvPr/>
        </p:nvSpPr>
        <p:spPr>
          <a:xfrm>
            <a:off x="7407725" y="4216535"/>
            <a:ext cx="818515" cy="807913"/>
          </a:xfrm>
          <a:prstGeom prst="rect">
            <a:avLst/>
          </a:prstGeom>
        </p:spPr>
        <p:txBody>
          <a:bodyPr vert="horz" wrap="square" lIns="0" tIns="0" rIns="0" bIns="0" rtlCol="0">
            <a:spAutoFit/>
          </a:bodyPr>
          <a:lstStyle/>
          <a:p>
            <a:pPr marL="12700">
              <a:lnSpc>
                <a:spcPts val="2090"/>
              </a:lnSpc>
            </a:pPr>
            <a:r>
              <a:rPr sz="1800" spc="-5" dirty="0">
                <a:solidFill>
                  <a:srgbClr val="595959"/>
                </a:solidFill>
                <a:latin typeface="Arial MT"/>
                <a:cs typeface="Arial MT"/>
              </a:rPr>
              <a:t>h(</a:t>
            </a:r>
            <a:r>
              <a:rPr lang="en-US" sz="1800" spc="-5" dirty="0">
                <a:solidFill>
                  <a:srgbClr val="595959"/>
                </a:solidFill>
                <a:latin typeface="Arial MT"/>
                <a:cs typeface="Arial MT"/>
              </a:rPr>
              <a:t>42</a:t>
            </a:r>
            <a:r>
              <a:rPr sz="1800" spc="-5" dirty="0">
                <a:solidFill>
                  <a:srgbClr val="595959"/>
                </a:solidFill>
                <a:latin typeface="Arial MT"/>
                <a:cs typeface="Arial MT"/>
              </a:rPr>
              <a:t>)</a:t>
            </a:r>
            <a:r>
              <a:rPr sz="1800" spc="-50" dirty="0">
                <a:solidFill>
                  <a:srgbClr val="595959"/>
                </a:solidFill>
                <a:latin typeface="Arial MT"/>
                <a:cs typeface="Arial MT"/>
              </a:rPr>
              <a:t> </a:t>
            </a:r>
            <a:r>
              <a:rPr sz="1800" dirty="0">
                <a:solidFill>
                  <a:srgbClr val="595959"/>
                </a:solidFill>
                <a:latin typeface="Arial MT"/>
                <a:cs typeface="Arial MT"/>
              </a:rPr>
              <a:t>=</a:t>
            </a:r>
            <a:r>
              <a:rPr sz="1800" spc="-45" dirty="0">
                <a:solidFill>
                  <a:srgbClr val="595959"/>
                </a:solidFill>
                <a:latin typeface="Arial MT"/>
                <a:cs typeface="Arial MT"/>
              </a:rPr>
              <a:t> </a:t>
            </a:r>
            <a:r>
              <a:rPr lang="en-US" spc="-45" dirty="0">
                <a:solidFill>
                  <a:srgbClr val="595959"/>
                </a:solidFill>
                <a:latin typeface="Arial MT"/>
                <a:cs typeface="Arial MT"/>
              </a:rPr>
              <a:t>42 mod 7 = 0</a:t>
            </a:r>
            <a:endParaRPr sz="1800" dirty="0">
              <a:latin typeface="Arial MT"/>
              <a:cs typeface="Arial MT"/>
            </a:endParaRPr>
          </a:p>
        </p:txBody>
      </p:sp>
      <p:sp>
        <p:nvSpPr>
          <p:cNvPr id="9" name="TextBox 8">
            <a:extLst>
              <a:ext uri="{FF2B5EF4-FFF2-40B4-BE49-F238E27FC236}">
                <a16:creationId xmlns:a16="http://schemas.microsoft.com/office/drawing/2014/main" id="{B5B3AFBC-600E-A804-FD34-A988DB5F4B43}"/>
              </a:ext>
            </a:extLst>
          </p:cNvPr>
          <p:cNvSpPr txBox="1"/>
          <p:nvPr/>
        </p:nvSpPr>
        <p:spPr>
          <a:xfrm>
            <a:off x="3505200" y="1636582"/>
            <a:ext cx="304800" cy="276999"/>
          </a:xfrm>
          <a:prstGeom prst="rect">
            <a:avLst/>
          </a:prstGeom>
          <a:noFill/>
          <a:ln>
            <a:solidFill>
              <a:schemeClr val="tx1"/>
            </a:solidFill>
          </a:ln>
        </p:spPr>
        <p:txBody>
          <a:bodyPr wrap="square" rtlCol="0">
            <a:spAutoFit/>
          </a:bodyPr>
          <a:lstStyle/>
          <a:p>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1465580" cy="409575"/>
          </a:xfrm>
          <a:prstGeom prst="rect">
            <a:avLst/>
          </a:prstGeom>
        </p:spPr>
        <p:txBody>
          <a:bodyPr vert="horz" wrap="square" lIns="0" tIns="15240" rIns="0" bIns="0" rtlCol="0">
            <a:spAutoFit/>
          </a:bodyPr>
          <a:lstStyle/>
          <a:p>
            <a:pPr marL="12700">
              <a:lnSpc>
                <a:spcPct val="100000"/>
              </a:lnSpc>
              <a:spcBef>
                <a:spcPts val="120"/>
              </a:spcBef>
            </a:pPr>
            <a:r>
              <a:rPr sz="2500" b="0" spc="-10" dirty="0">
                <a:solidFill>
                  <a:srgbClr val="000000"/>
                </a:solidFill>
                <a:latin typeface="Arial MT"/>
                <a:cs typeface="Arial MT"/>
              </a:rPr>
              <a:t>Trade-offs</a:t>
            </a:r>
            <a:endParaRPr sz="2500">
              <a:latin typeface="Arial MT"/>
              <a:cs typeface="Arial MT"/>
            </a:endParaRPr>
          </a:p>
        </p:txBody>
      </p:sp>
      <p:sp>
        <p:nvSpPr>
          <p:cNvPr id="3" name="object 3"/>
          <p:cNvSpPr txBox="1"/>
          <p:nvPr/>
        </p:nvSpPr>
        <p:spPr>
          <a:xfrm>
            <a:off x="475249" y="1175208"/>
            <a:ext cx="8032115" cy="656590"/>
          </a:xfrm>
          <a:prstGeom prst="rect">
            <a:avLst/>
          </a:prstGeom>
        </p:spPr>
        <p:txBody>
          <a:bodyPr vert="horz" wrap="square" lIns="0" tIns="12700" rIns="0" bIns="0" rtlCol="0">
            <a:spAutoFit/>
          </a:bodyPr>
          <a:lstStyle/>
          <a:p>
            <a:pPr marL="379095" marR="5080" indent="-367030">
              <a:lnSpc>
                <a:spcPct val="114999"/>
              </a:lnSpc>
              <a:spcBef>
                <a:spcPts val="100"/>
              </a:spcBef>
              <a:buChar char="●"/>
              <a:tabLst>
                <a:tab pos="379095" algn="l"/>
                <a:tab pos="379730" algn="l"/>
              </a:tabLst>
            </a:pPr>
            <a:r>
              <a:rPr sz="1800" spc="-20" dirty="0">
                <a:solidFill>
                  <a:srgbClr val="595959"/>
                </a:solidFill>
                <a:latin typeface="Arial MT"/>
                <a:cs typeface="Arial MT"/>
              </a:rPr>
              <a:t>We</a:t>
            </a:r>
            <a:r>
              <a:rPr sz="1800" spc="-10" dirty="0">
                <a:solidFill>
                  <a:srgbClr val="595959"/>
                </a:solidFill>
                <a:latin typeface="Arial MT"/>
                <a:cs typeface="Arial MT"/>
              </a:rPr>
              <a:t> </a:t>
            </a:r>
            <a:r>
              <a:rPr sz="1800" dirty="0">
                <a:solidFill>
                  <a:srgbClr val="595959"/>
                </a:solidFill>
                <a:latin typeface="Arial MT"/>
                <a:cs typeface="Arial MT"/>
              </a:rPr>
              <a:t>know</a:t>
            </a:r>
            <a:r>
              <a:rPr sz="1800" spc="-10" dirty="0">
                <a:solidFill>
                  <a:srgbClr val="595959"/>
                </a:solidFill>
                <a:latin typeface="Arial MT"/>
                <a:cs typeface="Arial MT"/>
              </a:rPr>
              <a:t> </a:t>
            </a:r>
            <a:r>
              <a:rPr sz="1800" spc="-5" dirty="0">
                <a:solidFill>
                  <a:srgbClr val="595959"/>
                </a:solidFill>
                <a:latin typeface="Arial MT"/>
                <a:cs typeface="Arial MT"/>
              </a:rPr>
              <a:t>binary </a:t>
            </a:r>
            <a:r>
              <a:rPr sz="1800" dirty="0">
                <a:solidFill>
                  <a:srgbClr val="595959"/>
                </a:solidFill>
                <a:latin typeface="Arial MT"/>
                <a:cs typeface="Arial MT"/>
              </a:rPr>
              <a:t>search</a:t>
            </a:r>
            <a:r>
              <a:rPr sz="1800" spc="-10" dirty="0">
                <a:solidFill>
                  <a:srgbClr val="595959"/>
                </a:solidFill>
                <a:latin typeface="Arial MT"/>
                <a:cs typeface="Arial MT"/>
              </a:rPr>
              <a:t> </a:t>
            </a:r>
            <a:r>
              <a:rPr sz="1800" spc="-5" dirty="0">
                <a:solidFill>
                  <a:srgbClr val="595959"/>
                </a:solidFill>
                <a:latin typeface="Arial MT"/>
                <a:cs typeface="Arial MT"/>
              </a:rPr>
              <a:t>takes</a:t>
            </a:r>
            <a:r>
              <a:rPr sz="1800" spc="15" dirty="0">
                <a:solidFill>
                  <a:srgbClr val="595959"/>
                </a:solidFill>
                <a:latin typeface="Arial MT"/>
                <a:cs typeface="Arial MT"/>
              </a:rPr>
              <a:t> </a:t>
            </a:r>
            <a:r>
              <a:rPr sz="1800" i="1" spc="-25" dirty="0">
                <a:solidFill>
                  <a:srgbClr val="666666"/>
                </a:solidFill>
                <a:latin typeface="Roboto"/>
                <a:cs typeface="Roboto"/>
              </a:rPr>
              <a:t>Ω(logn)</a:t>
            </a:r>
            <a:r>
              <a:rPr sz="1800" i="1" spc="5" dirty="0">
                <a:solidFill>
                  <a:srgbClr val="666666"/>
                </a:solidFill>
                <a:latin typeface="Roboto"/>
                <a:cs typeface="Roboto"/>
              </a:rPr>
              <a:t> </a:t>
            </a:r>
            <a:r>
              <a:rPr sz="1800" spc="-15" dirty="0">
                <a:solidFill>
                  <a:srgbClr val="666666"/>
                </a:solidFill>
                <a:latin typeface="Roboto"/>
                <a:cs typeface="Roboto"/>
              </a:rPr>
              <a:t>comparison.</a:t>
            </a:r>
            <a:r>
              <a:rPr sz="1800" spc="10" dirty="0">
                <a:solidFill>
                  <a:srgbClr val="666666"/>
                </a:solidFill>
                <a:latin typeface="Roboto"/>
                <a:cs typeface="Roboto"/>
              </a:rPr>
              <a:t> </a:t>
            </a:r>
            <a:r>
              <a:rPr sz="1800" spc="-5" dirty="0">
                <a:solidFill>
                  <a:srgbClr val="666666"/>
                </a:solidFill>
                <a:latin typeface="Arial MT"/>
                <a:cs typeface="Arial MT"/>
              </a:rPr>
              <a:t>So</a:t>
            </a:r>
            <a:r>
              <a:rPr sz="1800" spc="-15" dirty="0">
                <a:solidFill>
                  <a:srgbClr val="666666"/>
                </a:solidFill>
                <a:latin typeface="Arial MT"/>
                <a:cs typeface="Arial MT"/>
              </a:rPr>
              <a:t> </a:t>
            </a:r>
            <a:r>
              <a:rPr sz="1800" spc="-5" dirty="0">
                <a:solidFill>
                  <a:srgbClr val="666666"/>
                </a:solidFill>
                <a:latin typeface="Arial MT"/>
                <a:cs typeface="Arial MT"/>
              </a:rPr>
              <a:t>how is</a:t>
            </a:r>
            <a:r>
              <a:rPr sz="1800" spc="-10" dirty="0">
                <a:solidFill>
                  <a:srgbClr val="666666"/>
                </a:solidFill>
                <a:latin typeface="Arial MT"/>
                <a:cs typeface="Arial MT"/>
              </a:rPr>
              <a:t> </a:t>
            </a:r>
            <a:r>
              <a:rPr sz="1800" dirty="0">
                <a:solidFill>
                  <a:srgbClr val="666666"/>
                </a:solidFill>
                <a:latin typeface="Arial MT"/>
                <a:cs typeface="Arial MT"/>
              </a:rPr>
              <a:t>searching</a:t>
            </a:r>
            <a:r>
              <a:rPr sz="1800" spc="-10" dirty="0">
                <a:solidFill>
                  <a:srgbClr val="666666"/>
                </a:solidFill>
                <a:latin typeface="Arial MT"/>
                <a:cs typeface="Arial MT"/>
              </a:rPr>
              <a:t> </a:t>
            </a:r>
            <a:r>
              <a:rPr sz="1800" spc="-5" dirty="0">
                <a:solidFill>
                  <a:srgbClr val="666666"/>
                </a:solidFill>
                <a:latin typeface="Arial MT"/>
                <a:cs typeface="Arial MT"/>
              </a:rPr>
              <a:t>in </a:t>
            </a:r>
            <a:r>
              <a:rPr sz="1800" dirty="0">
                <a:solidFill>
                  <a:srgbClr val="666666"/>
                </a:solidFill>
                <a:latin typeface="Arial MT"/>
                <a:cs typeface="Arial MT"/>
              </a:rPr>
              <a:t>a </a:t>
            </a:r>
            <a:r>
              <a:rPr sz="1800" spc="-484" dirty="0">
                <a:solidFill>
                  <a:srgbClr val="666666"/>
                </a:solidFill>
                <a:latin typeface="Arial MT"/>
                <a:cs typeface="Arial MT"/>
              </a:rPr>
              <a:t> </a:t>
            </a:r>
            <a:r>
              <a:rPr sz="1800" dirty="0">
                <a:solidFill>
                  <a:srgbClr val="666666"/>
                </a:solidFill>
                <a:latin typeface="Arial MT"/>
                <a:cs typeface="Arial MT"/>
              </a:rPr>
              <a:t>symbol</a:t>
            </a:r>
            <a:r>
              <a:rPr sz="1800" spc="-10" dirty="0">
                <a:solidFill>
                  <a:srgbClr val="666666"/>
                </a:solidFill>
                <a:latin typeface="Arial MT"/>
                <a:cs typeface="Arial MT"/>
              </a:rPr>
              <a:t> </a:t>
            </a:r>
            <a:r>
              <a:rPr sz="1800" spc="-5" dirty="0">
                <a:solidFill>
                  <a:srgbClr val="666666"/>
                </a:solidFill>
                <a:latin typeface="Arial MT"/>
                <a:cs typeface="Arial MT"/>
              </a:rPr>
              <a:t>table </a:t>
            </a:r>
            <a:r>
              <a:rPr sz="1800" dirty="0">
                <a:solidFill>
                  <a:srgbClr val="666666"/>
                </a:solidFill>
                <a:latin typeface="Arial MT"/>
                <a:cs typeface="Arial MT"/>
              </a:rPr>
              <a:t>so</a:t>
            </a:r>
            <a:r>
              <a:rPr sz="1800" spc="-5" dirty="0">
                <a:solidFill>
                  <a:srgbClr val="666666"/>
                </a:solidFill>
                <a:latin typeface="Arial MT"/>
                <a:cs typeface="Arial MT"/>
              </a:rPr>
              <a:t> fast??</a:t>
            </a:r>
            <a:endParaRPr sz="1800">
              <a:latin typeface="Arial MT"/>
              <a:cs typeface="Arial M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201035" cy="409575"/>
          </a:xfrm>
          <a:prstGeom prst="rect">
            <a:avLst/>
          </a:prstGeom>
        </p:spPr>
        <p:txBody>
          <a:bodyPr vert="horz" wrap="square" lIns="0" tIns="15240" rIns="0" bIns="0" rtlCol="0">
            <a:spAutoFit/>
          </a:bodyPr>
          <a:lstStyle/>
          <a:p>
            <a:pPr marL="12700">
              <a:lnSpc>
                <a:spcPct val="100000"/>
              </a:lnSpc>
              <a:spcBef>
                <a:spcPts val="120"/>
              </a:spcBef>
            </a:pPr>
            <a:r>
              <a:rPr spc="5" dirty="0"/>
              <a:t>Q1:</a:t>
            </a:r>
            <a:r>
              <a:rPr spc="-35" dirty="0"/>
              <a:t> </a:t>
            </a:r>
            <a:r>
              <a:rPr spc="5" dirty="0"/>
              <a:t>Quadratic</a:t>
            </a:r>
            <a:r>
              <a:rPr spc="-30" dirty="0"/>
              <a:t> </a:t>
            </a:r>
            <a:r>
              <a:rPr dirty="0"/>
              <a:t>Probing</a:t>
            </a:r>
          </a:p>
        </p:txBody>
      </p:sp>
      <p:sp>
        <p:nvSpPr>
          <p:cNvPr id="3" name="object 3"/>
          <p:cNvSpPr txBox="1"/>
          <p:nvPr/>
        </p:nvSpPr>
        <p:spPr>
          <a:xfrm>
            <a:off x="384725" y="326177"/>
            <a:ext cx="1901275" cy="759182"/>
          </a:xfrm>
          <a:prstGeom prst="rect">
            <a:avLst/>
          </a:prstGeom>
        </p:spPr>
        <p:txBody>
          <a:bodyPr vert="horz" wrap="square" lIns="0" tIns="12700" rIns="0" bIns="0" rtlCol="0">
            <a:spAutoFit/>
          </a:bodyPr>
          <a:lstStyle/>
          <a:p>
            <a:pPr marL="37465">
              <a:lnSpc>
                <a:spcPct val="100000"/>
              </a:lnSpc>
              <a:spcBef>
                <a:spcPts val="100"/>
              </a:spcBef>
              <a:tabLst>
                <a:tab pos="469265" algn="l"/>
              </a:tabLst>
            </a:pPr>
            <a:r>
              <a:rPr sz="1800" spc="-5" dirty="0">
                <a:solidFill>
                  <a:srgbClr val="595959"/>
                </a:solidFill>
                <a:latin typeface="Arial MT"/>
                <a:cs typeface="Arial MT"/>
              </a:rPr>
              <a:t>a)	Insert</a:t>
            </a:r>
            <a:r>
              <a:rPr lang="en-US" spc="-85" dirty="0">
                <a:solidFill>
                  <a:srgbClr val="595959"/>
                </a:solidFill>
                <a:latin typeface="Arial MT"/>
                <a:cs typeface="Arial MT"/>
              </a:rPr>
              <a:t> 24</a:t>
            </a:r>
            <a:endParaRPr sz="1800" dirty="0">
              <a:latin typeface="Arial MT"/>
              <a:cs typeface="Arial MT"/>
            </a:endParaRPr>
          </a:p>
          <a:p>
            <a:pPr marL="12700">
              <a:lnSpc>
                <a:spcPct val="100000"/>
              </a:lnSpc>
              <a:spcBef>
                <a:spcPts val="1525"/>
              </a:spcBef>
            </a:pPr>
            <a:endParaRPr sz="1800" dirty="0">
              <a:latin typeface="Arial MT"/>
              <a:cs typeface="Arial MT"/>
            </a:endParaRPr>
          </a:p>
        </p:txBody>
      </p:sp>
      <p:graphicFrame>
        <p:nvGraphicFramePr>
          <p:cNvPr id="4" name="object 4"/>
          <p:cNvGraphicFramePr>
            <a:graphicFrameLocks noGrp="1"/>
          </p:cNvGraphicFramePr>
          <p:nvPr>
            <p:extLst>
              <p:ext uri="{D42A27DB-BD31-4B8C-83A1-F6EECF244321}">
                <p14:modId xmlns:p14="http://schemas.microsoft.com/office/powerpoint/2010/main" val="1041665810"/>
              </p:ext>
            </p:extLst>
          </p:nvPr>
        </p:nvGraphicFramePr>
        <p:xfrm>
          <a:off x="3082337" y="1559262"/>
          <a:ext cx="2221865" cy="2700593"/>
        </p:xfrm>
        <a:graphic>
          <a:graphicData uri="http://schemas.openxmlformats.org/drawingml/2006/table">
            <a:tbl>
              <a:tblPr firstRow="1" bandRow="1">
                <a:tableStyleId>{2D5ABB26-0587-4C30-8999-92F81FD0307C}</a:tableStyleId>
              </a:tblPr>
              <a:tblGrid>
                <a:gridCol w="2221865">
                  <a:extLst>
                    <a:ext uri="{9D8B030D-6E8A-4147-A177-3AD203B41FA5}">
                      <a16:colId xmlns:a16="http://schemas.microsoft.com/office/drawing/2014/main" val="20000"/>
                    </a:ext>
                  </a:extLst>
                </a:gridCol>
              </a:tblGrid>
              <a:tr h="385799">
                <a:tc>
                  <a:txBody>
                    <a:bodyPr/>
                    <a:lstStyle/>
                    <a:p>
                      <a:pPr marL="85725">
                        <a:lnSpc>
                          <a:spcPct val="100000"/>
                        </a:lnSpc>
                        <a:spcBef>
                          <a:spcPts val="635"/>
                        </a:spcBef>
                      </a:pPr>
                      <a:r>
                        <a:rPr sz="1400" spc="-5" dirty="0">
                          <a:latin typeface="Arial MT"/>
                          <a:cs typeface="Arial MT"/>
                        </a:rPr>
                        <a:t>[0]</a:t>
                      </a:r>
                      <a:r>
                        <a:rPr lang="en-US" sz="1400" spc="-5" dirty="0">
                          <a:latin typeface="Arial MT"/>
                          <a:cs typeface="Arial MT"/>
                        </a:rPr>
                        <a:t>    42</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0"/>
                  </a:ext>
                </a:extLst>
              </a:tr>
              <a:tr h="385799">
                <a:tc>
                  <a:txBody>
                    <a:bodyPr/>
                    <a:lstStyle/>
                    <a:p>
                      <a:pPr marL="85725">
                        <a:lnSpc>
                          <a:spcPct val="100000"/>
                        </a:lnSpc>
                        <a:spcBef>
                          <a:spcPts val="635"/>
                        </a:spcBef>
                      </a:pPr>
                      <a:r>
                        <a:rPr sz="1400" spc="-5" dirty="0">
                          <a:latin typeface="Arial MT"/>
                          <a:cs typeface="Arial MT"/>
                        </a:rPr>
                        <a:t>[1]</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1"/>
                  </a:ext>
                </a:extLst>
              </a:tr>
              <a:tr h="385799">
                <a:tc>
                  <a:txBody>
                    <a:bodyPr/>
                    <a:lstStyle/>
                    <a:p>
                      <a:pPr marL="85725">
                        <a:lnSpc>
                          <a:spcPct val="100000"/>
                        </a:lnSpc>
                        <a:spcBef>
                          <a:spcPts val="635"/>
                        </a:spcBef>
                      </a:pPr>
                      <a:r>
                        <a:rPr sz="1400" spc="-5" dirty="0">
                          <a:latin typeface="Arial MT"/>
                          <a:cs typeface="Arial MT"/>
                        </a:rPr>
                        <a:t>[2]</a:t>
                      </a:r>
                      <a:endParaRPr sz="140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2"/>
                  </a:ext>
                </a:extLst>
              </a:tr>
              <a:tr h="385799">
                <a:tc>
                  <a:txBody>
                    <a:bodyPr/>
                    <a:lstStyle/>
                    <a:p>
                      <a:pPr marL="85725">
                        <a:lnSpc>
                          <a:spcPct val="100000"/>
                        </a:lnSpc>
                        <a:spcBef>
                          <a:spcPts val="635"/>
                        </a:spcBef>
                      </a:pPr>
                      <a:r>
                        <a:rPr sz="1400" spc="-5" dirty="0">
                          <a:latin typeface="Arial MT"/>
                          <a:cs typeface="Arial MT"/>
                        </a:rPr>
                        <a:t>[3]</a:t>
                      </a:r>
                      <a:r>
                        <a:rPr lang="en-US" sz="1400" spc="-5" dirty="0">
                          <a:latin typeface="Arial MT"/>
                          <a:cs typeface="Arial MT"/>
                        </a:rPr>
                        <a:t>    24</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3"/>
                  </a:ext>
                </a:extLst>
              </a:tr>
              <a:tr h="385799">
                <a:tc>
                  <a:txBody>
                    <a:bodyPr/>
                    <a:lstStyle/>
                    <a:p>
                      <a:pPr marL="85725">
                        <a:lnSpc>
                          <a:spcPct val="100000"/>
                        </a:lnSpc>
                        <a:spcBef>
                          <a:spcPts val="635"/>
                        </a:spcBef>
                      </a:pPr>
                      <a:r>
                        <a:rPr sz="1400" spc="-5" dirty="0">
                          <a:latin typeface="Arial MT"/>
                          <a:cs typeface="Arial MT"/>
                        </a:rPr>
                        <a:t>[4]</a:t>
                      </a:r>
                      <a:endParaRPr sz="140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4"/>
                  </a:ext>
                </a:extLst>
              </a:tr>
              <a:tr h="385799">
                <a:tc>
                  <a:txBody>
                    <a:bodyPr/>
                    <a:lstStyle/>
                    <a:p>
                      <a:pPr marL="85725">
                        <a:lnSpc>
                          <a:spcPct val="100000"/>
                        </a:lnSpc>
                        <a:spcBef>
                          <a:spcPts val="635"/>
                        </a:spcBef>
                        <a:tabLst>
                          <a:tab pos="1049020" algn="l"/>
                        </a:tabLst>
                      </a:pPr>
                      <a:r>
                        <a:rPr sz="1400" spc="-5" dirty="0">
                          <a:latin typeface="Arial MT"/>
                          <a:cs typeface="Arial MT"/>
                        </a:rPr>
                        <a:t>[5]	</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5"/>
                  </a:ext>
                </a:extLst>
              </a:tr>
              <a:tr h="385799">
                <a:tc>
                  <a:txBody>
                    <a:bodyPr/>
                    <a:lstStyle/>
                    <a:p>
                      <a:pPr marL="85725">
                        <a:lnSpc>
                          <a:spcPct val="100000"/>
                        </a:lnSpc>
                        <a:spcBef>
                          <a:spcPts val="635"/>
                        </a:spcBef>
                      </a:pPr>
                      <a:r>
                        <a:rPr sz="1400" spc="-5" dirty="0">
                          <a:latin typeface="Arial MT"/>
                          <a:cs typeface="Arial MT"/>
                        </a:rPr>
                        <a:t>[6]</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6"/>
                  </a:ext>
                </a:extLst>
              </a:tr>
            </a:tbl>
          </a:graphicData>
        </a:graphic>
      </p:graphicFrame>
      <p:grpSp>
        <p:nvGrpSpPr>
          <p:cNvPr id="5" name="object 5"/>
          <p:cNvGrpSpPr/>
          <p:nvPr/>
        </p:nvGrpSpPr>
        <p:grpSpPr>
          <a:xfrm>
            <a:off x="5334000" y="2816213"/>
            <a:ext cx="1366520" cy="93345"/>
            <a:chOff x="5336385" y="3638993"/>
            <a:chExt cx="1366520" cy="93345"/>
          </a:xfrm>
        </p:grpSpPr>
        <p:sp>
          <p:nvSpPr>
            <p:cNvPr id="6" name="object 6"/>
            <p:cNvSpPr/>
            <p:nvPr/>
          </p:nvSpPr>
          <p:spPr>
            <a:xfrm>
              <a:off x="5406827" y="3680525"/>
              <a:ext cx="1282065" cy="5080"/>
            </a:xfrm>
            <a:custGeom>
              <a:avLst/>
              <a:gdLst/>
              <a:ahLst/>
              <a:cxnLst/>
              <a:rect l="l" t="t" r="r" b="b"/>
              <a:pathLst>
                <a:path w="1282065" h="5079">
                  <a:moveTo>
                    <a:pt x="1281771" y="0"/>
                  </a:moveTo>
                  <a:lnTo>
                    <a:pt x="0" y="5016"/>
                  </a:lnTo>
                </a:path>
              </a:pathLst>
            </a:custGeom>
            <a:ln w="28574">
              <a:solidFill>
                <a:srgbClr val="595959"/>
              </a:solidFill>
            </a:ln>
          </p:spPr>
          <p:txBody>
            <a:bodyPr wrap="square" lIns="0" tIns="0" rIns="0" bIns="0" rtlCol="0"/>
            <a:lstStyle/>
            <a:p>
              <a:endParaRPr/>
            </a:p>
          </p:txBody>
        </p:sp>
        <p:pic>
          <p:nvPicPr>
            <p:cNvPr id="7" name="object 7"/>
            <p:cNvPicPr/>
            <p:nvPr/>
          </p:nvPicPr>
          <p:blipFill>
            <a:blip r:embed="rId2" cstate="print"/>
            <a:stretch>
              <a:fillRect/>
            </a:stretch>
          </p:blipFill>
          <p:spPr>
            <a:xfrm>
              <a:off x="5336385" y="3638993"/>
              <a:ext cx="116990" cy="92844"/>
            </a:xfrm>
            <a:prstGeom prst="rect">
              <a:avLst/>
            </a:prstGeom>
          </p:spPr>
        </p:pic>
      </p:grpSp>
      <p:sp>
        <p:nvSpPr>
          <p:cNvPr id="8" name="object 8"/>
          <p:cNvSpPr txBox="1"/>
          <p:nvPr/>
        </p:nvSpPr>
        <p:spPr>
          <a:xfrm>
            <a:off x="7407725" y="4216535"/>
            <a:ext cx="818515" cy="807913"/>
          </a:xfrm>
          <a:prstGeom prst="rect">
            <a:avLst/>
          </a:prstGeom>
        </p:spPr>
        <p:txBody>
          <a:bodyPr vert="horz" wrap="square" lIns="0" tIns="0" rIns="0" bIns="0" rtlCol="0">
            <a:spAutoFit/>
          </a:bodyPr>
          <a:lstStyle/>
          <a:p>
            <a:pPr marL="12700">
              <a:lnSpc>
                <a:spcPts val="2090"/>
              </a:lnSpc>
            </a:pPr>
            <a:r>
              <a:rPr sz="1800" spc="-5" dirty="0">
                <a:solidFill>
                  <a:srgbClr val="595959"/>
                </a:solidFill>
                <a:latin typeface="Arial MT"/>
                <a:cs typeface="Arial MT"/>
              </a:rPr>
              <a:t>h(</a:t>
            </a:r>
            <a:r>
              <a:rPr lang="en-US" sz="1800" spc="-5" dirty="0">
                <a:solidFill>
                  <a:srgbClr val="595959"/>
                </a:solidFill>
                <a:latin typeface="Arial MT"/>
                <a:cs typeface="Arial MT"/>
              </a:rPr>
              <a:t>24</a:t>
            </a:r>
            <a:r>
              <a:rPr sz="1800" spc="-5" dirty="0">
                <a:solidFill>
                  <a:srgbClr val="595959"/>
                </a:solidFill>
                <a:latin typeface="Arial MT"/>
                <a:cs typeface="Arial MT"/>
              </a:rPr>
              <a:t>)</a:t>
            </a:r>
            <a:r>
              <a:rPr sz="1800" spc="-50" dirty="0">
                <a:solidFill>
                  <a:srgbClr val="595959"/>
                </a:solidFill>
                <a:latin typeface="Arial MT"/>
                <a:cs typeface="Arial MT"/>
              </a:rPr>
              <a:t> </a:t>
            </a:r>
            <a:r>
              <a:rPr sz="1800" dirty="0">
                <a:solidFill>
                  <a:srgbClr val="595959"/>
                </a:solidFill>
                <a:latin typeface="Arial MT"/>
                <a:cs typeface="Arial MT"/>
              </a:rPr>
              <a:t>=</a:t>
            </a:r>
            <a:r>
              <a:rPr sz="1800" spc="-45" dirty="0">
                <a:solidFill>
                  <a:srgbClr val="595959"/>
                </a:solidFill>
                <a:latin typeface="Arial MT"/>
                <a:cs typeface="Arial MT"/>
              </a:rPr>
              <a:t> </a:t>
            </a:r>
            <a:r>
              <a:rPr lang="en-US" sz="1800" spc="-45" dirty="0">
                <a:solidFill>
                  <a:srgbClr val="595959"/>
                </a:solidFill>
                <a:latin typeface="Arial MT"/>
                <a:cs typeface="Arial MT"/>
              </a:rPr>
              <a:t>24</a:t>
            </a:r>
            <a:r>
              <a:rPr lang="en-US" spc="-45" dirty="0">
                <a:solidFill>
                  <a:srgbClr val="595959"/>
                </a:solidFill>
                <a:latin typeface="Arial MT"/>
                <a:cs typeface="Arial MT"/>
              </a:rPr>
              <a:t> mod 7 = 3</a:t>
            </a:r>
            <a:endParaRPr sz="1800" dirty="0">
              <a:latin typeface="Arial MT"/>
              <a:cs typeface="Arial MT"/>
            </a:endParaRPr>
          </a:p>
        </p:txBody>
      </p:sp>
      <p:sp>
        <p:nvSpPr>
          <p:cNvPr id="9" name="TextBox 8">
            <a:extLst>
              <a:ext uri="{FF2B5EF4-FFF2-40B4-BE49-F238E27FC236}">
                <a16:creationId xmlns:a16="http://schemas.microsoft.com/office/drawing/2014/main" id="{63408132-87F5-9933-ED08-D9748B9A5D18}"/>
              </a:ext>
            </a:extLst>
          </p:cNvPr>
          <p:cNvSpPr txBox="1"/>
          <p:nvPr/>
        </p:nvSpPr>
        <p:spPr>
          <a:xfrm>
            <a:off x="3505200" y="2771058"/>
            <a:ext cx="304800" cy="276999"/>
          </a:xfrm>
          <a:prstGeom prst="rect">
            <a:avLst/>
          </a:prstGeom>
          <a:noFill/>
          <a:ln>
            <a:solidFill>
              <a:schemeClr val="tx1"/>
            </a:solidFill>
          </a:ln>
        </p:spPr>
        <p:txBody>
          <a:bodyPr wrap="square" rtlCol="0">
            <a:spAutoFit/>
          </a:bodyPr>
          <a:lstStyle/>
          <a:p>
            <a:endParaRPr lang="en-US" sz="1200" dirty="0"/>
          </a:p>
        </p:txBody>
      </p:sp>
      <p:sp>
        <p:nvSpPr>
          <p:cNvPr id="10" name="TextBox 9">
            <a:extLst>
              <a:ext uri="{FF2B5EF4-FFF2-40B4-BE49-F238E27FC236}">
                <a16:creationId xmlns:a16="http://schemas.microsoft.com/office/drawing/2014/main" id="{F4B30458-4179-A671-6BA4-11B499879A11}"/>
              </a:ext>
            </a:extLst>
          </p:cNvPr>
          <p:cNvSpPr txBox="1"/>
          <p:nvPr/>
        </p:nvSpPr>
        <p:spPr>
          <a:xfrm>
            <a:off x="3505200" y="1657350"/>
            <a:ext cx="304800" cy="276999"/>
          </a:xfrm>
          <a:prstGeom prst="rect">
            <a:avLst/>
          </a:prstGeom>
          <a:noFill/>
          <a:ln>
            <a:solidFill>
              <a:schemeClr val="tx1"/>
            </a:solidFill>
          </a:ln>
        </p:spPr>
        <p:txBody>
          <a:bodyPr wrap="square" rtlCol="0">
            <a:spAutoFit/>
          </a:bodyPr>
          <a:lstStyle/>
          <a:p>
            <a:endParaRPr lang="en-US" sz="1200" dirty="0"/>
          </a:p>
        </p:txBody>
      </p:sp>
    </p:spTree>
    <p:extLst>
      <p:ext uri="{BB962C8B-B14F-4D97-AF65-F5344CB8AC3E}">
        <p14:creationId xmlns:p14="http://schemas.microsoft.com/office/powerpoint/2010/main" val="31271936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698" y="509239"/>
            <a:ext cx="3201035" cy="409575"/>
          </a:xfrm>
          <a:prstGeom prst="rect">
            <a:avLst/>
          </a:prstGeom>
        </p:spPr>
        <p:txBody>
          <a:bodyPr vert="horz" wrap="square" lIns="0" tIns="15240" rIns="0" bIns="0" rtlCol="0">
            <a:spAutoFit/>
          </a:bodyPr>
          <a:lstStyle/>
          <a:p>
            <a:pPr marL="12700">
              <a:lnSpc>
                <a:spcPct val="100000"/>
              </a:lnSpc>
              <a:spcBef>
                <a:spcPts val="120"/>
              </a:spcBef>
            </a:pPr>
            <a:r>
              <a:rPr spc="5" dirty="0"/>
              <a:t>Q1:</a:t>
            </a:r>
            <a:r>
              <a:rPr spc="-35" dirty="0"/>
              <a:t> </a:t>
            </a:r>
            <a:r>
              <a:rPr spc="5" dirty="0"/>
              <a:t>Quadratic</a:t>
            </a:r>
            <a:r>
              <a:rPr spc="-30" dirty="0"/>
              <a:t> </a:t>
            </a:r>
            <a:r>
              <a:rPr dirty="0"/>
              <a:t>Probing</a:t>
            </a:r>
          </a:p>
        </p:txBody>
      </p:sp>
      <p:sp>
        <p:nvSpPr>
          <p:cNvPr id="3" name="object 3"/>
          <p:cNvSpPr txBox="1"/>
          <p:nvPr/>
        </p:nvSpPr>
        <p:spPr>
          <a:xfrm>
            <a:off x="384725" y="326177"/>
            <a:ext cx="1901275" cy="759182"/>
          </a:xfrm>
          <a:prstGeom prst="rect">
            <a:avLst/>
          </a:prstGeom>
        </p:spPr>
        <p:txBody>
          <a:bodyPr vert="horz" wrap="square" lIns="0" tIns="12700" rIns="0" bIns="0" rtlCol="0">
            <a:spAutoFit/>
          </a:bodyPr>
          <a:lstStyle/>
          <a:p>
            <a:pPr marL="37465">
              <a:lnSpc>
                <a:spcPct val="100000"/>
              </a:lnSpc>
              <a:spcBef>
                <a:spcPts val="100"/>
              </a:spcBef>
              <a:tabLst>
                <a:tab pos="469265" algn="l"/>
              </a:tabLst>
            </a:pPr>
            <a:r>
              <a:rPr sz="1800" spc="-5" dirty="0">
                <a:solidFill>
                  <a:srgbClr val="595959"/>
                </a:solidFill>
                <a:latin typeface="Arial MT"/>
                <a:cs typeface="Arial MT"/>
              </a:rPr>
              <a:t>a)	</a:t>
            </a:r>
            <a:r>
              <a:rPr lang="en-US" sz="1800" spc="-5" dirty="0">
                <a:solidFill>
                  <a:srgbClr val="595959"/>
                </a:solidFill>
                <a:latin typeface="Arial MT"/>
                <a:cs typeface="Arial MT"/>
              </a:rPr>
              <a:t>….</a:t>
            </a:r>
            <a:endParaRPr sz="1800" dirty="0">
              <a:latin typeface="Arial MT"/>
              <a:cs typeface="Arial MT"/>
            </a:endParaRPr>
          </a:p>
          <a:p>
            <a:pPr marL="12700">
              <a:lnSpc>
                <a:spcPct val="100000"/>
              </a:lnSpc>
              <a:spcBef>
                <a:spcPts val="1525"/>
              </a:spcBef>
            </a:pPr>
            <a:endParaRPr sz="1800" dirty="0">
              <a:latin typeface="Arial MT"/>
              <a:cs typeface="Arial MT"/>
            </a:endParaRPr>
          </a:p>
        </p:txBody>
      </p:sp>
      <p:graphicFrame>
        <p:nvGraphicFramePr>
          <p:cNvPr id="4" name="object 4"/>
          <p:cNvGraphicFramePr>
            <a:graphicFrameLocks noGrp="1"/>
          </p:cNvGraphicFramePr>
          <p:nvPr>
            <p:extLst>
              <p:ext uri="{D42A27DB-BD31-4B8C-83A1-F6EECF244321}">
                <p14:modId xmlns:p14="http://schemas.microsoft.com/office/powerpoint/2010/main" val="1902772296"/>
              </p:ext>
            </p:extLst>
          </p:nvPr>
        </p:nvGraphicFramePr>
        <p:xfrm>
          <a:off x="3082337" y="1559262"/>
          <a:ext cx="2221865" cy="2700593"/>
        </p:xfrm>
        <a:graphic>
          <a:graphicData uri="http://schemas.openxmlformats.org/drawingml/2006/table">
            <a:tbl>
              <a:tblPr firstRow="1" bandRow="1">
                <a:tableStyleId>{2D5ABB26-0587-4C30-8999-92F81FD0307C}</a:tableStyleId>
              </a:tblPr>
              <a:tblGrid>
                <a:gridCol w="2221865">
                  <a:extLst>
                    <a:ext uri="{9D8B030D-6E8A-4147-A177-3AD203B41FA5}">
                      <a16:colId xmlns:a16="http://schemas.microsoft.com/office/drawing/2014/main" val="20000"/>
                    </a:ext>
                  </a:extLst>
                </a:gridCol>
              </a:tblGrid>
              <a:tr h="385799">
                <a:tc>
                  <a:txBody>
                    <a:bodyPr/>
                    <a:lstStyle/>
                    <a:p>
                      <a:pPr marL="85725">
                        <a:lnSpc>
                          <a:spcPct val="100000"/>
                        </a:lnSpc>
                        <a:spcBef>
                          <a:spcPts val="635"/>
                        </a:spcBef>
                      </a:pPr>
                      <a:r>
                        <a:rPr sz="1400" spc="-5" dirty="0">
                          <a:latin typeface="Arial MT"/>
                          <a:cs typeface="Arial MT"/>
                        </a:rPr>
                        <a:t>[0]</a:t>
                      </a:r>
                      <a:r>
                        <a:rPr lang="en-US" sz="1400" spc="-5" dirty="0">
                          <a:latin typeface="Arial MT"/>
                          <a:cs typeface="Arial MT"/>
                        </a:rPr>
                        <a:t>    42</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0"/>
                  </a:ext>
                </a:extLst>
              </a:tr>
              <a:tr h="385799">
                <a:tc>
                  <a:txBody>
                    <a:bodyPr/>
                    <a:lstStyle/>
                    <a:p>
                      <a:pPr marL="85725">
                        <a:lnSpc>
                          <a:spcPct val="100000"/>
                        </a:lnSpc>
                        <a:spcBef>
                          <a:spcPts val="635"/>
                        </a:spcBef>
                      </a:pPr>
                      <a:r>
                        <a:rPr sz="1400" spc="-5" dirty="0">
                          <a:latin typeface="Arial MT"/>
                          <a:cs typeface="Arial MT"/>
                        </a:rPr>
                        <a:t>[1]</a:t>
                      </a:r>
                      <a:r>
                        <a:rPr lang="en-US" sz="1400" spc="-5" dirty="0">
                          <a:latin typeface="Arial MT"/>
                          <a:cs typeface="Arial MT"/>
                        </a:rPr>
                        <a:t>    36</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1"/>
                  </a:ext>
                </a:extLst>
              </a:tr>
              <a:tr h="385799">
                <a:tc>
                  <a:txBody>
                    <a:bodyPr/>
                    <a:lstStyle/>
                    <a:p>
                      <a:pPr marL="85725">
                        <a:lnSpc>
                          <a:spcPct val="100000"/>
                        </a:lnSpc>
                        <a:spcBef>
                          <a:spcPts val="635"/>
                        </a:spcBef>
                      </a:pPr>
                      <a:r>
                        <a:rPr sz="1400" spc="-5" dirty="0">
                          <a:latin typeface="Arial MT"/>
                          <a:cs typeface="Arial MT"/>
                        </a:rPr>
                        <a:t>[2]</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2"/>
                  </a:ext>
                </a:extLst>
              </a:tr>
              <a:tr h="385799">
                <a:tc>
                  <a:txBody>
                    <a:bodyPr/>
                    <a:lstStyle/>
                    <a:p>
                      <a:pPr marL="85725">
                        <a:lnSpc>
                          <a:spcPct val="100000"/>
                        </a:lnSpc>
                        <a:spcBef>
                          <a:spcPts val="635"/>
                        </a:spcBef>
                      </a:pPr>
                      <a:r>
                        <a:rPr sz="1400" spc="-5" dirty="0">
                          <a:latin typeface="Arial MT"/>
                          <a:cs typeface="Arial MT"/>
                        </a:rPr>
                        <a:t>[3]</a:t>
                      </a:r>
                      <a:r>
                        <a:rPr lang="en-US" sz="1400" spc="-5" dirty="0">
                          <a:latin typeface="Arial MT"/>
                          <a:cs typeface="Arial MT"/>
                        </a:rPr>
                        <a:t>    24</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3"/>
                  </a:ext>
                </a:extLst>
              </a:tr>
              <a:tr h="385799">
                <a:tc>
                  <a:txBody>
                    <a:bodyPr/>
                    <a:lstStyle/>
                    <a:p>
                      <a:pPr marL="85725">
                        <a:lnSpc>
                          <a:spcPct val="100000"/>
                        </a:lnSpc>
                        <a:spcBef>
                          <a:spcPts val="635"/>
                        </a:spcBef>
                      </a:pPr>
                      <a:r>
                        <a:rPr sz="1400" spc="-5" dirty="0">
                          <a:latin typeface="Arial MT"/>
                          <a:cs typeface="Arial MT"/>
                        </a:rPr>
                        <a:t>[4]</a:t>
                      </a:r>
                      <a:r>
                        <a:rPr lang="en-US" sz="1400" spc="-5" dirty="0">
                          <a:latin typeface="Arial MT"/>
                          <a:cs typeface="Arial MT"/>
                        </a:rPr>
                        <a:t>    18</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4"/>
                  </a:ext>
                </a:extLst>
              </a:tr>
              <a:tr h="385799">
                <a:tc>
                  <a:txBody>
                    <a:bodyPr/>
                    <a:lstStyle/>
                    <a:p>
                      <a:pPr marL="85725">
                        <a:lnSpc>
                          <a:spcPct val="100000"/>
                        </a:lnSpc>
                        <a:spcBef>
                          <a:spcPts val="635"/>
                        </a:spcBef>
                        <a:tabLst>
                          <a:tab pos="1049020" algn="l"/>
                        </a:tabLst>
                      </a:pPr>
                      <a:r>
                        <a:rPr sz="1400" spc="-5" dirty="0">
                          <a:latin typeface="Arial MT"/>
                          <a:cs typeface="Arial MT"/>
                        </a:rPr>
                        <a:t>[5]	</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5"/>
                  </a:ext>
                </a:extLst>
              </a:tr>
              <a:tr h="385799">
                <a:tc>
                  <a:txBody>
                    <a:bodyPr/>
                    <a:lstStyle/>
                    <a:p>
                      <a:pPr marL="85725">
                        <a:lnSpc>
                          <a:spcPct val="100000"/>
                        </a:lnSpc>
                        <a:spcBef>
                          <a:spcPts val="635"/>
                        </a:spcBef>
                      </a:pPr>
                      <a:r>
                        <a:rPr sz="1400" spc="-5" dirty="0">
                          <a:latin typeface="Arial MT"/>
                          <a:cs typeface="Arial MT"/>
                        </a:rPr>
                        <a:t>[6]</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6"/>
                  </a:ext>
                </a:extLst>
              </a:tr>
            </a:tbl>
          </a:graphicData>
        </a:graphic>
      </p:graphicFrame>
      <p:sp>
        <p:nvSpPr>
          <p:cNvPr id="9" name="TextBox 8">
            <a:extLst>
              <a:ext uri="{FF2B5EF4-FFF2-40B4-BE49-F238E27FC236}">
                <a16:creationId xmlns:a16="http://schemas.microsoft.com/office/drawing/2014/main" id="{726AD1F9-9893-2F86-6946-A5521F8F516E}"/>
              </a:ext>
            </a:extLst>
          </p:cNvPr>
          <p:cNvSpPr txBox="1"/>
          <p:nvPr/>
        </p:nvSpPr>
        <p:spPr>
          <a:xfrm>
            <a:off x="3505200" y="2771058"/>
            <a:ext cx="304800" cy="276999"/>
          </a:xfrm>
          <a:prstGeom prst="rect">
            <a:avLst/>
          </a:prstGeom>
          <a:noFill/>
          <a:ln>
            <a:solidFill>
              <a:schemeClr val="tx1"/>
            </a:solidFill>
          </a:ln>
        </p:spPr>
        <p:txBody>
          <a:bodyPr wrap="square" rtlCol="0">
            <a:spAutoFit/>
          </a:bodyPr>
          <a:lstStyle/>
          <a:p>
            <a:endParaRPr lang="en-US" sz="1200" dirty="0"/>
          </a:p>
        </p:txBody>
      </p:sp>
      <p:sp>
        <p:nvSpPr>
          <p:cNvPr id="10" name="TextBox 9">
            <a:extLst>
              <a:ext uri="{FF2B5EF4-FFF2-40B4-BE49-F238E27FC236}">
                <a16:creationId xmlns:a16="http://schemas.microsoft.com/office/drawing/2014/main" id="{22DC67C1-F3D8-10AE-2F20-BA12580CA879}"/>
              </a:ext>
            </a:extLst>
          </p:cNvPr>
          <p:cNvSpPr txBox="1"/>
          <p:nvPr/>
        </p:nvSpPr>
        <p:spPr>
          <a:xfrm>
            <a:off x="3505200" y="2029619"/>
            <a:ext cx="304800" cy="276999"/>
          </a:xfrm>
          <a:prstGeom prst="rect">
            <a:avLst/>
          </a:prstGeom>
          <a:noFill/>
          <a:ln>
            <a:solidFill>
              <a:schemeClr val="tx1"/>
            </a:solidFill>
          </a:ln>
        </p:spPr>
        <p:txBody>
          <a:bodyPr wrap="square" rtlCol="0">
            <a:spAutoFit/>
          </a:bodyPr>
          <a:lstStyle/>
          <a:p>
            <a:endParaRPr lang="en-US" sz="1200" dirty="0"/>
          </a:p>
        </p:txBody>
      </p:sp>
      <p:sp>
        <p:nvSpPr>
          <p:cNvPr id="11" name="TextBox 10">
            <a:extLst>
              <a:ext uri="{FF2B5EF4-FFF2-40B4-BE49-F238E27FC236}">
                <a16:creationId xmlns:a16="http://schemas.microsoft.com/office/drawing/2014/main" id="{F30433B3-5265-7B8E-15E5-BF76F41D06BC}"/>
              </a:ext>
            </a:extLst>
          </p:cNvPr>
          <p:cNvSpPr txBox="1"/>
          <p:nvPr/>
        </p:nvSpPr>
        <p:spPr>
          <a:xfrm>
            <a:off x="3505200" y="3130740"/>
            <a:ext cx="304800" cy="276999"/>
          </a:xfrm>
          <a:prstGeom prst="rect">
            <a:avLst/>
          </a:prstGeom>
          <a:noFill/>
          <a:ln>
            <a:solidFill>
              <a:schemeClr val="tx1"/>
            </a:solidFill>
          </a:ln>
        </p:spPr>
        <p:txBody>
          <a:bodyPr wrap="square" rtlCol="0">
            <a:spAutoFit/>
          </a:bodyPr>
          <a:lstStyle/>
          <a:p>
            <a:endParaRPr lang="en-US" sz="1200" dirty="0"/>
          </a:p>
        </p:txBody>
      </p:sp>
      <p:sp>
        <p:nvSpPr>
          <p:cNvPr id="12" name="TextBox 11">
            <a:extLst>
              <a:ext uri="{FF2B5EF4-FFF2-40B4-BE49-F238E27FC236}">
                <a16:creationId xmlns:a16="http://schemas.microsoft.com/office/drawing/2014/main" id="{38DC0BB1-E4C0-86E5-5983-23AB43736D54}"/>
              </a:ext>
            </a:extLst>
          </p:cNvPr>
          <p:cNvSpPr txBox="1"/>
          <p:nvPr/>
        </p:nvSpPr>
        <p:spPr>
          <a:xfrm>
            <a:off x="3505200" y="1597262"/>
            <a:ext cx="304800" cy="276999"/>
          </a:xfrm>
          <a:prstGeom prst="rect">
            <a:avLst/>
          </a:prstGeom>
          <a:noFill/>
          <a:ln>
            <a:solidFill>
              <a:schemeClr val="tx1"/>
            </a:solidFill>
          </a:ln>
        </p:spPr>
        <p:txBody>
          <a:bodyPr wrap="square" rtlCol="0">
            <a:spAutoFit/>
          </a:bodyPr>
          <a:lstStyle/>
          <a:p>
            <a:endParaRPr lang="en-US" sz="1200" dirty="0"/>
          </a:p>
        </p:txBody>
      </p:sp>
    </p:spTree>
    <p:extLst>
      <p:ext uri="{BB962C8B-B14F-4D97-AF65-F5344CB8AC3E}">
        <p14:creationId xmlns:p14="http://schemas.microsoft.com/office/powerpoint/2010/main" val="14869911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698" y="509239"/>
            <a:ext cx="3201035" cy="409575"/>
          </a:xfrm>
          <a:prstGeom prst="rect">
            <a:avLst/>
          </a:prstGeom>
        </p:spPr>
        <p:txBody>
          <a:bodyPr vert="horz" wrap="square" lIns="0" tIns="15240" rIns="0" bIns="0" rtlCol="0">
            <a:spAutoFit/>
          </a:bodyPr>
          <a:lstStyle/>
          <a:p>
            <a:pPr marL="12700">
              <a:lnSpc>
                <a:spcPct val="100000"/>
              </a:lnSpc>
              <a:spcBef>
                <a:spcPts val="120"/>
              </a:spcBef>
            </a:pPr>
            <a:r>
              <a:rPr spc="5" dirty="0"/>
              <a:t>Q1:</a:t>
            </a:r>
            <a:r>
              <a:rPr spc="-35" dirty="0"/>
              <a:t> </a:t>
            </a:r>
            <a:r>
              <a:rPr spc="5" dirty="0"/>
              <a:t>Quadratic</a:t>
            </a:r>
            <a:r>
              <a:rPr spc="-30" dirty="0"/>
              <a:t> </a:t>
            </a:r>
            <a:r>
              <a:rPr dirty="0"/>
              <a:t>Probing</a:t>
            </a:r>
          </a:p>
        </p:txBody>
      </p:sp>
      <p:sp>
        <p:nvSpPr>
          <p:cNvPr id="3" name="object 3"/>
          <p:cNvSpPr txBox="1"/>
          <p:nvPr/>
        </p:nvSpPr>
        <p:spPr>
          <a:xfrm>
            <a:off x="384725" y="326177"/>
            <a:ext cx="1901275" cy="759182"/>
          </a:xfrm>
          <a:prstGeom prst="rect">
            <a:avLst/>
          </a:prstGeom>
        </p:spPr>
        <p:txBody>
          <a:bodyPr vert="horz" wrap="square" lIns="0" tIns="12700" rIns="0" bIns="0" rtlCol="0">
            <a:spAutoFit/>
          </a:bodyPr>
          <a:lstStyle/>
          <a:p>
            <a:pPr marL="37465">
              <a:lnSpc>
                <a:spcPct val="100000"/>
              </a:lnSpc>
              <a:spcBef>
                <a:spcPts val="100"/>
              </a:spcBef>
              <a:tabLst>
                <a:tab pos="469265" algn="l"/>
              </a:tabLst>
            </a:pPr>
            <a:r>
              <a:rPr sz="1800" spc="-5" dirty="0">
                <a:solidFill>
                  <a:srgbClr val="595959"/>
                </a:solidFill>
                <a:latin typeface="Arial MT"/>
                <a:cs typeface="Arial MT"/>
              </a:rPr>
              <a:t>a)	</a:t>
            </a:r>
            <a:r>
              <a:rPr lang="en-US" sz="1800" spc="-5" dirty="0">
                <a:solidFill>
                  <a:srgbClr val="595959"/>
                </a:solidFill>
                <a:latin typeface="Arial MT"/>
                <a:cs typeface="Arial MT"/>
              </a:rPr>
              <a:t>Insert 52</a:t>
            </a:r>
            <a:endParaRPr sz="1800" dirty="0">
              <a:latin typeface="Arial MT"/>
              <a:cs typeface="Arial MT"/>
            </a:endParaRPr>
          </a:p>
          <a:p>
            <a:pPr marL="12700">
              <a:lnSpc>
                <a:spcPct val="100000"/>
              </a:lnSpc>
              <a:spcBef>
                <a:spcPts val="1525"/>
              </a:spcBef>
            </a:pPr>
            <a:endParaRPr sz="1800" dirty="0">
              <a:latin typeface="Arial MT"/>
              <a:cs typeface="Arial MT"/>
            </a:endParaRPr>
          </a:p>
        </p:txBody>
      </p:sp>
      <p:graphicFrame>
        <p:nvGraphicFramePr>
          <p:cNvPr id="4" name="object 4"/>
          <p:cNvGraphicFramePr>
            <a:graphicFrameLocks noGrp="1"/>
          </p:cNvGraphicFramePr>
          <p:nvPr>
            <p:extLst>
              <p:ext uri="{D42A27DB-BD31-4B8C-83A1-F6EECF244321}">
                <p14:modId xmlns:p14="http://schemas.microsoft.com/office/powerpoint/2010/main" val="542163944"/>
              </p:ext>
            </p:extLst>
          </p:nvPr>
        </p:nvGraphicFramePr>
        <p:xfrm>
          <a:off x="3082337" y="1559262"/>
          <a:ext cx="2221865" cy="2700593"/>
        </p:xfrm>
        <a:graphic>
          <a:graphicData uri="http://schemas.openxmlformats.org/drawingml/2006/table">
            <a:tbl>
              <a:tblPr firstRow="1" bandRow="1">
                <a:tableStyleId>{2D5ABB26-0587-4C30-8999-92F81FD0307C}</a:tableStyleId>
              </a:tblPr>
              <a:tblGrid>
                <a:gridCol w="2221865">
                  <a:extLst>
                    <a:ext uri="{9D8B030D-6E8A-4147-A177-3AD203B41FA5}">
                      <a16:colId xmlns:a16="http://schemas.microsoft.com/office/drawing/2014/main" val="20000"/>
                    </a:ext>
                  </a:extLst>
                </a:gridCol>
              </a:tblGrid>
              <a:tr h="385799">
                <a:tc>
                  <a:txBody>
                    <a:bodyPr/>
                    <a:lstStyle/>
                    <a:p>
                      <a:pPr marL="85725">
                        <a:lnSpc>
                          <a:spcPct val="100000"/>
                        </a:lnSpc>
                        <a:spcBef>
                          <a:spcPts val="635"/>
                        </a:spcBef>
                      </a:pPr>
                      <a:r>
                        <a:rPr sz="1400" spc="-5" dirty="0">
                          <a:latin typeface="Arial MT"/>
                          <a:cs typeface="Arial MT"/>
                        </a:rPr>
                        <a:t>[0]</a:t>
                      </a:r>
                      <a:r>
                        <a:rPr lang="en-US" sz="1400" spc="-5" dirty="0">
                          <a:latin typeface="Arial MT"/>
                          <a:cs typeface="Arial MT"/>
                        </a:rPr>
                        <a:t>    42</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0"/>
                  </a:ext>
                </a:extLst>
              </a:tr>
              <a:tr h="385799">
                <a:tc>
                  <a:txBody>
                    <a:bodyPr/>
                    <a:lstStyle/>
                    <a:p>
                      <a:pPr marL="85725">
                        <a:lnSpc>
                          <a:spcPct val="100000"/>
                        </a:lnSpc>
                        <a:spcBef>
                          <a:spcPts val="635"/>
                        </a:spcBef>
                      </a:pPr>
                      <a:r>
                        <a:rPr sz="1400" spc="-5" dirty="0">
                          <a:latin typeface="Arial MT"/>
                          <a:cs typeface="Arial MT"/>
                        </a:rPr>
                        <a:t>[1]</a:t>
                      </a:r>
                      <a:r>
                        <a:rPr lang="en-US" sz="1400" spc="-5" dirty="0">
                          <a:latin typeface="Arial MT"/>
                          <a:cs typeface="Arial MT"/>
                        </a:rPr>
                        <a:t>    36</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1"/>
                  </a:ext>
                </a:extLst>
              </a:tr>
              <a:tr h="385799">
                <a:tc>
                  <a:txBody>
                    <a:bodyPr/>
                    <a:lstStyle/>
                    <a:p>
                      <a:pPr marL="85725">
                        <a:lnSpc>
                          <a:spcPct val="100000"/>
                        </a:lnSpc>
                        <a:spcBef>
                          <a:spcPts val="635"/>
                        </a:spcBef>
                      </a:pPr>
                      <a:r>
                        <a:rPr sz="1400" spc="-5" dirty="0">
                          <a:latin typeface="Arial MT"/>
                          <a:cs typeface="Arial MT"/>
                        </a:rPr>
                        <a:t>[2]</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2"/>
                  </a:ext>
                </a:extLst>
              </a:tr>
              <a:tr h="385799">
                <a:tc>
                  <a:txBody>
                    <a:bodyPr/>
                    <a:lstStyle/>
                    <a:p>
                      <a:pPr marL="85725">
                        <a:lnSpc>
                          <a:spcPct val="100000"/>
                        </a:lnSpc>
                        <a:spcBef>
                          <a:spcPts val="635"/>
                        </a:spcBef>
                      </a:pPr>
                      <a:r>
                        <a:rPr sz="1400" spc="-5" dirty="0">
                          <a:latin typeface="Arial MT"/>
                          <a:cs typeface="Arial MT"/>
                        </a:rPr>
                        <a:t>[3]</a:t>
                      </a:r>
                      <a:r>
                        <a:rPr lang="en-US" sz="1400" spc="-5" dirty="0">
                          <a:latin typeface="Arial MT"/>
                          <a:cs typeface="Arial MT"/>
                        </a:rPr>
                        <a:t>    24 </a:t>
                      </a:r>
                      <a:r>
                        <a:rPr lang="en-US" sz="1400" spc="-5" dirty="0">
                          <a:latin typeface="Arial MT"/>
                          <a:cs typeface="Arial MT"/>
                          <a:sym typeface="Wingdings" pitchFamily="2" charset="2"/>
                        </a:rPr>
                        <a:t> 52</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3"/>
                  </a:ext>
                </a:extLst>
              </a:tr>
              <a:tr h="385799">
                <a:tc>
                  <a:txBody>
                    <a:bodyPr/>
                    <a:lstStyle/>
                    <a:p>
                      <a:pPr marL="85725">
                        <a:lnSpc>
                          <a:spcPct val="100000"/>
                        </a:lnSpc>
                        <a:spcBef>
                          <a:spcPts val="635"/>
                        </a:spcBef>
                      </a:pPr>
                      <a:r>
                        <a:rPr sz="1400" spc="-5" dirty="0">
                          <a:latin typeface="Arial MT"/>
                          <a:cs typeface="Arial MT"/>
                        </a:rPr>
                        <a:t>[4]</a:t>
                      </a:r>
                      <a:r>
                        <a:rPr lang="en-US" sz="1400" spc="-5" dirty="0">
                          <a:latin typeface="Arial MT"/>
                          <a:cs typeface="Arial MT"/>
                        </a:rPr>
                        <a:t>    18</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4"/>
                  </a:ext>
                </a:extLst>
              </a:tr>
              <a:tr h="385799">
                <a:tc>
                  <a:txBody>
                    <a:bodyPr/>
                    <a:lstStyle/>
                    <a:p>
                      <a:pPr marL="85725">
                        <a:lnSpc>
                          <a:spcPct val="100000"/>
                        </a:lnSpc>
                        <a:spcBef>
                          <a:spcPts val="635"/>
                        </a:spcBef>
                        <a:tabLst>
                          <a:tab pos="1049020" algn="l"/>
                        </a:tabLst>
                      </a:pPr>
                      <a:r>
                        <a:rPr sz="1400" spc="-5" dirty="0">
                          <a:latin typeface="Arial MT"/>
                          <a:cs typeface="Arial MT"/>
                        </a:rPr>
                        <a:t>[5]	</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5"/>
                  </a:ext>
                </a:extLst>
              </a:tr>
              <a:tr h="385799">
                <a:tc>
                  <a:txBody>
                    <a:bodyPr/>
                    <a:lstStyle/>
                    <a:p>
                      <a:pPr marL="85725">
                        <a:lnSpc>
                          <a:spcPct val="100000"/>
                        </a:lnSpc>
                        <a:spcBef>
                          <a:spcPts val="635"/>
                        </a:spcBef>
                      </a:pPr>
                      <a:r>
                        <a:rPr sz="1400" spc="-5" dirty="0">
                          <a:latin typeface="Arial MT"/>
                          <a:cs typeface="Arial MT"/>
                        </a:rPr>
                        <a:t>[6]</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6"/>
                  </a:ext>
                </a:extLst>
              </a:tr>
            </a:tbl>
          </a:graphicData>
        </a:graphic>
      </p:graphicFrame>
      <p:sp>
        <p:nvSpPr>
          <p:cNvPr id="6" name="TextBox 5">
            <a:extLst>
              <a:ext uri="{FF2B5EF4-FFF2-40B4-BE49-F238E27FC236}">
                <a16:creationId xmlns:a16="http://schemas.microsoft.com/office/drawing/2014/main" id="{0AA06694-9A94-8955-4FE4-656A3D46BBB0}"/>
              </a:ext>
            </a:extLst>
          </p:cNvPr>
          <p:cNvSpPr txBox="1"/>
          <p:nvPr/>
        </p:nvSpPr>
        <p:spPr>
          <a:xfrm>
            <a:off x="5715000" y="4079036"/>
            <a:ext cx="4781280" cy="361637"/>
          </a:xfrm>
          <a:prstGeom prst="rect">
            <a:avLst/>
          </a:prstGeom>
          <a:noFill/>
        </p:spPr>
        <p:txBody>
          <a:bodyPr wrap="square">
            <a:spAutoFit/>
          </a:bodyPr>
          <a:lstStyle/>
          <a:p>
            <a:pPr marL="12700">
              <a:lnSpc>
                <a:spcPts val="2090"/>
              </a:lnSpc>
            </a:pPr>
            <a:r>
              <a:rPr lang="en-SG" sz="1800" spc="-5" dirty="0">
                <a:solidFill>
                  <a:srgbClr val="595959"/>
                </a:solidFill>
                <a:latin typeface="Arial MT"/>
                <a:cs typeface="Arial MT"/>
              </a:rPr>
              <a:t>h(52)</a:t>
            </a:r>
            <a:r>
              <a:rPr lang="en-SG" sz="1800" spc="-50" dirty="0">
                <a:solidFill>
                  <a:srgbClr val="595959"/>
                </a:solidFill>
                <a:latin typeface="Arial MT"/>
                <a:cs typeface="Arial MT"/>
              </a:rPr>
              <a:t> </a:t>
            </a:r>
            <a:r>
              <a:rPr lang="en-SG" sz="1800" dirty="0">
                <a:solidFill>
                  <a:srgbClr val="595959"/>
                </a:solidFill>
                <a:latin typeface="Arial MT"/>
                <a:cs typeface="Arial MT"/>
              </a:rPr>
              <a:t>=</a:t>
            </a:r>
            <a:r>
              <a:rPr lang="en-SG" sz="1800" spc="-45" dirty="0">
                <a:solidFill>
                  <a:srgbClr val="595959"/>
                </a:solidFill>
                <a:latin typeface="Arial MT"/>
                <a:cs typeface="Arial MT"/>
              </a:rPr>
              <a:t> </a:t>
            </a:r>
            <a:r>
              <a:rPr lang="en-SG" spc="-45" dirty="0">
                <a:solidFill>
                  <a:srgbClr val="595959"/>
                </a:solidFill>
                <a:latin typeface="Arial MT"/>
                <a:cs typeface="Arial MT"/>
              </a:rPr>
              <a:t>52 mod 7 = 3</a:t>
            </a:r>
            <a:endParaRPr lang="en-SG" sz="1800" dirty="0">
              <a:latin typeface="Arial MT"/>
              <a:cs typeface="Arial MT"/>
            </a:endParaRPr>
          </a:p>
        </p:txBody>
      </p:sp>
      <p:sp>
        <p:nvSpPr>
          <p:cNvPr id="7" name="TextBox 6">
            <a:extLst>
              <a:ext uri="{FF2B5EF4-FFF2-40B4-BE49-F238E27FC236}">
                <a16:creationId xmlns:a16="http://schemas.microsoft.com/office/drawing/2014/main" id="{C9161F9A-4AA3-170B-8BCB-5AA1F4119529}"/>
              </a:ext>
            </a:extLst>
          </p:cNvPr>
          <p:cNvSpPr txBox="1"/>
          <p:nvPr/>
        </p:nvSpPr>
        <p:spPr>
          <a:xfrm>
            <a:off x="3505200" y="2771058"/>
            <a:ext cx="304800" cy="276999"/>
          </a:xfrm>
          <a:prstGeom prst="rect">
            <a:avLst/>
          </a:prstGeom>
          <a:noFill/>
          <a:ln>
            <a:solidFill>
              <a:schemeClr val="tx1"/>
            </a:solidFill>
          </a:ln>
        </p:spPr>
        <p:txBody>
          <a:bodyPr wrap="square" rtlCol="0">
            <a:spAutoFit/>
          </a:bodyPr>
          <a:lstStyle/>
          <a:p>
            <a:endParaRPr lang="en-US" sz="1200" dirty="0"/>
          </a:p>
        </p:txBody>
      </p:sp>
      <p:sp>
        <p:nvSpPr>
          <p:cNvPr id="8" name="TextBox 7">
            <a:extLst>
              <a:ext uri="{FF2B5EF4-FFF2-40B4-BE49-F238E27FC236}">
                <a16:creationId xmlns:a16="http://schemas.microsoft.com/office/drawing/2014/main" id="{4DC52DB1-A4D1-E29C-374A-3874DEBC5AE6}"/>
              </a:ext>
            </a:extLst>
          </p:cNvPr>
          <p:cNvSpPr txBox="1"/>
          <p:nvPr/>
        </p:nvSpPr>
        <p:spPr>
          <a:xfrm>
            <a:off x="3953158" y="2771057"/>
            <a:ext cx="304800" cy="276999"/>
          </a:xfrm>
          <a:prstGeom prst="rect">
            <a:avLst/>
          </a:prstGeom>
          <a:noFill/>
          <a:ln>
            <a:solidFill>
              <a:schemeClr val="tx1"/>
            </a:solidFill>
          </a:ln>
        </p:spPr>
        <p:txBody>
          <a:bodyPr wrap="square" rtlCol="0">
            <a:spAutoFit/>
          </a:bodyPr>
          <a:lstStyle/>
          <a:p>
            <a:endParaRPr lang="en-US" sz="1200" dirty="0"/>
          </a:p>
        </p:txBody>
      </p:sp>
      <p:sp>
        <p:nvSpPr>
          <p:cNvPr id="9" name="TextBox 8">
            <a:extLst>
              <a:ext uri="{FF2B5EF4-FFF2-40B4-BE49-F238E27FC236}">
                <a16:creationId xmlns:a16="http://schemas.microsoft.com/office/drawing/2014/main" id="{7DD4ED8D-00B8-C1E6-52C9-B1EA80B99475}"/>
              </a:ext>
            </a:extLst>
          </p:cNvPr>
          <p:cNvSpPr txBox="1"/>
          <p:nvPr/>
        </p:nvSpPr>
        <p:spPr>
          <a:xfrm>
            <a:off x="3527738" y="3140941"/>
            <a:ext cx="304800" cy="276999"/>
          </a:xfrm>
          <a:prstGeom prst="rect">
            <a:avLst/>
          </a:prstGeom>
          <a:noFill/>
          <a:ln>
            <a:solidFill>
              <a:schemeClr val="tx1"/>
            </a:solidFill>
          </a:ln>
        </p:spPr>
        <p:txBody>
          <a:bodyPr wrap="square" rtlCol="0">
            <a:spAutoFit/>
          </a:bodyPr>
          <a:lstStyle/>
          <a:p>
            <a:endParaRPr lang="en-US" sz="1200" dirty="0"/>
          </a:p>
        </p:txBody>
      </p:sp>
      <p:sp>
        <p:nvSpPr>
          <p:cNvPr id="10" name="TextBox 9">
            <a:extLst>
              <a:ext uri="{FF2B5EF4-FFF2-40B4-BE49-F238E27FC236}">
                <a16:creationId xmlns:a16="http://schemas.microsoft.com/office/drawing/2014/main" id="{44729FE0-9764-782E-3E83-70479B8BBB0A}"/>
              </a:ext>
            </a:extLst>
          </p:cNvPr>
          <p:cNvSpPr txBox="1"/>
          <p:nvPr/>
        </p:nvSpPr>
        <p:spPr>
          <a:xfrm>
            <a:off x="3505200" y="1587061"/>
            <a:ext cx="304800" cy="276999"/>
          </a:xfrm>
          <a:prstGeom prst="rect">
            <a:avLst/>
          </a:prstGeom>
          <a:noFill/>
          <a:ln>
            <a:solidFill>
              <a:schemeClr val="tx1"/>
            </a:solidFill>
          </a:ln>
        </p:spPr>
        <p:txBody>
          <a:bodyPr wrap="square" rtlCol="0">
            <a:spAutoFit/>
          </a:bodyPr>
          <a:lstStyle/>
          <a:p>
            <a:endParaRPr lang="en-US" sz="1200" dirty="0"/>
          </a:p>
        </p:txBody>
      </p:sp>
      <p:sp>
        <p:nvSpPr>
          <p:cNvPr id="11" name="TextBox 10">
            <a:extLst>
              <a:ext uri="{FF2B5EF4-FFF2-40B4-BE49-F238E27FC236}">
                <a16:creationId xmlns:a16="http://schemas.microsoft.com/office/drawing/2014/main" id="{553C233C-F056-C2B3-A6E7-D2EE3438985F}"/>
              </a:ext>
            </a:extLst>
          </p:cNvPr>
          <p:cNvSpPr txBox="1"/>
          <p:nvPr/>
        </p:nvSpPr>
        <p:spPr>
          <a:xfrm>
            <a:off x="3505200" y="1980358"/>
            <a:ext cx="304800" cy="276999"/>
          </a:xfrm>
          <a:prstGeom prst="rect">
            <a:avLst/>
          </a:prstGeom>
          <a:noFill/>
          <a:ln>
            <a:solidFill>
              <a:schemeClr val="tx1"/>
            </a:solidFill>
          </a:ln>
        </p:spPr>
        <p:txBody>
          <a:bodyPr wrap="square" rtlCol="0">
            <a:spAutoFit/>
          </a:bodyPr>
          <a:lstStyle/>
          <a:p>
            <a:endParaRPr lang="en-US" sz="1200" dirty="0"/>
          </a:p>
        </p:txBody>
      </p:sp>
    </p:spTree>
    <p:extLst>
      <p:ext uri="{BB962C8B-B14F-4D97-AF65-F5344CB8AC3E}">
        <p14:creationId xmlns:p14="http://schemas.microsoft.com/office/powerpoint/2010/main" val="38294380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500980"/>
            <a:ext cx="3201035" cy="409575"/>
          </a:xfrm>
          <a:prstGeom prst="rect">
            <a:avLst/>
          </a:prstGeom>
        </p:spPr>
        <p:txBody>
          <a:bodyPr vert="horz" wrap="square" lIns="0" tIns="15240" rIns="0" bIns="0" rtlCol="0">
            <a:spAutoFit/>
          </a:bodyPr>
          <a:lstStyle/>
          <a:p>
            <a:pPr marL="12700">
              <a:lnSpc>
                <a:spcPct val="100000"/>
              </a:lnSpc>
              <a:spcBef>
                <a:spcPts val="120"/>
              </a:spcBef>
            </a:pPr>
            <a:r>
              <a:rPr spc="5" dirty="0"/>
              <a:t>Q1:</a:t>
            </a:r>
            <a:r>
              <a:rPr spc="-35" dirty="0"/>
              <a:t> </a:t>
            </a:r>
            <a:r>
              <a:rPr spc="5" dirty="0"/>
              <a:t>Quadratic</a:t>
            </a:r>
            <a:r>
              <a:rPr spc="-30" dirty="0"/>
              <a:t> </a:t>
            </a:r>
            <a:r>
              <a:rPr dirty="0"/>
              <a:t>Probing</a:t>
            </a:r>
          </a:p>
        </p:txBody>
      </p:sp>
      <p:sp>
        <p:nvSpPr>
          <p:cNvPr id="3" name="object 3"/>
          <p:cNvSpPr txBox="1"/>
          <p:nvPr/>
        </p:nvSpPr>
        <p:spPr>
          <a:xfrm>
            <a:off x="384725" y="326177"/>
            <a:ext cx="1901275" cy="759182"/>
          </a:xfrm>
          <a:prstGeom prst="rect">
            <a:avLst/>
          </a:prstGeom>
        </p:spPr>
        <p:txBody>
          <a:bodyPr vert="horz" wrap="square" lIns="0" tIns="12700" rIns="0" bIns="0" rtlCol="0">
            <a:spAutoFit/>
          </a:bodyPr>
          <a:lstStyle/>
          <a:p>
            <a:pPr marL="37465">
              <a:lnSpc>
                <a:spcPct val="100000"/>
              </a:lnSpc>
              <a:spcBef>
                <a:spcPts val="100"/>
              </a:spcBef>
              <a:tabLst>
                <a:tab pos="469265" algn="l"/>
              </a:tabLst>
            </a:pPr>
            <a:r>
              <a:rPr lang="en-US" sz="1800" spc="-5" dirty="0">
                <a:solidFill>
                  <a:srgbClr val="595959"/>
                </a:solidFill>
                <a:latin typeface="Arial MT"/>
                <a:cs typeface="Arial MT"/>
              </a:rPr>
              <a:t>Final Values</a:t>
            </a:r>
            <a:endParaRPr sz="1800" dirty="0">
              <a:latin typeface="Arial MT"/>
              <a:cs typeface="Arial MT"/>
            </a:endParaRPr>
          </a:p>
          <a:p>
            <a:pPr marL="12700">
              <a:lnSpc>
                <a:spcPct val="100000"/>
              </a:lnSpc>
              <a:spcBef>
                <a:spcPts val="1525"/>
              </a:spcBef>
            </a:pPr>
            <a:endParaRPr sz="1800" dirty="0">
              <a:latin typeface="Arial MT"/>
              <a:cs typeface="Arial MT"/>
            </a:endParaRPr>
          </a:p>
        </p:txBody>
      </p:sp>
      <p:graphicFrame>
        <p:nvGraphicFramePr>
          <p:cNvPr id="4" name="object 4"/>
          <p:cNvGraphicFramePr>
            <a:graphicFrameLocks noGrp="1"/>
          </p:cNvGraphicFramePr>
          <p:nvPr>
            <p:extLst>
              <p:ext uri="{D42A27DB-BD31-4B8C-83A1-F6EECF244321}">
                <p14:modId xmlns:p14="http://schemas.microsoft.com/office/powerpoint/2010/main" val="2922787339"/>
              </p:ext>
            </p:extLst>
          </p:nvPr>
        </p:nvGraphicFramePr>
        <p:xfrm>
          <a:off x="3082337" y="1559262"/>
          <a:ext cx="2221865" cy="2700593"/>
        </p:xfrm>
        <a:graphic>
          <a:graphicData uri="http://schemas.openxmlformats.org/drawingml/2006/table">
            <a:tbl>
              <a:tblPr firstRow="1" bandRow="1">
                <a:tableStyleId>{2D5ABB26-0587-4C30-8999-92F81FD0307C}</a:tableStyleId>
              </a:tblPr>
              <a:tblGrid>
                <a:gridCol w="2221865">
                  <a:extLst>
                    <a:ext uri="{9D8B030D-6E8A-4147-A177-3AD203B41FA5}">
                      <a16:colId xmlns:a16="http://schemas.microsoft.com/office/drawing/2014/main" val="20000"/>
                    </a:ext>
                  </a:extLst>
                </a:gridCol>
              </a:tblGrid>
              <a:tr h="385799">
                <a:tc>
                  <a:txBody>
                    <a:bodyPr/>
                    <a:lstStyle/>
                    <a:p>
                      <a:pPr marL="85725">
                        <a:lnSpc>
                          <a:spcPct val="100000"/>
                        </a:lnSpc>
                        <a:spcBef>
                          <a:spcPts val="635"/>
                        </a:spcBef>
                      </a:pPr>
                      <a:r>
                        <a:rPr sz="1400" spc="-5" dirty="0">
                          <a:latin typeface="Arial MT"/>
                          <a:cs typeface="Arial MT"/>
                        </a:rPr>
                        <a:t>[0]</a:t>
                      </a:r>
                      <a:r>
                        <a:rPr lang="en-US" sz="1400" spc="-5" dirty="0">
                          <a:latin typeface="Arial MT"/>
                          <a:cs typeface="Arial MT"/>
                        </a:rPr>
                        <a:t>    42  </a:t>
                      </a:r>
                      <a:r>
                        <a:rPr lang="en-US" sz="1400" spc="-5" dirty="0">
                          <a:latin typeface="Arial MT"/>
                          <a:cs typeface="Arial MT"/>
                          <a:sym typeface="Wingdings" pitchFamily="2" charset="2"/>
                        </a:rPr>
                        <a:t></a:t>
                      </a:r>
                      <a:r>
                        <a:rPr lang="en-US" sz="1400" spc="-5" dirty="0">
                          <a:latin typeface="Arial MT"/>
                          <a:cs typeface="Arial MT"/>
                        </a:rPr>
                        <a:t> 0 </a:t>
                      </a:r>
                      <a:r>
                        <a:rPr lang="en-US" sz="1400" spc="-5" dirty="0">
                          <a:latin typeface="Arial MT"/>
                          <a:cs typeface="Arial MT"/>
                          <a:sym typeface="Wingdings" pitchFamily="2" charset="2"/>
                        </a:rPr>
                        <a:t> 7</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0"/>
                  </a:ext>
                </a:extLst>
              </a:tr>
              <a:tr h="385799">
                <a:tc>
                  <a:txBody>
                    <a:bodyPr/>
                    <a:lstStyle/>
                    <a:p>
                      <a:pPr marL="85725">
                        <a:lnSpc>
                          <a:spcPct val="100000"/>
                        </a:lnSpc>
                        <a:spcBef>
                          <a:spcPts val="635"/>
                        </a:spcBef>
                      </a:pPr>
                      <a:r>
                        <a:rPr sz="1400" spc="-5" dirty="0">
                          <a:latin typeface="Arial MT"/>
                          <a:cs typeface="Arial MT"/>
                        </a:rPr>
                        <a:t>[1]</a:t>
                      </a:r>
                      <a:r>
                        <a:rPr lang="en-US" sz="1400" spc="-5" dirty="0">
                          <a:latin typeface="Arial MT"/>
                          <a:cs typeface="Arial MT"/>
                        </a:rPr>
                        <a:t>    36</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1"/>
                  </a:ext>
                </a:extLst>
              </a:tr>
              <a:tr h="385799">
                <a:tc>
                  <a:txBody>
                    <a:bodyPr/>
                    <a:lstStyle/>
                    <a:p>
                      <a:pPr marL="85725">
                        <a:lnSpc>
                          <a:spcPct val="100000"/>
                        </a:lnSpc>
                        <a:spcBef>
                          <a:spcPts val="635"/>
                        </a:spcBef>
                      </a:pPr>
                      <a:r>
                        <a:rPr sz="1400" spc="-5" dirty="0">
                          <a:latin typeface="Arial MT"/>
                          <a:cs typeface="Arial MT"/>
                        </a:rPr>
                        <a:t>[2]</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2"/>
                  </a:ext>
                </a:extLst>
              </a:tr>
              <a:tr h="385799">
                <a:tc>
                  <a:txBody>
                    <a:bodyPr/>
                    <a:lstStyle/>
                    <a:p>
                      <a:pPr marL="85725">
                        <a:lnSpc>
                          <a:spcPct val="100000"/>
                        </a:lnSpc>
                        <a:spcBef>
                          <a:spcPts val="635"/>
                        </a:spcBef>
                      </a:pPr>
                      <a:r>
                        <a:rPr sz="1400" spc="-5" dirty="0">
                          <a:latin typeface="Arial MT"/>
                          <a:cs typeface="Arial MT"/>
                        </a:rPr>
                        <a:t>[3]</a:t>
                      </a:r>
                      <a:r>
                        <a:rPr lang="en-US" sz="1400" spc="-5" dirty="0">
                          <a:latin typeface="Arial MT"/>
                          <a:cs typeface="Arial MT"/>
                        </a:rPr>
                        <a:t>    24 </a:t>
                      </a:r>
                      <a:r>
                        <a:rPr lang="en-US" sz="1400" spc="-5" dirty="0">
                          <a:latin typeface="Arial MT"/>
                          <a:cs typeface="Arial MT"/>
                          <a:sym typeface="Wingdings" pitchFamily="2" charset="2"/>
                        </a:rPr>
                        <a:t> 52   45</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3"/>
                  </a:ext>
                </a:extLst>
              </a:tr>
              <a:tr h="385799">
                <a:tc>
                  <a:txBody>
                    <a:bodyPr/>
                    <a:lstStyle/>
                    <a:p>
                      <a:pPr marL="85725">
                        <a:lnSpc>
                          <a:spcPct val="100000"/>
                        </a:lnSpc>
                        <a:spcBef>
                          <a:spcPts val="635"/>
                        </a:spcBef>
                      </a:pPr>
                      <a:r>
                        <a:rPr sz="1400" spc="-5" dirty="0">
                          <a:latin typeface="Arial MT"/>
                          <a:cs typeface="Arial MT"/>
                        </a:rPr>
                        <a:t>[4]</a:t>
                      </a:r>
                      <a:r>
                        <a:rPr lang="en-US" sz="1400" spc="-5" dirty="0">
                          <a:latin typeface="Arial MT"/>
                          <a:cs typeface="Arial MT"/>
                        </a:rPr>
                        <a:t>    18  </a:t>
                      </a:r>
                      <a:r>
                        <a:rPr lang="en-US" sz="1400" spc="-5" dirty="0">
                          <a:latin typeface="Arial MT"/>
                          <a:cs typeface="Arial MT"/>
                          <a:sym typeface="Wingdings" pitchFamily="2" charset="2"/>
                        </a:rPr>
                        <a:t> 60  32</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4"/>
                  </a:ext>
                </a:extLst>
              </a:tr>
              <a:tr h="385799">
                <a:tc>
                  <a:txBody>
                    <a:bodyPr/>
                    <a:lstStyle/>
                    <a:p>
                      <a:pPr marL="85725">
                        <a:lnSpc>
                          <a:spcPct val="100000"/>
                        </a:lnSpc>
                        <a:spcBef>
                          <a:spcPts val="635"/>
                        </a:spcBef>
                        <a:tabLst>
                          <a:tab pos="1049020" algn="l"/>
                        </a:tabLst>
                      </a:pPr>
                      <a:r>
                        <a:rPr sz="1400" spc="-5" dirty="0">
                          <a:latin typeface="Arial MT"/>
                          <a:cs typeface="Arial MT"/>
                        </a:rPr>
                        <a:t>[5]</a:t>
                      </a:r>
                      <a:r>
                        <a:rPr lang="en-US" sz="1400" spc="-5" dirty="0">
                          <a:latin typeface="Arial MT"/>
                          <a:cs typeface="Arial MT"/>
                        </a:rPr>
                        <a:t>    47</a:t>
                      </a:r>
                      <a:r>
                        <a:rPr sz="1400" spc="-5" dirty="0">
                          <a:latin typeface="Arial MT"/>
                          <a:cs typeface="Arial MT"/>
                        </a:rPr>
                        <a:t>	</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5"/>
                  </a:ext>
                </a:extLst>
              </a:tr>
              <a:tr h="385799">
                <a:tc>
                  <a:txBody>
                    <a:bodyPr/>
                    <a:lstStyle/>
                    <a:p>
                      <a:pPr marL="85725">
                        <a:lnSpc>
                          <a:spcPct val="100000"/>
                        </a:lnSpc>
                        <a:spcBef>
                          <a:spcPts val="635"/>
                        </a:spcBef>
                      </a:pPr>
                      <a:r>
                        <a:rPr sz="1400" spc="-5" dirty="0">
                          <a:latin typeface="Arial MT"/>
                          <a:cs typeface="Arial MT"/>
                        </a:rPr>
                        <a:t>[6]</a:t>
                      </a:r>
                      <a:r>
                        <a:rPr lang="en-US" sz="1400" spc="-5" dirty="0">
                          <a:latin typeface="Arial MT"/>
                          <a:cs typeface="Arial MT"/>
                        </a:rPr>
                        <a:t>    27</a:t>
                      </a:r>
                      <a:endParaRPr sz="1400" dirty="0">
                        <a:latin typeface="Arial MT"/>
                        <a:cs typeface="Arial MT"/>
                      </a:endParaRPr>
                    </a:p>
                  </a:txBody>
                  <a:tcPr marL="0" marR="0" marT="80645" marB="0">
                    <a:lnL w="9525">
                      <a:solidFill>
                        <a:srgbClr val="595959"/>
                      </a:solidFill>
                      <a:prstDash val="solid"/>
                    </a:lnL>
                    <a:lnR w="9525">
                      <a:solidFill>
                        <a:srgbClr val="595959"/>
                      </a:solidFill>
                      <a:prstDash val="solid"/>
                    </a:lnR>
                    <a:lnT w="9525">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6"/>
                  </a:ext>
                </a:extLst>
              </a:tr>
            </a:tbl>
          </a:graphicData>
        </a:graphic>
      </p:graphicFrame>
      <p:sp>
        <p:nvSpPr>
          <p:cNvPr id="7" name="TextBox 6">
            <a:extLst>
              <a:ext uri="{FF2B5EF4-FFF2-40B4-BE49-F238E27FC236}">
                <a16:creationId xmlns:a16="http://schemas.microsoft.com/office/drawing/2014/main" id="{C9161F9A-4AA3-170B-8BCB-5AA1F4119529}"/>
              </a:ext>
            </a:extLst>
          </p:cNvPr>
          <p:cNvSpPr txBox="1"/>
          <p:nvPr/>
        </p:nvSpPr>
        <p:spPr>
          <a:xfrm>
            <a:off x="3505200" y="2771058"/>
            <a:ext cx="304800" cy="276999"/>
          </a:xfrm>
          <a:prstGeom prst="rect">
            <a:avLst/>
          </a:prstGeom>
          <a:noFill/>
          <a:ln>
            <a:solidFill>
              <a:schemeClr val="tx1"/>
            </a:solidFill>
          </a:ln>
        </p:spPr>
        <p:txBody>
          <a:bodyPr wrap="square" rtlCol="0">
            <a:spAutoFit/>
          </a:bodyPr>
          <a:lstStyle/>
          <a:p>
            <a:endParaRPr lang="en-US" sz="1200" dirty="0"/>
          </a:p>
        </p:txBody>
      </p:sp>
      <p:sp>
        <p:nvSpPr>
          <p:cNvPr id="8" name="TextBox 7">
            <a:extLst>
              <a:ext uri="{FF2B5EF4-FFF2-40B4-BE49-F238E27FC236}">
                <a16:creationId xmlns:a16="http://schemas.microsoft.com/office/drawing/2014/main" id="{4DC52DB1-A4D1-E29C-374A-3874DEBC5AE6}"/>
              </a:ext>
            </a:extLst>
          </p:cNvPr>
          <p:cNvSpPr txBox="1"/>
          <p:nvPr/>
        </p:nvSpPr>
        <p:spPr>
          <a:xfrm>
            <a:off x="3953158" y="2771057"/>
            <a:ext cx="304800" cy="276999"/>
          </a:xfrm>
          <a:prstGeom prst="rect">
            <a:avLst/>
          </a:prstGeom>
          <a:noFill/>
          <a:ln>
            <a:solidFill>
              <a:schemeClr val="tx1"/>
            </a:solidFill>
          </a:ln>
        </p:spPr>
        <p:txBody>
          <a:bodyPr wrap="square" rtlCol="0">
            <a:spAutoFit/>
          </a:bodyPr>
          <a:lstStyle/>
          <a:p>
            <a:endParaRPr lang="en-US" sz="1200" dirty="0"/>
          </a:p>
        </p:txBody>
      </p:sp>
      <p:sp>
        <p:nvSpPr>
          <p:cNvPr id="9" name="TextBox 8">
            <a:extLst>
              <a:ext uri="{FF2B5EF4-FFF2-40B4-BE49-F238E27FC236}">
                <a16:creationId xmlns:a16="http://schemas.microsoft.com/office/drawing/2014/main" id="{7DD4ED8D-00B8-C1E6-52C9-B1EA80B99475}"/>
              </a:ext>
            </a:extLst>
          </p:cNvPr>
          <p:cNvSpPr txBox="1"/>
          <p:nvPr/>
        </p:nvSpPr>
        <p:spPr>
          <a:xfrm>
            <a:off x="3527738" y="3140941"/>
            <a:ext cx="304800" cy="276999"/>
          </a:xfrm>
          <a:prstGeom prst="rect">
            <a:avLst/>
          </a:prstGeom>
          <a:noFill/>
          <a:ln>
            <a:solidFill>
              <a:schemeClr val="tx1"/>
            </a:solidFill>
          </a:ln>
        </p:spPr>
        <p:txBody>
          <a:bodyPr wrap="square" rtlCol="0">
            <a:spAutoFit/>
          </a:bodyPr>
          <a:lstStyle/>
          <a:p>
            <a:endParaRPr lang="en-US" sz="1200" dirty="0"/>
          </a:p>
        </p:txBody>
      </p:sp>
      <p:sp>
        <p:nvSpPr>
          <p:cNvPr id="10" name="TextBox 9">
            <a:extLst>
              <a:ext uri="{FF2B5EF4-FFF2-40B4-BE49-F238E27FC236}">
                <a16:creationId xmlns:a16="http://schemas.microsoft.com/office/drawing/2014/main" id="{44729FE0-9764-782E-3E83-70479B8BBB0A}"/>
              </a:ext>
            </a:extLst>
          </p:cNvPr>
          <p:cNvSpPr txBox="1"/>
          <p:nvPr/>
        </p:nvSpPr>
        <p:spPr>
          <a:xfrm>
            <a:off x="3505200" y="1587061"/>
            <a:ext cx="304800" cy="276999"/>
          </a:xfrm>
          <a:prstGeom prst="rect">
            <a:avLst/>
          </a:prstGeom>
          <a:noFill/>
          <a:ln>
            <a:solidFill>
              <a:schemeClr val="tx1"/>
            </a:solidFill>
          </a:ln>
        </p:spPr>
        <p:txBody>
          <a:bodyPr wrap="square" rtlCol="0">
            <a:spAutoFit/>
          </a:bodyPr>
          <a:lstStyle/>
          <a:p>
            <a:endParaRPr lang="en-US" sz="1200" dirty="0"/>
          </a:p>
        </p:txBody>
      </p:sp>
      <p:sp>
        <p:nvSpPr>
          <p:cNvPr id="11" name="TextBox 10">
            <a:extLst>
              <a:ext uri="{FF2B5EF4-FFF2-40B4-BE49-F238E27FC236}">
                <a16:creationId xmlns:a16="http://schemas.microsoft.com/office/drawing/2014/main" id="{553C233C-F056-C2B3-A6E7-D2EE3438985F}"/>
              </a:ext>
            </a:extLst>
          </p:cNvPr>
          <p:cNvSpPr txBox="1"/>
          <p:nvPr/>
        </p:nvSpPr>
        <p:spPr>
          <a:xfrm>
            <a:off x="3505200" y="1980358"/>
            <a:ext cx="304800" cy="276999"/>
          </a:xfrm>
          <a:prstGeom prst="rect">
            <a:avLst/>
          </a:prstGeom>
          <a:noFill/>
          <a:ln>
            <a:solidFill>
              <a:schemeClr val="tx1"/>
            </a:solidFill>
          </a:ln>
        </p:spPr>
        <p:txBody>
          <a:bodyPr wrap="square" rtlCol="0">
            <a:spAutoFit/>
          </a:bodyPr>
          <a:lstStyle/>
          <a:p>
            <a:endParaRPr lang="en-US" sz="1200" dirty="0"/>
          </a:p>
        </p:txBody>
      </p:sp>
      <p:sp>
        <p:nvSpPr>
          <p:cNvPr id="5" name="TextBox 4">
            <a:extLst>
              <a:ext uri="{FF2B5EF4-FFF2-40B4-BE49-F238E27FC236}">
                <a16:creationId xmlns:a16="http://schemas.microsoft.com/office/drawing/2014/main" id="{C2334823-75E5-EE93-A673-FC8CDEE75F41}"/>
              </a:ext>
            </a:extLst>
          </p:cNvPr>
          <p:cNvSpPr txBox="1"/>
          <p:nvPr/>
        </p:nvSpPr>
        <p:spPr>
          <a:xfrm>
            <a:off x="3962400" y="1623027"/>
            <a:ext cx="304800" cy="276999"/>
          </a:xfrm>
          <a:prstGeom prst="rect">
            <a:avLst/>
          </a:prstGeom>
          <a:noFill/>
          <a:ln>
            <a:solidFill>
              <a:schemeClr val="tx1"/>
            </a:solidFill>
          </a:ln>
        </p:spPr>
        <p:txBody>
          <a:bodyPr wrap="square" rtlCol="0">
            <a:spAutoFit/>
          </a:bodyPr>
          <a:lstStyle/>
          <a:p>
            <a:endParaRPr lang="en-US" sz="1200" dirty="0"/>
          </a:p>
        </p:txBody>
      </p:sp>
      <p:sp>
        <p:nvSpPr>
          <p:cNvPr id="12" name="TextBox 11">
            <a:extLst>
              <a:ext uri="{FF2B5EF4-FFF2-40B4-BE49-F238E27FC236}">
                <a16:creationId xmlns:a16="http://schemas.microsoft.com/office/drawing/2014/main" id="{0BC1E544-4EC8-5387-D51F-BD5E3C743572}"/>
              </a:ext>
            </a:extLst>
          </p:cNvPr>
          <p:cNvSpPr txBox="1"/>
          <p:nvPr/>
        </p:nvSpPr>
        <p:spPr>
          <a:xfrm>
            <a:off x="4419600" y="1618785"/>
            <a:ext cx="304800" cy="276999"/>
          </a:xfrm>
          <a:prstGeom prst="rect">
            <a:avLst/>
          </a:prstGeom>
          <a:noFill/>
          <a:ln>
            <a:solidFill>
              <a:schemeClr val="tx1"/>
            </a:solidFill>
          </a:ln>
        </p:spPr>
        <p:txBody>
          <a:bodyPr wrap="square" rtlCol="0">
            <a:spAutoFit/>
          </a:bodyPr>
          <a:lstStyle/>
          <a:p>
            <a:endParaRPr lang="en-US" sz="1200" dirty="0"/>
          </a:p>
        </p:txBody>
      </p:sp>
      <p:sp>
        <p:nvSpPr>
          <p:cNvPr id="13" name="TextBox 12">
            <a:extLst>
              <a:ext uri="{FF2B5EF4-FFF2-40B4-BE49-F238E27FC236}">
                <a16:creationId xmlns:a16="http://schemas.microsoft.com/office/drawing/2014/main" id="{6F374839-9BE6-612D-CCE5-C4D900B0BBFA}"/>
              </a:ext>
            </a:extLst>
          </p:cNvPr>
          <p:cNvSpPr txBox="1"/>
          <p:nvPr/>
        </p:nvSpPr>
        <p:spPr>
          <a:xfrm>
            <a:off x="4528421" y="2800820"/>
            <a:ext cx="304800" cy="276999"/>
          </a:xfrm>
          <a:prstGeom prst="rect">
            <a:avLst/>
          </a:prstGeom>
          <a:noFill/>
          <a:ln>
            <a:solidFill>
              <a:schemeClr val="tx1"/>
            </a:solidFill>
          </a:ln>
        </p:spPr>
        <p:txBody>
          <a:bodyPr wrap="square" rtlCol="0">
            <a:spAutoFit/>
          </a:bodyPr>
          <a:lstStyle/>
          <a:p>
            <a:endParaRPr lang="en-US" sz="1200" dirty="0"/>
          </a:p>
        </p:txBody>
      </p:sp>
      <p:sp>
        <p:nvSpPr>
          <p:cNvPr id="14" name="TextBox 13">
            <a:extLst>
              <a:ext uri="{FF2B5EF4-FFF2-40B4-BE49-F238E27FC236}">
                <a16:creationId xmlns:a16="http://schemas.microsoft.com/office/drawing/2014/main" id="{E5D770BB-99DA-A305-8078-4746595FC467}"/>
              </a:ext>
            </a:extLst>
          </p:cNvPr>
          <p:cNvSpPr txBox="1"/>
          <p:nvPr/>
        </p:nvSpPr>
        <p:spPr>
          <a:xfrm>
            <a:off x="4518762" y="3144712"/>
            <a:ext cx="304800" cy="276999"/>
          </a:xfrm>
          <a:prstGeom prst="rect">
            <a:avLst/>
          </a:prstGeom>
          <a:noFill/>
          <a:ln>
            <a:solidFill>
              <a:schemeClr val="tx1"/>
            </a:solidFill>
          </a:ln>
        </p:spPr>
        <p:txBody>
          <a:bodyPr wrap="square" rtlCol="0">
            <a:spAutoFit/>
          </a:bodyPr>
          <a:lstStyle/>
          <a:p>
            <a:endParaRPr lang="en-US" sz="1200" dirty="0"/>
          </a:p>
        </p:txBody>
      </p:sp>
      <p:sp>
        <p:nvSpPr>
          <p:cNvPr id="15" name="TextBox 14">
            <a:extLst>
              <a:ext uri="{FF2B5EF4-FFF2-40B4-BE49-F238E27FC236}">
                <a16:creationId xmlns:a16="http://schemas.microsoft.com/office/drawing/2014/main" id="{5F08AAAA-728F-EECD-A543-16B173C5067B}"/>
              </a:ext>
            </a:extLst>
          </p:cNvPr>
          <p:cNvSpPr txBox="1"/>
          <p:nvPr/>
        </p:nvSpPr>
        <p:spPr>
          <a:xfrm>
            <a:off x="4040869" y="3144712"/>
            <a:ext cx="304800" cy="276999"/>
          </a:xfrm>
          <a:prstGeom prst="rect">
            <a:avLst/>
          </a:prstGeom>
          <a:noFill/>
          <a:ln>
            <a:solidFill>
              <a:schemeClr val="tx1"/>
            </a:solidFill>
          </a:ln>
        </p:spPr>
        <p:txBody>
          <a:bodyPr wrap="square" rtlCol="0">
            <a:spAutoFit/>
          </a:bodyPr>
          <a:lstStyle/>
          <a:p>
            <a:endParaRPr lang="en-US" sz="1200" dirty="0"/>
          </a:p>
        </p:txBody>
      </p:sp>
      <p:sp>
        <p:nvSpPr>
          <p:cNvPr id="6" name="TextBox 5">
            <a:extLst>
              <a:ext uri="{FF2B5EF4-FFF2-40B4-BE49-F238E27FC236}">
                <a16:creationId xmlns:a16="http://schemas.microsoft.com/office/drawing/2014/main" id="{96CE4057-80F7-C70B-C544-E045AF49C622}"/>
              </a:ext>
            </a:extLst>
          </p:cNvPr>
          <p:cNvSpPr txBox="1"/>
          <p:nvPr/>
        </p:nvSpPr>
        <p:spPr>
          <a:xfrm>
            <a:off x="3505200" y="3561758"/>
            <a:ext cx="304800" cy="276999"/>
          </a:xfrm>
          <a:prstGeom prst="rect">
            <a:avLst/>
          </a:prstGeom>
          <a:noFill/>
          <a:ln>
            <a:solidFill>
              <a:schemeClr val="tx1"/>
            </a:solidFill>
          </a:ln>
        </p:spPr>
        <p:txBody>
          <a:bodyPr wrap="square" rtlCol="0">
            <a:spAutoFit/>
          </a:bodyPr>
          <a:lstStyle/>
          <a:p>
            <a:endParaRPr lang="en-US" sz="1200" dirty="0"/>
          </a:p>
        </p:txBody>
      </p:sp>
      <p:sp>
        <p:nvSpPr>
          <p:cNvPr id="16" name="TextBox 15">
            <a:extLst>
              <a:ext uri="{FF2B5EF4-FFF2-40B4-BE49-F238E27FC236}">
                <a16:creationId xmlns:a16="http://schemas.microsoft.com/office/drawing/2014/main" id="{5F2688EA-FA34-DF7F-3B09-33E5D6C59921}"/>
              </a:ext>
            </a:extLst>
          </p:cNvPr>
          <p:cNvSpPr txBox="1"/>
          <p:nvPr/>
        </p:nvSpPr>
        <p:spPr>
          <a:xfrm>
            <a:off x="3501215" y="3944370"/>
            <a:ext cx="304800" cy="276999"/>
          </a:xfrm>
          <a:prstGeom prst="rect">
            <a:avLst/>
          </a:prstGeom>
          <a:noFill/>
          <a:ln>
            <a:solidFill>
              <a:schemeClr val="tx1"/>
            </a:solidFill>
          </a:ln>
        </p:spPr>
        <p:txBody>
          <a:bodyPr wrap="square" rtlCol="0">
            <a:spAutoFit/>
          </a:bodyPr>
          <a:lstStyle/>
          <a:p>
            <a:endParaRPr lang="en-US" sz="1200" dirty="0"/>
          </a:p>
        </p:txBody>
      </p:sp>
    </p:spTree>
    <p:extLst>
      <p:ext uri="{BB962C8B-B14F-4D97-AF65-F5344CB8AC3E}">
        <p14:creationId xmlns:p14="http://schemas.microsoft.com/office/powerpoint/2010/main" val="2850401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80CE5B-F5D4-C831-BBF1-B831057F4831}"/>
              </a:ext>
            </a:extLst>
          </p:cNvPr>
          <p:cNvPicPr>
            <a:picLocks noChangeAspect="1"/>
          </p:cNvPicPr>
          <p:nvPr/>
        </p:nvPicPr>
        <p:blipFill>
          <a:blip r:embed="rId2"/>
          <a:stretch>
            <a:fillRect/>
          </a:stretch>
        </p:blipFill>
        <p:spPr>
          <a:xfrm>
            <a:off x="838200" y="1276350"/>
            <a:ext cx="7772400" cy="1234282"/>
          </a:xfrm>
          <a:prstGeom prst="rect">
            <a:avLst/>
          </a:prstGeom>
        </p:spPr>
      </p:pic>
    </p:spTree>
    <p:extLst>
      <p:ext uri="{BB962C8B-B14F-4D97-AF65-F5344CB8AC3E}">
        <p14:creationId xmlns:p14="http://schemas.microsoft.com/office/powerpoint/2010/main" val="20378645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A02BDDAE-9E56-8655-FA9E-24E383ACF469}"/>
              </a:ext>
            </a:extLst>
          </p:cNvPr>
          <p:cNvSpPr txBox="1"/>
          <p:nvPr/>
        </p:nvSpPr>
        <p:spPr>
          <a:xfrm>
            <a:off x="505777" y="666750"/>
            <a:ext cx="8132445" cy="3004477"/>
          </a:xfrm>
          <a:prstGeom prst="rect">
            <a:avLst/>
          </a:prstGeom>
        </p:spPr>
        <p:txBody>
          <a:bodyPr vert="horz" wrap="square" lIns="0" tIns="10795" rIns="0" bIns="0" rtlCol="0">
            <a:spAutoFit/>
          </a:bodyPr>
          <a:lstStyle/>
          <a:p>
            <a:pPr marL="12700" marR="116839">
              <a:lnSpc>
                <a:spcPts val="2270"/>
              </a:lnSpc>
              <a:spcBef>
                <a:spcPts val="85"/>
              </a:spcBef>
            </a:pPr>
            <a:r>
              <a:rPr lang="en-US" sz="1400" spc="-5" dirty="0">
                <a:solidFill>
                  <a:srgbClr val="595959"/>
                </a:solidFill>
                <a:latin typeface="Arial MT"/>
                <a:cs typeface="Arial MT"/>
              </a:rPr>
              <a:t>1b) Time Complexity:</a:t>
            </a:r>
          </a:p>
          <a:p>
            <a:pPr marL="755650" marR="116839" lvl="1" indent="-285750">
              <a:lnSpc>
                <a:spcPts val="2270"/>
              </a:lnSpc>
              <a:spcBef>
                <a:spcPts val="85"/>
              </a:spcBef>
              <a:buFont typeface="Arial" panose="020B0604020202020204" pitchFamily="34" charset="0"/>
              <a:buChar char="•"/>
            </a:pPr>
            <a:r>
              <a:rPr lang="en-US" sz="1400" spc="-5" dirty="0">
                <a:solidFill>
                  <a:srgbClr val="595959"/>
                </a:solidFill>
                <a:latin typeface="Arial MT"/>
                <a:cs typeface="Arial MT"/>
              </a:rPr>
              <a:t>Insertion: Linked lists -&gt; O(1) , AVL Trees -&gt; O(</a:t>
            </a:r>
            <a:r>
              <a:rPr lang="en-US" sz="1400" spc="-5" dirty="0" err="1">
                <a:solidFill>
                  <a:srgbClr val="595959"/>
                </a:solidFill>
                <a:latin typeface="Arial MT"/>
                <a:cs typeface="Arial MT"/>
              </a:rPr>
              <a:t>logN</a:t>
            </a:r>
            <a:r>
              <a:rPr lang="en-US" sz="1400" spc="-5" dirty="0">
                <a:solidFill>
                  <a:srgbClr val="595959"/>
                </a:solidFill>
                <a:latin typeface="Arial MT"/>
                <a:cs typeface="Arial MT"/>
              </a:rPr>
              <a:t>)</a:t>
            </a:r>
          </a:p>
          <a:p>
            <a:pPr marL="755650" marR="116839" lvl="1" indent="-285750">
              <a:lnSpc>
                <a:spcPts val="2270"/>
              </a:lnSpc>
              <a:spcBef>
                <a:spcPts val="85"/>
              </a:spcBef>
              <a:buFont typeface="Arial" panose="020B0604020202020204" pitchFamily="34" charset="0"/>
              <a:buChar char="•"/>
            </a:pPr>
            <a:r>
              <a:rPr lang="en-US" sz="1400" spc="-5" dirty="0">
                <a:solidFill>
                  <a:srgbClr val="595959"/>
                </a:solidFill>
                <a:latin typeface="Arial MT"/>
                <a:cs typeface="Arial MT"/>
              </a:rPr>
              <a:t>Searching: Linked lists -&gt; O(N), AVL Trees -&gt; O(</a:t>
            </a:r>
            <a:r>
              <a:rPr lang="en-US" sz="1400" spc="-5" dirty="0" err="1">
                <a:solidFill>
                  <a:srgbClr val="595959"/>
                </a:solidFill>
                <a:latin typeface="Arial MT"/>
                <a:cs typeface="Arial MT"/>
              </a:rPr>
              <a:t>logN</a:t>
            </a:r>
            <a:r>
              <a:rPr lang="en-US" sz="1400" spc="-5" dirty="0">
                <a:solidFill>
                  <a:srgbClr val="595959"/>
                </a:solidFill>
                <a:latin typeface="Arial MT"/>
                <a:cs typeface="Arial MT"/>
              </a:rPr>
              <a:t>)</a:t>
            </a:r>
          </a:p>
          <a:p>
            <a:pPr marL="755650" marR="116839" lvl="1" indent="-285750">
              <a:lnSpc>
                <a:spcPts val="2270"/>
              </a:lnSpc>
              <a:spcBef>
                <a:spcPts val="85"/>
              </a:spcBef>
              <a:buFont typeface="Arial" panose="020B0604020202020204" pitchFamily="34" charset="0"/>
              <a:buChar char="•"/>
            </a:pPr>
            <a:r>
              <a:rPr lang="en-US" sz="1400" spc="-5" dirty="0">
                <a:solidFill>
                  <a:srgbClr val="595959"/>
                </a:solidFill>
                <a:latin typeface="Arial MT"/>
                <a:cs typeface="Arial MT"/>
              </a:rPr>
              <a:t>Using AVL Tree makes our worst case search more efficient while making our worst case insert less efficient</a:t>
            </a:r>
          </a:p>
          <a:p>
            <a:pPr marL="755650" marR="116839" lvl="1" indent="-285750">
              <a:lnSpc>
                <a:spcPts val="2270"/>
              </a:lnSpc>
              <a:spcBef>
                <a:spcPts val="85"/>
              </a:spcBef>
              <a:buFont typeface="Arial" panose="020B0604020202020204" pitchFamily="34" charset="0"/>
              <a:buChar char="•"/>
            </a:pPr>
            <a:r>
              <a:rPr lang="en-US" sz="1400" spc="-5" dirty="0">
                <a:solidFill>
                  <a:srgbClr val="595959"/>
                </a:solidFill>
                <a:latin typeface="Arial MT"/>
                <a:cs typeface="Arial MT"/>
              </a:rPr>
              <a:t>In reality, if we choose a good hash function that obeys UHA, the expected time would be identical for searching, furthermore AVL tree nodes incur more overhead and are more complex</a:t>
            </a:r>
          </a:p>
          <a:p>
            <a:pPr marL="12700" marR="116839">
              <a:lnSpc>
                <a:spcPts val="2270"/>
              </a:lnSpc>
              <a:spcBef>
                <a:spcPts val="85"/>
              </a:spcBef>
            </a:pPr>
            <a:endParaRPr lang="en-US" sz="1400" spc="-5" dirty="0">
              <a:solidFill>
                <a:srgbClr val="595959"/>
              </a:solidFill>
              <a:latin typeface="Arial MT"/>
              <a:cs typeface="Arial MT"/>
            </a:endParaRPr>
          </a:p>
          <a:p>
            <a:pPr marL="12700" marR="116839">
              <a:lnSpc>
                <a:spcPts val="2270"/>
              </a:lnSpc>
              <a:spcBef>
                <a:spcPts val="85"/>
              </a:spcBef>
            </a:pPr>
            <a:endParaRPr sz="1400" dirty="0">
              <a:latin typeface="Arial MT"/>
              <a:cs typeface="Arial MT"/>
            </a:endParaRPr>
          </a:p>
        </p:txBody>
      </p:sp>
    </p:spTree>
    <p:extLst>
      <p:ext uri="{BB962C8B-B14F-4D97-AF65-F5344CB8AC3E}">
        <p14:creationId xmlns:p14="http://schemas.microsoft.com/office/powerpoint/2010/main" val="10682961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629F-9BDC-1DDF-E573-880B7D378FC4}"/>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6831F1FF-C713-85F4-3A7D-469C460BBAB8}"/>
              </a:ext>
            </a:extLst>
          </p:cNvPr>
          <p:cNvPicPr>
            <a:picLocks noChangeAspect="1"/>
          </p:cNvPicPr>
          <p:nvPr/>
        </p:nvPicPr>
        <p:blipFill>
          <a:blip r:embed="rId2"/>
          <a:stretch>
            <a:fillRect/>
          </a:stretch>
        </p:blipFill>
        <p:spPr>
          <a:xfrm>
            <a:off x="838200" y="1032200"/>
            <a:ext cx="7772400" cy="1539550"/>
          </a:xfrm>
          <a:prstGeom prst="rect">
            <a:avLst/>
          </a:prstGeom>
        </p:spPr>
      </p:pic>
    </p:spTree>
    <p:extLst>
      <p:ext uri="{BB962C8B-B14F-4D97-AF65-F5344CB8AC3E}">
        <p14:creationId xmlns:p14="http://schemas.microsoft.com/office/powerpoint/2010/main" val="33467496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629F-9BDC-1DDF-E573-880B7D378FC4}"/>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69EF742C-95AF-C8F3-27C3-D140B933AD85}"/>
              </a:ext>
            </a:extLst>
          </p:cNvPr>
          <p:cNvPicPr>
            <a:picLocks noChangeAspect="1"/>
          </p:cNvPicPr>
          <p:nvPr/>
        </p:nvPicPr>
        <p:blipFill>
          <a:blip r:embed="rId2"/>
          <a:stretch>
            <a:fillRect/>
          </a:stretch>
        </p:blipFill>
        <p:spPr>
          <a:xfrm>
            <a:off x="685799" y="1123950"/>
            <a:ext cx="7772400" cy="2167749"/>
          </a:xfrm>
          <a:prstGeom prst="rect">
            <a:avLst/>
          </a:prstGeom>
        </p:spPr>
      </p:pic>
    </p:spTree>
    <p:extLst>
      <p:ext uri="{BB962C8B-B14F-4D97-AF65-F5344CB8AC3E}">
        <p14:creationId xmlns:p14="http://schemas.microsoft.com/office/powerpoint/2010/main" val="41354500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00926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The</a:t>
            </a:r>
            <a:r>
              <a:rPr sz="2500" b="0" spc="-30" dirty="0">
                <a:solidFill>
                  <a:srgbClr val="000000"/>
                </a:solidFill>
                <a:latin typeface="Arial MT"/>
                <a:cs typeface="Arial MT"/>
              </a:rPr>
              <a:t> </a:t>
            </a:r>
            <a:r>
              <a:rPr sz="2500" b="0" spc="5" dirty="0">
                <a:solidFill>
                  <a:srgbClr val="000000"/>
                </a:solidFill>
                <a:latin typeface="Arial MT"/>
                <a:cs typeface="Arial MT"/>
              </a:rPr>
              <a:t>Missing</a:t>
            </a:r>
            <a:r>
              <a:rPr sz="2500" b="0" spc="-25" dirty="0">
                <a:solidFill>
                  <a:srgbClr val="000000"/>
                </a:solidFill>
                <a:latin typeface="Arial MT"/>
                <a:cs typeface="Arial MT"/>
              </a:rPr>
              <a:t> </a:t>
            </a:r>
            <a:r>
              <a:rPr sz="2500" b="0" spc="5" dirty="0">
                <a:solidFill>
                  <a:srgbClr val="000000"/>
                </a:solidFill>
                <a:latin typeface="Arial MT"/>
                <a:cs typeface="Arial MT"/>
              </a:rPr>
              <a:t>Element</a:t>
            </a:r>
            <a:endParaRPr sz="2500">
              <a:latin typeface="Arial MT"/>
              <a:cs typeface="Arial MT"/>
            </a:endParaRPr>
          </a:p>
        </p:txBody>
      </p:sp>
      <p:sp>
        <p:nvSpPr>
          <p:cNvPr id="3" name="object 3"/>
          <p:cNvSpPr txBox="1"/>
          <p:nvPr/>
        </p:nvSpPr>
        <p:spPr>
          <a:xfrm>
            <a:off x="384725" y="1216355"/>
            <a:ext cx="8132445" cy="2180590"/>
          </a:xfrm>
          <a:prstGeom prst="rect">
            <a:avLst/>
          </a:prstGeom>
        </p:spPr>
        <p:txBody>
          <a:bodyPr vert="horz" wrap="square" lIns="0" tIns="10795" rIns="0" bIns="0" rtlCol="0">
            <a:spAutoFit/>
          </a:bodyPr>
          <a:lstStyle/>
          <a:p>
            <a:pPr marL="12700" marR="116839">
              <a:lnSpc>
                <a:spcPts val="2270"/>
              </a:lnSpc>
              <a:spcBef>
                <a:spcPts val="85"/>
              </a:spcBef>
            </a:pPr>
            <a:r>
              <a:rPr sz="1800" spc="-5" dirty="0">
                <a:solidFill>
                  <a:srgbClr val="595959"/>
                </a:solidFill>
                <a:latin typeface="Arial MT"/>
                <a:cs typeface="Arial MT"/>
              </a:rPr>
              <a:t>Let's </a:t>
            </a:r>
            <a:r>
              <a:rPr sz="1800" dirty="0">
                <a:solidFill>
                  <a:srgbClr val="595959"/>
                </a:solidFill>
                <a:latin typeface="Arial MT"/>
                <a:cs typeface="Arial MT"/>
              </a:rPr>
              <a:t>revisit </a:t>
            </a:r>
            <a:r>
              <a:rPr sz="1800" spc="-5" dirty="0">
                <a:solidFill>
                  <a:srgbClr val="595959"/>
                </a:solidFill>
                <a:latin typeface="Arial MT"/>
                <a:cs typeface="Arial MT"/>
              </a:rPr>
              <a:t>the </a:t>
            </a:r>
            <a:r>
              <a:rPr sz="1800" dirty="0">
                <a:solidFill>
                  <a:srgbClr val="595959"/>
                </a:solidFill>
                <a:latin typeface="Arial MT"/>
                <a:cs typeface="Arial MT"/>
              </a:rPr>
              <a:t>same </a:t>
            </a:r>
            <a:r>
              <a:rPr sz="1800" spc="-5" dirty="0">
                <a:solidFill>
                  <a:srgbClr val="595959"/>
                </a:solidFill>
                <a:latin typeface="Arial MT"/>
                <a:cs typeface="Arial MT"/>
              </a:rPr>
              <a:t>old problem that we've </a:t>
            </a:r>
            <a:r>
              <a:rPr sz="1800" dirty="0">
                <a:solidFill>
                  <a:srgbClr val="595959"/>
                </a:solidFill>
                <a:latin typeface="Arial MT"/>
                <a:cs typeface="Arial MT"/>
              </a:rPr>
              <a:t>started </a:t>
            </a:r>
            <a:r>
              <a:rPr sz="1800" spc="-5" dirty="0">
                <a:solidFill>
                  <a:srgbClr val="595959"/>
                </a:solidFill>
                <a:latin typeface="Arial MT"/>
                <a:cs typeface="Arial MT"/>
              </a:rPr>
              <a:t>with </a:t>
            </a:r>
            <a:r>
              <a:rPr sz="1800" dirty="0">
                <a:solidFill>
                  <a:srgbClr val="595959"/>
                </a:solidFill>
                <a:latin typeface="Arial MT"/>
                <a:cs typeface="Arial MT"/>
              </a:rPr>
              <a:t>since </a:t>
            </a:r>
            <a:r>
              <a:rPr sz="1800" spc="-5" dirty="0">
                <a:solidFill>
                  <a:srgbClr val="595959"/>
                </a:solidFill>
                <a:latin typeface="Arial MT"/>
                <a:cs typeface="Arial MT"/>
              </a:rPr>
              <a:t>the beginning of </a:t>
            </a:r>
            <a:r>
              <a:rPr sz="1800" spc="-490" dirty="0">
                <a:solidFill>
                  <a:srgbClr val="595959"/>
                </a:solidFill>
                <a:latin typeface="Arial MT"/>
                <a:cs typeface="Arial MT"/>
              </a:rPr>
              <a:t> </a:t>
            </a:r>
            <a:r>
              <a:rPr sz="1800" spc="-5" dirty="0">
                <a:solidFill>
                  <a:srgbClr val="595959"/>
                </a:solidFill>
                <a:latin typeface="Arial MT"/>
                <a:cs typeface="Arial MT"/>
              </a:rPr>
              <a:t>the </a:t>
            </a:r>
            <a:r>
              <a:rPr sz="1800" spc="-15" dirty="0">
                <a:solidFill>
                  <a:srgbClr val="595959"/>
                </a:solidFill>
                <a:latin typeface="Arial MT"/>
                <a:cs typeface="Arial MT"/>
              </a:rPr>
              <a:t>semester,</a:t>
            </a:r>
            <a:r>
              <a:rPr sz="1800" spc="-5" dirty="0">
                <a:solidFill>
                  <a:srgbClr val="595959"/>
                </a:solidFill>
                <a:latin typeface="Arial MT"/>
                <a:cs typeface="Arial MT"/>
              </a:rPr>
              <a:t> finding </a:t>
            </a:r>
            <a:r>
              <a:rPr sz="1800" dirty="0">
                <a:solidFill>
                  <a:srgbClr val="595959"/>
                </a:solidFill>
                <a:latin typeface="Arial MT"/>
                <a:cs typeface="Arial MT"/>
              </a:rPr>
              <a:t>missing</a:t>
            </a:r>
            <a:r>
              <a:rPr sz="1800" spc="-5" dirty="0">
                <a:solidFill>
                  <a:srgbClr val="595959"/>
                </a:solidFill>
                <a:latin typeface="Arial MT"/>
                <a:cs typeface="Arial MT"/>
              </a:rPr>
              <a:t> items in the </a:t>
            </a:r>
            <a:r>
              <a:rPr sz="1800" spc="-30" dirty="0">
                <a:solidFill>
                  <a:srgbClr val="595959"/>
                </a:solidFill>
                <a:latin typeface="Arial MT"/>
                <a:cs typeface="Arial MT"/>
              </a:rPr>
              <a:t>array.</a:t>
            </a:r>
            <a:r>
              <a:rPr sz="1800" spc="-5" dirty="0">
                <a:solidFill>
                  <a:srgbClr val="595959"/>
                </a:solidFill>
                <a:latin typeface="Arial MT"/>
                <a:cs typeface="Arial MT"/>
              </a:rPr>
              <a:t> Given</a:t>
            </a:r>
            <a:r>
              <a:rPr sz="1800" spc="70" dirty="0">
                <a:solidFill>
                  <a:srgbClr val="595959"/>
                </a:solidFill>
                <a:latin typeface="Arial MT"/>
                <a:cs typeface="Arial MT"/>
              </a:rPr>
              <a:t> </a:t>
            </a:r>
            <a:r>
              <a:rPr sz="1800" spc="-450" dirty="0">
                <a:solidFill>
                  <a:srgbClr val="595959"/>
                </a:solidFill>
                <a:latin typeface="Lucida Sans Unicode"/>
                <a:cs typeface="Lucida Sans Unicode"/>
              </a:rPr>
              <a:t>𝑛</a:t>
            </a:r>
            <a:r>
              <a:rPr sz="1800" spc="-425" dirty="0">
                <a:solidFill>
                  <a:srgbClr val="595959"/>
                </a:solidFill>
                <a:latin typeface="Lucida Sans Unicode"/>
                <a:cs typeface="Lucida Sans Unicode"/>
              </a:rPr>
              <a:t> </a:t>
            </a:r>
            <a:r>
              <a:rPr sz="1800" spc="-5" dirty="0">
                <a:solidFill>
                  <a:srgbClr val="595959"/>
                </a:solidFill>
                <a:latin typeface="Arial MT"/>
                <a:cs typeface="Arial MT"/>
              </a:rPr>
              <a:t>items in no particular </a:t>
            </a:r>
            <a:r>
              <a:rPr sz="1800" dirty="0">
                <a:solidFill>
                  <a:srgbClr val="595959"/>
                </a:solidFill>
                <a:latin typeface="Arial MT"/>
                <a:cs typeface="Arial MT"/>
              </a:rPr>
              <a:t> </a:t>
            </a:r>
            <a:r>
              <a:rPr sz="1800" spc="-20" dirty="0">
                <a:solidFill>
                  <a:srgbClr val="595959"/>
                </a:solidFill>
                <a:latin typeface="Arial MT"/>
                <a:cs typeface="Arial MT"/>
              </a:rPr>
              <a:t>order, </a:t>
            </a:r>
            <a:r>
              <a:rPr sz="1800" spc="-5" dirty="0">
                <a:solidFill>
                  <a:srgbClr val="595959"/>
                </a:solidFill>
                <a:latin typeface="Arial MT"/>
                <a:cs typeface="Arial MT"/>
              </a:rPr>
              <a:t>but this time possibly with duplicates, find the first </a:t>
            </a:r>
            <a:r>
              <a:rPr sz="1800" dirty="0">
                <a:solidFill>
                  <a:srgbClr val="595959"/>
                </a:solidFill>
                <a:latin typeface="Arial MT"/>
                <a:cs typeface="Arial MT"/>
              </a:rPr>
              <a:t>missing </a:t>
            </a:r>
            <a:r>
              <a:rPr sz="1800" spc="-5" dirty="0">
                <a:solidFill>
                  <a:srgbClr val="595959"/>
                </a:solidFill>
                <a:latin typeface="Arial MT"/>
                <a:cs typeface="Arial MT"/>
              </a:rPr>
              <a:t>number if we </a:t>
            </a:r>
            <a:r>
              <a:rPr sz="1800" dirty="0">
                <a:solidFill>
                  <a:srgbClr val="595959"/>
                </a:solidFill>
                <a:latin typeface="Arial MT"/>
                <a:cs typeface="Arial MT"/>
              </a:rPr>
              <a:t> </a:t>
            </a:r>
            <a:r>
              <a:rPr sz="1800" spc="-5" dirty="0">
                <a:solidFill>
                  <a:srgbClr val="595959"/>
                </a:solidFill>
                <a:latin typeface="Arial MT"/>
                <a:cs typeface="Arial MT"/>
              </a:rPr>
              <a:t>wer</a:t>
            </a:r>
            <a:r>
              <a:rPr sz="1800" dirty="0">
                <a:solidFill>
                  <a:srgbClr val="595959"/>
                </a:solidFill>
                <a:latin typeface="Arial MT"/>
                <a:cs typeface="Arial MT"/>
              </a:rPr>
              <a:t>e</a:t>
            </a:r>
            <a:r>
              <a:rPr sz="1800" spc="-5" dirty="0">
                <a:solidFill>
                  <a:srgbClr val="595959"/>
                </a:solidFill>
                <a:latin typeface="Arial MT"/>
                <a:cs typeface="Arial MT"/>
              </a:rPr>
              <a:t> t</a:t>
            </a:r>
            <a:r>
              <a:rPr sz="1800" dirty="0">
                <a:solidFill>
                  <a:srgbClr val="595959"/>
                </a:solidFill>
                <a:latin typeface="Arial MT"/>
                <a:cs typeface="Arial MT"/>
              </a:rPr>
              <a:t>o</a:t>
            </a:r>
            <a:r>
              <a:rPr sz="1800" spc="-5" dirty="0">
                <a:solidFill>
                  <a:srgbClr val="595959"/>
                </a:solidFill>
                <a:latin typeface="Arial MT"/>
                <a:cs typeface="Arial MT"/>
              </a:rPr>
              <a:t> </a:t>
            </a:r>
            <a:r>
              <a:rPr sz="1800" dirty="0">
                <a:solidFill>
                  <a:srgbClr val="595959"/>
                </a:solidFill>
                <a:latin typeface="Arial MT"/>
                <a:cs typeface="Arial MT"/>
              </a:rPr>
              <a:t>start</a:t>
            </a:r>
            <a:r>
              <a:rPr sz="1800" spc="-5" dirty="0">
                <a:solidFill>
                  <a:srgbClr val="595959"/>
                </a:solidFill>
                <a:latin typeface="Arial MT"/>
                <a:cs typeface="Arial MT"/>
              </a:rPr>
              <a:t> </a:t>
            </a:r>
            <a:r>
              <a:rPr sz="1800" dirty="0">
                <a:solidFill>
                  <a:srgbClr val="595959"/>
                </a:solidFill>
                <a:latin typeface="Arial MT"/>
                <a:cs typeface="Arial MT"/>
              </a:rPr>
              <a:t>counting</a:t>
            </a:r>
            <a:r>
              <a:rPr sz="1800" spc="-5" dirty="0">
                <a:solidFill>
                  <a:srgbClr val="595959"/>
                </a:solidFill>
                <a:latin typeface="Arial MT"/>
                <a:cs typeface="Arial MT"/>
              </a:rPr>
              <a:t> fro</a:t>
            </a:r>
            <a:r>
              <a:rPr sz="1800" dirty="0">
                <a:solidFill>
                  <a:srgbClr val="595959"/>
                </a:solidFill>
                <a:latin typeface="Arial MT"/>
                <a:cs typeface="Arial MT"/>
              </a:rPr>
              <a:t>m</a:t>
            </a:r>
            <a:r>
              <a:rPr sz="1800" spc="-5" dirty="0">
                <a:solidFill>
                  <a:srgbClr val="595959"/>
                </a:solidFill>
                <a:latin typeface="Arial MT"/>
                <a:cs typeface="Arial MT"/>
              </a:rPr>
              <a:t> 1</a:t>
            </a:r>
            <a:r>
              <a:rPr sz="1800" dirty="0">
                <a:solidFill>
                  <a:srgbClr val="595959"/>
                </a:solidFill>
                <a:latin typeface="Arial MT"/>
                <a:cs typeface="Arial MT"/>
              </a:rPr>
              <a:t>,</a:t>
            </a:r>
            <a:r>
              <a:rPr sz="1800" spc="-5" dirty="0">
                <a:solidFill>
                  <a:srgbClr val="595959"/>
                </a:solidFill>
                <a:latin typeface="Arial MT"/>
                <a:cs typeface="Arial MT"/>
              </a:rPr>
              <a:t> o</a:t>
            </a:r>
            <a:r>
              <a:rPr sz="1800" dirty="0">
                <a:solidFill>
                  <a:srgbClr val="595959"/>
                </a:solidFill>
                <a:latin typeface="Arial MT"/>
                <a:cs typeface="Arial MT"/>
              </a:rPr>
              <a:t>r</a:t>
            </a:r>
            <a:r>
              <a:rPr sz="1800" spc="-5" dirty="0">
                <a:solidFill>
                  <a:srgbClr val="595959"/>
                </a:solidFill>
                <a:latin typeface="Arial MT"/>
                <a:cs typeface="Arial MT"/>
              </a:rPr>
              <a:t> outpu</a:t>
            </a:r>
            <a:r>
              <a:rPr sz="1800" dirty="0">
                <a:solidFill>
                  <a:srgbClr val="595959"/>
                </a:solidFill>
                <a:latin typeface="Arial MT"/>
                <a:cs typeface="Arial MT"/>
              </a:rPr>
              <a:t>t</a:t>
            </a:r>
            <a:r>
              <a:rPr sz="1800" spc="-5" dirty="0">
                <a:solidFill>
                  <a:srgbClr val="595959"/>
                </a:solidFill>
                <a:latin typeface="Arial MT"/>
                <a:cs typeface="Arial MT"/>
              </a:rPr>
              <a:t> </a:t>
            </a:r>
            <a:r>
              <a:rPr sz="1800" dirty="0">
                <a:solidFill>
                  <a:srgbClr val="595959"/>
                </a:solidFill>
                <a:latin typeface="Arial MT"/>
                <a:cs typeface="Arial MT"/>
              </a:rPr>
              <a:t>“all</a:t>
            </a:r>
            <a:r>
              <a:rPr sz="1800" spc="-5" dirty="0">
                <a:solidFill>
                  <a:srgbClr val="595959"/>
                </a:solidFill>
                <a:latin typeface="Arial MT"/>
                <a:cs typeface="Arial MT"/>
              </a:rPr>
              <a:t> present</a:t>
            </a:r>
            <a:r>
              <a:rPr sz="1800" dirty="0">
                <a:solidFill>
                  <a:srgbClr val="595959"/>
                </a:solidFill>
                <a:latin typeface="Arial MT"/>
                <a:cs typeface="Arial MT"/>
              </a:rPr>
              <a:t>”</a:t>
            </a:r>
            <a:r>
              <a:rPr sz="1800" spc="-5" dirty="0">
                <a:solidFill>
                  <a:srgbClr val="595959"/>
                </a:solidFill>
                <a:latin typeface="Arial MT"/>
                <a:cs typeface="Arial MT"/>
              </a:rPr>
              <a:t> i</a:t>
            </a:r>
            <a:r>
              <a:rPr sz="1800" dirty="0">
                <a:solidFill>
                  <a:srgbClr val="595959"/>
                </a:solidFill>
                <a:latin typeface="Arial MT"/>
                <a:cs typeface="Arial MT"/>
              </a:rPr>
              <a:t>f</a:t>
            </a:r>
            <a:r>
              <a:rPr sz="1800" spc="-5" dirty="0">
                <a:solidFill>
                  <a:srgbClr val="595959"/>
                </a:solidFill>
                <a:latin typeface="Arial MT"/>
                <a:cs typeface="Arial MT"/>
              </a:rPr>
              <a:t> al</a:t>
            </a:r>
            <a:r>
              <a:rPr sz="1800" dirty="0">
                <a:solidFill>
                  <a:srgbClr val="595959"/>
                </a:solidFill>
                <a:latin typeface="Arial MT"/>
                <a:cs typeface="Arial MT"/>
              </a:rPr>
              <a:t>l</a:t>
            </a:r>
            <a:r>
              <a:rPr sz="1800" spc="-5" dirty="0">
                <a:solidFill>
                  <a:srgbClr val="595959"/>
                </a:solidFill>
                <a:latin typeface="Arial MT"/>
                <a:cs typeface="Arial MT"/>
              </a:rPr>
              <a:t> </a:t>
            </a:r>
            <a:r>
              <a:rPr sz="1800" dirty="0">
                <a:solidFill>
                  <a:srgbClr val="595959"/>
                </a:solidFill>
                <a:latin typeface="Arial MT"/>
                <a:cs typeface="Arial MT"/>
              </a:rPr>
              <a:t>values</a:t>
            </a:r>
            <a:r>
              <a:rPr sz="1800" spc="-5" dirty="0">
                <a:solidFill>
                  <a:srgbClr val="595959"/>
                </a:solidFill>
                <a:latin typeface="Arial MT"/>
                <a:cs typeface="Arial MT"/>
              </a:rPr>
              <a:t> </a:t>
            </a:r>
            <a:r>
              <a:rPr sz="1800" dirty="0">
                <a:solidFill>
                  <a:srgbClr val="595959"/>
                </a:solidFill>
                <a:latin typeface="Arial MT"/>
                <a:cs typeface="Arial MT"/>
              </a:rPr>
              <a:t>1</a:t>
            </a:r>
            <a:r>
              <a:rPr sz="1800" spc="-5" dirty="0">
                <a:solidFill>
                  <a:srgbClr val="595959"/>
                </a:solidFill>
                <a:latin typeface="Arial MT"/>
                <a:cs typeface="Arial MT"/>
              </a:rPr>
              <a:t> t</a:t>
            </a:r>
            <a:r>
              <a:rPr sz="1800" dirty="0">
                <a:solidFill>
                  <a:srgbClr val="595959"/>
                </a:solidFill>
                <a:latin typeface="Arial MT"/>
                <a:cs typeface="Arial MT"/>
              </a:rPr>
              <a:t>o</a:t>
            </a:r>
            <a:r>
              <a:rPr sz="1800" spc="55" dirty="0">
                <a:solidFill>
                  <a:srgbClr val="595959"/>
                </a:solidFill>
                <a:latin typeface="Arial MT"/>
                <a:cs typeface="Arial MT"/>
              </a:rPr>
              <a:t> </a:t>
            </a:r>
            <a:r>
              <a:rPr sz="1800" spc="-600" dirty="0">
                <a:solidFill>
                  <a:srgbClr val="595959"/>
                </a:solidFill>
                <a:latin typeface="Lucida Sans Unicode"/>
                <a:cs typeface="Lucida Sans Unicode"/>
              </a:rPr>
              <a:t>𝑛</a:t>
            </a:r>
            <a:r>
              <a:rPr sz="1800" spc="-75" dirty="0">
                <a:solidFill>
                  <a:srgbClr val="595959"/>
                </a:solidFill>
                <a:latin typeface="Lucida Sans Unicode"/>
                <a:cs typeface="Lucida Sans Unicode"/>
              </a:rPr>
              <a:t> </a:t>
            </a:r>
            <a:r>
              <a:rPr sz="1800" spc="-5" dirty="0">
                <a:solidFill>
                  <a:srgbClr val="595959"/>
                </a:solidFill>
                <a:latin typeface="Arial MT"/>
                <a:cs typeface="Arial MT"/>
              </a:rPr>
              <a:t>were  present</a:t>
            </a:r>
            <a:r>
              <a:rPr sz="1800" spc="-10" dirty="0">
                <a:solidFill>
                  <a:srgbClr val="595959"/>
                </a:solidFill>
                <a:latin typeface="Arial MT"/>
                <a:cs typeface="Arial MT"/>
              </a:rPr>
              <a:t> </a:t>
            </a:r>
            <a:r>
              <a:rPr sz="1800" spc="-5" dirty="0">
                <a:solidFill>
                  <a:srgbClr val="595959"/>
                </a:solidFill>
                <a:latin typeface="Arial MT"/>
                <a:cs typeface="Arial MT"/>
              </a:rPr>
              <a:t>in the input.</a:t>
            </a:r>
            <a:endParaRPr sz="1800" dirty="0">
              <a:latin typeface="Arial MT"/>
              <a:cs typeface="Arial MT"/>
            </a:endParaRPr>
          </a:p>
          <a:p>
            <a:pPr marL="12700">
              <a:lnSpc>
                <a:spcPct val="100000"/>
              </a:lnSpc>
              <a:spcBef>
                <a:spcPts val="1205"/>
              </a:spcBef>
            </a:pPr>
            <a:r>
              <a:rPr sz="1800" spc="-5" dirty="0">
                <a:solidFill>
                  <a:srgbClr val="595959"/>
                </a:solidFill>
                <a:latin typeface="Arial MT"/>
                <a:cs typeface="Arial MT"/>
              </a:rPr>
              <a:t>For</a:t>
            </a:r>
            <a:r>
              <a:rPr sz="1800" spc="-10" dirty="0">
                <a:solidFill>
                  <a:srgbClr val="595959"/>
                </a:solidFill>
                <a:latin typeface="Arial MT"/>
                <a:cs typeface="Arial MT"/>
              </a:rPr>
              <a:t> </a:t>
            </a:r>
            <a:r>
              <a:rPr sz="1800" spc="-5" dirty="0">
                <a:solidFill>
                  <a:srgbClr val="595959"/>
                </a:solidFill>
                <a:latin typeface="Arial MT"/>
                <a:cs typeface="Arial MT"/>
              </a:rPr>
              <a:t>example, given [8, 5, 3, 3, 2, 1, 5, 4, 2, 3, 3, 2, 1, 9], the first </a:t>
            </a:r>
            <a:r>
              <a:rPr sz="1800" dirty="0">
                <a:solidFill>
                  <a:srgbClr val="595959"/>
                </a:solidFill>
                <a:latin typeface="Arial MT"/>
                <a:cs typeface="Arial MT"/>
              </a:rPr>
              <a:t>missing</a:t>
            </a:r>
            <a:r>
              <a:rPr sz="1800" spc="-5" dirty="0">
                <a:solidFill>
                  <a:srgbClr val="595959"/>
                </a:solidFill>
                <a:latin typeface="Arial MT"/>
                <a:cs typeface="Arial MT"/>
              </a:rPr>
              <a:t> number</a:t>
            </a:r>
            <a:endParaRPr sz="1800" dirty="0">
              <a:latin typeface="Arial MT"/>
              <a:cs typeface="Arial MT"/>
            </a:endParaRPr>
          </a:p>
          <a:p>
            <a:pPr marL="12700">
              <a:lnSpc>
                <a:spcPct val="100000"/>
              </a:lnSpc>
              <a:spcBef>
                <a:spcPts val="105"/>
              </a:spcBef>
            </a:pPr>
            <a:r>
              <a:rPr sz="1800" spc="-5" dirty="0">
                <a:solidFill>
                  <a:srgbClr val="595959"/>
                </a:solidFill>
                <a:latin typeface="Arial MT"/>
                <a:cs typeface="Arial MT"/>
              </a:rPr>
              <a:t>here</a:t>
            </a:r>
            <a:r>
              <a:rPr sz="1800" spc="-35" dirty="0">
                <a:solidFill>
                  <a:srgbClr val="595959"/>
                </a:solidFill>
                <a:latin typeface="Arial MT"/>
                <a:cs typeface="Arial MT"/>
              </a:rPr>
              <a:t> </a:t>
            </a:r>
            <a:r>
              <a:rPr sz="1800" spc="-5" dirty="0">
                <a:solidFill>
                  <a:srgbClr val="595959"/>
                </a:solidFill>
                <a:latin typeface="Arial MT"/>
                <a:cs typeface="Arial MT"/>
              </a:rPr>
              <a:t>is</a:t>
            </a:r>
            <a:r>
              <a:rPr sz="1800" spc="-35" dirty="0">
                <a:solidFill>
                  <a:srgbClr val="595959"/>
                </a:solidFill>
                <a:latin typeface="Arial MT"/>
                <a:cs typeface="Arial MT"/>
              </a:rPr>
              <a:t> </a:t>
            </a:r>
            <a:r>
              <a:rPr sz="1800" spc="-5" dirty="0">
                <a:solidFill>
                  <a:srgbClr val="595959"/>
                </a:solidFill>
                <a:latin typeface="Arial MT"/>
                <a:cs typeface="Arial MT"/>
              </a:rPr>
              <a:t>6.</a:t>
            </a:r>
            <a:endParaRPr sz="1800" dirty="0">
              <a:latin typeface="Arial MT"/>
              <a:cs typeface="Arial MT"/>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3009265" cy="409575"/>
          </a:xfrm>
          <a:prstGeom prst="rect">
            <a:avLst/>
          </a:prstGeom>
        </p:spPr>
        <p:txBody>
          <a:bodyPr vert="horz" wrap="square" lIns="0" tIns="15240" rIns="0" bIns="0" rtlCol="0">
            <a:spAutoFit/>
          </a:bodyPr>
          <a:lstStyle/>
          <a:p>
            <a:pPr marL="12700">
              <a:lnSpc>
                <a:spcPct val="100000"/>
              </a:lnSpc>
              <a:spcBef>
                <a:spcPts val="120"/>
              </a:spcBef>
            </a:pPr>
            <a:r>
              <a:rPr sz="2500" b="0" spc="5" dirty="0">
                <a:solidFill>
                  <a:srgbClr val="000000"/>
                </a:solidFill>
                <a:latin typeface="Arial MT"/>
                <a:cs typeface="Arial MT"/>
              </a:rPr>
              <a:t>The</a:t>
            </a:r>
            <a:r>
              <a:rPr sz="2500" b="0" spc="-30" dirty="0">
                <a:solidFill>
                  <a:srgbClr val="000000"/>
                </a:solidFill>
                <a:latin typeface="Arial MT"/>
                <a:cs typeface="Arial MT"/>
              </a:rPr>
              <a:t> </a:t>
            </a:r>
            <a:r>
              <a:rPr sz="2500" b="0" spc="5" dirty="0">
                <a:solidFill>
                  <a:srgbClr val="000000"/>
                </a:solidFill>
                <a:latin typeface="Arial MT"/>
                <a:cs typeface="Arial MT"/>
              </a:rPr>
              <a:t>Missing</a:t>
            </a:r>
            <a:r>
              <a:rPr sz="2500" b="0" spc="-25" dirty="0">
                <a:solidFill>
                  <a:srgbClr val="000000"/>
                </a:solidFill>
                <a:latin typeface="Arial MT"/>
                <a:cs typeface="Arial MT"/>
              </a:rPr>
              <a:t> </a:t>
            </a:r>
            <a:r>
              <a:rPr sz="2500" b="0" spc="5" dirty="0">
                <a:solidFill>
                  <a:srgbClr val="000000"/>
                </a:solidFill>
                <a:latin typeface="Arial MT"/>
                <a:cs typeface="Arial MT"/>
              </a:rPr>
              <a:t>Element</a:t>
            </a:r>
            <a:endParaRPr sz="2500">
              <a:latin typeface="Arial MT"/>
              <a:cs typeface="Arial MT"/>
            </a:endParaRPr>
          </a:p>
        </p:txBody>
      </p:sp>
      <p:sp>
        <p:nvSpPr>
          <p:cNvPr id="3" name="object 3"/>
          <p:cNvSpPr txBox="1"/>
          <p:nvPr/>
        </p:nvSpPr>
        <p:spPr>
          <a:xfrm>
            <a:off x="475249" y="1216355"/>
            <a:ext cx="7566659" cy="1732280"/>
          </a:xfrm>
          <a:prstGeom prst="rect">
            <a:avLst/>
          </a:prstGeom>
        </p:spPr>
        <p:txBody>
          <a:bodyPr vert="horz" wrap="square" lIns="0" tIns="12700" rIns="0" bIns="0" rtlCol="0">
            <a:spAutoFit/>
          </a:bodyPr>
          <a:lstStyle/>
          <a:p>
            <a:pPr marL="379095" indent="-367030">
              <a:lnSpc>
                <a:spcPct val="100000"/>
              </a:lnSpc>
              <a:spcBef>
                <a:spcPts val="100"/>
              </a:spcBef>
              <a:buChar char="●"/>
              <a:tabLst>
                <a:tab pos="379095" algn="l"/>
                <a:tab pos="379730" algn="l"/>
              </a:tabLst>
            </a:pPr>
            <a:r>
              <a:rPr sz="1800" spc="-5" dirty="0">
                <a:solidFill>
                  <a:srgbClr val="595959"/>
                </a:solidFill>
                <a:latin typeface="Arial MT"/>
                <a:cs typeface="Arial MT"/>
              </a:rPr>
              <a:t>Use</a:t>
            </a:r>
            <a:r>
              <a:rPr sz="1800" spc="-30" dirty="0">
                <a:solidFill>
                  <a:srgbClr val="595959"/>
                </a:solidFill>
                <a:latin typeface="Arial MT"/>
                <a:cs typeface="Arial MT"/>
              </a:rPr>
              <a:t> </a:t>
            </a:r>
            <a:r>
              <a:rPr sz="1800" dirty="0">
                <a:solidFill>
                  <a:srgbClr val="595959"/>
                </a:solidFill>
                <a:latin typeface="Arial MT"/>
                <a:cs typeface="Arial MT"/>
              </a:rPr>
              <a:t>a</a:t>
            </a:r>
            <a:r>
              <a:rPr sz="1800" spc="-25" dirty="0">
                <a:solidFill>
                  <a:srgbClr val="595959"/>
                </a:solidFill>
                <a:latin typeface="Arial MT"/>
                <a:cs typeface="Arial MT"/>
              </a:rPr>
              <a:t> </a:t>
            </a:r>
            <a:r>
              <a:rPr sz="1800" spc="-5" dirty="0">
                <a:solidFill>
                  <a:srgbClr val="595959"/>
                </a:solidFill>
                <a:latin typeface="Arial MT"/>
                <a:cs typeface="Arial MT"/>
              </a:rPr>
              <a:t>hash</a:t>
            </a:r>
            <a:r>
              <a:rPr sz="1800" spc="-25" dirty="0">
                <a:solidFill>
                  <a:srgbClr val="595959"/>
                </a:solidFill>
                <a:latin typeface="Arial MT"/>
                <a:cs typeface="Arial MT"/>
              </a:rPr>
              <a:t> </a:t>
            </a:r>
            <a:r>
              <a:rPr sz="1800" spc="-5" dirty="0">
                <a:solidFill>
                  <a:srgbClr val="595959"/>
                </a:solidFill>
                <a:latin typeface="Arial MT"/>
                <a:cs typeface="Arial MT"/>
              </a:rPr>
              <a:t>table</a:t>
            </a:r>
            <a:endParaRPr sz="1800">
              <a:latin typeface="Arial MT"/>
              <a:cs typeface="Arial MT"/>
            </a:endParaRPr>
          </a:p>
          <a:p>
            <a:pPr marL="836294" marR="5080" lvl="1" indent="-336550">
              <a:lnSpc>
                <a:spcPct val="114999"/>
              </a:lnSpc>
              <a:spcBef>
                <a:spcPts val="1085"/>
              </a:spcBef>
              <a:buChar char="○"/>
              <a:tabLst>
                <a:tab pos="836294" algn="l"/>
                <a:tab pos="836930" algn="l"/>
              </a:tabLst>
            </a:pPr>
            <a:r>
              <a:rPr sz="1400" spc="-5" dirty="0">
                <a:solidFill>
                  <a:srgbClr val="595959"/>
                </a:solidFill>
                <a:latin typeface="Arial MT"/>
                <a:cs typeface="Arial MT"/>
              </a:rPr>
              <a:t>Enumerate over all the elements in the array and add them to the hash table, ignoring </a:t>
            </a:r>
            <a:r>
              <a:rPr sz="1400" spc="-375" dirty="0">
                <a:solidFill>
                  <a:srgbClr val="595959"/>
                </a:solidFill>
                <a:latin typeface="Arial MT"/>
                <a:cs typeface="Arial MT"/>
              </a:rPr>
              <a:t> </a:t>
            </a:r>
            <a:r>
              <a:rPr sz="1400" spc="-5" dirty="0">
                <a:solidFill>
                  <a:srgbClr val="595959"/>
                </a:solidFill>
                <a:latin typeface="Arial MT"/>
                <a:cs typeface="Arial MT"/>
              </a:rPr>
              <a:t>duplicates</a:t>
            </a:r>
            <a:r>
              <a:rPr sz="1400" spc="-10" dirty="0">
                <a:solidFill>
                  <a:srgbClr val="595959"/>
                </a:solidFill>
                <a:latin typeface="Arial MT"/>
                <a:cs typeface="Arial MT"/>
              </a:rPr>
              <a:t> </a:t>
            </a:r>
            <a:r>
              <a:rPr sz="1400" dirty="0">
                <a:solidFill>
                  <a:srgbClr val="595959"/>
                </a:solidFill>
                <a:latin typeface="Arial MT"/>
                <a:cs typeface="Arial MT"/>
              </a:rPr>
              <a:t>– </a:t>
            </a:r>
            <a:r>
              <a:rPr sz="1400" spc="-105" dirty="0">
                <a:solidFill>
                  <a:srgbClr val="595959"/>
                </a:solidFill>
                <a:latin typeface="Lucida Sans Unicode"/>
                <a:cs typeface="Lucida Sans Unicode"/>
              </a:rPr>
              <a:t>𝑂</a:t>
            </a:r>
            <a:r>
              <a:rPr sz="1400" spc="-105" dirty="0">
                <a:solidFill>
                  <a:srgbClr val="595959"/>
                </a:solidFill>
                <a:latin typeface="Arial MT"/>
                <a:cs typeface="Arial MT"/>
              </a:rPr>
              <a:t>(</a:t>
            </a:r>
            <a:r>
              <a:rPr sz="1400" spc="-105" dirty="0">
                <a:solidFill>
                  <a:srgbClr val="595959"/>
                </a:solidFill>
                <a:latin typeface="Lucida Sans Unicode"/>
                <a:cs typeface="Lucida Sans Unicode"/>
              </a:rPr>
              <a:t>𝑛</a:t>
            </a:r>
            <a:r>
              <a:rPr sz="1400" spc="-105" dirty="0">
                <a:solidFill>
                  <a:srgbClr val="595959"/>
                </a:solidFill>
                <a:latin typeface="Arial MT"/>
                <a:cs typeface="Arial MT"/>
              </a:rPr>
              <a:t>)</a:t>
            </a:r>
            <a:endParaRPr sz="1400">
              <a:latin typeface="Arial MT"/>
              <a:cs typeface="Arial MT"/>
            </a:endParaRPr>
          </a:p>
          <a:p>
            <a:pPr marL="836294" lvl="1" indent="-336550">
              <a:lnSpc>
                <a:spcPct val="100000"/>
              </a:lnSpc>
              <a:spcBef>
                <a:spcPts val="1255"/>
              </a:spcBef>
              <a:buChar char="○"/>
              <a:tabLst>
                <a:tab pos="836294" algn="l"/>
                <a:tab pos="836930" algn="l"/>
              </a:tabLst>
            </a:pPr>
            <a:r>
              <a:rPr sz="1400" spc="-5" dirty="0">
                <a:solidFill>
                  <a:srgbClr val="595959"/>
                </a:solidFill>
                <a:latin typeface="Arial MT"/>
                <a:cs typeface="Arial MT"/>
              </a:rPr>
              <a:t>Starting</a:t>
            </a:r>
            <a:r>
              <a:rPr sz="1400" spc="-10" dirty="0">
                <a:solidFill>
                  <a:srgbClr val="595959"/>
                </a:solidFill>
                <a:latin typeface="Arial MT"/>
                <a:cs typeface="Arial MT"/>
              </a:rPr>
              <a:t> </a:t>
            </a:r>
            <a:r>
              <a:rPr sz="1400" spc="-5" dirty="0">
                <a:solidFill>
                  <a:srgbClr val="595959"/>
                </a:solidFill>
                <a:latin typeface="Arial MT"/>
                <a:cs typeface="Arial MT"/>
              </a:rPr>
              <a:t>from 1,</a:t>
            </a:r>
            <a:r>
              <a:rPr sz="1400" spc="-10" dirty="0">
                <a:solidFill>
                  <a:srgbClr val="595959"/>
                </a:solidFill>
                <a:latin typeface="Arial MT"/>
                <a:cs typeface="Arial MT"/>
              </a:rPr>
              <a:t> </a:t>
            </a:r>
            <a:r>
              <a:rPr sz="1400" dirty="0">
                <a:solidFill>
                  <a:srgbClr val="595959"/>
                </a:solidFill>
                <a:latin typeface="Arial MT"/>
                <a:cs typeface="Arial MT"/>
              </a:rPr>
              <a:t>check</a:t>
            </a:r>
            <a:r>
              <a:rPr sz="1400" spc="-5" dirty="0">
                <a:solidFill>
                  <a:srgbClr val="595959"/>
                </a:solidFill>
                <a:latin typeface="Arial MT"/>
                <a:cs typeface="Arial MT"/>
              </a:rPr>
              <a:t> if</a:t>
            </a:r>
            <a:r>
              <a:rPr sz="1400" spc="-10" dirty="0">
                <a:solidFill>
                  <a:srgbClr val="595959"/>
                </a:solidFill>
                <a:latin typeface="Arial MT"/>
                <a:cs typeface="Arial MT"/>
              </a:rPr>
              <a:t> </a:t>
            </a:r>
            <a:r>
              <a:rPr sz="1400" spc="-5" dirty="0">
                <a:solidFill>
                  <a:srgbClr val="595959"/>
                </a:solidFill>
                <a:latin typeface="Arial MT"/>
                <a:cs typeface="Arial MT"/>
              </a:rPr>
              <a:t>the </a:t>
            </a:r>
            <a:r>
              <a:rPr sz="1400" dirty="0">
                <a:solidFill>
                  <a:srgbClr val="595959"/>
                </a:solidFill>
                <a:latin typeface="Arial MT"/>
                <a:cs typeface="Arial MT"/>
              </a:rPr>
              <a:t>value</a:t>
            </a:r>
            <a:r>
              <a:rPr sz="1400" spc="-10" dirty="0">
                <a:solidFill>
                  <a:srgbClr val="595959"/>
                </a:solidFill>
                <a:latin typeface="Arial MT"/>
                <a:cs typeface="Arial MT"/>
              </a:rPr>
              <a:t> </a:t>
            </a:r>
            <a:r>
              <a:rPr sz="1400" spc="-5" dirty="0">
                <a:solidFill>
                  <a:srgbClr val="595959"/>
                </a:solidFill>
                <a:latin typeface="Arial MT"/>
                <a:cs typeface="Arial MT"/>
              </a:rPr>
              <a:t>exists in</a:t>
            </a:r>
            <a:r>
              <a:rPr sz="1400" spc="-10" dirty="0">
                <a:solidFill>
                  <a:srgbClr val="595959"/>
                </a:solidFill>
                <a:latin typeface="Arial MT"/>
                <a:cs typeface="Arial MT"/>
              </a:rPr>
              <a:t> </a:t>
            </a:r>
            <a:r>
              <a:rPr sz="1400" spc="-5" dirty="0">
                <a:solidFill>
                  <a:srgbClr val="595959"/>
                </a:solidFill>
                <a:latin typeface="Arial MT"/>
                <a:cs typeface="Arial MT"/>
              </a:rPr>
              <a:t>the hash</a:t>
            </a:r>
            <a:r>
              <a:rPr sz="1400" spc="-10" dirty="0">
                <a:solidFill>
                  <a:srgbClr val="595959"/>
                </a:solidFill>
                <a:latin typeface="Arial MT"/>
                <a:cs typeface="Arial MT"/>
              </a:rPr>
              <a:t> </a:t>
            </a:r>
            <a:r>
              <a:rPr sz="1400" spc="-5" dirty="0">
                <a:solidFill>
                  <a:srgbClr val="595959"/>
                </a:solidFill>
                <a:latin typeface="Arial MT"/>
                <a:cs typeface="Arial MT"/>
              </a:rPr>
              <a:t>table </a:t>
            </a:r>
            <a:r>
              <a:rPr sz="1400" dirty="0">
                <a:solidFill>
                  <a:srgbClr val="595959"/>
                </a:solidFill>
                <a:latin typeface="Arial MT"/>
                <a:cs typeface="Arial MT"/>
              </a:rPr>
              <a:t>–</a:t>
            </a:r>
            <a:r>
              <a:rPr sz="1400" spc="50" dirty="0">
                <a:solidFill>
                  <a:srgbClr val="595959"/>
                </a:solidFill>
                <a:latin typeface="Arial MT"/>
                <a:cs typeface="Arial MT"/>
              </a:rPr>
              <a:t> </a:t>
            </a:r>
            <a:r>
              <a:rPr sz="1400" spc="-105" dirty="0">
                <a:solidFill>
                  <a:srgbClr val="595959"/>
                </a:solidFill>
                <a:latin typeface="Lucida Sans Unicode"/>
                <a:cs typeface="Lucida Sans Unicode"/>
              </a:rPr>
              <a:t>𝑂</a:t>
            </a:r>
            <a:r>
              <a:rPr sz="1400" spc="-105" dirty="0">
                <a:solidFill>
                  <a:srgbClr val="595959"/>
                </a:solidFill>
                <a:latin typeface="Arial MT"/>
                <a:cs typeface="Arial MT"/>
              </a:rPr>
              <a:t>(</a:t>
            </a:r>
            <a:r>
              <a:rPr sz="1400" spc="-105" dirty="0">
                <a:solidFill>
                  <a:srgbClr val="595959"/>
                </a:solidFill>
                <a:latin typeface="Lucida Sans Unicode"/>
                <a:cs typeface="Lucida Sans Unicode"/>
              </a:rPr>
              <a:t>𝑛</a:t>
            </a:r>
            <a:r>
              <a:rPr sz="1400" spc="-105" dirty="0">
                <a:solidFill>
                  <a:srgbClr val="595959"/>
                </a:solidFill>
                <a:latin typeface="Arial MT"/>
                <a:cs typeface="Arial MT"/>
              </a:rPr>
              <a:t>)</a:t>
            </a:r>
            <a:endParaRPr sz="1400">
              <a:latin typeface="Arial MT"/>
              <a:cs typeface="Arial MT"/>
            </a:endParaRPr>
          </a:p>
          <a:p>
            <a:pPr marL="379095" indent="-367030">
              <a:lnSpc>
                <a:spcPct val="100000"/>
              </a:lnSpc>
              <a:spcBef>
                <a:spcPts val="1235"/>
              </a:spcBef>
              <a:buChar char="●"/>
              <a:tabLst>
                <a:tab pos="379095" algn="l"/>
                <a:tab pos="379730" algn="l"/>
              </a:tabLst>
            </a:pPr>
            <a:r>
              <a:rPr sz="1800" spc="-5" dirty="0">
                <a:solidFill>
                  <a:srgbClr val="595959"/>
                </a:solidFill>
                <a:latin typeface="Arial MT"/>
                <a:cs typeface="Arial MT"/>
              </a:rPr>
              <a:t>Overall,</a:t>
            </a:r>
            <a:r>
              <a:rPr sz="1800" spc="-15" dirty="0">
                <a:solidFill>
                  <a:srgbClr val="595959"/>
                </a:solidFill>
                <a:latin typeface="Arial MT"/>
                <a:cs typeface="Arial MT"/>
              </a:rPr>
              <a:t> </a:t>
            </a:r>
            <a:r>
              <a:rPr sz="1800" spc="-5" dirty="0">
                <a:solidFill>
                  <a:srgbClr val="595959"/>
                </a:solidFill>
                <a:latin typeface="Arial MT"/>
                <a:cs typeface="Arial MT"/>
              </a:rPr>
              <a:t>we</a:t>
            </a:r>
            <a:r>
              <a:rPr sz="1800" spc="-10" dirty="0">
                <a:solidFill>
                  <a:srgbClr val="595959"/>
                </a:solidFill>
                <a:latin typeface="Arial MT"/>
                <a:cs typeface="Arial MT"/>
              </a:rPr>
              <a:t> </a:t>
            </a:r>
            <a:r>
              <a:rPr sz="1800" spc="-5" dirty="0">
                <a:solidFill>
                  <a:srgbClr val="595959"/>
                </a:solidFill>
                <a:latin typeface="Arial MT"/>
                <a:cs typeface="Arial MT"/>
              </a:rPr>
              <a:t>get</a:t>
            </a:r>
            <a:r>
              <a:rPr sz="1800" spc="-10" dirty="0">
                <a:solidFill>
                  <a:srgbClr val="595959"/>
                </a:solidFill>
                <a:latin typeface="Arial MT"/>
                <a:cs typeface="Arial MT"/>
              </a:rPr>
              <a:t> </a:t>
            </a:r>
            <a:r>
              <a:rPr sz="1800" dirty="0">
                <a:solidFill>
                  <a:srgbClr val="595959"/>
                </a:solidFill>
                <a:latin typeface="Arial MT"/>
                <a:cs typeface="Arial MT"/>
              </a:rPr>
              <a:t>a</a:t>
            </a:r>
            <a:r>
              <a:rPr sz="1800" spc="-15" dirty="0">
                <a:solidFill>
                  <a:srgbClr val="595959"/>
                </a:solidFill>
                <a:latin typeface="Arial MT"/>
                <a:cs typeface="Arial MT"/>
              </a:rPr>
              <a:t> </a:t>
            </a:r>
            <a:r>
              <a:rPr sz="1800" spc="-5" dirty="0">
                <a:solidFill>
                  <a:srgbClr val="595959"/>
                </a:solidFill>
                <a:latin typeface="Arial MT"/>
                <a:cs typeface="Arial MT"/>
              </a:rPr>
              <a:t>time</a:t>
            </a:r>
            <a:r>
              <a:rPr sz="1800" spc="-10" dirty="0">
                <a:solidFill>
                  <a:srgbClr val="595959"/>
                </a:solidFill>
                <a:latin typeface="Arial MT"/>
                <a:cs typeface="Arial MT"/>
              </a:rPr>
              <a:t> </a:t>
            </a:r>
            <a:r>
              <a:rPr sz="1800" dirty="0">
                <a:solidFill>
                  <a:srgbClr val="595959"/>
                </a:solidFill>
                <a:latin typeface="Arial MT"/>
                <a:cs typeface="Arial MT"/>
              </a:rPr>
              <a:t>complexity</a:t>
            </a:r>
            <a:r>
              <a:rPr sz="1800" spc="-10" dirty="0">
                <a:solidFill>
                  <a:srgbClr val="595959"/>
                </a:solidFill>
                <a:latin typeface="Arial MT"/>
                <a:cs typeface="Arial MT"/>
              </a:rPr>
              <a:t> </a:t>
            </a:r>
            <a:r>
              <a:rPr sz="1800" spc="-5" dirty="0">
                <a:solidFill>
                  <a:srgbClr val="595959"/>
                </a:solidFill>
                <a:latin typeface="Arial MT"/>
                <a:cs typeface="Arial MT"/>
              </a:rPr>
              <a:t>of</a:t>
            </a:r>
            <a:r>
              <a:rPr sz="1800" spc="35" dirty="0">
                <a:solidFill>
                  <a:srgbClr val="595959"/>
                </a:solidFill>
                <a:latin typeface="Arial MT"/>
                <a:cs typeface="Arial MT"/>
              </a:rPr>
              <a:t> </a:t>
            </a:r>
            <a:r>
              <a:rPr sz="1800" spc="-130" dirty="0">
                <a:solidFill>
                  <a:srgbClr val="595959"/>
                </a:solidFill>
                <a:latin typeface="Lucida Sans Unicode"/>
                <a:cs typeface="Lucida Sans Unicode"/>
              </a:rPr>
              <a:t>𝑂</a:t>
            </a:r>
            <a:r>
              <a:rPr sz="1800" spc="-130" dirty="0">
                <a:solidFill>
                  <a:srgbClr val="595959"/>
                </a:solidFill>
                <a:latin typeface="Arial MT"/>
                <a:cs typeface="Arial MT"/>
              </a:rPr>
              <a:t>(</a:t>
            </a:r>
            <a:r>
              <a:rPr sz="1800" spc="-130" dirty="0">
                <a:solidFill>
                  <a:srgbClr val="595959"/>
                </a:solidFill>
                <a:latin typeface="Lucida Sans Unicode"/>
                <a:cs typeface="Lucida Sans Unicode"/>
              </a:rPr>
              <a:t>𝑛</a:t>
            </a:r>
            <a:r>
              <a:rPr sz="1800" spc="-130" dirty="0">
                <a:solidFill>
                  <a:srgbClr val="595959"/>
                </a:solidFill>
                <a:latin typeface="Arial MT"/>
                <a:cs typeface="Arial MT"/>
              </a:rPr>
              <a:t>)</a:t>
            </a:r>
            <a:endParaRPr sz="18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8614</Words>
  <Application>Microsoft Macintosh PowerPoint</Application>
  <PresentationFormat>On-screen Show (16:9)</PresentationFormat>
  <Paragraphs>2685</Paragraphs>
  <Slides>188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188</vt:i4>
      </vt:variant>
    </vt:vector>
  </HeadingPairs>
  <TitlesOfParts>
    <vt:vector size="198" baseType="lpstr">
      <vt:lpstr>Arial MT</vt:lpstr>
      <vt:lpstr>MS PGothic</vt:lpstr>
      <vt:lpstr>Roboto Cn</vt:lpstr>
      <vt:lpstr>Arial</vt:lpstr>
      <vt:lpstr>Calibri</vt:lpstr>
      <vt:lpstr>Consolas</vt:lpstr>
      <vt:lpstr>Lucida Sans Unicode</vt:lpstr>
      <vt:lpstr>Roboto</vt:lpstr>
      <vt:lpstr>Times New Roman</vt:lpstr>
      <vt:lpstr>Office Theme</vt:lpstr>
      <vt:lpstr>CS2040S Tutorial 7</vt:lpstr>
      <vt:lpstr>PowerPoint Presentation</vt:lpstr>
      <vt:lpstr>Hash Table: Motivation</vt:lpstr>
      <vt:lpstr>Hash Table: Motivation</vt:lpstr>
      <vt:lpstr>Hash Table: Motivation</vt:lpstr>
      <vt:lpstr>AVL Trees are fast..</vt:lpstr>
      <vt:lpstr>PowerPoint Presentation</vt:lpstr>
      <vt:lpstr>Enter the Symbol Table ADT!</vt:lpstr>
      <vt:lpstr>Trade-offs</vt:lpstr>
      <vt:lpstr>Trade-offs</vt:lpstr>
      <vt:lpstr>Trade-offs</vt:lpstr>
      <vt:lpstr>No free lunch!</vt:lpstr>
      <vt:lpstr>Building a Hash Table</vt:lpstr>
      <vt:lpstr>First try: Direct Access Table</vt:lpstr>
      <vt:lpstr>PowerPoint Presentation</vt:lpstr>
      <vt:lpstr>First try: Direct Access Table</vt:lpstr>
      <vt:lpstr>First try: Direct Access Table</vt:lpstr>
      <vt:lpstr>First try: Direct Access Table</vt:lpstr>
      <vt:lpstr>Second try: Hashing with Chaining</vt:lpstr>
      <vt:lpstr>Second try: Hashing with Chaining</vt:lpstr>
      <vt:lpstr>Second try: Hashing with Chaining</vt:lpstr>
      <vt:lpstr>PowerPoint Presentation</vt:lpstr>
      <vt:lpstr>Each bucket “chains” a linked list of items</vt:lpstr>
      <vt:lpstr>Each bucket “chains” a linked list of items</vt:lpstr>
      <vt:lpstr>Each bucket “chains” a linked list of items</vt:lpstr>
      <vt:lpstr>Each bucket “chains” a linked list of items</vt:lpstr>
      <vt:lpstr>Each bucket “chains” a linked list of items</vt:lpstr>
      <vt:lpstr>Insertions</vt:lpstr>
      <vt:lpstr>Insertions</vt:lpstr>
      <vt:lpstr>Insertions</vt:lpstr>
      <vt:lpstr>Insert(32)</vt:lpstr>
      <vt:lpstr>Insertions</vt:lpstr>
      <vt:lpstr>Insertions</vt:lpstr>
      <vt:lpstr>Search</vt:lpstr>
      <vt:lpstr>Search</vt:lpstr>
      <vt:lpstr>Search</vt:lpstr>
      <vt:lpstr>Search</vt:lpstr>
      <vt:lpstr>Search</vt:lpstr>
      <vt:lpstr>A simplifying assumption</vt:lpstr>
      <vt:lpstr>A simplifying assumption</vt:lpstr>
      <vt:lpstr>Hashing with Chaining (SUHA)</vt:lpstr>
      <vt:lpstr>Hashing with Chaining (SUHA)</vt:lpstr>
      <vt:lpstr>Hashing with Chaining (SUHA)</vt:lpstr>
      <vt:lpstr>Hashing with Chaining (SUHA)</vt:lpstr>
      <vt:lpstr>Hashing with Chaining (SUHA)</vt:lpstr>
      <vt:lpstr>Hashing with Chaining (SUHA)</vt:lpstr>
      <vt:lpstr>Hashing with Chaining (SUHA)</vt:lpstr>
      <vt:lpstr>Third try: Open Addressing</vt:lpstr>
      <vt:lpstr>Third try: Open Addressing</vt:lpstr>
      <vt:lpstr>Third try: Open Addressing</vt:lpstr>
      <vt:lpstr>Third try: Open Addressing</vt:lpstr>
      <vt:lpstr>PowerPoint Presentation</vt:lpstr>
      <vt:lpstr>How to find the other free bucket?</vt:lpstr>
      <vt:lpstr>Linear Probing</vt:lpstr>
      <vt:lpstr>PowerPoint Presentation</vt:lpstr>
      <vt:lpstr>Linear Probing</vt:lpstr>
      <vt:lpstr>Linear Probing</vt:lpstr>
      <vt:lpstr>Linear Probing</vt:lpstr>
      <vt:lpstr>Linear Probing</vt:lpstr>
      <vt:lpstr>Linear Probing</vt:lpstr>
      <vt:lpstr>Linear Probing</vt:lpstr>
      <vt:lpstr>Linear Probing</vt:lpstr>
      <vt:lpstr>Linear Probing</vt:lpstr>
      <vt:lpstr>Linear Probing</vt:lpstr>
      <vt:lpstr>Linear Probing</vt:lpstr>
      <vt:lpstr>Linear Probing</vt:lpstr>
      <vt:lpstr>Linear Probing</vt:lpstr>
      <vt:lpstr>Linear Probing</vt:lpstr>
      <vt:lpstr>Double Hashing</vt:lpstr>
      <vt:lpstr>PowerPoint Presentation</vt:lpstr>
      <vt:lpstr>Double Hashing</vt:lpstr>
      <vt:lpstr>Double Hashing</vt:lpstr>
      <vt:lpstr>Performance</vt:lpstr>
      <vt:lpstr>Performance</vt:lpstr>
      <vt:lpstr>Increase table size!</vt:lpstr>
      <vt:lpstr>Increase table size!</vt:lpstr>
      <vt:lpstr>But how much does time it take?</vt:lpstr>
      <vt:lpstr>But how much does time it take?</vt:lpstr>
      <vt:lpstr>What’s the strategy to increase table-size?</vt:lpstr>
      <vt:lpstr>PowerPoint Presentation</vt:lpstr>
      <vt:lpstr>But how much does time it take?</vt:lpstr>
      <vt:lpstr>But how much does time it take?</vt:lpstr>
      <vt:lpstr>Why is this good for insert?</vt:lpstr>
      <vt:lpstr>Why is this good for insert?</vt:lpstr>
      <vt:lpstr>Why is this good for insert?</vt:lpstr>
      <vt:lpstr>Why is this good for insert?</vt:lpstr>
      <vt:lpstr>No free lunch!</vt:lpstr>
      <vt:lpstr>Problem 1</vt:lpstr>
      <vt:lpstr>Q1: Quadratic Probing</vt:lpstr>
      <vt:lpstr>Q1: Quadratic Probing</vt:lpstr>
      <vt:lpstr>Q1: Quadratic Probing</vt:lpstr>
      <vt:lpstr>Q1: Quadratic Probing</vt:lpstr>
      <vt:lpstr>Q1: Quadratic Probing</vt:lpstr>
      <vt:lpstr>PowerPoint Presentation</vt:lpstr>
      <vt:lpstr>PowerPoint Presentation</vt:lpstr>
      <vt:lpstr>PowerPoint Presentation</vt:lpstr>
      <vt:lpstr>PowerPoint Presentation</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The Missing Element</vt:lpstr>
      <vt:lpstr>Problem 3</vt:lpstr>
      <vt:lpstr>PowerPoint Presentation</vt:lpstr>
      <vt:lpstr>PowerPoint Presentation</vt:lpstr>
      <vt:lpstr>PowerPoint Presentation</vt:lpstr>
      <vt:lpstr>PowerPoint Presentation</vt:lpstr>
      <vt:lpstr>Problem 4</vt:lpstr>
      <vt:lpstr>Data Structure 3.0</vt:lpstr>
      <vt:lpstr>Data Structure 3.0</vt:lpstr>
      <vt:lpstr>Data Structure 3.0</vt:lpstr>
      <vt:lpstr>PowerPoint Presentation</vt:lpstr>
      <vt:lpstr>PowerPoint Presentation</vt:lpstr>
      <vt:lpstr>Value</vt:lpstr>
      <vt:lpstr>Value</vt:lpstr>
      <vt:lpstr>Value</vt:lpstr>
      <vt:lpstr>Value</vt:lpstr>
      <vt:lpstr>Value</vt:lpstr>
      <vt:lpstr>Data Structure 3.0</vt:lpstr>
      <vt:lpstr>Value</vt:lpstr>
      <vt:lpstr>Value</vt:lpstr>
      <vt:lpstr>Value</vt:lpstr>
      <vt:lpstr>Value</vt:lpstr>
      <vt:lpstr>Value</vt:lpstr>
      <vt:lpstr>Data Structure 3.0</vt:lpstr>
      <vt:lpstr>Problem 5</vt:lpstr>
      <vt:lpstr>Coupon Chaos</vt:lpstr>
      <vt:lpstr>Coupon Chaos</vt:lpstr>
      <vt:lpstr>Approach 1: Use an AVL Tree</vt:lpstr>
      <vt:lpstr>Approach 1: Use an AVL Tree</vt:lpstr>
      <vt:lpstr>Approach 1: Use an AVL Tree</vt:lpstr>
      <vt:lpstr>Approach 1: Use an AVL Tree</vt:lpstr>
      <vt:lpstr>Approach 1: Use an AVL Tree</vt:lpstr>
      <vt:lpstr>Approach 1: Use an AVL Tree</vt:lpstr>
      <vt:lpstr>Can we do better?</vt:lpstr>
      <vt:lpstr>PowerPoint Presentation</vt:lpstr>
      <vt:lpstr>Approach 2: Hashing!</vt:lpstr>
      <vt:lpstr>Approach 2: Hashing!</vt:lpstr>
      <vt:lpstr>Approach 2: Hashing!</vt:lpstr>
      <vt:lpstr>Approach 2: Hashing!</vt:lpstr>
      <vt:lpstr>Approach 2: Hashing!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CS2040S Tutorial 6</dc:title>
  <cp:lastModifiedBy>Chee Zhong Wei</cp:lastModifiedBy>
  <cp:revision>16</cp:revision>
  <dcterms:created xsi:type="dcterms:W3CDTF">2023-03-13T11:52:12Z</dcterms:created>
  <dcterms:modified xsi:type="dcterms:W3CDTF">2023-03-13T14:38:41Z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