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89" r:id="rId77"/>
    <p:sldId id="332" r:id="rId78"/>
    <p:sldId id="390" r:id="rId79"/>
    <p:sldId id="391"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Lst>
  <p:sldSz cx="9144000" cy="5143500" type="screen16x9"/>
  <p:notesSz cx="6858000" cy="9144000"/>
  <p:embeddedFontLst>
    <p:embeddedFont>
      <p:font typeface="Calibri" panose="020F0502020204030204" pitchFamily="34" charset="0"/>
      <p:regular r:id="rId137"/>
      <p:bold r:id="rId138"/>
      <p:italic r:id="rId139"/>
      <p:boldItalic r:id="rId140"/>
    </p:embeddedFont>
    <p:embeddedFont>
      <p:font typeface="Consolas" panose="020B0609020204030204" pitchFamily="49" charset="0"/>
      <p:regular r:id="rId141"/>
      <p:bold r:id="rId142"/>
      <p:italic r:id="rId143"/>
      <p:boldItalic r:id="rId144"/>
    </p:embeddedFont>
    <p:embeddedFont>
      <p:font typeface="Open Sans" panose="020B0606030504020204" pitchFamily="34" charset="0"/>
      <p:regular r:id="rId145"/>
      <p:bold r:id="rId146"/>
      <p:italic r:id="rId147"/>
      <p:boldItalic r:id="rId148"/>
    </p:embeddedFont>
    <p:embeddedFont>
      <p:font typeface="Roboto" panose="02000000000000000000" pitchFamily="2" charset="0"/>
      <p:regular r:id="rId149"/>
      <p:bold r:id="rId150"/>
      <p:italic r:id="rId151"/>
      <p:boldItalic r:id="rId1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3" roundtripDataSignature="AMtx7mjMnrWh9bqKje33nNHbJRWQzyx6x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803"/>
  </p:normalViewPr>
  <p:slideViewPr>
    <p:cSldViewPr snapToGrid="0">
      <p:cViewPr varScale="1">
        <p:scale>
          <a:sx n="138" d="100"/>
          <a:sy n="138" d="100"/>
        </p:scale>
        <p:origin x="78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font" Target="fonts/font2.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font" Target="fonts/font13.fntdata"/><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font" Target="fonts/font3.fntdata"/><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font" Target="fonts/font14.fntdata"/><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font" Target="fonts/font4.fntdata"/><Relationship Id="rId145"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font" Target="fonts/font15.fntdata"/><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font" Target="fonts/font5.fntdata"/><Relationship Id="rId146"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font" Target="fonts/font16.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font" Target="fonts/font6.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customschemas.google.com/relationships/presentationmetadata" Target="meta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font" Target="fonts/font7.fntdata"/><Relationship Id="rId148"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font" Target="fonts/font8.fntdata"/><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e975afa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11e975afaf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7"/>
        <p:cNvGrpSpPr/>
        <p:nvPr/>
      </p:nvGrpSpPr>
      <p:grpSpPr>
        <a:xfrm>
          <a:off x="0" y="0"/>
          <a:ext cx="0" cy="0"/>
          <a:chOff x="0" y="0"/>
          <a:chExt cx="0" cy="0"/>
        </a:xfrm>
      </p:grpSpPr>
      <p:sp>
        <p:nvSpPr>
          <p:cNvPr id="1788" name="Google Shape;1788;p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9" name="Google Shape;1789;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3"/>
        <p:cNvGrpSpPr/>
        <p:nvPr/>
      </p:nvGrpSpPr>
      <p:grpSpPr>
        <a:xfrm>
          <a:off x="0" y="0"/>
          <a:ext cx="0" cy="0"/>
          <a:chOff x="0" y="0"/>
          <a:chExt cx="0" cy="0"/>
        </a:xfrm>
      </p:grpSpPr>
      <p:sp>
        <p:nvSpPr>
          <p:cNvPr id="1794" name="Google Shape;1794;p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5" name="Google Shape;1795;p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9"/>
        <p:cNvGrpSpPr/>
        <p:nvPr/>
      </p:nvGrpSpPr>
      <p:grpSpPr>
        <a:xfrm>
          <a:off x="0" y="0"/>
          <a:ext cx="0" cy="0"/>
          <a:chOff x="0" y="0"/>
          <a:chExt cx="0" cy="0"/>
        </a:xfrm>
      </p:grpSpPr>
      <p:sp>
        <p:nvSpPr>
          <p:cNvPr id="1800" name="Google Shape;1800;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1" name="Google Shape;1801;p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5"/>
        <p:cNvGrpSpPr/>
        <p:nvPr/>
      </p:nvGrpSpPr>
      <p:grpSpPr>
        <a:xfrm>
          <a:off x="0" y="0"/>
          <a:ext cx="0" cy="0"/>
          <a:chOff x="0" y="0"/>
          <a:chExt cx="0" cy="0"/>
        </a:xfrm>
      </p:grpSpPr>
      <p:sp>
        <p:nvSpPr>
          <p:cNvPr id="1806" name="Google Shape;1806;p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7" name="Google Shape;1807;p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1"/>
        <p:cNvGrpSpPr/>
        <p:nvPr/>
      </p:nvGrpSpPr>
      <p:grpSpPr>
        <a:xfrm>
          <a:off x="0" y="0"/>
          <a:ext cx="0" cy="0"/>
          <a:chOff x="0" y="0"/>
          <a:chExt cx="0" cy="0"/>
        </a:xfrm>
      </p:grpSpPr>
      <p:sp>
        <p:nvSpPr>
          <p:cNvPr id="1812" name="Google Shape;1812;p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3" name="Google Shape;1813;p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8"/>
        <p:cNvGrpSpPr/>
        <p:nvPr/>
      </p:nvGrpSpPr>
      <p:grpSpPr>
        <a:xfrm>
          <a:off x="0" y="0"/>
          <a:ext cx="0" cy="0"/>
          <a:chOff x="0" y="0"/>
          <a:chExt cx="0" cy="0"/>
        </a:xfrm>
      </p:grpSpPr>
      <p:sp>
        <p:nvSpPr>
          <p:cNvPr id="1819" name="Google Shape;1819;p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0" name="Google Shape;1820;p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6"/>
        <p:cNvGrpSpPr/>
        <p:nvPr/>
      </p:nvGrpSpPr>
      <p:grpSpPr>
        <a:xfrm>
          <a:off x="0" y="0"/>
          <a:ext cx="0" cy="0"/>
          <a:chOff x="0" y="0"/>
          <a:chExt cx="0" cy="0"/>
        </a:xfrm>
      </p:grpSpPr>
      <p:sp>
        <p:nvSpPr>
          <p:cNvPr id="1827" name="Google Shape;1827;p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8" name="Google Shape;1828;p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1" name="Google Shape;1841;p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2"/>
        <p:cNvGrpSpPr/>
        <p:nvPr/>
      </p:nvGrpSpPr>
      <p:grpSpPr>
        <a:xfrm>
          <a:off x="0" y="0"/>
          <a:ext cx="0" cy="0"/>
          <a:chOff x="0" y="0"/>
          <a:chExt cx="0" cy="0"/>
        </a:xfrm>
      </p:grpSpPr>
      <p:sp>
        <p:nvSpPr>
          <p:cNvPr id="1853" name="Google Shape;1853;p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4" name="Google Shape;1854;p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p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0" name="Google Shape;1860;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p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0" name="Google Shape;1880;p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8"/>
        <p:cNvGrpSpPr/>
        <p:nvPr/>
      </p:nvGrpSpPr>
      <p:grpSpPr>
        <a:xfrm>
          <a:off x="0" y="0"/>
          <a:ext cx="0" cy="0"/>
          <a:chOff x="0" y="0"/>
          <a:chExt cx="0" cy="0"/>
        </a:xfrm>
      </p:grpSpPr>
      <p:sp>
        <p:nvSpPr>
          <p:cNvPr id="1899" name="Google Shape;1899;p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0" name="Google Shape;1900;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8"/>
        <p:cNvGrpSpPr/>
        <p:nvPr/>
      </p:nvGrpSpPr>
      <p:grpSpPr>
        <a:xfrm>
          <a:off x="0" y="0"/>
          <a:ext cx="0" cy="0"/>
          <a:chOff x="0" y="0"/>
          <a:chExt cx="0" cy="0"/>
        </a:xfrm>
      </p:grpSpPr>
      <p:sp>
        <p:nvSpPr>
          <p:cNvPr id="1919" name="Google Shape;1919;p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0" name="Google Shape;1920;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8"/>
        <p:cNvGrpSpPr/>
        <p:nvPr/>
      </p:nvGrpSpPr>
      <p:grpSpPr>
        <a:xfrm>
          <a:off x="0" y="0"/>
          <a:ext cx="0" cy="0"/>
          <a:chOff x="0" y="0"/>
          <a:chExt cx="0" cy="0"/>
        </a:xfrm>
      </p:grpSpPr>
      <p:sp>
        <p:nvSpPr>
          <p:cNvPr id="1939" name="Google Shape;1939;p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0" name="Google Shape;1940;p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p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0" name="Google Shape;1960;p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4"/>
        <p:cNvGrpSpPr/>
        <p:nvPr/>
      </p:nvGrpSpPr>
      <p:grpSpPr>
        <a:xfrm>
          <a:off x="0" y="0"/>
          <a:ext cx="0" cy="0"/>
          <a:chOff x="0" y="0"/>
          <a:chExt cx="0" cy="0"/>
        </a:xfrm>
      </p:grpSpPr>
      <p:sp>
        <p:nvSpPr>
          <p:cNvPr id="1965" name="Google Shape;1965;p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6" name="Google Shape;1966;p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p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2" name="Google Shape;1972;p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6"/>
        <p:cNvGrpSpPr/>
        <p:nvPr/>
      </p:nvGrpSpPr>
      <p:grpSpPr>
        <a:xfrm>
          <a:off x="0" y="0"/>
          <a:ext cx="0" cy="0"/>
          <a:chOff x="0" y="0"/>
          <a:chExt cx="0" cy="0"/>
        </a:xfrm>
      </p:grpSpPr>
      <p:sp>
        <p:nvSpPr>
          <p:cNvPr id="1977" name="Google Shape;1977;p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8" name="Google Shape;1978;p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Google Shape;2000;p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1" name="Google Shape;2001;p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5"/>
        <p:cNvGrpSpPr/>
        <p:nvPr/>
      </p:nvGrpSpPr>
      <p:grpSpPr>
        <a:xfrm>
          <a:off x="0" y="0"/>
          <a:ext cx="0" cy="0"/>
          <a:chOff x="0" y="0"/>
          <a:chExt cx="0" cy="0"/>
        </a:xfrm>
      </p:grpSpPr>
      <p:sp>
        <p:nvSpPr>
          <p:cNvPr id="2006" name="Google Shape;2006;p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7" name="Google Shape;2007;p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1"/>
        <p:cNvGrpSpPr/>
        <p:nvPr/>
      </p:nvGrpSpPr>
      <p:grpSpPr>
        <a:xfrm>
          <a:off x="0" y="0"/>
          <a:ext cx="0" cy="0"/>
          <a:chOff x="0" y="0"/>
          <a:chExt cx="0" cy="0"/>
        </a:xfrm>
      </p:grpSpPr>
      <p:sp>
        <p:nvSpPr>
          <p:cNvPr id="2012" name="Google Shape;2012;p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3" name="Google Shape;2013;p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p:cNvGrpSpPr/>
        <p:nvPr/>
      </p:nvGrpSpPr>
      <p:grpSpPr>
        <a:xfrm>
          <a:off x="0" y="0"/>
          <a:ext cx="0" cy="0"/>
          <a:chOff x="0" y="0"/>
          <a:chExt cx="0" cy="0"/>
        </a:xfrm>
      </p:grpSpPr>
      <p:sp>
        <p:nvSpPr>
          <p:cNvPr id="2018" name="Google Shape;2018;p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9" name="Google Shape;2019;p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3"/>
        <p:cNvGrpSpPr/>
        <p:nvPr/>
      </p:nvGrpSpPr>
      <p:grpSpPr>
        <a:xfrm>
          <a:off x="0" y="0"/>
          <a:ext cx="0" cy="0"/>
          <a:chOff x="0" y="0"/>
          <a:chExt cx="0" cy="0"/>
        </a:xfrm>
      </p:grpSpPr>
      <p:sp>
        <p:nvSpPr>
          <p:cNvPr id="2024" name="Google Shape;2024;p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5" name="Google Shape;2025;p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4"/>
        <p:cNvGrpSpPr/>
        <p:nvPr/>
      </p:nvGrpSpPr>
      <p:grpSpPr>
        <a:xfrm>
          <a:off x="0" y="0"/>
          <a:ext cx="0" cy="0"/>
          <a:chOff x="0" y="0"/>
          <a:chExt cx="0" cy="0"/>
        </a:xfrm>
      </p:grpSpPr>
      <p:sp>
        <p:nvSpPr>
          <p:cNvPr id="2035" name="Google Shape;2035;p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6" name="Google Shape;2036;p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1"/>
        <p:cNvGrpSpPr/>
        <p:nvPr/>
      </p:nvGrpSpPr>
      <p:grpSpPr>
        <a:xfrm>
          <a:off x="0" y="0"/>
          <a:ext cx="0" cy="0"/>
          <a:chOff x="0" y="0"/>
          <a:chExt cx="0" cy="0"/>
        </a:xfrm>
      </p:grpSpPr>
      <p:sp>
        <p:nvSpPr>
          <p:cNvPr id="2042" name="Google Shape;2042;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3" name="Google Shape;2043;p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9"/>
        <p:cNvGrpSpPr/>
        <p:nvPr/>
      </p:nvGrpSpPr>
      <p:grpSpPr>
        <a:xfrm>
          <a:off x="0" y="0"/>
          <a:ext cx="0" cy="0"/>
          <a:chOff x="0" y="0"/>
          <a:chExt cx="0" cy="0"/>
        </a:xfrm>
      </p:grpSpPr>
      <p:sp>
        <p:nvSpPr>
          <p:cNvPr id="2050" name="Google Shape;2050;p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1" name="Google Shape;2051;p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5"/>
        <p:cNvGrpSpPr/>
        <p:nvPr/>
      </p:nvGrpSpPr>
      <p:grpSpPr>
        <a:xfrm>
          <a:off x="0" y="0"/>
          <a:ext cx="0" cy="0"/>
          <a:chOff x="0" y="0"/>
          <a:chExt cx="0" cy="0"/>
        </a:xfrm>
      </p:grpSpPr>
      <p:sp>
        <p:nvSpPr>
          <p:cNvPr id="2086" name="Google Shape;2086;p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7" name="Google Shape;2087;p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Each subtree can be unbalanced</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9"/>
        <p:cNvGrpSpPr/>
        <p:nvPr/>
      </p:nvGrpSpPr>
      <p:grpSpPr>
        <a:xfrm>
          <a:off x="0" y="0"/>
          <a:ext cx="0" cy="0"/>
          <a:chOff x="0" y="0"/>
          <a:chExt cx="0" cy="0"/>
        </a:xfrm>
      </p:grpSpPr>
      <p:sp>
        <p:nvSpPr>
          <p:cNvPr id="2120" name="Google Shape;2120;p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1" name="Google Shape;2121;p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p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3" name="Google Shape;2153;p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p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0" name="Google Shape;2160;p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5"/>
        <p:cNvGrpSpPr/>
        <p:nvPr/>
      </p:nvGrpSpPr>
      <p:grpSpPr>
        <a:xfrm>
          <a:off x="0" y="0"/>
          <a:ext cx="0" cy="0"/>
          <a:chOff x="0" y="0"/>
          <a:chExt cx="0" cy="0"/>
        </a:xfrm>
      </p:grpSpPr>
      <p:sp>
        <p:nvSpPr>
          <p:cNvPr id="2166" name="Google Shape;2166;p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7" name="Google Shape;2167;p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4"/>
        <p:cNvGrpSpPr/>
        <p:nvPr/>
      </p:nvGrpSpPr>
      <p:grpSpPr>
        <a:xfrm>
          <a:off x="0" y="0"/>
          <a:ext cx="0" cy="0"/>
          <a:chOff x="0" y="0"/>
          <a:chExt cx="0" cy="0"/>
        </a:xfrm>
      </p:grpSpPr>
      <p:sp>
        <p:nvSpPr>
          <p:cNvPr id="2175" name="Google Shape;2175;p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6" name="Google Shape;2176;p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p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2" name="Google Shape;2182;p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3"/>
        <p:cNvGrpSpPr/>
        <p:nvPr/>
      </p:nvGrpSpPr>
      <p:grpSpPr>
        <a:xfrm>
          <a:off x="0" y="0"/>
          <a:ext cx="0" cy="0"/>
          <a:chOff x="0" y="0"/>
          <a:chExt cx="0" cy="0"/>
        </a:xfrm>
      </p:grpSpPr>
      <p:sp>
        <p:nvSpPr>
          <p:cNvPr id="2204" name="Google Shape;2204;p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5" name="Google Shape;2205;p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7"/>
        <p:cNvGrpSpPr/>
        <p:nvPr/>
      </p:nvGrpSpPr>
      <p:grpSpPr>
        <a:xfrm>
          <a:off x="0" y="0"/>
          <a:ext cx="0" cy="0"/>
          <a:chOff x="0" y="0"/>
          <a:chExt cx="0" cy="0"/>
        </a:xfrm>
      </p:grpSpPr>
      <p:sp>
        <p:nvSpPr>
          <p:cNvPr id="2228" name="Google Shape;2228;p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9" name="Google Shape;2229;p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1" name="Google Shape;40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5" name="Google Shape;45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9" name="Google Shape;50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3" name="Google Shape;56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7" name="Google Shape;61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6" name="Google Shape;64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9" name="Google Shape;68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2" name="Google Shape;73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5" name="Google Shape;77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8" name="Google Shape;81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7" name="Google Shape;83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1" name="Google Shape;891;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5" name="Google Shape;94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9" name="Google Shape;999;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3" name="Google Shape;1053;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4" name="Google Shape;1144;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7" name="Google Shape;1237;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0" name="Google Shape;1330;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3"/>
        <p:cNvGrpSpPr/>
        <p:nvPr/>
      </p:nvGrpSpPr>
      <p:grpSpPr>
        <a:xfrm>
          <a:off x="0" y="0"/>
          <a:ext cx="0" cy="0"/>
          <a:chOff x="0" y="0"/>
          <a:chExt cx="0" cy="0"/>
        </a:xfrm>
      </p:grpSpPr>
      <p:sp>
        <p:nvSpPr>
          <p:cNvPr id="1334" name="Google Shape;1334;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5" name="Google Shape;1335;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1" name="Google Shape;1341;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p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7" name="Google Shape;1347;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p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3" name="Google Shape;1353;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9" name="Google Shape;1359;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p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5" name="Google Shape;1365;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Google Shape;1370;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1" name="Google Shape;1371;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5"/>
        <p:cNvGrpSpPr/>
        <p:nvPr/>
      </p:nvGrpSpPr>
      <p:grpSpPr>
        <a:xfrm>
          <a:off x="0" y="0"/>
          <a:ext cx="0" cy="0"/>
          <a:chOff x="0" y="0"/>
          <a:chExt cx="0" cy="0"/>
        </a:xfrm>
      </p:grpSpPr>
      <p:sp>
        <p:nvSpPr>
          <p:cNvPr id="1376" name="Google Shape;1376;p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7" name="Google Shape;1377;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p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3" name="Google Shape;1383;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p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9" name="Google Shape;1389;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Google Shape;1394;p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5" name="Google Shape;1395;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9"/>
        <p:cNvGrpSpPr/>
        <p:nvPr/>
      </p:nvGrpSpPr>
      <p:grpSpPr>
        <a:xfrm>
          <a:off x="0" y="0"/>
          <a:ext cx="0" cy="0"/>
          <a:chOff x="0" y="0"/>
          <a:chExt cx="0" cy="0"/>
        </a:xfrm>
      </p:grpSpPr>
      <p:sp>
        <p:nvSpPr>
          <p:cNvPr id="1400" name="Google Shape;1400;p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1" name="Google Shape;1401;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p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7" name="Google Shape;1407;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p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3" name="Google Shape;1413;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p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0" name="Google Shape;1420;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3"/>
        <p:cNvGrpSpPr/>
        <p:nvPr/>
      </p:nvGrpSpPr>
      <p:grpSpPr>
        <a:xfrm>
          <a:off x="0" y="0"/>
          <a:ext cx="0" cy="0"/>
          <a:chOff x="0" y="0"/>
          <a:chExt cx="0" cy="0"/>
        </a:xfrm>
      </p:grpSpPr>
      <p:sp>
        <p:nvSpPr>
          <p:cNvPr id="1424" name="Google Shape;1424;p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5" name="Google Shape;1425;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p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1" name="Google Shape;1431;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p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7" name="Google Shape;1437;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1"/>
        <p:cNvGrpSpPr/>
        <p:nvPr/>
      </p:nvGrpSpPr>
      <p:grpSpPr>
        <a:xfrm>
          <a:off x="0" y="0"/>
          <a:ext cx="0" cy="0"/>
          <a:chOff x="0" y="0"/>
          <a:chExt cx="0" cy="0"/>
        </a:xfrm>
      </p:grpSpPr>
      <p:sp>
        <p:nvSpPr>
          <p:cNvPr id="1442" name="Google Shape;1442;p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3" name="Google Shape;1443;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p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9" name="Google Shape;1449;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p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5" name="Google Shape;1455;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9"/>
        <p:cNvGrpSpPr/>
        <p:nvPr/>
      </p:nvGrpSpPr>
      <p:grpSpPr>
        <a:xfrm>
          <a:off x="0" y="0"/>
          <a:ext cx="0" cy="0"/>
          <a:chOff x="0" y="0"/>
          <a:chExt cx="0" cy="0"/>
        </a:xfrm>
      </p:grpSpPr>
      <p:sp>
        <p:nvSpPr>
          <p:cNvPr id="1460" name="Google Shape;1460;p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1" name="Google Shape;1461;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5"/>
        <p:cNvGrpSpPr/>
        <p:nvPr/>
      </p:nvGrpSpPr>
      <p:grpSpPr>
        <a:xfrm>
          <a:off x="0" y="0"/>
          <a:ext cx="0" cy="0"/>
          <a:chOff x="0" y="0"/>
          <a:chExt cx="0" cy="0"/>
        </a:xfrm>
      </p:grpSpPr>
      <p:sp>
        <p:nvSpPr>
          <p:cNvPr id="1466" name="Google Shape;1466;p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7" name="Google Shape;1467;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p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3" name="Google Shape;1473;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p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9" name="Google Shape;1479;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feel like a diagram here might be helpful</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p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5" name="Google Shape;1485;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p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1" name="Google Shape;1491;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p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7" name="Google Shape;1497;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1"/>
        <p:cNvGrpSpPr/>
        <p:nvPr/>
      </p:nvGrpSpPr>
      <p:grpSpPr>
        <a:xfrm>
          <a:off x="0" y="0"/>
          <a:ext cx="0" cy="0"/>
          <a:chOff x="0" y="0"/>
          <a:chExt cx="0" cy="0"/>
        </a:xfrm>
      </p:grpSpPr>
      <p:sp>
        <p:nvSpPr>
          <p:cNvPr id="1502" name="Google Shape;1502;p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3" name="Google Shape;1503;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11e9b46597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11e9b46597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2"/>
        <p:cNvGrpSpPr/>
        <p:nvPr/>
      </p:nvGrpSpPr>
      <p:grpSpPr>
        <a:xfrm>
          <a:off x="0" y="0"/>
          <a:ext cx="0" cy="0"/>
          <a:chOff x="0" y="0"/>
          <a:chExt cx="0" cy="0"/>
        </a:xfrm>
      </p:grpSpPr>
      <p:sp>
        <p:nvSpPr>
          <p:cNvPr id="1553" name="Google Shape;1553;p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4" name="Google Shape;1554;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p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0" name="Google Shape;1560;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p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6" name="Google Shape;1566;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0"/>
        <p:cNvGrpSpPr/>
        <p:nvPr/>
      </p:nvGrpSpPr>
      <p:grpSpPr>
        <a:xfrm>
          <a:off x="0" y="0"/>
          <a:ext cx="0" cy="0"/>
          <a:chOff x="0" y="0"/>
          <a:chExt cx="0" cy="0"/>
        </a:xfrm>
      </p:grpSpPr>
      <p:sp>
        <p:nvSpPr>
          <p:cNvPr id="1571" name="Google Shape;1571;p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2" name="Google Shape;1572;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6"/>
        <p:cNvGrpSpPr/>
        <p:nvPr/>
      </p:nvGrpSpPr>
      <p:grpSpPr>
        <a:xfrm>
          <a:off x="0" y="0"/>
          <a:ext cx="0" cy="0"/>
          <a:chOff x="0" y="0"/>
          <a:chExt cx="0" cy="0"/>
        </a:xfrm>
      </p:grpSpPr>
      <p:sp>
        <p:nvSpPr>
          <p:cNvPr id="1577" name="Google Shape;1577;p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8" name="Google Shape;1578;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p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4" name="Google Shape;1584;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p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0" name="Google Shape;1590;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4"/>
        <p:cNvGrpSpPr/>
        <p:nvPr/>
      </p:nvGrpSpPr>
      <p:grpSpPr>
        <a:xfrm>
          <a:off x="0" y="0"/>
          <a:ext cx="0" cy="0"/>
          <a:chOff x="0" y="0"/>
          <a:chExt cx="0" cy="0"/>
        </a:xfrm>
      </p:grpSpPr>
      <p:sp>
        <p:nvSpPr>
          <p:cNvPr id="1595" name="Google Shape;1595;p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6" name="Google Shape;1596;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0"/>
        <p:cNvGrpSpPr/>
        <p:nvPr/>
      </p:nvGrpSpPr>
      <p:grpSpPr>
        <a:xfrm>
          <a:off x="0" y="0"/>
          <a:ext cx="0" cy="0"/>
          <a:chOff x="0" y="0"/>
          <a:chExt cx="0" cy="0"/>
        </a:xfrm>
      </p:grpSpPr>
      <p:sp>
        <p:nvSpPr>
          <p:cNvPr id="1601" name="Google Shape;1601;p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2" name="Google Shape;1602;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p7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8" name="Google Shape;1608;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p7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4" name="Google Shape;1614;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8"/>
        <p:cNvGrpSpPr/>
        <p:nvPr/>
      </p:nvGrpSpPr>
      <p:grpSpPr>
        <a:xfrm>
          <a:off x="0" y="0"/>
          <a:ext cx="0" cy="0"/>
          <a:chOff x="0" y="0"/>
          <a:chExt cx="0" cy="0"/>
        </a:xfrm>
      </p:grpSpPr>
      <p:sp>
        <p:nvSpPr>
          <p:cNvPr id="1619" name="Google Shape;1619;p7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0" name="Google Shape;1620;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4"/>
        <p:cNvGrpSpPr/>
        <p:nvPr/>
      </p:nvGrpSpPr>
      <p:grpSpPr>
        <a:xfrm>
          <a:off x="0" y="0"/>
          <a:ext cx="0" cy="0"/>
          <a:chOff x="0" y="0"/>
          <a:chExt cx="0" cy="0"/>
        </a:xfrm>
      </p:grpSpPr>
      <p:sp>
        <p:nvSpPr>
          <p:cNvPr id="1625" name="Google Shape;1625;p7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6" name="Google Shape;1626;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673038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p7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2" name="Google Shape;1632;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p7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2" name="Google Shape;1632;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151183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p7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2" name="Google Shape;1632;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4131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6"/>
        <p:cNvGrpSpPr/>
        <p:nvPr/>
      </p:nvGrpSpPr>
      <p:grpSpPr>
        <a:xfrm>
          <a:off x="0" y="0"/>
          <a:ext cx="0" cy="0"/>
          <a:chOff x="0" y="0"/>
          <a:chExt cx="0" cy="0"/>
        </a:xfrm>
      </p:grpSpPr>
      <p:sp>
        <p:nvSpPr>
          <p:cNvPr id="1637" name="Google Shape;1637;p7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8" name="Google Shape;1638;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2"/>
        <p:cNvGrpSpPr/>
        <p:nvPr/>
      </p:nvGrpSpPr>
      <p:grpSpPr>
        <a:xfrm>
          <a:off x="0" y="0"/>
          <a:ext cx="0" cy="0"/>
          <a:chOff x="0" y="0"/>
          <a:chExt cx="0" cy="0"/>
        </a:xfrm>
      </p:grpSpPr>
      <p:sp>
        <p:nvSpPr>
          <p:cNvPr id="1643" name="Google Shape;1643;p7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4" name="Google Shape;1644;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8"/>
        <p:cNvGrpSpPr/>
        <p:nvPr/>
      </p:nvGrpSpPr>
      <p:grpSpPr>
        <a:xfrm>
          <a:off x="0" y="0"/>
          <a:ext cx="0" cy="0"/>
          <a:chOff x="0" y="0"/>
          <a:chExt cx="0" cy="0"/>
        </a:xfrm>
      </p:grpSpPr>
      <p:sp>
        <p:nvSpPr>
          <p:cNvPr id="1649" name="Google Shape;1649;p7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0" name="Google Shape;1650;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p7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6" name="Google Shape;1656;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0"/>
        <p:cNvGrpSpPr/>
        <p:nvPr/>
      </p:nvGrpSpPr>
      <p:grpSpPr>
        <a:xfrm>
          <a:off x="0" y="0"/>
          <a:ext cx="0" cy="0"/>
          <a:chOff x="0" y="0"/>
          <a:chExt cx="0" cy="0"/>
        </a:xfrm>
      </p:grpSpPr>
      <p:sp>
        <p:nvSpPr>
          <p:cNvPr id="1661" name="Google Shape;1661;p8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2" name="Google Shape;1662;p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6"/>
        <p:cNvGrpSpPr/>
        <p:nvPr/>
      </p:nvGrpSpPr>
      <p:grpSpPr>
        <a:xfrm>
          <a:off x="0" y="0"/>
          <a:ext cx="0" cy="0"/>
          <a:chOff x="0" y="0"/>
          <a:chExt cx="0" cy="0"/>
        </a:xfrm>
      </p:grpSpPr>
      <p:sp>
        <p:nvSpPr>
          <p:cNvPr id="1667" name="Google Shape;1667;p8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8" name="Google Shape;1668;p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2"/>
        <p:cNvGrpSpPr/>
        <p:nvPr/>
      </p:nvGrpSpPr>
      <p:grpSpPr>
        <a:xfrm>
          <a:off x="0" y="0"/>
          <a:ext cx="0" cy="0"/>
          <a:chOff x="0" y="0"/>
          <a:chExt cx="0" cy="0"/>
        </a:xfrm>
      </p:grpSpPr>
      <p:sp>
        <p:nvSpPr>
          <p:cNvPr id="1673" name="Google Shape;1673;p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4" name="Google Shape;1674;p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0"/>
        <p:cNvGrpSpPr/>
        <p:nvPr/>
      </p:nvGrpSpPr>
      <p:grpSpPr>
        <a:xfrm>
          <a:off x="0" y="0"/>
          <a:ext cx="0" cy="0"/>
          <a:chOff x="0" y="0"/>
          <a:chExt cx="0" cy="0"/>
        </a:xfrm>
      </p:grpSpPr>
      <p:sp>
        <p:nvSpPr>
          <p:cNvPr id="1681" name="Google Shape;1681;p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2" name="Google Shape;1682;p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9" name="Google Shape;1689;p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9"/>
        <p:cNvGrpSpPr/>
        <p:nvPr/>
      </p:nvGrpSpPr>
      <p:grpSpPr>
        <a:xfrm>
          <a:off x="0" y="0"/>
          <a:ext cx="0" cy="0"/>
          <a:chOff x="0" y="0"/>
          <a:chExt cx="0" cy="0"/>
        </a:xfrm>
      </p:grpSpPr>
      <p:sp>
        <p:nvSpPr>
          <p:cNvPr id="1700" name="Google Shape;1700;p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1" name="Google Shape;1701;p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6"/>
        <p:cNvGrpSpPr/>
        <p:nvPr/>
      </p:nvGrpSpPr>
      <p:grpSpPr>
        <a:xfrm>
          <a:off x="0" y="0"/>
          <a:ext cx="0" cy="0"/>
          <a:chOff x="0" y="0"/>
          <a:chExt cx="0" cy="0"/>
        </a:xfrm>
      </p:grpSpPr>
      <p:sp>
        <p:nvSpPr>
          <p:cNvPr id="1707" name="Google Shape;1707;p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8" name="Google Shape;1708;p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5"/>
        <p:cNvGrpSpPr/>
        <p:nvPr/>
      </p:nvGrpSpPr>
      <p:grpSpPr>
        <a:xfrm>
          <a:off x="0" y="0"/>
          <a:ext cx="0" cy="0"/>
          <a:chOff x="0" y="0"/>
          <a:chExt cx="0" cy="0"/>
        </a:xfrm>
      </p:grpSpPr>
      <p:sp>
        <p:nvSpPr>
          <p:cNvPr id="1716" name="Google Shape;1716;p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7" name="Google Shape;1717;p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1"/>
        <p:cNvGrpSpPr/>
        <p:nvPr/>
      </p:nvGrpSpPr>
      <p:grpSpPr>
        <a:xfrm>
          <a:off x="0" y="0"/>
          <a:ext cx="0" cy="0"/>
          <a:chOff x="0" y="0"/>
          <a:chExt cx="0" cy="0"/>
        </a:xfrm>
      </p:grpSpPr>
      <p:sp>
        <p:nvSpPr>
          <p:cNvPr id="1722" name="Google Shape;1722;p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3" name="Google Shape;1723;p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p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9" name="Google Shape;1729;p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3"/>
        <p:cNvGrpSpPr/>
        <p:nvPr/>
      </p:nvGrpSpPr>
      <p:grpSpPr>
        <a:xfrm>
          <a:off x="0" y="0"/>
          <a:ext cx="0" cy="0"/>
          <a:chOff x="0" y="0"/>
          <a:chExt cx="0" cy="0"/>
        </a:xfrm>
      </p:grpSpPr>
      <p:sp>
        <p:nvSpPr>
          <p:cNvPr id="1734" name="Google Shape;1734;p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5" name="Google Shape;1735;p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p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4" name="Google Shape;1744;p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8"/>
        <p:cNvGrpSpPr/>
        <p:nvPr/>
      </p:nvGrpSpPr>
      <p:grpSpPr>
        <a:xfrm>
          <a:off x="0" y="0"/>
          <a:ext cx="0" cy="0"/>
          <a:chOff x="0" y="0"/>
          <a:chExt cx="0" cy="0"/>
        </a:xfrm>
      </p:grpSpPr>
      <p:sp>
        <p:nvSpPr>
          <p:cNvPr id="1759" name="Google Shape;1759;p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0" name="Google Shape;1760;p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p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9" name="Google Shape;1769;p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4"/>
        <p:cNvGrpSpPr/>
        <p:nvPr/>
      </p:nvGrpSpPr>
      <p:grpSpPr>
        <a:xfrm>
          <a:off x="0" y="0"/>
          <a:ext cx="0" cy="0"/>
          <a:chOff x="0" y="0"/>
          <a:chExt cx="0" cy="0"/>
        </a:xfrm>
      </p:grpSpPr>
      <p:sp>
        <p:nvSpPr>
          <p:cNvPr id="1775" name="Google Shape;1775;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6" name="Google Shape;1776;p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1"/>
        <p:cNvGrpSpPr/>
        <p:nvPr/>
      </p:nvGrpSpPr>
      <p:grpSpPr>
        <a:xfrm>
          <a:off x="0" y="0"/>
          <a:ext cx="0" cy="0"/>
          <a:chOff x="0" y="0"/>
          <a:chExt cx="0" cy="0"/>
        </a:xfrm>
      </p:grpSpPr>
      <p:sp>
        <p:nvSpPr>
          <p:cNvPr id="1782" name="Google Shape;1782;p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3" name="Google Shape;1783;p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p1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1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2" name="Google Shape;12;p1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4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9" name="Google Shape;49;p1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4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14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3" name="Google Shape;53;p1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3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5" name="Google Shape;15;p13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1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35"/>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135"/>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lvl1pPr marL="457200" lvl="0" indent="-298450" algn="l">
              <a:lnSpc>
                <a:spcPct val="90000"/>
              </a:lnSpc>
              <a:spcBef>
                <a:spcPts val="1100"/>
              </a:spcBef>
              <a:spcAft>
                <a:spcPts val="0"/>
              </a:spcAft>
              <a:buSzPts val="1100"/>
              <a:buChar char="●"/>
              <a:defRPr/>
            </a:lvl1pPr>
            <a:lvl2pPr marL="914400" lvl="1" indent="-298450" algn="l">
              <a:lnSpc>
                <a:spcPct val="90000"/>
              </a:lnSpc>
              <a:spcBef>
                <a:spcPts val="1200"/>
              </a:spcBef>
              <a:spcAft>
                <a:spcPts val="0"/>
              </a:spcAft>
              <a:buSzPts val="1100"/>
              <a:buChar char="○"/>
              <a:defRPr/>
            </a:lvl2pPr>
            <a:lvl3pPr marL="1371600" lvl="2" indent="-298450" algn="l">
              <a:lnSpc>
                <a:spcPct val="90000"/>
              </a:lnSpc>
              <a:spcBef>
                <a:spcPts val="300"/>
              </a:spcBef>
              <a:spcAft>
                <a:spcPts val="0"/>
              </a:spcAft>
              <a:buSzPts val="1100"/>
              <a:buChar char="■"/>
              <a:defRPr/>
            </a:lvl3pPr>
            <a:lvl4pPr marL="1828800" lvl="3" indent="-298450" algn="l">
              <a:lnSpc>
                <a:spcPct val="90000"/>
              </a:lnSpc>
              <a:spcBef>
                <a:spcPts val="300"/>
              </a:spcBef>
              <a:spcAft>
                <a:spcPts val="0"/>
              </a:spcAft>
              <a:buSzPts val="1100"/>
              <a:buChar char="●"/>
              <a:defRPr/>
            </a:lvl4pPr>
            <a:lvl5pPr marL="2286000" lvl="4" indent="-298450" algn="l">
              <a:lnSpc>
                <a:spcPct val="90000"/>
              </a:lnSpc>
              <a:spcBef>
                <a:spcPts val="300"/>
              </a:spcBef>
              <a:spcAft>
                <a:spcPts val="0"/>
              </a:spcAft>
              <a:buSzPts val="1100"/>
              <a:buChar char="○"/>
              <a:defRPr/>
            </a:lvl5pPr>
            <a:lvl6pPr marL="2743200" lvl="5" indent="-298450" algn="l">
              <a:lnSpc>
                <a:spcPct val="90000"/>
              </a:lnSpc>
              <a:spcBef>
                <a:spcPts val="300"/>
              </a:spcBef>
              <a:spcAft>
                <a:spcPts val="0"/>
              </a:spcAft>
              <a:buSzPts val="1100"/>
              <a:buChar char="■"/>
              <a:defRPr/>
            </a:lvl6pPr>
            <a:lvl7pPr marL="3200400" lvl="6" indent="-298450" algn="l">
              <a:lnSpc>
                <a:spcPct val="90000"/>
              </a:lnSpc>
              <a:spcBef>
                <a:spcPts val="300"/>
              </a:spcBef>
              <a:spcAft>
                <a:spcPts val="0"/>
              </a:spcAft>
              <a:buSzPts val="1100"/>
              <a:buChar char="●"/>
              <a:defRPr/>
            </a:lvl7pPr>
            <a:lvl8pPr marL="3657600" lvl="7" indent="-298450" algn="l">
              <a:lnSpc>
                <a:spcPct val="90000"/>
              </a:lnSpc>
              <a:spcBef>
                <a:spcPts val="300"/>
              </a:spcBef>
              <a:spcAft>
                <a:spcPts val="0"/>
              </a:spcAft>
              <a:buSzPts val="1100"/>
              <a:buChar char="○"/>
              <a:defRPr/>
            </a:lvl8pPr>
            <a:lvl9pPr marL="4114800" lvl="8" indent="-298450" algn="l">
              <a:lnSpc>
                <a:spcPct val="90000"/>
              </a:lnSpc>
              <a:spcBef>
                <a:spcPts val="300"/>
              </a:spcBef>
              <a:spcAft>
                <a:spcPts val="300"/>
              </a:spcAft>
              <a:buSzPts val="1100"/>
              <a:buChar char="■"/>
              <a:defRPr/>
            </a:lvl9pPr>
          </a:lstStyle>
          <a:p>
            <a:endParaRPr/>
          </a:p>
        </p:txBody>
      </p:sp>
      <p:sp>
        <p:nvSpPr>
          <p:cNvPr id="20" name="Google Shape;20;p135"/>
          <p:cNvSpPr txBox="1">
            <a:spLocks noGrp="1"/>
          </p:cNvSpPr>
          <p:nvPr>
            <p:ph type="dt" idx="10"/>
          </p:nvPr>
        </p:nvSpPr>
        <p:spPr>
          <a:xfrm>
            <a:off x="857247" y="4667871"/>
            <a:ext cx="17469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21" name="Google Shape;21;p135"/>
          <p:cNvSpPr txBox="1">
            <a:spLocks noGrp="1"/>
          </p:cNvSpPr>
          <p:nvPr>
            <p:ph type="ftr" idx="11"/>
          </p:nvPr>
        </p:nvSpPr>
        <p:spPr>
          <a:xfrm>
            <a:off x="2961861" y="4667871"/>
            <a:ext cx="35385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22" name="Google Shape;22;p135"/>
          <p:cNvSpPr txBox="1">
            <a:spLocks noGrp="1"/>
          </p:cNvSpPr>
          <p:nvPr>
            <p:ph type="sldNum" idx="12"/>
          </p:nvPr>
        </p:nvSpPr>
        <p:spPr>
          <a:xfrm>
            <a:off x="6997148" y="4667871"/>
            <a:ext cx="1279500" cy="273900"/>
          </a:xfrm>
          <a:prstGeom prst="rect">
            <a:avLst/>
          </a:prstGeom>
          <a:noFill/>
          <a:ln>
            <a:noFill/>
          </a:ln>
        </p:spPr>
        <p:txBody>
          <a:bodyPr spcFirstLastPara="1" wrap="square" lIns="68575" tIns="34275" rIns="68575" bIns="3427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3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5" name="Google Shape;25;p1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1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13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13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0" name="Google Shape;30;p1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1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1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13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13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7" name="Google Shape;37;p1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14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1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14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4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14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4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6" name="Google Shape;46;p1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s://medium.com/basecs/breaking-down-breadth-first-search-cebe696709d9"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g11e975afaf7_0_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dirty="0"/>
              <a:t>CS2040S Tutorial 9</a:t>
            </a:r>
            <a:endParaRPr dirty="0"/>
          </a:p>
        </p:txBody>
      </p:sp>
      <p:sp>
        <p:nvSpPr>
          <p:cNvPr id="3" name="Subtitle 2">
            <a:extLst>
              <a:ext uri="{FF2B5EF4-FFF2-40B4-BE49-F238E27FC236}">
                <a16:creationId xmlns:a16="http://schemas.microsoft.com/office/drawing/2014/main" id="{958EAEC2-1130-18E8-B812-9746746B7E4A}"/>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D9EAD3"/>
                </a:highlight>
              </a:rPr>
              <a:t>Adjacency List</a:t>
            </a:r>
            <a:r>
              <a:rPr lang="en"/>
              <a:t> (Undirected Graph)</a:t>
            </a:r>
            <a:endParaRPr/>
          </a:p>
        </p:txBody>
      </p:sp>
      <p:sp>
        <p:nvSpPr>
          <p:cNvPr id="128" name="Google Shape;128;p9"/>
          <p:cNvSpPr/>
          <p:nvPr/>
        </p:nvSpPr>
        <p:spPr>
          <a:xfrm>
            <a:off x="552000" y="2944851"/>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129" name="Google Shape;129;p9"/>
          <p:cNvSpPr/>
          <p:nvPr/>
        </p:nvSpPr>
        <p:spPr>
          <a:xfrm>
            <a:off x="552000" y="3870768"/>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30" name="Google Shape;130;p9"/>
          <p:cNvSpPr/>
          <p:nvPr/>
        </p:nvSpPr>
        <p:spPr>
          <a:xfrm>
            <a:off x="1499713" y="2944851"/>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131" name="Google Shape;131;p9"/>
          <p:cNvCxnSpPr>
            <a:stCxn id="128" idx="6"/>
            <a:endCxn id="130"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132" name="Google Shape;132;p9"/>
          <p:cNvSpPr/>
          <p:nvPr/>
        </p:nvSpPr>
        <p:spPr>
          <a:xfrm>
            <a:off x="1499711" y="3870768"/>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133" name="Google Shape;133;p9"/>
          <p:cNvSpPr/>
          <p:nvPr/>
        </p:nvSpPr>
        <p:spPr>
          <a:xfrm>
            <a:off x="2222116" y="3407785"/>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134" name="Google Shape;134;p9"/>
          <p:cNvCxnSpPr>
            <a:stCxn id="128" idx="4"/>
            <a:endCxn id="129"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135" name="Google Shape;135;p9"/>
          <p:cNvCxnSpPr>
            <a:stCxn id="130" idx="3"/>
            <a:endCxn id="129"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136" name="Google Shape;136;p9"/>
          <p:cNvCxnSpPr>
            <a:stCxn id="132" idx="2"/>
            <a:endCxn id="129"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137" name="Google Shape;137;p9"/>
          <p:cNvCxnSpPr>
            <a:stCxn id="130" idx="4"/>
            <a:endCxn id="132"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138" name="Google Shape;138;p9"/>
          <p:cNvCxnSpPr>
            <a:stCxn id="133" idx="3"/>
            <a:endCxn id="132"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139" name="Google Shape;139;p9"/>
          <p:cNvCxnSpPr>
            <a:stCxn id="130" idx="6"/>
            <a:endCxn id="133"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
        <p:nvSpPr>
          <p:cNvPr id="140" name="Google Shape;140;p9"/>
          <p:cNvSpPr/>
          <p:nvPr/>
        </p:nvSpPr>
        <p:spPr>
          <a:xfrm>
            <a:off x="3271450" y="2497075"/>
            <a:ext cx="457200" cy="453300"/>
          </a:xfrm>
          <a:prstGeom prst="rect">
            <a:avLst/>
          </a:prstGeom>
          <a:solidFill>
            <a:srgbClr val="FFFF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41" name="Google Shape;141;p9"/>
          <p:cNvSpPr/>
          <p:nvPr/>
        </p:nvSpPr>
        <p:spPr>
          <a:xfrm>
            <a:off x="2819675" y="24970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142" name="Google Shape;142;p9"/>
          <p:cNvSpPr/>
          <p:nvPr/>
        </p:nvSpPr>
        <p:spPr>
          <a:xfrm>
            <a:off x="3271450" y="2950447"/>
            <a:ext cx="457200" cy="453300"/>
          </a:xfrm>
          <a:prstGeom prst="rect">
            <a:avLst/>
          </a:prstGeom>
          <a:solidFill>
            <a:srgbClr val="FFFF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43" name="Google Shape;143;p9"/>
          <p:cNvSpPr/>
          <p:nvPr/>
        </p:nvSpPr>
        <p:spPr>
          <a:xfrm>
            <a:off x="2819675" y="29504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44" name="Google Shape;144;p9"/>
          <p:cNvSpPr/>
          <p:nvPr/>
        </p:nvSpPr>
        <p:spPr>
          <a:xfrm>
            <a:off x="3271450" y="3403820"/>
            <a:ext cx="457200" cy="453300"/>
          </a:xfrm>
          <a:prstGeom prst="rect">
            <a:avLst/>
          </a:prstGeom>
          <a:solidFill>
            <a:srgbClr val="FFFF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45" name="Google Shape;145;p9"/>
          <p:cNvSpPr/>
          <p:nvPr/>
        </p:nvSpPr>
        <p:spPr>
          <a:xfrm>
            <a:off x="2819675" y="34038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146" name="Google Shape;146;p9"/>
          <p:cNvSpPr/>
          <p:nvPr/>
        </p:nvSpPr>
        <p:spPr>
          <a:xfrm>
            <a:off x="3271450" y="3857192"/>
            <a:ext cx="457200" cy="453300"/>
          </a:xfrm>
          <a:prstGeom prst="rect">
            <a:avLst/>
          </a:prstGeom>
          <a:solidFill>
            <a:srgbClr val="FFFF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47" name="Google Shape;147;p9"/>
          <p:cNvSpPr/>
          <p:nvPr/>
        </p:nvSpPr>
        <p:spPr>
          <a:xfrm>
            <a:off x="2819675" y="38571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48" name="Google Shape;148;p9"/>
          <p:cNvSpPr/>
          <p:nvPr/>
        </p:nvSpPr>
        <p:spPr>
          <a:xfrm>
            <a:off x="3271450" y="4310565"/>
            <a:ext cx="457200" cy="453300"/>
          </a:xfrm>
          <a:prstGeom prst="rect">
            <a:avLst/>
          </a:prstGeom>
          <a:solidFill>
            <a:srgbClr val="FFFF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49" name="Google Shape;149;p9"/>
          <p:cNvSpPr/>
          <p:nvPr/>
        </p:nvSpPr>
        <p:spPr>
          <a:xfrm>
            <a:off x="2819675" y="43105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sp>
        <p:nvSpPr>
          <p:cNvPr id="150" name="Google Shape;150;p9"/>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151" name="Google Shape;151;p9"/>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How to represent this?</a:t>
            </a:r>
            <a:br>
              <a:rPr lang="en"/>
            </a:br>
            <a:r>
              <a:rPr lang="en" b="1"/>
              <a:t>Array</a:t>
            </a:r>
            <a:r>
              <a:rPr lang="en"/>
              <a:t>: The nodes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790"/>
        <p:cNvGrpSpPr/>
        <p:nvPr/>
      </p:nvGrpSpPr>
      <p:grpSpPr>
        <a:xfrm>
          <a:off x="0" y="0"/>
          <a:ext cx="0" cy="0"/>
          <a:chOff x="0" y="0"/>
          <a:chExt cx="0" cy="0"/>
        </a:xfrm>
      </p:grpSpPr>
      <p:sp>
        <p:nvSpPr>
          <p:cNvPr id="1791" name="Google Shape;1791;p96"/>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5c</a:t>
            </a:r>
            <a:endParaRPr/>
          </a:p>
        </p:txBody>
      </p:sp>
      <p:sp>
        <p:nvSpPr>
          <p:cNvPr id="1792" name="Google Shape;1792;p96"/>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200"/>
              </a:spcBef>
              <a:spcAft>
                <a:spcPts val="1200"/>
              </a:spcAft>
              <a:buSzPts val="1100"/>
              <a:buNone/>
            </a:pPr>
            <a:r>
              <a:rPr lang="en"/>
              <a:t>When does your search finish? Can you optimize the algorithm to minimize the amount of searching?</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7" name="Google Shape;1797;p97"/>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5c</a:t>
            </a:r>
            <a:endParaRPr/>
          </a:p>
        </p:txBody>
      </p:sp>
      <p:sp>
        <p:nvSpPr>
          <p:cNvPr id="1798" name="Google Shape;1798;p97"/>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200"/>
              </a:spcBef>
              <a:spcAft>
                <a:spcPts val="0"/>
              </a:spcAft>
              <a:buSzPts val="1100"/>
              <a:buNone/>
            </a:pPr>
            <a:r>
              <a:rPr lang="en"/>
              <a:t>At every node, check if partial assignment is valid:</a:t>
            </a:r>
            <a:endParaRPr/>
          </a:p>
          <a:p>
            <a:pPr marL="457200" lvl="0" indent="-298450" algn="l" rtl="0">
              <a:lnSpc>
                <a:spcPct val="115000"/>
              </a:lnSpc>
              <a:spcBef>
                <a:spcPts val="1200"/>
              </a:spcBef>
              <a:spcAft>
                <a:spcPts val="0"/>
              </a:spcAft>
              <a:buSzPts val="1100"/>
              <a:buChar char="-"/>
            </a:pPr>
            <a:r>
              <a:rPr lang="en"/>
              <a:t>If valid: Continue searching down the node (aka continue making assignments)</a:t>
            </a:r>
            <a:endParaRPr/>
          </a:p>
          <a:p>
            <a:pPr marL="457200" lvl="0" indent="-298450" algn="l" rtl="0">
              <a:lnSpc>
                <a:spcPct val="115000"/>
              </a:lnSpc>
              <a:spcBef>
                <a:spcPts val="0"/>
              </a:spcBef>
              <a:spcAft>
                <a:spcPts val="0"/>
              </a:spcAft>
              <a:buSzPts val="1100"/>
              <a:buChar char="-"/>
            </a:pPr>
            <a:r>
              <a:rPr lang="en"/>
              <a:t>If not valid: Stop searching along down the subtree of this node</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Shape 1802"/>
        <p:cNvGrpSpPr/>
        <p:nvPr/>
      </p:nvGrpSpPr>
      <p:grpSpPr>
        <a:xfrm>
          <a:off x="0" y="0"/>
          <a:ext cx="0" cy="0"/>
          <a:chOff x="0" y="0"/>
          <a:chExt cx="0" cy="0"/>
        </a:xfrm>
      </p:grpSpPr>
      <p:sp>
        <p:nvSpPr>
          <p:cNvPr id="1803" name="Google Shape;1803;p98"/>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a:t>
            </a:r>
            <a:endParaRPr/>
          </a:p>
        </p:txBody>
      </p:sp>
      <p:sp>
        <p:nvSpPr>
          <p:cNvPr id="1804" name="Google Shape;1804;p98"/>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r>
              <a:rPr lang="en"/>
              <a:t>Constraint-satisfaction problem (CSP) which you’ll see in AI</a:t>
            </a: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0"/>
              </a:spcAft>
              <a:buSzPts val="1100"/>
              <a:buNone/>
            </a:pPr>
            <a:endParaRPr i="1"/>
          </a:p>
          <a:p>
            <a:pPr marL="0" lvl="0" indent="0" algn="l" rtl="0">
              <a:lnSpc>
                <a:spcPct val="90000"/>
              </a:lnSpc>
              <a:spcBef>
                <a:spcPts val="1200"/>
              </a:spcBef>
              <a:spcAft>
                <a:spcPts val="0"/>
              </a:spcAft>
              <a:buSzPts val="1100"/>
              <a:buNone/>
            </a:pPr>
            <a:endParaRPr i="1"/>
          </a:p>
          <a:p>
            <a:pPr marL="0" lvl="0" indent="0" algn="l" rtl="0">
              <a:lnSpc>
                <a:spcPct val="90000"/>
              </a:lnSpc>
              <a:spcBef>
                <a:spcPts val="1200"/>
              </a:spcBef>
              <a:spcAft>
                <a:spcPts val="0"/>
              </a:spcAft>
              <a:buSzPts val="1100"/>
              <a:buNone/>
            </a:pPr>
            <a:endParaRPr i="1"/>
          </a:p>
          <a:p>
            <a:pPr marL="0" lvl="0" indent="0" algn="l" rtl="0">
              <a:lnSpc>
                <a:spcPct val="90000"/>
              </a:lnSpc>
              <a:spcBef>
                <a:spcPts val="1200"/>
              </a:spcBef>
              <a:spcAft>
                <a:spcPts val="1200"/>
              </a:spcAft>
              <a:buSzPts val="1100"/>
              <a:buNone/>
            </a:pPr>
            <a:r>
              <a:rPr lang="en" i="1"/>
              <a:t>Key learning point: </a:t>
            </a:r>
            <a:r>
              <a:rPr lang="en" b="1"/>
              <a:t>How to model a problem with graphs</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808"/>
        <p:cNvGrpSpPr/>
        <p:nvPr/>
      </p:nvGrpSpPr>
      <p:grpSpPr>
        <a:xfrm>
          <a:off x="0" y="0"/>
          <a:ext cx="0" cy="0"/>
          <a:chOff x="0" y="0"/>
          <a:chExt cx="0" cy="0"/>
        </a:xfrm>
      </p:grpSpPr>
      <p:sp>
        <p:nvSpPr>
          <p:cNvPr id="1809" name="Google Shape;1809;p99"/>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6</a:t>
            </a:r>
            <a:endParaRPr/>
          </a:p>
        </p:txBody>
      </p:sp>
      <p:sp>
        <p:nvSpPr>
          <p:cNvPr id="1810" name="Google Shape;1810;p99"/>
          <p:cNvSpPr txBox="1"/>
          <p:nvPr/>
        </p:nvSpPr>
        <p:spPr>
          <a:xfrm>
            <a:off x="756600" y="1364075"/>
            <a:ext cx="7636800" cy="349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rgbClr val="000000"/>
              </a:buClr>
              <a:buSzPts val="1400"/>
              <a:buFont typeface="Arial"/>
              <a:buNone/>
            </a:pPr>
            <a:r>
              <a:rPr lang="en" sz="1400" b="0" i="0" u="none" strike="noStrike" cap="none">
                <a:solidFill>
                  <a:schemeClr val="dk2"/>
                </a:solidFill>
                <a:latin typeface="Arial"/>
                <a:ea typeface="Arial"/>
                <a:cs typeface="Arial"/>
                <a:sym typeface="Arial"/>
              </a:rPr>
              <a:t>We have to divide students into good and bad. Tutors each create a set of cards. </a:t>
            </a:r>
            <a:r>
              <a:rPr lang="en" sz="1400" b="1" i="0" u="none" strike="noStrike" cap="none">
                <a:solidFill>
                  <a:schemeClr val="dk2"/>
                </a:solidFill>
                <a:latin typeface="Arial"/>
                <a:ea typeface="Arial"/>
                <a:cs typeface="Arial"/>
                <a:sym typeface="Arial"/>
              </a:rPr>
              <a:t>Each card contains the names of two students.</a:t>
            </a:r>
            <a:r>
              <a:rPr lang="en" sz="1400" b="0" i="0" u="none" strike="noStrike" cap="none">
                <a:solidFill>
                  <a:schemeClr val="dk2"/>
                </a:solidFill>
                <a:latin typeface="Arial"/>
                <a:ea typeface="Arial"/>
                <a:cs typeface="Arial"/>
                <a:sym typeface="Arial"/>
              </a:rPr>
              <a:t> </a:t>
            </a:r>
            <a:r>
              <a:rPr lang="en" sz="1400" b="1" i="0" u="none" strike="noStrike" cap="none">
                <a:solidFill>
                  <a:schemeClr val="dk2"/>
                </a:solidFill>
                <a:latin typeface="Arial"/>
                <a:ea typeface="Arial"/>
                <a:cs typeface="Arial"/>
                <a:sym typeface="Arial"/>
              </a:rPr>
              <a:t>One of the two names is a good student, and the other is a bad student. </a:t>
            </a:r>
            <a:r>
              <a:rPr lang="en" sz="1400" b="0" i="0" u="none" strike="noStrike" cap="none">
                <a:solidFill>
                  <a:schemeClr val="dk2"/>
                </a:solidFill>
                <a:latin typeface="Arial"/>
                <a:ea typeface="Arial"/>
                <a:cs typeface="Arial"/>
                <a:sym typeface="Arial"/>
              </a:rPr>
              <a:t>Unfortunately, they do not indicate which is which. </a:t>
            </a: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r>
              <a:rPr lang="en" sz="1400" b="0" i="0" u="none" strike="noStrike" cap="none">
                <a:solidFill>
                  <a:schemeClr val="dk2"/>
                </a:solidFill>
                <a:latin typeface="Arial"/>
                <a:ea typeface="Arial"/>
                <a:cs typeface="Arial"/>
                <a:sym typeface="Arial"/>
              </a:rPr>
              <a:t>It is not certain that the cards are consistent: maybe one tutor thinks that Humperdink is a good student, while another tutor thinks that Humperdink is a bad student. (And Humperdink may appear on several different cards.) In addition, the tutors do not provide cards for every student.	</a:t>
            </a: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1200"/>
              </a:spcAft>
              <a:buClr>
                <a:srgbClr val="000000"/>
              </a:buClr>
              <a:buSzPts val="1400"/>
              <a:buFont typeface="Arial"/>
              <a:buNone/>
            </a:pPr>
            <a:r>
              <a:rPr lang="en" sz="1400" b="0" i="0" u="none" strike="noStrike" cap="none">
                <a:solidFill>
                  <a:schemeClr val="dk2"/>
                </a:solidFill>
                <a:latin typeface="Arial"/>
                <a:ea typeface="Arial"/>
                <a:cs typeface="Arial"/>
                <a:sym typeface="Arial"/>
              </a:rPr>
              <a:t>Assume you can read the names on a card in O(1) time and that there are </a:t>
            </a:r>
            <a:r>
              <a:rPr lang="en" sz="1400" b="1" i="0" u="none" strike="noStrike" cap="none">
                <a:solidFill>
                  <a:schemeClr val="dk2"/>
                </a:solidFill>
                <a:latin typeface="Arial"/>
                <a:ea typeface="Arial"/>
                <a:cs typeface="Arial"/>
                <a:sym typeface="Arial"/>
              </a:rPr>
              <a:t>more good students than bad students. </a:t>
            </a:r>
            <a:endParaRPr sz="1400" b="1" i="0" u="none" strike="noStrike" cap="none">
              <a:solidFill>
                <a:schemeClr val="dk2"/>
              </a:solidFill>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814"/>
        <p:cNvGrpSpPr/>
        <p:nvPr/>
      </p:nvGrpSpPr>
      <p:grpSpPr>
        <a:xfrm>
          <a:off x="0" y="0"/>
          <a:ext cx="0" cy="0"/>
          <a:chOff x="0" y="0"/>
          <a:chExt cx="0" cy="0"/>
        </a:xfrm>
      </p:grpSpPr>
      <p:sp>
        <p:nvSpPr>
          <p:cNvPr id="1815" name="Google Shape;1815;p100"/>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6</a:t>
            </a:r>
            <a:endParaRPr/>
          </a:p>
        </p:txBody>
      </p:sp>
      <p:sp>
        <p:nvSpPr>
          <p:cNvPr id="1816" name="Google Shape;1816;p100"/>
          <p:cNvSpPr txBox="1">
            <a:spLocks noGrp="1"/>
          </p:cNvSpPr>
          <p:nvPr>
            <p:ph type="body" idx="1"/>
          </p:nvPr>
        </p:nvSpPr>
        <p:spPr>
          <a:xfrm>
            <a:off x="781050" y="1543050"/>
            <a:ext cx="25704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r>
              <a:rPr lang="en" b="1"/>
              <a:t>Node:</a:t>
            </a: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1200"/>
              </a:spcAft>
              <a:buSzPts val="1100"/>
              <a:buNone/>
            </a:pPr>
            <a:endParaRPr/>
          </a:p>
        </p:txBody>
      </p:sp>
      <p:sp>
        <p:nvSpPr>
          <p:cNvPr id="1817" name="Google Shape;1817;p100"/>
          <p:cNvSpPr txBox="1">
            <a:spLocks noGrp="1"/>
          </p:cNvSpPr>
          <p:nvPr>
            <p:ph type="body" idx="1"/>
          </p:nvPr>
        </p:nvSpPr>
        <p:spPr>
          <a:xfrm>
            <a:off x="781050" y="3233750"/>
            <a:ext cx="5359500" cy="11937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1200"/>
              </a:spcAft>
              <a:buSzPts val="1100"/>
              <a:buNone/>
            </a:pPr>
            <a:r>
              <a:rPr lang="en" b="1"/>
              <a:t>Edges:</a:t>
            </a:r>
            <a:r>
              <a:rPr lang="en"/>
              <a:t>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821"/>
        <p:cNvGrpSpPr/>
        <p:nvPr/>
      </p:nvGrpSpPr>
      <p:grpSpPr>
        <a:xfrm>
          <a:off x="0" y="0"/>
          <a:ext cx="0" cy="0"/>
          <a:chOff x="0" y="0"/>
          <a:chExt cx="0" cy="0"/>
        </a:xfrm>
      </p:grpSpPr>
      <p:sp>
        <p:nvSpPr>
          <p:cNvPr id="1822" name="Google Shape;1822;p101"/>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6</a:t>
            </a:r>
            <a:endParaRPr/>
          </a:p>
        </p:txBody>
      </p:sp>
      <p:sp>
        <p:nvSpPr>
          <p:cNvPr id="1823" name="Google Shape;1823;p101"/>
          <p:cNvSpPr txBox="1">
            <a:spLocks noGrp="1"/>
          </p:cNvSpPr>
          <p:nvPr>
            <p:ph type="body" idx="1"/>
          </p:nvPr>
        </p:nvSpPr>
        <p:spPr>
          <a:xfrm>
            <a:off x="781050" y="1543050"/>
            <a:ext cx="58482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r>
              <a:rPr lang="en" b="1"/>
              <a:t>Node: </a:t>
            </a:r>
            <a:r>
              <a:rPr lang="en"/>
              <a:t>Students (Alice, Bob, Charlie, Demon, Elliot)</a:t>
            </a: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1200"/>
              </a:spcAft>
              <a:buSzPts val="1100"/>
              <a:buNone/>
            </a:pPr>
            <a:endParaRPr/>
          </a:p>
        </p:txBody>
      </p:sp>
      <p:sp>
        <p:nvSpPr>
          <p:cNvPr id="1824" name="Google Shape;1824;p101"/>
          <p:cNvSpPr txBox="1">
            <a:spLocks noGrp="1"/>
          </p:cNvSpPr>
          <p:nvPr>
            <p:ph type="body" idx="1"/>
          </p:nvPr>
        </p:nvSpPr>
        <p:spPr>
          <a:xfrm>
            <a:off x="781050" y="3157550"/>
            <a:ext cx="5359500" cy="1193700"/>
          </a:xfrm>
          <a:prstGeom prst="rect">
            <a:avLst/>
          </a:prstGeom>
          <a:noFill/>
          <a:ln>
            <a:noFill/>
          </a:ln>
        </p:spPr>
        <p:txBody>
          <a:bodyPr spcFirstLastPara="1" wrap="square" lIns="68575" tIns="34275" rIns="68575" bIns="34275" anchor="t" anchorCtr="0">
            <a:normAutofit/>
          </a:bodyPr>
          <a:lstStyle/>
          <a:p>
            <a:pPr marL="0" lvl="0" indent="0" algn="l" rtl="0">
              <a:lnSpc>
                <a:spcPct val="150000"/>
              </a:lnSpc>
              <a:spcBef>
                <a:spcPts val="1100"/>
              </a:spcBef>
              <a:spcAft>
                <a:spcPts val="1200"/>
              </a:spcAft>
              <a:buSzPts val="1100"/>
              <a:buNone/>
            </a:pPr>
            <a:r>
              <a:rPr lang="en" b="1"/>
              <a:t>Edges:</a:t>
            </a:r>
            <a:r>
              <a:rPr lang="en"/>
              <a:t>  Students that are on the same card are connected by an edge</a:t>
            </a:r>
            <a:endParaRPr/>
          </a:p>
        </p:txBody>
      </p:sp>
      <p:sp>
        <p:nvSpPr>
          <p:cNvPr id="1825" name="Google Shape;1825;p101"/>
          <p:cNvSpPr/>
          <p:nvPr/>
        </p:nvSpPr>
        <p:spPr>
          <a:xfrm>
            <a:off x="6629200" y="2563050"/>
            <a:ext cx="1633500" cy="23373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Bob</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829"/>
        <p:cNvGrpSpPr/>
        <p:nvPr/>
      </p:nvGrpSpPr>
      <p:grpSpPr>
        <a:xfrm>
          <a:off x="0" y="0"/>
          <a:ext cx="0" cy="0"/>
          <a:chOff x="0" y="0"/>
          <a:chExt cx="0" cy="0"/>
        </a:xfrm>
      </p:grpSpPr>
      <p:sp>
        <p:nvSpPr>
          <p:cNvPr id="1830" name="Google Shape;1830;p102"/>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6: Consistent?</a:t>
            </a:r>
            <a:endParaRPr/>
          </a:p>
        </p:txBody>
      </p:sp>
      <p:sp>
        <p:nvSpPr>
          <p:cNvPr id="1831" name="Google Shape;1831;p102"/>
          <p:cNvSpPr txBox="1">
            <a:spLocks noGrp="1"/>
          </p:cNvSpPr>
          <p:nvPr>
            <p:ph type="body" idx="1"/>
          </p:nvPr>
        </p:nvSpPr>
        <p:spPr>
          <a:xfrm>
            <a:off x="781050" y="1543050"/>
            <a:ext cx="45885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1200"/>
              </a:spcAft>
              <a:buSzPts val="1100"/>
              <a:buNone/>
            </a:pPr>
            <a:endParaRPr/>
          </a:p>
        </p:txBody>
      </p:sp>
      <p:pic>
        <p:nvPicPr>
          <p:cNvPr id="1832" name="Google Shape;1832;p102" descr="Is every complete bipartite graph complete? - Quora"/>
          <p:cNvPicPr preferRelativeResize="0"/>
          <p:nvPr/>
        </p:nvPicPr>
        <p:blipFill rotWithShape="1">
          <a:blip r:embed="rId3">
            <a:alphaModFix/>
          </a:blip>
          <a:srcRect/>
          <a:stretch/>
        </p:blipFill>
        <p:spPr>
          <a:xfrm>
            <a:off x="3689625" y="2064750"/>
            <a:ext cx="2397225" cy="2242575"/>
          </a:xfrm>
          <a:prstGeom prst="rect">
            <a:avLst/>
          </a:prstGeom>
          <a:noFill/>
          <a:ln>
            <a:noFill/>
          </a:ln>
        </p:spPr>
      </p:pic>
      <p:sp>
        <p:nvSpPr>
          <p:cNvPr id="1833" name="Google Shape;1833;p102"/>
          <p:cNvSpPr txBox="1">
            <a:spLocks noGrp="1"/>
          </p:cNvSpPr>
          <p:nvPr>
            <p:ph type="body" idx="1"/>
          </p:nvPr>
        </p:nvSpPr>
        <p:spPr>
          <a:xfrm>
            <a:off x="781050" y="1543050"/>
            <a:ext cx="76032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r>
              <a:rPr lang="en"/>
              <a:t>If the cards are consistent, our graph will look something like this:</a:t>
            </a: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1200"/>
              </a:spcAft>
              <a:buSzPts val="1100"/>
              <a:buNone/>
            </a:pPr>
            <a:endParaRPr/>
          </a:p>
        </p:txBody>
      </p:sp>
      <p:sp>
        <p:nvSpPr>
          <p:cNvPr id="1834" name="Google Shape;1834;p102"/>
          <p:cNvSpPr/>
          <p:nvPr/>
        </p:nvSpPr>
        <p:spPr>
          <a:xfrm>
            <a:off x="3275500" y="2285025"/>
            <a:ext cx="686400" cy="37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p:txBody>
      </p:sp>
      <p:sp>
        <p:nvSpPr>
          <p:cNvPr id="1835" name="Google Shape;1835;p102"/>
          <p:cNvSpPr/>
          <p:nvPr/>
        </p:nvSpPr>
        <p:spPr>
          <a:xfrm>
            <a:off x="3323350" y="3275500"/>
            <a:ext cx="590700" cy="258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Bob</a:t>
            </a:r>
            <a:endParaRPr sz="1400" b="0" i="0" u="none" strike="noStrike" cap="none">
              <a:solidFill>
                <a:srgbClr val="000000"/>
              </a:solidFill>
              <a:latin typeface="Arial"/>
              <a:ea typeface="Arial"/>
              <a:cs typeface="Arial"/>
              <a:sym typeface="Arial"/>
            </a:endParaRPr>
          </a:p>
        </p:txBody>
      </p:sp>
      <p:sp>
        <p:nvSpPr>
          <p:cNvPr id="1836" name="Google Shape;1836;p102"/>
          <p:cNvSpPr/>
          <p:nvPr/>
        </p:nvSpPr>
        <p:spPr>
          <a:xfrm>
            <a:off x="3154775" y="3736675"/>
            <a:ext cx="746100" cy="37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Charlie</a:t>
            </a:r>
            <a:endParaRPr sz="1400" b="0" i="0" u="none" strike="noStrike" cap="none">
              <a:solidFill>
                <a:srgbClr val="000000"/>
              </a:solidFill>
              <a:latin typeface="Arial"/>
              <a:ea typeface="Arial"/>
              <a:cs typeface="Arial"/>
              <a:sym typeface="Arial"/>
            </a:endParaRPr>
          </a:p>
        </p:txBody>
      </p:sp>
      <p:sp>
        <p:nvSpPr>
          <p:cNvPr id="1837" name="Google Shape;1837;p102"/>
          <p:cNvSpPr/>
          <p:nvPr/>
        </p:nvSpPr>
        <p:spPr>
          <a:xfrm>
            <a:off x="5653025" y="2198250"/>
            <a:ext cx="906600" cy="37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p:txBody>
      </p:sp>
      <p:sp>
        <p:nvSpPr>
          <p:cNvPr id="1838" name="Google Shape;1838;p102"/>
          <p:cNvSpPr/>
          <p:nvPr/>
        </p:nvSpPr>
        <p:spPr>
          <a:xfrm>
            <a:off x="5831500" y="3202100"/>
            <a:ext cx="906600" cy="37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Elliot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103"/>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6: Consistent?</a:t>
            </a:r>
            <a:endParaRPr/>
          </a:p>
        </p:txBody>
      </p:sp>
      <p:pic>
        <p:nvPicPr>
          <p:cNvPr id="1844" name="Google Shape;1844;p103" descr="Is every complete bipartite graph complete? - Quora"/>
          <p:cNvPicPr preferRelativeResize="0"/>
          <p:nvPr/>
        </p:nvPicPr>
        <p:blipFill rotWithShape="1">
          <a:blip r:embed="rId3">
            <a:alphaModFix/>
          </a:blip>
          <a:srcRect/>
          <a:stretch/>
        </p:blipFill>
        <p:spPr>
          <a:xfrm>
            <a:off x="2089425" y="2064750"/>
            <a:ext cx="2397225" cy="2242575"/>
          </a:xfrm>
          <a:prstGeom prst="rect">
            <a:avLst/>
          </a:prstGeom>
          <a:noFill/>
          <a:ln>
            <a:noFill/>
          </a:ln>
        </p:spPr>
      </p:pic>
      <p:sp>
        <p:nvSpPr>
          <p:cNvPr id="1845" name="Google Shape;1845;p103"/>
          <p:cNvSpPr txBox="1">
            <a:spLocks noGrp="1"/>
          </p:cNvSpPr>
          <p:nvPr>
            <p:ph type="body" idx="1"/>
          </p:nvPr>
        </p:nvSpPr>
        <p:spPr>
          <a:xfrm>
            <a:off x="781050" y="1543050"/>
            <a:ext cx="7603200" cy="521700"/>
          </a:xfrm>
          <a:prstGeom prst="rect">
            <a:avLst/>
          </a:prstGeom>
          <a:noFill/>
          <a:ln>
            <a:noFill/>
          </a:ln>
        </p:spPr>
        <p:txBody>
          <a:bodyPr spcFirstLastPara="1" wrap="square" lIns="68575" tIns="34275" rIns="68575" bIns="34275" anchor="t" anchorCtr="0">
            <a:normAutofit fontScale="85000" lnSpcReduction="20000"/>
          </a:bodyPr>
          <a:lstStyle/>
          <a:p>
            <a:pPr marL="0" lvl="0" indent="0" algn="l" rtl="0">
              <a:lnSpc>
                <a:spcPct val="90000"/>
              </a:lnSpc>
              <a:spcBef>
                <a:spcPts val="1100"/>
              </a:spcBef>
              <a:spcAft>
                <a:spcPts val="1200"/>
              </a:spcAft>
              <a:buSzPts val="1100"/>
              <a:buNone/>
            </a:pPr>
            <a:r>
              <a:rPr lang="en"/>
              <a:t>If the cards are consistent, our graph will look something like this:</a:t>
            </a:r>
            <a:endParaRPr/>
          </a:p>
        </p:txBody>
      </p:sp>
      <p:sp>
        <p:nvSpPr>
          <p:cNvPr id="1846" name="Google Shape;1846;p103"/>
          <p:cNvSpPr/>
          <p:nvPr/>
        </p:nvSpPr>
        <p:spPr>
          <a:xfrm>
            <a:off x="1675300" y="2285025"/>
            <a:ext cx="686400" cy="37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p:txBody>
      </p:sp>
      <p:sp>
        <p:nvSpPr>
          <p:cNvPr id="1847" name="Google Shape;1847;p103"/>
          <p:cNvSpPr/>
          <p:nvPr/>
        </p:nvSpPr>
        <p:spPr>
          <a:xfrm>
            <a:off x="1723150" y="3275500"/>
            <a:ext cx="590700" cy="258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Bob</a:t>
            </a:r>
            <a:endParaRPr sz="1400" b="0" i="0" u="none" strike="noStrike" cap="none">
              <a:solidFill>
                <a:srgbClr val="000000"/>
              </a:solidFill>
              <a:latin typeface="Arial"/>
              <a:ea typeface="Arial"/>
              <a:cs typeface="Arial"/>
              <a:sym typeface="Arial"/>
            </a:endParaRPr>
          </a:p>
        </p:txBody>
      </p:sp>
      <p:sp>
        <p:nvSpPr>
          <p:cNvPr id="1848" name="Google Shape;1848;p103"/>
          <p:cNvSpPr/>
          <p:nvPr/>
        </p:nvSpPr>
        <p:spPr>
          <a:xfrm>
            <a:off x="1554575" y="3736675"/>
            <a:ext cx="746100" cy="37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Charlie</a:t>
            </a:r>
            <a:endParaRPr sz="1400" b="0" i="0" u="none" strike="noStrike" cap="none">
              <a:solidFill>
                <a:srgbClr val="000000"/>
              </a:solidFill>
              <a:latin typeface="Arial"/>
              <a:ea typeface="Arial"/>
              <a:cs typeface="Arial"/>
              <a:sym typeface="Arial"/>
            </a:endParaRPr>
          </a:p>
        </p:txBody>
      </p:sp>
      <p:sp>
        <p:nvSpPr>
          <p:cNvPr id="1849" name="Google Shape;1849;p103"/>
          <p:cNvSpPr/>
          <p:nvPr/>
        </p:nvSpPr>
        <p:spPr>
          <a:xfrm>
            <a:off x="4052825" y="2198250"/>
            <a:ext cx="906600" cy="37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p:txBody>
      </p:sp>
      <p:sp>
        <p:nvSpPr>
          <p:cNvPr id="1850" name="Google Shape;1850;p103"/>
          <p:cNvSpPr/>
          <p:nvPr/>
        </p:nvSpPr>
        <p:spPr>
          <a:xfrm>
            <a:off x="4231300" y="3202100"/>
            <a:ext cx="906600" cy="37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Elliot</a:t>
            </a:r>
            <a:endParaRPr sz="1400" b="0" i="0" u="none" strike="noStrike" cap="none">
              <a:solidFill>
                <a:srgbClr val="000000"/>
              </a:solidFill>
              <a:latin typeface="Arial"/>
              <a:ea typeface="Arial"/>
              <a:cs typeface="Arial"/>
              <a:sym typeface="Arial"/>
            </a:endParaRPr>
          </a:p>
        </p:txBody>
      </p:sp>
      <p:sp>
        <p:nvSpPr>
          <p:cNvPr id="1851" name="Google Shape;1851;p103"/>
          <p:cNvSpPr txBox="1">
            <a:spLocks noGrp="1"/>
          </p:cNvSpPr>
          <p:nvPr>
            <p:ph type="body" idx="1"/>
          </p:nvPr>
        </p:nvSpPr>
        <p:spPr>
          <a:xfrm>
            <a:off x="5615050" y="3099750"/>
            <a:ext cx="3471900" cy="890100"/>
          </a:xfrm>
          <a:prstGeom prst="rect">
            <a:avLst/>
          </a:prstGeom>
          <a:noFill/>
          <a:ln>
            <a:noFill/>
          </a:ln>
        </p:spPr>
        <p:txBody>
          <a:bodyPr spcFirstLastPara="1" wrap="square" lIns="68575" tIns="34275" rIns="68575" bIns="34275" anchor="t" anchorCtr="0">
            <a:normAutofit fontScale="85000" lnSpcReduction="20000"/>
          </a:bodyPr>
          <a:lstStyle/>
          <a:p>
            <a:pPr marL="0" lvl="0" indent="0" algn="l" rtl="0">
              <a:lnSpc>
                <a:spcPct val="90000"/>
              </a:lnSpc>
              <a:spcBef>
                <a:spcPts val="1100"/>
              </a:spcBef>
              <a:spcAft>
                <a:spcPts val="0"/>
              </a:spcAft>
              <a:buSzPts val="1100"/>
              <a:buNone/>
            </a:pPr>
            <a:r>
              <a:rPr lang="en" b="1">
                <a:solidFill>
                  <a:srgbClr val="FF0000"/>
                </a:solidFill>
              </a:rPr>
              <a:t>Bipartite graph</a:t>
            </a:r>
            <a:endParaRPr b="1">
              <a:solidFill>
                <a:srgbClr val="FF0000"/>
              </a:solidFill>
            </a:endParaRPr>
          </a:p>
          <a:p>
            <a:pPr marL="457200" lvl="0" indent="-298450" algn="l" rtl="0">
              <a:lnSpc>
                <a:spcPct val="90000"/>
              </a:lnSpc>
              <a:spcBef>
                <a:spcPts val="1200"/>
              </a:spcBef>
              <a:spcAft>
                <a:spcPts val="0"/>
              </a:spcAft>
              <a:buClr>
                <a:srgbClr val="FF0000"/>
              </a:buClr>
              <a:buSzPts val="1100"/>
              <a:buChar char="-"/>
            </a:pPr>
            <a:r>
              <a:rPr lang="en">
                <a:solidFill>
                  <a:srgbClr val="FF0000"/>
                </a:solidFill>
              </a:rPr>
              <a:t>Essentially, we want to find out if our graph is bipartite</a:t>
            </a:r>
            <a:endParaRPr>
              <a:solidFill>
                <a:srgbClr val="FF0000"/>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855"/>
        <p:cNvGrpSpPr/>
        <p:nvPr/>
      </p:nvGrpSpPr>
      <p:grpSpPr>
        <a:xfrm>
          <a:off x="0" y="0"/>
          <a:ext cx="0" cy="0"/>
          <a:chOff x="0" y="0"/>
          <a:chExt cx="0" cy="0"/>
        </a:xfrm>
      </p:grpSpPr>
      <p:sp>
        <p:nvSpPr>
          <p:cNvPr id="1856" name="Google Shape;1856;p104"/>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6: Consistent?</a:t>
            </a:r>
            <a:endParaRPr/>
          </a:p>
        </p:txBody>
      </p:sp>
      <p:sp>
        <p:nvSpPr>
          <p:cNvPr id="1857" name="Google Shape;1857;p104"/>
          <p:cNvSpPr txBox="1">
            <a:spLocks noGrp="1"/>
          </p:cNvSpPr>
          <p:nvPr>
            <p:ph type="body" idx="1"/>
          </p:nvPr>
        </p:nvSpPr>
        <p:spPr>
          <a:xfrm>
            <a:off x="781050" y="1543050"/>
            <a:ext cx="7603200" cy="24276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r>
              <a:rPr lang="en" b="1"/>
              <a:t>Graph coloring	</a:t>
            </a:r>
            <a:endParaRPr b="1"/>
          </a:p>
          <a:p>
            <a:pPr marL="0" lvl="0" indent="0" algn="l" rtl="0">
              <a:lnSpc>
                <a:spcPct val="90000"/>
              </a:lnSpc>
              <a:spcBef>
                <a:spcPts val="1200"/>
              </a:spcBef>
              <a:spcAft>
                <a:spcPts val="0"/>
              </a:spcAft>
              <a:buSzPts val="1100"/>
              <a:buNone/>
            </a:pPr>
            <a:r>
              <a:rPr lang="en"/>
              <a:t>					</a:t>
            </a:r>
            <a:endParaRPr/>
          </a:p>
          <a:p>
            <a:pPr marL="457200" lvl="0" indent="-298450" algn="l" rtl="0">
              <a:lnSpc>
                <a:spcPct val="115000"/>
              </a:lnSpc>
              <a:spcBef>
                <a:spcPts val="1200"/>
              </a:spcBef>
              <a:spcAft>
                <a:spcPts val="0"/>
              </a:spcAft>
              <a:buSzPts val="1100"/>
              <a:buChar char="-"/>
            </a:pPr>
            <a:r>
              <a:rPr lang="en"/>
              <a:t>If the notecards are consistent, then you should be able to color the graph with two colors (e.g. green and blue) such that for every edge, one node must be green and one node must be blue</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1862" name="Google Shape;1862;p105"/>
          <p:cNvSpPr/>
          <p:nvPr/>
        </p:nvSpPr>
        <p:spPr>
          <a:xfrm>
            <a:off x="947025" y="1577349"/>
            <a:ext cx="1166400" cy="1498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p:txBody>
      </p:sp>
      <p:sp>
        <p:nvSpPr>
          <p:cNvPr id="1863" name="Google Shape;1863;p105"/>
          <p:cNvSpPr/>
          <p:nvPr/>
        </p:nvSpPr>
        <p:spPr>
          <a:xfrm>
            <a:off x="2323850" y="1556818"/>
            <a:ext cx="12105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Eliot</a:t>
            </a:r>
            <a:endParaRPr sz="1400" b="0" i="0" u="none" strike="noStrike" cap="none">
              <a:solidFill>
                <a:srgbClr val="000000"/>
              </a:solidFill>
              <a:latin typeface="Arial"/>
              <a:ea typeface="Arial"/>
              <a:cs typeface="Arial"/>
              <a:sym typeface="Arial"/>
            </a:endParaRPr>
          </a:p>
        </p:txBody>
      </p:sp>
      <p:sp>
        <p:nvSpPr>
          <p:cNvPr id="1864" name="Google Shape;1864;p105"/>
          <p:cNvSpPr/>
          <p:nvPr/>
        </p:nvSpPr>
        <p:spPr>
          <a:xfrm>
            <a:off x="3818355" y="1560243"/>
            <a:ext cx="1131600" cy="1498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Eliot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Charlie</a:t>
            </a:r>
            <a:endParaRPr sz="1400" b="0" i="0" u="none" strike="noStrike" cap="none">
              <a:solidFill>
                <a:srgbClr val="000000"/>
              </a:solidFill>
              <a:latin typeface="Arial"/>
              <a:ea typeface="Arial"/>
              <a:cs typeface="Arial"/>
              <a:sym typeface="Arial"/>
            </a:endParaRPr>
          </a:p>
        </p:txBody>
      </p:sp>
      <p:sp>
        <p:nvSpPr>
          <p:cNvPr id="1865" name="Google Shape;1865;p105"/>
          <p:cNvSpPr/>
          <p:nvPr/>
        </p:nvSpPr>
        <p:spPr>
          <a:xfrm>
            <a:off x="5184071" y="1508925"/>
            <a:ext cx="11268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Charlie</a:t>
            </a:r>
            <a:endParaRPr sz="1400" b="0" i="0" u="none" strike="noStrike" cap="none">
              <a:solidFill>
                <a:srgbClr val="000000"/>
              </a:solidFill>
              <a:latin typeface="Arial"/>
              <a:ea typeface="Arial"/>
              <a:cs typeface="Arial"/>
              <a:sym typeface="Arial"/>
            </a:endParaRPr>
          </a:p>
        </p:txBody>
      </p:sp>
      <p:sp>
        <p:nvSpPr>
          <p:cNvPr id="1866" name="Google Shape;1866;p105"/>
          <p:cNvSpPr/>
          <p:nvPr/>
        </p:nvSpPr>
        <p:spPr>
          <a:xfrm>
            <a:off x="6544965" y="1508925"/>
            <a:ext cx="11268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Bob</a:t>
            </a:r>
            <a:endParaRPr sz="1400" b="0" i="0" u="none" strike="noStrike" cap="none">
              <a:solidFill>
                <a:srgbClr val="000000"/>
              </a:solidFill>
              <a:latin typeface="Arial"/>
              <a:ea typeface="Arial"/>
              <a:cs typeface="Arial"/>
              <a:sym typeface="Arial"/>
            </a:endParaRPr>
          </a:p>
        </p:txBody>
      </p:sp>
      <p:sp>
        <p:nvSpPr>
          <p:cNvPr id="1867" name="Google Shape;1867;p105"/>
          <p:cNvSpPr/>
          <p:nvPr/>
        </p:nvSpPr>
        <p:spPr>
          <a:xfrm>
            <a:off x="2932000" y="3901075"/>
            <a:ext cx="399600" cy="399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cxnSp>
        <p:nvCxnSpPr>
          <p:cNvPr id="1868" name="Google Shape;1868;p105"/>
          <p:cNvCxnSpPr>
            <a:stCxn id="1867" idx="7"/>
          </p:cNvCxnSpPr>
          <p:nvPr/>
        </p:nvCxnSpPr>
        <p:spPr>
          <a:xfrm rot="10800000" flipH="1">
            <a:off x="3273080" y="3901095"/>
            <a:ext cx="606000" cy="58500"/>
          </a:xfrm>
          <a:prstGeom prst="straightConnector1">
            <a:avLst/>
          </a:prstGeom>
          <a:noFill/>
          <a:ln w="9525" cap="flat" cmpd="sng">
            <a:solidFill>
              <a:schemeClr val="dk2"/>
            </a:solidFill>
            <a:prstDash val="solid"/>
            <a:round/>
            <a:headEnd type="none" w="sm" len="sm"/>
            <a:tailEnd type="none" w="sm" len="sm"/>
          </a:ln>
        </p:spPr>
      </p:cxnSp>
      <p:cxnSp>
        <p:nvCxnSpPr>
          <p:cNvPr id="1869" name="Google Shape;1869;p105"/>
          <p:cNvCxnSpPr>
            <a:stCxn id="1867" idx="5"/>
          </p:cNvCxnSpPr>
          <p:nvPr/>
        </p:nvCxnSpPr>
        <p:spPr>
          <a:xfrm>
            <a:off x="3273080" y="4242155"/>
            <a:ext cx="362700" cy="310500"/>
          </a:xfrm>
          <a:prstGeom prst="straightConnector1">
            <a:avLst/>
          </a:prstGeom>
          <a:noFill/>
          <a:ln w="9525" cap="flat" cmpd="sng">
            <a:solidFill>
              <a:schemeClr val="dk2"/>
            </a:solidFill>
            <a:prstDash val="solid"/>
            <a:round/>
            <a:headEnd type="none" w="sm" len="sm"/>
            <a:tailEnd type="none" w="sm" len="sm"/>
          </a:ln>
        </p:spPr>
      </p:cxnSp>
      <p:cxnSp>
        <p:nvCxnSpPr>
          <p:cNvPr id="1870" name="Google Shape;1870;p105"/>
          <p:cNvCxnSpPr>
            <a:stCxn id="1871" idx="2"/>
            <a:endCxn id="1872" idx="6"/>
          </p:cNvCxnSpPr>
          <p:nvPr/>
        </p:nvCxnSpPr>
        <p:spPr>
          <a:xfrm rot="10800000">
            <a:off x="4196200" y="4027075"/>
            <a:ext cx="386700" cy="473400"/>
          </a:xfrm>
          <a:prstGeom prst="straightConnector1">
            <a:avLst/>
          </a:prstGeom>
          <a:noFill/>
          <a:ln w="9525" cap="flat" cmpd="sng">
            <a:solidFill>
              <a:schemeClr val="dk2"/>
            </a:solidFill>
            <a:prstDash val="solid"/>
            <a:round/>
            <a:headEnd type="none" w="sm" len="sm"/>
            <a:tailEnd type="none" w="sm" len="sm"/>
          </a:ln>
        </p:spPr>
      </p:cxnSp>
      <p:sp>
        <p:nvSpPr>
          <p:cNvPr id="1872" name="Google Shape;1872;p105"/>
          <p:cNvSpPr/>
          <p:nvPr/>
        </p:nvSpPr>
        <p:spPr>
          <a:xfrm>
            <a:off x="3796550" y="3827200"/>
            <a:ext cx="399600" cy="399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1873" name="Google Shape;1873;p105"/>
          <p:cNvSpPr/>
          <p:nvPr/>
        </p:nvSpPr>
        <p:spPr>
          <a:xfrm>
            <a:off x="3635775" y="4387950"/>
            <a:ext cx="399600" cy="399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p:txBody>
      </p:sp>
      <p:sp>
        <p:nvSpPr>
          <p:cNvPr id="1871" name="Google Shape;1871;p105"/>
          <p:cNvSpPr/>
          <p:nvPr/>
        </p:nvSpPr>
        <p:spPr>
          <a:xfrm>
            <a:off x="4582900" y="4300675"/>
            <a:ext cx="399600" cy="399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cxnSp>
        <p:nvCxnSpPr>
          <p:cNvPr id="1874" name="Google Shape;1874;p105"/>
          <p:cNvCxnSpPr>
            <a:stCxn id="1871" idx="2"/>
            <a:endCxn id="1873" idx="6"/>
          </p:cNvCxnSpPr>
          <p:nvPr/>
        </p:nvCxnSpPr>
        <p:spPr>
          <a:xfrm flipH="1">
            <a:off x="4035400" y="4500475"/>
            <a:ext cx="547500" cy="87300"/>
          </a:xfrm>
          <a:prstGeom prst="straightConnector1">
            <a:avLst/>
          </a:prstGeom>
          <a:noFill/>
          <a:ln w="9525" cap="flat" cmpd="sng">
            <a:solidFill>
              <a:schemeClr val="dk2"/>
            </a:solidFill>
            <a:prstDash val="solid"/>
            <a:round/>
            <a:headEnd type="none" w="sm" len="sm"/>
            <a:tailEnd type="none" w="sm" len="sm"/>
          </a:ln>
        </p:spPr>
      </p:cxnSp>
      <p:sp>
        <p:nvSpPr>
          <p:cNvPr id="1875" name="Google Shape;1875;p105"/>
          <p:cNvSpPr/>
          <p:nvPr/>
        </p:nvSpPr>
        <p:spPr>
          <a:xfrm>
            <a:off x="4744000" y="3637425"/>
            <a:ext cx="399600" cy="399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cxnSp>
        <p:nvCxnSpPr>
          <p:cNvPr id="1876" name="Google Shape;1876;p105"/>
          <p:cNvCxnSpPr>
            <a:stCxn id="1875" idx="2"/>
            <a:endCxn id="1872" idx="7"/>
          </p:cNvCxnSpPr>
          <p:nvPr/>
        </p:nvCxnSpPr>
        <p:spPr>
          <a:xfrm flipH="1">
            <a:off x="4137700" y="3837225"/>
            <a:ext cx="606300" cy="48600"/>
          </a:xfrm>
          <a:prstGeom prst="straightConnector1">
            <a:avLst/>
          </a:prstGeom>
          <a:noFill/>
          <a:ln w="9525" cap="flat" cmpd="sng">
            <a:solidFill>
              <a:schemeClr val="dk2"/>
            </a:solidFill>
            <a:prstDash val="solid"/>
            <a:round/>
            <a:headEnd type="none" w="sm" len="sm"/>
            <a:tailEnd type="none" w="sm" len="sm"/>
          </a:ln>
        </p:spPr>
      </p:cxnSp>
      <p:sp>
        <p:nvSpPr>
          <p:cNvPr id="1877" name="Google Shape;1877;p105"/>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Consistent example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highlight>
                  <a:srgbClr val="D9EAD3"/>
                </a:highlight>
              </a:rPr>
              <a:t>Adjacency List</a:t>
            </a:r>
            <a:r>
              <a:rPr lang="en"/>
              <a:t> (Undirected Graph)</a:t>
            </a:r>
            <a:endParaRPr/>
          </a:p>
          <a:p>
            <a:pPr marL="0" lvl="0" indent="0" algn="l" rtl="0">
              <a:lnSpc>
                <a:spcPct val="100000"/>
              </a:lnSpc>
              <a:spcBef>
                <a:spcPts val="0"/>
              </a:spcBef>
              <a:spcAft>
                <a:spcPts val="0"/>
              </a:spcAft>
              <a:buSzPct val="111111"/>
              <a:buNone/>
            </a:pPr>
            <a:endParaRPr/>
          </a:p>
        </p:txBody>
      </p:sp>
      <p:sp>
        <p:nvSpPr>
          <p:cNvPr id="157" name="Google Shape;157;p10"/>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158" name="Google Shape;158;p10"/>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59" name="Google Shape;159;p10"/>
          <p:cNvSpPr/>
          <p:nvPr/>
        </p:nvSpPr>
        <p:spPr>
          <a:xfrm>
            <a:off x="1499713"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160" name="Google Shape;160;p10"/>
          <p:cNvCxnSpPr>
            <a:stCxn id="157" idx="6"/>
            <a:endCxn id="159"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161" name="Google Shape;161;p10"/>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162" name="Google Shape;162;p10"/>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163" name="Google Shape;163;p10"/>
          <p:cNvCxnSpPr>
            <a:stCxn id="157" idx="4"/>
            <a:endCxn id="158"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164" name="Google Shape;164;p10"/>
          <p:cNvCxnSpPr>
            <a:stCxn id="159" idx="3"/>
            <a:endCxn id="158"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165" name="Google Shape;165;p10"/>
          <p:cNvCxnSpPr>
            <a:stCxn id="161" idx="2"/>
            <a:endCxn id="158"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166" name="Google Shape;166;p10"/>
          <p:cNvCxnSpPr>
            <a:stCxn id="159" idx="4"/>
            <a:endCxn id="161"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167" name="Google Shape;167;p10"/>
          <p:cNvCxnSpPr>
            <a:stCxn id="162" idx="3"/>
            <a:endCxn id="161"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168" name="Google Shape;168;p10"/>
          <p:cNvCxnSpPr>
            <a:stCxn id="159" idx="6"/>
            <a:endCxn id="162"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
        <p:nvSpPr>
          <p:cNvPr id="169" name="Google Shape;169;p10"/>
          <p:cNvSpPr/>
          <p:nvPr/>
        </p:nvSpPr>
        <p:spPr>
          <a:xfrm>
            <a:off x="3271450" y="249707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70" name="Google Shape;170;p10"/>
          <p:cNvSpPr/>
          <p:nvPr/>
        </p:nvSpPr>
        <p:spPr>
          <a:xfrm>
            <a:off x="2819675" y="24970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171" name="Google Shape;171;p10"/>
          <p:cNvSpPr/>
          <p:nvPr/>
        </p:nvSpPr>
        <p:spPr>
          <a:xfrm>
            <a:off x="3271450" y="2950447"/>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72" name="Google Shape;172;p10"/>
          <p:cNvSpPr/>
          <p:nvPr/>
        </p:nvSpPr>
        <p:spPr>
          <a:xfrm>
            <a:off x="2819675" y="29504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73" name="Google Shape;173;p10"/>
          <p:cNvSpPr/>
          <p:nvPr/>
        </p:nvSpPr>
        <p:spPr>
          <a:xfrm>
            <a:off x="3271450" y="3403820"/>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74" name="Google Shape;174;p10"/>
          <p:cNvSpPr/>
          <p:nvPr/>
        </p:nvSpPr>
        <p:spPr>
          <a:xfrm>
            <a:off x="2819675" y="34038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175" name="Google Shape;175;p10"/>
          <p:cNvSpPr/>
          <p:nvPr/>
        </p:nvSpPr>
        <p:spPr>
          <a:xfrm>
            <a:off x="3271450" y="3857192"/>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76" name="Google Shape;176;p10"/>
          <p:cNvSpPr/>
          <p:nvPr/>
        </p:nvSpPr>
        <p:spPr>
          <a:xfrm>
            <a:off x="2819675" y="38571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77" name="Google Shape;177;p10"/>
          <p:cNvSpPr/>
          <p:nvPr/>
        </p:nvSpPr>
        <p:spPr>
          <a:xfrm>
            <a:off x="3271450" y="431056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78" name="Google Shape;178;p10"/>
          <p:cNvSpPr/>
          <p:nvPr/>
        </p:nvSpPr>
        <p:spPr>
          <a:xfrm>
            <a:off x="2819675" y="43105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79" name="Google Shape;179;p10"/>
          <p:cNvCxnSpPr>
            <a:stCxn id="169" idx="3"/>
            <a:endCxn id="180" idx="1"/>
          </p:cNvCxnSpPr>
          <p:nvPr/>
        </p:nvCxnSpPr>
        <p:spPr>
          <a:xfrm>
            <a:off x="3728650" y="2723725"/>
            <a:ext cx="323700" cy="0"/>
          </a:xfrm>
          <a:prstGeom prst="straightConnector1">
            <a:avLst/>
          </a:prstGeom>
          <a:noFill/>
          <a:ln w="19050" cap="flat" cmpd="sng">
            <a:solidFill>
              <a:srgbClr val="595959"/>
            </a:solidFill>
            <a:prstDash val="solid"/>
            <a:round/>
            <a:headEnd type="none" w="sm" len="sm"/>
            <a:tailEnd type="triangle" w="med" len="med"/>
          </a:ln>
        </p:spPr>
      </p:cxnSp>
      <p:sp>
        <p:nvSpPr>
          <p:cNvPr id="180" name="Google Shape;180;p10"/>
          <p:cNvSpPr/>
          <p:nvPr/>
        </p:nvSpPr>
        <p:spPr>
          <a:xfrm>
            <a:off x="4052310" y="25620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81" name="Google Shape;181;p10"/>
          <p:cNvSpPr/>
          <p:nvPr/>
        </p:nvSpPr>
        <p:spPr>
          <a:xfrm>
            <a:off x="4699343" y="25620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82" name="Google Shape;182;p10"/>
          <p:cNvCxnSpPr>
            <a:stCxn id="180" idx="3"/>
            <a:endCxn id="181" idx="1"/>
          </p:cNvCxnSpPr>
          <p:nvPr/>
        </p:nvCxnSpPr>
        <p:spPr>
          <a:xfrm>
            <a:off x="4375710" y="27237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83" name="Google Shape;183;p10"/>
          <p:cNvCxnSpPr>
            <a:stCxn id="171" idx="3"/>
            <a:endCxn id="184" idx="1"/>
          </p:cNvCxnSpPr>
          <p:nvPr/>
        </p:nvCxnSpPr>
        <p:spPr>
          <a:xfrm>
            <a:off x="3728650" y="3177097"/>
            <a:ext cx="323700" cy="0"/>
          </a:xfrm>
          <a:prstGeom prst="straightConnector1">
            <a:avLst/>
          </a:prstGeom>
          <a:noFill/>
          <a:ln w="19050" cap="flat" cmpd="sng">
            <a:solidFill>
              <a:srgbClr val="595959"/>
            </a:solidFill>
            <a:prstDash val="solid"/>
            <a:round/>
            <a:headEnd type="none" w="sm" len="sm"/>
            <a:tailEnd type="triangle" w="med" len="med"/>
          </a:ln>
        </p:spPr>
      </p:cxnSp>
      <p:sp>
        <p:nvSpPr>
          <p:cNvPr id="184" name="Google Shape;184;p10"/>
          <p:cNvSpPr/>
          <p:nvPr/>
        </p:nvSpPr>
        <p:spPr>
          <a:xfrm>
            <a:off x="4052360" y="301539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185" name="Google Shape;185;p10"/>
          <p:cNvSpPr/>
          <p:nvPr/>
        </p:nvSpPr>
        <p:spPr>
          <a:xfrm>
            <a:off x="4699393" y="301540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cxnSp>
        <p:nvCxnSpPr>
          <p:cNvPr id="186" name="Google Shape;186;p10"/>
          <p:cNvCxnSpPr>
            <a:stCxn id="184" idx="3"/>
            <a:endCxn id="185" idx="1"/>
          </p:cNvCxnSpPr>
          <p:nvPr/>
        </p:nvCxnSpPr>
        <p:spPr>
          <a:xfrm>
            <a:off x="4375760" y="31770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87" name="Google Shape;187;p10"/>
          <p:cNvCxnSpPr>
            <a:stCxn id="185" idx="3"/>
            <a:endCxn id="188" idx="1"/>
          </p:cNvCxnSpPr>
          <p:nvPr/>
        </p:nvCxnSpPr>
        <p:spPr>
          <a:xfrm>
            <a:off x="5022793" y="3177104"/>
            <a:ext cx="323700" cy="0"/>
          </a:xfrm>
          <a:prstGeom prst="straightConnector1">
            <a:avLst/>
          </a:prstGeom>
          <a:noFill/>
          <a:ln w="19050" cap="flat" cmpd="sng">
            <a:solidFill>
              <a:srgbClr val="595959"/>
            </a:solidFill>
            <a:prstDash val="solid"/>
            <a:round/>
            <a:headEnd type="none" w="sm" len="sm"/>
            <a:tailEnd type="triangle" w="med" len="med"/>
          </a:ln>
        </p:spPr>
      </p:cxnSp>
      <p:sp>
        <p:nvSpPr>
          <p:cNvPr id="188" name="Google Shape;188;p10"/>
          <p:cNvSpPr/>
          <p:nvPr/>
        </p:nvSpPr>
        <p:spPr>
          <a:xfrm>
            <a:off x="5346560" y="301539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89" name="Google Shape;189;p10"/>
          <p:cNvSpPr/>
          <p:nvPr/>
        </p:nvSpPr>
        <p:spPr>
          <a:xfrm>
            <a:off x="5993593" y="301540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90" name="Google Shape;190;p10"/>
          <p:cNvCxnSpPr>
            <a:stCxn id="188" idx="3"/>
            <a:endCxn id="189" idx="1"/>
          </p:cNvCxnSpPr>
          <p:nvPr/>
        </p:nvCxnSpPr>
        <p:spPr>
          <a:xfrm>
            <a:off x="5669960" y="31770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91" name="Google Shape;191;p10"/>
          <p:cNvCxnSpPr>
            <a:stCxn id="173" idx="3"/>
            <a:endCxn id="192" idx="1"/>
          </p:cNvCxnSpPr>
          <p:nvPr/>
        </p:nvCxnSpPr>
        <p:spPr>
          <a:xfrm>
            <a:off x="3728650" y="3630470"/>
            <a:ext cx="323700" cy="0"/>
          </a:xfrm>
          <a:prstGeom prst="straightConnector1">
            <a:avLst/>
          </a:prstGeom>
          <a:noFill/>
          <a:ln w="19050" cap="flat" cmpd="sng">
            <a:solidFill>
              <a:srgbClr val="595959"/>
            </a:solidFill>
            <a:prstDash val="solid"/>
            <a:round/>
            <a:headEnd type="none" w="sm" len="sm"/>
            <a:tailEnd type="triangle" w="med" len="med"/>
          </a:ln>
        </p:spPr>
      </p:cxnSp>
      <p:sp>
        <p:nvSpPr>
          <p:cNvPr id="192" name="Google Shape;192;p10"/>
          <p:cNvSpPr/>
          <p:nvPr/>
        </p:nvSpPr>
        <p:spPr>
          <a:xfrm>
            <a:off x="4052360" y="346876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93" name="Google Shape;193;p10"/>
          <p:cNvSpPr/>
          <p:nvPr/>
        </p:nvSpPr>
        <p:spPr>
          <a:xfrm>
            <a:off x="4699393" y="346877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194" name="Google Shape;194;p10"/>
          <p:cNvCxnSpPr>
            <a:stCxn id="192" idx="3"/>
            <a:endCxn id="193" idx="1"/>
          </p:cNvCxnSpPr>
          <p:nvPr/>
        </p:nvCxnSpPr>
        <p:spPr>
          <a:xfrm>
            <a:off x="4375760" y="363046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95" name="Google Shape;195;p10"/>
          <p:cNvCxnSpPr>
            <a:stCxn id="175" idx="3"/>
            <a:endCxn id="196" idx="1"/>
          </p:cNvCxnSpPr>
          <p:nvPr/>
        </p:nvCxnSpPr>
        <p:spPr>
          <a:xfrm>
            <a:off x="3728650" y="4083842"/>
            <a:ext cx="323700" cy="0"/>
          </a:xfrm>
          <a:prstGeom prst="straightConnector1">
            <a:avLst/>
          </a:prstGeom>
          <a:noFill/>
          <a:ln w="19050" cap="flat" cmpd="sng">
            <a:solidFill>
              <a:srgbClr val="595959"/>
            </a:solidFill>
            <a:prstDash val="solid"/>
            <a:round/>
            <a:headEnd type="none" w="sm" len="sm"/>
            <a:tailEnd type="triangle" w="med" len="med"/>
          </a:ln>
        </p:spPr>
      </p:cxnSp>
      <p:sp>
        <p:nvSpPr>
          <p:cNvPr id="196" name="Google Shape;196;p10"/>
          <p:cNvSpPr/>
          <p:nvPr/>
        </p:nvSpPr>
        <p:spPr>
          <a:xfrm>
            <a:off x="4052360" y="39221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97" name="Google Shape;197;p10"/>
          <p:cNvSpPr/>
          <p:nvPr/>
        </p:nvSpPr>
        <p:spPr>
          <a:xfrm>
            <a:off x="4699393" y="392215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98" name="Google Shape;198;p10"/>
          <p:cNvCxnSpPr>
            <a:stCxn id="196" idx="3"/>
            <a:endCxn id="197" idx="1"/>
          </p:cNvCxnSpPr>
          <p:nvPr/>
        </p:nvCxnSpPr>
        <p:spPr>
          <a:xfrm>
            <a:off x="4375760" y="408384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99" name="Google Shape;199;p10"/>
          <p:cNvCxnSpPr>
            <a:stCxn id="197" idx="3"/>
            <a:endCxn id="200" idx="1"/>
          </p:cNvCxnSpPr>
          <p:nvPr/>
        </p:nvCxnSpPr>
        <p:spPr>
          <a:xfrm>
            <a:off x="5022793" y="4083854"/>
            <a:ext cx="323700" cy="0"/>
          </a:xfrm>
          <a:prstGeom prst="straightConnector1">
            <a:avLst/>
          </a:prstGeom>
          <a:noFill/>
          <a:ln w="19050" cap="flat" cmpd="sng">
            <a:solidFill>
              <a:srgbClr val="595959"/>
            </a:solidFill>
            <a:prstDash val="solid"/>
            <a:round/>
            <a:headEnd type="none" w="sm" len="sm"/>
            <a:tailEnd type="triangle" w="med" len="med"/>
          </a:ln>
        </p:spPr>
      </p:cxnSp>
      <p:sp>
        <p:nvSpPr>
          <p:cNvPr id="200" name="Google Shape;200;p10"/>
          <p:cNvSpPr/>
          <p:nvPr/>
        </p:nvSpPr>
        <p:spPr>
          <a:xfrm>
            <a:off x="5346560" y="39221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cxnSp>
        <p:nvCxnSpPr>
          <p:cNvPr id="201" name="Google Shape;201;p10"/>
          <p:cNvCxnSpPr>
            <a:stCxn id="177" idx="3"/>
            <a:endCxn id="202" idx="1"/>
          </p:cNvCxnSpPr>
          <p:nvPr/>
        </p:nvCxnSpPr>
        <p:spPr>
          <a:xfrm>
            <a:off x="3728650" y="4537215"/>
            <a:ext cx="323700" cy="0"/>
          </a:xfrm>
          <a:prstGeom prst="straightConnector1">
            <a:avLst/>
          </a:prstGeom>
          <a:noFill/>
          <a:ln w="19050" cap="flat" cmpd="sng">
            <a:solidFill>
              <a:srgbClr val="595959"/>
            </a:solidFill>
            <a:prstDash val="solid"/>
            <a:round/>
            <a:headEnd type="none" w="sm" len="sm"/>
            <a:tailEnd type="triangle" w="med" len="med"/>
          </a:ln>
        </p:spPr>
      </p:cxnSp>
      <p:sp>
        <p:nvSpPr>
          <p:cNvPr id="202" name="Google Shape;202;p10"/>
          <p:cNvSpPr/>
          <p:nvPr/>
        </p:nvSpPr>
        <p:spPr>
          <a:xfrm>
            <a:off x="4052360" y="43755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203" name="Google Shape;203;p10"/>
          <p:cNvSpPr/>
          <p:nvPr/>
        </p:nvSpPr>
        <p:spPr>
          <a:xfrm>
            <a:off x="4699393" y="43755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204" name="Google Shape;204;p10"/>
          <p:cNvCxnSpPr>
            <a:stCxn id="202" idx="3"/>
            <a:endCxn id="203" idx="1"/>
          </p:cNvCxnSpPr>
          <p:nvPr/>
        </p:nvCxnSpPr>
        <p:spPr>
          <a:xfrm>
            <a:off x="4375760" y="45372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205" name="Google Shape;205;p10"/>
          <p:cNvCxnSpPr>
            <a:stCxn id="203" idx="3"/>
            <a:endCxn id="206" idx="1"/>
          </p:cNvCxnSpPr>
          <p:nvPr/>
        </p:nvCxnSpPr>
        <p:spPr>
          <a:xfrm>
            <a:off x="5022793" y="4537229"/>
            <a:ext cx="323700" cy="0"/>
          </a:xfrm>
          <a:prstGeom prst="straightConnector1">
            <a:avLst/>
          </a:prstGeom>
          <a:noFill/>
          <a:ln w="19050" cap="flat" cmpd="sng">
            <a:solidFill>
              <a:srgbClr val="595959"/>
            </a:solidFill>
            <a:prstDash val="solid"/>
            <a:round/>
            <a:headEnd type="none" w="sm" len="sm"/>
            <a:tailEnd type="triangle" w="med" len="med"/>
          </a:ln>
        </p:spPr>
      </p:cxnSp>
      <p:sp>
        <p:nvSpPr>
          <p:cNvPr id="206" name="Google Shape;206;p10"/>
          <p:cNvSpPr/>
          <p:nvPr/>
        </p:nvSpPr>
        <p:spPr>
          <a:xfrm>
            <a:off x="5346560" y="43755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207" name="Google Shape;207;p10"/>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208" name="Google Shape;208;p10"/>
          <p:cNvSpPr txBox="1">
            <a:spLocks noGrp="1"/>
          </p:cNvSpPr>
          <p:nvPr>
            <p:ph type="body" idx="1"/>
          </p:nvPr>
        </p:nvSpPr>
        <p:spPr>
          <a:xfrm>
            <a:off x="311700" y="1169100"/>
            <a:ext cx="8520600" cy="1176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n"/>
              <a:t>How to represent this?</a:t>
            </a:r>
            <a:br>
              <a:rPr lang="en"/>
            </a:br>
            <a:r>
              <a:rPr lang="en" b="1"/>
              <a:t>Array</a:t>
            </a:r>
            <a:r>
              <a:rPr lang="en"/>
              <a:t>: The nodes </a:t>
            </a:r>
            <a:br>
              <a:rPr lang="en"/>
            </a:br>
            <a:r>
              <a:rPr lang="en" b="1"/>
              <a:t>Linked List: </a:t>
            </a:r>
            <a:r>
              <a:rPr lang="en"/>
              <a:t>The edges representing the other nodes it is connected to</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sp>
        <p:nvSpPr>
          <p:cNvPr id="1882" name="Google Shape;1882;p106"/>
          <p:cNvSpPr/>
          <p:nvPr/>
        </p:nvSpPr>
        <p:spPr>
          <a:xfrm>
            <a:off x="947025" y="1577349"/>
            <a:ext cx="1166400" cy="1498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p:txBody>
      </p:sp>
      <p:sp>
        <p:nvSpPr>
          <p:cNvPr id="1883" name="Google Shape;1883;p106"/>
          <p:cNvSpPr/>
          <p:nvPr/>
        </p:nvSpPr>
        <p:spPr>
          <a:xfrm>
            <a:off x="2323850" y="1556818"/>
            <a:ext cx="12105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Eliot</a:t>
            </a:r>
            <a:endParaRPr sz="1400" b="0" i="0" u="none" strike="noStrike" cap="none">
              <a:solidFill>
                <a:srgbClr val="000000"/>
              </a:solidFill>
              <a:latin typeface="Arial"/>
              <a:ea typeface="Arial"/>
              <a:cs typeface="Arial"/>
              <a:sym typeface="Arial"/>
            </a:endParaRPr>
          </a:p>
        </p:txBody>
      </p:sp>
      <p:sp>
        <p:nvSpPr>
          <p:cNvPr id="1884" name="Google Shape;1884;p106"/>
          <p:cNvSpPr/>
          <p:nvPr/>
        </p:nvSpPr>
        <p:spPr>
          <a:xfrm>
            <a:off x="3818355" y="1560243"/>
            <a:ext cx="1131600" cy="1498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Eliot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Charlie</a:t>
            </a:r>
            <a:endParaRPr sz="1400" b="0" i="0" u="none" strike="noStrike" cap="none">
              <a:solidFill>
                <a:srgbClr val="000000"/>
              </a:solidFill>
              <a:latin typeface="Arial"/>
              <a:ea typeface="Arial"/>
              <a:cs typeface="Arial"/>
              <a:sym typeface="Arial"/>
            </a:endParaRPr>
          </a:p>
        </p:txBody>
      </p:sp>
      <p:sp>
        <p:nvSpPr>
          <p:cNvPr id="1885" name="Google Shape;1885;p106"/>
          <p:cNvSpPr/>
          <p:nvPr/>
        </p:nvSpPr>
        <p:spPr>
          <a:xfrm>
            <a:off x="5184071" y="1508925"/>
            <a:ext cx="11268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Charlie</a:t>
            </a:r>
            <a:endParaRPr sz="1400" b="0" i="0" u="none" strike="noStrike" cap="none">
              <a:solidFill>
                <a:srgbClr val="000000"/>
              </a:solidFill>
              <a:latin typeface="Arial"/>
              <a:ea typeface="Arial"/>
              <a:cs typeface="Arial"/>
              <a:sym typeface="Arial"/>
            </a:endParaRPr>
          </a:p>
        </p:txBody>
      </p:sp>
      <p:sp>
        <p:nvSpPr>
          <p:cNvPr id="1886" name="Google Shape;1886;p106"/>
          <p:cNvSpPr/>
          <p:nvPr/>
        </p:nvSpPr>
        <p:spPr>
          <a:xfrm>
            <a:off x="6544965" y="1508925"/>
            <a:ext cx="11268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Bob</a:t>
            </a:r>
            <a:endParaRPr sz="1400" b="0" i="0" u="none" strike="noStrike" cap="none">
              <a:solidFill>
                <a:srgbClr val="000000"/>
              </a:solidFill>
              <a:latin typeface="Arial"/>
              <a:ea typeface="Arial"/>
              <a:cs typeface="Arial"/>
              <a:sym typeface="Arial"/>
            </a:endParaRPr>
          </a:p>
        </p:txBody>
      </p:sp>
      <p:sp>
        <p:nvSpPr>
          <p:cNvPr id="1887" name="Google Shape;1887;p106"/>
          <p:cNvSpPr/>
          <p:nvPr/>
        </p:nvSpPr>
        <p:spPr>
          <a:xfrm>
            <a:off x="2932000" y="3901075"/>
            <a:ext cx="399600" cy="399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cxnSp>
        <p:nvCxnSpPr>
          <p:cNvPr id="1888" name="Google Shape;1888;p106"/>
          <p:cNvCxnSpPr>
            <a:stCxn id="1887" idx="7"/>
          </p:cNvCxnSpPr>
          <p:nvPr/>
        </p:nvCxnSpPr>
        <p:spPr>
          <a:xfrm rot="10800000" flipH="1">
            <a:off x="3273080" y="3901095"/>
            <a:ext cx="606000" cy="58500"/>
          </a:xfrm>
          <a:prstGeom prst="straightConnector1">
            <a:avLst/>
          </a:prstGeom>
          <a:noFill/>
          <a:ln w="9525" cap="flat" cmpd="sng">
            <a:solidFill>
              <a:schemeClr val="dk2"/>
            </a:solidFill>
            <a:prstDash val="solid"/>
            <a:round/>
            <a:headEnd type="none" w="sm" len="sm"/>
            <a:tailEnd type="none" w="sm" len="sm"/>
          </a:ln>
        </p:spPr>
      </p:cxnSp>
      <p:cxnSp>
        <p:nvCxnSpPr>
          <p:cNvPr id="1889" name="Google Shape;1889;p106"/>
          <p:cNvCxnSpPr>
            <a:stCxn id="1887" idx="5"/>
          </p:cNvCxnSpPr>
          <p:nvPr/>
        </p:nvCxnSpPr>
        <p:spPr>
          <a:xfrm>
            <a:off x="3273080" y="4242155"/>
            <a:ext cx="362700" cy="310500"/>
          </a:xfrm>
          <a:prstGeom prst="straightConnector1">
            <a:avLst/>
          </a:prstGeom>
          <a:noFill/>
          <a:ln w="9525" cap="flat" cmpd="sng">
            <a:solidFill>
              <a:schemeClr val="dk2"/>
            </a:solidFill>
            <a:prstDash val="solid"/>
            <a:round/>
            <a:headEnd type="none" w="sm" len="sm"/>
            <a:tailEnd type="none" w="sm" len="sm"/>
          </a:ln>
        </p:spPr>
      </p:cxnSp>
      <p:cxnSp>
        <p:nvCxnSpPr>
          <p:cNvPr id="1890" name="Google Shape;1890;p106"/>
          <p:cNvCxnSpPr>
            <a:stCxn id="1891" idx="2"/>
            <a:endCxn id="1892" idx="6"/>
          </p:cNvCxnSpPr>
          <p:nvPr/>
        </p:nvCxnSpPr>
        <p:spPr>
          <a:xfrm rot="10800000">
            <a:off x="4196200" y="4027075"/>
            <a:ext cx="386700" cy="473400"/>
          </a:xfrm>
          <a:prstGeom prst="straightConnector1">
            <a:avLst/>
          </a:prstGeom>
          <a:noFill/>
          <a:ln w="9525" cap="flat" cmpd="sng">
            <a:solidFill>
              <a:schemeClr val="dk2"/>
            </a:solidFill>
            <a:prstDash val="solid"/>
            <a:round/>
            <a:headEnd type="none" w="sm" len="sm"/>
            <a:tailEnd type="none" w="sm" len="sm"/>
          </a:ln>
        </p:spPr>
      </p:cxnSp>
      <p:sp>
        <p:nvSpPr>
          <p:cNvPr id="1892" name="Google Shape;1892;p106"/>
          <p:cNvSpPr/>
          <p:nvPr/>
        </p:nvSpPr>
        <p:spPr>
          <a:xfrm>
            <a:off x="3796550" y="3827200"/>
            <a:ext cx="399600" cy="399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1893" name="Google Shape;1893;p106"/>
          <p:cNvSpPr/>
          <p:nvPr/>
        </p:nvSpPr>
        <p:spPr>
          <a:xfrm>
            <a:off x="3635775" y="4387950"/>
            <a:ext cx="399600" cy="399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p:txBody>
      </p:sp>
      <p:sp>
        <p:nvSpPr>
          <p:cNvPr id="1891" name="Google Shape;1891;p106"/>
          <p:cNvSpPr/>
          <p:nvPr/>
        </p:nvSpPr>
        <p:spPr>
          <a:xfrm>
            <a:off x="4582900" y="4300675"/>
            <a:ext cx="399600" cy="399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cxnSp>
        <p:nvCxnSpPr>
          <p:cNvPr id="1894" name="Google Shape;1894;p106"/>
          <p:cNvCxnSpPr>
            <a:stCxn id="1891" idx="2"/>
            <a:endCxn id="1893" idx="6"/>
          </p:cNvCxnSpPr>
          <p:nvPr/>
        </p:nvCxnSpPr>
        <p:spPr>
          <a:xfrm flipH="1">
            <a:off x="4035400" y="4500475"/>
            <a:ext cx="547500" cy="87300"/>
          </a:xfrm>
          <a:prstGeom prst="straightConnector1">
            <a:avLst/>
          </a:prstGeom>
          <a:noFill/>
          <a:ln w="9525" cap="flat" cmpd="sng">
            <a:solidFill>
              <a:schemeClr val="dk2"/>
            </a:solidFill>
            <a:prstDash val="solid"/>
            <a:round/>
            <a:headEnd type="none" w="sm" len="sm"/>
            <a:tailEnd type="none" w="sm" len="sm"/>
          </a:ln>
        </p:spPr>
      </p:cxnSp>
      <p:sp>
        <p:nvSpPr>
          <p:cNvPr id="1895" name="Google Shape;1895;p106"/>
          <p:cNvSpPr/>
          <p:nvPr/>
        </p:nvSpPr>
        <p:spPr>
          <a:xfrm>
            <a:off x="4744000" y="3637425"/>
            <a:ext cx="399600" cy="399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cxnSp>
        <p:nvCxnSpPr>
          <p:cNvPr id="1896" name="Google Shape;1896;p106"/>
          <p:cNvCxnSpPr>
            <a:stCxn id="1895" idx="2"/>
            <a:endCxn id="1892" idx="7"/>
          </p:cNvCxnSpPr>
          <p:nvPr/>
        </p:nvCxnSpPr>
        <p:spPr>
          <a:xfrm flipH="1">
            <a:off x="4137700" y="3837225"/>
            <a:ext cx="606300" cy="48600"/>
          </a:xfrm>
          <a:prstGeom prst="straightConnector1">
            <a:avLst/>
          </a:prstGeom>
          <a:noFill/>
          <a:ln w="9525" cap="flat" cmpd="sng">
            <a:solidFill>
              <a:schemeClr val="dk2"/>
            </a:solidFill>
            <a:prstDash val="solid"/>
            <a:round/>
            <a:headEnd type="none" w="sm" len="sm"/>
            <a:tailEnd type="none" w="sm" len="sm"/>
          </a:ln>
        </p:spPr>
      </p:cxnSp>
      <p:sp>
        <p:nvSpPr>
          <p:cNvPr id="1897" name="Google Shape;1897;p106"/>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Consistent example</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901"/>
        <p:cNvGrpSpPr/>
        <p:nvPr/>
      </p:nvGrpSpPr>
      <p:grpSpPr>
        <a:xfrm>
          <a:off x="0" y="0"/>
          <a:ext cx="0" cy="0"/>
          <a:chOff x="0" y="0"/>
          <a:chExt cx="0" cy="0"/>
        </a:xfrm>
      </p:grpSpPr>
      <p:sp>
        <p:nvSpPr>
          <p:cNvPr id="1902" name="Google Shape;1902;p107"/>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Consistent example</a:t>
            </a:r>
            <a:endParaRPr/>
          </a:p>
        </p:txBody>
      </p:sp>
      <p:sp>
        <p:nvSpPr>
          <p:cNvPr id="1903" name="Google Shape;1903;p107"/>
          <p:cNvSpPr/>
          <p:nvPr/>
        </p:nvSpPr>
        <p:spPr>
          <a:xfrm>
            <a:off x="947025" y="1577349"/>
            <a:ext cx="1166400" cy="1498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p:txBody>
      </p:sp>
      <p:sp>
        <p:nvSpPr>
          <p:cNvPr id="1904" name="Google Shape;1904;p107"/>
          <p:cNvSpPr/>
          <p:nvPr/>
        </p:nvSpPr>
        <p:spPr>
          <a:xfrm>
            <a:off x="2323850" y="1556818"/>
            <a:ext cx="12105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Eliot</a:t>
            </a:r>
            <a:endParaRPr sz="1400" b="0" i="0" u="none" strike="noStrike" cap="none">
              <a:solidFill>
                <a:srgbClr val="000000"/>
              </a:solidFill>
              <a:latin typeface="Arial"/>
              <a:ea typeface="Arial"/>
              <a:cs typeface="Arial"/>
              <a:sym typeface="Arial"/>
            </a:endParaRPr>
          </a:p>
        </p:txBody>
      </p:sp>
      <p:sp>
        <p:nvSpPr>
          <p:cNvPr id="1905" name="Google Shape;1905;p107"/>
          <p:cNvSpPr/>
          <p:nvPr/>
        </p:nvSpPr>
        <p:spPr>
          <a:xfrm>
            <a:off x="3818355" y="1560243"/>
            <a:ext cx="1131600" cy="1498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Eliot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Charlie</a:t>
            </a:r>
            <a:endParaRPr sz="1400" b="0" i="0" u="none" strike="noStrike" cap="none">
              <a:solidFill>
                <a:srgbClr val="000000"/>
              </a:solidFill>
              <a:latin typeface="Arial"/>
              <a:ea typeface="Arial"/>
              <a:cs typeface="Arial"/>
              <a:sym typeface="Arial"/>
            </a:endParaRPr>
          </a:p>
        </p:txBody>
      </p:sp>
      <p:sp>
        <p:nvSpPr>
          <p:cNvPr id="1906" name="Google Shape;1906;p107"/>
          <p:cNvSpPr/>
          <p:nvPr/>
        </p:nvSpPr>
        <p:spPr>
          <a:xfrm>
            <a:off x="5184071" y="1508925"/>
            <a:ext cx="11268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Charlie</a:t>
            </a:r>
            <a:endParaRPr sz="1400" b="0" i="0" u="none" strike="noStrike" cap="none">
              <a:solidFill>
                <a:srgbClr val="000000"/>
              </a:solidFill>
              <a:latin typeface="Arial"/>
              <a:ea typeface="Arial"/>
              <a:cs typeface="Arial"/>
              <a:sym typeface="Arial"/>
            </a:endParaRPr>
          </a:p>
        </p:txBody>
      </p:sp>
      <p:sp>
        <p:nvSpPr>
          <p:cNvPr id="1907" name="Google Shape;1907;p107"/>
          <p:cNvSpPr/>
          <p:nvPr/>
        </p:nvSpPr>
        <p:spPr>
          <a:xfrm>
            <a:off x="6544965" y="1508925"/>
            <a:ext cx="11268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Bob</a:t>
            </a:r>
            <a:endParaRPr sz="1400" b="0" i="0" u="none" strike="noStrike" cap="none">
              <a:solidFill>
                <a:srgbClr val="000000"/>
              </a:solidFill>
              <a:latin typeface="Arial"/>
              <a:ea typeface="Arial"/>
              <a:cs typeface="Arial"/>
              <a:sym typeface="Arial"/>
            </a:endParaRPr>
          </a:p>
        </p:txBody>
      </p:sp>
      <p:sp>
        <p:nvSpPr>
          <p:cNvPr id="1908" name="Google Shape;1908;p107"/>
          <p:cNvSpPr/>
          <p:nvPr/>
        </p:nvSpPr>
        <p:spPr>
          <a:xfrm>
            <a:off x="2932000" y="3901075"/>
            <a:ext cx="399600" cy="399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cxnSp>
        <p:nvCxnSpPr>
          <p:cNvPr id="1909" name="Google Shape;1909;p107"/>
          <p:cNvCxnSpPr>
            <a:stCxn id="1908" idx="7"/>
          </p:cNvCxnSpPr>
          <p:nvPr/>
        </p:nvCxnSpPr>
        <p:spPr>
          <a:xfrm rot="10800000" flipH="1">
            <a:off x="3273080" y="3901095"/>
            <a:ext cx="606000" cy="58500"/>
          </a:xfrm>
          <a:prstGeom prst="straightConnector1">
            <a:avLst/>
          </a:prstGeom>
          <a:noFill/>
          <a:ln w="9525" cap="flat" cmpd="sng">
            <a:solidFill>
              <a:schemeClr val="dk2"/>
            </a:solidFill>
            <a:prstDash val="solid"/>
            <a:round/>
            <a:headEnd type="none" w="sm" len="sm"/>
            <a:tailEnd type="none" w="sm" len="sm"/>
          </a:ln>
        </p:spPr>
      </p:cxnSp>
      <p:cxnSp>
        <p:nvCxnSpPr>
          <p:cNvPr id="1910" name="Google Shape;1910;p107"/>
          <p:cNvCxnSpPr>
            <a:stCxn id="1908" idx="5"/>
          </p:cNvCxnSpPr>
          <p:nvPr/>
        </p:nvCxnSpPr>
        <p:spPr>
          <a:xfrm>
            <a:off x="3273080" y="4242155"/>
            <a:ext cx="362700" cy="310500"/>
          </a:xfrm>
          <a:prstGeom prst="straightConnector1">
            <a:avLst/>
          </a:prstGeom>
          <a:noFill/>
          <a:ln w="9525" cap="flat" cmpd="sng">
            <a:solidFill>
              <a:schemeClr val="dk2"/>
            </a:solidFill>
            <a:prstDash val="solid"/>
            <a:round/>
            <a:headEnd type="none" w="sm" len="sm"/>
            <a:tailEnd type="none" w="sm" len="sm"/>
          </a:ln>
        </p:spPr>
      </p:cxnSp>
      <p:cxnSp>
        <p:nvCxnSpPr>
          <p:cNvPr id="1911" name="Google Shape;1911;p107"/>
          <p:cNvCxnSpPr>
            <a:stCxn id="1912" idx="2"/>
            <a:endCxn id="1913" idx="6"/>
          </p:cNvCxnSpPr>
          <p:nvPr/>
        </p:nvCxnSpPr>
        <p:spPr>
          <a:xfrm rot="10800000">
            <a:off x="4196200" y="4027075"/>
            <a:ext cx="386700" cy="473400"/>
          </a:xfrm>
          <a:prstGeom prst="straightConnector1">
            <a:avLst/>
          </a:prstGeom>
          <a:noFill/>
          <a:ln w="9525" cap="flat" cmpd="sng">
            <a:solidFill>
              <a:schemeClr val="dk2"/>
            </a:solidFill>
            <a:prstDash val="solid"/>
            <a:round/>
            <a:headEnd type="none" w="sm" len="sm"/>
            <a:tailEnd type="none" w="sm" len="sm"/>
          </a:ln>
        </p:spPr>
      </p:cxnSp>
      <p:sp>
        <p:nvSpPr>
          <p:cNvPr id="1913" name="Google Shape;1913;p107"/>
          <p:cNvSpPr/>
          <p:nvPr/>
        </p:nvSpPr>
        <p:spPr>
          <a:xfrm>
            <a:off x="3796550" y="3827200"/>
            <a:ext cx="399600" cy="3996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1914" name="Google Shape;1914;p107"/>
          <p:cNvSpPr/>
          <p:nvPr/>
        </p:nvSpPr>
        <p:spPr>
          <a:xfrm>
            <a:off x="3635775" y="4387950"/>
            <a:ext cx="399600" cy="3996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p:txBody>
      </p:sp>
      <p:sp>
        <p:nvSpPr>
          <p:cNvPr id="1912" name="Google Shape;1912;p107"/>
          <p:cNvSpPr/>
          <p:nvPr/>
        </p:nvSpPr>
        <p:spPr>
          <a:xfrm>
            <a:off x="4582900" y="4300675"/>
            <a:ext cx="399600" cy="399600"/>
          </a:xfrm>
          <a:prstGeom prst="ellipse">
            <a:avLst/>
          </a:pr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cxnSp>
        <p:nvCxnSpPr>
          <p:cNvPr id="1915" name="Google Shape;1915;p107"/>
          <p:cNvCxnSpPr>
            <a:stCxn id="1912" idx="2"/>
            <a:endCxn id="1914" idx="6"/>
          </p:cNvCxnSpPr>
          <p:nvPr/>
        </p:nvCxnSpPr>
        <p:spPr>
          <a:xfrm flipH="1">
            <a:off x="4035400" y="4500475"/>
            <a:ext cx="547500" cy="87300"/>
          </a:xfrm>
          <a:prstGeom prst="straightConnector1">
            <a:avLst/>
          </a:prstGeom>
          <a:noFill/>
          <a:ln w="9525" cap="flat" cmpd="sng">
            <a:solidFill>
              <a:schemeClr val="dk2"/>
            </a:solidFill>
            <a:prstDash val="solid"/>
            <a:round/>
            <a:headEnd type="none" w="sm" len="sm"/>
            <a:tailEnd type="none" w="sm" len="sm"/>
          </a:ln>
        </p:spPr>
      </p:cxnSp>
      <p:sp>
        <p:nvSpPr>
          <p:cNvPr id="1916" name="Google Shape;1916;p107"/>
          <p:cNvSpPr/>
          <p:nvPr/>
        </p:nvSpPr>
        <p:spPr>
          <a:xfrm>
            <a:off x="4744000" y="3637425"/>
            <a:ext cx="399600" cy="399600"/>
          </a:xfrm>
          <a:prstGeom prst="ellipse">
            <a:avLst/>
          </a:pr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cxnSp>
        <p:nvCxnSpPr>
          <p:cNvPr id="1917" name="Google Shape;1917;p107"/>
          <p:cNvCxnSpPr>
            <a:stCxn id="1916" idx="2"/>
            <a:endCxn id="1913" idx="7"/>
          </p:cNvCxnSpPr>
          <p:nvPr/>
        </p:nvCxnSpPr>
        <p:spPr>
          <a:xfrm flipH="1">
            <a:off x="4137700" y="3837225"/>
            <a:ext cx="606300" cy="486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921"/>
        <p:cNvGrpSpPr/>
        <p:nvPr/>
      </p:nvGrpSpPr>
      <p:grpSpPr>
        <a:xfrm>
          <a:off x="0" y="0"/>
          <a:ext cx="0" cy="0"/>
          <a:chOff x="0" y="0"/>
          <a:chExt cx="0" cy="0"/>
        </a:xfrm>
      </p:grpSpPr>
      <p:sp>
        <p:nvSpPr>
          <p:cNvPr id="1922" name="Google Shape;1922;p108"/>
          <p:cNvSpPr/>
          <p:nvPr/>
        </p:nvSpPr>
        <p:spPr>
          <a:xfrm>
            <a:off x="947025" y="1577349"/>
            <a:ext cx="1166400" cy="1498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p:txBody>
      </p:sp>
      <p:sp>
        <p:nvSpPr>
          <p:cNvPr id="1923" name="Google Shape;1923;p108"/>
          <p:cNvSpPr/>
          <p:nvPr/>
        </p:nvSpPr>
        <p:spPr>
          <a:xfrm>
            <a:off x="2323850" y="1556818"/>
            <a:ext cx="12105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Eliot</a:t>
            </a:r>
            <a:endParaRPr sz="1400" b="0" i="0" u="none" strike="noStrike" cap="none">
              <a:solidFill>
                <a:srgbClr val="000000"/>
              </a:solidFill>
              <a:latin typeface="Arial"/>
              <a:ea typeface="Arial"/>
              <a:cs typeface="Arial"/>
              <a:sym typeface="Arial"/>
            </a:endParaRPr>
          </a:p>
        </p:txBody>
      </p:sp>
      <p:sp>
        <p:nvSpPr>
          <p:cNvPr id="1924" name="Google Shape;1924;p108"/>
          <p:cNvSpPr/>
          <p:nvPr/>
        </p:nvSpPr>
        <p:spPr>
          <a:xfrm>
            <a:off x="3818355" y="1560243"/>
            <a:ext cx="1131600" cy="1498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Eliot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Charlie</a:t>
            </a:r>
            <a:endParaRPr sz="1400" b="0" i="0" u="none" strike="noStrike" cap="none">
              <a:solidFill>
                <a:srgbClr val="000000"/>
              </a:solidFill>
              <a:latin typeface="Arial"/>
              <a:ea typeface="Arial"/>
              <a:cs typeface="Arial"/>
              <a:sym typeface="Arial"/>
            </a:endParaRPr>
          </a:p>
        </p:txBody>
      </p:sp>
      <p:sp>
        <p:nvSpPr>
          <p:cNvPr id="1925" name="Google Shape;1925;p108"/>
          <p:cNvSpPr/>
          <p:nvPr/>
        </p:nvSpPr>
        <p:spPr>
          <a:xfrm>
            <a:off x="5184071" y="1508925"/>
            <a:ext cx="11268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Charlie</a:t>
            </a:r>
            <a:endParaRPr sz="1400" b="0" i="0" u="none" strike="noStrike" cap="none">
              <a:solidFill>
                <a:srgbClr val="000000"/>
              </a:solidFill>
              <a:latin typeface="Arial"/>
              <a:ea typeface="Arial"/>
              <a:cs typeface="Arial"/>
              <a:sym typeface="Arial"/>
            </a:endParaRPr>
          </a:p>
        </p:txBody>
      </p:sp>
      <p:sp>
        <p:nvSpPr>
          <p:cNvPr id="1926" name="Google Shape;1926;p108"/>
          <p:cNvSpPr/>
          <p:nvPr/>
        </p:nvSpPr>
        <p:spPr>
          <a:xfrm>
            <a:off x="6544965" y="1508925"/>
            <a:ext cx="11268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Bob</a:t>
            </a:r>
            <a:endParaRPr sz="1400" b="0" i="0" u="none" strike="noStrike" cap="none">
              <a:solidFill>
                <a:srgbClr val="000000"/>
              </a:solidFill>
              <a:latin typeface="Arial"/>
              <a:ea typeface="Arial"/>
              <a:cs typeface="Arial"/>
              <a:sym typeface="Arial"/>
            </a:endParaRPr>
          </a:p>
        </p:txBody>
      </p:sp>
      <p:sp>
        <p:nvSpPr>
          <p:cNvPr id="1927" name="Google Shape;1927;p108"/>
          <p:cNvSpPr/>
          <p:nvPr/>
        </p:nvSpPr>
        <p:spPr>
          <a:xfrm>
            <a:off x="2932000" y="3901075"/>
            <a:ext cx="399600" cy="399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cxnSp>
        <p:nvCxnSpPr>
          <p:cNvPr id="1928" name="Google Shape;1928;p108"/>
          <p:cNvCxnSpPr>
            <a:stCxn id="1927" idx="7"/>
          </p:cNvCxnSpPr>
          <p:nvPr/>
        </p:nvCxnSpPr>
        <p:spPr>
          <a:xfrm rot="10800000" flipH="1">
            <a:off x="3273080" y="3901095"/>
            <a:ext cx="606000" cy="58500"/>
          </a:xfrm>
          <a:prstGeom prst="straightConnector1">
            <a:avLst/>
          </a:prstGeom>
          <a:noFill/>
          <a:ln w="9525" cap="flat" cmpd="sng">
            <a:solidFill>
              <a:schemeClr val="dk2"/>
            </a:solidFill>
            <a:prstDash val="solid"/>
            <a:round/>
            <a:headEnd type="none" w="sm" len="sm"/>
            <a:tailEnd type="none" w="sm" len="sm"/>
          </a:ln>
        </p:spPr>
      </p:cxnSp>
      <p:cxnSp>
        <p:nvCxnSpPr>
          <p:cNvPr id="1929" name="Google Shape;1929;p108"/>
          <p:cNvCxnSpPr>
            <a:stCxn id="1927" idx="5"/>
          </p:cNvCxnSpPr>
          <p:nvPr/>
        </p:nvCxnSpPr>
        <p:spPr>
          <a:xfrm>
            <a:off x="3273080" y="4242155"/>
            <a:ext cx="362700" cy="310500"/>
          </a:xfrm>
          <a:prstGeom prst="straightConnector1">
            <a:avLst/>
          </a:prstGeom>
          <a:noFill/>
          <a:ln w="9525" cap="flat" cmpd="sng">
            <a:solidFill>
              <a:schemeClr val="dk2"/>
            </a:solidFill>
            <a:prstDash val="solid"/>
            <a:round/>
            <a:headEnd type="none" w="sm" len="sm"/>
            <a:tailEnd type="none" w="sm" len="sm"/>
          </a:ln>
        </p:spPr>
      </p:cxnSp>
      <p:cxnSp>
        <p:nvCxnSpPr>
          <p:cNvPr id="1930" name="Google Shape;1930;p108"/>
          <p:cNvCxnSpPr>
            <a:stCxn id="1931" idx="2"/>
            <a:endCxn id="1932" idx="6"/>
          </p:cNvCxnSpPr>
          <p:nvPr/>
        </p:nvCxnSpPr>
        <p:spPr>
          <a:xfrm rot="10800000">
            <a:off x="4196200" y="4027075"/>
            <a:ext cx="386700" cy="473400"/>
          </a:xfrm>
          <a:prstGeom prst="straightConnector1">
            <a:avLst/>
          </a:prstGeom>
          <a:noFill/>
          <a:ln w="9525" cap="flat" cmpd="sng">
            <a:solidFill>
              <a:schemeClr val="dk2"/>
            </a:solidFill>
            <a:prstDash val="solid"/>
            <a:round/>
            <a:headEnd type="none" w="sm" len="sm"/>
            <a:tailEnd type="none" w="sm" len="sm"/>
          </a:ln>
        </p:spPr>
      </p:cxnSp>
      <p:sp>
        <p:nvSpPr>
          <p:cNvPr id="1932" name="Google Shape;1932;p108"/>
          <p:cNvSpPr/>
          <p:nvPr/>
        </p:nvSpPr>
        <p:spPr>
          <a:xfrm>
            <a:off x="3796550" y="3827200"/>
            <a:ext cx="399600" cy="3996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1933" name="Google Shape;1933;p108"/>
          <p:cNvSpPr/>
          <p:nvPr/>
        </p:nvSpPr>
        <p:spPr>
          <a:xfrm>
            <a:off x="3635775" y="4387950"/>
            <a:ext cx="399600" cy="3996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p:txBody>
      </p:sp>
      <p:sp>
        <p:nvSpPr>
          <p:cNvPr id="1931" name="Google Shape;1931;p108"/>
          <p:cNvSpPr/>
          <p:nvPr/>
        </p:nvSpPr>
        <p:spPr>
          <a:xfrm>
            <a:off x="4582900" y="4300675"/>
            <a:ext cx="399600" cy="399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cxnSp>
        <p:nvCxnSpPr>
          <p:cNvPr id="1934" name="Google Shape;1934;p108"/>
          <p:cNvCxnSpPr>
            <a:stCxn id="1931" idx="2"/>
            <a:endCxn id="1933" idx="6"/>
          </p:cNvCxnSpPr>
          <p:nvPr/>
        </p:nvCxnSpPr>
        <p:spPr>
          <a:xfrm flipH="1">
            <a:off x="4035400" y="4500475"/>
            <a:ext cx="547500" cy="87300"/>
          </a:xfrm>
          <a:prstGeom prst="straightConnector1">
            <a:avLst/>
          </a:prstGeom>
          <a:noFill/>
          <a:ln w="9525" cap="flat" cmpd="sng">
            <a:solidFill>
              <a:schemeClr val="dk2"/>
            </a:solidFill>
            <a:prstDash val="solid"/>
            <a:round/>
            <a:headEnd type="none" w="sm" len="sm"/>
            <a:tailEnd type="none" w="sm" len="sm"/>
          </a:ln>
        </p:spPr>
      </p:cxnSp>
      <p:sp>
        <p:nvSpPr>
          <p:cNvPr id="1935" name="Google Shape;1935;p108"/>
          <p:cNvSpPr/>
          <p:nvPr/>
        </p:nvSpPr>
        <p:spPr>
          <a:xfrm>
            <a:off x="4744000" y="3637425"/>
            <a:ext cx="399600" cy="399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cxnSp>
        <p:nvCxnSpPr>
          <p:cNvPr id="1936" name="Google Shape;1936;p108"/>
          <p:cNvCxnSpPr>
            <a:stCxn id="1935" idx="2"/>
            <a:endCxn id="1932" idx="7"/>
          </p:cNvCxnSpPr>
          <p:nvPr/>
        </p:nvCxnSpPr>
        <p:spPr>
          <a:xfrm flipH="1">
            <a:off x="4137700" y="3837225"/>
            <a:ext cx="606300" cy="48600"/>
          </a:xfrm>
          <a:prstGeom prst="straightConnector1">
            <a:avLst/>
          </a:prstGeom>
          <a:noFill/>
          <a:ln w="9525" cap="flat" cmpd="sng">
            <a:solidFill>
              <a:schemeClr val="dk2"/>
            </a:solidFill>
            <a:prstDash val="solid"/>
            <a:round/>
            <a:headEnd type="none" w="sm" len="sm"/>
            <a:tailEnd type="none" w="sm" len="sm"/>
          </a:ln>
        </p:spPr>
      </p:cxnSp>
      <p:sp>
        <p:nvSpPr>
          <p:cNvPr id="1937" name="Google Shape;1937;p108"/>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Consistent example</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941"/>
        <p:cNvGrpSpPr/>
        <p:nvPr/>
      </p:nvGrpSpPr>
      <p:grpSpPr>
        <a:xfrm>
          <a:off x="0" y="0"/>
          <a:ext cx="0" cy="0"/>
          <a:chOff x="0" y="0"/>
          <a:chExt cx="0" cy="0"/>
        </a:xfrm>
      </p:grpSpPr>
      <p:sp>
        <p:nvSpPr>
          <p:cNvPr id="1942" name="Google Shape;1942;p109"/>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Inconsistent example</a:t>
            </a:r>
            <a:endParaRPr/>
          </a:p>
        </p:txBody>
      </p:sp>
      <p:sp>
        <p:nvSpPr>
          <p:cNvPr id="1943" name="Google Shape;1943;p109"/>
          <p:cNvSpPr/>
          <p:nvPr/>
        </p:nvSpPr>
        <p:spPr>
          <a:xfrm>
            <a:off x="947025" y="1577349"/>
            <a:ext cx="1166400" cy="1498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p:txBody>
      </p:sp>
      <p:sp>
        <p:nvSpPr>
          <p:cNvPr id="1944" name="Google Shape;1944;p109"/>
          <p:cNvSpPr/>
          <p:nvPr/>
        </p:nvSpPr>
        <p:spPr>
          <a:xfrm>
            <a:off x="2323850" y="1556818"/>
            <a:ext cx="12105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Eliot</a:t>
            </a:r>
            <a:endParaRPr sz="1400" b="0" i="0" u="none" strike="noStrike" cap="none">
              <a:solidFill>
                <a:srgbClr val="000000"/>
              </a:solidFill>
              <a:latin typeface="Arial"/>
              <a:ea typeface="Arial"/>
              <a:cs typeface="Arial"/>
              <a:sym typeface="Arial"/>
            </a:endParaRPr>
          </a:p>
        </p:txBody>
      </p:sp>
      <p:sp>
        <p:nvSpPr>
          <p:cNvPr id="1945" name="Google Shape;1945;p109"/>
          <p:cNvSpPr/>
          <p:nvPr/>
        </p:nvSpPr>
        <p:spPr>
          <a:xfrm>
            <a:off x="3818355" y="1560243"/>
            <a:ext cx="1131600" cy="1498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Eliot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Charlie</a:t>
            </a:r>
            <a:endParaRPr sz="1400" b="0" i="0" u="none" strike="noStrike" cap="none">
              <a:solidFill>
                <a:srgbClr val="000000"/>
              </a:solidFill>
              <a:latin typeface="Arial"/>
              <a:ea typeface="Arial"/>
              <a:cs typeface="Arial"/>
              <a:sym typeface="Arial"/>
            </a:endParaRPr>
          </a:p>
        </p:txBody>
      </p:sp>
      <p:sp>
        <p:nvSpPr>
          <p:cNvPr id="1946" name="Google Shape;1946;p109"/>
          <p:cNvSpPr/>
          <p:nvPr/>
        </p:nvSpPr>
        <p:spPr>
          <a:xfrm>
            <a:off x="5184071" y="1508925"/>
            <a:ext cx="11268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Arial"/>
                <a:ea typeface="Arial"/>
                <a:cs typeface="Arial"/>
                <a:sym typeface="Arial"/>
              </a:rPr>
              <a:t>Bob</a:t>
            </a:r>
            <a:endParaRPr sz="1400" b="0" i="0" u="none" strike="noStrike" cap="none">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Charlie</a:t>
            </a:r>
            <a:endParaRPr sz="1400" b="0" i="0" u="none" strike="noStrike" cap="none">
              <a:solidFill>
                <a:srgbClr val="000000"/>
              </a:solidFill>
              <a:latin typeface="Arial"/>
              <a:ea typeface="Arial"/>
              <a:cs typeface="Arial"/>
              <a:sym typeface="Arial"/>
            </a:endParaRPr>
          </a:p>
        </p:txBody>
      </p:sp>
      <p:sp>
        <p:nvSpPr>
          <p:cNvPr id="1947" name="Google Shape;1947;p109"/>
          <p:cNvSpPr/>
          <p:nvPr/>
        </p:nvSpPr>
        <p:spPr>
          <a:xfrm>
            <a:off x="6544965" y="1508925"/>
            <a:ext cx="11268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Bob</a:t>
            </a:r>
            <a:endParaRPr sz="1400" b="0" i="0" u="none" strike="noStrike" cap="none">
              <a:solidFill>
                <a:srgbClr val="000000"/>
              </a:solidFill>
              <a:latin typeface="Arial"/>
              <a:ea typeface="Arial"/>
              <a:cs typeface="Arial"/>
              <a:sym typeface="Arial"/>
            </a:endParaRPr>
          </a:p>
        </p:txBody>
      </p:sp>
      <p:sp>
        <p:nvSpPr>
          <p:cNvPr id="1948" name="Google Shape;1948;p109"/>
          <p:cNvSpPr/>
          <p:nvPr/>
        </p:nvSpPr>
        <p:spPr>
          <a:xfrm>
            <a:off x="2932000" y="3901075"/>
            <a:ext cx="399600" cy="399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cxnSp>
        <p:nvCxnSpPr>
          <p:cNvPr id="1949" name="Google Shape;1949;p109"/>
          <p:cNvCxnSpPr>
            <a:stCxn id="1948" idx="7"/>
          </p:cNvCxnSpPr>
          <p:nvPr/>
        </p:nvCxnSpPr>
        <p:spPr>
          <a:xfrm rot="10800000" flipH="1">
            <a:off x="3273080" y="3901095"/>
            <a:ext cx="606000" cy="58500"/>
          </a:xfrm>
          <a:prstGeom prst="straightConnector1">
            <a:avLst/>
          </a:prstGeom>
          <a:noFill/>
          <a:ln w="9525" cap="flat" cmpd="sng">
            <a:solidFill>
              <a:schemeClr val="dk2"/>
            </a:solidFill>
            <a:prstDash val="solid"/>
            <a:round/>
            <a:headEnd type="none" w="sm" len="sm"/>
            <a:tailEnd type="none" w="sm" len="sm"/>
          </a:ln>
        </p:spPr>
      </p:cxnSp>
      <p:cxnSp>
        <p:nvCxnSpPr>
          <p:cNvPr id="1950" name="Google Shape;1950;p109"/>
          <p:cNvCxnSpPr>
            <a:stCxn id="1948" idx="5"/>
          </p:cNvCxnSpPr>
          <p:nvPr/>
        </p:nvCxnSpPr>
        <p:spPr>
          <a:xfrm>
            <a:off x="3273080" y="4242155"/>
            <a:ext cx="362700" cy="310500"/>
          </a:xfrm>
          <a:prstGeom prst="straightConnector1">
            <a:avLst/>
          </a:prstGeom>
          <a:noFill/>
          <a:ln w="9525" cap="flat" cmpd="sng">
            <a:solidFill>
              <a:schemeClr val="dk2"/>
            </a:solidFill>
            <a:prstDash val="solid"/>
            <a:round/>
            <a:headEnd type="none" w="sm" len="sm"/>
            <a:tailEnd type="none" w="sm" len="sm"/>
          </a:ln>
        </p:spPr>
      </p:cxnSp>
      <p:cxnSp>
        <p:nvCxnSpPr>
          <p:cNvPr id="1951" name="Google Shape;1951;p109"/>
          <p:cNvCxnSpPr>
            <a:stCxn id="1952" idx="0"/>
            <a:endCxn id="1953" idx="4"/>
          </p:cNvCxnSpPr>
          <p:nvPr/>
        </p:nvCxnSpPr>
        <p:spPr>
          <a:xfrm rot="10800000" flipH="1">
            <a:off x="4782700" y="4036975"/>
            <a:ext cx="161100" cy="263700"/>
          </a:xfrm>
          <a:prstGeom prst="straightConnector1">
            <a:avLst/>
          </a:prstGeom>
          <a:noFill/>
          <a:ln w="19050" cap="flat" cmpd="sng">
            <a:solidFill>
              <a:srgbClr val="FF0000"/>
            </a:solidFill>
            <a:prstDash val="solid"/>
            <a:round/>
            <a:headEnd type="none" w="sm" len="sm"/>
            <a:tailEnd type="none" w="sm" len="sm"/>
          </a:ln>
        </p:spPr>
      </p:cxnSp>
      <p:sp>
        <p:nvSpPr>
          <p:cNvPr id="1954" name="Google Shape;1954;p109"/>
          <p:cNvSpPr/>
          <p:nvPr/>
        </p:nvSpPr>
        <p:spPr>
          <a:xfrm>
            <a:off x="3796550" y="3827200"/>
            <a:ext cx="399600" cy="3996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1955" name="Google Shape;1955;p109"/>
          <p:cNvSpPr/>
          <p:nvPr/>
        </p:nvSpPr>
        <p:spPr>
          <a:xfrm>
            <a:off x="3635775" y="4387950"/>
            <a:ext cx="399600" cy="3996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p:txBody>
      </p:sp>
      <p:sp>
        <p:nvSpPr>
          <p:cNvPr id="1952" name="Google Shape;1952;p109"/>
          <p:cNvSpPr/>
          <p:nvPr/>
        </p:nvSpPr>
        <p:spPr>
          <a:xfrm>
            <a:off x="4582900" y="4300675"/>
            <a:ext cx="399600" cy="399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cxnSp>
        <p:nvCxnSpPr>
          <p:cNvPr id="1956" name="Google Shape;1956;p109"/>
          <p:cNvCxnSpPr>
            <a:stCxn id="1952" idx="2"/>
            <a:endCxn id="1955" idx="6"/>
          </p:cNvCxnSpPr>
          <p:nvPr/>
        </p:nvCxnSpPr>
        <p:spPr>
          <a:xfrm flipH="1">
            <a:off x="4035400" y="4500475"/>
            <a:ext cx="547500" cy="87300"/>
          </a:xfrm>
          <a:prstGeom prst="straightConnector1">
            <a:avLst/>
          </a:prstGeom>
          <a:noFill/>
          <a:ln w="9525" cap="flat" cmpd="sng">
            <a:solidFill>
              <a:schemeClr val="dk2"/>
            </a:solidFill>
            <a:prstDash val="solid"/>
            <a:round/>
            <a:headEnd type="none" w="sm" len="sm"/>
            <a:tailEnd type="none" w="sm" len="sm"/>
          </a:ln>
        </p:spPr>
      </p:cxnSp>
      <p:sp>
        <p:nvSpPr>
          <p:cNvPr id="1953" name="Google Shape;1953;p109"/>
          <p:cNvSpPr/>
          <p:nvPr/>
        </p:nvSpPr>
        <p:spPr>
          <a:xfrm>
            <a:off x="4744000" y="3637425"/>
            <a:ext cx="399600" cy="399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cxnSp>
        <p:nvCxnSpPr>
          <p:cNvPr id="1957" name="Google Shape;1957;p109"/>
          <p:cNvCxnSpPr>
            <a:stCxn id="1953" idx="2"/>
            <a:endCxn id="1954" idx="7"/>
          </p:cNvCxnSpPr>
          <p:nvPr/>
        </p:nvCxnSpPr>
        <p:spPr>
          <a:xfrm flipH="1">
            <a:off x="4137700" y="3837225"/>
            <a:ext cx="606300" cy="486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2" name="Google Shape;1962;p110"/>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6: Sufficient?</a:t>
            </a:r>
            <a:endParaRPr/>
          </a:p>
        </p:txBody>
      </p:sp>
      <p:sp>
        <p:nvSpPr>
          <p:cNvPr id="1963" name="Google Shape;1963;p110"/>
          <p:cNvSpPr txBox="1">
            <a:spLocks noGrp="1"/>
          </p:cNvSpPr>
          <p:nvPr>
            <p:ph type="body" idx="1"/>
          </p:nvPr>
        </p:nvSpPr>
        <p:spPr>
          <a:xfrm>
            <a:off x="781050" y="1543050"/>
            <a:ext cx="7603200" cy="22365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200"/>
              </a:spcBef>
              <a:spcAft>
                <a:spcPts val="0"/>
              </a:spcAft>
              <a:buSzPts val="1100"/>
              <a:buNone/>
            </a:pPr>
            <a:r>
              <a:rPr lang="en"/>
              <a:t>Is there </a:t>
            </a:r>
            <a:r>
              <a:rPr lang="en" b="1"/>
              <a:t>more than one way to assign students to good/bad?</a:t>
            </a:r>
            <a:endParaRPr b="1"/>
          </a:p>
          <a:p>
            <a:pPr marL="0" lvl="0" indent="0" algn="l" rtl="0">
              <a:lnSpc>
                <a:spcPct val="115000"/>
              </a:lnSpc>
              <a:spcBef>
                <a:spcPts val="1200"/>
              </a:spcBef>
              <a:spcAft>
                <a:spcPts val="0"/>
              </a:spcAft>
              <a:buSzPts val="1100"/>
              <a:buNone/>
            </a:pPr>
            <a:endParaRPr/>
          </a:p>
          <a:p>
            <a:pPr marL="0" lvl="0" indent="0" algn="l" rtl="0">
              <a:lnSpc>
                <a:spcPct val="115000"/>
              </a:lnSpc>
              <a:spcBef>
                <a:spcPts val="1200"/>
              </a:spcBef>
              <a:spcAft>
                <a:spcPts val="1200"/>
              </a:spcAft>
              <a:buSzPts val="1100"/>
              <a:buNone/>
            </a:pPr>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967"/>
        <p:cNvGrpSpPr/>
        <p:nvPr/>
      </p:nvGrpSpPr>
      <p:grpSpPr>
        <a:xfrm>
          <a:off x="0" y="0"/>
          <a:ext cx="0" cy="0"/>
          <a:chOff x="0" y="0"/>
          <a:chExt cx="0" cy="0"/>
        </a:xfrm>
      </p:grpSpPr>
      <p:sp>
        <p:nvSpPr>
          <p:cNvPr id="1968" name="Google Shape;1968;p111"/>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6: Sufficient?</a:t>
            </a:r>
            <a:endParaRPr/>
          </a:p>
        </p:txBody>
      </p:sp>
      <p:sp>
        <p:nvSpPr>
          <p:cNvPr id="1969" name="Google Shape;1969;p111"/>
          <p:cNvSpPr txBox="1">
            <a:spLocks noGrp="1"/>
          </p:cNvSpPr>
          <p:nvPr>
            <p:ph type="body" idx="1"/>
          </p:nvPr>
        </p:nvSpPr>
        <p:spPr>
          <a:xfrm>
            <a:off x="781050" y="1543050"/>
            <a:ext cx="7603200" cy="26274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200"/>
              </a:spcBef>
              <a:spcAft>
                <a:spcPts val="0"/>
              </a:spcAft>
              <a:buSzPts val="1100"/>
              <a:buNone/>
            </a:pPr>
            <a:r>
              <a:rPr lang="en"/>
              <a:t>Is there </a:t>
            </a:r>
            <a:r>
              <a:rPr lang="en" b="1"/>
              <a:t>more than one way to assign students to good/bad?</a:t>
            </a:r>
            <a:endParaRPr b="1"/>
          </a:p>
          <a:p>
            <a:pPr marL="0" lvl="0" indent="0" algn="l" rtl="0">
              <a:lnSpc>
                <a:spcPct val="115000"/>
              </a:lnSpc>
              <a:spcBef>
                <a:spcPts val="1200"/>
              </a:spcBef>
              <a:spcAft>
                <a:spcPts val="0"/>
              </a:spcAft>
              <a:buSzPts val="1100"/>
              <a:buNone/>
            </a:pPr>
            <a:r>
              <a:rPr lang="en"/>
              <a:t>Connected graphs: No, only one way (i.e. sufficient). We use this info:</a:t>
            </a:r>
            <a:endParaRPr/>
          </a:p>
          <a:p>
            <a:pPr marL="0" lvl="0" indent="457200" algn="l" rtl="0">
              <a:lnSpc>
                <a:spcPct val="115000"/>
              </a:lnSpc>
              <a:spcBef>
                <a:spcPts val="1200"/>
              </a:spcBef>
              <a:spcAft>
                <a:spcPts val="0"/>
              </a:spcAft>
              <a:buSzPts val="1100"/>
              <a:buNone/>
            </a:pPr>
            <a:r>
              <a:rPr lang="en"/>
              <a:t>“</a:t>
            </a:r>
            <a:r>
              <a:rPr lang="en" sz="1600" i="1"/>
              <a:t>there are more good students than bad students.”</a:t>
            </a:r>
            <a:endParaRPr sz="1600" i="1"/>
          </a:p>
          <a:p>
            <a:pPr marL="0" lvl="0" indent="0" algn="l" rtl="0">
              <a:lnSpc>
                <a:spcPct val="115000"/>
              </a:lnSpc>
              <a:spcBef>
                <a:spcPts val="1200"/>
              </a:spcBef>
              <a:spcAft>
                <a:spcPts val="1200"/>
              </a:spcAft>
              <a:buSzPts val="1100"/>
              <a:buNone/>
            </a:pPr>
            <a:r>
              <a:rPr lang="en" sz="1400" b="1"/>
              <a:t>→ </a:t>
            </a:r>
            <a:r>
              <a:rPr lang="en" sz="1400"/>
              <a:t>Color with more nodes: represents “good”</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sp>
        <p:nvSpPr>
          <p:cNvPr id="1974" name="Google Shape;1974;p112"/>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6: Sufficient?</a:t>
            </a:r>
            <a:endParaRPr/>
          </a:p>
        </p:txBody>
      </p:sp>
      <p:sp>
        <p:nvSpPr>
          <p:cNvPr id="1975" name="Google Shape;1975;p112"/>
          <p:cNvSpPr txBox="1">
            <a:spLocks noGrp="1"/>
          </p:cNvSpPr>
          <p:nvPr>
            <p:ph type="body" idx="1"/>
          </p:nvPr>
        </p:nvSpPr>
        <p:spPr>
          <a:xfrm>
            <a:off x="781050" y="1543050"/>
            <a:ext cx="7603200" cy="26274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200"/>
              </a:spcBef>
              <a:spcAft>
                <a:spcPts val="0"/>
              </a:spcAft>
              <a:buSzPts val="1100"/>
              <a:buNone/>
            </a:pPr>
            <a:r>
              <a:rPr lang="en"/>
              <a:t>Is there </a:t>
            </a:r>
            <a:r>
              <a:rPr lang="en" b="1"/>
              <a:t>more than one way to assign students to good/bad?</a:t>
            </a:r>
            <a:endParaRPr b="1"/>
          </a:p>
          <a:p>
            <a:pPr marL="0" lvl="0" indent="0" algn="l" rtl="0">
              <a:lnSpc>
                <a:spcPct val="115000"/>
              </a:lnSpc>
              <a:spcBef>
                <a:spcPts val="1200"/>
              </a:spcBef>
              <a:spcAft>
                <a:spcPts val="1200"/>
              </a:spcAft>
              <a:buSzPts val="1100"/>
              <a:buNone/>
            </a:pPr>
            <a:r>
              <a:rPr lang="en"/>
              <a:t>What if we have multiple connected components?</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979"/>
        <p:cNvGrpSpPr/>
        <p:nvPr/>
      </p:nvGrpSpPr>
      <p:grpSpPr>
        <a:xfrm>
          <a:off x="0" y="0"/>
          <a:ext cx="0" cy="0"/>
          <a:chOff x="0" y="0"/>
          <a:chExt cx="0" cy="0"/>
        </a:xfrm>
      </p:grpSpPr>
      <p:sp>
        <p:nvSpPr>
          <p:cNvPr id="1980" name="Google Shape;1980;p113"/>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6: Sufficient?</a:t>
            </a:r>
            <a:endParaRPr/>
          </a:p>
        </p:txBody>
      </p:sp>
      <p:sp>
        <p:nvSpPr>
          <p:cNvPr id="1981" name="Google Shape;1981;p113"/>
          <p:cNvSpPr txBox="1">
            <a:spLocks noGrp="1"/>
          </p:cNvSpPr>
          <p:nvPr>
            <p:ph type="body" idx="1"/>
          </p:nvPr>
        </p:nvSpPr>
        <p:spPr>
          <a:xfrm>
            <a:off x="781050" y="1543050"/>
            <a:ext cx="7603200" cy="24276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200"/>
              </a:spcBef>
              <a:spcAft>
                <a:spcPts val="0"/>
              </a:spcAft>
              <a:buSzPts val="1100"/>
              <a:buNone/>
            </a:pPr>
            <a:r>
              <a:rPr lang="en"/>
              <a:t>Is there </a:t>
            </a:r>
            <a:r>
              <a:rPr lang="en" b="1"/>
              <a:t>more than one way to assign students to good/bad?</a:t>
            </a:r>
            <a:endParaRPr b="1"/>
          </a:p>
          <a:p>
            <a:pPr marL="0" lvl="0" indent="0" algn="l" rtl="0">
              <a:lnSpc>
                <a:spcPct val="115000"/>
              </a:lnSpc>
              <a:spcBef>
                <a:spcPts val="1200"/>
              </a:spcBef>
              <a:spcAft>
                <a:spcPts val="0"/>
              </a:spcAft>
              <a:buSzPts val="1100"/>
              <a:buNone/>
            </a:pPr>
            <a:r>
              <a:rPr lang="en"/>
              <a:t>What if we have multiple connected components?</a:t>
            </a:r>
            <a:endParaRPr/>
          </a:p>
          <a:p>
            <a:pPr marL="0" lvl="0" indent="0" algn="l" rtl="0">
              <a:lnSpc>
                <a:spcPct val="115000"/>
              </a:lnSpc>
              <a:spcBef>
                <a:spcPts val="1200"/>
              </a:spcBef>
              <a:spcAft>
                <a:spcPts val="1200"/>
              </a:spcAft>
              <a:buSzPts val="1100"/>
              <a:buNone/>
            </a:pPr>
            <a:endParaRPr/>
          </a:p>
        </p:txBody>
      </p:sp>
      <p:sp>
        <p:nvSpPr>
          <p:cNvPr id="1982" name="Google Shape;1982;p113"/>
          <p:cNvSpPr/>
          <p:nvPr/>
        </p:nvSpPr>
        <p:spPr>
          <a:xfrm>
            <a:off x="981800" y="2602574"/>
            <a:ext cx="1166400" cy="1498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p:txBody>
      </p:sp>
      <p:sp>
        <p:nvSpPr>
          <p:cNvPr id="1983" name="Google Shape;1983;p113"/>
          <p:cNvSpPr/>
          <p:nvPr/>
        </p:nvSpPr>
        <p:spPr>
          <a:xfrm>
            <a:off x="3853130" y="2585468"/>
            <a:ext cx="1131600" cy="1498200"/>
          </a:xfrm>
          <a:prstGeom prst="flowChartAlternateProcess">
            <a:avLst/>
          </a:prstGeom>
          <a:solidFill>
            <a:schemeClr val="lt2"/>
          </a:solidFill>
          <a:ln w="9525" cap="flat" cmpd="sng">
            <a:solidFill>
              <a:schemeClr val="dk2"/>
            </a:solidFill>
            <a:prstDash val="dashDot"/>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Eliot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Charlie</a:t>
            </a:r>
            <a:endParaRPr sz="1400" b="0" i="0" u="none" strike="noStrike" cap="none">
              <a:solidFill>
                <a:srgbClr val="000000"/>
              </a:solidFill>
              <a:latin typeface="Arial"/>
              <a:ea typeface="Arial"/>
              <a:cs typeface="Arial"/>
              <a:sym typeface="Arial"/>
            </a:endParaRPr>
          </a:p>
        </p:txBody>
      </p:sp>
      <p:sp>
        <p:nvSpPr>
          <p:cNvPr id="1984" name="Google Shape;1984;p113"/>
          <p:cNvSpPr/>
          <p:nvPr/>
        </p:nvSpPr>
        <p:spPr>
          <a:xfrm>
            <a:off x="2437253" y="2599125"/>
            <a:ext cx="11268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Bob</a:t>
            </a:r>
            <a:endParaRPr sz="1400" b="0" i="0" u="none" strike="noStrike" cap="none">
              <a:solidFill>
                <a:srgbClr val="000000"/>
              </a:solidFill>
              <a:latin typeface="Arial"/>
              <a:ea typeface="Arial"/>
              <a:cs typeface="Arial"/>
              <a:sym typeface="Arial"/>
            </a:endParaRPr>
          </a:p>
        </p:txBody>
      </p:sp>
      <p:sp>
        <p:nvSpPr>
          <p:cNvPr id="1985" name="Google Shape;1985;p113"/>
          <p:cNvSpPr/>
          <p:nvPr/>
        </p:nvSpPr>
        <p:spPr>
          <a:xfrm>
            <a:off x="5960225" y="3023425"/>
            <a:ext cx="399600" cy="399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cxnSp>
        <p:nvCxnSpPr>
          <p:cNvPr id="1986" name="Google Shape;1986;p113"/>
          <p:cNvCxnSpPr>
            <a:stCxn id="1985" idx="7"/>
            <a:endCxn id="1987" idx="2"/>
          </p:cNvCxnSpPr>
          <p:nvPr/>
        </p:nvCxnSpPr>
        <p:spPr>
          <a:xfrm rot="10800000" flipH="1">
            <a:off x="6301305" y="2949645"/>
            <a:ext cx="484500" cy="132300"/>
          </a:xfrm>
          <a:prstGeom prst="straightConnector1">
            <a:avLst/>
          </a:prstGeom>
          <a:noFill/>
          <a:ln w="9525" cap="flat" cmpd="sng">
            <a:solidFill>
              <a:schemeClr val="dk2"/>
            </a:solidFill>
            <a:prstDash val="solid"/>
            <a:round/>
            <a:headEnd type="none" w="sm" len="sm"/>
            <a:tailEnd type="none" w="sm" len="sm"/>
          </a:ln>
        </p:spPr>
      </p:cxnSp>
      <p:cxnSp>
        <p:nvCxnSpPr>
          <p:cNvPr id="1988" name="Google Shape;1988;p113"/>
          <p:cNvCxnSpPr>
            <a:stCxn id="1989" idx="2"/>
            <a:endCxn id="1987" idx="7"/>
          </p:cNvCxnSpPr>
          <p:nvPr/>
        </p:nvCxnSpPr>
        <p:spPr>
          <a:xfrm rot="10800000">
            <a:off x="7126625" y="2808200"/>
            <a:ext cx="484500" cy="244500"/>
          </a:xfrm>
          <a:prstGeom prst="straightConnector1">
            <a:avLst/>
          </a:prstGeom>
          <a:noFill/>
          <a:ln w="9525" cap="flat" cmpd="sng">
            <a:solidFill>
              <a:schemeClr val="dk2"/>
            </a:solidFill>
            <a:prstDash val="solid"/>
            <a:round/>
            <a:headEnd type="none" w="sm" len="sm"/>
            <a:tailEnd type="none" w="sm" len="sm"/>
          </a:ln>
        </p:spPr>
      </p:cxnSp>
      <p:sp>
        <p:nvSpPr>
          <p:cNvPr id="1987" name="Google Shape;1987;p113"/>
          <p:cNvSpPr/>
          <p:nvPr/>
        </p:nvSpPr>
        <p:spPr>
          <a:xfrm>
            <a:off x="6785675" y="2749725"/>
            <a:ext cx="399600" cy="3996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1990" name="Google Shape;1990;p113"/>
          <p:cNvSpPr/>
          <p:nvPr/>
        </p:nvSpPr>
        <p:spPr>
          <a:xfrm>
            <a:off x="6511600" y="3815100"/>
            <a:ext cx="399600" cy="3996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p:txBody>
      </p:sp>
      <p:sp>
        <p:nvSpPr>
          <p:cNvPr id="1991" name="Google Shape;1991;p113"/>
          <p:cNvSpPr/>
          <p:nvPr/>
        </p:nvSpPr>
        <p:spPr>
          <a:xfrm>
            <a:off x="7458725" y="3727825"/>
            <a:ext cx="399600" cy="399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cxnSp>
        <p:nvCxnSpPr>
          <p:cNvPr id="1992" name="Google Shape;1992;p113"/>
          <p:cNvCxnSpPr>
            <a:stCxn id="1991" idx="2"/>
            <a:endCxn id="1990" idx="6"/>
          </p:cNvCxnSpPr>
          <p:nvPr/>
        </p:nvCxnSpPr>
        <p:spPr>
          <a:xfrm flipH="1">
            <a:off x="6911225" y="3927625"/>
            <a:ext cx="547500" cy="87300"/>
          </a:xfrm>
          <a:prstGeom prst="straightConnector1">
            <a:avLst/>
          </a:prstGeom>
          <a:noFill/>
          <a:ln w="9525" cap="flat" cmpd="sng">
            <a:solidFill>
              <a:schemeClr val="dk2"/>
            </a:solidFill>
            <a:prstDash val="solid"/>
            <a:round/>
            <a:headEnd type="none" w="sm" len="sm"/>
            <a:tailEnd type="none" w="sm" len="sm"/>
          </a:ln>
        </p:spPr>
      </p:cxnSp>
      <p:sp>
        <p:nvSpPr>
          <p:cNvPr id="1989" name="Google Shape;1989;p113"/>
          <p:cNvSpPr/>
          <p:nvPr/>
        </p:nvSpPr>
        <p:spPr>
          <a:xfrm>
            <a:off x="7611125" y="2852900"/>
            <a:ext cx="399600" cy="399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1993" name="Google Shape;1993;p113"/>
          <p:cNvSpPr/>
          <p:nvPr/>
        </p:nvSpPr>
        <p:spPr>
          <a:xfrm>
            <a:off x="6577100" y="4301975"/>
            <a:ext cx="399600" cy="3996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sp>
        <p:nvSpPr>
          <p:cNvPr id="1994" name="Google Shape;1994;p113"/>
          <p:cNvSpPr/>
          <p:nvPr/>
        </p:nvSpPr>
        <p:spPr>
          <a:xfrm>
            <a:off x="7524225" y="4214700"/>
            <a:ext cx="399600" cy="399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p:txBody>
      </p:sp>
      <p:cxnSp>
        <p:nvCxnSpPr>
          <p:cNvPr id="1995" name="Google Shape;1995;p113"/>
          <p:cNvCxnSpPr>
            <a:stCxn id="1994" idx="2"/>
            <a:endCxn id="1993" idx="6"/>
          </p:cNvCxnSpPr>
          <p:nvPr/>
        </p:nvCxnSpPr>
        <p:spPr>
          <a:xfrm flipH="1">
            <a:off x="6976725" y="4414500"/>
            <a:ext cx="547500" cy="87300"/>
          </a:xfrm>
          <a:prstGeom prst="straightConnector1">
            <a:avLst/>
          </a:prstGeom>
          <a:noFill/>
          <a:ln w="9525" cap="flat" cmpd="sng">
            <a:solidFill>
              <a:schemeClr val="dk2"/>
            </a:solidFill>
            <a:prstDash val="solid"/>
            <a:round/>
            <a:headEnd type="none" w="sm" len="sm"/>
            <a:tailEnd type="none" w="sm" len="sm"/>
          </a:ln>
        </p:spPr>
      </p:cxnSp>
      <p:sp>
        <p:nvSpPr>
          <p:cNvPr id="1996" name="Google Shape;1996;p113"/>
          <p:cNvSpPr/>
          <p:nvPr/>
        </p:nvSpPr>
        <p:spPr>
          <a:xfrm>
            <a:off x="6301300" y="3666475"/>
            <a:ext cx="1796400" cy="1120800"/>
          </a:xfrm>
          <a:prstGeom prst="roundRect">
            <a:avLst>
              <a:gd name="adj" fmla="val 16667"/>
            </a:avLst>
          </a:prstGeom>
          <a:noFill/>
          <a:ln w="9525" cap="flat" cmpd="sng">
            <a:solidFill>
              <a:schemeClr val="dk2"/>
            </a:solidFill>
            <a:prstDash val="dash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97" name="Google Shape;1997;p113"/>
          <p:cNvCxnSpPr>
            <a:endCxn id="1996" idx="1"/>
          </p:cNvCxnSpPr>
          <p:nvPr/>
        </p:nvCxnSpPr>
        <p:spPr>
          <a:xfrm>
            <a:off x="4995700" y="3961975"/>
            <a:ext cx="1305600" cy="264900"/>
          </a:xfrm>
          <a:prstGeom prst="straightConnector1">
            <a:avLst/>
          </a:prstGeom>
          <a:noFill/>
          <a:ln w="9525" cap="flat" cmpd="sng">
            <a:solidFill>
              <a:schemeClr val="dk2"/>
            </a:solidFill>
            <a:prstDash val="dashDot"/>
            <a:round/>
            <a:headEnd type="none" w="sm" len="sm"/>
            <a:tailEnd type="none" w="sm" len="sm"/>
          </a:ln>
        </p:spPr>
      </p:cxnSp>
      <p:sp>
        <p:nvSpPr>
          <p:cNvPr id="1998" name="Google Shape;1998;p113"/>
          <p:cNvSpPr txBox="1"/>
          <p:nvPr/>
        </p:nvSpPr>
        <p:spPr>
          <a:xfrm>
            <a:off x="6511600" y="4701575"/>
            <a:ext cx="2632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How to assign? We don’t know</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Google Shape;2003;p114"/>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6: Sufficient?</a:t>
            </a:r>
            <a:endParaRPr/>
          </a:p>
        </p:txBody>
      </p:sp>
      <p:sp>
        <p:nvSpPr>
          <p:cNvPr id="2004" name="Google Shape;2004;p114"/>
          <p:cNvSpPr txBox="1">
            <a:spLocks noGrp="1"/>
          </p:cNvSpPr>
          <p:nvPr>
            <p:ph type="body" idx="1"/>
          </p:nvPr>
        </p:nvSpPr>
        <p:spPr>
          <a:xfrm>
            <a:off x="781050" y="1543050"/>
            <a:ext cx="7603200" cy="22365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200"/>
              </a:spcBef>
              <a:spcAft>
                <a:spcPts val="0"/>
              </a:spcAft>
              <a:buSzPts val="1100"/>
              <a:buNone/>
            </a:pPr>
            <a:r>
              <a:rPr lang="en"/>
              <a:t>Is there </a:t>
            </a:r>
            <a:r>
              <a:rPr lang="en" b="1"/>
              <a:t>more than one way to assign students to good/bad?</a:t>
            </a:r>
            <a:endParaRPr b="1"/>
          </a:p>
          <a:p>
            <a:pPr marL="0" lvl="0" indent="0" algn="l" rtl="0">
              <a:lnSpc>
                <a:spcPct val="115000"/>
              </a:lnSpc>
              <a:spcBef>
                <a:spcPts val="1200"/>
              </a:spcBef>
              <a:spcAft>
                <a:spcPts val="0"/>
              </a:spcAft>
              <a:buSzPts val="1100"/>
              <a:buNone/>
            </a:pPr>
            <a:r>
              <a:rPr lang="en">
                <a:solidFill>
                  <a:srgbClr val="FF0000"/>
                </a:solidFill>
              </a:rPr>
              <a:t>Essentially we want to find out if our graph is connected</a:t>
            </a:r>
            <a:endParaRPr>
              <a:solidFill>
                <a:srgbClr val="FF0000"/>
              </a:solidFill>
            </a:endParaRPr>
          </a:p>
          <a:p>
            <a:pPr marL="0" lvl="0" indent="0" algn="l" rtl="0">
              <a:lnSpc>
                <a:spcPct val="115000"/>
              </a:lnSpc>
              <a:spcBef>
                <a:spcPts val="1200"/>
              </a:spcBef>
              <a:spcAft>
                <a:spcPts val="1200"/>
              </a:spcAft>
              <a:buSzPts val="1100"/>
              <a:buNone/>
            </a:pPr>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2008"/>
        <p:cNvGrpSpPr/>
        <p:nvPr/>
      </p:nvGrpSpPr>
      <p:grpSpPr>
        <a:xfrm>
          <a:off x="0" y="0"/>
          <a:ext cx="0" cy="0"/>
          <a:chOff x="0" y="0"/>
          <a:chExt cx="0" cy="0"/>
        </a:xfrm>
      </p:grpSpPr>
      <p:sp>
        <p:nvSpPr>
          <p:cNvPr id="2009" name="Google Shape;2009;p115"/>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6: Algorithm</a:t>
            </a:r>
            <a:endParaRPr/>
          </a:p>
        </p:txBody>
      </p:sp>
      <p:sp>
        <p:nvSpPr>
          <p:cNvPr id="2010" name="Google Shape;2010;p115"/>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200"/>
              </a:spcBef>
              <a:spcAft>
                <a:spcPts val="0"/>
              </a:spcAft>
              <a:buSzPts val="1100"/>
              <a:buNone/>
            </a:pPr>
            <a:r>
              <a:rPr lang="en"/>
              <a:t>Choose any student, and begin performing a BFS</a:t>
            </a:r>
            <a:endParaRPr/>
          </a:p>
          <a:p>
            <a:pPr marL="0" lvl="0" indent="0" algn="l" rtl="0">
              <a:lnSpc>
                <a:spcPct val="115000"/>
              </a:lnSpc>
              <a:spcBef>
                <a:spcPts val="1200"/>
              </a:spcBef>
              <a:spcAft>
                <a:spcPts val="0"/>
              </a:spcAft>
              <a:buSzPts val="1100"/>
              <a:buNone/>
            </a:pPr>
            <a:r>
              <a:rPr lang="en"/>
              <a:t>For each node, the first time it is visited in the BFS, label it with its level (i.e., the root is level 0, its neighbors are level 1, its neighbors neighbors are level 2, etc.).</a:t>
            </a:r>
            <a:endParaRPr/>
          </a:p>
          <a:p>
            <a:pPr marL="0" lvl="0" indent="0" algn="l" rtl="0">
              <a:lnSpc>
                <a:spcPct val="115000"/>
              </a:lnSpc>
              <a:spcBef>
                <a:spcPts val="1200"/>
              </a:spcBef>
              <a:spcAft>
                <a:spcPts val="1200"/>
              </a:spcAft>
              <a:buSzPts val="1100"/>
              <a:buNone/>
            </a:pPr>
            <a:r>
              <a:rPr lang="en"/>
              <a:t>If BFS completes and there are still </a:t>
            </a:r>
            <a:r>
              <a:rPr lang="en" u="sng"/>
              <a:t>unvisited nodes</a:t>
            </a:r>
            <a:r>
              <a:rPr lang="en"/>
              <a:t>, we can run BFS again on any unvisited node if we still desire to find some pairing for the insufficient case.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highlight>
                  <a:srgbClr val="D9EAD3"/>
                </a:highlight>
              </a:rPr>
              <a:t>Adjacency List</a:t>
            </a:r>
            <a:r>
              <a:rPr lang="en"/>
              <a:t> (Undirected Graph)</a:t>
            </a:r>
            <a:endParaRPr/>
          </a:p>
          <a:p>
            <a:pPr marL="0" lvl="0" indent="0" algn="l" rtl="0">
              <a:lnSpc>
                <a:spcPct val="100000"/>
              </a:lnSpc>
              <a:spcBef>
                <a:spcPts val="0"/>
              </a:spcBef>
              <a:spcAft>
                <a:spcPts val="0"/>
              </a:spcAft>
              <a:buSzPct val="111111"/>
              <a:buNone/>
            </a:pPr>
            <a:endParaRPr/>
          </a:p>
        </p:txBody>
      </p:sp>
      <p:sp>
        <p:nvSpPr>
          <p:cNvPr id="214" name="Google Shape;214;p11"/>
          <p:cNvSpPr/>
          <p:nvPr/>
        </p:nvSpPr>
        <p:spPr>
          <a:xfrm>
            <a:off x="552000" y="2944851"/>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215" name="Google Shape;215;p11"/>
          <p:cNvSpPr/>
          <p:nvPr/>
        </p:nvSpPr>
        <p:spPr>
          <a:xfrm>
            <a:off x="552000" y="3870768"/>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16" name="Google Shape;216;p11"/>
          <p:cNvSpPr/>
          <p:nvPr/>
        </p:nvSpPr>
        <p:spPr>
          <a:xfrm>
            <a:off x="1499713" y="2944851"/>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217" name="Google Shape;217;p11"/>
          <p:cNvCxnSpPr>
            <a:stCxn id="214" idx="6"/>
            <a:endCxn id="216"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218" name="Google Shape;218;p11"/>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19" name="Google Shape;219;p11"/>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220" name="Google Shape;220;p11"/>
          <p:cNvCxnSpPr>
            <a:stCxn id="214" idx="4"/>
            <a:endCxn id="215"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221" name="Google Shape;221;p11"/>
          <p:cNvCxnSpPr>
            <a:stCxn id="216" idx="3"/>
            <a:endCxn id="215"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222" name="Google Shape;222;p11"/>
          <p:cNvCxnSpPr>
            <a:stCxn id="218" idx="2"/>
            <a:endCxn id="215"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223" name="Google Shape;223;p11"/>
          <p:cNvCxnSpPr>
            <a:stCxn id="216" idx="4"/>
            <a:endCxn id="218"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224" name="Google Shape;224;p11"/>
          <p:cNvCxnSpPr>
            <a:stCxn id="219" idx="3"/>
            <a:endCxn id="218"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225" name="Google Shape;225;p11"/>
          <p:cNvCxnSpPr>
            <a:stCxn id="216" idx="6"/>
            <a:endCxn id="219"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
        <p:nvSpPr>
          <p:cNvPr id="226" name="Google Shape;226;p11"/>
          <p:cNvSpPr/>
          <p:nvPr/>
        </p:nvSpPr>
        <p:spPr>
          <a:xfrm>
            <a:off x="3271450" y="2497075"/>
            <a:ext cx="457200" cy="453300"/>
          </a:xfrm>
          <a:prstGeom prst="rect">
            <a:avLst/>
          </a:prstGeom>
          <a:solidFill>
            <a:srgbClr val="FFFF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227" name="Google Shape;227;p11"/>
          <p:cNvSpPr/>
          <p:nvPr/>
        </p:nvSpPr>
        <p:spPr>
          <a:xfrm>
            <a:off x="2819675" y="24970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228" name="Google Shape;228;p11"/>
          <p:cNvSpPr/>
          <p:nvPr/>
        </p:nvSpPr>
        <p:spPr>
          <a:xfrm>
            <a:off x="3271450" y="2950447"/>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229" name="Google Shape;229;p11"/>
          <p:cNvSpPr/>
          <p:nvPr/>
        </p:nvSpPr>
        <p:spPr>
          <a:xfrm>
            <a:off x="2819675" y="29504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230" name="Google Shape;230;p11"/>
          <p:cNvSpPr/>
          <p:nvPr/>
        </p:nvSpPr>
        <p:spPr>
          <a:xfrm>
            <a:off x="3271450" y="3403820"/>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231" name="Google Shape;231;p11"/>
          <p:cNvSpPr/>
          <p:nvPr/>
        </p:nvSpPr>
        <p:spPr>
          <a:xfrm>
            <a:off x="2819675" y="34038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232" name="Google Shape;232;p11"/>
          <p:cNvSpPr/>
          <p:nvPr/>
        </p:nvSpPr>
        <p:spPr>
          <a:xfrm>
            <a:off x="3271450" y="3857192"/>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233" name="Google Shape;233;p11"/>
          <p:cNvSpPr/>
          <p:nvPr/>
        </p:nvSpPr>
        <p:spPr>
          <a:xfrm>
            <a:off x="2819675" y="38571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234" name="Google Shape;234;p11"/>
          <p:cNvSpPr/>
          <p:nvPr/>
        </p:nvSpPr>
        <p:spPr>
          <a:xfrm>
            <a:off x="3271450" y="431056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235" name="Google Shape;235;p11"/>
          <p:cNvSpPr/>
          <p:nvPr/>
        </p:nvSpPr>
        <p:spPr>
          <a:xfrm>
            <a:off x="2819675" y="43105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236" name="Google Shape;236;p11"/>
          <p:cNvCxnSpPr>
            <a:stCxn id="226" idx="3"/>
            <a:endCxn id="237" idx="1"/>
          </p:cNvCxnSpPr>
          <p:nvPr/>
        </p:nvCxnSpPr>
        <p:spPr>
          <a:xfrm>
            <a:off x="3728650" y="2723725"/>
            <a:ext cx="323700" cy="0"/>
          </a:xfrm>
          <a:prstGeom prst="straightConnector1">
            <a:avLst/>
          </a:prstGeom>
          <a:noFill/>
          <a:ln w="19050" cap="flat" cmpd="sng">
            <a:solidFill>
              <a:srgbClr val="595959"/>
            </a:solidFill>
            <a:prstDash val="solid"/>
            <a:round/>
            <a:headEnd type="none" w="sm" len="sm"/>
            <a:tailEnd type="triangle" w="med" len="med"/>
          </a:ln>
        </p:spPr>
      </p:cxnSp>
      <p:sp>
        <p:nvSpPr>
          <p:cNvPr id="237" name="Google Shape;237;p11"/>
          <p:cNvSpPr/>
          <p:nvPr/>
        </p:nvSpPr>
        <p:spPr>
          <a:xfrm>
            <a:off x="4052310" y="2562017"/>
            <a:ext cx="323400" cy="323400"/>
          </a:xfrm>
          <a:prstGeom prst="rect">
            <a:avLst/>
          </a:prstGeom>
          <a:solidFill>
            <a:srgbClr val="E6B8A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238" name="Google Shape;238;p11"/>
          <p:cNvSpPr/>
          <p:nvPr/>
        </p:nvSpPr>
        <p:spPr>
          <a:xfrm>
            <a:off x="4699343" y="2562029"/>
            <a:ext cx="323400" cy="323400"/>
          </a:xfrm>
          <a:prstGeom prst="rect">
            <a:avLst/>
          </a:prstGeom>
          <a:solidFill>
            <a:srgbClr val="E6B8A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239" name="Google Shape;239;p11"/>
          <p:cNvCxnSpPr>
            <a:stCxn id="237" idx="3"/>
            <a:endCxn id="238" idx="1"/>
          </p:cNvCxnSpPr>
          <p:nvPr/>
        </p:nvCxnSpPr>
        <p:spPr>
          <a:xfrm>
            <a:off x="4375710" y="27237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240" name="Google Shape;240;p11"/>
          <p:cNvCxnSpPr>
            <a:stCxn id="228" idx="3"/>
            <a:endCxn id="241" idx="1"/>
          </p:cNvCxnSpPr>
          <p:nvPr/>
        </p:nvCxnSpPr>
        <p:spPr>
          <a:xfrm>
            <a:off x="3728650" y="3177097"/>
            <a:ext cx="323700" cy="0"/>
          </a:xfrm>
          <a:prstGeom prst="straightConnector1">
            <a:avLst/>
          </a:prstGeom>
          <a:noFill/>
          <a:ln w="19050" cap="flat" cmpd="sng">
            <a:solidFill>
              <a:srgbClr val="595959"/>
            </a:solidFill>
            <a:prstDash val="solid"/>
            <a:round/>
            <a:headEnd type="none" w="sm" len="sm"/>
            <a:tailEnd type="triangle" w="med" len="med"/>
          </a:ln>
        </p:spPr>
      </p:cxnSp>
      <p:sp>
        <p:nvSpPr>
          <p:cNvPr id="241" name="Google Shape;241;p11"/>
          <p:cNvSpPr/>
          <p:nvPr/>
        </p:nvSpPr>
        <p:spPr>
          <a:xfrm>
            <a:off x="4052360" y="301539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242" name="Google Shape;242;p11"/>
          <p:cNvSpPr/>
          <p:nvPr/>
        </p:nvSpPr>
        <p:spPr>
          <a:xfrm>
            <a:off x="4699393" y="301540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cxnSp>
        <p:nvCxnSpPr>
          <p:cNvPr id="243" name="Google Shape;243;p11"/>
          <p:cNvCxnSpPr>
            <a:stCxn id="241" idx="3"/>
            <a:endCxn id="242" idx="1"/>
          </p:cNvCxnSpPr>
          <p:nvPr/>
        </p:nvCxnSpPr>
        <p:spPr>
          <a:xfrm>
            <a:off x="4375760" y="31770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244" name="Google Shape;244;p11"/>
          <p:cNvCxnSpPr>
            <a:stCxn id="242" idx="3"/>
            <a:endCxn id="245" idx="1"/>
          </p:cNvCxnSpPr>
          <p:nvPr/>
        </p:nvCxnSpPr>
        <p:spPr>
          <a:xfrm>
            <a:off x="5022793" y="3177104"/>
            <a:ext cx="323700" cy="0"/>
          </a:xfrm>
          <a:prstGeom prst="straightConnector1">
            <a:avLst/>
          </a:prstGeom>
          <a:noFill/>
          <a:ln w="19050" cap="flat" cmpd="sng">
            <a:solidFill>
              <a:srgbClr val="595959"/>
            </a:solidFill>
            <a:prstDash val="solid"/>
            <a:round/>
            <a:headEnd type="none" w="sm" len="sm"/>
            <a:tailEnd type="triangle" w="med" len="med"/>
          </a:ln>
        </p:spPr>
      </p:cxnSp>
      <p:sp>
        <p:nvSpPr>
          <p:cNvPr id="245" name="Google Shape;245;p11"/>
          <p:cNvSpPr/>
          <p:nvPr/>
        </p:nvSpPr>
        <p:spPr>
          <a:xfrm>
            <a:off x="5346560" y="301539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246" name="Google Shape;246;p11"/>
          <p:cNvSpPr/>
          <p:nvPr/>
        </p:nvSpPr>
        <p:spPr>
          <a:xfrm>
            <a:off x="5993593" y="301540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247" name="Google Shape;247;p11"/>
          <p:cNvCxnSpPr>
            <a:stCxn id="245" idx="3"/>
            <a:endCxn id="246" idx="1"/>
          </p:cNvCxnSpPr>
          <p:nvPr/>
        </p:nvCxnSpPr>
        <p:spPr>
          <a:xfrm>
            <a:off x="5669960" y="31770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248" name="Google Shape;248;p11"/>
          <p:cNvCxnSpPr>
            <a:stCxn id="230" idx="3"/>
            <a:endCxn id="249" idx="1"/>
          </p:cNvCxnSpPr>
          <p:nvPr/>
        </p:nvCxnSpPr>
        <p:spPr>
          <a:xfrm>
            <a:off x="3728650" y="3630470"/>
            <a:ext cx="323700" cy="0"/>
          </a:xfrm>
          <a:prstGeom prst="straightConnector1">
            <a:avLst/>
          </a:prstGeom>
          <a:noFill/>
          <a:ln w="19050" cap="flat" cmpd="sng">
            <a:solidFill>
              <a:srgbClr val="595959"/>
            </a:solidFill>
            <a:prstDash val="solid"/>
            <a:round/>
            <a:headEnd type="none" w="sm" len="sm"/>
            <a:tailEnd type="triangle" w="med" len="med"/>
          </a:ln>
        </p:spPr>
      </p:cxnSp>
      <p:sp>
        <p:nvSpPr>
          <p:cNvPr id="249" name="Google Shape;249;p11"/>
          <p:cNvSpPr/>
          <p:nvPr/>
        </p:nvSpPr>
        <p:spPr>
          <a:xfrm>
            <a:off x="4052360" y="346876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250" name="Google Shape;250;p11"/>
          <p:cNvSpPr/>
          <p:nvPr/>
        </p:nvSpPr>
        <p:spPr>
          <a:xfrm>
            <a:off x="4699393" y="346877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251" name="Google Shape;251;p11"/>
          <p:cNvCxnSpPr>
            <a:stCxn id="249" idx="3"/>
            <a:endCxn id="250" idx="1"/>
          </p:cNvCxnSpPr>
          <p:nvPr/>
        </p:nvCxnSpPr>
        <p:spPr>
          <a:xfrm>
            <a:off x="4375760" y="363046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252" name="Google Shape;252;p11"/>
          <p:cNvCxnSpPr>
            <a:stCxn id="232" idx="3"/>
            <a:endCxn id="253" idx="1"/>
          </p:cNvCxnSpPr>
          <p:nvPr/>
        </p:nvCxnSpPr>
        <p:spPr>
          <a:xfrm>
            <a:off x="3728650" y="4083842"/>
            <a:ext cx="323700" cy="0"/>
          </a:xfrm>
          <a:prstGeom prst="straightConnector1">
            <a:avLst/>
          </a:prstGeom>
          <a:noFill/>
          <a:ln w="19050" cap="flat" cmpd="sng">
            <a:solidFill>
              <a:srgbClr val="595959"/>
            </a:solidFill>
            <a:prstDash val="solid"/>
            <a:round/>
            <a:headEnd type="none" w="sm" len="sm"/>
            <a:tailEnd type="triangle" w="med" len="med"/>
          </a:ln>
        </p:spPr>
      </p:cxnSp>
      <p:sp>
        <p:nvSpPr>
          <p:cNvPr id="253" name="Google Shape;253;p11"/>
          <p:cNvSpPr/>
          <p:nvPr/>
        </p:nvSpPr>
        <p:spPr>
          <a:xfrm>
            <a:off x="4052360" y="39221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254" name="Google Shape;254;p11"/>
          <p:cNvSpPr/>
          <p:nvPr/>
        </p:nvSpPr>
        <p:spPr>
          <a:xfrm>
            <a:off x="4699393" y="392215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255" name="Google Shape;255;p11"/>
          <p:cNvCxnSpPr>
            <a:stCxn id="253" idx="3"/>
            <a:endCxn id="254" idx="1"/>
          </p:cNvCxnSpPr>
          <p:nvPr/>
        </p:nvCxnSpPr>
        <p:spPr>
          <a:xfrm>
            <a:off x="4375760" y="408384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256" name="Google Shape;256;p11"/>
          <p:cNvCxnSpPr>
            <a:stCxn id="254" idx="3"/>
            <a:endCxn id="257" idx="1"/>
          </p:cNvCxnSpPr>
          <p:nvPr/>
        </p:nvCxnSpPr>
        <p:spPr>
          <a:xfrm>
            <a:off x="5022793" y="4083854"/>
            <a:ext cx="323700" cy="0"/>
          </a:xfrm>
          <a:prstGeom prst="straightConnector1">
            <a:avLst/>
          </a:prstGeom>
          <a:noFill/>
          <a:ln w="19050" cap="flat" cmpd="sng">
            <a:solidFill>
              <a:srgbClr val="595959"/>
            </a:solidFill>
            <a:prstDash val="solid"/>
            <a:round/>
            <a:headEnd type="none" w="sm" len="sm"/>
            <a:tailEnd type="triangle" w="med" len="med"/>
          </a:ln>
        </p:spPr>
      </p:cxnSp>
      <p:sp>
        <p:nvSpPr>
          <p:cNvPr id="257" name="Google Shape;257;p11"/>
          <p:cNvSpPr/>
          <p:nvPr/>
        </p:nvSpPr>
        <p:spPr>
          <a:xfrm>
            <a:off x="5346560" y="39221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cxnSp>
        <p:nvCxnSpPr>
          <p:cNvPr id="258" name="Google Shape;258;p11"/>
          <p:cNvCxnSpPr>
            <a:stCxn id="234" idx="3"/>
            <a:endCxn id="259" idx="1"/>
          </p:cNvCxnSpPr>
          <p:nvPr/>
        </p:nvCxnSpPr>
        <p:spPr>
          <a:xfrm>
            <a:off x="3728650" y="4537215"/>
            <a:ext cx="323700" cy="0"/>
          </a:xfrm>
          <a:prstGeom prst="straightConnector1">
            <a:avLst/>
          </a:prstGeom>
          <a:noFill/>
          <a:ln w="19050" cap="flat" cmpd="sng">
            <a:solidFill>
              <a:srgbClr val="595959"/>
            </a:solidFill>
            <a:prstDash val="solid"/>
            <a:round/>
            <a:headEnd type="none" w="sm" len="sm"/>
            <a:tailEnd type="triangle" w="med" len="med"/>
          </a:ln>
        </p:spPr>
      </p:cxnSp>
      <p:sp>
        <p:nvSpPr>
          <p:cNvPr id="259" name="Google Shape;259;p11"/>
          <p:cNvSpPr/>
          <p:nvPr/>
        </p:nvSpPr>
        <p:spPr>
          <a:xfrm>
            <a:off x="4052360" y="43755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260" name="Google Shape;260;p11"/>
          <p:cNvSpPr/>
          <p:nvPr/>
        </p:nvSpPr>
        <p:spPr>
          <a:xfrm>
            <a:off x="4699393" y="43755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261" name="Google Shape;261;p11"/>
          <p:cNvCxnSpPr>
            <a:stCxn id="259" idx="3"/>
            <a:endCxn id="260" idx="1"/>
          </p:cNvCxnSpPr>
          <p:nvPr/>
        </p:nvCxnSpPr>
        <p:spPr>
          <a:xfrm>
            <a:off x="4375760" y="45372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262" name="Google Shape;262;p11"/>
          <p:cNvCxnSpPr>
            <a:stCxn id="260" idx="3"/>
            <a:endCxn id="263" idx="1"/>
          </p:cNvCxnSpPr>
          <p:nvPr/>
        </p:nvCxnSpPr>
        <p:spPr>
          <a:xfrm>
            <a:off x="5022793" y="4537229"/>
            <a:ext cx="323700" cy="0"/>
          </a:xfrm>
          <a:prstGeom prst="straightConnector1">
            <a:avLst/>
          </a:prstGeom>
          <a:noFill/>
          <a:ln w="19050" cap="flat" cmpd="sng">
            <a:solidFill>
              <a:srgbClr val="595959"/>
            </a:solidFill>
            <a:prstDash val="solid"/>
            <a:round/>
            <a:headEnd type="none" w="sm" len="sm"/>
            <a:tailEnd type="triangle" w="med" len="med"/>
          </a:ln>
        </p:spPr>
      </p:cxnSp>
      <p:sp>
        <p:nvSpPr>
          <p:cNvPr id="263" name="Google Shape;263;p11"/>
          <p:cNvSpPr/>
          <p:nvPr/>
        </p:nvSpPr>
        <p:spPr>
          <a:xfrm>
            <a:off x="5346560" y="43755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264" name="Google Shape;264;p11"/>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265" name="Google Shape;265;p11"/>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n"/>
              <a:t>How to represent this?</a:t>
            </a:r>
            <a:br>
              <a:rPr lang="en"/>
            </a:br>
            <a:r>
              <a:rPr lang="en" b="1"/>
              <a:t>Array</a:t>
            </a:r>
            <a:r>
              <a:rPr lang="en"/>
              <a:t>: The nodes </a:t>
            </a:r>
            <a:br>
              <a:rPr lang="en"/>
            </a:br>
            <a:r>
              <a:rPr lang="en" b="1"/>
              <a:t>Linked List: </a:t>
            </a:r>
            <a:r>
              <a:rPr lang="en"/>
              <a:t>The edges representing the other nodes it is connected to</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2014"/>
        <p:cNvGrpSpPr/>
        <p:nvPr/>
      </p:nvGrpSpPr>
      <p:grpSpPr>
        <a:xfrm>
          <a:off x="0" y="0"/>
          <a:ext cx="0" cy="0"/>
          <a:chOff x="0" y="0"/>
          <a:chExt cx="0" cy="0"/>
        </a:xfrm>
      </p:grpSpPr>
      <p:sp>
        <p:nvSpPr>
          <p:cNvPr id="2015" name="Google Shape;2015;p116"/>
          <p:cNvSpPr txBox="1">
            <a:spLocks noGrp="1"/>
          </p:cNvSpPr>
          <p:nvPr>
            <p:ph type="body" idx="1"/>
          </p:nvPr>
        </p:nvSpPr>
        <p:spPr>
          <a:xfrm>
            <a:off x="857250" y="1543050"/>
            <a:ext cx="7404900" cy="3244200"/>
          </a:xfrm>
          <a:prstGeom prst="rect">
            <a:avLst/>
          </a:prstGeom>
          <a:noFill/>
          <a:ln>
            <a:noFill/>
          </a:ln>
        </p:spPr>
        <p:txBody>
          <a:bodyPr spcFirstLastPara="1" wrap="square" lIns="68575" tIns="34275" rIns="68575" bIns="34275" anchor="t" anchorCtr="0">
            <a:normAutofit fontScale="92500" lnSpcReduction="20000"/>
          </a:bodyPr>
          <a:lstStyle/>
          <a:p>
            <a:pPr marL="0" lvl="0" indent="0" algn="l" rtl="0">
              <a:lnSpc>
                <a:spcPct val="115000"/>
              </a:lnSpc>
              <a:spcBef>
                <a:spcPts val="1200"/>
              </a:spcBef>
              <a:spcAft>
                <a:spcPts val="0"/>
              </a:spcAft>
              <a:buSzPts val="1100"/>
              <a:buNone/>
            </a:pPr>
            <a:r>
              <a:rPr lang="en" b="1"/>
              <a:t>Sufficient:</a:t>
            </a:r>
            <a:r>
              <a:rPr lang="en"/>
              <a:t> If all nodes are visited during the first run of BFS, then the data is sufficient.</a:t>
            </a:r>
            <a:endParaRPr/>
          </a:p>
          <a:p>
            <a:pPr marL="0" lvl="0" indent="0" algn="l" rtl="0">
              <a:lnSpc>
                <a:spcPct val="115000"/>
              </a:lnSpc>
              <a:spcBef>
                <a:spcPts val="1200"/>
              </a:spcBef>
              <a:spcAft>
                <a:spcPts val="0"/>
              </a:spcAft>
              <a:buSzPts val="1100"/>
              <a:buNone/>
            </a:pPr>
            <a:endParaRPr/>
          </a:p>
          <a:p>
            <a:pPr marL="0" lvl="0" indent="0" algn="l" rtl="0">
              <a:lnSpc>
                <a:spcPct val="115000"/>
              </a:lnSpc>
              <a:spcBef>
                <a:spcPts val="1200"/>
              </a:spcBef>
              <a:spcAft>
                <a:spcPts val="0"/>
              </a:spcAft>
              <a:buSzPts val="1100"/>
              <a:buNone/>
            </a:pPr>
            <a:r>
              <a:rPr lang="en" b="1"/>
              <a:t>Consistent</a:t>
            </a:r>
            <a:r>
              <a:rPr lang="en"/>
              <a:t>: If any node with an even level has a neighbor with an even level, then the data is inconsistent (same for nodes on odd levels).</a:t>
            </a:r>
            <a:endParaRPr/>
          </a:p>
          <a:p>
            <a:pPr marL="0" lvl="0" indent="0" algn="l" rtl="0">
              <a:lnSpc>
                <a:spcPct val="115000"/>
              </a:lnSpc>
              <a:spcBef>
                <a:spcPts val="1200"/>
              </a:spcBef>
              <a:spcAft>
                <a:spcPts val="0"/>
              </a:spcAft>
              <a:buSzPts val="1100"/>
              <a:buNone/>
            </a:pPr>
            <a:endParaRPr/>
          </a:p>
          <a:p>
            <a:pPr marL="0" lvl="0" indent="0" algn="l" rtl="0">
              <a:lnSpc>
                <a:spcPct val="115000"/>
              </a:lnSpc>
              <a:spcBef>
                <a:spcPts val="1200"/>
              </a:spcBef>
              <a:spcAft>
                <a:spcPts val="0"/>
              </a:spcAft>
              <a:buSzPts val="1100"/>
              <a:buNone/>
            </a:pPr>
            <a:r>
              <a:rPr lang="en" b="1"/>
              <a:t>Assigning to good and bad (if consistent and sufficient):</a:t>
            </a:r>
            <a:r>
              <a:rPr lang="en"/>
              <a:t> </a:t>
            </a:r>
            <a:endParaRPr/>
          </a:p>
          <a:p>
            <a:pPr marL="0" lvl="0" indent="0" algn="l" rtl="0">
              <a:lnSpc>
                <a:spcPct val="115000"/>
              </a:lnSpc>
              <a:spcBef>
                <a:spcPts val="1200"/>
              </a:spcBef>
              <a:spcAft>
                <a:spcPts val="1200"/>
              </a:spcAft>
              <a:buSzPts val="1100"/>
              <a:buNone/>
            </a:pPr>
            <a:r>
              <a:rPr lang="en"/>
              <a:t>Whichever even/odd level has more nodes, they are the good group.</a:t>
            </a:r>
            <a:endParaRPr/>
          </a:p>
        </p:txBody>
      </p:sp>
      <p:sp>
        <p:nvSpPr>
          <p:cNvPr id="2016" name="Google Shape;2016;p116"/>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6: Algorithm</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2020"/>
        <p:cNvGrpSpPr/>
        <p:nvPr/>
      </p:nvGrpSpPr>
      <p:grpSpPr>
        <a:xfrm>
          <a:off x="0" y="0"/>
          <a:ext cx="0" cy="0"/>
          <a:chOff x="0" y="0"/>
          <a:chExt cx="0" cy="0"/>
        </a:xfrm>
      </p:grpSpPr>
      <p:sp>
        <p:nvSpPr>
          <p:cNvPr id="2021" name="Google Shape;2021;p117"/>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 Gone viral</a:t>
            </a:r>
            <a:endParaRPr/>
          </a:p>
        </p:txBody>
      </p:sp>
      <p:sp>
        <p:nvSpPr>
          <p:cNvPr id="2022" name="Google Shape;2022;p117"/>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100"/>
              </a:spcBef>
              <a:spcAft>
                <a:spcPts val="0"/>
              </a:spcAft>
              <a:buSzPts val="1100"/>
              <a:buNone/>
            </a:pPr>
            <a:r>
              <a:rPr lang="en" sz="1400">
                <a:solidFill>
                  <a:schemeClr val="dk1"/>
                </a:solidFill>
              </a:rPr>
              <a:t>There are </a:t>
            </a:r>
            <a:r>
              <a:rPr lang="en" sz="1400" b="1">
                <a:solidFill>
                  <a:schemeClr val="dk1"/>
                </a:solidFill>
              </a:rPr>
              <a:t>n students</a:t>
            </a:r>
            <a:r>
              <a:rPr lang="en" sz="1400">
                <a:solidFill>
                  <a:schemeClr val="dk1"/>
                </a:solidFill>
              </a:rPr>
              <a:t> in the National University of Singapore. Among them, there are </a:t>
            </a:r>
            <a:r>
              <a:rPr lang="en" sz="1400" b="1">
                <a:solidFill>
                  <a:schemeClr val="dk1"/>
                </a:solidFill>
              </a:rPr>
              <a:t>n − 1 friendships</a:t>
            </a:r>
            <a:r>
              <a:rPr lang="en" sz="1400">
                <a:solidFill>
                  <a:schemeClr val="dk1"/>
                </a:solidFill>
              </a:rPr>
              <a:t>. Note that friendship is a symmetric relation, but it is not necessarily transitive. Any two people in the National University of Singapore are </a:t>
            </a:r>
            <a:r>
              <a:rPr lang="en" sz="1400" b="1">
                <a:solidFill>
                  <a:schemeClr val="dk1"/>
                </a:solidFill>
              </a:rPr>
              <a:t>either directly or indirectly friends</a:t>
            </a:r>
            <a:r>
              <a:rPr lang="en" sz="1400">
                <a:solidFill>
                  <a:schemeClr val="dk1"/>
                </a:solidFill>
              </a:rPr>
              <a:t>. It was discovered today that two people were found to have the flu in the National University of Singapore. Every day, every person can meet with at most one friend. When these two people meet, if exactly one of them has the flu, it will be transmitted to the other.</a:t>
            </a:r>
            <a:endParaRPr sz="1400">
              <a:solidFill>
                <a:schemeClr val="dk1"/>
              </a:solidFill>
            </a:endParaRPr>
          </a:p>
          <a:p>
            <a:pPr marL="0" lvl="0" indent="0" algn="l" rtl="0">
              <a:lnSpc>
                <a:spcPct val="115000"/>
              </a:lnSpc>
              <a:spcBef>
                <a:spcPts val="1200"/>
              </a:spcBef>
              <a:spcAft>
                <a:spcPts val="0"/>
              </a:spcAft>
              <a:buSzPts val="1100"/>
              <a:buNone/>
            </a:pPr>
            <a:r>
              <a:rPr lang="en" sz="1400">
                <a:solidFill>
                  <a:schemeClr val="dk1"/>
                </a:solidFill>
              </a:rPr>
              <a:t>Give an O(n log</a:t>
            </a:r>
            <a:r>
              <a:rPr lang="en" sz="1400" baseline="30000">
                <a:solidFill>
                  <a:schemeClr val="dk1"/>
                </a:solidFill>
              </a:rPr>
              <a:t>2</a:t>
            </a:r>
            <a:r>
              <a:rPr lang="en" sz="1400">
                <a:solidFill>
                  <a:schemeClr val="dk1"/>
                </a:solidFill>
              </a:rPr>
              <a:t> n) algorithm to determine the </a:t>
            </a:r>
            <a:r>
              <a:rPr lang="en" sz="1400" b="1">
                <a:solidFill>
                  <a:schemeClr val="dk1"/>
                </a:solidFill>
              </a:rPr>
              <a:t>minimum possible number of days before it is possible that everyone has the flu</a:t>
            </a:r>
            <a:r>
              <a:rPr lang="en" sz="1400">
                <a:solidFill>
                  <a:schemeClr val="dk1"/>
                </a:solidFill>
              </a:rPr>
              <a:t>.		</a:t>
            </a:r>
            <a:endParaRPr sz="1400">
              <a:solidFill>
                <a:schemeClr val="dk1"/>
              </a:solidFill>
            </a:endParaRPr>
          </a:p>
          <a:p>
            <a:pPr marL="0" lvl="0" indent="0" algn="l" rtl="0">
              <a:lnSpc>
                <a:spcPct val="115000"/>
              </a:lnSpc>
              <a:spcBef>
                <a:spcPts val="1200"/>
              </a:spcBef>
              <a:spcAft>
                <a:spcPts val="1200"/>
              </a:spcAft>
              <a:buSzPts val="1100"/>
              <a:buNone/>
            </a:pPr>
            <a:r>
              <a:rPr lang="en" sz="1400">
                <a:solidFill>
                  <a:schemeClr val="dk1"/>
                </a:solidFill>
              </a:rPr>
              <a:t>Hint: First, solve the case where there is only a single person was infected at the start in O(n log n).</a:t>
            </a:r>
            <a:endParaRPr sz="140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2026"/>
        <p:cNvGrpSpPr/>
        <p:nvPr/>
      </p:nvGrpSpPr>
      <p:grpSpPr>
        <a:xfrm>
          <a:off x="0" y="0"/>
          <a:ext cx="0" cy="0"/>
          <a:chOff x="0" y="0"/>
          <a:chExt cx="0" cy="0"/>
        </a:xfrm>
      </p:grpSpPr>
      <p:sp>
        <p:nvSpPr>
          <p:cNvPr id="2027" name="Google Shape;2027;p118"/>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 Gone viral</a:t>
            </a:r>
            <a:endParaRPr/>
          </a:p>
        </p:txBody>
      </p:sp>
      <p:sp>
        <p:nvSpPr>
          <p:cNvPr id="2028" name="Google Shape;2028;p118"/>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100"/>
              </a:spcBef>
              <a:spcAft>
                <a:spcPts val="0"/>
              </a:spcAft>
              <a:buClr>
                <a:schemeClr val="dk1"/>
              </a:buClr>
              <a:buSzPts val="1100"/>
              <a:buFont typeface="Arial"/>
              <a:buNone/>
            </a:pPr>
            <a:r>
              <a:rPr lang="en" sz="1400">
                <a:solidFill>
                  <a:schemeClr val="dk1"/>
                </a:solidFill>
              </a:rPr>
              <a:t>There are </a:t>
            </a:r>
            <a:r>
              <a:rPr lang="en" sz="1400" b="1">
                <a:solidFill>
                  <a:schemeClr val="dk1"/>
                </a:solidFill>
              </a:rPr>
              <a:t>n students</a:t>
            </a:r>
            <a:r>
              <a:rPr lang="en" sz="1400">
                <a:solidFill>
                  <a:schemeClr val="dk1"/>
                </a:solidFill>
              </a:rPr>
              <a:t> in the National University of Singapore.</a:t>
            </a:r>
            <a:r>
              <a:rPr lang="en" sz="1400" b="1">
                <a:solidFill>
                  <a:schemeClr val="dk1"/>
                </a:solidFill>
              </a:rPr>
              <a:t> Among them, there are n − 1 friendships</a:t>
            </a:r>
            <a:r>
              <a:rPr lang="en" sz="1400">
                <a:solidFill>
                  <a:schemeClr val="dk1"/>
                </a:solidFill>
              </a:rPr>
              <a:t>. Note that friendship is a symmetric relation, but it is not necessarily transitive</a:t>
            </a:r>
            <a:r>
              <a:rPr lang="en" sz="1400" b="1">
                <a:solidFill>
                  <a:schemeClr val="dk1"/>
                </a:solidFill>
              </a:rPr>
              <a:t>. Any two people in the National University of Singapore are</a:t>
            </a:r>
            <a:r>
              <a:rPr lang="en" sz="1400">
                <a:solidFill>
                  <a:schemeClr val="dk1"/>
                </a:solidFill>
              </a:rPr>
              <a:t> </a:t>
            </a:r>
            <a:r>
              <a:rPr lang="en" sz="1400" b="1">
                <a:solidFill>
                  <a:schemeClr val="dk1"/>
                </a:solidFill>
              </a:rPr>
              <a:t>either directly or indirectly friends </a:t>
            </a:r>
            <a:r>
              <a:rPr lang="en" sz="1400" b="1">
                <a:solidFill>
                  <a:srgbClr val="FF0000"/>
                </a:solidFill>
              </a:rPr>
              <a:t>(connected graph)</a:t>
            </a:r>
            <a:r>
              <a:rPr lang="en" sz="1400">
                <a:solidFill>
                  <a:schemeClr val="dk1"/>
                </a:solidFill>
              </a:rPr>
              <a:t>. It was discovered today that two people were found to have the flu in the National University of Singapore. Every day, every person can meet with at most one friend. When these two people meet, if exactly one of them has the flu, it will be transmitted to the other.</a:t>
            </a:r>
            <a:endParaRPr sz="14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400">
                <a:solidFill>
                  <a:schemeClr val="dk1"/>
                </a:solidFill>
              </a:rPr>
              <a:t>Give an O(n log</a:t>
            </a:r>
            <a:r>
              <a:rPr lang="en" sz="1400" baseline="30000">
                <a:solidFill>
                  <a:schemeClr val="dk1"/>
                </a:solidFill>
              </a:rPr>
              <a:t>2</a:t>
            </a:r>
            <a:r>
              <a:rPr lang="en" sz="1400">
                <a:solidFill>
                  <a:schemeClr val="dk1"/>
                </a:solidFill>
              </a:rPr>
              <a:t> n) algorithm to determine the minimum possible number of days before it is possible that everyone has the flu.		</a:t>
            </a:r>
            <a:endParaRPr sz="1400">
              <a:solidFill>
                <a:schemeClr val="dk1"/>
              </a:solidFill>
            </a:endParaRPr>
          </a:p>
          <a:p>
            <a:pPr marL="0" lvl="0" indent="0" algn="l" rtl="0">
              <a:lnSpc>
                <a:spcPct val="115000"/>
              </a:lnSpc>
              <a:spcBef>
                <a:spcPts val="1200"/>
              </a:spcBef>
              <a:spcAft>
                <a:spcPts val="1200"/>
              </a:spcAft>
              <a:buSzPts val="1100"/>
              <a:buNone/>
            </a:pPr>
            <a:r>
              <a:rPr lang="en" sz="1400">
                <a:solidFill>
                  <a:schemeClr val="dk1"/>
                </a:solidFill>
              </a:rPr>
              <a:t>Hint: First, solve the case where there is only a single person was infected at the start in O(n log n).</a:t>
            </a:r>
            <a:endParaRPr sz="1400"/>
          </a:p>
        </p:txBody>
      </p:sp>
      <p:cxnSp>
        <p:nvCxnSpPr>
          <p:cNvPr id="2029" name="Google Shape;2029;p118"/>
          <p:cNvCxnSpPr/>
          <p:nvPr/>
        </p:nvCxnSpPr>
        <p:spPr>
          <a:xfrm rot="10800000" flipH="1">
            <a:off x="2215525" y="921000"/>
            <a:ext cx="4066200" cy="642900"/>
          </a:xfrm>
          <a:prstGeom prst="straightConnector1">
            <a:avLst/>
          </a:prstGeom>
          <a:noFill/>
          <a:ln w="9525" cap="flat" cmpd="sng">
            <a:solidFill>
              <a:schemeClr val="dk2"/>
            </a:solidFill>
            <a:prstDash val="solid"/>
            <a:round/>
            <a:headEnd type="none" w="sm" len="sm"/>
            <a:tailEnd type="none" w="sm" len="sm"/>
          </a:ln>
        </p:spPr>
      </p:cxnSp>
      <p:cxnSp>
        <p:nvCxnSpPr>
          <p:cNvPr id="2030" name="Google Shape;2030;p118"/>
          <p:cNvCxnSpPr/>
          <p:nvPr/>
        </p:nvCxnSpPr>
        <p:spPr>
          <a:xfrm rot="10800000" flipH="1">
            <a:off x="6507575" y="1025075"/>
            <a:ext cx="165000" cy="556200"/>
          </a:xfrm>
          <a:prstGeom prst="straightConnector1">
            <a:avLst/>
          </a:prstGeom>
          <a:noFill/>
          <a:ln w="9525" cap="flat" cmpd="sng">
            <a:solidFill>
              <a:schemeClr val="dk2"/>
            </a:solidFill>
            <a:prstDash val="solid"/>
            <a:round/>
            <a:headEnd type="none" w="sm" len="sm"/>
            <a:tailEnd type="none" w="sm" len="sm"/>
          </a:ln>
        </p:spPr>
      </p:cxnSp>
      <p:sp>
        <p:nvSpPr>
          <p:cNvPr id="2031" name="Google Shape;2031;p118"/>
          <p:cNvSpPr txBox="1"/>
          <p:nvPr/>
        </p:nvSpPr>
        <p:spPr>
          <a:xfrm>
            <a:off x="6372600" y="172500"/>
            <a:ext cx="2632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What type of graph is this?</a:t>
            </a:r>
            <a:endParaRPr sz="1400" b="0" i="0" u="none" strike="noStrike" cap="none">
              <a:solidFill>
                <a:srgbClr val="000000"/>
              </a:solidFill>
              <a:latin typeface="Arial"/>
              <a:ea typeface="Arial"/>
              <a:cs typeface="Arial"/>
              <a:sym typeface="Arial"/>
            </a:endParaRPr>
          </a:p>
        </p:txBody>
      </p:sp>
      <p:sp>
        <p:nvSpPr>
          <p:cNvPr id="2032" name="Google Shape;2032;p118"/>
          <p:cNvSpPr txBox="1"/>
          <p:nvPr/>
        </p:nvSpPr>
        <p:spPr>
          <a:xfrm>
            <a:off x="6372600" y="572700"/>
            <a:ext cx="1381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Tree</a:t>
            </a:r>
            <a:endParaRPr sz="1400" b="0" i="1" u="none" strike="noStrike" cap="none">
              <a:solidFill>
                <a:srgbClr val="000000"/>
              </a:solidFill>
              <a:latin typeface="Arial"/>
              <a:ea typeface="Arial"/>
              <a:cs typeface="Arial"/>
              <a:sym typeface="Arial"/>
            </a:endParaRPr>
          </a:p>
        </p:txBody>
      </p:sp>
      <p:cxnSp>
        <p:nvCxnSpPr>
          <p:cNvPr id="2033" name="Google Shape;2033;p118"/>
          <p:cNvCxnSpPr/>
          <p:nvPr/>
        </p:nvCxnSpPr>
        <p:spPr>
          <a:xfrm rot="10800000">
            <a:off x="6802975" y="1042675"/>
            <a:ext cx="886200" cy="10599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2"/>
                                        </p:tgtEl>
                                        <p:attrNameLst>
                                          <p:attrName>style.visibility</p:attrName>
                                        </p:attrNameLst>
                                      </p:cBhvr>
                                      <p:to>
                                        <p:strVal val="visible"/>
                                      </p:to>
                                    </p:set>
                                    <p:animEffect transition="in" filter="fade">
                                      <p:cBhvr>
                                        <p:cTn id="7" dur="1000"/>
                                        <p:tgtEl>
                                          <p:spTgt spid="2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2037"/>
        <p:cNvGrpSpPr/>
        <p:nvPr/>
      </p:nvGrpSpPr>
      <p:grpSpPr>
        <a:xfrm>
          <a:off x="0" y="0"/>
          <a:ext cx="0" cy="0"/>
          <a:chOff x="0" y="0"/>
          <a:chExt cx="0" cy="0"/>
        </a:xfrm>
      </p:grpSpPr>
      <p:sp>
        <p:nvSpPr>
          <p:cNvPr id="2038" name="Google Shape;2038;p119"/>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a:t>
            </a:r>
            <a:endParaRPr/>
          </a:p>
        </p:txBody>
      </p:sp>
      <p:sp>
        <p:nvSpPr>
          <p:cNvPr id="2039" name="Google Shape;2039;p119"/>
          <p:cNvSpPr txBox="1">
            <a:spLocks noGrp="1"/>
          </p:cNvSpPr>
          <p:nvPr>
            <p:ph type="body" idx="1"/>
          </p:nvPr>
        </p:nvSpPr>
        <p:spPr>
          <a:xfrm>
            <a:off x="781050" y="1543050"/>
            <a:ext cx="25704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r>
              <a:rPr lang="en" b="1"/>
              <a:t>Node:</a:t>
            </a: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1200"/>
              </a:spcAft>
              <a:buSzPts val="1100"/>
              <a:buNone/>
            </a:pPr>
            <a:endParaRPr/>
          </a:p>
        </p:txBody>
      </p:sp>
      <p:sp>
        <p:nvSpPr>
          <p:cNvPr id="2040" name="Google Shape;2040;p119"/>
          <p:cNvSpPr txBox="1">
            <a:spLocks noGrp="1"/>
          </p:cNvSpPr>
          <p:nvPr>
            <p:ph type="body" idx="1"/>
          </p:nvPr>
        </p:nvSpPr>
        <p:spPr>
          <a:xfrm>
            <a:off x="781050" y="2754200"/>
            <a:ext cx="5359500" cy="167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1200"/>
              </a:spcAft>
              <a:buSzPts val="1100"/>
              <a:buNone/>
            </a:pPr>
            <a:r>
              <a:rPr lang="en" b="1"/>
              <a:t>Edges:</a:t>
            </a:r>
            <a:r>
              <a:rPr lang="en"/>
              <a:t>  </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2044"/>
        <p:cNvGrpSpPr/>
        <p:nvPr/>
      </p:nvGrpSpPr>
      <p:grpSpPr>
        <a:xfrm>
          <a:off x="0" y="0"/>
          <a:ext cx="0" cy="0"/>
          <a:chOff x="0" y="0"/>
          <a:chExt cx="0" cy="0"/>
        </a:xfrm>
      </p:grpSpPr>
      <p:sp>
        <p:nvSpPr>
          <p:cNvPr id="2045" name="Google Shape;2045;p120"/>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a:t>
            </a:r>
            <a:endParaRPr/>
          </a:p>
        </p:txBody>
      </p:sp>
      <p:sp>
        <p:nvSpPr>
          <p:cNvPr id="2046" name="Google Shape;2046;p120"/>
          <p:cNvSpPr txBox="1">
            <a:spLocks noGrp="1"/>
          </p:cNvSpPr>
          <p:nvPr>
            <p:ph type="body" idx="1"/>
          </p:nvPr>
        </p:nvSpPr>
        <p:spPr>
          <a:xfrm>
            <a:off x="781050" y="1543050"/>
            <a:ext cx="25704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r>
              <a:rPr lang="en" b="1"/>
              <a:t>Node: </a:t>
            </a:r>
            <a:r>
              <a:rPr lang="en"/>
              <a:t>Students</a:t>
            </a:r>
            <a:endParaRPr/>
          </a:p>
          <a:p>
            <a:pPr marL="0" lvl="0" indent="0" algn="l" rtl="0">
              <a:lnSpc>
                <a:spcPct val="90000"/>
              </a:lnSpc>
              <a:spcBef>
                <a:spcPts val="1200"/>
              </a:spcBef>
              <a:spcAft>
                <a:spcPts val="1200"/>
              </a:spcAft>
              <a:buSzPts val="1100"/>
              <a:buNone/>
            </a:pPr>
            <a:endParaRPr/>
          </a:p>
        </p:txBody>
      </p:sp>
      <p:sp>
        <p:nvSpPr>
          <p:cNvPr id="2047" name="Google Shape;2047;p120"/>
          <p:cNvSpPr txBox="1">
            <a:spLocks noGrp="1"/>
          </p:cNvSpPr>
          <p:nvPr>
            <p:ph type="body" idx="1"/>
          </p:nvPr>
        </p:nvSpPr>
        <p:spPr>
          <a:xfrm>
            <a:off x="781050" y="2751050"/>
            <a:ext cx="6908100" cy="1676400"/>
          </a:xfrm>
          <a:prstGeom prst="rect">
            <a:avLst/>
          </a:prstGeom>
          <a:noFill/>
          <a:ln>
            <a:noFill/>
          </a:ln>
        </p:spPr>
        <p:txBody>
          <a:bodyPr spcFirstLastPara="1" wrap="square" lIns="68575" tIns="34275" rIns="68575" bIns="34275" anchor="t" anchorCtr="0">
            <a:normAutofit fontScale="92500" lnSpcReduction="10000"/>
          </a:bodyPr>
          <a:lstStyle/>
          <a:p>
            <a:pPr marL="0" lvl="0" indent="0" algn="l" rtl="0">
              <a:lnSpc>
                <a:spcPct val="90000"/>
              </a:lnSpc>
              <a:spcBef>
                <a:spcPts val="1100"/>
              </a:spcBef>
              <a:spcAft>
                <a:spcPts val="0"/>
              </a:spcAft>
              <a:buSzPts val="1100"/>
              <a:buNone/>
            </a:pPr>
            <a:r>
              <a:rPr lang="en" b="1"/>
              <a:t>Edges:</a:t>
            </a:r>
            <a:r>
              <a:rPr lang="en"/>
              <a:t>  Friendship</a:t>
            </a: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1200"/>
              </a:spcAft>
              <a:buSzPts val="1100"/>
              <a:buNone/>
            </a:pPr>
            <a:r>
              <a:rPr lang="en"/>
              <a:t>(A and B are connected by an edge if they are friends)</a:t>
            </a:r>
            <a:endParaRPr/>
          </a:p>
        </p:txBody>
      </p:sp>
      <p:pic>
        <p:nvPicPr>
          <p:cNvPr id="2048" name="Google Shape;2048;p120" descr="15 Animation flicks that define the meaning of true friendship -  AnimationXpress"/>
          <p:cNvPicPr preferRelativeResize="0"/>
          <p:nvPr/>
        </p:nvPicPr>
        <p:blipFill rotWithShape="1">
          <a:blip r:embed="rId3">
            <a:alphaModFix/>
          </a:blip>
          <a:srcRect/>
          <a:stretch/>
        </p:blipFill>
        <p:spPr>
          <a:xfrm>
            <a:off x="3351450" y="2219400"/>
            <a:ext cx="2752725" cy="1676400"/>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2052"/>
        <p:cNvGrpSpPr/>
        <p:nvPr/>
      </p:nvGrpSpPr>
      <p:grpSpPr>
        <a:xfrm>
          <a:off x="0" y="0"/>
          <a:ext cx="0" cy="0"/>
          <a:chOff x="0" y="0"/>
          <a:chExt cx="0" cy="0"/>
        </a:xfrm>
      </p:grpSpPr>
      <p:sp>
        <p:nvSpPr>
          <p:cNvPr id="2053" name="Google Shape;2053;p121"/>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 1 infected case</a:t>
            </a:r>
            <a:endParaRPr/>
          </a:p>
        </p:txBody>
      </p:sp>
      <p:pic>
        <p:nvPicPr>
          <p:cNvPr id="2054" name="Google Shape;2054;p121" descr="Patient Zero: What's a Zombie Film? | FilmInk"/>
          <p:cNvPicPr preferRelativeResize="0"/>
          <p:nvPr/>
        </p:nvPicPr>
        <p:blipFill rotWithShape="1">
          <a:blip r:embed="rId3">
            <a:alphaModFix/>
          </a:blip>
          <a:srcRect/>
          <a:stretch/>
        </p:blipFill>
        <p:spPr>
          <a:xfrm>
            <a:off x="5343500" y="1125950"/>
            <a:ext cx="2137150" cy="896625"/>
          </a:xfrm>
          <a:prstGeom prst="rect">
            <a:avLst/>
          </a:prstGeom>
          <a:noFill/>
          <a:ln>
            <a:noFill/>
          </a:ln>
        </p:spPr>
      </p:pic>
      <p:sp>
        <p:nvSpPr>
          <p:cNvPr id="2055" name="Google Shape;2055;p121"/>
          <p:cNvSpPr txBox="1"/>
          <p:nvPr/>
        </p:nvSpPr>
        <p:spPr>
          <a:xfrm>
            <a:off x="408375" y="1322150"/>
            <a:ext cx="24414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Let f(x) = days needed for all nodes in the subtree at x to be infected</a:t>
            </a:r>
            <a:endParaRPr sz="1400" b="0" i="1" u="none" strike="noStrike" cap="none">
              <a:solidFill>
                <a:srgbClr val="000000"/>
              </a:solidFill>
              <a:latin typeface="Arial"/>
              <a:ea typeface="Arial"/>
              <a:cs typeface="Arial"/>
              <a:sym typeface="Arial"/>
            </a:endParaRPr>
          </a:p>
        </p:txBody>
      </p:sp>
      <p:cxnSp>
        <p:nvCxnSpPr>
          <p:cNvPr id="2056" name="Google Shape;2056;p121"/>
          <p:cNvCxnSpPr>
            <a:endCxn id="2054" idx="1"/>
          </p:cNvCxnSpPr>
          <p:nvPr/>
        </p:nvCxnSpPr>
        <p:spPr>
          <a:xfrm>
            <a:off x="4222700" y="1470163"/>
            <a:ext cx="1120800" cy="104100"/>
          </a:xfrm>
          <a:prstGeom prst="straightConnector1">
            <a:avLst/>
          </a:prstGeom>
          <a:noFill/>
          <a:ln w="19050" cap="flat" cmpd="sng">
            <a:solidFill>
              <a:srgbClr val="FF0000"/>
            </a:solidFill>
            <a:prstDash val="solid"/>
            <a:round/>
            <a:headEnd type="none" w="sm" len="sm"/>
            <a:tailEnd type="triangle" w="med" len="med"/>
          </a:ln>
        </p:spPr>
      </p:cxnSp>
      <p:cxnSp>
        <p:nvCxnSpPr>
          <p:cNvPr id="2057" name="Google Shape;2057;p121"/>
          <p:cNvCxnSpPr/>
          <p:nvPr/>
        </p:nvCxnSpPr>
        <p:spPr>
          <a:xfrm rot="10800000" flipH="1">
            <a:off x="1190325" y="4614450"/>
            <a:ext cx="486600" cy="34800"/>
          </a:xfrm>
          <a:prstGeom prst="straightConnector1">
            <a:avLst/>
          </a:prstGeom>
          <a:noFill/>
          <a:ln w="19050" cap="flat" cmpd="sng">
            <a:solidFill>
              <a:srgbClr val="595959"/>
            </a:solidFill>
            <a:prstDash val="solid"/>
            <a:round/>
            <a:headEnd type="none" w="sm" len="sm"/>
            <a:tailEnd type="triangle" w="med" len="med"/>
          </a:ln>
        </p:spPr>
      </p:cxnSp>
      <p:sp>
        <p:nvSpPr>
          <p:cNvPr id="2058" name="Google Shape;2058;p121"/>
          <p:cNvSpPr/>
          <p:nvPr/>
        </p:nvSpPr>
        <p:spPr>
          <a:xfrm>
            <a:off x="1642100" y="4248600"/>
            <a:ext cx="4378800" cy="766500"/>
          </a:xfrm>
          <a:prstGeom prst="roundRect">
            <a:avLst>
              <a:gd name="adj" fmla="val 16667"/>
            </a:avLst>
          </a:prstGeom>
          <a:noFill/>
          <a:ln w="9525" cap="flat" cmpd="sng">
            <a:solidFill>
              <a:schemeClr val="dk2"/>
            </a:solidFill>
            <a:prstDash val="dash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059" name="Google Shape;2059;p121"/>
          <p:cNvSpPr txBox="1"/>
          <p:nvPr/>
        </p:nvSpPr>
        <p:spPr>
          <a:xfrm>
            <a:off x="134725" y="4473950"/>
            <a:ext cx="1120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Leaf nodes</a:t>
            </a:r>
            <a:endParaRPr sz="14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f(x) = 0</a:t>
            </a:r>
            <a:endParaRPr sz="1400" b="0" i="1" u="none" strike="noStrike" cap="none">
              <a:solidFill>
                <a:srgbClr val="000000"/>
              </a:solidFill>
              <a:latin typeface="Arial"/>
              <a:ea typeface="Arial"/>
              <a:cs typeface="Arial"/>
              <a:sym typeface="Arial"/>
            </a:endParaRPr>
          </a:p>
        </p:txBody>
      </p:sp>
      <p:sp>
        <p:nvSpPr>
          <p:cNvPr id="2060" name="Google Shape;2060;p121"/>
          <p:cNvSpPr txBox="1"/>
          <p:nvPr/>
        </p:nvSpPr>
        <p:spPr>
          <a:xfrm>
            <a:off x="5443325" y="725750"/>
            <a:ext cx="2441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We want to find f(x) of root</a:t>
            </a:r>
            <a:endParaRPr sz="1400" b="0" i="1" u="none" strike="noStrike" cap="none">
              <a:solidFill>
                <a:srgbClr val="000000"/>
              </a:solidFill>
              <a:latin typeface="Arial"/>
              <a:ea typeface="Arial"/>
              <a:cs typeface="Arial"/>
              <a:sym typeface="Arial"/>
            </a:endParaRPr>
          </a:p>
        </p:txBody>
      </p:sp>
      <p:sp>
        <p:nvSpPr>
          <p:cNvPr id="2061" name="Google Shape;2061;p121"/>
          <p:cNvSpPr/>
          <p:nvPr/>
        </p:nvSpPr>
        <p:spPr>
          <a:xfrm>
            <a:off x="5539625" y="3775425"/>
            <a:ext cx="807900" cy="530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121"/>
          <p:cNvSpPr/>
          <p:nvPr/>
        </p:nvSpPr>
        <p:spPr>
          <a:xfrm>
            <a:off x="4084675" y="3775425"/>
            <a:ext cx="807900" cy="530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121"/>
          <p:cNvSpPr/>
          <p:nvPr/>
        </p:nvSpPr>
        <p:spPr>
          <a:xfrm>
            <a:off x="2504675" y="3775425"/>
            <a:ext cx="807900" cy="530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4" name="Google Shape;2064;p121"/>
          <p:cNvSpPr/>
          <p:nvPr/>
        </p:nvSpPr>
        <p:spPr>
          <a:xfrm>
            <a:off x="1133925" y="3640400"/>
            <a:ext cx="807900" cy="530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65" name="Google Shape;2065;p121"/>
          <p:cNvGrpSpPr/>
          <p:nvPr/>
        </p:nvGrpSpPr>
        <p:grpSpPr>
          <a:xfrm>
            <a:off x="1265925" y="1205150"/>
            <a:ext cx="4878200" cy="3669000"/>
            <a:chOff x="1474450" y="1474500"/>
            <a:chExt cx="4878200" cy="3669000"/>
          </a:xfrm>
        </p:grpSpPr>
        <p:sp>
          <p:nvSpPr>
            <p:cNvPr id="2066" name="Google Shape;2066;p121"/>
            <p:cNvSpPr/>
            <p:nvPr/>
          </p:nvSpPr>
          <p:spPr>
            <a:xfrm>
              <a:off x="3927125" y="1474500"/>
              <a:ext cx="504000" cy="530100"/>
            </a:xfrm>
            <a:prstGeom prst="ellipse">
              <a:avLst/>
            </a:prstGeom>
            <a:solidFill>
              <a:srgbClr val="EFEFEF"/>
            </a:solidFill>
            <a:ln w="28575" cap="flat" cmpd="sng">
              <a:solidFill>
                <a:srgbClr val="FF0000"/>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067" name="Google Shape;2067;p121"/>
            <p:cNvSpPr/>
            <p:nvPr/>
          </p:nvSpPr>
          <p:spPr>
            <a:xfrm>
              <a:off x="2298425" y="246097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068" name="Google Shape;2068;p121"/>
            <p:cNvSpPr/>
            <p:nvPr/>
          </p:nvSpPr>
          <p:spPr>
            <a:xfrm>
              <a:off x="3806225" y="264930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069" name="Google Shape;2069;p121"/>
            <p:cNvSpPr/>
            <p:nvPr/>
          </p:nvSpPr>
          <p:spPr>
            <a:xfrm>
              <a:off x="5001200" y="2571750"/>
              <a:ext cx="504000" cy="530100"/>
            </a:xfrm>
            <a:prstGeom prst="ellipse">
              <a:avLst/>
            </a:prstGeom>
            <a:solidFill>
              <a:srgbClr val="EFEFEF"/>
            </a:solidFill>
            <a:ln w="28575" cap="flat" cmpd="sng">
              <a:solidFill>
                <a:schemeClr val="dk2"/>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070" name="Google Shape;2070;p121"/>
            <p:cNvSpPr/>
            <p:nvPr/>
          </p:nvSpPr>
          <p:spPr>
            <a:xfrm>
              <a:off x="5848650" y="380220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 sz="1500" b="0" i="0" u="none" strike="noStrike" cap="none">
                  <a:solidFill>
                    <a:srgbClr val="000000"/>
                  </a:solidFill>
                  <a:latin typeface="Times New Roman"/>
                  <a:ea typeface="Times New Roman"/>
                  <a:cs typeface="Times New Roman"/>
                  <a:sym typeface="Times New Roman"/>
                </a:rPr>
                <a:t>  </a:t>
              </a:r>
              <a:endParaRPr sz="1500" b="0" i="0" u="none" strike="noStrike" cap="none">
                <a:solidFill>
                  <a:srgbClr val="000000"/>
                </a:solidFill>
                <a:latin typeface="Times New Roman"/>
                <a:ea typeface="Times New Roman"/>
                <a:cs typeface="Times New Roman"/>
                <a:sym typeface="Times New Roman"/>
              </a:endParaRPr>
            </a:p>
          </p:txBody>
        </p:sp>
        <p:sp>
          <p:nvSpPr>
            <p:cNvPr id="2071" name="Google Shape;2071;p121"/>
            <p:cNvSpPr/>
            <p:nvPr/>
          </p:nvSpPr>
          <p:spPr>
            <a:xfrm>
              <a:off x="1474450" y="360637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072" name="Google Shape;2072;p121"/>
            <p:cNvSpPr/>
            <p:nvPr/>
          </p:nvSpPr>
          <p:spPr>
            <a:xfrm>
              <a:off x="2876575" y="380220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073" name="Google Shape;2073;p121"/>
            <p:cNvSpPr/>
            <p:nvPr/>
          </p:nvSpPr>
          <p:spPr>
            <a:xfrm>
              <a:off x="4431125" y="385035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 sz="1500" b="0" i="0" u="none" strike="noStrike" cap="none">
                  <a:solidFill>
                    <a:srgbClr val="000000"/>
                  </a:solidFill>
                  <a:latin typeface="Times New Roman"/>
                  <a:ea typeface="Times New Roman"/>
                  <a:cs typeface="Times New Roman"/>
                  <a:sym typeface="Times New Roman"/>
                </a:rPr>
                <a:t>  </a:t>
              </a:r>
              <a:endParaRPr sz="1500" b="0" i="0" u="none" strike="noStrike" cap="none">
                <a:solidFill>
                  <a:srgbClr val="000000"/>
                </a:solidFill>
                <a:latin typeface="Times New Roman"/>
                <a:ea typeface="Times New Roman"/>
                <a:cs typeface="Times New Roman"/>
                <a:sym typeface="Times New Roman"/>
              </a:endParaRPr>
            </a:p>
          </p:txBody>
        </p:sp>
        <p:cxnSp>
          <p:nvCxnSpPr>
            <p:cNvPr id="2074" name="Google Shape;2074;p121"/>
            <p:cNvCxnSpPr>
              <a:stCxn id="2066" idx="3"/>
              <a:endCxn id="2067" idx="7"/>
            </p:cNvCxnSpPr>
            <p:nvPr/>
          </p:nvCxnSpPr>
          <p:spPr>
            <a:xfrm flipH="1">
              <a:off x="2728634" y="1926969"/>
              <a:ext cx="1272300" cy="611700"/>
            </a:xfrm>
            <a:prstGeom prst="straightConnector1">
              <a:avLst/>
            </a:prstGeom>
            <a:noFill/>
            <a:ln w="9525" cap="flat" cmpd="sng">
              <a:solidFill>
                <a:schemeClr val="dk2"/>
              </a:solidFill>
              <a:prstDash val="solid"/>
              <a:round/>
              <a:headEnd type="none" w="sm" len="sm"/>
              <a:tailEnd type="none" w="sm" len="sm"/>
            </a:ln>
          </p:spPr>
        </p:cxnSp>
        <p:cxnSp>
          <p:nvCxnSpPr>
            <p:cNvPr id="2075" name="Google Shape;2075;p121"/>
            <p:cNvCxnSpPr>
              <a:stCxn id="2066" idx="4"/>
              <a:endCxn id="2068" idx="0"/>
            </p:cNvCxnSpPr>
            <p:nvPr/>
          </p:nvCxnSpPr>
          <p:spPr>
            <a:xfrm flipH="1">
              <a:off x="4058225" y="2004600"/>
              <a:ext cx="120900" cy="644700"/>
            </a:xfrm>
            <a:prstGeom prst="straightConnector1">
              <a:avLst/>
            </a:prstGeom>
            <a:noFill/>
            <a:ln w="9525" cap="flat" cmpd="sng">
              <a:solidFill>
                <a:schemeClr val="dk2"/>
              </a:solidFill>
              <a:prstDash val="solid"/>
              <a:round/>
              <a:headEnd type="none" w="sm" len="sm"/>
              <a:tailEnd type="none" w="sm" len="sm"/>
            </a:ln>
          </p:spPr>
        </p:cxnSp>
        <p:cxnSp>
          <p:nvCxnSpPr>
            <p:cNvPr id="2076" name="Google Shape;2076;p121"/>
            <p:cNvCxnSpPr>
              <a:stCxn id="2066" idx="5"/>
              <a:endCxn id="2069" idx="1"/>
            </p:cNvCxnSpPr>
            <p:nvPr/>
          </p:nvCxnSpPr>
          <p:spPr>
            <a:xfrm>
              <a:off x="4357316" y="1926969"/>
              <a:ext cx="717600" cy="722400"/>
            </a:xfrm>
            <a:prstGeom prst="straightConnector1">
              <a:avLst/>
            </a:prstGeom>
            <a:noFill/>
            <a:ln w="9525" cap="flat" cmpd="sng">
              <a:solidFill>
                <a:schemeClr val="dk2"/>
              </a:solidFill>
              <a:prstDash val="solid"/>
              <a:round/>
              <a:headEnd type="none" w="sm" len="sm"/>
              <a:tailEnd type="none" w="sm" len="sm"/>
            </a:ln>
          </p:spPr>
        </p:cxnSp>
        <p:cxnSp>
          <p:nvCxnSpPr>
            <p:cNvPr id="2077" name="Google Shape;2077;p121"/>
            <p:cNvCxnSpPr>
              <a:stCxn id="2067" idx="3"/>
              <a:endCxn id="2071" idx="0"/>
            </p:cNvCxnSpPr>
            <p:nvPr/>
          </p:nvCxnSpPr>
          <p:spPr>
            <a:xfrm flipH="1">
              <a:off x="1726334" y="2913444"/>
              <a:ext cx="645900" cy="693000"/>
            </a:xfrm>
            <a:prstGeom prst="straightConnector1">
              <a:avLst/>
            </a:prstGeom>
            <a:noFill/>
            <a:ln w="9525" cap="flat" cmpd="sng">
              <a:solidFill>
                <a:schemeClr val="dk2"/>
              </a:solidFill>
              <a:prstDash val="solid"/>
              <a:round/>
              <a:headEnd type="none" w="sm" len="sm"/>
              <a:tailEnd type="none" w="sm" len="sm"/>
            </a:ln>
          </p:spPr>
        </p:cxnSp>
        <p:cxnSp>
          <p:nvCxnSpPr>
            <p:cNvPr id="2078" name="Google Shape;2078;p121"/>
            <p:cNvCxnSpPr>
              <a:stCxn id="2068" idx="3"/>
              <a:endCxn id="2072" idx="7"/>
            </p:cNvCxnSpPr>
            <p:nvPr/>
          </p:nvCxnSpPr>
          <p:spPr>
            <a:xfrm flipH="1">
              <a:off x="3306734" y="3101769"/>
              <a:ext cx="573300" cy="778200"/>
            </a:xfrm>
            <a:prstGeom prst="straightConnector1">
              <a:avLst/>
            </a:prstGeom>
            <a:noFill/>
            <a:ln w="9525" cap="flat" cmpd="sng">
              <a:solidFill>
                <a:schemeClr val="dk2"/>
              </a:solidFill>
              <a:prstDash val="solid"/>
              <a:round/>
              <a:headEnd type="none" w="sm" len="sm"/>
              <a:tailEnd type="none" w="sm" len="sm"/>
            </a:ln>
          </p:spPr>
        </p:cxnSp>
        <p:cxnSp>
          <p:nvCxnSpPr>
            <p:cNvPr id="2079" name="Google Shape;2079;p121"/>
            <p:cNvCxnSpPr>
              <a:stCxn id="2069" idx="5"/>
              <a:endCxn id="2070" idx="1"/>
            </p:cNvCxnSpPr>
            <p:nvPr/>
          </p:nvCxnSpPr>
          <p:spPr>
            <a:xfrm>
              <a:off x="5431391" y="3024219"/>
              <a:ext cx="491100" cy="855600"/>
            </a:xfrm>
            <a:prstGeom prst="straightConnector1">
              <a:avLst/>
            </a:prstGeom>
            <a:noFill/>
            <a:ln w="9525" cap="flat" cmpd="sng">
              <a:solidFill>
                <a:schemeClr val="dk2"/>
              </a:solidFill>
              <a:prstDash val="solid"/>
              <a:round/>
              <a:headEnd type="none" w="sm" len="sm"/>
              <a:tailEnd type="none" w="sm" len="sm"/>
            </a:ln>
          </p:spPr>
        </p:cxnSp>
        <p:cxnSp>
          <p:nvCxnSpPr>
            <p:cNvPr id="2080" name="Google Shape;2080;p121"/>
            <p:cNvCxnSpPr>
              <a:stCxn id="2069" idx="3"/>
              <a:endCxn id="2073" idx="0"/>
            </p:cNvCxnSpPr>
            <p:nvPr/>
          </p:nvCxnSpPr>
          <p:spPr>
            <a:xfrm flipH="1">
              <a:off x="4683209" y="3024219"/>
              <a:ext cx="391800" cy="826200"/>
            </a:xfrm>
            <a:prstGeom prst="straightConnector1">
              <a:avLst/>
            </a:prstGeom>
            <a:noFill/>
            <a:ln w="9525" cap="flat" cmpd="sng">
              <a:solidFill>
                <a:schemeClr val="dk2"/>
              </a:solidFill>
              <a:prstDash val="solid"/>
              <a:round/>
              <a:headEnd type="none" w="sm" len="sm"/>
              <a:tailEnd type="none" w="sm" len="sm"/>
            </a:ln>
          </p:spPr>
        </p:cxnSp>
        <p:sp>
          <p:nvSpPr>
            <p:cNvPr id="2081" name="Google Shape;2081;p121"/>
            <p:cNvSpPr/>
            <p:nvPr/>
          </p:nvSpPr>
          <p:spPr>
            <a:xfrm>
              <a:off x="1917250" y="452417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082" name="Google Shape;2082;p121"/>
            <p:cNvSpPr/>
            <p:nvPr/>
          </p:nvSpPr>
          <p:spPr>
            <a:xfrm>
              <a:off x="3423125" y="461340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083" name="Google Shape;2083;p121"/>
            <p:cNvSpPr/>
            <p:nvPr/>
          </p:nvSpPr>
          <p:spPr>
            <a:xfrm>
              <a:off x="5247700" y="452417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grpSp>
      <p:sp>
        <p:nvSpPr>
          <p:cNvPr id="2084" name="Google Shape;2084;p121"/>
          <p:cNvSpPr txBox="1"/>
          <p:nvPr/>
        </p:nvSpPr>
        <p:spPr>
          <a:xfrm>
            <a:off x="6489375" y="2809100"/>
            <a:ext cx="2284500" cy="831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remember there are no cycles, because the problem states it is a tree!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2088"/>
        <p:cNvGrpSpPr/>
        <p:nvPr/>
      </p:nvGrpSpPr>
      <p:grpSpPr>
        <a:xfrm>
          <a:off x="0" y="0"/>
          <a:ext cx="0" cy="0"/>
          <a:chOff x="0" y="0"/>
          <a:chExt cx="0" cy="0"/>
        </a:xfrm>
      </p:grpSpPr>
      <p:sp>
        <p:nvSpPr>
          <p:cNvPr id="2089" name="Google Shape;2089;p122"/>
          <p:cNvSpPr/>
          <p:nvPr/>
        </p:nvSpPr>
        <p:spPr>
          <a:xfrm>
            <a:off x="5539625" y="3775425"/>
            <a:ext cx="807900" cy="530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122"/>
          <p:cNvSpPr/>
          <p:nvPr/>
        </p:nvSpPr>
        <p:spPr>
          <a:xfrm>
            <a:off x="4084675" y="3775425"/>
            <a:ext cx="807900" cy="530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122"/>
          <p:cNvSpPr/>
          <p:nvPr/>
        </p:nvSpPr>
        <p:spPr>
          <a:xfrm>
            <a:off x="2504675" y="3775425"/>
            <a:ext cx="807900" cy="530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122"/>
          <p:cNvSpPr/>
          <p:nvPr/>
        </p:nvSpPr>
        <p:spPr>
          <a:xfrm>
            <a:off x="1133925" y="3640400"/>
            <a:ext cx="807900" cy="530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93" name="Google Shape;2093;p122"/>
          <p:cNvGrpSpPr/>
          <p:nvPr/>
        </p:nvGrpSpPr>
        <p:grpSpPr>
          <a:xfrm>
            <a:off x="1265925" y="1205150"/>
            <a:ext cx="4878200" cy="3669000"/>
            <a:chOff x="1474450" y="1474500"/>
            <a:chExt cx="4878200" cy="3669000"/>
          </a:xfrm>
        </p:grpSpPr>
        <p:sp>
          <p:nvSpPr>
            <p:cNvPr id="2094" name="Google Shape;2094;p122"/>
            <p:cNvSpPr/>
            <p:nvPr/>
          </p:nvSpPr>
          <p:spPr>
            <a:xfrm>
              <a:off x="3927125" y="1474500"/>
              <a:ext cx="504000" cy="530100"/>
            </a:xfrm>
            <a:prstGeom prst="ellipse">
              <a:avLst/>
            </a:prstGeom>
            <a:solidFill>
              <a:srgbClr val="EFEFEF"/>
            </a:solidFill>
            <a:ln w="28575" cap="flat" cmpd="sng">
              <a:solidFill>
                <a:schemeClr val="dk2"/>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095" name="Google Shape;2095;p122"/>
            <p:cNvSpPr/>
            <p:nvPr/>
          </p:nvSpPr>
          <p:spPr>
            <a:xfrm>
              <a:off x="2298425" y="246097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096" name="Google Shape;2096;p122"/>
            <p:cNvSpPr/>
            <p:nvPr/>
          </p:nvSpPr>
          <p:spPr>
            <a:xfrm>
              <a:off x="3806225" y="264930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097" name="Google Shape;2097;p122"/>
            <p:cNvSpPr/>
            <p:nvPr/>
          </p:nvSpPr>
          <p:spPr>
            <a:xfrm>
              <a:off x="5001200" y="2571750"/>
              <a:ext cx="504000" cy="530100"/>
            </a:xfrm>
            <a:prstGeom prst="ellipse">
              <a:avLst/>
            </a:prstGeom>
            <a:solidFill>
              <a:srgbClr val="EFEFEF"/>
            </a:solidFill>
            <a:ln w="28575" cap="flat" cmpd="sng">
              <a:solidFill>
                <a:srgbClr val="6D9EEB"/>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098" name="Google Shape;2098;p122"/>
            <p:cNvSpPr/>
            <p:nvPr/>
          </p:nvSpPr>
          <p:spPr>
            <a:xfrm>
              <a:off x="5848650" y="380220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 sz="1500" b="0" i="0" u="none" strike="noStrike" cap="none">
                  <a:solidFill>
                    <a:srgbClr val="000000"/>
                  </a:solidFill>
                  <a:latin typeface="Times New Roman"/>
                  <a:ea typeface="Times New Roman"/>
                  <a:cs typeface="Times New Roman"/>
                  <a:sym typeface="Times New Roman"/>
                </a:rPr>
                <a:t>  B</a:t>
              </a:r>
              <a:endParaRPr sz="1500" b="0" i="0" u="none" strike="noStrike" cap="none">
                <a:solidFill>
                  <a:srgbClr val="000000"/>
                </a:solidFill>
                <a:latin typeface="Times New Roman"/>
                <a:ea typeface="Times New Roman"/>
                <a:cs typeface="Times New Roman"/>
                <a:sym typeface="Times New Roman"/>
              </a:endParaRPr>
            </a:p>
          </p:txBody>
        </p:sp>
        <p:sp>
          <p:nvSpPr>
            <p:cNvPr id="2099" name="Google Shape;2099;p122"/>
            <p:cNvSpPr/>
            <p:nvPr/>
          </p:nvSpPr>
          <p:spPr>
            <a:xfrm>
              <a:off x="1474450" y="360637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00" name="Google Shape;2100;p122"/>
            <p:cNvSpPr/>
            <p:nvPr/>
          </p:nvSpPr>
          <p:spPr>
            <a:xfrm>
              <a:off x="2876575" y="380220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01" name="Google Shape;2101;p122"/>
            <p:cNvSpPr/>
            <p:nvPr/>
          </p:nvSpPr>
          <p:spPr>
            <a:xfrm>
              <a:off x="4431125" y="385035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 sz="1500" b="0" i="0" u="none" strike="noStrike" cap="none">
                  <a:solidFill>
                    <a:srgbClr val="000000"/>
                  </a:solidFill>
                  <a:latin typeface="Times New Roman"/>
                  <a:ea typeface="Times New Roman"/>
                  <a:cs typeface="Times New Roman"/>
                  <a:sym typeface="Times New Roman"/>
                </a:rPr>
                <a:t>  A</a:t>
              </a:r>
              <a:endParaRPr sz="1500" b="0" i="0" u="none" strike="noStrike" cap="none">
                <a:solidFill>
                  <a:srgbClr val="000000"/>
                </a:solidFill>
                <a:latin typeface="Times New Roman"/>
                <a:ea typeface="Times New Roman"/>
                <a:cs typeface="Times New Roman"/>
                <a:sym typeface="Times New Roman"/>
              </a:endParaRPr>
            </a:p>
          </p:txBody>
        </p:sp>
        <p:cxnSp>
          <p:nvCxnSpPr>
            <p:cNvPr id="2102" name="Google Shape;2102;p122"/>
            <p:cNvCxnSpPr>
              <a:stCxn id="2094" idx="3"/>
              <a:endCxn id="2095" idx="7"/>
            </p:cNvCxnSpPr>
            <p:nvPr/>
          </p:nvCxnSpPr>
          <p:spPr>
            <a:xfrm flipH="1">
              <a:off x="2728634" y="1926969"/>
              <a:ext cx="1272300" cy="611700"/>
            </a:xfrm>
            <a:prstGeom prst="straightConnector1">
              <a:avLst/>
            </a:prstGeom>
            <a:noFill/>
            <a:ln w="9525" cap="flat" cmpd="sng">
              <a:solidFill>
                <a:schemeClr val="dk2"/>
              </a:solidFill>
              <a:prstDash val="solid"/>
              <a:round/>
              <a:headEnd type="none" w="sm" len="sm"/>
              <a:tailEnd type="none" w="sm" len="sm"/>
            </a:ln>
          </p:spPr>
        </p:cxnSp>
        <p:cxnSp>
          <p:nvCxnSpPr>
            <p:cNvPr id="2103" name="Google Shape;2103;p122"/>
            <p:cNvCxnSpPr>
              <a:stCxn id="2094" idx="4"/>
              <a:endCxn id="2096" idx="0"/>
            </p:cNvCxnSpPr>
            <p:nvPr/>
          </p:nvCxnSpPr>
          <p:spPr>
            <a:xfrm flipH="1">
              <a:off x="4058225" y="2004600"/>
              <a:ext cx="120900" cy="644700"/>
            </a:xfrm>
            <a:prstGeom prst="straightConnector1">
              <a:avLst/>
            </a:prstGeom>
            <a:noFill/>
            <a:ln w="9525" cap="flat" cmpd="sng">
              <a:solidFill>
                <a:schemeClr val="dk2"/>
              </a:solidFill>
              <a:prstDash val="solid"/>
              <a:round/>
              <a:headEnd type="none" w="sm" len="sm"/>
              <a:tailEnd type="none" w="sm" len="sm"/>
            </a:ln>
          </p:spPr>
        </p:cxnSp>
        <p:cxnSp>
          <p:nvCxnSpPr>
            <p:cNvPr id="2104" name="Google Shape;2104;p122"/>
            <p:cNvCxnSpPr>
              <a:stCxn id="2094" idx="5"/>
              <a:endCxn id="2097" idx="1"/>
            </p:cNvCxnSpPr>
            <p:nvPr/>
          </p:nvCxnSpPr>
          <p:spPr>
            <a:xfrm>
              <a:off x="4357316" y="1926969"/>
              <a:ext cx="717600" cy="722400"/>
            </a:xfrm>
            <a:prstGeom prst="straightConnector1">
              <a:avLst/>
            </a:prstGeom>
            <a:noFill/>
            <a:ln w="9525" cap="flat" cmpd="sng">
              <a:solidFill>
                <a:schemeClr val="dk2"/>
              </a:solidFill>
              <a:prstDash val="solid"/>
              <a:round/>
              <a:headEnd type="none" w="sm" len="sm"/>
              <a:tailEnd type="none" w="sm" len="sm"/>
            </a:ln>
          </p:spPr>
        </p:cxnSp>
        <p:cxnSp>
          <p:nvCxnSpPr>
            <p:cNvPr id="2105" name="Google Shape;2105;p122"/>
            <p:cNvCxnSpPr>
              <a:stCxn id="2095" idx="3"/>
              <a:endCxn id="2099" idx="0"/>
            </p:cNvCxnSpPr>
            <p:nvPr/>
          </p:nvCxnSpPr>
          <p:spPr>
            <a:xfrm flipH="1">
              <a:off x="1726334" y="2913444"/>
              <a:ext cx="645900" cy="693000"/>
            </a:xfrm>
            <a:prstGeom prst="straightConnector1">
              <a:avLst/>
            </a:prstGeom>
            <a:noFill/>
            <a:ln w="9525" cap="flat" cmpd="sng">
              <a:solidFill>
                <a:schemeClr val="dk2"/>
              </a:solidFill>
              <a:prstDash val="solid"/>
              <a:round/>
              <a:headEnd type="none" w="sm" len="sm"/>
              <a:tailEnd type="none" w="sm" len="sm"/>
            </a:ln>
          </p:spPr>
        </p:cxnSp>
        <p:cxnSp>
          <p:nvCxnSpPr>
            <p:cNvPr id="2106" name="Google Shape;2106;p122"/>
            <p:cNvCxnSpPr>
              <a:stCxn id="2096" idx="3"/>
              <a:endCxn id="2100" idx="7"/>
            </p:cNvCxnSpPr>
            <p:nvPr/>
          </p:nvCxnSpPr>
          <p:spPr>
            <a:xfrm flipH="1">
              <a:off x="3306734" y="3101769"/>
              <a:ext cx="573300" cy="778200"/>
            </a:xfrm>
            <a:prstGeom prst="straightConnector1">
              <a:avLst/>
            </a:prstGeom>
            <a:noFill/>
            <a:ln w="9525" cap="flat" cmpd="sng">
              <a:solidFill>
                <a:schemeClr val="dk2"/>
              </a:solidFill>
              <a:prstDash val="solid"/>
              <a:round/>
              <a:headEnd type="none" w="sm" len="sm"/>
              <a:tailEnd type="none" w="sm" len="sm"/>
            </a:ln>
          </p:spPr>
        </p:cxnSp>
        <p:cxnSp>
          <p:nvCxnSpPr>
            <p:cNvPr id="2107" name="Google Shape;2107;p122"/>
            <p:cNvCxnSpPr>
              <a:stCxn id="2097" idx="5"/>
              <a:endCxn id="2098" idx="1"/>
            </p:cNvCxnSpPr>
            <p:nvPr/>
          </p:nvCxnSpPr>
          <p:spPr>
            <a:xfrm>
              <a:off x="5431391" y="3024219"/>
              <a:ext cx="491100" cy="855600"/>
            </a:xfrm>
            <a:prstGeom prst="straightConnector1">
              <a:avLst/>
            </a:prstGeom>
            <a:noFill/>
            <a:ln w="9525" cap="flat" cmpd="sng">
              <a:solidFill>
                <a:schemeClr val="dk2"/>
              </a:solidFill>
              <a:prstDash val="solid"/>
              <a:round/>
              <a:headEnd type="none" w="sm" len="sm"/>
              <a:tailEnd type="none" w="sm" len="sm"/>
            </a:ln>
          </p:spPr>
        </p:cxnSp>
        <p:cxnSp>
          <p:nvCxnSpPr>
            <p:cNvPr id="2108" name="Google Shape;2108;p122"/>
            <p:cNvCxnSpPr>
              <a:stCxn id="2097" idx="3"/>
              <a:endCxn id="2101" idx="0"/>
            </p:cNvCxnSpPr>
            <p:nvPr/>
          </p:nvCxnSpPr>
          <p:spPr>
            <a:xfrm flipH="1">
              <a:off x="4683209" y="3024219"/>
              <a:ext cx="391800" cy="826200"/>
            </a:xfrm>
            <a:prstGeom prst="straightConnector1">
              <a:avLst/>
            </a:prstGeom>
            <a:noFill/>
            <a:ln w="9525" cap="flat" cmpd="sng">
              <a:solidFill>
                <a:schemeClr val="dk2"/>
              </a:solidFill>
              <a:prstDash val="solid"/>
              <a:round/>
              <a:headEnd type="none" w="sm" len="sm"/>
              <a:tailEnd type="none" w="sm" len="sm"/>
            </a:ln>
          </p:spPr>
        </p:cxnSp>
        <p:sp>
          <p:nvSpPr>
            <p:cNvPr id="2109" name="Google Shape;2109;p122"/>
            <p:cNvSpPr/>
            <p:nvPr/>
          </p:nvSpPr>
          <p:spPr>
            <a:xfrm>
              <a:off x="1917250" y="452417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10" name="Google Shape;2110;p122"/>
            <p:cNvSpPr/>
            <p:nvPr/>
          </p:nvSpPr>
          <p:spPr>
            <a:xfrm>
              <a:off x="3423125" y="461340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11" name="Google Shape;2111;p122"/>
            <p:cNvSpPr/>
            <p:nvPr/>
          </p:nvSpPr>
          <p:spPr>
            <a:xfrm>
              <a:off x="5247700" y="452417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grpSp>
      <p:sp>
        <p:nvSpPr>
          <p:cNvPr id="2112" name="Google Shape;2112;p122"/>
          <p:cNvSpPr txBox="1"/>
          <p:nvPr/>
        </p:nvSpPr>
        <p:spPr>
          <a:xfrm>
            <a:off x="408375" y="1322150"/>
            <a:ext cx="24414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Let f(x) = days needed for all nodes in the subtree at x to be infected</a:t>
            </a:r>
            <a:endParaRPr sz="1400" b="0" i="1" u="none" strike="noStrike" cap="none">
              <a:solidFill>
                <a:srgbClr val="000000"/>
              </a:solidFill>
              <a:latin typeface="Arial"/>
              <a:ea typeface="Arial"/>
              <a:cs typeface="Arial"/>
              <a:sym typeface="Arial"/>
            </a:endParaRPr>
          </a:p>
        </p:txBody>
      </p:sp>
      <p:cxnSp>
        <p:nvCxnSpPr>
          <p:cNvPr id="2113" name="Google Shape;2113;p122"/>
          <p:cNvCxnSpPr/>
          <p:nvPr/>
        </p:nvCxnSpPr>
        <p:spPr>
          <a:xfrm rot="10800000" flipH="1">
            <a:off x="1190325" y="4614450"/>
            <a:ext cx="486600" cy="34800"/>
          </a:xfrm>
          <a:prstGeom prst="straightConnector1">
            <a:avLst/>
          </a:prstGeom>
          <a:noFill/>
          <a:ln w="19050" cap="flat" cmpd="sng">
            <a:solidFill>
              <a:srgbClr val="595959"/>
            </a:solidFill>
            <a:prstDash val="solid"/>
            <a:round/>
            <a:headEnd type="none" w="sm" len="sm"/>
            <a:tailEnd type="triangle" w="med" len="med"/>
          </a:ln>
        </p:spPr>
      </p:cxnSp>
      <p:sp>
        <p:nvSpPr>
          <p:cNvPr id="2114" name="Google Shape;2114;p122"/>
          <p:cNvSpPr/>
          <p:nvPr/>
        </p:nvSpPr>
        <p:spPr>
          <a:xfrm>
            <a:off x="1642100" y="4248600"/>
            <a:ext cx="4378800" cy="766500"/>
          </a:xfrm>
          <a:prstGeom prst="roundRect">
            <a:avLst>
              <a:gd name="adj" fmla="val 16667"/>
            </a:avLst>
          </a:prstGeom>
          <a:noFill/>
          <a:ln w="9525" cap="flat" cmpd="sng">
            <a:solidFill>
              <a:schemeClr val="dk2"/>
            </a:solidFill>
            <a:prstDash val="dash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115" name="Google Shape;2115;p122"/>
          <p:cNvSpPr txBox="1"/>
          <p:nvPr/>
        </p:nvSpPr>
        <p:spPr>
          <a:xfrm>
            <a:off x="134725" y="4473950"/>
            <a:ext cx="1120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Leaf nodes</a:t>
            </a:r>
            <a:endParaRPr sz="14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f(x) = 0</a:t>
            </a:r>
            <a:endParaRPr sz="1400" b="0" i="1" u="none" strike="noStrike" cap="none">
              <a:solidFill>
                <a:srgbClr val="000000"/>
              </a:solidFill>
              <a:latin typeface="Arial"/>
              <a:ea typeface="Arial"/>
              <a:cs typeface="Arial"/>
              <a:sym typeface="Arial"/>
            </a:endParaRPr>
          </a:p>
        </p:txBody>
      </p:sp>
      <p:cxnSp>
        <p:nvCxnSpPr>
          <p:cNvPr id="2116" name="Google Shape;2116;p122"/>
          <p:cNvCxnSpPr>
            <a:stCxn id="2097" idx="6"/>
          </p:cNvCxnSpPr>
          <p:nvPr/>
        </p:nvCxnSpPr>
        <p:spPr>
          <a:xfrm rot="10800000" flipH="1">
            <a:off x="5296675" y="2094050"/>
            <a:ext cx="1202100" cy="473400"/>
          </a:xfrm>
          <a:prstGeom prst="straightConnector1">
            <a:avLst/>
          </a:prstGeom>
          <a:noFill/>
          <a:ln w="19050" cap="flat" cmpd="sng">
            <a:solidFill>
              <a:srgbClr val="6D9EEB"/>
            </a:solidFill>
            <a:prstDash val="solid"/>
            <a:round/>
            <a:headEnd type="none" w="sm" len="sm"/>
            <a:tailEnd type="triangle" w="med" len="med"/>
          </a:ln>
        </p:spPr>
      </p:cxnSp>
      <p:sp>
        <p:nvSpPr>
          <p:cNvPr id="2117" name="Google Shape;2117;p122"/>
          <p:cNvSpPr txBox="1"/>
          <p:nvPr/>
        </p:nvSpPr>
        <p:spPr>
          <a:xfrm>
            <a:off x="6552475" y="1646250"/>
            <a:ext cx="24414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Internal nodes:</a:t>
            </a:r>
            <a:endParaRPr sz="14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f(x) = max(f(A) + 1, f(B) + 2) or </a:t>
            </a:r>
            <a:r>
              <a:rPr lang="en" sz="1400" b="0" i="1" u="none" strike="noStrike" cap="none">
                <a:solidFill>
                  <a:schemeClr val="dk1"/>
                </a:solidFill>
                <a:latin typeface="Arial"/>
                <a:ea typeface="Arial"/>
                <a:cs typeface="Arial"/>
                <a:sym typeface="Arial"/>
              </a:rPr>
              <a:t>max(f(B) + 1, f(A) + 2)</a:t>
            </a:r>
            <a:endParaRPr sz="1400" b="0" i="1" u="none" strike="noStrike" cap="none">
              <a:solidFill>
                <a:srgbClr val="000000"/>
              </a:solidFill>
              <a:latin typeface="Arial"/>
              <a:ea typeface="Arial"/>
              <a:cs typeface="Arial"/>
              <a:sym typeface="Arial"/>
            </a:endParaRPr>
          </a:p>
        </p:txBody>
      </p:sp>
      <p:sp>
        <p:nvSpPr>
          <p:cNvPr id="2118" name="Google Shape;2118;p122"/>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 1 infected case</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2122"/>
        <p:cNvGrpSpPr/>
        <p:nvPr/>
      </p:nvGrpSpPr>
      <p:grpSpPr>
        <a:xfrm>
          <a:off x="0" y="0"/>
          <a:ext cx="0" cy="0"/>
          <a:chOff x="0" y="0"/>
          <a:chExt cx="0" cy="0"/>
        </a:xfrm>
      </p:grpSpPr>
      <p:sp>
        <p:nvSpPr>
          <p:cNvPr id="2123" name="Google Shape;2123;p123"/>
          <p:cNvSpPr/>
          <p:nvPr/>
        </p:nvSpPr>
        <p:spPr>
          <a:xfrm>
            <a:off x="4797700" y="3647125"/>
            <a:ext cx="807900" cy="530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123"/>
          <p:cNvSpPr/>
          <p:nvPr/>
        </p:nvSpPr>
        <p:spPr>
          <a:xfrm>
            <a:off x="3568518" y="3678918"/>
            <a:ext cx="694500" cy="4665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123"/>
          <p:cNvSpPr/>
          <p:nvPr/>
        </p:nvSpPr>
        <p:spPr>
          <a:xfrm>
            <a:off x="2210352" y="3678918"/>
            <a:ext cx="694500" cy="4665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123"/>
          <p:cNvSpPr/>
          <p:nvPr/>
        </p:nvSpPr>
        <p:spPr>
          <a:xfrm>
            <a:off x="933875" y="3490350"/>
            <a:ext cx="807900" cy="530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123"/>
          <p:cNvSpPr txBox="1"/>
          <p:nvPr/>
        </p:nvSpPr>
        <p:spPr>
          <a:xfrm>
            <a:off x="408375" y="1520584"/>
            <a:ext cx="20985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Let f(x) = days needed for all nodes in the subtree at x to be infected</a:t>
            </a:r>
            <a:endParaRPr sz="1400" b="0" i="1" u="none" strike="noStrike" cap="none">
              <a:solidFill>
                <a:srgbClr val="000000"/>
              </a:solidFill>
              <a:latin typeface="Arial"/>
              <a:ea typeface="Arial"/>
              <a:cs typeface="Arial"/>
              <a:sym typeface="Arial"/>
            </a:endParaRPr>
          </a:p>
        </p:txBody>
      </p:sp>
      <p:cxnSp>
        <p:nvCxnSpPr>
          <p:cNvPr id="2128" name="Google Shape;2128;p123"/>
          <p:cNvCxnSpPr>
            <a:stCxn id="2129" idx="6"/>
          </p:cNvCxnSpPr>
          <p:nvPr/>
        </p:nvCxnSpPr>
        <p:spPr>
          <a:xfrm rot="10800000" flipH="1">
            <a:off x="4610359" y="2199836"/>
            <a:ext cx="1033200" cy="416400"/>
          </a:xfrm>
          <a:prstGeom prst="straightConnector1">
            <a:avLst/>
          </a:prstGeom>
          <a:noFill/>
          <a:ln w="19050" cap="flat" cmpd="sng">
            <a:solidFill>
              <a:srgbClr val="6D9EEB"/>
            </a:solidFill>
            <a:prstDash val="solid"/>
            <a:round/>
            <a:headEnd type="none" w="sm" len="sm"/>
            <a:tailEnd type="triangle" w="med" len="med"/>
          </a:ln>
        </p:spPr>
      </p:cxnSp>
      <p:sp>
        <p:nvSpPr>
          <p:cNvPr id="2130" name="Google Shape;2130;p123"/>
          <p:cNvSpPr txBox="1"/>
          <p:nvPr/>
        </p:nvSpPr>
        <p:spPr>
          <a:xfrm>
            <a:off x="5693850" y="1417675"/>
            <a:ext cx="24414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Internal nodes:</a:t>
            </a:r>
            <a:endParaRPr sz="14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f(x) = max(f(A) + 1, f(B) + 2) or </a:t>
            </a:r>
            <a:r>
              <a:rPr lang="en" sz="1400" b="0" i="1" u="none" strike="noStrike" cap="none">
                <a:solidFill>
                  <a:schemeClr val="dk1"/>
                </a:solidFill>
                <a:latin typeface="Arial"/>
                <a:ea typeface="Arial"/>
                <a:cs typeface="Arial"/>
                <a:sym typeface="Arial"/>
              </a:rPr>
              <a:t>max(f(B) + 1, f(A) + 2)</a:t>
            </a:r>
            <a:endParaRPr sz="1400" b="0" i="1" u="none" strike="noStrike" cap="none">
              <a:solidFill>
                <a:srgbClr val="000000"/>
              </a:solidFill>
              <a:latin typeface="Arial"/>
              <a:ea typeface="Arial"/>
              <a:cs typeface="Arial"/>
              <a:sym typeface="Arial"/>
            </a:endParaRPr>
          </a:p>
        </p:txBody>
      </p:sp>
      <p:sp>
        <p:nvSpPr>
          <p:cNvPr id="2131" name="Google Shape;2131;p123"/>
          <p:cNvSpPr txBox="1">
            <a:spLocks noGrp="1"/>
          </p:cNvSpPr>
          <p:nvPr>
            <p:ph type="body" idx="1"/>
          </p:nvPr>
        </p:nvSpPr>
        <p:spPr>
          <a:xfrm>
            <a:off x="5935450" y="2690875"/>
            <a:ext cx="3118200" cy="19548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100"/>
              </a:spcBef>
              <a:spcAft>
                <a:spcPts val="0"/>
              </a:spcAft>
              <a:buSzPts val="1100"/>
              <a:buNone/>
            </a:pPr>
            <a:r>
              <a:rPr lang="en" sz="1500">
                <a:solidFill>
                  <a:srgbClr val="FF0000"/>
                </a:solidFill>
              </a:rPr>
              <a:t>We want to minimise f(x) so we should sort f(c</a:t>
            </a:r>
            <a:r>
              <a:rPr lang="en" sz="1500" baseline="-25000">
                <a:solidFill>
                  <a:srgbClr val="FF0000"/>
                </a:solidFill>
              </a:rPr>
              <a:t>1</a:t>
            </a:r>
            <a:r>
              <a:rPr lang="en" sz="1500">
                <a:solidFill>
                  <a:srgbClr val="FF0000"/>
                </a:solidFill>
              </a:rPr>
              <a:t>), f(c</a:t>
            </a:r>
            <a:r>
              <a:rPr lang="en" sz="1500" baseline="-25000">
                <a:solidFill>
                  <a:srgbClr val="FF0000"/>
                </a:solidFill>
              </a:rPr>
              <a:t>2</a:t>
            </a:r>
            <a:r>
              <a:rPr lang="en" sz="1500">
                <a:solidFill>
                  <a:srgbClr val="FF0000"/>
                </a:solidFill>
              </a:rPr>
              <a:t>), …, f(c</a:t>
            </a:r>
            <a:r>
              <a:rPr lang="en" sz="1500" baseline="-25000">
                <a:solidFill>
                  <a:srgbClr val="FF0000"/>
                </a:solidFill>
              </a:rPr>
              <a:t>k</a:t>
            </a:r>
            <a:r>
              <a:rPr lang="en" sz="1500">
                <a:solidFill>
                  <a:srgbClr val="FF0000"/>
                </a:solidFill>
              </a:rPr>
              <a:t>) </a:t>
            </a:r>
            <a:endParaRPr sz="1500">
              <a:solidFill>
                <a:srgbClr val="FF0000"/>
              </a:solidFill>
            </a:endParaRPr>
          </a:p>
          <a:p>
            <a:pPr marL="457200" lvl="0" indent="-323850" algn="l" rtl="0">
              <a:lnSpc>
                <a:spcPct val="115000"/>
              </a:lnSpc>
              <a:spcBef>
                <a:spcPts val="1200"/>
              </a:spcBef>
              <a:spcAft>
                <a:spcPts val="0"/>
              </a:spcAft>
              <a:buClr>
                <a:srgbClr val="FF0000"/>
              </a:buClr>
              <a:buSzPts val="1500"/>
              <a:buChar char="-"/>
            </a:pPr>
            <a:r>
              <a:rPr lang="en" sz="1500">
                <a:solidFill>
                  <a:srgbClr val="FF0000"/>
                </a:solidFill>
              </a:rPr>
              <a:t>c</a:t>
            </a:r>
            <a:r>
              <a:rPr lang="en" sz="1500" baseline="-25000">
                <a:solidFill>
                  <a:srgbClr val="FF0000"/>
                </a:solidFill>
              </a:rPr>
              <a:t>1</a:t>
            </a:r>
            <a:r>
              <a:rPr lang="en" sz="1500">
                <a:solidFill>
                  <a:srgbClr val="FF0000"/>
                </a:solidFill>
              </a:rPr>
              <a:t>, c</a:t>
            </a:r>
            <a:r>
              <a:rPr lang="en" sz="1500" baseline="-25000">
                <a:solidFill>
                  <a:srgbClr val="FF0000"/>
                </a:solidFill>
              </a:rPr>
              <a:t>2</a:t>
            </a:r>
            <a:r>
              <a:rPr lang="en" sz="1500">
                <a:solidFill>
                  <a:srgbClr val="FF0000"/>
                </a:solidFill>
              </a:rPr>
              <a:t>, …c</a:t>
            </a:r>
            <a:r>
              <a:rPr lang="en" sz="1500" baseline="-25000">
                <a:solidFill>
                  <a:srgbClr val="FF0000"/>
                </a:solidFill>
              </a:rPr>
              <a:t>k</a:t>
            </a:r>
            <a:r>
              <a:rPr lang="en" sz="1500">
                <a:solidFill>
                  <a:srgbClr val="FF0000"/>
                </a:solidFill>
              </a:rPr>
              <a:t> ⇒ Children of node x</a:t>
            </a:r>
            <a:endParaRPr sz="1500">
              <a:solidFill>
                <a:srgbClr val="FF0000"/>
              </a:solidFill>
            </a:endParaRPr>
          </a:p>
          <a:p>
            <a:pPr marL="457200" lvl="0" indent="-323850" algn="l" rtl="0">
              <a:lnSpc>
                <a:spcPct val="115000"/>
              </a:lnSpc>
              <a:spcBef>
                <a:spcPts val="0"/>
              </a:spcBef>
              <a:spcAft>
                <a:spcPts val="0"/>
              </a:spcAft>
              <a:buClr>
                <a:srgbClr val="FF0000"/>
              </a:buClr>
              <a:buSzPts val="1500"/>
              <a:buChar char="-"/>
            </a:pPr>
            <a:r>
              <a:rPr lang="en" sz="1500">
                <a:solidFill>
                  <a:srgbClr val="FF0000"/>
                </a:solidFill>
              </a:rPr>
              <a:t>Largest f(c</a:t>
            </a:r>
            <a:r>
              <a:rPr lang="en" sz="1500" baseline="-25000">
                <a:solidFill>
                  <a:srgbClr val="FF0000"/>
                </a:solidFill>
              </a:rPr>
              <a:t>i</a:t>
            </a:r>
            <a:r>
              <a:rPr lang="en" sz="1500">
                <a:solidFill>
                  <a:srgbClr val="FF0000"/>
                </a:solidFill>
              </a:rPr>
              <a:t>) + 1, 2nd largest + 2 … etc.</a:t>
            </a:r>
            <a:endParaRPr sz="1500">
              <a:solidFill>
                <a:srgbClr val="FF0000"/>
              </a:solidFill>
            </a:endParaRPr>
          </a:p>
        </p:txBody>
      </p:sp>
      <p:grpSp>
        <p:nvGrpSpPr>
          <p:cNvPr id="2132" name="Google Shape;2132;p123"/>
          <p:cNvGrpSpPr/>
          <p:nvPr/>
        </p:nvGrpSpPr>
        <p:grpSpPr>
          <a:xfrm>
            <a:off x="1145526" y="1417685"/>
            <a:ext cx="4193301" cy="3227986"/>
            <a:chOff x="1474450" y="1474500"/>
            <a:chExt cx="4878200" cy="3669000"/>
          </a:xfrm>
        </p:grpSpPr>
        <p:sp>
          <p:nvSpPr>
            <p:cNvPr id="2133" name="Google Shape;2133;p123"/>
            <p:cNvSpPr/>
            <p:nvPr/>
          </p:nvSpPr>
          <p:spPr>
            <a:xfrm>
              <a:off x="3927125" y="1474500"/>
              <a:ext cx="504000" cy="530100"/>
            </a:xfrm>
            <a:prstGeom prst="ellipse">
              <a:avLst/>
            </a:prstGeom>
            <a:solidFill>
              <a:srgbClr val="EFEFEF"/>
            </a:solidFill>
            <a:ln w="28575" cap="flat" cmpd="sng">
              <a:solidFill>
                <a:schemeClr val="dk2"/>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34" name="Google Shape;2134;p123"/>
            <p:cNvSpPr/>
            <p:nvPr/>
          </p:nvSpPr>
          <p:spPr>
            <a:xfrm>
              <a:off x="2298425" y="246097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35" name="Google Shape;2135;p123"/>
            <p:cNvSpPr/>
            <p:nvPr/>
          </p:nvSpPr>
          <p:spPr>
            <a:xfrm>
              <a:off x="3806225" y="264930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29" name="Google Shape;2129;p123"/>
            <p:cNvSpPr/>
            <p:nvPr/>
          </p:nvSpPr>
          <p:spPr>
            <a:xfrm>
              <a:off x="5001200" y="2571750"/>
              <a:ext cx="504000" cy="530100"/>
            </a:xfrm>
            <a:prstGeom prst="ellipse">
              <a:avLst/>
            </a:prstGeom>
            <a:solidFill>
              <a:srgbClr val="EFEFEF"/>
            </a:solidFill>
            <a:ln w="28575" cap="flat" cmpd="sng">
              <a:solidFill>
                <a:srgbClr val="6D9EEB"/>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36" name="Google Shape;2136;p123"/>
            <p:cNvSpPr/>
            <p:nvPr/>
          </p:nvSpPr>
          <p:spPr>
            <a:xfrm>
              <a:off x="5848650" y="380220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 sz="1500" b="0" i="0" u="none" strike="noStrike" cap="none">
                  <a:solidFill>
                    <a:srgbClr val="000000"/>
                  </a:solidFill>
                  <a:latin typeface="Times New Roman"/>
                  <a:ea typeface="Times New Roman"/>
                  <a:cs typeface="Times New Roman"/>
                  <a:sym typeface="Times New Roman"/>
                </a:rPr>
                <a:t>  B</a:t>
              </a:r>
              <a:endParaRPr sz="1500" b="0" i="0" u="none" strike="noStrike" cap="none">
                <a:solidFill>
                  <a:srgbClr val="000000"/>
                </a:solidFill>
                <a:latin typeface="Times New Roman"/>
                <a:ea typeface="Times New Roman"/>
                <a:cs typeface="Times New Roman"/>
                <a:sym typeface="Times New Roman"/>
              </a:endParaRPr>
            </a:p>
          </p:txBody>
        </p:sp>
        <p:sp>
          <p:nvSpPr>
            <p:cNvPr id="2137" name="Google Shape;2137;p123"/>
            <p:cNvSpPr/>
            <p:nvPr/>
          </p:nvSpPr>
          <p:spPr>
            <a:xfrm>
              <a:off x="1474450" y="360637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38" name="Google Shape;2138;p123"/>
            <p:cNvSpPr/>
            <p:nvPr/>
          </p:nvSpPr>
          <p:spPr>
            <a:xfrm>
              <a:off x="2876575" y="380220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39" name="Google Shape;2139;p123"/>
            <p:cNvSpPr/>
            <p:nvPr/>
          </p:nvSpPr>
          <p:spPr>
            <a:xfrm>
              <a:off x="4431125" y="385035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 sz="1500" b="0" i="0" u="none" strike="noStrike" cap="none">
                  <a:solidFill>
                    <a:srgbClr val="000000"/>
                  </a:solidFill>
                  <a:latin typeface="Times New Roman"/>
                  <a:ea typeface="Times New Roman"/>
                  <a:cs typeface="Times New Roman"/>
                  <a:sym typeface="Times New Roman"/>
                </a:rPr>
                <a:t>  A</a:t>
              </a:r>
              <a:endParaRPr sz="1500" b="0" i="0" u="none" strike="noStrike" cap="none">
                <a:solidFill>
                  <a:srgbClr val="000000"/>
                </a:solidFill>
                <a:latin typeface="Times New Roman"/>
                <a:ea typeface="Times New Roman"/>
                <a:cs typeface="Times New Roman"/>
                <a:sym typeface="Times New Roman"/>
              </a:endParaRPr>
            </a:p>
          </p:txBody>
        </p:sp>
        <p:cxnSp>
          <p:nvCxnSpPr>
            <p:cNvPr id="2140" name="Google Shape;2140;p123"/>
            <p:cNvCxnSpPr>
              <a:stCxn id="2133" idx="3"/>
              <a:endCxn id="2134" idx="7"/>
            </p:cNvCxnSpPr>
            <p:nvPr/>
          </p:nvCxnSpPr>
          <p:spPr>
            <a:xfrm flipH="1">
              <a:off x="2728634" y="1926969"/>
              <a:ext cx="1272300" cy="611700"/>
            </a:xfrm>
            <a:prstGeom prst="straightConnector1">
              <a:avLst/>
            </a:prstGeom>
            <a:noFill/>
            <a:ln w="9525" cap="flat" cmpd="sng">
              <a:solidFill>
                <a:schemeClr val="dk2"/>
              </a:solidFill>
              <a:prstDash val="solid"/>
              <a:round/>
              <a:headEnd type="none" w="sm" len="sm"/>
              <a:tailEnd type="none" w="sm" len="sm"/>
            </a:ln>
          </p:spPr>
        </p:cxnSp>
        <p:cxnSp>
          <p:nvCxnSpPr>
            <p:cNvPr id="2141" name="Google Shape;2141;p123"/>
            <p:cNvCxnSpPr>
              <a:stCxn id="2133" idx="4"/>
              <a:endCxn id="2135" idx="0"/>
            </p:cNvCxnSpPr>
            <p:nvPr/>
          </p:nvCxnSpPr>
          <p:spPr>
            <a:xfrm flipH="1">
              <a:off x="4058225" y="2004600"/>
              <a:ext cx="120900" cy="644700"/>
            </a:xfrm>
            <a:prstGeom prst="straightConnector1">
              <a:avLst/>
            </a:prstGeom>
            <a:noFill/>
            <a:ln w="9525" cap="flat" cmpd="sng">
              <a:solidFill>
                <a:schemeClr val="dk2"/>
              </a:solidFill>
              <a:prstDash val="solid"/>
              <a:round/>
              <a:headEnd type="none" w="sm" len="sm"/>
              <a:tailEnd type="none" w="sm" len="sm"/>
            </a:ln>
          </p:spPr>
        </p:cxnSp>
        <p:cxnSp>
          <p:nvCxnSpPr>
            <p:cNvPr id="2142" name="Google Shape;2142;p123"/>
            <p:cNvCxnSpPr>
              <a:stCxn id="2133" idx="5"/>
              <a:endCxn id="2129" idx="1"/>
            </p:cNvCxnSpPr>
            <p:nvPr/>
          </p:nvCxnSpPr>
          <p:spPr>
            <a:xfrm>
              <a:off x="4357316" y="1926969"/>
              <a:ext cx="717600" cy="722400"/>
            </a:xfrm>
            <a:prstGeom prst="straightConnector1">
              <a:avLst/>
            </a:prstGeom>
            <a:noFill/>
            <a:ln w="9525" cap="flat" cmpd="sng">
              <a:solidFill>
                <a:schemeClr val="dk2"/>
              </a:solidFill>
              <a:prstDash val="solid"/>
              <a:round/>
              <a:headEnd type="none" w="sm" len="sm"/>
              <a:tailEnd type="none" w="sm" len="sm"/>
            </a:ln>
          </p:spPr>
        </p:cxnSp>
        <p:cxnSp>
          <p:nvCxnSpPr>
            <p:cNvPr id="2143" name="Google Shape;2143;p123"/>
            <p:cNvCxnSpPr>
              <a:stCxn id="2134" idx="3"/>
              <a:endCxn id="2137" idx="0"/>
            </p:cNvCxnSpPr>
            <p:nvPr/>
          </p:nvCxnSpPr>
          <p:spPr>
            <a:xfrm flipH="1">
              <a:off x="1726334" y="2913444"/>
              <a:ext cx="645900" cy="693000"/>
            </a:xfrm>
            <a:prstGeom prst="straightConnector1">
              <a:avLst/>
            </a:prstGeom>
            <a:noFill/>
            <a:ln w="9525" cap="flat" cmpd="sng">
              <a:solidFill>
                <a:schemeClr val="dk2"/>
              </a:solidFill>
              <a:prstDash val="solid"/>
              <a:round/>
              <a:headEnd type="none" w="sm" len="sm"/>
              <a:tailEnd type="none" w="sm" len="sm"/>
            </a:ln>
          </p:spPr>
        </p:cxnSp>
        <p:cxnSp>
          <p:nvCxnSpPr>
            <p:cNvPr id="2144" name="Google Shape;2144;p123"/>
            <p:cNvCxnSpPr>
              <a:stCxn id="2135" idx="3"/>
              <a:endCxn id="2138" idx="7"/>
            </p:cNvCxnSpPr>
            <p:nvPr/>
          </p:nvCxnSpPr>
          <p:spPr>
            <a:xfrm flipH="1">
              <a:off x="3306734" y="3101769"/>
              <a:ext cx="573300" cy="778200"/>
            </a:xfrm>
            <a:prstGeom prst="straightConnector1">
              <a:avLst/>
            </a:prstGeom>
            <a:noFill/>
            <a:ln w="9525" cap="flat" cmpd="sng">
              <a:solidFill>
                <a:schemeClr val="dk2"/>
              </a:solidFill>
              <a:prstDash val="solid"/>
              <a:round/>
              <a:headEnd type="none" w="sm" len="sm"/>
              <a:tailEnd type="none" w="sm" len="sm"/>
            </a:ln>
          </p:spPr>
        </p:cxnSp>
        <p:cxnSp>
          <p:nvCxnSpPr>
            <p:cNvPr id="2145" name="Google Shape;2145;p123"/>
            <p:cNvCxnSpPr>
              <a:stCxn id="2129" idx="5"/>
              <a:endCxn id="2136" idx="1"/>
            </p:cNvCxnSpPr>
            <p:nvPr/>
          </p:nvCxnSpPr>
          <p:spPr>
            <a:xfrm>
              <a:off x="5431391" y="3024219"/>
              <a:ext cx="491100" cy="855600"/>
            </a:xfrm>
            <a:prstGeom prst="straightConnector1">
              <a:avLst/>
            </a:prstGeom>
            <a:noFill/>
            <a:ln w="9525" cap="flat" cmpd="sng">
              <a:solidFill>
                <a:schemeClr val="dk2"/>
              </a:solidFill>
              <a:prstDash val="solid"/>
              <a:round/>
              <a:headEnd type="none" w="sm" len="sm"/>
              <a:tailEnd type="none" w="sm" len="sm"/>
            </a:ln>
          </p:spPr>
        </p:cxnSp>
        <p:cxnSp>
          <p:nvCxnSpPr>
            <p:cNvPr id="2146" name="Google Shape;2146;p123"/>
            <p:cNvCxnSpPr>
              <a:stCxn id="2129" idx="3"/>
              <a:endCxn id="2139" idx="0"/>
            </p:cNvCxnSpPr>
            <p:nvPr/>
          </p:nvCxnSpPr>
          <p:spPr>
            <a:xfrm flipH="1">
              <a:off x="4683209" y="3024219"/>
              <a:ext cx="391800" cy="826200"/>
            </a:xfrm>
            <a:prstGeom prst="straightConnector1">
              <a:avLst/>
            </a:prstGeom>
            <a:noFill/>
            <a:ln w="9525" cap="flat" cmpd="sng">
              <a:solidFill>
                <a:schemeClr val="dk2"/>
              </a:solidFill>
              <a:prstDash val="solid"/>
              <a:round/>
              <a:headEnd type="none" w="sm" len="sm"/>
              <a:tailEnd type="none" w="sm" len="sm"/>
            </a:ln>
          </p:spPr>
        </p:cxnSp>
        <p:sp>
          <p:nvSpPr>
            <p:cNvPr id="2147" name="Google Shape;2147;p123"/>
            <p:cNvSpPr/>
            <p:nvPr/>
          </p:nvSpPr>
          <p:spPr>
            <a:xfrm>
              <a:off x="1917250" y="452417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48" name="Google Shape;2148;p123"/>
            <p:cNvSpPr/>
            <p:nvPr/>
          </p:nvSpPr>
          <p:spPr>
            <a:xfrm>
              <a:off x="3423125" y="461340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49" name="Google Shape;2149;p123"/>
            <p:cNvSpPr/>
            <p:nvPr/>
          </p:nvSpPr>
          <p:spPr>
            <a:xfrm>
              <a:off x="5247700" y="452417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grpSp>
      <p:sp>
        <p:nvSpPr>
          <p:cNvPr id="2150" name="Google Shape;2150;p123"/>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 1 infected case</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124"/>
          <p:cNvSpPr txBox="1">
            <a:spLocks noGrp="1"/>
          </p:cNvSpPr>
          <p:nvPr>
            <p:ph type="body" idx="1"/>
          </p:nvPr>
        </p:nvSpPr>
        <p:spPr>
          <a:xfrm>
            <a:off x="827650" y="1474500"/>
            <a:ext cx="6677400" cy="19548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100"/>
              </a:spcBef>
              <a:spcAft>
                <a:spcPts val="0"/>
              </a:spcAft>
              <a:buSzPts val="1100"/>
              <a:buNone/>
            </a:pPr>
            <a:r>
              <a:rPr lang="en" sz="1500"/>
              <a:t>We want to minimise f(x) so we should </a:t>
            </a:r>
            <a:r>
              <a:rPr lang="en" sz="1500">
                <a:solidFill>
                  <a:srgbClr val="FF0000"/>
                </a:solidFill>
              </a:rPr>
              <a:t>sort f(c</a:t>
            </a:r>
            <a:r>
              <a:rPr lang="en" sz="1500" baseline="-25000">
                <a:solidFill>
                  <a:srgbClr val="FF0000"/>
                </a:solidFill>
              </a:rPr>
              <a:t>1</a:t>
            </a:r>
            <a:r>
              <a:rPr lang="en" sz="1500">
                <a:solidFill>
                  <a:srgbClr val="FF0000"/>
                </a:solidFill>
              </a:rPr>
              <a:t>), f(c</a:t>
            </a:r>
            <a:r>
              <a:rPr lang="en" sz="1500" baseline="-25000">
                <a:solidFill>
                  <a:srgbClr val="FF0000"/>
                </a:solidFill>
              </a:rPr>
              <a:t>2</a:t>
            </a:r>
            <a:r>
              <a:rPr lang="en" sz="1500">
                <a:solidFill>
                  <a:srgbClr val="FF0000"/>
                </a:solidFill>
              </a:rPr>
              <a:t>), …, f(c</a:t>
            </a:r>
            <a:r>
              <a:rPr lang="en" sz="1500" baseline="-25000">
                <a:solidFill>
                  <a:srgbClr val="FF0000"/>
                </a:solidFill>
              </a:rPr>
              <a:t>k</a:t>
            </a:r>
            <a:r>
              <a:rPr lang="en" sz="1500">
                <a:solidFill>
                  <a:srgbClr val="FF0000"/>
                </a:solidFill>
              </a:rPr>
              <a:t>)</a:t>
            </a:r>
            <a:r>
              <a:rPr lang="en" sz="1500"/>
              <a:t> </a:t>
            </a:r>
            <a:endParaRPr sz="1500"/>
          </a:p>
          <a:p>
            <a:pPr marL="457200" lvl="0" indent="-323850" algn="l" rtl="0">
              <a:lnSpc>
                <a:spcPct val="115000"/>
              </a:lnSpc>
              <a:spcBef>
                <a:spcPts val="1200"/>
              </a:spcBef>
              <a:spcAft>
                <a:spcPts val="0"/>
              </a:spcAft>
              <a:buSzPts val="1500"/>
              <a:buChar char="-"/>
            </a:pPr>
            <a:r>
              <a:rPr lang="en" sz="1500"/>
              <a:t>c</a:t>
            </a:r>
            <a:r>
              <a:rPr lang="en" sz="1500" baseline="-25000"/>
              <a:t>1</a:t>
            </a:r>
            <a:r>
              <a:rPr lang="en" sz="1500"/>
              <a:t>, c</a:t>
            </a:r>
            <a:r>
              <a:rPr lang="en" sz="1500" baseline="-25000"/>
              <a:t>2</a:t>
            </a:r>
            <a:r>
              <a:rPr lang="en" sz="1500"/>
              <a:t>, …c</a:t>
            </a:r>
            <a:r>
              <a:rPr lang="en" sz="1500" baseline="-25000"/>
              <a:t>k</a:t>
            </a:r>
            <a:r>
              <a:rPr lang="en" sz="1500"/>
              <a:t> ⇒ Children of node x</a:t>
            </a:r>
            <a:endParaRPr sz="1500"/>
          </a:p>
          <a:p>
            <a:pPr marL="457200" lvl="0" indent="-323850" algn="l" rtl="0">
              <a:lnSpc>
                <a:spcPct val="115000"/>
              </a:lnSpc>
              <a:spcBef>
                <a:spcPts val="0"/>
              </a:spcBef>
              <a:spcAft>
                <a:spcPts val="0"/>
              </a:spcAft>
              <a:buSzPts val="1500"/>
              <a:buChar char="-"/>
            </a:pPr>
            <a:r>
              <a:rPr lang="en" sz="1500"/>
              <a:t>Largest f(c</a:t>
            </a:r>
            <a:r>
              <a:rPr lang="en" sz="1500" baseline="-25000"/>
              <a:t>i</a:t>
            </a:r>
            <a:r>
              <a:rPr lang="en" sz="1500"/>
              <a:t>) + 1, 2nd largest + 2 … etc.</a:t>
            </a:r>
            <a:endParaRPr sz="1500"/>
          </a:p>
          <a:p>
            <a:pPr marL="0" lvl="0" indent="0" algn="l" rtl="0">
              <a:lnSpc>
                <a:spcPct val="115000"/>
              </a:lnSpc>
              <a:spcBef>
                <a:spcPts val="1200"/>
              </a:spcBef>
              <a:spcAft>
                <a:spcPts val="1200"/>
              </a:spcAft>
              <a:buSzPts val="1100"/>
              <a:buNone/>
            </a:pPr>
            <a:endParaRPr sz="1500"/>
          </a:p>
        </p:txBody>
      </p:sp>
      <p:sp>
        <p:nvSpPr>
          <p:cNvPr id="2156" name="Google Shape;2156;p124"/>
          <p:cNvSpPr txBox="1">
            <a:spLocks noGrp="1"/>
          </p:cNvSpPr>
          <p:nvPr>
            <p:ph type="body" idx="1"/>
          </p:nvPr>
        </p:nvSpPr>
        <p:spPr>
          <a:xfrm>
            <a:off x="827650" y="3132700"/>
            <a:ext cx="4407600" cy="19548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100"/>
              </a:spcBef>
              <a:spcAft>
                <a:spcPts val="0"/>
              </a:spcAft>
              <a:buSzPts val="1100"/>
              <a:buNone/>
            </a:pPr>
            <a:r>
              <a:rPr lang="en" sz="1500"/>
              <a:t>Time complexity?</a:t>
            </a:r>
            <a:endParaRPr sz="1500"/>
          </a:p>
          <a:p>
            <a:pPr marL="0" lvl="0" indent="0" algn="l" rtl="0">
              <a:lnSpc>
                <a:spcPct val="115000"/>
              </a:lnSpc>
              <a:spcBef>
                <a:spcPts val="1200"/>
              </a:spcBef>
              <a:spcAft>
                <a:spcPts val="1200"/>
              </a:spcAft>
              <a:buSzPts val="1100"/>
              <a:buNone/>
            </a:pPr>
            <a:endParaRPr sz="1500"/>
          </a:p>
        </p:txBody>
      </p:sp>
      <p:sp>
        <p:nvSpPr>
          <p:cNvPr id="2157" name="Google Shape;2157;p124"/>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 1 infected case</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62" name="Google Shape;2162;p125"/>
          <p:cNvSpPr txBox="1">
            <a:spLocks noGrp="1"/>
          </p:cNvSpPr>
          <p:nvPr>
            <p:ph type="body" idx="1"/>
          </p:nvPr>
        </p:nvSpPr>
        <p:spPr>
          <a:xfrm>
            <a:off x="827650" y="1474500"/>
            <a:ext cx="6677400" cy="19548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100"/>
              </a:spcBef>
              <a:spcAft>
                <a:spcPts val="0"/>
              </a:spcAft>
              <a:buSzPts val="1100"/>
              <a:buNone/>
            </a:pPr>
            <a:r>
              <a:rPr lang="en" sz="1500"/>
              <a:t>We want to minimise f(x) so we should </a:t>
            </a:r>
            <a:r>
              <a:rPr lang="en" sz="1500">
                <a:solidFill>
                  <a:srgbClr val="FF0000"/>
                </a:solidFill>
              </a:rPr>
              <a:t>sort f(c</a:t>
            </a:r>
            <a:r>
              <a:rPr lang="en" sz="1500" baseline="-25000">
                <a:solidFill>
                  <a:srgbClr val="FF0000"/>
                </a:solidFill>
              </a:rPr>
              <a:t>1</a:t>
            </a:r>
            <a:r>
              <a:rPr lang="en" sz="1500">
                <a:solidFill>
                  <a:srgbClr val="FF0000"/>
                </a:solidFill>
              </a:rPr>
              <a:t>), f(c</a:t>
            </a:r>
            <a:r>
              <a:rPr lang="en" sz="1500" baseline="-25000">
                <a:solidFill>
                  <a:srgbClr val="FF0000"/>
                </a:solidFill>
              </a:rPr>
              <a:t>2</a:t>
            </a:r>
            <a:r>
              <a:rPr lang="en" sz="1500">
                <a:solidFill>
                  <a:srgbClr val="FF0000"/>
                </a:solidFill>
              </a:rPr>
              <a:t>), …, f(c</a:t>
            </a:r>
            <a:r>
              <a:rPr lang="en" sz="1500" baseline="-25000">
                <a:solidFill>
                  <a:srgbClr val="FF0000"/>
                </a:solidFill>
              </a:rPr>
              <a:t>k</a:t>
            </a:r>
            <a:r>
              <a:rPr lang="en" sz="1500">
                <a:solidFill>
                  <a:srgbClr val="FF0000"/>
                </a:solidFill>
              </a:rPr>
              <a:t>)</a:t>
            </a:r>
            <a:r>
              <a:rPr lang="en" sz="1500"/>
              <a:t> </a:t>
            </a:r>
            <a:endParaRPr sz="1500"/>
          </a:p>
          <a:p>
            <a:pPr marL="457200" lvl="0" indent="-323850" algn="l" rtl="0">
              <a:lnSpc>
                <a:spcPct val="115000"/>
              </a:lnSpc>
              <a:spcBef>
                <a:spcPts val="1200"/>
              </a:spcBef>
              <a:spcAft>
                <a:spcPts val="0"/>
              </a:spcAft>
              <a:buSzPts val="1500"/>
              <a:buChar char="-"/>
            </a:pPr>
            <a:r>
              <a:rPr lang="en" sz="1500"/>
              <a:t>c</a:t>
            </a:r>
            <a:r>
              <a:rPr lang="en" sz="1500" baseline="-25000"/>
              <a:t>1</a:t>
            </a:r>
            <a:r>
              <a:rPr lang="en" sz="1500"/>
              <a:t>, c</a:t>
            </a:r>
            <a:r>
              <a:rPr lang="en" sz="1500" baseline="-25000"/>
              <a:t>2</a:t>
            </a:r>
            <a:r>
              <a:rPr lang="en" sz="1500"/>
              <a:t>, …c</a:t>
            </a:r>
            <a:r>
              <a:rPr lang="en" sz="1500" baseline="-25000"/>
              <a:t>k</a:t>
            </a:r>
            <a:r>
              <a:rPr lang="en" sz="1500"/>
              <a:t> ⇒ Children of node x</a:t>
            </a:r>
            <a:endParaRPr sz="1500"/>
          </a:p>
          <a:p>
            <a:pPr marL="457200" lvl="0" indent="-323850" algn="l" rtl="0">
              <a:lnSpc>
                <a:spcPct val="115000"/>
              </a:lnSpc>
              <a:spcBef>
                <a:spcPts val="0"/>
              </a:spcBef>
              <a:spcAft>
                <a:spcPts val="0"/>
              </a:spcAft>
              <a:buSzPts val="1500"/>
              <a:buChar char="-"/>
            </a:pPr>
            <a:r>
              <a:rPr lang="en" sz="1500"/>
              <a:t>Largest f(c</a:t>
            </a:r>
            <a:r>
              <a:rPr lang="en" sz="1500" baseline="-25000"/>
              <a:t>i</a:t>
            </a:r>
            <a:r>
              <a:rPr lang="en" sz="1500"/>
              <a:t>) + 1, 2nd largest + 2 … etc.</a:t>
            </a:r>
            <a:endParaRPr sz="1500"/>
          </a:p>
          <a:p>
            <a:pPr marL="0" lvl="0" indent="0" algn="l" rtl="0">
              <a:lnSpc>
                <a:spcPct val="115000"/>
              </a:lnSpc>
              <a:spcBef>
                <a:spcPts val="1200"/>
              </a:spcBef>
              <a:spcAft>
                <a:spcPts val="1200"/>
              </a:spcAft>
              <a:buSzPts val="1100"/>
              <a:buNone/>
            </a:pPr>
            <a:endParaRPr sz="1500"/>
          </a:p>
        </p:txBody>
      </p:sp>
      <p:sp>
        <p:nvSpPr>
          <p:cNvPr id="2163" name="Google Shape;2163;p125"/>
          <p:cNvSpPr txBox="1">
            <a:spLocks noGrp="1"/>
          </p:cNvSpPr>
          <p:nvPr>
            <p:ph type="body" idx="1"/>
          </p:nvPr>
        </p:nvSpPr>
        <p:spPr>
          <a:xfrm>
            <a:off x="827650" y="3132700"/>
            <a:ext cx="4407600" cy="19548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100"/>
              </a:spcBef>
              <a:spcAft>
                <a:spcPts val="0"/>
              </a:spcAft>
              <a:buSzPts val="1100"/>
              <a:buNone/>
            </a:pPr>
            <a:r>
              <a:rPr lang="en" sz="1500"/>
              <a:t>Time complexity?		</a:t>
            </a:r>
            <a:endParaRPr sz="1500"/>
          </a:p>
          <a:p>
            <a:pPr marL="0" lvl="0" indent="0" algn="l" rtl="0">
              <a:lnSpc>
                <a:spcPct val="115000"/>
              </a:lnSpc>
              <a:spcBef>
                <a:spcPts val="1200"/>
              </a:spcBef>
              <a:spcAft>
                <a:spcPts val="0"/>
              </a:spcAft>
              <a:buSzPts val="1100"/>
              <a:buNone/>
            </a:pPr>
            <a:r>
              <a:rPr lang="en" sz="1500"/>
              <a:t>O(k log k) for an internal node with k children</a:t>
            </a:r>
            <a:endParaRPr sz="1500"/>
          </a:p>
          <a:p>
            <a:pPr marL="0" lvl="0" indent="0" algn="l" rtl="0">
              <a:lnSpc>
                <a:spcPct val="115000"/>
              </a:lnSpc>
              <a:spcBef>
                <a:spcPts val="1200"/>
              </a:spcBef>
              <a:spcAft>
                <a:spcPts val="0"/>
              </a:spcAft>
              <a:buSzPts val="1100"/>
              <a:buNone/>
            </a:pPr>
            <a:r>
              <a:rPr lang="en" sz="1500"/>
              <a:t>-&gt; Overall: O(nlogn) 	</a:t>
            </a:r>
            <a:endParaRPr sz="1500"/>
          </a:p>
          <a:p>
            <a:pPr marL="0" lvl="0" indent="0" algn="l" rtl="0">
              <a:lnSpc>
                <a:spcPct val="115000"/>
              </a:lnSpc>
              <a:spcBef>
                <a:spcPts val="1200"/>
              </a:spcBef>
              <a:spcAft>
                <a:spcPts val="1200"/>
              </a:spcAft>
              <a:buSzPts val="1100"/>
              <a:buNone/>
            </a:pPr>
            <a:endParaRPr sz="1500"/>
          </a:p>
        </p:txBody>
      </p:sp>
      <p:sp>
        <p:nvSpPr>
          <p:cNvPr id="2164" name="Google Shape;2164;p125"/>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 1 infected case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highlight>
                  <a:srgbClr val="D9EAD3"/>
                </a:highlight>
              </a:rPr>
              <a:t>Adjacency List</a:t>
            </a:r>
            <a:r>
              <a:rPr lang="en"/>
              <a:t> (Undirected Graph)</a:t>
            </a:r>
            <a:endParaRPr/>
          </a:p>
          <a:p>
            <a:pPr marL="0" lvl="0" indent="0" algn="l" rtl="0">
              <a:lnSpc>
                <a:spcPct val="100000"/>
              </a:lnSpc>
              <a:spcBef>
                <a:spcPts val="0"/>
              </a:spcBef>
              <a:spcAft>
                <a:spcPts val="0"/>
              </a:spcAft>
              <a:buSzPct val="111111"/>
              <a:buNone/>
            </a:pPr>
            <a:endParaRPr/>
          </a:p>
        </p:txBody>
      </p:sp>
      <p:sp>
        <p:nvSpPr>
          <p:cNvPr id="271" name="Google Shape;271;p12"/>
          <p:cNvSpPr/>
          <p:nvPr/>
        </p:nvSpPr>
        <p:spPr>
          <a:xfrm>
            <a:off x="552000" y="2944851"/>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272" name="Google Shape;272;p12"/>
          <p:cNvSpPr/>
          <p:nvPr/>
        </p:nvSpPr>
        <p:spPr>
          <a:xfrm>
            <a:off x="552000" y="3870768"/>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3" name="Google Shape;273;p12"/>
          <p:cNvSpPr/>
          <p:nvPr/>
        </p:nvSpPr>
        <p:spPr>
          <a:xfrm>
            <a:off x="1499713" y="2944851"/>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274" name="Google Shape;274;p12"/>
          <p:cNvCxnSpPr>
            <a:stCxn id="271" idx="6"/>
            <a:endCxn id="273"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275" name="Google Shape;275;p12"/>
          <p:cNvSpPr/>
          <p:nvPr/>
        </p:nvSpPr>
        <p:spPr>
          <a:xfrm>
            <a:off x="1499711" y="3870768"/>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76" name="Google Shape;276;p12"/>
          <p:cNvSpPr/>
          <p:nvPr/>
        </p:nvSpPr>
        <p:spPr>
          <a:xfrm>
            <a:off x="2222116" y="3407785"/>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277" name="Google Shape;277;p12"/>
          <p:cNvCxnSpPr>
            <a:stCxn id="271" idx="4"/>
            <a:endCxn id="272"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278" name="Google Shape;278;p12"/>
          <p:cNvCxnSpPr>
            <a:stCxn id="273" idx="3"/>
            <a:endCxn id="272"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279" name="Google Shape;279;p12"/>
          <p:cNvCxnSpPr>
            <a:stCxn id="275" idx="2"/>
            <a:endCxn id="272"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280" name="Google Shape;280;p12"/>
          <p:cNvCxnSpPr>
            <a:stCxn id="273" idx="4"/>
            <a:endCxn id="275"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281" name="Google Shape;281;p12"/>
          <p:cNvCxnSpPr>
            <a:stCxn id="276" idx="3"/>
            <a:endCxn id="275"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282" name="Google Shape;282;p12"/>
          <p:cNvCxnSpPr>
            <a:stCxn id="273" idx="6"/>
            <a:endCxn id="276"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
        <p:nvSpPr>
          <p:cNvPr id="283" name="Google Shape;283;p12"/>
          <p:cNvSpPr/>
          <p:nvPr/>
        </p:nvSpPr>
        <p:spPr>
          <a:xfrm>
            <a:off x="3271450" y="249707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284" name="Google Shape;284;p12"/>
          <p:cNvSpPr/>
          <p:nvPr/>
        </p:nvSpPr>
        <p:spPr>
          <a:xfrm>
            <a:off x="2819675" y="24970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285" name="Google Shape;285;p12"/>
          <p:cNvSpPr/>
          <p:nvPr/>
        </p:nvSpPr>
        <p:spPr>
          <a:xfrm>
            <a:off x="3271450" y="2950447"/>
            <a:ext cx="457200" cy="453300"/>
          </a:xfrm>
          <a:prstGeom prst="rect">
            <a:avLst/>
          </a:prstGeom>
          <a:solidFill>
            <a:srgbClr val="FFFF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286" name="Google Shape;286;p12"/>
          <p:cNvSpPr/>
          <p:nvPr/>
        </p:nvSpPr>
        <p:spPr>
          <a:xfrm>
            <a:off x="2819675" y="29504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287" name="Google Shape;287;p12"/>
          <p:cNvSpPr/>
          <p:nvPr/>
        </p:nvSpPr>
        <p:spPr>
          <a:xfrm>
            <a:off x="3271450" y="3403820"/>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288" name="Google Shape;288;p12"/>
          <p:cNvSpPr/>
          <p:nvPr/>
        </p:nvSpPr>
        <p:spPr>
          <a:xfrm>
            <a:off x="2819675" y="34038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289" name="Google Shape;289;p12"/>
          <p:cNvSpPr/>
          <p:nvPr/>
        </p:nvSpPr>
        <p:spPr>
          <a:xfrm>
            <a:off x="3271450" y="3857192"/>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290" name="Google Shape;290;p12"/>
          <p:cNvSpPr/>
          <p:nvPr/>
        </p:nvSpPr>
        <p:spPr>
          <a:xfrm>
            <a:off x="2819675" y="38571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291" name="Google Shape;291;p12"/>
          <p:cNvSpPr/>
          <p:nvPr/>
        </p:nvSpPr>
        <p:spPr>
          <a:xfrm>
            <a:off x="3271450" y="431056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292" name="Google Shape;292;p12"/>
          <p:cNvSpPr/>
          <p:nvPr/>
        </p:nvSpPr>
        <p:spPr>
          <a:xfrm>
            <a:off x="2819675" y="43105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293" name="Google Shape;293;p12"/>
          <p:cNvCxnSpPr>
            <a:stCxn id="283" idx="3"/>
            <a:endCxn id="294" idx="1"/>
          </p:cNvCxnSpPr>
          <p:nvPr/>
        </p:nvCxnSpPr>
        <p:spPr>
          <a:xfrm>
            <a:off x="3728650" y="2723725"/>
            <a:ext cx="323700" cy="0"/>
          </a:xfrm>
          <a:prstGeom prst="straightConnector1">
            <a:avLst/>
          </a:prstGeom>
          <a:noFill/>
          <a:ln w="19050" cap="flat" cmpd="sng">
            <a:solidFill>
              <a:srgbClr val="595959"/>
            </a:solidFill>
            <a:prstDash val="solid"/>
            <a:round/>
            <a:headEnd type="none" w="sm" len="sm"/>
            <a:tailEnd type="triangle" w="med" len="med"/>
          </a:ln>
        </p:spPr>
      </p:cxnSp>
      <p:sp>
        <p:nvSpPr>
          <p:cNvPr id="294" name="Google Shape;294;p12"/>
          <p:cNvSpPr/>
          <p:nvPr/>
        </p:nvSpPr>
        <p:spPr>
          <a:xfrm>
            <a:off x="4052310" y="25620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295" name="Google Shape;295;p12"/>
          <p:cNvSpPr/>
          <p:nvPr/>
        </p:nvSpPr>
        <p:spPr>
          <a:xfrm>
            <a:off x="4699343" y="25620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296" name="Google Shape;296;p12"/>
          <p:cNvCxnSpPr>
            <a:stCxn id="294" idx="3"/>
            <a:endCxn id="295" idx="1"/>
          </p:cNvCxnSpPr>
          <p:nvPr/>
        </p:nvCxnSpPr>
        <p:spPr>
          <a:xfrm>
            <a:off x="4375710" y="27237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297" name="Google Shape;297;p12"/>
          <p:cNvCxnSpPr>
            <a:stCxn id="285" idx="3"/>
            <a:endCxn id="298" idx="1"/>
          </p:cNvCxnSpPr>
          <p:nvPr/>
        </p:nvCxnSpPr>
        <p:spPr>
          <a:xfrm>
            <a:off x="3728650" y="3177097"/>
            <a:ext cx="323700" cy="0"/>
          </a:xfrm>
          <a:prstGeom prst="straightConnector1">
            <a:avLst/>
          </a:prstGeom>
          <a:noFill/>
          <a:ln w="19050" cap="flat" cmpd="sng">
            <a:solidFill>
              <a:srgbClr val="595959"/>
            </a:solidFill>
            <a:prstDash val="solid"/>
            <a:round/>
            <a:headEnd type="none" w="sm" len="sm"/>
            <a:tailEnd type="triangle" w="med" len="med"/>
          </a:ln>
        </p:spPr>
      </p:cxnSp>
      <p:sp>
        <p:nvSpPr>
          <p:cNvPr id="298" name="Google Shape;298;p12"/>
          <p:cNvSpPr/>
          <p:nvPr/>
        </p:nvSpPr>
        <p:spPr>
          <a:xfrm>
            <a:off x="4052360" y="3015392"/>
            <a:ext cx="323400" cy="323400"/>
          </a:xfrm>
          <a:prstGeom prst="rect">
            <a:avLst/>
          </a:prstGeom>
          <a:solidFill>
            <a:srgbClr val="E6B8A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299" name="Google Shape;299;p12"/>
          <p:cNvSpPr/>
          <p:nvPr/>
        </p:nvSpPr>
        <p:spPr>
          <a:xfrm>
            <a:off x="4699393" y="3015404"/>
            <a:ext cx="323400" cy="323400"/>
          </a:xfrm>
          <a:prstGeom prst="rect">
            <a:avLst/>
          </a:prstGeom>
          <a:solidFill>
            <a:srgbClr val="E6B8A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cxnSp>
        <p:nvCxnSpPr>
          <p:cNvPr id="300" name="Google Shape;300;p12"/>
          <p:cNvCxnSpPr>
            <a:stCxn id="298" idx="3"/>
            <a:endCxn id="299" idx="1"/>
          </p:cNvCxnSpPr>
          <p:nvPr/>
        </p:nvCxnSpPr>
        <p:spPr>
          <a:xfrm>
            <a:off x="4375760" y="31770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301" name="Google Shape;301;p12"/>
          <p:cNvCxnSpPr>
            <a:stCxn id="299" idx="3"/>
            <a:endCxn id="302" idx="1"/>
          </p:cNvCxnSpPr>
          <p:nvPr/>
        </p:nvCxnSpPr>
        <p:spPr>
          <a:xfrm>
            <a:off x="5022793" y="3177104"/>
            <a:ext cx="323700" cy="0"/>
          </a:xfrm>
          <a:prstGeom prst="straightConnector1">
            <a:avLst/>
          </a:prstGeom>
          <a:noFill/>
          <a:ln w="19050" cap="flat" cmpd="sng">
            <a:solidFill>
              <a:srgbClr val="595959"/>
            </a:solidFill>
            <a:prstDash val="solid"/>
            <a:round/>
            <a:headEnd type="none" w="sm" len="sm"/>
            <a:tailEnd type="triangle" w="med" len="med"/>
          </a:ln>
        </p:spPr>
      </p:cxnSp>
      <p:sp>
        <p:nvSpPr>
          <p:cNvPr id="302" name="Google Shape;302;p12"/>
          <p:cNvSpPr/>
          <p:nvPr/>
        </p:nvSpPr>
        <p:spPr>
          <a:xfrm>
            <a:off x="5346560" y="3015392"/>
            <a:ext cx="323400" cy="323400"/>
          </a:xfrm>
          <a:prstGeom prst="rect">
            <a:avLst/>
          </a:prstGeom>
          <a:solidFill>
            <a:srgbClr val="E6B8A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303" name="Google Shape;303;p12"/>
          <p:cNvSpPr/>
          <p:nvPr/>
        </p:nvSpPr>
        <p:spPr>
          <a:xfrm>
            <a:off x="5993593" y="3015404"/>
            <a:ext cx="323400" cy="323400"/>
          </a:xfrm>
          <a:prstGeom prst="rect">
            <a:avLst/>
          </a:prstGeom>
          <a:solidFill>
            <a:srgbClr val="E6B8A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304" name="Google Shape;304;p12"/>
          <p:cNvCxnSpPr>
            <a:stCxn id="302" idx="3"/>
            <a:endCxn id="303" idx="1"/>
          </p:cNvCxnSpPr>
          <p:nvPr/>
        </p:nvCxnSpPr>
        <p:spPr>
          <a:xfrm>
            <a:off x="5669960" y="31770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305" name="Google Shape;305;p12"/>
          <p:cNvCxnSpPr>
            <a:stCxn id="287" idx="3"/>
            <a:endCxn id="306" idx="1"/>
          </p:cNvCxnSpPr>
          <p:nvPr/>
        </p:nvCxnSpPr>
        <p:spPr>
          <a:xfrm>
            <a:off x="3728650" y="3630470"/>
            <a:ext cx="323700" cy="0"/>
          </a:xfrm>
          <a:prstGeom prst="straightConnector1">
            <a:avLst/>
          </a:prstGeom>
          <a:noFill/>
          <a:ln w="19050" cap="flat" cmpd="sng">
            <a:solidFill>
              <a:srgbClr val="595959"/>
            </a:solidFill>
            <a:prstDash val="solid"/>
            <a:round/>
            <a:headEnd type="none" w="sm" len="sm"/>
            <a:tailEnd type="triangle" w="med" len="med"/>
          </a:ln>
        </p:spPr>
      </p:cxnSp>
      <p:sp>
        <p:nvSpPr>
          <p:cNvPr id="306" name="Google Shape;306;p12"/>
          <p:cNvSpPr/>
          <p:nvPr/>
        </p:nvSpPr>
        <p:spPr>
          <a:xfrm>
            <a:off x="4052360" y="346876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307" name="Google Shape;307;p12"/>
          <p:cNvSpPr/>
          <p:nvPr/>
        </p:nvSpPr>
        <p:spPr>
          <a:xfrm>
            <a:off x="4699393" y="346877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308" name="Google Shape;308;p12"/>
          <p:cNvCxnSpPr>
            <a:stCxn id="306" idx="3"/>
            <a:endCxn id="307" idx="1"/>
          </p:cNvCxnSpPr>
          <p:nvPr/>
        </p:nvCxnSpPr>
        <p:spPr>
          <a:xfrm>
            <a:off x="4375760" y="363046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309" name="Google Shape;309;p12"/>
          <p:cNvCxnSpPr>
            <a:stCxn id="289" idx="3"/>
            <a:endCxn id="310" idx="1"/>
          </p:cNvCxnSpPr>
          <p:nvPr/>
        </p:nvCxnSpPr>
        <p:spPr>
          <a:xfrm>
            <a:off x="3728650" y="4083842"/>
            <a:ext cx="323700" cy="0"/>
          </a:xfrm>
          <a:prstGeom prst="straightConnector1">
            <a:avLst/>
          </a:prstGeom>
          <a:noFill/>
          <a:ln w="19050" cap="flat" cmpd="sng">
            <a:solidFill>
              <a:srgbClr val="595959"/>
            </a:solidFill>
            <a:prstDash val="solid"/>
            <a:round/>
            <a:headEnd type="none" w="sm" len="sm"/>
            <a:tailEnd type="triangle" w="med" len="med"/>
          </a:ln>
        </p:spPr>
      </p:cxnSp>
      <p:sp>
        <p:nvSpPr>
          <p:cNvPr id="310" name="Google Shape;310;p12"/>
          <p:cNvSpPr/>
          <p:nvPr/>
        </p:nvSpPr>
        <p:spPr>
          <a:xfrm>
            <a:off x="4052360" y="39221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311" name="Google Shape;311;p12"/>
          <p:cNvSpPr/>
          <p:nvPr/>
        </p:nvSpPr>
        <p:spPr>
          <a:xfrm>
            <a:off x="4699393" y="392215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312" name="Google Shape;312;p12"/>
          <p:cNvCxnSpPr>
            <a:stCxn id="310" idx="3"/>
            <a:endCxn id="311" idx="1"/>
          </p:cNvCxnSpPr>
          <p:nvPr/>
        </p:nvCxnSpPr>
        <p:spPr>
          <a:xfrm>
            <a:off x="4375760" y="408384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313" name="Google Shape;313;p12"/>
          <p:cNvCxnSpPr>
            <a:stCxn id="311" idx="3"/>
            <a:endCxn id="314" idx="1"/>
          </p:cNvCxnSpPr>
          <p:nvPr/>
        </p:nvCxnSpPr>
        <p:spPr>
          <a:xfrm>
            <a:off x="5022793" y="4083854"/>
            <a:ext cx="323700" cy="0"/>
          </a:xfrm>
          <a:prstGeom prst="straightConnector1">
            <a:avLst/>
          </a:prstGeom>
          <a:noFill/>
          <a:ln w="19050" cap="flat" cmpd="sng">
            <a:solidFill>
              <a:srgbClr val="595959"/>
            </a:solidFill>
            <a:prstDash val="solid"/>
            <a:round/>
            <a:headEnd type="none" w="sm" len="sm"/>
            <a:tailEnd type="triangle" w="med" len="med"/>
          </a:ln>
        </p:spPr>
      </p:cxnSp>
      <p:sp>
        <p:nvSpPr>
          <p:cNvPr id="314" name="Google Shape;314;p12"/>
          <p:cNvSpPr/>
          <p:nvPr/>
        </p:nvSpPr>
        <p:spPr>
          <a:xfrm>
            <a:off x="5346560" y="39221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cxnSp>
        <p:nvCxnSpPr>
          <p:cNvPr id="315" name="Google Shape;315;p12"/>
          <p:cNvCxnSpPr>
            <a:stCxn id="291" idx="3"/>
            <a:endCxn id="316" idx="1"/>
          </p:cNvCxnSpPr>
          <p:nvPr/>
        </p:nvCxnSpPr>
        <p:spPr>
          <a:xfrm>
            <a:off x="3728650" y="4537215"/>
            <a:ext cx="323700" cy="0"/>
          </a:xfrm>
          <a:prstGeom prst="straightConnector1">
            <a:avLst/>
          </a:prstGeom>
          <a:noFill/>
          <a:ln w="19050" cap="flat" cmpd="sng">
            <a:solidFill>
              <a:srgbClr val="595959"/>
            </a:solidFill>
            <a:prstDash val="solid"/>
            <a:round/>
            <a:headEnd type="none" w="sm" len="sm"/>
            <a:tailEnd type="triangle" w="med" len="med"/>
          </a:ln>
        </p:spPr>
      </p:cxnSp>
      <p:sp>
        <p:nvSpPr>
          <p:cNvPr id="316" name="Google Shape;316;p12"/>
          <p:cNvSpPr/>
          <p:nvPr/>
        </p:nvSpPr>
        <p:spPr>
          <a:xfrm>
            <a:off x="4052360" y="43755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317" name="Google Shape;317;p12"/>
          <p:cNvSpPr/>
          <p:nvPr/>
        </p:nvSpPr>
        <p:spPr>
          <a:xfrm>
            <a:off x="4699393" y="43755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318" name="Google Shape;318;p12"/>
          <p:cNvCxnSpPr>
            <a:stCxn id="316" idx="3"/>
            <a:endCxn id="317" idx="1"/>
          </p:cNvCxnSpPr>
          <p:nvPr/>
        </p:nvCxnSpPr>
        <p:spPr>
          <a:xfrm>
            <a:off x="4375760" y="45372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319" name="Google Shape;319;p12"/>
          <p:cNvCxnSpPr>
            <a:stCxn id="317" idx="3"/>
            <a:endCxn id="320" idx="1"/>
          </p:cNvCxnSpPr>
          <p:nvPr/>
        </p:nvCxnSpPr>
        <p:spPr>
          <a:xfrm>
            <a:off x="5022793" y="4537229"/>
            <a:ext cx="323700" cy="0"/>
          </a:xfrm>
          <a:prstGeom prst="straightConnector1">
            <a:avLst/>
          </a:prstGeom>
          <a:noFill/>
          <a:ln w="19050" cap="flat" cmpd="sng">
            <a:solidFill>
              <a:srgbClr val="595959"/>
            </a:solidFill>
            <a:prstDash val="solid"/>
            <a:round/>
            <a:headEnd type="none" w="sm" len="sm"/>
            <a:tailEnd type="triangle" w="med" len="med"/>
          </a:ln>
        </p:spPr>
      </p:cxnSp>
      <p:sp>
        <p:nvSpPr>
          <p:cNvPr id="320" name="Google Shape;320;p12"/>
          <p:cNvSpPr/>
          <p:nvPr/>
        </p:nvSpPr>
        <p:spPr>
          <a:xfrm>
            <a:off x="5346560" y="43755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321" name="Google Shape;321;p12"/>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322" name="Google Shape;322;p12"/>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n"/>
              <a:t>How to represent this?</a:t>
            </a:r>
            <a:br>
              <a:rPr lang="en"/>
            </a:br>
            <a:r>
              <a:rPr lang="en" b="1"/>
              <a:t>Array</a:t>
            </a:r>
            <a:r>
              <a:rPr lang="en"/>
              <a:t>: The nodes </a:t>
            </a:r>
            <a:br>
              <a:rPr lang="en"/>
            </a:br>
            <a:r>
              <a:rPr lang="en" b="1"/>
              <a:t>Linked List: </a:t>
            </a:r>
            <a:r>
              <a:rPr lang="en"/>
              <a:t>The edges representing the other nodes it is connected to</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2168"/>
        <p:cNvGrpSpPr/>
        <p:nvPr/>
      </p:nvGrpSpPr>
      <p:grpSpPr>
        <a:xfrm>
          <a:off x="0" y="0"/>
          <a:ext cx="0" cy="0"/>
          <a:chOff x="0" y="0"/>
          <a:chExt cx="0" cy="0"/>
        </a:xfrm>
      </p:grpSpPr>
      <p:sp>
        <p:nvSpPr>
          <p:cNvPr id="2169" name="Google Shape;2169;p126"/>
          <p:cNvSpPr txBox="1">
            <a:spLocks noGrp="1"/>
          </p:cNvSpPr>
          <p:nvPr>
            <p:ph type="body" idx="1"/>
          </p:nvPr>
        </p:nvSpPr>
        <p:spPr>
          <a:xfrm>
            <a:off x="827650" y="1474500"/>
            <a:ext cx="6677400" cy="19548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100"/>
              </a:spcBef>
              <a:spcAft>
                <a:spcPts val="0"/>
              </a:spcAft>
              <a:buSzPts val="1100"/>
              <a:buNone/>
            </a:pPr>
            <a:r>
              <a:rPr lang="en" sz="1500"/>
              <a:t>We want to minimise f(x) so we should </a:t>
            </a:r>
            <a:r>
              <a:rPr lang="en" sz="1500">
                <a:solidFill>
                  <a:srgbClr val="FF0000"/>
                </a:solidFill>
              </a:rPr>
              <a:t>sort f(c</a:t>
            </a:r>
            <a:r>
              <a:rPr lang="en" sz="1500" baseline="-25000">
                <a:solidFill>
                  <a:srgbClr val="FF0000"/>
                </a:solidFill>
              </a:rPr>
              <a:t>1</a:t>
            </a:r>
            <a:r>
              <a:rPr lang="en" sz="1500">
                <a:solidFill>
                  <a:srgbClr val="FF0000"/>
                </a:solidFill>
              </a:rPr>
              <a:t>), f(c</a:t>
            </a:r>
            <a:r>
              <a:rPr lang="en" sz="1500" baseline="-25000">
                <a:solidFill>
                  <a:srgbClr val="FF0000"/>
                </a:solidFill>
              </a:rPr>
              <a:t>2</a:t>
            </a:r>
            <a:r>
              <a:rPr lang="en" sz="1500">
                <a:solidFill>
                  <a:srgbClr val="FF0000"/>
                </a:solidFill>
              </a:rPr>
              <a:t>), …, f(c</a:t>
            </a:r>
            <a:r>
              <a:rPr lang="en" sz="1500" baseline="-25000">
                <a:solidFill>
                  <a:srgbClr val="FF0000"/>
                </a:solidFill>
              </a:rPr>
              <a:t>k</a:t>
            </a:r>
            <a:r>
              <a:rPr lang="en" sz="1500">
                <a:solidFill>
                  <a:srgbClr val="FF0000"/>
                </a:solidFill>
              </a:rPr>
              <a:t>)</a:t>
            </a:r>
            <a:r>
              <a:rPr lang="en" sz="1500"/>
              <a:t> </a:t>
            </a:r>
            <a:endParaRPr sz="1500"/>
          </a:p>
          <a:p>
            <a:pPr marL="457200" lvl="0" indent="-323850" algn="l" rtl="0">
              <a:lnSpc>
                <a:spcPct val="115000"/>
              </a:lnSpc>
              <a:spcBef>
                <a:spcPts val="1200"/>
              </a:spcBef>
              <a:spcAft>
                <a:spcPts val="0"/>
              </a:spcAft>
              <a:buSzPts val="1500"/>
              <a:buChar char="-"/>
            </a:pPr>
            <a:r>
              <a:rPr lang="en" sz="1500"/>
              <a:t>c</a:t>
            </a:r>
            <a:r>
              <a:rPr lang="en" sz="1500" baseline="-25000"/>
              <a:t>1</a:t>
            </a:r>
            <a:r>
              <a:rPr lang="en" sz="1500"/>
              <a:t>, c</a:t>
            </a:r>
            <a:r>
              <a:rPr lang="en" sz="1500" baseline="-25000"/>
              <a:t>2</a:t>
            </a:r>
            <a:r>
              <a:rPr lang="en" sz="1500"/>
              <a:t>, …c</a:t>
            </a:r>
            <a:r>
              <a:rPr lang="en" sz="1500" baseline="-25000"/>
              <a:t>k</a:t>
            </a:r>
            <a:r>
              <a:rPr lang="en" sz="1500"/>
              <a:t> ⇒ Children of node x</a:t>
            </a:r>
            <a:endParaRPr sz="1500"/>
          </a:p>
          <a:p>
            <a:pPr marL="457200" lvl="0" indent="-323850" algn="l" rtl="0">
              <a:lnSpc>
                <a:spcPct val="115000"/>
              </a:lnSpc>
              <a:spcBef>
                <a:spcPts val="0"/>
              </a:spcBef>
              <a:spcAft>
                <a:spcPts val="0"/>
              </a:spcAft>
              <a:buSzPts val="1500"/>
              <a:buChar char="-"/>
            </a:pPr>
            <a:r>
              <a:rPr lang="en" sz="1500"/>
              <a:t>Largest f(c</a:t>
            </a:r>
            <a:r>
              <a:rPr lang="en" sz="1500" baseline="-25000"/>
              <a:t>i</a:t>
            </a:r>
            <a:r>
              <a:rPr lang="en" sz="1500"/>
              <a:t>) + 1, 2nd largest + 2 … etc.</a:t>
            </a:r>
            <a:endParaRPr sz="1500"/>
          </a:p>
          <a:p>
            <a:pPr marL="0" lvl="0" indent="0" algn="l" rtl="0">
              <a:lnSpc>
                <a:spcPct val="115000"/>
              </a:lnSpc>
              <a:spcBef>
                <a:spcPts val="1200"/>
              </a:spcBef>
              <a:spcAft>
                <a:spcPts val="1200"/>
              </a:spcAft>
              <a:buSzPts val="1100"/>
              <a:buNone/>
            </a:pPr>
            <a:endParaRPr sz="1500"/>
          </a:p>
        </p:txBody>
      </p:sp>
      <p:sp>
        <p:nvSpPr>
          <p:cNvPr id="2170" name="Google Shape;2170;p126"/>
          <p:cNvSpPr txBox="1">
            <a:spLocks noGrp="1"/>
          </p:cNvSpPr>
          <p:nvPr>
            <p:ph type="body" idx="1"/>
          </p:nvPr>
        </p:nvSpPr>
        <p:spPr>
          <a:xfrm>
            <a:off x="827650" y="3132700"/>
            <a:ext cx="4407600" cy="19548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100"/>
              </a:spcBef>
              <a:spcAft>
                <a:spcPts val="0"/>
              </a:spcAft>
              <a:buSzPts val="1100"/>
              <a:buNone/>
            </a:pPr>
            <a:r>
              <a:rPr lang="en" sz="1500"/>
              <a:t>Time complexity?		</a:t>
            </a:r>
            <a:endParaRPr sz="1500"/>
          </a:p>
          <a:p>
            <a:pPr marL="0" lvl="0" indent="0" algn="l" rtl="0">
              <a:lnSpc>
                <a:spcPct val="115000"/>
              </a:lnSpc>
              <a:spcBef>
                <a:spcPts val="1200"/>
              </a:spcBef>
              <a:spcAft>
                <a:spcPts val="0"/>
              </a:spcAft>
              <a:buSzPts val="1100"/>
              <a:buNone/>
            </a:pPr>
            <a:r>
              <a:rPr lang="en" sz="1500"/>
              <a:t>O(k log k) for an internal node with k children</a:t>
            </a:r>
            <a:endParaRPr sz="1500"/>
          </a:p>
          <a:p>
            <a:pPr marL="0" lvl="0" indent="0" algn="l" rtl="0">
              <a:lnSpc>
                <a:spcPct val="115000"/>
              </a:lnSpc>
              <a:spcBef>
                <a:spcPts val="1200"/>
              </a:spcBef>
              <a:spcAft>
                <a:spcPts val="0"/>
              </a:spcAft>
              <a:buClr>
                <a:schemeClr val="dk1"/>
              </a:buClr>
              <a:buSzPts val="1100"/>
              <a:buFont typeface="Arial"/>
              <a:buNone/>
            </a:pPr>
            <a:r>
              <a:rPr lang="en" sz="1500"/>
              <a:t>-&gt; Overall: O(nlogn) 	</a:t>
            </a:r>
            <a:endParaRPr sz="1500"/>
          </a:p>
          <a:p>
            <a:pPr marL="0" lvl="0" indent="0" algn="l" rtl="0">
              <a:lnSpc>
                <a:spcPct val="115000"/>
              </a:lnSpc>
              <a:spcBef>
                <a:spcPts val="1200"/>
              </a:spcBef>
              <a:spcAft>
                <a:spcPts val="1200"/>
              </a:spcAft>
              <a:buSzPts val="1100"/>
              <a:buNone/>
            </a:pPr>
            <a:endParaRPr sz="1500"/>
          </a:p>
        </p:txBody>
      </p:sp>
      <p:pic>
        <p:nvPicPr>
          <p:cNvPr id="2171" name="Google Shape;2171;p126"/>
          <p:cNvPicPr preferRelativeResize="0"/>
          <p:nvPr/>
        </p:nvPicPr>
        <p:blipFill rotWithShape="1">
          <a:blip r:embed="rId3">
            <a:alphaModFix/>
          </a:blip>
          <a:srcRect/>
          <a:stretch/>
        </p:blipFill>
        <p:spPr>
          <a:xfrm>
            <a:off x="3126875" y="3905625"/>
            <a:ext cx="5499999" cy="1060750"/>
          </a:xfrm>
          <a:prstGeom prst="rect">
            <a:avLst/>
          </a:prstGeom>
          <a:noFill/>
          <a:ln w="28575" cap="flat" cmpd="sng">
            <a:solidFill>
              <a:srgbClr val="93C47D"/>
            </a:solidFill>
            <a:prstDash val="solid"/>
            <a:round/>
            <a:headEnd type="none" w="sm" len="sm"/>
            <a:tailEnd type="none" w="sm" len="sm"/>
          </a:ln>
        </p:spPr>
      </p:pic>
      <p:cxnSp>
        <p:nvCxnSpPr>
          <p:cNvPr id="2172" name="Google Shape;2172;p126"/>
          <p:cNvCxnSpPr>
            <a:endCxn id="2171" idx="1"/>
          </p:cNvCxnSpPr>
          <p:nvPr/>
        </p:nvCxnSpPr>
        <p:spPr>
          <a:xfrm>
            <a:off x="2397875" y="4264700"/>
            <a:ext cx="729000" cy="171300"/>
          </a:xfrm>
          <a:prstGeom prst="straightConnector1">
            <a:avLst/>
          </a:prstGeom>
          <a:noFill/>
          <a:ln w="19050" cap="flat" cmpd="sng">
            <a:solidFill>
              <a:srgbClr val="93C47D"/>
            </a:solidFill>
            <a:prstDash val="solid"/>
            <a:round/>
            <a:headEnd type="none" w="sm" len="sm"/>
            <a:tailEnd type="triangle" w="med" len="med"/>
          </a:ln>
        </p:spPr>
      </p:cxnSp>
      <p:sp>
        <p:nvSpPr>
          <p:cNvPr id="2173" name="Google Shape;2173;p126"/>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 1 infected case</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2177"/>
        <p:cNvGrpSpPr/>
        <p:nvPr/>
      </p:nvGrpSpPr>
      <p:grpSpPr>
        <a:xfrm>
          <a:off x="0" y="0"/>
          <a:ext cx="0" cy="0"/>
          <a:chOff x="0" y="0"/>
          <a:chExt cx="0" cy="0"/>
        </a:xfrm>
      </p:grpSpPr>
      <p:sp>
        <p:nvSpPr>
          <p:cNvPr id="2178" name="Google Shape;2178;p127"/>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 2 infected case</a:t>
            </a:r>
            <a:endParaRPr/>
          </a:p>
        </p:txBody>
      </p:sp>
      <p:sp>
        <p:nvSpPr>
          <p:cNvPr id="2179" name="Google Shape;2179;p127"/>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r>
              <a:rPr lang="en"/>
              <a:t>key idea from going from 1 infected case to 2 infected case:</a:t>
            </a:r>
            <a:endParaRPr/>
          </a:p>
          <a:p>
            <a:pPr marL="457200" lvl="0" indent="-298450" algn="l" rtl="0">
              <a:lnSpc>
                <a:spcPct val="90000"/>
              </a:lnSpc>
              <a:spcBef>
                <a:spcPts val="1200"/>
              </a:spcBef>
              <a:spcAft>
                <a:spcPts val="0"/>
              </a:spcAft>
              <a:buSzPts val="1100"/>
              <a:buChar char="-"/>
            </a:pPr>
            <a:r>
              <a:rPr lang="en"/>
              <a:t>It is a tree - this means there is only one path from a node to any other node</a:t>
            </a:r>
            <a:endParaRPr/>
          </a:p>
          <a:p>
            <a:pPr marL="457200" lvl="0" indent="-298450" algn="l" rtl="0">
              <a:lnSpc>
                <a:spcPct val="90000"/>
              </a:lnSpc>
              <a:spcBef>
                <a:spcPts val="0"/>
              </a:spcBef>
              <a:spcAft>
                <a:spcPts val="0"/>
              </a:spcAft>
              <a:buSzPts val="1100"/>
              <a:buChar char="-"/>
            </a:pPr>
            <a:r>
              <a:rPr lang="en"/>
              <a:t>If there are 2 infected students, every node can be infected by either student A or student B</a:t>
            </a:r>
            <a:endParaRPr/>
          </a:p>
          <a:p>
            <a:pPr marL="457200" lvl="0" indent="-298450" algn="l" rtl="0">
              <a:lnSpc>
                <a:spcPct val="90000"/>
              </a:lnSpc>
              <a:spcBef>
                <a:spcPts val="0"/>
              </a:spcBef>
              <a:spcAft>
                <a:spcPts val="0"/>
              </a:spcAft>
              <a:buSzPts val="1100"/>
              <a:buChar char="-"/>
            </a:pPr>
            <a:r>
              <a:rPr lang="en"/>
              <a:t>Cutting an edge of the graph leads to two connected, disjoint graphs -&gt; which can be solved with the first case.</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4" name="Google Shape;2184;p128"/>
          <p:cNvSpPr/>
          <p:nvPr/>
        </p:nvSpPr>
        <p:spPr>
          <a:xfrm>
            <a:off x="3680922" y="3514475"/>
            <a:ext cx="571500" cy="400200"/>
          </a:xfrm>
          <a:prstGeom prst="triangle">
            <a:avLst>
              <a:gd name="adj" fmla="val 50000"/>
            </a:avLst>
          </a:prstGeom>
          <a:solidFill>
            <a:schemeClr val="lt2"/>
          </a:solid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128"/>
          <p:cNvSpPr/>
          <p:nvPr/>
        </p:nvSpPr>
        <p:spPr>
          <a:xfrm>
            <a:off x="2755522" y="3628625"/>
            <a:ext cx="571500" cy="400200"/>
          </a:xfrm>
          <a:prstGeom prst="triangle">
            <a:avLst>
              <a:gd name="adj" fmla="val 50000"/>
            </a:avLst>
          </a:prstGeom>
          <a:solidFill>
            <a:schemeClr val="lt2"/>
          </a:solid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128"/>
          <p:cNvSpPr/>
          <p:nvPr/>
        </p:nvSpPr>
        <p:spPr>
          <a:xfrm>
            <a:off x="1901947" y="3569450"/>
            <a:ext cx="571500" cy="400200"/>
          </a:xfrm>
          <a:prstGeom prst="triangle">
            <a:avLst>
              <a:gd name="adj" fmla="val 50000"/>
            </a:avLst>
          </a:prstGeom>
          <a:solidFill>
            <a:schemeClr val="lt2"/>
          </a:solid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7" name="Google Shape;2187;p128"/>
          <p:cNvSpPr/>
          <p:nvPr/>
        </p:nvSpPr>
        <p:spPr>
          <a:xfrm>
            <a:off x="682350" y="3440375"/>
            <a:ext cx="921600" cy="7767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8" name="Google Shape;2188;p128"/>
          <p:cNvSpPr/>
          <p:nvPr/>
        </p:nvSpPr>
        <p:spPr>
          <a:xfrm>
            <a:off x="4902375" y="3454175"/>
            <a:ext cx="979800" cy="8313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128"/>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 2 infections case</a:t>
            </a:r>
            <a:endParaRPr/>
          </a:p>
        </p:txBody>
      </p:sp>
      <p:sp>
        <p:nvSpPr>
          <p:cNvPr id="2190" name="Google Shape;2190;p128"/>
          <p:cNvSpPr/>
          <p:nvPr/>
        </p:nvSpPr>
        <p:spPr>
          <a:xfrm>
            <a:off x="876000" y="3210575"/>
            <a:ext cx="504000" cy="530100"/>
          </a:xfrm>
          <a:prstGeom prst="ellipse">
            <a:avLst/>
          </a:prstGeom>
          <a:solidFill>
            <a:srgbClr val="EFEFEF"/>
          </a:solidFill>
          <a:ln w="28575" cap="flat" cmpd="sng">
            <a:solidFill>
              <a:srgbClr val="FF0000"/>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 sz="1500" b="0" i="0" u="none" strike="noStrike" cap="none">
                <a:solidFill>
                  <a:srgbClr val="000000"/>
                </a:solidFill>
                <a:latin typeface="Times New Roman"/>
                <a:ea typeface="Times New Roman"/>
                <a:cs typeface="Times New Roman"/>
                <a:sym typeface="Times New Roman"/>
              </a:rPr>
              <a:t>  </a:t>
            </a:r>
            <a:r>
              <a:rPr lang="en" sz="1500" b="0" i="0" u="none" strike="noStrike" cap="none">
                <a:solidFill>
                  <a:srgbClr val="FF0000"/>
                </a:solidFill>
                <a:latin typeface="Times New Roman"/>
                <a:ea typeface="Times New Roman"/>
                <a:cs typeface="Times New Roman"/>
                <a:sym typeface="Times New Roman"/>
              </a:rPr>
              <a:t>A</a:t>
            </a:r>
            <a:endParaRPr sz="1500" b="0" i="0" u="none" strike="noStrike" cap="none">
              <a:solidFill>
                <a:srgbClr val="FF0000"/>
              </a:solidFill>
              <a:latin typeface="Times New Roman"/>
              <a:ea typeface="Times New Roman"/>
              <a:cs typeface="Times New Roman"/>
              <a:sym typeface="Times New Roman"/>
            </a:endParaRPr>
          </a:p>
        </p:txBody>
      </p:sp>
      <p:sp>
        <p:nvSpPr>
          <p:cNvPr id="2191" name="Google Shape;2191;p128"/>
          <p:cNvSpPr/>
          <p:nvPr/>
        </p:nvSpPr>
        <p:spPr>
          <a:xfrm>
            <a:off x="1897600" y="324942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92" name="Google Shape;2192;p128"/>
          <p:cNvSpPr/>
          <p:nvPr/>
        </p:nvSpPr>
        <p:spPr>
          <a:xfrm>
            <a:off x="3714675" y="3171725"/>
            <a:ext cx="504000" cy="530100"/>
          </a:xfrm>
          <a:prstGeom prst="ellipse">
            <a:avLst/>
          </a:prstGeom>
          <a:solidFill>
            <a:srgbClr val="EFEFEF"/>
          </a:solidFill>
          <a:ln w="28575" cap="flat" cmpd="sng">
            <a:solidFill>
              <a:schemeClr val="dk2"/>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cxnSp>
        <p:nvCxnSpPr>
          <p:cNvPr id="2193" name="Google Shape;2193;p128"/>
          <p:cNvCxnSpPr>
            <a:stCxn id="2190" idx="6"/>
            <a:endCxn id="2191" idx="2"/>
          </p:cNvCxnSpPr>
          <p:nvPr/>
        </p:nvCxnSpPr>
        <p:spPr>
          <a:xfrm>
            <a:off x="1380000" y="3475625"/>
            <a:ext cx="517500" cy="39000"/>
          </a:xfrm>
          <a:prstGeom prst="straightConnector1">
            <a:avLst/>
          </a:prstGeom>
          <a:noFill/>
          <a:ln w="19050" cap="flat" cmpd="sng">
            <a:solidFill>
              <a:srgbClr val="FF0000"/>
            </a:solidFill>
            <a:prstDash val="solid"/>
            <a:round/>
            <a:headEnd type="none" w="sm" len="sm"/>
            <a:tailEnd type="none" w="sm" len="sm"/>
          </a:ln>
        </p:spPr>
      </p:cxnSp>
      <p:cxnSp>
        <p:nvCxnSpPr>
          <p:cNvPr id="2194" name="Google Shape;2194;p128"/>
          <p:cNvCxnSpPr>
            <a:stCxn id="2191" idx="6"/>
            <a:endCxn id="2195" idx="2"/>
          </p:cNvCxnSpPr>
          <p:nvPr/>
        </p:nvCxnSpPr>
        <p:spPr>
          <a:xfrm>
            <a:off x="2401600" y="3514475"/>
            <a:ext cx="369900" cy="0"/>
          </a:xfrm>
          <a:prstGeom prst="straightConnector1">
            <a:avLst/>
          </a:prstGeom>
          <a:noFill/>
          <a:ln w="19050" cap="flat" cmpd="sng">
            <a:solidFill>
              <a:srgbClr val="FF0000"/>
            </a:solidFill>
            <a:prstDash val="solid"/>
            <a:round/>
            <a:headEnd type="none" w="sm" len="sm"/>
            <a:tailEnd type="none" w="sm" len="sm"/>
          </a:ln>
        </p:spPr>
      </p:cxnSp>
      <p:sp>
        <p:nvSpPr>
          <p:cNvPr id="2196" name="Google Shape;2196;p128"/>
          <p:cNvSpPr txBox="1"/>
          <p:nvPr/>
        </p:nvSpPr>
        <p:spPr>
          <a:xfrm>
            <a:off x="4360725" y="2954375"/>
            <a:ext cx="2441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195" name="Google Shape;2195;p128"/>
          <p:cNvSpPr/>
          <p:nvPr/>
        </p:nvSpPr>
        <p:spPr>
          <a:xfrm>
            <a:off x="2771450" y="324942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cxnSp>
        <p:nvCxnSpPr>
          <p:cNvPr id="2197" name="Google Shape;2197;p128"/>
          <p:cNvCxnSpPr>
            <a:stCxn id="2195" idx="6"/>
            <a:endCxn id="2192" idx="2"/>
          </p:cNvCxnSpPr>
          <p:nvPr/>
        </p:nvCxnSpPr>
        <p:spPr>
          <a:xfrm rot="10800000" flipH="1">
            <a:off x="3275450" y="3436775"/>
            <a:ext cx="439200" cy="77700"/>
          </a:xfrm>
          <a:prstGeom prst="straightConnector1">
            <a:avLst/>
          </a:prstGeom>
          <a:noFill/>
          <a:ln w="19050" cap="flat" cmpd="sng">
            <a:solidFill>
              <a:srgbClr val="FF0000"/>
            </a:solidFill>
            <a:prstDash val="solid"/>
            <a:round/>
            <a:headEnd type="none" w="sm" len="sm"/>
            <a:tailEnd type="none" w="sm" len="sm"/>
          </a:ln>
        </p:spPr>
      </p:cxnSp>
      <p:sp>
        <p:nvSpPr>
          <p:cNvPr id="2198" name="Google Shape;2198;p128"/>
          <p:cNvSpPr/>
          <p:nvPr/>
        </p:nvSpPr>
        <p:spPr>
          <a:xfrm>
            <a:off x="5140275" y="3106775"/>
            <a:ext cx="504000" cy="530100"/>
          </a:xfrm>
          <a:prstGeom prst="ellipse">
            <a:avLst/>
          </a:prstGeom>
          <a:solidFill>
            <a:srgbClr val="EFEFEF"/>
          </a:solidFill>
          <a:ln w="28575" cap="flat" cmpd="sng">
            <a:solidFill>
              <a:srgbClr val="FF0000"/>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 sz="1500" b="0" i="0" u="none" strike="noStrike" cap="none">
                <a:solidFill>
                  <a:srgbClr val="000000"/>
                </a:solidFill>
                <a:latin typeface="Times New Roman"/>
                <a:ea typeface="Times New Roman"/>
                <a:cs typeface="Times New Roman"/>
                <a:sym typeface="Times New Roman"/>
              </a:rPr>
              <a:t>  </a:t>
            </a:r>
            <a:r>
              <a:rPr lang="en" sz="1500" b="0" i="0" u="none" strike="noStrike" cap="none">
                <a:solidFill>
                  <a:srgbClr val="FF0000"/>
                </a:solidFill>
                <a:latin typeface="Times New Roman"/>
                <a:ea typeface="Times New Roman"/>
                <a:cs typeface="Times New Roman"/>
                <a:sym typeface="Times New Roman"/>
              </a:rPr>
              <a:t>B</a:t>
            </a:r>
            <a:endParaRPr sz="1500" b="0" i="0" u="none" strike="noStrike" cap="none">
              <a:solidFill>
                <a:srgbClr val="FF0000"/>
              </a:solidFill>
              <a:latin typeface="Times New Roman"/>
              <a:ea typeface="Times New Roman"/>
              <a:cs typeface="Times New Roman"/>
              <a:sym typeface="Times New Roman"/>
            </a:endParaRPr>
          </a:p>
        </p:txBody>
      </p:sp>
      <p:cxnSp>
        <p:nvCxnSpPr>
          <p:cNvPr id="2199" name="Google Shape;2199;p128"/>
          <p:cNvCxnSpPr>
            <a:stCxn id="2198" idx="2"/>
            <a:endCxn id="2192" idx="6"/>
          </p:cNvCxnSpPr>
          <p:nvPr/>
        </p:nvCxnSpPr>
        <p:spPr>
          <a:xfrm flipH="1">
            <a:off x="4218675" y="3371825"/>
            <a:ext cx="921600" cy="65100"/>
          </a:xfrm>
          <a:prstGeom prst="straightConnector1">
            <a:avLst/>
          </a:prstGeom>
          <a:noFill/>
          <a:ln w="19050" cap="flat" cmpd="sng">
            <a:solidFill>
              <a:srgbClr val="FF0000"/>
            </a:solidFill>
            <a:prstDash val="solid"/>
            <a:round/>
            <a:headEnd type="none" w="sm" len="sm"/>
            <a:tailEnd type="none" w="sm" len="sm"/>
          </a:ln>
        </p:spPr>
      </p:cxnSp>
      <p:cxnSp>
        <p:nvCxnSpPr>
          <p:cNvPr id="2200" name="Google Shape;2200;p128"/>
          <p:cNvCxnSpPr>
            <a:endCxn id="2201" idx="1"/>
          </p:cNvCxnSpPr>
          <p:nvPr/>
        </p:nvCxnSpPr>
        <p:spPr>
          <a:xfrm rot="10800000" flipH="1">
            <a:off x="4196550" y="1835800"/>
            <a:ext cx="1889100" cy="1269900"/>
          </a:xfrm>
          <a:prstGeom prst="straightConnector1">
            <a:avLst/>
          </a:prstGeom>
          <a:noFill/>
          <a:ln w="19050" cap="flat" cmpd="sng">
            <a:solidFill>
              <a:srgbClr val="FF0000"/>
            </a:solidFill>
            <a:prstDash val="solid"/>
            <a:round/>
            <a:headEnd type="none" w="sm" len="sm"/>
            <a:tailEnd type="triangle" w="med" len="med"/>
          </a:ln>
        </p:spPr>
      </p:cxnSp>
      <p:sp>
        <p:nvSpPr>
          <p:cNvPr id="2201" name="Google Shape;2201;p128"/>
          <p:cNvSpPr txBox="1"/>
          <p:nvPr/>
        </p:nvSpPr>
        <p:spPr>
          <a:xfrm>
            <a:off x="6085650" y="1250950"/>
            <a:ext cx="2884200" cy="1169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We can split this path into nodes infected by A and nodes infected by B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The nodes along this path may have subtrees of its own</a:t>
            </a:r>
            <a:endParaRPr sz="800" b="0" i="0" u="none" strike="noStrike" cap="none">
              <a:solidFill>
                <a:srgbClr val="000000"/>
              </a:solidFill>
              <a:latin typeface="Arial"/>
              <a:ea typeface="Arial"/>
              <a:cs typeface="Arial"/>
              <a:sym typeface="Arial"/>
            </a:endParaRPr>
          </a:p>
        </p:txBody>
      </p:sp>
      <p:sp>
        <p:nvSpPr>
          <p:cNvPr id="2202" name="Google Shape;2202;p128"/>
          <p:cNvSpPr/>
          <p:nvPr/>
        </p:nvSpPr>
        <p:spPr>
          <a:xfrm>
            <a:off x="3299128" y="2806325"/>
            <a:ext cx="219125" cy="1259825"/>
          </a:xfrm>
          <a:custGeom>
            <a:avLst/>
            <a:gdLst/>
            <a:ahLst/>
            <a:cxnLst/>
            <a:rect l="l" t="t" r="r" b="b"/>
            <a:pathLst>
              <a:path w="8765" h="50393" extrusionOk="0">
                <a:moveTo>
                  <a:pt x="793" y="0"/>
                </a:moveTo>
                <a:cubicBezTo>
                  <a:pt x="2565" y="2363"/>
                  <a:pt x="5713" y="5252"/>
                  <a:pt x="4616" y="7994"/>
                </a:cubicBezTo>
                <a:cubicBezTo>
                  <a:pt x="4563" y="8127"/>
                  <a:pt x="-98" y="13162"/>
                  <a:pt x="98" y="13554"/>
                </a:cubicBezTo>
                <a:cubicBezTo>
                  <a:pt x="1344" y="16050"/>
                  <a:pt x="5676" y="16408"/>
                  <a:pt x="6353" y="19115"/>
                </a:cubicBezTo>
                <a:cubicBezTo>
                  <a:pt x="7307" y="22931"/>
                  <a:pt x="5332" y="27065"/>
                  <a:pt x="3573" y="30583"/>
                </a:cubicBezTo>
                <a:cubicBezTo>
                  <a:pt x="2831" y="32067"/>
                  <a:pt x="7872" y="30067"/>
                  <a:pt x="8439" y="31626"/>
                </a:cubicBezTo>
                <a:cubicBezTo>
                  <a:pt x="9092" y="33422"/>
                  <a:pt x="8439" y="33538"/>
                  <a:pt x="8439" y="35449"/>
                </a:cubicBezTo>
                <a:cubicBezTo>
                  <a:pt x="8439" y="40430"/>
                  <a:pt x="8439" y="45412"/>
                  <a:pt x="8439" y="50393"/>
                </a:cubicBezTo>
              </a:path>
            </a:pathLst>
          </a:cu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2206"/>
        <p:cNvGrpSpPr/>
        <p:nvPr/>
      </p:nvGrpSpPr>
      <p:grpSpPr>
        <a:xfrm>
          <a:off x="0" y="0"/>
          <a:ext cx="0" cy="0"/>
          <a:chOff x="0" y="0"/>
          <a:chExt cx="0" cy="0"/>
        </a:xfrm>
      </p:grpSpPr>
      <p:sp>
        <p:nvSpPr>
          <p:cNvPr id="2207" name="Google Shape;2207;p129"/>
          <p:cNvSpPr txBox="1"/>
          <p:nvPr/>
        </p:nvSpPr>
        <p:spPr>
          <a:xfrm>
            <a:off x="5160875" y="1250950"/>
            <a:ext cx="3809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We can </a:t>
            </a:r>
            <a:r>
              <a:rPr lang="en" sz="1400" b="0" i="0" u="sng" strike="noStrike" cap="none">
                <a:solidFill>
                  <a:srgbClr val="000000"/>
                </a:solidFill>
                <a:latin typeface="Arial"/>
                <a:ea typeface="Arial"/>
                <a:cs typeface="Arial"/>
                <a:sym typeface="Arial"/>
              </a:rPr>
              <a:t>split this path</a:t>
            </a:r>
            <a:r>
              <a:rPr lang="en" sz="1400" b="0" i="0" u="none" strike="noStrike" cap="none">
                <a:solidFill>
                  <a:srgbClr val="000000"/>
                </a:solidFill>
                <a:latin typeface="Arial"/>
                <a:ea typeface="Arial"/>
                <a:cs typeface="Arial"/>
                <a:sym typeface="Arial"/>
              </a:rPr>
              <a:t> into nodes infected by A and nodes infected by B</a:t>
            </a:r>
            <a:endParaRPr sz="1400" b="0" i="0" u="none" strike="noStrike" cap="none">
              <a:solidFill>
                <a:srgbClr val="000000"/>
              </a:solidFill>
              <a:latin typeface="Arial"/>
              <a:ea typeface="Arial"/>
              <a:cs typeface="Arial"/>
              <a:sym typeface="Arial"/>
            </a:endParaRPr>
          </a:p>
        </p:txBody>
      </p:sp>
      <p:sp>
        <p:nvSpPr>
          <p:cNvPr id="2208" name="Google Shape;2208;p129"/>
          <p:cNvSpPr txBox="1"/>
          <p:nvPr/>
        </p:nvSpPr>
        <p:spPr>
          <a:xfrm>
            <a:off x="4735150" y="2082250"/>
            <a:ext cx="4234800" cy="8313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If tree containing A needs more days to infect all nodes, should assign more nodes along this path to be infected by B.</a:t>
            </a:r>
            <a:endParaRPr sz="1400" b="0" i="0" u="none" strike="noStrike" cap="none">
              <a:solidFill>
                <a:srgbClr val="000000"/>
              </a:solidFill>
              <a:latin typeface="Arial"/>
              <a:ea typeface="Arial"/>
              <a:cs typeface="Arial"/>
              <a:sym typeface="Arial"/>
            </a:endParaRPr>
          </a:p>
        </p:txBody>
      </p:sp>
      <p:cxnSp>
        <p:nvCxnSpPr>
          <p:cNvPr id="2209" name="Google Shape;2209;p129"/>
          <p:cNvCxnSpPr/>
          <p:nvPr/>
        </p:nvCxnSpPr>
        <p:spPr>
          <a:xfrm rot="10800000" flipH="1">
            <a:off x="3232075" y="1563950"/>
            <a:ext cx="1720200" cy="1972200"/>
          </a:xfrm>
          <a:prstGeom prst="straightConnector1">
            <a:avLst/>
          </a:prstGeom>
          <a:noFill/>
          <a:ln w="19050" cap="flat" cmpd="sng">
            <a:solidFill>
              <a:srgbClr val="FF0000"/>
            </a:solidFill>
            <a:prstDash val="solid"/>
            <a:round/>
            <a:headEnd type="none" w="sm" len="sm"/>
            <a:tailEnd type="triangle" w="med" len="med"/>
          </a:ln>
        </p:spPr>
      </p:cxnSp>
      <p:sp>
        <p:nvSpPr>
          <p:cNvPr id="2210" name="Google Shape;2210;p129"/>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 2 infections case</a:t>
            </a:r>
            <a:endParaRPr/>
          </a:p>
        </p:txBody>
      </p:sp>
      <p:sp>
        <p:nvSpPr>
          <p:cNvPr id="2211" name="Google Shape;2211;p129"/>
          <p:cNvSpPr/>
          <p:nvPr/>
        </p:nvSpPr>
        <p:spPr>
          <a:xfrm>
            <a:off x="3618122" y="4048025"/>
            <a:ext cx="571500" cy="400200"/>
          </a:xfrm>
          <a:prstGeom prst="triangle">
            <a:avLst>
              <a:gd name="adj" fmla="val 50000"/>
            </a:avLst>
          </a:prstGeom>
          <a:solidFill>
            <a:schemeClr val="lt2"/>
          </a:solid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129"/>
          <p:cNvSpPr/>
          <p:nvPr/>
        </p:nvSpPr>
        <p:spPr>
          <a:xfrm>
            <a:off x="2727622" y="4112825"/>
            <a:ext cx="571500" cy="400200"/>
          </a:xfrm>
          <a:prstGeom prst="triangle">
            <a:avLst>
              <a:gd name="adj" fmla="val 50000"/>
            </a:avLst>
          </a:prstGeom>
          <a:solidFill>
            <a:schemeClr val="lt2"/>
          </a:solid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129"/>
          <p:cNvSpPr/>
          <p:nvPr/>
        </p:nvSpPr>
        <p:spPr>
          <a:xfrm>
            <a:off x="1707550" y="4047875"/>
            <a:ext cx="807900" cy="530100"/>
          </a:xfrm>
          <a:prstGeom prst="triangle">
            <a:avLst>
              <a:gd name="adj" fmla="val 50000"/>
            </a:avLst>
          </a:prstGeom>
          <a:solidFill>
            <a:schemeClr val="lt2"/>
          </a:solid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129"/>
          <p:cNvSpPr/>
          <p:nvPr/>
        </p:nvSpPr>
        <p:spPr>
          <a:xfrm>
            <a:off x="606150" y="3973775"/>
            <a:ext cx="921600" cy="7767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129"/>
          <p:cNvSpPr/>
          <p:nvPr/>
        </p:nvSpPr>
        <p:spPr>
          <a:xfrm>
            <a:off x="4826175" y="3987575"/>
            <a:ext cx="979800" cy="8313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129"/>
          <p:cNvSpPr/>
          <p:nvPr/>
        </p:nvSpPr>
        <p:spPr>
          <a:xfrm>
            <a:off x="799800" y="3743975"/>
            <a:ext cx="504000" cy="530100"/>
          </a:xfrm>
          <a:prstGeom prst="ellipse">
            <a:avLst/>
          </a:prstGeom>
          <a:solidFill>
            <a:srgbClr val="EFEFEF"/>
          </a:solidFill>
          <a:ln w="28575" cap="flat" cmpd="sng">
            <a:solidFill>
              <a:srgbClr val="FF0000"/>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 sz="1500" b="0" i="0" u="none" strike="noStrike" cap="none">
                <a:solidFill>
                  <a:srgbClr val="000000"/>
                </a:solidFill>
                <a:latin typeface="Times New Roman"/>
                <a:ea typeface="Times New Roman"/>
                <a:cs typeface="Times New Roman"/>
                <a:sym typeface="Times New Roman"/>
              </a:rPr>
              <a:t>  </a:t>
            </a:r>
            <a:r>
              <a:rPr lang="en" sz="1500" b="0" i="0" u="none" strike="noStrike" cap="none">
                <a:solidFill>
                  <a:srgbClr val="FF0000"/>
                </a:solidFill>
                <a:latin typeface="Times New Roman"/>
                <a:ea typeface="Times New Roman"/>
                <a:cs typeface="Times New Roman"/>
                <a:sym typeface="Times New Roman"/>
              </a:rPr>
              <a:t>A</a:t>
            </a:r>
            <a:endParaRPr sz="1500" b="0" i="0" u="none" strike="noStrike" cap="none">
              <a:solidFill>
                <a:srgbClr val="FF0000"/>
              </a:solidFill>
              <a:latin typeface="Times New Roman"/>
              <a:ea typeface="Times New Roman"/>
              <a:cs typeface="Times New Roman"/>
              <a:sym typeface="Times New Roman"/>
            </a:endParaRPr>
          </a:p>
        </p:txBody>
      </p:sp>
      <p:sp>
        <p:nvSpPr>
          <p:cNvPr id="2217" name="Google Shape;2217;p129"/>
          <p:cNvSpPr/>
          <p:nvPr/>
        </p:nvSpPr>
        <p:spPr>
          <a:xfrm>
            <a:off x="1821400" y="378282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218" name="Google Shape;2218;p129"/>
          <p:cNvSpPr/>
          <p:nvPr/>
        </p:nvSpPr>
        <p:spPr>
          <a:xfrm>
            <a:off x="3638475" y="3705125"/>
            <a:ext cx="504000" cy="530100"/>
          </a:xfrm>
          <a:prstGeom prst="ellipse">
            <a:avLst/>
          </a:prstGeom>
          <a:solidFill>
            <a:srgbClr val="EFEFEF"/>
          </a:solidFill>
          <a:ln w="28575" cap="flat" cmpd="sng">
            <a:solidFill>
              <a:schemeClr val="dk2"/>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cxnSp>
        <p:nvCxnSpPr>
          <p:cNvPr id="2219" name="Google Shape;2219;p129"/>
          <p:cNvCxnSpPr>
            <a:stCxn id="2216" idx="6"/>
            <a:endCxn id="2217" idx="2"/>
          </p:cNvCxnSpPr>
          <p:nvPr/>
        </p:nvCxnSpPr>
        <p:spPr>
          <a:xfrm>
            <a:off x="1303800" y="4009025"/>
            <a:ext cx="517500" cy="39000"/>
          </a:xfrm>
          <a:prstGeom prst="straightConnector1">
            <a:avLst/>
          </a:prstGeom>
          <a:noFill/>
          <a:ln w="19050" cap="flat" cmpd="sng">
            <a:solidFill>
              <a:srgbClr val="FF0000"/>
            </a:solidFill>
            <a:prstDash val="solid"/>
            <a:round/>
            <a:headEnd type="none" w="sm" len="sm"/>
            <a:tailEnd type="none" w="sm" len="sm"/>
          </a:ln>
        </p:spPr>
      </p:cxnSp>
      <p:cxnSp>
        <p:nvCxnSpPr>
          <p:cNvPr id="2220" name="Google Shape;2220;p129"/>
          <p:cNvCxnSpPr>
            <a:stCxn id="2217" idx="6"/>
            <a:endCxn id="2221" idx="2"/>
          </p:cNvCxnSpPr>
          <p:nvPr/>
        </p:nvCxnSpPr>
        <p:spPr>
          <a:xfrm>
            <a:off x="2325400" y="4047875"/>
            <a:ext cx="369900" cy="0"/>
          </a:xfrm>
          <a:prstGeom prst="straightConnector1">
            <a:avLst/>
          </a:prstGeom>
          <a:noFill/>
          <a:ln w="19050" cap="flat" cmpd="sng">
            <a:solidFill>
              <a:srgbClr val="FF0000"/>
            </a:solidFill>
            <a:prstDash val="solid"/>
            <a:round/>
            <a:headEnd type="none" w="sm" len="sm"/>
            <a:tailEnd type="none" w="sm" len="sm"/>
          </a:ln>
        </p:spPr>
      </p:cxnSp>
      <p:sp>
        <p:nvSpPr>
          <p:cNvPr id="2222" name="Google Shape;2222;p129"/>
          <p:cNvSpPr txBox="1"/>
          <p:nvPr/>
        </p:nvSpPr>
        <p:spPr>
          <a:xfrm>
            <a:off x="4284525" y="3487775"/>
            <a:ext cx="2441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221" name="Google Shape;2221;p129"/>
          <p:cNvSpPr/>
          <p:nvPr/>
        </p:nvSpPr>
        <p:spPr>
          <a:xfrm>
            <a:off x="2695250" y="378282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cxnSp>
        <p:nvCxnSpPr>
          <p:cNvPr id="2223" name="Google Shape;2223;p129"/>
          <p:cNvCxnSpPr>
            <a:stCxn id="2221" idx="6"/>
            <a:endCxn id="2218" idx="2"/>
          </p:cNvCxnSpPr>
          <p:nvPr/>
        </p:nvCxnSpPr>
        <p:spPr>
          <a:xfrm rot="10800000" flipH="1">
            <a:off x="3199250" y="3970175"/>
            <a:ext cx="439200" cy="77700"/>
          </a:xfrm>
          <a:prstGeom prst="straightConnector1">
            <a:avLst/>
          </a:prstGeom>
          <a:noFill/>
          <a:ln w="19050" cap="flat" cmpd="sng">
            <a:solidFill>
              <a:srgbClr val="FF0000"/>
            </a:solidFill>
            <a:prstDash val="solid"/>
            <a:round/>
            <a:headEnd type="none" w="sm" len="sm"/>
            <a:tailEnd type="none" w="sm" len="sm"/>
          </a:ln>
        </p:spPr>
      </p:cxnSp>
      <p:sp>
        <p:nvSpPr>
          <p:cNvPr id="2224" name="Google Shape;2224;p129"/>
          <p:cNvSpPr/>
          <p:nvPr/>
        </p:nvSpPr>
        <p:spPr>
          <a:xfrm>
            <a:off x="5064075" y="3640175"/>
            <a:ext cx="504000" cy="530100"/>
          </a:xfrm>
          <a:prstGeom prst="ellipse">
            <a:avLst/>
          </a:prstGeom>
          <a:solidFill>
            <a:srgbClr val="EFEFEF"/>
          </a:solidFill>
          <a:ln w="28575" cap="flat" cmpd="sng">
            <a:solidFill>
              <a:srgbClr val="FF0000"/>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 sz="1500" b="0" i="0" u="none" strike="noStrike" cap="none">
                <a:solidFill>
                  <a:srgbClr val="000000"/>
                </a:solidFill>
                <a:latin typeface="Times New Roman"/>
                <a:ea typeface="Times New Roman"/>
                <a:cs typeface="Times New Roman"/>
                <a:sym typeface="Times New Roman"/>
              </a:rPr>
              <a:t>  </a:t>
            </a:r>
            <a:r>
              <a:rPr lang="en" sz="1500" b="0" i="0" u="none" strike="noStrike" cap="none">
                <a:solidFill>
                  <a:srgbClr val="FF0000"/>
                </a:solidFill>
                <a:latin typeface="Times New Roman"/>
                <a:ea typeface="Times New Roman"/>
                <a:cs typeface="Times New Roman"/>
                <a:sym typeface="Times New Roman"/>
              </a:rPr>
              <a:t>B</a:t>
            </a:r>
            <a:endParaRPr sz="1500" b="0" i="0" u="none" strike="noStrike" cap="none">
              <a:solidFill>
                <a:srgbClr val="FF0000"/>
              </a:solidFill>
              <a:latin typeface="Times New Roman"/>
              <a:ea typeface="Times New Roman"/>
              <a:cs typeface="Times New Roman"/>
              <a:sym typeface="Times New Roman"/>
            </a:endParaRPr>
          </a:p>
        </p:txBody>
      </p:sp>
      <p:cxnSp>
        <p:nvCxnSpPr>
          <p:cNvPr id="2225" name="Google Shape;2225;p129"/>
          <p:cNvCxnSpPr>
            <a:stCxn id="2224" idx="2"/>
            <a:endCxn id="2218" idx="6"/>
          </p:cNvCxnSpPr>
          <p:nvPr/>
        </p:nvCxnSpPr>
        <p:spPr>
          <a:xfrm flipH="1">
            <a:off x="4142475" y="3905225"/>
            <a:ext cx="921600" cy="65100"/>
          </a:xfrm>
          <a:prstGeom prst="straightConnector1">
            <a:avLst/>
          </a:prstGeom>
          <a:noFill/>
          <a:ln w="19050" cap="flat" cmpd="sng">
            <a:solidFill>
              <a:srgbClr val="FF0000"/>
            </a:solidFill>
            <a:prstDash val="solid"/>
            <a:round/>
            <a:headEnd type="none" w="sm" len="sm"/>
            <a:tailEnd type="none" w="sm" len="sm"/>
          </a:ln>
        </p:spPr>
      </p:cxnSp>
      <p:sp>
        <p:nvSpPr>
          <p:cNvPr id="2226" name="Google Shape;2226;p129"/>
          <p:cNvSpPr/>
          <p:nvPr/>
        </p:nvSpPr>
        <p:spPr>
          <a:xfrm>
            <a:off x="3299128" y="3568325"/>
            <a:ext cx="219125" cy="1259825"/>
          </a:xfrm>
          <a:custGeom>
            <a:avLst/>
            <a:gdLst/>
            <a:ahLst/>
            <a:cxnLst/>
            <a:rect l="l" t="t" r="r" b="b"/>
            <a:pathLst>
              <a:path w="8765" h="50393" extrusionOk="0">
                <a:moveTo>
                  <a:pt x="793" y="0"/>
                </a:moveTo>
                <a:cubicBezTo>
                  <a:pt x="2565" y="2363"/>
                  <a:pt x="5713" y="5252"/>
                  <a:pt x="4616" y="7994"/>
                </a:cubicBezTo>
                <a:cubicBezTo>
                  <a:pt x="4563" y="8127"/>
                  <a:pt x="-98" y="13162"/>
                  <a:pt x="98" y="13554"/>
                </a:cubicBezTo>
                <a:cubicBezTo>
                  <a:pt x="1344" y="16050"/>
                  <a:pt x="5676" y="16408"/>
                  <a:pt x="6353" y="19115"/>
                </a:cubicBezTo>
                <a:cubicBezTo>
                  <a:pt x="7307" y="22931"/>
                  <a:pt x="5332" y="27065"/>
                  <a:pt x="3573" y="30583"/>
                </a:cubicBezTo>
                <a:cubicBezTo>
                  <a:pt x="2831" y="32067"/>
                  <a:pt x="7872" y="30067"/>
                  <a:pt x="8439" y="31626"/>
                </a:cubicBezTo>
                <a:cubicBezTo>
                  <a:pt x="9092" y="33422"/>
                  <a:pt x="8439" y="33538"/>
                  <a:pt x="8439" y="35449"/>
                </a:cubicBezTo>
                <a:cubicBezTo>
                  <a:pt x="8439" y="40430"/>
                  <a:pt x="8439" y="45412"/>
                  <a:pt x="8439" y="50393"/>
                </a:cubicBezTo>
              </a:path>
            </a:pathLst>
          </a:cu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2230"/>
        <p:cNvGrpSpPr/>
        <p:nvPr/>
      </p:nvGrpSpPr>
      <p:grpSpPr>
        <a:xfrm>
          <a:off x="0" y="0"/>
          <a:ext cx="0" cy="0"/>
          <a:chOff x="0" y="0"/>
          <a:chExt cx="0" cy="0"/>
        </a:xfrm>
      </p:grpSpPr>
      <p:sp>
        <p:nvSpPr>
          <p:cNvPr id="2231" name="Google Shape;2231;p130"/>
          <p:cNvSpPr/>
          <p:nvPr/>
        </p:nvSpPr>
        <p:spPr>
          <a:xfrm>
            <a:off x="3618122" y="3895625"/>
            <a:ext cx="571500" cy="400200"/>
          </a:xfrm>
          <a:prstGeom prst="triangle">
            <a:avLst>
              <a:gd name="adj" fmla="val 50000"/>
            </a:avLst>
          </a:prstGeom>
          <a:solidFill>
            <a:schemeClr val="lt2"/>
          </a:solid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2" name="Google Shape;2232;p130"/>
          <p:cNvSpPr/>
          <p:nvPr/>
        </p:nvSpPr>
        <p:spPr>
          <a:xfrm>
            <a:off x="2727622" y="3960425"/>
            <a:ext cx="571500" cy="400200"/>
          </a:xfrm>
          <a:prstGeom prst="triangle">
            <a:avLst>
              <a:gd name="adj" fmla="val 50000"/>
            </a:avLst>
          </a:prstGeom>
          <a:solidFill>
            <a:schemeClr val="lt2"/>
          </a:solid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3" name="Google Shape;2233;p130"/>
          <p:cNvSpPr/>
          <p:nvPr/>
        </p:nvSpPr>
        <p:spPr>
          <a:xfrm>
            <a:off x="1707550" y="3895475"/>
            <a:ext cx="807900" cy="530100"/>
          </a:xfrm>
          <a:prstGeom prst="triangle">
            <a:avLst>
              <a:gd name="adj" fmla="val 50000"/>
            </a:avLst>
          </a:prstGeom>
          <a:solidFill>
            <a:schemeClr val="lt2"/>
          </a:solid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4" name="Google Shape;2234;p130"/>
          <p:cNvSpPr txBox="1"/>
          <p:nvPr/>
        </p:nvSpPr>
        <p:spPr>
          <a:xfrm>
            <a:off x="5160875" y="1250950"/>
            <a:ext cx="3809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We can </a:t>
            </a:r>
            <a:r>
              <a:rPr lang="en" sz="1400" b="0" i="0" u="sng" strike="noStrike" cap="none">
                <a:solidFill>
                  <a:srgbClr val="000000"/>
                </a:solidFill>
                <a:latin typeface="Arial"/>
                <a:ea typeface="Arial"/>
                <a:cs typeface="Arial"/>
                <a:sym typeface="Arial"/>
              </a:rPr>
              <a:t>split this path</a:t>
            </a:r>
            <a:r>
              <a:rPr lang="en" sz="1400" b="0" i="0" u="none" strike="noStrike" cap="none">
                <a:solidFill>
                  <a:srgbClr val="000000"/>
                </a:solidFill>
                <a:latin typeface="Arial"/>
                <a:ea typeface="Arial"/>
                <a:cs typeface="Arial"/>
                <a:sym typeface="Arial"/>
              </a:rPr>
              <a:t> into nodes infected by A and nodes infected by B</a:t>
            </a:r>
            <a:endParaRPr sz="1400" b="0" i="0" u="none" strike="noStrike" cap="none">
              <a:solidFill>
                <a:srgbClr val="000000"/>
              </a:solidFill>
              <a:latin typeface="Arial"/>
              <a:ea typeface="Arial"/>
              <a:cs typeface="Arial"/>
              <a:sym typeface="Arial"/>
            </a:endParaRPr>
          </a:p>
        </p:txBody>
      </p:sp>
      <p:sp>
        <p:nvSpPr>
          <p:cNvPr id="2235" name="Google Shape;2235;p130"/>
          <p:cNvSpPr/>
          <p:nvPr/>
        </p:nvSpPr>
        <p:spPr>
          <a:xfrm>
            <a:off x="606150" y="3821375"/>
            <a:ext cx="921600" cy="7767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6" name="Google Shape;2236;p130"/>
          <p:cNvSpPr/>
          <p:nvPr/>
        </p:nvSpPr>
        <p:spPr>
          <a:xfrm>
            <a:off x="4826175" y="3835175"/>
            <a:ext cx="979800" cy="8313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7" name="Google Shape;2237;p130"/>
          <p:cNvSpPr/>
          <p:nvPr/>
        </p:nvSpPr>
        <p:spPr>
          <a:xfrm>
            <a:off x="799800" y="3591575"/>
            <a:ext cx="504000" cy="530100"/>
          </a:xfrm>
          <a:prstGeom prst="ellipse">
            <a:avLst/>
          </a:prstGeom>
          <a:solidFill>
            <a:srgbClr val="EFEFEF"/>
          </a:solidFill>
          <a:ln w="28575" cap="flat" cmpd="sng">
            <a:solidFill>
              <a:srgbClr val="FF0000"/>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 sz="1500" b="0" i="0" u="none" strike="noStrike" cap="none">
                <a:solidFill>
                  <a:srgbClr val="000000"/>
                </a:solidFill>
                <a:latin typeface="Times New Roman"/>
                <a:ea typeface="Times New Roman"/>
                <a:cs typeface="Times New Roman"/>
                <a:sym typeface="Times New Roman"/>
              </a:rPr>
              <a:t>  </a:t>
            </a:r>
            <a:r>
              <a:rPr lang="en" sz="1500" b="0" i="0" u="none" strike="noStrike" cap="none">
                <a:solidFill>
                  <a:srgbClr val="FF0000"/>
                </a:solidFill>
                <a:latin typeface="Times New Roman"/>
                <a:ea typeface="Times New Roman"/>
                <a:cs typeface="Times New Roman"/>
                <a:sym typeface="Times New Roman"/>
              </a:rPr>
              <a:t>A</a:t>
            </a:r>
            <a:endParaRPr sz="1500" b="0" i="0" u="none" strike="noStrike" cap="none">
              <a:solidFill>
                <a:srgbClr val="FF0000"/>
              </a:solidFill>
              <a:latin typeface="Times New Roman"/>
              <a:ea typeface="Times New Roman"/>
              <a:cs typeface="Times New Roman"/>
              <a:sym typeface="Times New Roman"/>
            </a:endParaRPr>
          </a:p>
        </p:txBody>
      </p:sp>
      <p:sp>
        <p:nvSpPr>
          <p:cNvPr id="2238" name="Google Shape;2238;p130"/>
          <p:cNvSpPr/>
          <p:nvPr/>
        </p:nvSpPr>
        <p:spPr>
          <a:xfrm>
            <a:off x="1821400" y="363042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239" name="Google Shape;2239;p130"/>
          <p:cNvSpPr/>
          <p:nvPr/>
        </p:nvSpPr>
        <p:spPr>
          <a:xfrm>
            <a:off x="3638475" y="3552725"/>
            <a:ext cx="504000" cy="530100"/>
          </a:xfrm>
          <a:prstGeom prst="ellipse">
            <a:avLst/>
          </a:prstGeom>
          <a:solidFill>
            <a:srgbClr val="EFEFEF"/>
          </a:solidFill>
          <a:ln w="28575" cap="flat" cmpd="sng">
            <a:solidFill>
              <a:schemeClr val="dk2"/>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cxnSp>
        <p:nvCxnSpPr>
          <p:cNvPr id="2240" name="Google Shape;2240;p130"/>
          <p:cNvCxnSpPr>
            <a:stCxn id="2237" idx="6"/>
            <a:endCxn id="2238" idx="2"/>
          </p:cNvCxnSpPr>
          <p:nvPr/>
        </p:nvCxnSpPr>
        <p:spPr>
          <a:xfrm>
            <a:off x="1303800" y="3856625"/>
            <a:ext cx="517500" cy="39000"/>
          </a:xfrm>
          <a:prstGeom prst="straightConnector1">
            <a:avLst/>
          </a:prstGeom>
          <a:noFill/>
          <a:ln w="19050" cap="flat" cmpd="sng">
            <a:solidFill>
              <a:srgbClr val="FF0000"/>
            </a:solidFill>
            <a:prstDash val="solid"/>
            <a:round/>
            <a:headEnd type="none" w="sm" len="sm"/>
            <a:tailEnd type="none" w="sm" len="sm"/>
          </a:ln>
        </p:spPr>
      </p:cxnSp>
      <p:cxnSp>
        <p:nvCxnSpPr>
          <p:cNvPr id="2241" name="Google Shape;2241;p130"/>
          <p:cNvCxnSpPr>
            <a:stCxn id="2238" idx="6"/>
            <a:endCxn id="2242" idx="2"/>
          </p:cNvCxnSpPr>
          <p:nvPr/>
        </p:nvCxnSpPr>
        <p:spPr>
          <a:xfrm>
            <a:off x="2325400" y="3895475"/>
            <a:ext cx="369900" cy="0"/>
          </a:xfrm>
          <a:prstGeom prst="straightConnector1">
            <a:avLst/>
          </a:prstGeom>
          <a:noFill/>
          <a:ln w="19050" cap="flat" cmpd="sng">
            <a:solidFill>
              <a:srgbClr val="FF0000"/>
            </a:solidFill>
            <a:prstDash val="solid"/>
            <a:round/>
            <a:headEnd type="none" w="sm" len="sm"/>
            <a:tailEnd type="none" w="sm" len="sm"/>
          </a:ln>
        </p:spPr>
      </p:cxnSp>
      <p:sp>
        <p:nvSpPr>
          <p:cNvPr id="2243" name="Google Shape;2243;p130"/>
          <p:cNvSpPr txBox="1"/>
          <p:nvPr/>
        </p:nvSpPr>
        <p:spPr>
          <a:xfrm>
            <a:off x="4284525" y="3335375"/>
            <a:ext cx="2441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242" name="Google Shape;2242;p130"/>
          <p:cNvSpPr/>
          <p:nvPr/>
        </p:nvSpPr>
        <p:spPr>
          <a:xfrm>
            <a:off x="2695250" y="363042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cxnSp>
        <p:nvCxnSpPr>
          <p:cNvPr id="2244" name="Google Shape;2244;p130"/>
          <p:cNvCxnSpPr>
            <a:stCxn id="2242" idx="6"/>
            <a:endCxn id="2239" idx="2"/>
          </p:cNvCxnSpPr>
          <p:nvPr/>
        </p:nvCxnSpPr>
        <p:spPr>
          <a:xfrm rot="10800000" flipH="1">
            <a:off x="3199250" y="3817775"/>
            <a:ext cx="439200" cy="77700"/>
          </a:xfrm>
          <a:prstGeom prst="straightConnector1">
            <a:avLst/>
          </a:prstGeom>
          <a:noFill/>
          <a:ln w="19050" cap="flat" cmpd="sng">
            <a:solidFill>
              <a:srgbClr val="FF0000"/>
            </a:solidFill>
            <a:prstDash val="solid"/>
            <a:round/>
            <a:headEnd type="none" w="sm" len="sm"/>
            <a:tailEnd type="none" w="sm" len="sm"/>
          </a:ln>
        </p:spPr>
      </p:cxnSp>
      <p:sp>
        <p:nvSpPr>
          <p:cNvPr id="2245" name="Google Shape;2245;p130"/>
          <p:cNvSpPr/>
          <p:nvPr/>
        </p:nvSpPr>
        <p:spPr>
          <a:xfrm>
            <a:off x="5064075" y="3487775"/>
            <a:ext cx="504000" cy="530100"/>
          </a:xfrm>
          <a:prstGeom prst="ellipse">
            <a:avLst/>
          </a:prstGeom>
          <a:solidFill>
            <a:srgbClr val="EFEFEF"/>
          </a:solidFill>
          <a:ln w="28575" cap="flat" cmpd="sng">
            <a:solidFill>
              <a:srgbClr val="FF0000"/>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 sz="1500" b="0" i="0" u="none" strike="noStrike" cap="none">
                <a:solidFill>
                  <a:srgbClr val="000000"/>
                </a:solidFill>
                <a:latin typeface="Times New Roman"/>
                <a:ea typeface="Times New Roman"/>
                <a:cs typeface="Times New Roman"/>
                <a:sym typeface="Times New Roman"/>
              </a:rPr>
              <a:t>  </a:t>
            </a:r>
            <a:r>
              <a:rPr lang="en" sz="1500" b="0" i="0" u="none" strike="noStrike" cap="none">
                <a:solidFill>
                  <a:srgbClr val="FF0000"/>
                </a:solidFill>
                <a:latin typeface="Times New Roman"/>
                <a:ea typeface="Times New Roman"/>
                <a:cs typeface="Times New Roman"/>
                <a:sym typeface="Times New Roman"/>
              </a:rPr>
              <a:t>B</a:t>
            </a:r>
            <a:endParaRPr sz="1500" b="0" i="0" u="none" strike="noStrike" cap="none">
              <a:solidFill>
                <a:srgbClr val="FF0000"/>
              </a:solidFill>
              <a:latin typeface="Times New Roman"/>
              <a:ea typeface="Times New Roman"/>
              <a:cs typeface="Times New Roman"/>
              <a:sym typeface="Times New Roman"/>
            </a:endParaRPr>
          </a:p>
        </p:txBody>
      </p:sp>
      <p:cxnSp>
        <p:nvCxnSpPr>
          <p:cNvPr id="2246" name="Google Shape;2246;p130"/>
          <p:cNvCxnSpPr>
            <a:stCxn id="2245" idx="2"/>
            <a:endCxn id="2239" idx="6"/>
          </p:cNvCxnSpPr>
          <p:nvPr/>
        </p:nvCxnSpPr>
        <p:spPr>
          <a:xfrm flipH="1">
            <a:off x="4142475" y="3752825"/>
            <a:ext cx="921600" cy="65100"/>
          </a:xfrm>
          <a:prstGeom prst="straightConnector1">
            <a:avLst/>
          </a:prstGeom>
          <a:noFill/>
          <a:ln w="19050" cap="flat" cmpd="sng">
            <a:solidFill>
              <a:srgbClr val="FF0000"/>
            </a:solidFill>
            <a:prstDash val="solid"/>
            <a:round/>
            <a:headEnd type="none" w="sm" len="sm"/>
            <a:tailEnd type="none" w="sm" len="sm"/>
          </a:ln>
        </p:spPr>
      </p:cxnSp>
      <p:cxnSp>
        <p:nvCxnSpPr>
          <p:cNvPr id="2247" name="Google Shape;2247;p130"/>
          <p:cNvCxnSpPr/>
          <p:nvPr/>
        </p:nvCxnSpPr>
        <p:spPr>
          <a:xfrm rot="10800000" flipH="1">
            <a:off x="3232075" y="1563950"/>
            <a:ext cx="1720200" cy="1972200"/>
          </a:xfrm>
          <a:prstGeom prst="straightConnector1">
            <a:avLst/>
          </a:prstGeom>
          <a:noFill/>
          <a:ln w="19050" cap="flat" cmpd="sng">
            <a:solidFill>
              <a:srgbClr val="FF0000"/>
            </a:solidFill>
            <a:prstDash val="solid"/>
            <a:round/>
            <a:headEnd type="none" w="sm" len="sm"/>
            <a:tailEnd type="triangle" w="med" len="med"/>
          </a:ln>
        </p:spPr>
      </p:cxnSp>
      <p:sp>
        <p:nvSpPr>
          <p:cNvPr id="2248" name="Google Shape;2248;p130"/>
          <p:cNvSpPr txBox="1"/>
          <p:nvPr/>
        </p:nvSpPr>
        <p:spPr>
          <a:xfrm>
            <a:off x="5204325" y="2082250"/>
            <a:ext cx="3765600" cy="12621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How to find this split? </a:t>
            </a:r>
            <a:r>
              <a:rPr lang="en" sz="1400" b="1" i="1" u="none" strike="noStrike" cap="none">
                <a:solidFill>
                  <a:srgbClr val="000000"/>
                </a:solidFill>
                <a:latin typeface="Arial"/>
                <a:ea typeface="Arial"/>
                <a:cs typeface="Arial"/>
                <a:sym typeface="Arial"/>
              </a:rPr>
              <a:t>Binary search</a:t>
            </a:r>
            <a:r>
              <a:rPr lang="en" sz="1400" b="0" i="0" u="none" strike="noStrike" cap="none">
                <a:solidFill>
                  <a:srgbClr val="000000"/>
                </a:solidFill>
                <a:latin typeface="Arial"/>
                <a:ea typeface="Arial"/>
                <a:cs typeface="Arial"/>
                <a:sym typeface="Arial"/>
              </a:rPr>
              <a:t> along this path</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max path length is n: binary search = O(logn)</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Performance: O(nlog</a:t>
            </a:r>
            <a:r>
              <a:rPr lang="en" sz="1400" b="0" i="0" u="none" strike="noStrike" cap="none" baseline="30000">
                <a:solidFill>
                  <a:srgbClr val="000000"/>
                </a:solidFill>
                <a:latin typeface="Arial"/>
                <a:ea typeface="Arial"/>
                <a:cs typeface="Arial"/>
                <a:sym typeface="Arial"/>
              </a:rPr>
              <a:t>2</a:t>
            </a:r>
            <a:r>
              <a:rPr lang="en" sz="1400" b="0" i="0" u="none" strike="noStrike" cap="none">
                <a:solidFill>
                  <a:srgbClr val="000000"/>
                </a:solidFill>
                <a:latin typeface="Arial"/>
                <a:ea typeface="Arial"/>
                <a:cs typeface="Arial"/>
                <a:sym typeface="Arial"/>
              </a:rPr>
              <a:t>n)</a:t>
            </a:r>
            <a:endParaRPr sz="1400" b="0" i="0" u="none" strike="noStrike" cap="none">
              <a:solidFill>
                <a:srgbClr val="000000"/>
              </a:solidFill>
              <a:latin typeface="Arial"/>
              <a:ea typeface="Arial"/>
              <a:cs typeface="Arial"/>
              <a:sym typeface="Arial"/>
            </a:endParaRPr>
          </a:p>
        </p:txBody>
      </p:sp>
      <p:sp>
        <p:nvSpPr>
          <p:cNvPr id="2249" name="Google Shape;2249;p130"/>
          <p:cNvSpPr/>
          <p:nvPr/>
        </p:nvSpPr>
        <p:spPr>
          <a:xfrm>
            <a:off x="3299128" y="3415925"/>
            <a:ext cx="219125" cy="1259825"/>
          </a:xfrm>
          <a:custGeom>
            <a:avLst/>
            <a:gdLst/>
            <a:ahLst/>
            <a:cxnLst/>
            <a:rect l="l" t="t" r="r" b="b"/>
            <a:pathLst>
              <a:path w="8765" h="50393" extrusionOk="0">
                <a:moveTo>
                  <a:pt x="793" y="0"/>
                </a:moveTo>
                <a:cubicBezTo>
                  <a:pt x="2565" y="2363"/>
                  <a:pt x="5713" y="5252"/>
                  <a:pt x="4616" y="7994"/>
                </a:cubicBezTo>
                <a:cubicBezTo>
                  <a:pt x="4563" y="8127"/>
                  <a:pt x="-98" y="13162"/>
                  <a:pt x="98" y="13554"/>
                </a:cubicBezTo>
                <a:cubicBezTo>
                  <a:pt x="1344" y="16050"/>
                  <a:pt x="5676" y="16408"/>
                  <a:pt x="6353" y="19115"/>
                </a:cubicBezTo>
                <a:cubicBezTo>
                  <a:pt x="7307" y="22931"/>
                  <a:pt x="5332" y="27065"/>
                  <a:pt x="3573" y="30583"/>
                </a:cubicBezTo>
                <a:cubicBezTo>
                  <a:pt x="2831" y="32067"/>
                  <a:pt x="7872" y="30067"/>
                  <a:pt x="8439" y="31626"/>
                </a:cubicBezTo>
                <a:cubicBezTo>
                  <a:pt x="9092" y="33422"/>
                  <a:pt x="8439" y="33538"/>
                  <a:pt x="8439" y="35449"/>
                </a:cubicBezTo>
                <a:cubicBezTo>
                  <a:pt x="8439" y="40430"/>
                  <a:pt x="8439" y="45412"/>
                  <a:pt x="8439" y="50393"/>
                </a:cubicBezTo>
              </a:path>
            </a:pathLst>
          </a:cu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130"/>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 2 infections case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highlight>
                  <a:srgbClr val="D9EAD3"/>
                </a:highlight>
              </a:rPr>
              <a:t>Adjacency List</a:t>
            </a:r>
            <a:r>
              <a:rPr lang="en"/>
              <a:t> (Undirected Graph)</a:t>
            </a:r>
            <a:endParaRPr/>
          </a:p>
          <a:p>
            <a:pPr marL="0" lvl="0" indent="0" algn="l" rtl="0">
              <a:lnSpc>
                <a:spcPct val="100000"/>
              </a:lnSpc>
              <a:spcBef>
                <a:spcPts val="0"/>
              </a:spcBef>
              <a:spcAft>
                <a:spcPts val="0"/>
              </a:spcAft>
              <a:buSzPct val="111111"/>
              <a:buNone/>
            </a:pPr>
            <a:endParaRPr/>
          </a:p>
        </p:txBody>
      </p:sp>
      <p:sp>
        <p:nvSpPr>
          <p:cNvPr id="328" name="Google Shape;328;p13"/>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329" name="Google Shape;329;p13"/>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330" name="Google Shape;330;p13"/>
          <p:cNvSpPr/>
          <p:nvPr/>
        </p:nvSpPr>
        <p:spPr>
          <a:xfrm>
            <a:off x="1499713" y="2944851"/>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331" name="Google Shape;331;p13"/>
          <p:cNvCxnSpPr>
            <a:stCxn id="328" idx="6"/>
            <a:endCxn id="330"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332" name="Google Shape;332;p13"/>
          <p:cNvSpPr/>
          <p:nvPr/>
        </p:nvSpPr>
        <p:spPr>
          <a:xfrm>
            <a:off x="1499711" y="3870768"/>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333" name="Google Shape;333;p13"/>
          <p:cNvSpPr/>
          <p:nvPr/>
        </p:nvSpPr>
        <p:spPr>
          <a:xfrm>
            <a:off x="2222116" y="3407785"/>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334" name="Google Shape;334;p13"/>
          <p:cNvCxnSpPr>
            <a:stCxn id="328" idx="4"/>
            <a:endCxn id="329"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335" name="Google Shape;335;p13"/>
          <p:cNvCxnSpPr>
            <a:stCxn id="330" idx="3"/>
            <a:endCxn id="329"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336" name="Google Shape;336;p13"/>
          <p:cNvCxnSpPr>
            <a:stCxn id="332" idx="2"/>
            <a:endCxn id="329"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337" name="Google Shape;337;p13"/>
          <p:cNvCxnSpPr>
            <a:stCxn id="330" idx="4"/>
            <a:endCxn id="332"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338" name="Google Shape;338;p13"/>
          <p:cNvCxnSpPr>
            <a:stCxn id="333" idx="3"/>
            <a:endCxn id="332"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339" name="Google Shape;339;p13"/>
          <p:cNvCxnSpPr>
            <a:stCxn id="330" idx="6"/>
            <a:endCxn id="333"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
        <p:nvSpPr>
          <p:cNvPr id="340" name="Google Shape;340;p13"/>
          <p:cNvSpPr/>
          <p:nvPr/>
        </p:nvSpPr>
        <p:spPr>
          <a:xfrm>
            <a:off x="3271450" y="249707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341" name="Google Shape;341;p13"/>
          <p:cNvSpPr/>
          <p:nvPr/>
        </p:nvSpPr>
        <p:spPr>
          <a:xfrm>
            <a:off x="2819675" y="24970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342" name="Google Shape;342;p13"/>
          <p:cNvSpPr/>
          <p:nvPr/>
        </p:nvSpPr>
        <p:spPr>
          <a:xfrm>
            <a:off x="3271450" y="2950447"/>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343" name="Google Shape;343;p13"/>
          <p:cNvSpPr/>
          <p:nvPr/>
        </p:nvSpPr>
        <p:spPr>
          <a:xfrm>
            <a:off x="2819675" y="29504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344" name="Google Shape;344;p13"/>
          <p:cNvSpPr/>
          <p:nvPr/>
        </p:nvSpPr>
        <p:spPr>
          <a:xfrm>
            <a:off x="3271450" y="3403820"/>
            <a:ext cx="457200" cy="453300"/>
          </a:xfrm>
          <a:prstGeom prst="rect">
            <a:avLst/>
          </a:prstGeom>
          <a:solidFill>
            <a:srgbClr val="FFFF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345" name="Google Shape;345;p13"/>
          <p:cNvSpPr/>
          <p:nvPr/>
        </p:nvSpPr>
        <p:spPr>
          <a:xfrm>
            <a:off x="2819675" y="34038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346" name="Google Shape;346;p13"/>
          <p:cNvSpPr/>
          <p:nvPr/>
        </p:nvSpPr>
        <p:spPr>
          <a:xfrm>
            <a:off x="3271450" y="3857192"/>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347" name="Google Shape;347;p13"/>
          <p:cNvSpPr/>
          <p:nvPr/>
        </p:nvSpPr>
        <p:spPr>
          <a:xfrm>
            <a:off x="2819675" y="38571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348" name="Google Shape;348;p13"/>
          <p:cNvSpPr/>
          <p:nvPr/>
        </p:nvSpPr>
        <p:spPr>
          <a:xfrm>
            <a:off x="3271450" y="431056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349" name="Google Shape;349;p13"/>
          <p:cNvSpPr/>
          <p:nvPr/>
        </p:nvSpPr>
        <p:spPr>
          <a:xfrm>
            <a:off x="2819675" y="43105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350" name="Google Shape;350;p13"/>
          <p:cNvCxnSpPr>
            <a:stCxn id="340" idx="3"/>
            <a:endCxn id="351" idx="1"/>
          </p:cNvCxnSpPr>
          <p:nvPr/>
        </p:nvCxnSpPr>
        <p:spPr>
          <a:xfrm>
            <a:off x="3728650" y="2723725"/>
            <a:ext cx="323700" cy="0"/>
          </a:xfrm>
          <a:prstGeom prst="straightConnector1">
            <a:avLst/>
          </a:prstGeom>
          <a:noFill/>
          <a:ln w="19050" cap="flat" cmpd="sng">
            <a:solidFill>
              <a:srgbClr val="595959"/>
            </a:solidFill>
            <a:prstDash val="solid"/>
            <a:round/>
            <a:headEnd type="none" w="sm" len="sm"/>
            <a:tailEnd type="triangle" w="med" len="med"/>
          </a:ln>
        </p:spPr>
      </p:cxnSp>
      <p:sp>
        <p:nvSpPr>
          <p:cNvPr id="351" name="Google Shape;351;p13"/>
          <p:cNvSpPr/>
          <p:nvPr/>
        </p:nvSpPr>
        <p:spPr>
          <a:xfrm>
            <a:off x="4052310" y="25620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352" name="Google Shape;352;p13"/>
          <p:cNvSpPr/>
          <p:nvPr/>
        </p:nvSpPr>
        <p:spPr>
          <a:xfrm>
            <a:off x="4699343" y="25620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353" name="Google Shape;353;p13"/>
          <p:cNvCxnSpPr>
            <a:stCxn id="351" idx="3"/>
            <a:endCxn id="352" idx="1"/>
          </p:cNvCxnSpPr>
          <p:nvPr/>
        </p:nvCxnSpPr>
        <p:spPr>
          <a:xfrm>
            <a:off x="4375710" y="27237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354" name="Google Shape;354;p13"/>
          <p:cNvCxnSpPr>
            <a:stCxn id="342" idx="3"/>
            <a:endCxn id="355" idx="1"/>
          </p:cNvCxnSpPr>
          <p:nvPr/>
        </p:nvCxnSpPr>
        <p:spPr>
          <a:xfrm>
            <a:off x="3728650" y="3177097"/>
            <a:ext cx="323700" cy="0"/>
          </a:xfrm>
          <a:prstGeom prst="straightConnector1">
            <a:avLst/>
          </a:prstGeom>
          <a:noFill/>
          <a:ln w="19050" cap="flat" cmpd="sng">
            <a:solidFill>
              <a:srgbClr val="595959"/>
            </a:solidFill>
            <a:prstDash val="solid"/>
            <a:round/>
            <a:headEnd type="none" w="sm" len="sm"/>
            <a:tailEnd type="triangle" w="med" len="med"/>
          </a:ln>
        </p:spPr>
      </p:cxnSp>
      <p:sp>
        <p:nvSpPr>
          <p:cNvPr id="355" name="Google Shape;355;p13"/>
          <p:cNvSpPr/>
          <p:nvPr/>
        </p:nvSpPr>
        <p:spPr>
          <a:xfrm>
            <a:off x="4052360" y="301539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356" name="Google Shape;356;p13"/>
          <p:cNvSpPr/>
          <p:nvPr/>
        </p:nvSpPr>
        <p:spPr>
          <a:xfrm>
            <a:off x="4699393" y="301540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cxnSp>
        <p:nvCxnSpPr>
          <p:cNvPr id="357" name="Google Shape;357;p13"/>
          <p:cNvCxnSpPr>
            <a:stCxn id="355" idx="3"/>
            <a:endCxn id="356" idx="1"/>
          </p:cNvCxnSpPr>
          <p:nvPr/>
        </p:nvCxnSpPr>
        <p:spPr>
          <a:xfrm>
            <a:off x="4375760" y="31770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358" name="Google Shape;358;p13"/>
          <p:cNvCxnSpPr>
            <a:stCxn id="356" idx="3"/>
            <a:endCxn id="359" idx="1"/>
          </p:cNvCxnSpPr>
          <p:nvPr/>
        </p:nvCxnSpPr>
        <p:spPr>
          <a:xfrm>
            <a:off x="5022793" y="3177104"/>
            <a:ext cx="323700" cy="0"/>
          </a:xfrm>
          <a:prstGeom prst="straightConnector1">
            <a:avLst/>
          </a:prstGeom>
          <a:noFill/>
          <a:ln w="19050" cap="flat" cmpd="sng">
            <a:solidFill>
              <a:srgbClr val="595959"/>
            </a:solidFill>
            <a:prstDash val="solid"/>
            <a:round/>
            <a:headEnd type="none" w="sm" len="sm"/>
            <a:tailEnd type="triangle" w="med" len="med"/>
          </a:ln>
        </p:spPr>
      </p:cxnSp>
      <p:sp>
        <p:nvSpPr>
          <p:cNvPr id="359" name="Google Shape;359;p13"/>
          <p:cNvSpPr/>
          <p:nvPr/>
        </p:nvSpPr>
        <p:spPr>
          <a:xfrm>
            <a:off x="5346560" y="301539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360" name="Google Shape;360;p13"/>
          <p:cNvSpPr/>
          <p:nvPr/>
        </p:nvSpPr>
        <p:spPr>
          <a:xfrm>
            <a:off x="5993593" y="301540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361" name="Google Shape;361;p13"/>
          <p:cNvCxnSpPr>
            <a:stCxn id="359" idx="3"/>
            <a:endCxn id="360" idx="1"/>
          </p:cNvCxnSpPr>
          <p:nvPr/>
        </p:nvCxnSpPr>
        <p:spPr>
          <a:xfrm>
            <a:off x="5669960" y="31770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362" name="Google Shape;362;p13"/>
          <p:cNvCxnSpPr>
            <a:stCxn id="344" idx="3"/>
            <a:endCxn id="363" idx="1"/>
          </p:cNvCxnSpPr>
          <p:nvPr/>
        </p:nvCxnSpPr>
        <p:spPr>
          <a:xfrm>
            <a:off x="3728650" y="3630470"/>
            <a:ext cx="323700" cy="0"/>
          </a:xfrm>
          <a:prstGeom prst="straightConnector1">
            <a:avLst/>
          </a:prstGeom>
          <a:noFill/>
          <a:ln w="19050" cap="flat" cmpd="sng">
            <a:solidFill>
              <a:srgbClr val="595959"/>
            </a:solidFill>
            <a:prstDash val="solid"/>
            <a:round/>
            <a:headEnd type="none" w="sm" len="sm"/>
            <a:tailEnd type="triangle" w="med" len="med"/>
          </a:ln>
        </p:spPr>
      </p:cxnSp>
      <p:sp>
        <p:nvSpPr>
          <p:cNvPr id="363" name="Google Shape;363;p13"/>
          <p:cNvSpPr/>
          <p:nvPr/>
        </p:nvSpPr>
        <p:spPr>
          <a:xfrm>
            <a:off x="4052360" y="3468767"/>
            <a:ext cx="323400" cy="323400"/>
          </a:xfrm>
          <a:prstGeom prst="rect">
            <a:avLst/>
          </a:prstGeom>
          <a:solidFill>
            <a:srgbClr val="E6B8A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364" name="Google Shape;364;p13"/>
          <p:cNvSpPr/>
          <p:nvPr/>
        </p:nvSpPr>
        <p:spPr>
          <a:xfrm>
            <a:off x="4699393" y="3468779"/>
            <a:ext cx="323400" cy="323400"/>
          </a:xfrm>
          <a:prstGeom prst="rect">
            <a:avLst/>
          </a:prstGeom>
          <a:solidFill>
            <a:srgbClr val="E6B8A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365" name="Google Shape;365;p13"/>
          <p:cNvCxnSpPr>
            <a:stCxn id="363" idx="3"/>
            <a:endCxn id="364" idx="1"/>
          </p:cNvCxnSpPr>
          <p:nvPr/>
        </p:nvCxnSpPr>
        <p:spPr>
          <a:xfrm>
            <a:off x="4375760" y="363046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366" name="Google Shape;366;p13"/>
          <p:cNvCxnSpPr>
            <a:stCxn id="346" idx="3"/>
            <a:endCxn id="367" idx="1"/>
          </p:cNvCxnSpPr>
          <p:nvPr/>
        </p:nvCxnSpPr>
        <p:spPr>
          <a:xfrm>
            <a:off x="3728650" y="4083842"/>
            <a:ext cx="323700" cy="0"/>
          </a:xfrm>
          <a:prstGeom prst="straightConnector1">
            <a:avLst/>
          </a:prstGeom>
          <a:noFill/>
          <a:ln w="19050" cap="flat" cmpd="sng">
            <a:solidFill>
              <a:srgbClr val="595959"/>
            </a:solidFill>
            <a:prstDash val="solid"/>
            <a:round/>
            <a:headEnd type="none" w="sm" len="sm"/>
            <a:tailEnd type="triangle" w="med" len="med"/>
          </a:ln>
        </p:spPr>
      </p:cxnSp>
      <p:sp>
        <p:nvSpPr>
          <p:cNvPr id="367" name="Google Shape;367;p13"/>
          <p:cNvSpPr/>
          <p:nvPr/>
        </p:nvSpPr>
        <p:spPr>
          <a:xfrm>
            <a:off x="4052360" y="39221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368" name="Google Shape;368;p13"/>
          <p:cNvSpPr/>
          <p:nvPr/>
        </p:nvSpPr>
        <p:spPr>
          <a:xfrm>
            <a:off x="4699393" y="392215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369" name="Google Shape;369;p13"/>
          <p:cNvCxnSpPr>
            <a:stCxn id="367" idx="3"/>
            <a:endCxn id="368" idx="1"/>
          </p:cNvCxnSpPr>
          <p:nvPr/>
        </p:nvCxnSpPr>
        <p:spPr>
          <a:xfrm>
            <a:off x="4375760" y="408384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370" name="Google Shape;370;p13"/>
          <p:cNvCxnSpPr>
            <a:stCxn id="368" idx="3"/>
            <a:endCxn id="371" idx="1"/>
          </p:cNvCxnSpPr>
          <p:nvPr/>
        </p:nvCxnSpPr>
        <p:spPr>
          <a:xfrm>
            <a:off x="5022793" y="4083854"/>
            <a:ext cx="323700" cy="0"/>
          </a:xfrm>
          <a:prstGeom prst="straightConnector1">
            <a:avLst/>
          </a:prstGeom>
          <a:noFill/>
          <a:ln w="19050" cap="flat" cmpd="sng">
            <a:solidFill>
              <a:srgbClr val="595959"/>
            </a:solidFill>
            <a:prstDash val="solid"/>
            <a:round/>
            <a:headEnd type="none" w="sm" len="sm"/>
            <a:tailEnd type="triangle" w="med" len="med"/>
          </a:ln>
        </p:spPr>
      </p:cxnSp>
      <p:sp>
        <p:nvSpPr>
          <p:cNvPr id="371" name="Google Shape;371;p13"/>
          <p:cNvSpPr/>
          <p:nvPr/>
        </p:nvSpPr>
        <p:spPr>
          <a:xfrm>
            <a:off x="5346560" y="39221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cxnSp>
        <p:nvCxnSpPr>
          <p:cNvPr id="372" name="Google Shape;372;p13"/>
          <p:cNvCxnSpPr>
            <a:stCxn id="348" idx="3"/>
            <a:endCxn id="373" idx="1"/>
          </p:cNvCxnSpPr>
          <p:nvPr/>
        </p:nvCxnSpPr>
        <p:spPr>
          <a:xfrm>
            <a:off x="3728650" y="4537215"/>
            <a:ext cx="323700" cy="0"/>
          </a:xfrm>
          <a:prstGeom prst="straightConnector1">
            <a:avLst/>
          </a:prstGeom>
          <a:noFill/>
          <a:ln w="19050" cap="flat" cmpd="sng">
            <a:solidFill>
              <a:srgbClr val="595959"/>
            </a:solidFill>
            <a:prstDash val="solid"/>
            <a:round/>
            <a:headEnd type="none" w="sm" len="sm"/>
            <a:tailEnd type="triangle" w="med" len="med"/>
          </a:ln>
        </p:spPr>
      </p:cxnSp>
      <p:sp>
        <p:nvSpPr>
          <p:cNvPr id="373" name="Google Shape;373;p13"/>
          <p:cNvSpPr/>
          <p:nvPr/>
        </p:nvSpPr>
        <p:spPr>
          <a:xfrm>
            <a:off x="4052360" y="43755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374" name="Google Shape;374;p13"/>
          <p:cNvSpPr/>
          <p:nvPr/>
        </p:nvSpPr>
        <p:spPr>
          <a:xfrm>
            <a:off x="4699393" y="43755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375" name="Google Shape;375;p13"/>
          <p:cNvCxnSpPr>
            <a:stCxn id="373" idx="3"/>
            <a:endCxn id="374" idx="1"/>
          </p:cNvCxnSpPr>
          <p:nvPr/>
        </p:nvCxnSpPr>
        <p:spPr>
          <a:xfrm>
            <a:off x="4375760" y="45372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376" name="Google Shape;376;p13"/>
          <p:cNvCxnSpPr>
            <a:stCxn id="374" idx="3"/>
            <a:endCxn id="377" idx="1"/>
          </p:cNvCxnSpPr>
          <p:nvPr/>
        </p:nvCxnSpPr>
        <p:spPr>
          <a:xfrm>
            <a:off x="5022793" y="4537229"/>
            <a:ext cx="323700" cy="0"/>
          </a:xfrm>
          <a:prstGeom prst="straightConnector1">
            <a:avLst/>
          </a:prstGeom>
          <a:noFill/>
          <a:ln w="19050" cap="flat" cmpd="sng">
            <a:solidFill>
              <a:srgbClr val="595959"/>
            </a:solidFill>
            <a:prstDash val="solid"/>
            <a:round/>
            <a:headEnd type="none" w="sm" len="sm"/>
            <a:tailEnd type="triangle" w="med" len="med"/>
          </a:ln>
        </p:spPr>
      </p:cxnSp>
      <p:sp>
        <p:nvSpPr>
          <p:cNvPr id="377" name="Google Shape;377;p13"/>
          <p:cNvSpPr/>
          <p:nvPr/>
        </p:nvSpPr>
        <p:spPr>
          <a:xfrm>
            <a:off x="5346560" y="43755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378" name="Google Shape;378;p13"/>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379" name="Google Shape;379;p13"/>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n"/>
              <a:t>How to represent this?</a:t>
            </a:r>
            <a:br>
              <a:rPr lang="en"/>
            </a:br>
            <a:r>
              <a:rPr lang="en" b="1"/>
              <a:t>Array</a:t>
            </a:r>
            <a:r>
              <a:rPr lang="en"/>
              <a:t>: The nodes </a:t>
            </a:r>
            <a:br>
              <a:rPr lang="en"/>
            </a:br>
            <a:r>
              <a:rPr lang="en" b="1"/>
              <a:t>Linked List: </a:t>
            </a:r>
            <a:r>
              <a:rPr lang="en"/>
              <a:t>The edges representing the other nodes it is connected to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C9DAF8"/>
                </a:highlight>
              </a:rPr>
              <a:t>Adjacency Matrix</a:t>
            </a:r>
            <a:r>
              <a:rPr lang="en"/>
              <a:t> (Undirected Graph)</a:t>
            </a:r>
            <a:endParaRPr/>
          </a:p>
        </p:txBody>
      </p:sp>
      <p:sp>
        <p:nvSpPr>
          <p:cNvPr id="385" name="Google Shape;385;p14"/>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386" name="Google Shape;386;p14"/>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387" name="Google Shape;387;p14"/>
          <p:cNvSpPr/>
          <p:nvPr/>
        </p:nvSpPr>
        <p:spPr>
          <a:xfrm>
            <a:off x="1499713"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388" name="Google Shape;388;p14"/>
          <p:cNvCxnSpPr>
            <a:stCxn id="385" idx="6"/>
            <a:endCxn id="387"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389" name="Google Shape;389;p14"/>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390" name="Google Shape;390;p14"/>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391" name="Google Shape;391;p14"/>
          <p:cNvCxnSpPr>
            <a:stCxn id="385" idx="4"/>
            <a:endCxn id="386"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392" name="Google Shape;392;p14"/>
          <p:cNvCxnSpPr>
            <a:stCxn id="387" idx="3"/>
            <a:endCxn id="386"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393" name="Google Shape;393;p14"/>
          <p:cNvCxnSpPr>
            <a:stCxn id="389" idx="2"/>
            <a:endCxn id="386"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394" name="Google Shape;394;p14"/>
          <p:cNvCxnSpPr>
            <a:stCxn id="387" idx="4"/>
            <a:endCxn id="389"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395" name="Google Shape;395;p14"/>
          <p:cNvCxnSpPr>
            <a:stCxn id="390" idx="3"/>
            <a:endCxn id="389"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396" name="Google Shape;396;p14"/>
          <p:cNvCxnSpPr>
            <a:stCxn id="387" idx="6"/>
            <a:endCxn id="390"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
        <p:nvSpPr>
          <p:cNvPr id="397" name="Google Shape;397;p14"/>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398" name="Google Shape;398;p14"/>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How to represent this?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C9DAF8"/>
                </a:highlight>
              </a:rPr>
              <a:t>Adjacency Matrix</a:t>
            </a:r>
            <a:r>
              <a:rPr lang="en"/>
              <a:t> (Undirected Graph)</a:t>
            </a:r>
            <a:endParaRPr/>
          </a:p>
        </p:txBody>
      </p:sp>
      <p:sp>
        <p:nvSpPr>
          <p:cNvPr id="404" name="Google Shape;404;p15"/>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405" name="Google Shape;405;p15"/>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406" name="Google Shape;406;p15"/>
          <p:cNvSpPr/>
          <p:nvPr/>
        </p:nvSpPr>
        <p:spPr>
          <a:xfrm>
            <a:off x="1499713"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407" name="Google Shape;407;p15"/>
          <p:cNvCxnSpPr>
            <a:stCxn id="404" idx="6"/>
            <a:endCxn id="406"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408" name="Google Shape;408;p15"/>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409" name="Google Shape;409;p15"/>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410" name="Google Shape;410;p15"/>
          <p:cNvCxnSpPr>
            <a:stCxn id="404" idx="4"/>
            <a:endCxn id="405"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411" name="Google Shape;411;p15"/>
          <p:cNvCxnSpPr>
            <a:stCxn id="406" idx="3"/>
            <a:endCxn id="405"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412" name="Google Shape;412;p15"/>
          <p:cNvCxnSpPr>
            <a:stCxn id="408" idx="2"/>
            <a:endCxn id="405"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413" name="Google Shape;413;p15"/>
          <p:cNvCxnSpPr>
            <a:stCxn id="406" idx="4"/>
            <a:endCxn id="408"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414" name="Google Shape;414;p15"/>
          <p:cNvCxnSpPr>
            <a:stCxn id="409" idx="3"/>
            <a:endCxn id="408"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415" name="Google Shape;415;p15"/>
          <p:cNvCxnSpPr>
            <a:stCxn id="406" idx="6"/>
            <a:endCxn id="409"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
        <p:nvSpPr>
          <p:cNvPr id="416" name="Google Shape;416;p15"/>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417" name="Google Shape;417;p15"/>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How to represent this?</a:t>
            </a:r>
            <a:br>
              <a:rPr lang="en"/>
            </a:br>
            <a:r>
              <a:rPr lang="en"/>
              <a:t>Matrix A: </a:t>
            </a:r>
            <a:r>
              <a:rPr lang="en">
                <a:latin typeface="Consolas"/>
                <a:ea typeface="Consolas"/>
                <a:cs typeface="Consolas"/>
                <a:sym typeface="Consolas"/>
              </a:rPr>
              <a:t>A[u][v] == 1</a:t>
            </a:r>
            <a:r>
              <a:rPr lang="en"/>
              <a:t> iff </a:t>
            </a:r>
            <a:r>
              <a:rPr lang="en">
                <a:latin typeface="Consolas"/>
                <a:ea typeface="Consolas"/>
                <a:cs typeface="Consolas"/>
                <a:sym typeface="Consolas"/>
              </a:rPr>
              <a:t>(u, v) ∈ E</a:t>
            </a:r>
            <a:endParaRPr>
              <a:latin typeface="Consolas"/>
              <a:ea typeface="Consolas"/>
              <a:cs typeface="Consolas"/>
              <a:sym typeface="Consolas"/>
            </a:endParaRPr>
          </a:p>
        </p:txBody>
      </p:sp>
      <p:sp>
        <p:nvSpPr>
          <p:cNvPr id="418" name="Google Shape;418;p15"/>
          <p:cNvSpPr/>
          <p:nvPr/>
        </p:nvSpPr>
        <p:spPr>
          <a:xfrm>
            <a:off x="38580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19" name="Google Shape;419;p15"/>
          <p:cNvSpPr/>
          <p:nvPr/>
        </p:nvSpPr>
        <p:spPr>
          <a:xfrm>
            <a:off x="41815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20" name="Google Shape;420;p15"/>
          <p:cNvSpPr/>
          <p:nvPr/>
        </p:nvSpPr>
        <p:spPr>
          <a:xfrm>
            <a:off x="45049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21" name="Google Shape;421;p15"/>
          <p:cNvSpPr/>
          <p:nvPr/>
        </p:nvSpPr>
        <p:spPr>
          <a:xfrm>
            <a:off x="48283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22" name="Google Shape;422;p15"/>
          <p:cNvSpPr/>
          <p:nvPr/>
        </p:nvSpPr>
        <p:spPr>
          <a:xfrm>
            <a:off x="38580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23" name="Google Shape;423;p15"/>
          <p:cNvSpPr/>
          <p:nvPr/>
        </p:nvSpPr>
        <p:spPr>
          <a:xfrm>
            <a:off x="41815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24" name="Google Shape;424;p15"/>
          <p:cNvSpPr/>
          <p:nvPr/>
        </p:nvSpPr>
        <p:spPr>
          <a:xfrm>
            <a:off x="45049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25" name="Google Shape;425;p15"/>
          <p:cNvSpPr/>
          <p:nvPr/>
        </p:nvSpPr>
        <p:spPr>
          <a:xfrm>
            <a:off x="48283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26" name="Google Shape;426;p15"/>
          <p:cNvSpPr/>
          <p:nvPr/>
        </p:nvSpPr>
        <p:spPr>
          <a:xfrm>
            <a:off x="38580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27" name="Google Shape;427;p15"/>
          <p:cNvSpPr/>
          <p:nvPr/>
        </p:nvSpPr>
        <p:spPr>
          <a:xfrm>
            <a:off x="41815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28" name="Google Shape;428;p15"/>
          <p:cNvSpPr/>
          <p:nvPr/>
        </p:nvSpPr>
        <p:spPr>
          <a:xfrm>
            <a:off x="45049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29" name="Google Shape;429;p15"/>
          <p:cNvSpPr/>
          <p:nvPr/>
        </p:nvSpPr>
        <p:spPr>
          <a:xfrm>
            <a:off x="48283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30" name="Google Shape;430;p15"/>
          <p:cNvSpPr/>
          <p:nvPr/>
        </p:nvSpPr>
        <p:spPr>
          <a:xfrm>
            <a:off x="38580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31" name="Google Shape;431;p15"/>
          <p:cNvSpPr/>
          <p:nvPr/>
        </p:nvSpPr>
        <p:spPr>
          <a:xfrm>
            <a:off x="41815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32" name="Google Shape;432;p15"/>
          <p:cNvSpPr/>
          <p:nvPr/>
        </p:nvSpPr>
        <p:spPr>
          <a:xfrm>
            <a:off x="45049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33" name="Google Shape;433;p15"/>
          <p:cNvSpPr/>
          <p:nvPr/>
        </p:nvSpPr>
        <p:spPr>
          <a:xfrm>
            <a:off x="48283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34" name="Google Shape;434;p15"/>
          <p:cNvSpPr/>
          <p:nvPr/>
        </p:nvSpPr>
        <p:spPr>
          <a:xfrm>
            <a:off x="38580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35" name="Google Shape;435;p15"/>
          <p:cNvSpPr/>
          <p:nvPr/>
        </p:nvSpPr>
        <p:spPr>
          <a:xfrm>
            <a:off x="41815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36" name="Google Shape;436;p15"/>
          <p:cNvSpPr/>
          <p:nvPr/>
        </p:nvSpPr>
        <p:spPr>
          <a:xfrm>
            <a:off x="45049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37" name="Google Shape;437;p15"/>
          <p:cNvSpPr/>
          <p:nvPr/>
        </p:nvSpPr>
        <p:spPr>
          <a:xfrm>
            <a:off x="48283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38" name="Google Shape;438;p15"/>
          <p:cNvSpPr/>
          <p:nvPr/>
        </p:nvSpPr>
        <p:spPr>
          <a:xfrm>
            <a:off x="51518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39" name="Google Shape;439;p15"/>
          <p:cNvSpPr/>
          <p:nvPr/>
        </p:nvSpPr>
        <p:spPr>
          <a:xfrm>
            <a:off x="51518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40" name="Google Shape;440;p15"/>
          <p:cNvSpPr/>
          <p:nvPr/>
        </p:nvSpPr>
        <p:spPr>
          <a:xfrm>
            <a:off x="51518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41" name="Google Shape;441;p15"/>
          <p:cNvSpPr/>
          <p:nvPr/>
        </p:nvSpPr>
        <p:spPr>
          <a:xfrm>
            <a:off x="51518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42" name="Google Shape;442;p15"/>
          <p:cNvSpPr/>
          <p:nvPr/>
        </p:nvSpPr>
        <p:spPr>
          <a:xfrm>
            <a:off x="51518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43" name="Google Shape;443;p15"/>
          <p:cNvSpPr/>
          <p:nvPr/>
        </p:nvSpPr>
        <p:spPr>
          <a:xfrm>
            <a:off x="3534677" y="29210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44" name="Google Shape;444;p15"/>
          <p:cNvSpPr/>
          <p:nvPr/>
        </p:nvSpPr>
        <p:spPr>
          <a:xfrm>
            <a:off x="3534677" y="32444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445" name="Google Shape;445;p15"/>
          <p:cNvSpPr/>
          <p:nvPr/>
        </p:nvSpPr>
        <p:spPr>
          <a:xfrm>
            <a:off x="3534677" y="35678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446" name="Google Shape;446;p15"/>
          <p:cNvSpPr/>
          <p:nvPr/>
        </p:nvSpPr>
        <p:spPr>
          <a:xfrm>
            <a:off x="3534677" y="3891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447" name="Google Shape;447;p15"/>
          <p:cNvSpPr/>
          <p:nvPr/>
        </p:nvSpPr>
        <p:spPr>
          <a:xfrm>
            <a:off x="3534677" y="421457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448" name="Google Shape;448;p15"/>
          <p:cNvSpPr/>
          <p:nvPr/>
        </p:nvSpPr>
        <p:spPr>
          <a:xfrm>
            <a:off x="38580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49" name="Google Shape;449;p15"/>
          <p:cNvSpPr/>
          <p:nvPr/>
        </p:nvSpPr>
        <p:spPr>
          <a:xfrm>
            <a:off x="41815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450" name="Google Shape;450;p15"/>
          <p:cNvSpPr/>
          <p:nvPr/>
        </p:nvSpPr>
        <p:spPr>
          <a:xfrm>
            <a:off x="45049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451" name="Google Shape;451;p15"/>
          <p:cNvSpPr/>
          <p:nvPr/>
        </p:nvSpPr>
        <p:spPr>
          <a:xfrm>
            <a:off x="48283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452" name="Google Shape;452;p15"/>
          <p:cNvSpPr/>
          <p:nvPr/>
        </p:nvSpPr>
        <p:spPr>
          <a:xfrm>
            <a:off x="51518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C9DAF8"/>
                </a:highlight>
              </a:rPr>
              <a:t>Adjacency Matrix</a:t>
            </a:r>
            <a:r>
              <a:rPr lang="en"/>
              <a:t> (Undirected Graph)</a:t>
            </a:r>
            <a:endParaRPr/>
          </a:p>
        </p:txBody>
      </p:sp>
      <p:sp>
        <p:nvSpPr>
          <p:cNvPr id="458" name="Google Shape;458;p16"/>
          <p:cNvSpPr/>
          <p:nvPr/>
        </p:nvSpPr>
        <p:spPr>
          <a:xfrm>
            <a:off x="552000" y="2944851"/>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459" name="Google Shape;459;p16"/>
          <p:cNvSpPr/>
          <p:nvPr/>
        </p:nvSpPr>
        <p:spPr>
          <a:xfrm>
            <a:off x="552000" y="3870768"/>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460" name="Google Shape;460;p16"/>
          <p:cNvSpPr/>
          <p:nvPr/>
        </p:nvSpPr>
        <p:spPr>
          <a:xfrm>
            <a:off x="1499713" y="2944851"/>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461" name="Google Shape;461;p16"/>
          <p:cNvCxnSpPr>
            <a:stCxn id="458" idx="6"/>
            <a:endCxn id="460"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462" name="Google Shape;462;p16"/>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463" name="Google Shape;463;p16"/>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464" name="Google Shape;464;p16"/>
          <p:cNvCxnSpPr>
            <a:stCxn id="458" idx="4"/>
            <a:endCxn id="459"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465" name="Google Shape;465;p16"/>
          <p:cNvCxnSpPr>
            <a:stCxn id="460" idx="3"/>
            <a:endCxn id="459"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466" name="Google Shape;466;p16"/>
          <p:cNvCxnSpPr>
            <a:stCxn id="462" idx="2"/>
            <a:endCxn id="459"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467" name="Google Shape;467;p16"/>
          <p:cNvCxnSpPr>
            <a:stCxn id="460" idx="4"/>
            <a:endCxn id="462"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468" name="Google Shape;468;p16"/>
          <p:cNvCxnSpPr>
            <a:stCxn id="463" idx="3"/>
            <a:endCxn id="462"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469" name="Google Shape;469;p16"/>
          <p:cNvCxnSpPr>
            <a:stCxn id="460" idx="6"/>
            <a:endCxn id="463"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
        <p:nvSpPr>
          <p:cNvPr id="470" name="Google Shape;470;p16"/>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471" name="Google Shape;471;p16"/>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How to represent this?</a:t>
            </a:r>
            <a:br>
              <a:rPr lang="en"/>
            </a:br>
            <a:r>
              <a:rPr lang="en"/>
              <a:t>Matrix A: </a:t>
            </a:r>
            <a:r>
              <a:rPr lang="en">
                <a:latin typeface="Consolas"/>
                <a:ea typeface="Consolas"/>
                <a:cs typeface="Consolas"/>
                <a:sym typeface="Consolas"/>
              </a:rPr>
              <a:t>A[u][v] == 1</a:t>
            </a:r>
            <a:r>
              <a:rPr lang="en"/>
              <a:t> iff </a:t>
            </a:r>
            <a:r>
              <a:rPr lang="en">
                <a:latin typeface="Consolas"/>
                <a:ea typeface="Consolas"/>
                <a:cs typeface="Consolas"/>
                <a:sym typeface="Consolas"/>
              </a:rPr>
              <a:t>(u, v) ∈ E</a:t>
            </a:r>
            <a:endParaRPr>
              <a:latin typeface="Consolas"/>
              <a:ea typeface="Consolas"/>
              <a:cs typeface="Consolas"/>
              <a:sym typeface="Consolas"/>
            </a:endParaRPr>
          </a:p>
        </p:txBody>
      </p:sp>
      <p:sp>
        <p:nvSpPr>
          <p:cNvPr id="472" name="Google Shape;472;p16"/>
          <p:cNvSpPr/>
          <p:nvPr/>
        </p:nvSpPr>
        <p:spPr>
          <a:xfrm>
            <a:off x="38580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73" name="Google Shape;473;p16"/>
          <p:cNvSpPr/>
          <p:nvPr/>
        </p:nvSpPr>
        <p:spPr>
          <a:xfrm>
            <a:off x="4181527" y="2921029"/>
            <a:ext cx="323400" cy="323400"/>
          </a:xfrm>
          <a:prstGeom prst="rect">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74" name="Google Shape;474;p16"/>
          <p:cNvSpPr/>
          <p:nvPr/>
        </p:nvSpPr>
        <p:spPr>
          <a:xfrm>
            <a:off x="45049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75" name="Google Shape;475;p16"/>
          <p:cNvSpPr/>
          <p:nvPr/>
        </p:nvSpPr>
        <p:spPr>
          <a:xfrm>
            <a:off x="48283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76" name="Google Shape;476;p16"/>
          <p:cNvSpPr/>
          <p:nvPr/>
        </p:nvSpPr>
        <p:spPr>
          <a:xfrm>
            <a:off x="38580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77" name="Google Shape;477;p16"/>
          <p:cNvSpPr/>
          <p:nvPr/>
        </p:nvSpPr>
        <p:spPr>
          <a:xfrm>
            <a:off x="41815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78" name="Google Shape;478;p16"/>
          <p:cNvSpPr/>
          <p:nvPr/>
        </p:nvSpPr>
        <p:spPr>
          <a:xfrm>
            <a:off x="45049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79" name="Google Shape;479;p16"/>
          <p:cNvSpPr/>
          <p:nvPr/>
        </p:nvSpPr>
        <p:spPr>
          <a:xfrm>
            <a:off x="48283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80" name="Google Shape;480;p16"/>
          <p:cNvSpPr/>
          <p:nvPr/>
        </p:nvSpPr>
        <p:spPr>
          <a:xfrm>
            <a:off x="38580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81" name="Google Shape;481;p16"/>
          <p:cNvSpPr/>
          <p:nvPr/>
        </p:nvSpPr>
        <p:spPr>
          <a:xfrm>
            <a:off x="41815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82" name="Google Shape;482;p16"/>
          <p:cNvSpPr/>
          <p:nvPr/>
        </p:nvSpPr>
        <p:spPr>
          <a:xfrm>
            <a:off x="45049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83" name="Google Shape;483;p16"/>
          <p:cNvSpPr/>
          <p:nvPr/>
        </p:nvSpPr>
        <p:spPr>
          <a:xfrm>
            <a:off x="48283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84" name="Google Shape;484;p16"/>
          <p:cNvSpPr/>
          <p:nvPr/>
        </p:nvSpPr>
        <p:spPr>
          <a:xfrm>
            <a:off x="38580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85" name="Google Shape;485;p16"/>
          <p:cNvSpPr/>
          <p:nvPr/>
        </p:nvSpPr>
        <p:spPr>
          <a:xfrm>
            <a:off x="41815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86" name="Google Shape;486;p16"/>
          <p:cNvSpPr/>
          <p:nvPr/>
        </p:nvSpPr>
        <p:spPr>
          <a:xfrm>
            <a:off x="45049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87" name="Google Shape;487;p16"/>
          <p:cNvSpPr/>
          <p:nvPr/>
        </p:nvSpPr>
        <p:spPr>
          <a:xfrm>
            <a:off x="48283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88" name="Google Shape;488;p16"/>
          <p:cNvSpPr/>
          <p:nvPr/>
        </p:nvSpPr>
        <p:spPr>
          <a:xfrm>
            <a:off x="38580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89" name="Google Shape;489;p16"/>
          <p:cNvSpPr/>
          <p:nvPr/>
        </p:nvSpPr>
        <p:spPr>
          <a:xfrm>
            <a:off x="41815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90" name="Google Shape;490;p16"/>
          <p:cNvSpPr/>
          <p:nvPr/>
        </p:nvSpPr>
        <p:spPr>
          <a:xfrm>
            <a:off x="45049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91" name="Google Shape;491;p16"/>
          <p:cNvSpPr/>
          <p:nvPr/>
        </p:nvSpPr>
        <p:spPr>
          <a:xfrm>
            <a:off x="48283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92" name="Google Shape;492;p16"/>
          <p:cNvSpPr/>
          <p:nvPr/>
        </p:nvSpPr>
        <p:spPr>
          <a:xfrm>
            <a:off x="5151827" y="2921029"/>
            <a:ext cx="323400" cy="323400"/>
          </a:xfrm>
          <a:prstGeom prst="rect">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93" name="Google Shape;493;p16"/>
          <p:cNvSpPr/>
          <p:nvPr/>
        </p:nvSpPr>
        <p:spPr>
          <a:xfrm>
            <a:off x="51518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94" name="Google Shape;494;p16"/>
          <p:cNvSpPr/>
          <p:nvPr/>
        </p:nvSpPr>
        <p:spPr>
          <a:xfrm>
            <a:off x="51518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95" name="Google Shape;495;p16"/>
          <p:cNvSpPr/>
          <p:nvPr/>
        </p:nvSpPr>
        <p:spPr>
          <a:xfrm>
            <a:off x="51518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96" name="Google Shape;496;p16"/>
          <p:cNvSpPr/>
          <p:nvPr/>
        </p:nvSpPr>
        <p:spPr>
          <a:xfrm>
            <a:off x="51518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97" name="Google Shape;497;p16"/>
          <p:cNvSpPr/>
          <p:nvPr/>
        </p:nvSpPr>
        <p:spPr>
          <a:xfrm>
            <a:off x="3534677" y="29210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highlight>
                  <a:srgbClr val="FFFF00"/>
                </a:highlight>
                <a:latin typeface="Consolas"/>
                <a:ea typeface="Consolas"/>
                <a:cs typeface="Consolas"/>
                <a:sym typeface="Consolas"/>
              </a:rPr>
              <a:t>1</a:t>
            </a:r>
            <a:endParaRPr sz="1400" b="0" i="0" u="none" strike="noStrike" cap="none">
              <a:solidFill>
                <a:srgbClr val="595959"/>
              </a:solidFill>
              <a:highlight>
                <a:srgbClr val="FFFF00"/>
              </a:highlight>
              <a:latin typeface="Consolas"/>
              <a:ea typeface="Consolas"/>
              <a:cs typeface="Consolas"/>
              <a:sym typeface="Consolas"/>
            </a:endParaRPr>
          </a:p>
        </p:txBody>
      </p:sp>
      <p:sp>
        <p:nvSpPr>
          <p:cNvPr id="498" name="Google Shape;498;p16"/>
          <p:cNvSpPr/>
          <p:nvPr/>
        </p:nvSpPr>
        <p:spPr>
          <a:xfrm>
            <a:off x="3534677" y="32444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499" name="Google Shape;499;p16"/>
          <p:cNvSpPr/>
          <p:nvPr/>
        </p:nvSpPr>
        <p:spPr>
          <a:xfrm>
            <a:off x="3534677" y="35678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500" name="Google Shape;500;p16"/>
          <p:cNvSpPr/>
          <p:nvPr/>
        </p:nvSpPr>
        <p:spPr>
          <a:xfrm>
            <a:off x="3534677" y="3891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501" name="Google Shape;501;p16"/>
          <p:cNvSpPr/>
          <p:nvPr/>
        </p:nvSpPr>
        <p:spPr>
          <a:xfrm>
            <a:off x="3534677" y="421457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502" name="Google Shape;502;p16"/>
          <p:cNvSpPr/>
          <p:nvPr/>
        </p:nvSpPr>
        <p:spPr>
          <a:xfrm>
            <a:off x="38580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03" name="Google Shape;503;p16"/>
          <p:cNvSpPr/>
          <p:nvPr/>
        </p:nvSpPr>
        <p:spPr>
          <a:xfrm>
            <a:off x="41815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504" name="Google Shape;504;p16"/>
          <p:cNvSpPr/>
          <p:nvPr/>
        </p:nvSpPr>
        <p:spPr>
          <a:xfrm>
            <a:off x="45049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505" name="Google Shape;505;p16"/>
          <p:cNvSpPr/>
          <p:nvPr/>
        </p:nvSpPr>
        <p:spPr>
          <a:xfrm>
            <a:off x="48283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506" name="Google Shape;506;p16"/>
          <p:cNvSpPr/>
          <p:nvPr/>
        </p:nvSpPr>
        <p:spPr>
          <a:xfrm>
            <a:off x="51518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C9DAF8"/>
                </a:highlight>
              </a:rPr>
              <a:t>Adjacency Matrix</a:t>
            </a:r>
            <a:r>
              <a:rPr lang="en"/>
              <a:t> (Undirected Graph)</a:t>
            </a:r>
            <a:endParaRPr/>
          </a:p>
        </p:txBody>
      </p:sp>
      <p:sp>
        <p:nvSpPr>
          <p:cNvPr id="512" name="Google Shape;512;p17"/>
          <p:cNvSpPr/>
          <p:nvPr/>
        </p:nvSpPr>
        <p:spPr>
          <a:xfrm>
            <a:off x="552000" y="2944851"/>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13" name="Google Shape;513;p17"/>
          <p:cNvSpPr/>
          <p:nvPr/>
        </p:nvSpPr>
        <p:spPr>
          <a:xfrm>
            <a:off x="552000" y="3870768"/>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514" name="Google Shape;514;p17"/>
          <p:cNvSpPr/>
          <p:nvPr/>
        </p:nvSpPr>
        <p:spPr>
          <a:xfrm>
            <a:off x="1499713" y="2944851"/>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515" name="Google Shape;515;p17"/>
          <p:cNvCxnSpPr>
            <a:stCxn id="512" idx="6"/>
            <a:endCxn id="514"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516" name="Google Shape;516;p17"/>
          <p:cNvSpPr/>
          <p:nvPr/>
        </p:nvSpPr>
        <p:spPr>
          <a:xfrm>
            <a:off x="1499711" y="3870768"/>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517" name="Google Shape;517;p17"/>
          <p:cNvSpPr/>
          <p:nvPr/>
        </p:nvSpPr>
        <p:spPr>
          <a:xfrm>
            <a:off x="2222116" y="3407785"/>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518" name="Google Shape;518;p17"/>
          <p:cNvCxnSpPr>
            <a:stCxn id="512" idx="4"/>
            <a:endCxn id="513"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519" name="Google Shape;519;p17"/>
          <p:cNvCxnSpPr>
            <a:stCxn id="514" idx="3"/>
            <a:endCxn id="513"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520" name="Google Shape;520;p17"/>
          <p:cNvCxnSpPr>
            <a:stCxn id="516" idx="2"/>
            <a:endCxn id="513"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521" name="Google Shape;521;p17"/>
          <p:cNvCxnSpPr>
            <a:stCxn id="514" idx="4"/>
            <a:endCxn id="516"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522" name="Google Shape;522;p17"/>
          <p:cNvCxnSpPr>
            <a:stCxn id="517" idx="3"/>
            <a:endCxn id="516"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523" name="Google Shape;523;p17"/>
          <p:cNvCxnSpPr>
            <a:stCxn id="514" idx="6"/>
            <a:endCxn id="517"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
        <p:nvSpPr>
          <p:cNvPr id="524" name="Google Shape;524;p17"/>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525" name="Google Shape;525;p17"/>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How to represent this?</a:t>
            </a:r>
            <a:br>
              <a:rPr lang="en"/>
            </a:br>
            <a:r>
              <a:rPr lang="en"/>
              <a:t>Matrix A: </a:t>
            </a:r>
            <a:r>
              <a:rPr lang="en">
                <a:latin typeface="Consolas"/>
                <a:ea typeface="Consolas"/>
                <a:cs typeface="Consolas"/>
                <a:sym typeface="Consolas"/>
              </a:rPr>
              <a:t>A[u][v] == 1</a:t>
            </a:r>
            <a:r>
              <a:rPr lang="en"/>
              <a:t> iff </a:t>
            </a:r>
            <a:r>
              <a:rPr lang="en">
                <a:latin typeface="Consolas"/>
                <a:ea typeface="Consolas"/>
                <a:cs typeface="Consolas"/>
                <a:sym typeface="Consolas"/>
              </a:rPr>
              <a:t>(u, v) ∈ E</a:t>
            </a:r>
            <a:endParaRPr>
              <a:latin typeface="Consolas"/>
              <a:ea typeface="Consolas"/>
              <a:cs typeface="Consolas"/>
              <a:sym typeface="Consolas"/>
            </a:endParaRPr>
          </a:p>
        </p:txBody>
      </p:sp>
      <p:sp>
        <p:nvSpPr>
          <p:cNvPr id="526" name="Google Shape;526;p17"/>
          <p:cNvSpPr/>
          <p:nvPr/>
        </p:nvSpPr>
        <p:spPr>
          <a:xfrm>
            <a:off x="38580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27" name="Google Shape;527;p17"/>
          <p:cNvSpPr/>
          <p:nvPr/>
        </p:nvSpPr>
        <p:spPr>
          <a:xfrm>
            <a:off x="41815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28" name="Google Shape;528;p17"/>
          <p:cNvSpPr/>
          <p:nvPr/>
        </p:nvSpPr>
        <p:spPr>
          <a:xfrm>
            <a:off x="45049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29" name="Google Shape;529;p17"/>
          <p:cNvSpPr/>
          <p:nvPr/>
        </p:nvSpPr>
        <p:spPr>
          <a:xfrm>
            <a:off x="48283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30" name="Google Shape;530;p17"/>
          <p:cNvSpPr/>
          <p:nvPr/>
        </p:nvSpPr>
        <p:spPr>
          <a:xfrm>
            <a:off x="3858077" y="3244429"/>
            <a:ext cx="323400" cy="323400"/>
          </a:xfrm>
          <a:prstGeom prst="rect">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31" name="Google Shape;531;p17"/>
          <p:cNvSpPr/>
          <p:nvPr/>
        </p:nvSpPr>
        <p:spPr>
          <a:xfrm>
            <a:off x="41815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32" name="Google Shape;532;p17"/>
          <p:cNvSpPr/>
          <p:nvPr/>
        </p:nvSpPr>
        <p:spPr>
          <a:xfrm>
            <a:off x="4504927" y="3244429"/>
            <a:ext cx="323400" cy="323400"/>
          </a:xfrm>
          <a:prstGeom prst="rect">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33" name="Google Shape;533;p17"/>
          <p:cNvSpPr/>
          <p:nvPr/>
        </p:nvSpPr>
        <p:spPr>
          <a:xfrm>
            <a:off x="4828377" y="3244429"/>
            <a:ext cx="323400" cy="323400"/>
          </a:xfrm>
          <a:prstGeom prst="rect">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34" name="Google Shape;534;p17"/>
          <p:cNvSpPr/>
          <p:nvPr/>
        </p:nvSpPr>
        <p:spPr>
          <a:xfrm>
            <a:off x="38580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35" name="Google Shape;535;p17"/>
          <p:cNvSpPr/>
          <p:nvPr/>
        </p:nvSpPr>
        <p:spPr>
          <a:xfrm>
            <a:off x="41815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36" name="Google Shape;536;p17"/>
          <p:cNvSpPr/>
          <p:nvPr/>
        </p:nvSpPr>
        <p:spPr>
          <a:xfrm>
            <a:off x="45049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37" name="Google Shape;537;p17"/>
          <p:cNvSpPr/>
          <p:nvPr/>
        </p:nvSpPr>
        <p:spPr>
          <a:xfrm>
            <a:off x="48283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38" name="Google Shape;538;p17"/>
          <p:cNvSpPr/>
          <p:nvPr/>
        </p:nvSpPr>
        <p:spPr>
          <a:xfrm>
            <a:off x="38580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39" name="Google Shape;539;p17"/>
          <p:cNvSpPr/>
          <p:nvPr/>
        </p:nvSpPr>
        <p:spPr>
          <a:xfrm>
            <a:off x="41815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40" name="Google Shape;540;p17"/>
          <p:cNvSpPr/>
          <p:nvPr/>
        </p:nvSpPr>
        <p:spPr>
          <a:xfrm>
            <a:off x="45049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41" name="Google Shape;541;p17"/>
          <p:cNvSpPr/>
          <p:nvPr/>
        </p:nvSpPr>
        <p:spPr>
          <a:xfrm>
            <a:off x="48283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42" name="Google Shape;542;p17"/>
          <p:cNvSpPr/>
          <p:nvPr/>
        </p:nvSpPr>
        <p:spPr>
          <a:xfrm>
            <a:off x="38580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43" name="Google Shape;543;p17"/>
          <p:cNvSpPr/>
          <p:nvPr/>
        </p:nvSpPr>
        <p:spPr>
          <a:xfrm>
            <a:off x="41815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44" name="Google Shape;544;p17"/>
          <p:cNvSpPr/>
          <p:nvPr/>
        </p:nvSpPr>
        <p:spPr>
          <a:xfrm>
            <a:off x="45049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45" name="Google Shape;545;p17"/>
          <p:cNvSpPr/>
          <p:nvPr/>
        </p:nvSpPr>
        <p:spPr>
          <a:xfrm>
            <a:off x="48283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46" name="Google Shape;546;p17"/>
          <p:cNvSpPr/>
          <p:nvPr/>
        </p:nvSpPr>
        <p:spPr>
          <a:xfrm>
            <a:off x="51518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47" name="Google Shape;547;p17"/>
          <p:cNvSpPr/>
          <p:nvPr/>
        </p:nvSpPr>
        <p:spPr>
          <a:xfrm>
            <a:off x="5151827" y="3244429"/>
            <a:ext cx="323400" cy="323400"/>
          </a:xfrm>
          <a:prstGeom prst="rect">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48" name="Google Shape;548;p17"/>
          <p:cNvSpPr/>
          <p:nvPr/>
        </p:nvSpPr>
        <p:spPr>
          <a:xfrm>
            <a:off x="51518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49" name="Google Shape;549;p17"/>
          <p:cNvSpPr/>
          <p:nvPr/>
        </p:nvSpPr>
        <p:spPr>
          <a:xfrm>
            <a:off x="51518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50" name="Google Shape;550;p17"/>
          <p:cNvSpPr/>
          <p:nvPr/>
        </p:nvSpPr>
        <p:spPr>
          <a:xfrm>
            <a:off x="51518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51" name="Google Shape;551;p17"/>
          <p:cNvSpPr/>
          <p:nvPr/>
        </p:nvSpPr>
        <p:spPr>
          <a:xfrm>
            <a:off x="3534677" y="29210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52" name="Google Shape;552;p17"/>
          <p:cNvSpPr/>
          <p:nvPr/>
        </p:nvSpPr>
        <p:spPr>
          <a:xfrm>
            <a:off x="3534677" y="32444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highlight>
                  <a:srgbClr val="FFFF00"/>
                </a:highlight>
                <a:latin typeface="Consolas"/>
                <a:ea typeface="Consolas"/>
                <a:cs typeface="Consolas"/>
                <a:sym typeface="Consolas"/>
              </a:rPr>
              <a:t>2</a:t>
            </a:r>
            <a:endParaRPr sz="1400" b="0" i="0" u="none" strike="noStrike" cap="none">
              <a:solidFill>
                <a:srgbClr val="595959"/>
              </a:solidFill>
              <a:highlight>
                <a:srgbClr val="FFFF00"/>
              </a:highlight>
              <a:latin typeface="Consolas"/>
              <a:ea typeface="Consolas"/>
              <a:cs typeface="Consolas"/>
              <a:sym typeface="Consolas"/>
            </a:endParaRPr>
          </a:p>
        </p:txBody>
      </p:sp>
      <p:sp>
        <p:nvSpPr>
          <p:cNvPr id="553" name="Google Shape;553;p17"/>
          <p:cNvSpPr/>
          <p:nvPr/>
        </p:nvSpPr>
        <p:spPr>
          <a:xfrm>
            <a:off x="3534677" y="35678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554" name="Google Shape;554;p17"/>
          <p:cNvSpPr/>
          <p:nvPr/>
        </p:nvSpPr>
        <p:spPr>
          <a:xfrm>
            <a:off x="3534677" y="3891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555" name="Google Shape;555;p17"/>
          <p:cNvSpPr/>
          <p:nvPr/>
        </p:nvSpPr>
        <p:spPr>
          <a:xfrm>
            <a:off x="3534677" y="421457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556" name="Google Shape;556;p17"/>
          <p:cNvSpPr/>
          <p:nvPr/>
        </p:nvSpPr>
        <p:spPr>
          <a:xfrm>
            <a:off x="38580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57" name="Google Shape;557;p17"/>
          <p:cNvSpPr/>
          <p:nvPr/>
        </p:nvSpPr>
        <p:spPr>
          <a:xfrm>
            <a:off x="41815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558" name="Google Shape;558;p17"/>
          <p:cNvSpPr/>
          <p:nvPr/>
        </p:nvSpPr>
        <p:spPr>
          <a:xfrm>
            <a:off x="45049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559" name="Google Shape;559;p17"/>
          <p:cNvSpPr/>
          <p:nvPr/>
        </p:nvSpPr>
        <p:spPr>
          <a:xfrm>
            <a:off x="48283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560" name="Google Shape;560;p17"/>
          <p:cNvSpPr/>
          <p:nvPr/>
        </p:nvSpPr>
        <p:spPr>
          <a:xfrm>
            <a:off x="51518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C9DAF8"/>
                </a:highlight>
              </a:rPr>
              <a:t>Adjacency Matrix</a:t>
            </a:r>
            <a:r>
              <a:rPr lang="en"/>
              <a:t> (Undirected Graph)</a:t>
            </a:r>
            <a:endParaRPr/>
          </a:p>
        </p:txBody>
      </p:sp>
      <p:sp>
        <p:nvSpPr>
          <p:cNvPr id="566" name="Google Shape;566;p18"/>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67" name="Google Shape;567;p18"/>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568" name="Google Shape;568;p18"/>
          <p:cNvSpPr/>
          <p:nvPr/>
        </p:nvSpPr>
        <p:spPr>
          <a:xfrm>
            <a:off x="1499713" y="2944851"/>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569" name="Google Shape;569;p18"/>
          <p:cNvCxnSpPr>
            <a:stCxn id="566" idx="6"/>
            <a:endCxn id="568"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570" name="Google Shape;570;p18"/>
          <p:cNvSpPr/>
          <p:nvPr/>
        </p:nvSpPr>
        <p:spPr>
          <a:xfrm>
            <a:off x="1499711" y="3870768"/>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571" name="Google Shape;571;p18"/>
          <p:cNvSpPr/>
          <p:nvPr/>
        </p:nvSpPr>
        <p:spPr>
          <a:xfrm>
            <a:off x="2222116" y="3407785"/>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572" name="Google Shape;572;p18"/>
          <p:cNvCxnSpPr>
            <a:stCxn id="566" idx="4"/>
            <a:endCxn id="567"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573" name="Google Shape;573;p18"/>
          <p:cNvCxnSpPr>
            <a:stCxn id="568" idx="3"/>
            <a:endCxn id="567"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574" name="Google Shape;574;p18"/>
          <p:cNvCxnSpPr>
            <a:stCxn id="570" idx="2"/>
            <a:endCxn id="567"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575" name="Google Shape;575;p18"/>
          <p:cNvCxnSpPr>
            <a:stCxn id="568" idx="4"/>
            <a:endCxn id="570"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576" name="Google Shape;576;p18"/>
          <p:cNvCxnSpPr>
            <a:stCxn id="571" idx="3"/>
            <a:endCxn id="570"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577" name="Google Shape;577;p18"/>
          <p:cNvCxnSpPr>
            <a:stCxn id="568" idx="6"/>
            <a:endCxn id="571"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
        <p:nvSpPr>
          <p:cNvPr id="578" name="Google Shape;578;p18"/>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579" name="Google Shape;579;p18"/>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How to represent this?</a:t>
            </a:r>
            <a:br>
              <a:rPr lang="en"/>
            </a:br>
            <a:r>
              <a:rPr lang="en"/>
              <a:t>Matrix A: </a:t>
            </a:r>
            <a:r>
              <a:rPr lang="en">
                <a:latin typeface="Consolas"/>
                <a:ea typeface="Consolas"/>
                <a:cs typeface="Consolas"/>
                <a:sym typeface="Consolas"/>
              </a:rPr>
              <a:t>A[u][v] == 1</a:t>
            </a:r>
            <a:r>
              <a:rPr lang="en"/>
              <a:t> iff </a:t>
            </a:r>
            <a:r>
              <a:rPr lang="en">
                <a:latin typeface="Consolas"/>
                <a:ea typeface="Consolas"/>
                <a:cs typeface="Consolas"/>
                <a:sym typeface="Consolas"/>
              </a:rPr>
              <a:t>(u, v) ∈ E</a:t>
            </a:r>
            <a:endParaRPr>
              <a:latin typeface="Consolas"/>
              <a:ea typeface="Consolas"/>
              <a:cs typeface="Consolas"/>
              <a:sym typeface="Consolas"/>
            </a:endParaRPr>
          </a:p>
        </p:txBody>
      </p:sp>
      <p:sp>
        <p:nvSpPr>
          <p:cNvPr id="580" name="Google Shape;580;p18"/>
          <p:cNvSpPr/>
          <p:nvPr/>
        </p:nvSpPr>
        <p:spPr>
          <a:xfrm>
            <a:off x="38580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81" name="Google Shape;581;p18"/>
          <p:cNvSpPr/>
          <p:nvPr/>
        </p:nvSpPr>
        <p:spPr>
          <a:xfrm>
            <a:off x="41815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82" name="Google Shape;582;p18"/>
          <p:cNvSpPr/>
          <p:nvPr/>
        </p:nvSpPr>
        <p:spPr>
          <a:xfrm>
            <a:off x="45049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83" name="Google Shape;583;p18"/>
          <p:cNvSpPr/>
          <p:nvPr/>
        </p:nvSpPr>
        <p:spPr>
          <a:xfrm>
            <a:off x="48283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84" name="Google Shape;584;p18"/>
          <p:cNvSpPr/>
          <p:nvPr/>
        </p:nvSpPr>
        <p:spPr>
          <a:xfrm>
            <a:off x="38580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85" name="Google Shape;585;p18"/>
          <p:cNvSpPr/>
          <p:nvPr/>
        </p:nvSpPr>
        <p:spPr>
          <a:xfrm>
            <a:off x="41815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86" name="Google Shape;586;p18"/>
          <p:cNvSpPr/>
          <p:nvPr/>
        </p:nvSpPr>
        <p:spPr>
          <a:xfrm>
            <a:off x="45049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87" name="Google Shape;587;p18"/>
          <p:cNvSpPr/>
          <p:nvPr/>
        </p:nvSpPr>
        <p:spPr>
          <a:xfrm>
            <a:off x="48283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88" name="Google Shape;588;p18"/>
          <p:cNvSpPr/>
          <p:nvPr/>
        </p:nvSpPr>
        <p:spPr>
          <a:xfrm>
            <a:off x="38580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89" name="Google Shape;589;p18"/>
          <p:cNvSpPr/>
          <p:nvPr/>
        </p:nvSpPr>
        <p:spPr>
          <a:xfrm>
            <a:off x="4181527" y="3567829"/>
            <a:ext cx="323400" cy="323400"/>
          </a:xfrm>
          <a:prstGeom prst="rect">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90" name="Google Shape;590;p18"/>
          <p:cNvSpPr/>
          <p:nvPr/>
        </p:nvSpPr>
        <p:spPr>
          <a:xfrm>
            <a:off x="45049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91" name="Google Shape;591;p18"/>
          <p:cNvSpPr/>
          <p:nvPr/>
        </p:nvSpPr>
        <p:spPr>
          <a:xfrm>
            <a:off x="4828377" y="3567829"/>
            <a:ext cx="323400" cy="323400"/>
          </a:xfrm>
          <a:prstGeom prst="rect">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92" name="Google Shape;592;p18"/>
          <p:cNvSpPr/>
          <p:nvPr/>
        </p:nvSpPr>
        <p:spPr>
          <a:xfrm>
            <a:off x="38580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93" name="Google Shape;593;p18"/>
          <p:cNvSpPr/>
          <p:nvPr/>
        </p:nvSpPr>
        <p:spPr>
          <a:xfrm>
            <a:off x="41815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94" name="Google Shape;594;p18"/>
          <p:cNvSpPr/>
          <p:nvPr/>
        </p:nvSpPr>
        <p:spPr>
          <a:xfrm>
            <a:off x="45049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95" name="Google Shape;595;p18"/>
          <p:cNvSpPr/>
          <p:nvPr/>
        </p:nvSpPr>
        <p:spPr>
          <a:xfrm>
            <a:off x="48283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96" name="Google Shape;596;p18"/>
          <p:cNvSpPr/>
          <p:nvPr/>
        </p:nvSpPr>
        <p:spPr>
          <a:xfrm>
            <a:off x="38580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97" name="Google Shape;597;p18"/>
          <p:cNvSpPr/>
          <p:nvPr/>
        </p:nvSpPr>
        <p:spPr>
          <a:xfrm>
            <a:off x="41815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98" name="Google Shape;598;p18"/>
          <p:cNvSpPr/>
          <p:nvPr/>
        </p:nvSpPr>
        <p:spPr>
          <a:xfrm>
            <a:off x="45049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99" name="Google Shape;599;p18"/>
          <p:cNvSpPr/>
          <p:nvPr/>
        </p:nvSpPr>
        <p:spPr>
          <a:xfrm>
            <a:off x="48283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600" name="Google Shape;600;p18"/>
          <p:cNvSpPr/>
          <p:nvPr/>
        </p:nvSpPr>
        <p:spPr>
          <a:xfrm>
            <a:off x="51518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601" name="Google Shape;601;p18"/>
          <p:cNvSpPr/>
          <p:nvPr/>
        </p:nvSpPr>
        <p:spPr>
          <a:xfrm>
            <a:off x="51518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602" name="Google Shape;602;p18"/>
          <p:cNvSpPr/>
          <p:nvPr/>
        </p:nvSpPr>
        <p:spPr>
          <a:xfrm>
            <a:off x="51518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603" name="Google Shape;603;p18"/>
          <p:cNvSpPr/>
          <p:nvPr/>
        </p:nvSpPr>
        <p:spPr>
          <a:xfrm>
            <a:off x="51518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604" name="Google Shape;604;p18"/>
          <p:cNvSpPr/>
          <p:nvPr/>
        </p:nvSpPr>
        <p:spPr>
          <a:xfrm>
            <a:off x="51518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605" name="Google Shape;605;p18"/>
          <p:cNvSpPr/>
          <p:nvPr/>
        </p:nvSpPr>
        <p:spPr>
          <a:xfrm>
            <a:off x="3534677" y="29210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606" name="Google Shape;606;p18"/>
          <p:cNvSpPr/>
          <p:nvPr/>
        </p:nvSpPr>
        <p:spPr>
          <a:xfrm>
            <a:off x="3534677" y="32444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607" name="Google Shape;607;p18"/>
          <p:cNvSpPr/>
          <p:nvPr/>
        </p:nvSpPr>
        <p:spPr>
          <a:xfrm>
            <a:off x="3534677" y="35678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highlight>
                  <a:srgbClr val="FFFF00"/>
                </a:highlight>
                <a:latin typeface="Consolas"/>
                <a:ea typeface="Consolas"/>
                <a:cs typeface="Consolas"/>
                <a:sym typeface="Consolas"/>
              </a:rPr>
              <a:t>3</a:t>
            </a:r>
            <a:endParaRPr sz="1400" b="0" i="0" u="none" strike="noStrike" cap="none">
              <a:solidFill>
                <a:srgbClr val="595959"/>
              </a:solidFill>
              <a:highlight>
                <a:srgbClr val="FFFF00"/>
              </a:highlight>
              <a:latin typeface="Consolas"/>
              <a:ea typeface="Consolas"/>
              <a:cs typeface="Consolas"/>
              <a:sym typeface="Consolas"/>
            </a:endParaRPr>
          </a:p>
        </p:txBody>
      </p:sp>
      <p:sp>
        <p:nvSpPr>
          <p:cNvPr id="608" name="Google Shape;608;p18"/>
          <p:cNvSpPr/>
          <p:nvPr/>
        </p:nvSpPr>
        <p:spPr>
          <a:xfrm>
            <a:off x="3534677" y="3891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609" name="Google Shape;609;p18"/>
          <p:cNvSpPr/>
          <p:nvPr/>
        </p:nvSpPr>
        <p:spPr>
          <a:xfrm>
            <a:off x="3534677" y="421457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610" name="Google Shape;610;p18"/>
          <p:cNvSpPr/>
          <p:nvPr/>
        </p:nvSpPr>
        <p:spPr>
          <a:xfrm>
            <a:off x="38580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611" name="Google Shape;611;p18"/>
          <p:cNvSpPr/>
          <p:nvPr/>
        </p:nvSpPr>
        <p:spPr>
          <a:xfrm>
            <a:off x="41815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612" name="Google Shape;612;p18"/>
          <p:cNvSpPr/>
          <p:nvPr/>
        </p:nvSpPr>
        <p:spPr>
          <a:xfrm>
            <a:off x="45049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613" name="Google Shape;613;p18"/>
          <p:cNvSpPr/>
          <p:nvPr/>
        </p:nvSpPr>
        <p:spPr>
          <a:xfrm>
            <a:off x="48283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614" name="Google Shape;614;p18"/>
          <p:cNvSpPr/>
          <p:nvPr/>
        </p:nvSpPr>
        <p:spPr>
          <a:xfrm>
            <a:off x="51518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65"/>
        <p:cNvGrpSpPr/>
        <p:nvPr/>
      </p:nvGrpSpPr>
      <p:grpSpPr>
        <a:xfrm>
          <a:off x="0" y="0"/>
          <a:ext cx="0" cy="0"/>
          <a:chOff x="0" y="0"/>
          <a:chExt cx="0" cy="0"/>
        </a:xfrm>
      </p:grpSpPr>
      <p:sp>
        <p:nvSpPr>
          <p:cNvPr id="66" name="Google Shape;6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Administrative Matters</a:t>
            </a:r>
            <a:endParaRPr/>
          </a:p>
        </p:txBody>
      </p:sp>
      <p:sp>
        <p:nvSpPr>
          <p:cNvPr id="67" name="Google Shape;6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Attendance taking</a:t>
            </a:r>
            <a:endParaRPr/>
          </a:p>
          <a:p>
            <a:pPr marL="457200" lvl="0" indent="-342900" algn="l" rtl="0">
              <a:lnSpc>
                <a:spcPct val="115000"/>
              </a:lnSpc>
              <a:spcBef>
                <a:spcPts val="0"/>
              </a:spcBef>
              <a:spcAft>
                <a:spcPts val="0"/>
              </a:spcAft>
              <a:buSzPts val="1800"/>
              <a:buChar char="●"/>
            </a:pPr>
            <a:r>
              <a:rPr lang="en"/>
              <a:t>PS7 Feedback if any</a:t>
            </a:r>
            <a:endParaRPr/>
          </a:p>
          <a:p>
            <a:pPr marL="457200" lvl="0" indent="0" algn="l" rtl="0">
              <a:lnSpc>
                <a:spcPct val="115000"/>
              </a:lnSpc>
              <a:spcBef>
                <a:spcPts val="1200"/>
              </a:spcBef>
              <a:spcAft>
                <a:spcPts val="1200"/>
              </a:spcAft>
              <a:buSzPts val="1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D9EAD3"/>
                </a:highlight>
              </a:rPr>
              <a:t>Adjacency List</a:t>
            </a:r>
            <a:r>
              <a:rPr lang="en"/>
              <a:t> (</a:t>
            </a:r>
            <a:r>
              <a:rPr lang="en">
                <a:solidFill>
                  <a:srgbClr val="FF0000"/>
                </a:solidFill>
              </a:rPr>
              <a:t>Directed</a:t>
            </a:r>
            <a:r>
              <a:rPr lang="en"/>
              <a:t> Graph)</a:t>
            </a:r>
            <a:endParaRPr/>
          </a:p>
          <a:p>
            <a:pPr marL="0" lvl="0" indent="0" algn="l" rtl="0">
              <a:lnSpc>
                <a:spcPct val="100000"/>
              </a:lnSpc>
              <a:spcBef>
                <a:spcPts val="0"/>
              </a:spcBef>
              <a:spcAft>
                <a:spcPts val="0"/>
              </a:spcAft>
              <a:buSzPct val="111111"/>
              <a:buNone/>
            </a:pPr>
            <a:endParaRPr/>
          </a:p>
        </p:txBody>
      </p:sp>
      <p:sp>
        <p:nvSpPr>
          <p:cNvPr id="620" name="Google Shape;620;p19"/>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621" name="Google Shape;621;p19"/>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622" name="Google Shape;622;p19"/>
          <p:cNvSpPr/>
          <p:nvPr/>
        </p:nvSpPr>
        <p:spPr>
          <a:xfrm>
            <a:off x="1499713"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623" name="Google Shape;623;p19"/>
          <p:cNvCxnSpPr>
            <a:stCxn id="620" idx="6"/>
            <a:endCxn id="622"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triangle" w="med" len="med"/>
          </a:ln>
        </p:spPr>
      </p:cxnSp>
      <p:sp>
        <p:nvSpPr>
          <p:cNvPr id="624" name="Google Shape;624;p19"/>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625" name="Google Shape;625;p19"/>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626" name="Google Shape;626;p19"/>
          <p:cNvCxnSpPr>
            <a:stCxn id="620" idx="4"/>
            <a:endCxn id="621"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triangle" w="med" len="med"/>
          </a:ln>
        </p:spPr>
      </p:cxnSp>
      <p:cxnSp>
        <p:nvCxnSpPr>
          <p:cNvPr id="627" name="Google Shape;627;p19"/>
          <p:cNvCxnSpPr>
            <a:stCxn id="622" idx="3"/>
            <a:endCxn id="621" idx="7"/>
          </p:cNvCxnSpPr>
          <p:nvPr/>
        </p:nvCxnSpPr>
        <p:spPr>
          <a:xfrm flipH="1">
            <a:off x="879017" y="3257764"/>
            <a:ext cx="676800" cy="666600"/>
          </a:xfrm>
          <a:prstGeom prst="straightConnector1">
            <a:avLst/>
          </a:prstGeom>
          <a:noFill/>
          <a:ln w="19050" cap="flat" cmpd="sng">
            <a:solidFill>
              <a:srgbClr val="666666"/>
            </a:solidFill>
            <a:prstDash val="solid"/>
            <a:round/>
            <a:headEnd type="triangle" w="med" len="med"/>
            <a:tailEnd type="none" w="sm" len="sm"/>
          </a:ln>
        </p:spPr>
      </p:cxnSp>
      <p:cxnSp>
        <p:nvCxnSpPr>
          <p:cNvPr id="628" name="Google Shape;628;p19"/>
          <p:cNvCxnSpPr>
            <a:stCxn id="624" idx="2"/>
            <a:endCxn id="621" idx="6"/>
          </p:cNvCxnSpPr>
          <p:nvPr/>
        </p:nvCxnSpPr>
        <p:spPr>
          <a:xfrm rot="10800000">
            <a:off x="935111" y="4054068"/>
            <a:ext cx="564600" cy="0"/>
          </a:xfrm>
          <a:prstGeom prst="straightConnector1">
            <a:avLst/>
          </a:prstGeom>
          <a:noFill/>
          <a:ln w="19050" cap="flat" cmpd="sng">
            <a:solidFill>
              <a:srgbClr val="666666"/>
            </a:solidFill>
            <a:prstDash val="solid"/>
            <a:round/>
            <a:headEnd type="triangle" w="med" len="med"/>
            <a:tailEnd type="none" w="sm" len="sm"/>
          </a:ln>
        </p:spPr>
      </p:cxnSp>
      <p:cxnSp>
        <p:nvCxnSpPr>
          <p:cNvPr id="629" name="Google Shape;629;p19"/>
          <p:cNvCxnSpPr>
            <a:stCxn id="622" idx="4"/>
            <a:endCxn id="624" idx="0"/>
          </p:cNvCxnSpPr>
          <p:nvPr/>
        </p:nvCxnSpPr>
        <p:spPr>
          <a:xfrm>
            <a:off x="1691263" y="3311451"/>
            <a:ext cx="0" cy="559200"/>
          </a:xfrm>
          <a:prstGeom prst="straightConnector1">
            <a:avLst/>
          </a:prstGeom>
          <a:noFill/>
          <a:ln w="19050" cap="flat" cmpd="sng">
            <a:solidFill>
              <a:srgbClr val="666666"/>
            </a:solidFill>
            <a:prstDash val="solid"/>
            <a:round/>
            <a:headEnd type="triangle" w="med" len="med"/>
            <a:tailEnd type="none" w="sm" len="sm"/>
          </a:ln>
        </p:spPr>
      </p:cxnSp>
      <p:cxnSp>
        <p:nvCxnSpPr>
          <p:cNvPr id="630" name="Google Shape;630;p19"/>
          <p:cNvCxnSpPr>
            <a:stCxn id="625" idx="3"/>
            <a:endCxn id="624" idx="6"/>
          </p:cNvCxnSpPr>
          <p:nvPr/>
        </p:nvCxnSpPr>
        <p:spPr>
          <a:xfrm flipH="1">
            <a:off x="1882820" y="3720698"/>
            <a:ext cx="395400" cy="333300"/>
          </a:xfrm>
          <a:prstGeom prst="straightConnector1">
            <a:avLst/>
          </a:prstGeom>
          <a:noFill/>
          <a:ln w="19050" cap="flat" cmpd="sng">
            <a:solidFill>
              <a:srgbClr val="666666"/>
            </a:solidFill>
            <a:prstDash val="solid"/>
            <a:round/>
            <a:headEnd type="triangle" w="med" len="med"/>
            <a:tailEnd type="none" w="sm" len="sm"/>
          </a:ln>
        </p:spPr>
      </p:cxnSp>
      <p:cxnSp>
        <p:nvCxnSpPr>
          <p:cNvPr id="631" name="Google Shape;631;p19"/>
          <p:cNvCxnSpPr>
            <a:stCxn id="622" idx="6"/>
            <a:endCxn id="625" idx="1"/>
          </p:cNvCxnSpPr>
          <p:nvPr/>
        </p:nvCxnSpPr>
        <p:spPr>
          <a:xfrm>
            <a:off x="1882813" y="3128151"/>
            <a:ext cx="395400" cy="333300"/>
          </a:xfrm>
          <a:prstGeom prst="straightConnector1">
            <a:avLst/>
          </a:prstGeom>
          <a:noFill/>
          <a:ln w="19050" cap="flat" cmpd="sng">
            <a:solidFill>
              <a:srgbClr val="666666"/>
            </a:solidFill>
            <a:prstDash val="solid"/>
            <a:round/>
            <a:headEnd type="triangle" w="med" len="med"/>
            <a:tailEnd type="none" w="sm" len="sm"/>
          </a:ln>
        </p:spPr>
      </p:cxnSp>
      <p:sp>
        <p:nvSpPr>
          <p:cNvPr id="632" name="Google Shape;632;p19"/>
          <p:cNvSpPr/>
          <p:nvPr/>
        </p:nvSpPr>
        <p:spPr>
          <a:xfrm>
            <a:off x="3271450" y="249707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633" name="Google Shape;633;p19"/>
          <p:cNvSpPr/>
          <p:nvPr/>
        </p:nvSpPr>
        <p:spPr>
          <a:xfrm>
            <a:off x="2819675" y="24970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634" name="Google Shape;634;p19"/>
          <p:cNvSpPr/>
          <p:nvPr/>
        </p:nvSpPr>
        <p:spPr>
          <a:xfrm>
            <a:off x="3271450" y="2950447"/>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635" name="Google Shape;635;p19"/>
          <p:cNvSpPr/>
          <p:nvPr/>
        </p:nvSpPr>
        <p:spPr>
          <a:xfrm>
            <a:off x="2819675" y="29504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636" name="Google Shape;636;p19"/>
          <p:cNvSpPr/>
          <p:nvPr/>
        </p:nvSpPr>
        <p:spPr>
          <a:xfrm>
            <a:off x="3271450" y="3403820"/>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637" name="Google Shape;637;p19"/>
          <p:cNvSpPr/>
          <p:nvPr/>
        </p:nvSpPr>
        <p:spPr>
          <a:xfrm>
            <a:off x="2819675" y="34038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638" name="Google Shape;638;p19"/>
          <p:cNvSpPr/>
          <p:nvPr/>
        </p:nvSpPr>
        <p:spPr>
          <a:xfrm>
            <a:off x="3271450" y="3857192"/>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639" name="Google Shape;639;p19"/>
          <p:cNvSpPr/>
          <p:nvPr/>
        </p:nvSpPr>
        <p:spPr>
          <a:xfrm>
            <a:off x="2819675" y="38571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640" name="Google Shape;640;p19"/>
          <p:cNvSpPr/>
          <p:nvPr/>
        </p:nvSpPr>
        <p:spPr>
          <a:xfrm>
            <a:off x="3271450" y="431056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641" name="Google Shape;641;p19"/>
          <p:cNvSpPr/>
          <p:nvPr/>
        </p:nvSpPr>
        <p:spPr>
          <a:xfrm>
            <a:off x="2819675" y="43105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sp>
        <p:nvSpPr>
          <p:cNvPr id="642" name="Google Shape;642;p19"/>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643" name="Google Shape;643;p19"/>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n"/>
              <a:t>How to represent this?</a:t>
            </a:r>
            <a:br>
              <a:rPr lang="en"/>
            </a:br>
            <a:r>
              <a:rPr lang="en" b="1"/>
              <a:t>Array</a:t>
            </a:r>
            <a:r>
              <a:rPr lang="en"/>
              <a:t>: The nodes </a:t>
            </a:r>
            <a:br>
              <a:rPr lang="en"/>
            </a:br>
            <a:r>
              <a:rPr lang="en" b="1"/>
              <a:t>Linked List: </a:t>
            </a:r>
            <a:r>
              <a:rPr lang="en"/>
              <a:t>The edges representing the other nodes it is connected to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D9EAD3"/>
                </a:highlight>
              </a:rPr>
              <a:t>Adjacency List</a:t>
            </a:r>
            <a:r>
              <a:rPr lang="en"/>
              <a:t> (</a:t>
            </a:r>
            <a:r>
              <a:rPr lang="en">
                <a:solidFill>
                  <a:srgbClr val="FF0000"/>
                </a:solidFill>
              </a:rPr>
              <a:t>Directed</a:t>
            </a:r>
            <a:r>
              <a:rPr lang="en"/>
              <a:t> Graph)</a:t>
            </a:r>
            <a:endParaRPr/>
          </a:p>
          <a:p>
            <a:pPr marL="0" lvl="0" indent="0" algn="l" rtl="0">
              <a:lnSpc>
                <a:spcPct val="100000"/>
              </a:lnSpc>
              <a:spcBef>
                <a:spcPts val="0"/>
              </a:spcBef>
              <a:spcAft>
                <a:spcPts val="0"/>
              </a:spcAft>
              <a:buSzPct val="111111"/>
              <a:buNone/>
            </a:pPr>
            <a:endParaRPr/>
          </a:p>
        </p:txBody>
      </p:sp>
      <p:sp>
        <p:nvSpPr>
          <p:cNvPr id="649" name="Google Shape;649;p20"/>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650" name="Google Shape;650;p20"/>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651" name="Google Shape;651;p20"/>
          <p:cNvSpPr/>
          <p:nvPr/>
        </p:nvSpPr>
        <p:spPr>
          <a:xfrm>
            <a:off x="1499713"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652" name="Google Shape;652;p20"/>
          <p:cNvCxnSpPr>
            <a:stCxn id="649" idx="6"/>
            <a:endCxn id="651"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triangle" w="med" len="med"/>
          </a:ln>
        </p:spPr>
      </p:cxnSp>
      <p:sp>
        <p:nvSpPr>
          <p:cNvPr id="653" name="Google Shape;653;p20"/>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654" name="Google Shape;654;p20"/>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655" name="Google Shape;655;p20"/>
          <p:cNvCxnSpPr>
            <a:stCxn id="649" idx="4"/>
            <a:endCxn id="650"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triangle" w="med" len="med"/>
          </a:ln>
        </p:spPr>
      </p:cxnSp>
      <p:cxnSp>
        <p:nvCxnSpPr>
          <p:cNvPr id="656" name="Google Shape;656;p20"/>
          <p:cNvCxnSpPr>
            <a:stCxn id="651" idx="3"/>
            <a:endCxn id="650" idx="7"/>
          </p:cNvCxnSpPr>
          <p:nvPr/>
        </p:nvCxnSpPr>
        <p:spPr>
          <a:xfrm flipH="1">
            <a:off x="879017" y="3257764"/>
            <a:ext cx="676800" cy="666600"/>
          </a:xfrm>
          <a:prstGeom prst="straightConnector1">
            <a:avLst/>
          </a:prstGeom>
          <a:noFill/>
          <a:ln w="19050" cap="flat" cmpd="sng">
            <a:solidFill>
              <a:srgbClr val="666666"/>
            </a:solidFill>
            <a:prstDash val="solid"/>
            <a:round/>
            <a:headEnd type="triangle" w="med" len="med"/>
            <a:tailEnd type="none" w="sm" len="sm"/>
          </a:ln>
        </p:spPr>
      </p:cxnSp>
      <p:cxnSp>
        <p:nvCxnSpPr>
          <p:cNvPr id="657" name="Google Shape;657;p20"/>
          <p:cNvCxnSpPr>
            <a:stCxn id="653" idx="2"/>
            <a:endCxn id="650" idx="6"/>
          </p:cNvCxnSpPr>
          <p:nvPr/>
        </p:nvCxnSpPr>
        <p:spPr>
          <a:xfrm rot="10800000">
            <a:off x="935111" y="4054068"/>
            <a:ext cx="564600" cy="0"/>
          </a:xfrm>
          <a:prstGeom prst="straightConnector1">
            <a:avLst/>
          </a:prstGeom>
          <a:noFill/>
          <a:ln w="19050" cap="flat" cmpd="sng">
            <a:solidFill>
              <a:srgbClr val="666666"/>
            </a:solidFill>
            <a:prstDash val="solid"/>
            <a:round/>
            <a:headEnd type="triangle" w="med" len="med"/>
            <a:tailEnd type="none" w="sm" len="sm"/>
          </a:ln>
        </p:spPr>
      </p:cxnSp>
      <p:cxnSp>
        <p:nvCxnSpPr>
          <p:cNvPr id="658" name="Google Shape;658;p20"/>
          <p:cNvCxnSpPr>
            <a:stCxn id="651" idx="4"/>
            <a:endCxn id="653" idx="0"/>
          </p:cNvCxnSpPr>
          <p:nvPr/>
        </p:nvCxnSpPr>
        <p:spPr>
          <a:xfrm>
            <a:off x="1691263" y="3311451"/>
            <a:ext cx="0" cy="559200"/>
          </a:xfrm>
          <a:prstGeom prst="straightConnector1">
            <a:avLst/>
          </a:prstGeom>
          <a:noFill/>
          <a:ln w="19050" cap="flat" cmpd="sng">
            <a:solidFill>
              <a:srgbClr val="666666"/>
            </a:solidFill>
            <a:prstDash val="solid"/>
            <a:round/>
            <a:headEnd type="triangle" w="med" len="med"/>
            <a:tailEnd type="none" w="sm" len="sm"/>
          </a:ln>
        </p:spPr>
      </p:cxnSp>
      <p:cxnSp>
        <p:nvCxnSpPr>
          <p:cNvPr id="659" name="Google Shape;659;p20"/>
          <p:cNvCxnSpPr>
            <a:stCxn id="654" idx="3"/>
            <a:endCxn id="653" idx="6"/>
          </p:cNvCxnSpPr>
          <p:nvPr/>
        </p:nvCxnSpPr>
        <p:spPr>
          <a:xfrm flipH="1">
            <a:off x="1882820" y="3720698"/>
            <a:ext cx="395400" cy="333300"/>
          </a:xfrm>
          <a:prstGeom prst="straightConnector1">
            <a:avLst/>
          </a:prstGeom>
          <a:noFill/>
          <a:ln w="19050" cap="flat" cmpd="sng">
            <a:solidFill>
              <a:srgbClr val="666666"/>
            </a:solidFill>
            <a:prstDash val="solid"/>
            <a:round/>
            <a:headEnd type="triangle" w="med" len="med"/>
            <a:tailEnd type="none" w="sm" len="sm"/>
          </a:ln>
        </p:spPr>
      </p:cxnSp>
      <p:cxnSp>
        <p:nvCxnSpPr>
          <p:cNvPr id="660" name="Google Shape;660;p20"/>
          <p:cNvCxnSpPr>
            <a:stCxn id="651" idx="6"/>
            <a:endCxn id="654" idx="1"/>
          </p:cNvCxnSpPr>
          <p:nvPr/>
        </p:nvCxnSpPr>
        <p:spPr>
          <a:xfrm>
            <a:off x="1882813" y="3128151"/>
            <a:ext cx="395400" cy="333300"/>
          </a:xfrm>
          <a:prstGeom prst="straightConnector1">
            <a:avLst/>
          </a:prstGeom>
          <a:noFill/>
          <a:ln w="19050" cap="flat" cmpd="sng">
            <a:solidFill>
              <a:srgbClr val="666666"/>
            </a:solidFill>
            <a:prstDash val="solid"/>
            <a:round/>
            <a:headEnd type="triangle" w="med" len="med"/>
            <a:tailEnd type="none" w="sm" len="sm"/>
          </a:ln>
        </p:spPr>
      </p:cxnSp>
      <p:sp>
        <p:nvSpPr>
          <p:cNvPr id="661" name="Google Shape;661;p20"/>
          <p:cNvSpPr/>
          <p:nvPr/>
        </p:nvSpPr>
        <p:spPr>
          <a:xfrm>
            <a:off x="3271450" y="249707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662" name="Google Shape;662;p20"/>
          <p:cNvSpPr/>
          <p:nvPr/>
        </p:nvSpPr>
        <p:spPr>
          <a:xfrm>
            <a:off x="2819675" y="24970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663" name="Google Shape;663;p20"/>
          <p:cNvSpPr/>
          <p:nvPr/>
        </p:nvSpPr>
        <p:spPr>
          <a:xfrm>
            <a:off x="3271450" y="2950447"/>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664" name="Google Shape;664;p20"/>
          <p:cNvSpPr/>
          <p:nvPr/>
        </p:nvSpPr>
        <p:spPr>
          <a:xfrm>
            <a:off x="2819675" y="29504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665" name="Google Shape;665;p20"/>
          <p:cNvSpPr/>
          <p:nvPr/>
        </p:nvSpPr>
        <p:spPr>
          <a:xfrm>
            <a:off x="3271450" y="3403820"/>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666" name="Google Shape;666;p20"/>
          <p:cNvSpPr/>
          <p:nvPr/>
        </p:nvSpPr>
        <p:spPr>
          <a:xfrm>
            <a:off x="2819675" y="34038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667" name="Google Shape;667;p20"/>
          <p:cNvSpPr/>
          <p:nvPr/>
        </p:nvSpPr>
        <p:spPr>
          <a:xfrm>
            <a:off x="3271450" y="3857192"/>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668" name="Google Shape;668;p20"/>
          <p:cNvSpPr/>
          <p:nvPr/>
        </p:nvSpPr>
        <p:spPr>
          <a:xfrm>
            <a:off x="2819675" y="38571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669" name="Google Shape;669;p20"/>
          <p:cNvSpPr/>
          <p:nvPr/>
        </p:nvSpPr>
        <p:spPr>
          <a:xfrm>
            <a:off x="3271450" y="431056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670" name="Google Shape;670;p20"/>
          <p:cNvSpPr/>
          <p:nvPr/>
        </p:nvSpPr>
        <p:spPr>
          <a:xfrm>
            <a:off x="2819675" y="43105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671" name="Google Shape;671;p20"/>
          <p:cNvCxnSpPr>
            <a:stCxn id="661" idx="3"/>
            <a:endCxn id="672" idx="1"/>
          </p:cNvCxnSpPr>
          <p:nvPr/>
        </p:nvCxnSpPr>
        <p:spPr>
          <a:xfrm>
            <a:off x="3728650" y="2723725"/>
            <a:ext cx="323700" cy="0"/>
          </a:xfrm>
          <a:prstGeom prst="straightConnector1">
            <a:avLst/>
          </a:prstGeom>
          <a:noFill/>
          <a:ln w="19050" cap="flat" cmpd="sng">
            <a:solidFill>
              <a:srgbClr val="595959"/>
            </a:solidFill>
            <a:prstDash val="solid"/>
            <a:round/>
            <a:headEnd type="none" w="sm" len="sm"/>
            <a:tailEnd type="triangle" w="med" len="med"/>
          </a:ln>
        </p:spPr>
      </p:cxnSp>
      <p:sp>
        <p:nvSpPr>
          <p:cNvPr id="672" name="Google Shape;672;p20"/>
          <p:cNvSpPr/>
          <p:nvPr/>
        </p:nvSpPr>
        <p:spPr>
          <a:xfrm>
            <a:off x="4052310" y="25620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673" name="Google Shape;673;p20"/>
          <p:cNvSpPr/>
          <p:nvPr/>
        </p:nvSpPr>
        <p:spPr>
          <a:xfrm>
            <a:off x="4699343" y="25620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674" name="Google Shape;674;p20"/>
          <p:cNvCxnSpPr>
            <a:stCxn id="672" idx="3"/>
            <a:endCxn id="673" idx="1"/>
          </p:cNvCxnSpPr>
          <p:nvPr/>
        </p:nvCxnSpPr>
        <p:spPr>
          <a:xfrm>
            <a:off x="4375710" y="27237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675" name="Google Shape;675;p20"/>
          <p:cNvCxnSpPr>
            <a:stCxn id="665" idx="3"/>
            <a:endCxn id="676" idx="1"/>
          </p:cNvCxnSpPr>
          <p:nvPr/>
        </p:nvCxnSpPr>
        <p:spPr>
          <a:xfrm>
            <a:off x="3728650" y="3630470"/>
            <a:ext cx="323700" cy="0"/>
          </a:xfrm>
          <a:prstGeom prst="straightConnector1">
            <a:avLst/>
          </a:prstGeom>
          <a:noFill/>
          <a:ln w="19050" cap="flat" cmpd="sng">
            <a:solidFill>
              <a:srgbClr val="595959"/>
            </a:solidFill>
            <a:prstDash val="solid"/>
            <a:round/>
            <a:headEnd type="none" w="sm" len="sm"/>
            <a:tailEnd type="triangle" w="med" len="med"/>
          </a:ln>
        </p:spPr>
      </p:cxnSp>
      <p:sp>
        <p:nvSpPr>
          <p:cNvPr id="676" name="Google Shape;676;p20"/>
          <p:cNvSpPr/>
          <p:nvPr/>
        </p:nvSpPr>
        <p:spPr>
          <a:xfrm>
            <a:off x="4052360" y="346876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677" name="Google Shape;677;p20"/>
          <p:cNvCxnSpPr>
            <a:stCxn id="667" idx="3"/>
            <a:endCxn id="678" idx="1"/>
          </p:cNvCxnSpPr>
          <p:nvPr/>
        </p:nvCxnSpPr>
        <p:spPr>
          <a:xfrm>
            <a:off x="3728650" y="4083842"/>
            <a:ext cx="323700" cy="0"/>
          </a:xfrm>
          <a:prstGeom prst="straightConnector1">
            <a:avLst/>
          </a:prstGeom>
          <a:noFill/>
          <a:ln w="19050" cap="flat" cmpd="sng">
            <a:solidFill>
              <a:srgbClr val="595959"/>
            </a:solidFill>
            <a:prstDash val="solid"/>
            <a:round/>
            <a:headEnd type="none" w="sm" len="sm"/>
            <a:tailEnd type="triangle" w="med" len="med"/>
          </a:ln>
        </p:spPr>
      </p:cxnSp>
      <p:sp>
        <p:nvSpPr>
          <p:cNvPr id="678" name="Google Shape;678;p20"/>
          <p:cNvSpPr/>
          <p:nvPr/>
        </p:nvSpPr>
        <p:spPr>
          <a:xfrm>
            <a:off x="4052360" y="39221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679" name="Google Shape;679;p20"/>
          <p:cNvSpPr/>
          <p:nvPr/>
        </p:nvSpPr>
        <p:spPr>
          <a:xfrm>
            <a:off x="4699393" y="392215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680" name="Google Shape;680;p20"/>
          <p:cNvCxnSpPr>
            <a:stCxn id="678" idx="3"/>
            <a:endCxn id="679" idx="1"/>
          </p:cNvCxnSpPr>
          <p:nvPr/>
        </p:nvCxnSpPr>
        <p:spPr>
          <a:xfrm>
            <a:off x="4375760" y="408384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681" name="Google Shape;681;p20"/>
          <p:cNvCxnSpPr>
            <a:stCxn id="669" idx="3"/>
            <a:endCxn id="682" idx="1"/>
          </p:cNvCxnSpPr>
          <p:nvPr/>
        </p:nvCxnSpPr>
        <p:spPr>
          <a:xfrm>
            <a:off x="3728650" y="4537215"/>
            <a:ext cx="323700" cy="0"/>
          </a:xfrm>
          <a:prstGeom prst="straightConnector1">
            <a:avLst/>
          </a:prstGeom>
          <a:noFill/>
          <a:ln w="19050" cap="flat" cmpd="sng">
            <a:solidFill>
              <a:srgbClr val="595959"/>
            </a:solidFill>
            <a:prstDash val="solid"/>
            <a:round/>
            <a:headEnd type="none" w="sm" len="sm"/>
            <a:tailEnd type="triangle" w="med" len="med"/>
          </a:ln>
        </p:spPr>
      </p:cxnSp>
      <p:sp>
        <p:nvSpPr>
          <p:cNvPr id="682" name="Google Shape;682;p20"/>
          <p:cNvSpPr/>
          <p:nvPr/>
        </p:nvSpPr>
        <p:spPr>
          <a:xfrm>
            <a:off x="4052360" y="43755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683" name="Google Shape;683;p20"/>
          <p:cNvSpPr/>
          <p:nvPr/>
        </p:nvSpPr>
        <p:spPr>
          <a:xfrm>
            <a:off x="4699393" y="43755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684" name="Google Shape;684;p20"/>
          <p:cNvCxnSpPr>
            <a:stCxn id="682" idx="3"/>
            <a:endCxn id="683" idx="1"/>
          </p:cNvCxnSpPr>
          <p:nvPr/>
        </p:nvCxnSpPr>
        <p:spPr>
          <a:xfrm>
            <a:off x="4375760" y="4537217"/>
            <a:ext cx="323700" cy="0"/>
          </a:xfrm>
          <a:prstGeom prst="straightConnector1">
            <a:avLst/>
          </a:prstGeom>
          <a:noFill/>
          <a:ln w="19050" cap="flat" cmpd="sng">
            <a:solidFill>
              <a:srgbClr val="595959"/>
            </a:solidFill>
            <a:prstDash val="solid"/>
            <a:round/>
            <a:headEnd type="none" w="sm" len="sm"/>
            <a:tailEnd type="triangle" w="med" len="med"/>
          </a:ln>
        </p:spPr>
      </p:cxnSp>
      <p:sp>
        <p:nvSpPr>
          <p:cNvPr id="685" name="Google Shape;685;p20"/>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686" name="Google Shape;686;p20"/>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n"/>
              <a:t>How to represent this?</a:t>
            </a:r>
            <a:br>
              <a:rPr lang="en"/>
            </a:br>
            <a:r>
              <a:rPr lang="en" b="1"/>
              <a:t>Array</a:t>
            </a:r>
            <a:r>
              <a:rPr lang="en"/>
              <a:t>: The nodes </a:t>
            </a:r>
            <a:br>
              <a:rPr lang="en"/>
            </a:br>
            <a:r>
              <a:rPr lang="en" b="1"/>
              <a:t>Linked List: </a:t>
            </a:r>
            <a:r>
              <a:rPr lang="en"/>
              <a:t>The edges representing the other nodes it is connected to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D9EAD3"/>
                </a:highlight>
              </a:rPr>
              <a:t>Adjacency List</a:t>
            </a:r>
            <a:r>
              <a:rPr lang="en"/>
              <a:t> (</a:t>
            </a:r>
            <a:r>
              <a:rPr lang="en">
                <a:solidFill>
                  <a:srgbClr val="FF0000"/>
                </a:solidFill>
              </a:rPr>
              <a:t>Directed</a:t>
            </a:r>
            <a:r>
              <a:rPr lang="en"/>
              <a:t> Graph)</a:t>
            </a:r>
            <a:endParaRPr/>
          </a:p>
          <a:p>
            <a:pPr marL="0" lvl="0" indent="0" algn="l" rtl="0">
              <a:lnSpc>
                <a:spcPct val="100000"/>
              </a:lnSpc>
              <a:spcBef>
                <a:spcPts val="0"/>
              </a:spcBef>
              <a:spcAft>
                <a:spcPts val="0"/>
              </a:spcAft>
              <a:buSzPct val="111111"/>
              <a:buNone/>
            </a:pPr>
            <a:endParaRPr/>
          </a:p>
        </p:txBody>
      </p:sp>
      <p:sp>
        <p:nvSpPr>
          <p:cNvPr id="692" name="Google Shape;692;p21"/>
          <p:cNvSpPr/>
          <p:nvPr/>
        </p:nvSpPr>
        <p:spPr>
          <a:xfrm>
            <a:off x="552000" y="2944851"/>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693" name="Google Shape;693;p21"/>
          <p:cNvSpPr/>
          <p:nvPr/>
        </p:nvSpPr>
        <p:spPr>
          <a:xfrm>
            <a:off x="552000" y="3870768"/>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694" name="Google Shape;694;p21"/>
          <p:cNvSpPr/>
          <p:nvPr/>
        </p:nvSpPr>
        <p:spPr>
          <a:xfrm>
            <a:off x="1499713" y="2944851"/>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695" name="Google Shape;695;p21"/>
          <p:cNvCxnSpPr>
            <a:stCxn id="692" idx="6"/>
            <a:endCxn id="694"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triangle" w="med" len="med"/>
          </a:ln>
        </p:spPr>
      </p:cxnSp>
      <p:sp>
        <p:nvSpPr>
          <p:cNvPr id="696" name="Google Shape;696;p21"/>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697" name="Google Shape;697;p21"/>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698" name="Google Shape;698;p21"/>
          <p:cNvCxnSpPr>
            <a:stCxn id="692" idx="4"/>
            <a:endCxn id="693"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triangle" w="med" len="med"/>
          </a:ln>
        </p:spPr>
      </p:cxnSp>
      <p:cxnSp>
        <p:nvCxnSpPr>
          <p:cNvPr id="699" name="Google Shape;699;p21"/>
          <p:cNvCxnSpPr>
            <a:stCxn id="694" idx="3"/>
            <a:endCxn id="693" idx="7"/>
          </p:cNvCxnSpPr>
          <p:nvPr/>
        </p:nvCxnSpPr>
        <p:spPr>
          <a:xfrm flipH="1">
            <a:off x="879017" y="3257764"/>
            <a:ext cx="676800" cy="666600"/>
          </a:xfrm>
          <a:prstGeom prst="straightConnector1">
            <a:avLst/>
          </a:prstGeom>
          <a:noFill/>
          <a:ln w="19050" cap="flat" cmpd="sng">
            <a:solidFill>
              <a:srgbClr val="666666"/>
            </a:solidFill>
            <a:prstDash val="solid"/>
            <a:round/>
            <a:headEnd type="triangle" w="med" len="med"/>
            <a:tailEnd type="none" w="sm" len="sm"/>
          </a:ln>
        </p:spPr>
      </p:cxnSp>
      <p:cxnSp>
        <p:nvCxnSpPr>
          <p:cNvPr id="700" name="Google Shape;700;p21"/>
          <p:cNvCxnSpPr>
            <a:stCxn id="696" idx="2"/>
            <a:endCxn id="693" idx="6"/>
          </p:cNvCxnSpPr>
          <p:nvPr/>
        </p:nvCxnSpPr>
        <p:spPr>
          <a:xfrm rot="10800000">
            <a:off x="935111" y="4054068"/>
            <a:ext cx="564600" cy="0"/>
          </a:xfrm>
          <a:prstGeom prst="straightConnector1">
            <a:avLst/>
          </a:prstGeom>
          <a:noFill/>
          <a:ln w="19050" cap="flat" cmpd="sng">
            <a:solidFill>
              <a:srgbClr val="666666"/>
            </a:solidFill>
            <a:prstDash val="solid"/>
            <a:round/>
            <a:headEnd type="triangle" w="med" len="med"/>
            <a:tailEnd type="none" w="sm" len="sm"/>
          </a:ln>
        </p:spPr>
      </p:cxnSp>
      <p:cxnSp>
        <p:nvCxnSpPr>
          <p:cNvPr id="701" name="Google Shape;701;p21"/>
          <p:cNvCxnSpPr>
            <a:stCxn id="694" idx="4"/>
            <a:endCxn id="696" idx="0"/>
          </p:cNvCxnSpPr>
          <p:nvPr/>
        </p:nvCxnSpPr>
        <p:spPr>
          <a:xfrm>
            <a:off x="1691263" y="3311451"/>
            <a:ext cx="0" cy="559200"/>
          </a:xfrm>
          <a:prstGeom prst="straightConnector1">
            <a:avLst/>
          </a:prstGeom>
          <a:noFill/>
          <a:ln w="19050" cap="flat" cmpd="sng">
            <a:solidFill>
              <a:srgbClr val="666666"/>
            </a:solidFill>
            <a:prstDash val="solid"/>
            <a:round/>
            <a:headEnd type="triangle" w="med" len="med"/>
            <a:tailEnd type="none" w="sm" len="sm"/>
          </a:ln>
        </p:spPr>
      </p:cxnSp>
      <p:cxnSp>
        <p:nvCxnSpPr>
          <p:cNvPr id="702" name="Google Shape;702;p21"/>
          <p:cNvCxnSpPr>
            <a:stCxn id="697" idx="3"/>
            <a:endCxn id="696" idx="6"/>
          </p:cNvCxnSpPr>
          <p:nvPr/>
        </p:nvCxnSpPr>
        <p:spPr>
          <a:xfrm flipH="1">
            <a:off x="1882820" y="3720698"/>
            <a:ext cx="395400" cy="333300"/>
          </a:xfrm>
          <a:prstGeom prst="straightConnector1">
            <a:avLst/>
          </a:prstGeom>
          <a:noFill/>
          <a:ln w="19050" cap="flat" cmpd="sng">
            <a:solidFill>
              <a:srgbClr val="666666"/>
            </a:solidFill>
            <a:prstDash val="solid"/>
            <a:round/>
            <a:headEnd type="triangle" w="med" len="med"/>
            <a:tailEnd type="none" w="sm" len="sm"/>
          </a:ln>
        </p:spPr>
      </p:cxnSp>
      <p:cxnSp>
        <p:nvCxnSpPr>
          <p:cNvPr id="703" name="Google Shape;703;p21"/>
          <p:cNvCxnSpPr>
            <a:stCxn id="694" idx="6"/>
            <a:endCxn id="697" idx="1"/>
          </p:cNvCxnSpPr>
          <p:nvPr/>
        </p:nvCxnSpPr>
        <p:spPr>
          <a:xfrm>
            <a:off x="1882813" y="3128151"/>
            <a:ext cx="395400" cy="333300"/>
          </a:xfrm>
          <a:prstGeom prst="straightConnector1">
            <a:avLst/>
          </a:prstGeom>
          <a:noFill/>
          <a:ln w="19050" cap="flat" cmpd="sng">
            <a:solidFill>
              <a:srgbClr val="666666"/>
            </a:solidFill>
            <a:prstDash val="solid"/>
            <a:round/>
            <a:headEnd type="triangle" w="med" len="med"/>
            <a:tailEnd type="none" w="sm" len="sm"/>
          </a:ln>
        </p:spPr>
      </p:cxnSp>
      <p:sp>
        <p:nvSpPr>
          <p:cNvPr id="704" name="Google Shape;704;p21"/>
          <p:cNvSpPr/>
          <p:nvPr/>
        </p:nvSpPr>
        <p:spPr>
          <a:xfrm>
            <a:off x="3271450" y="2497075"/>
            <a:ext cx="457200" cy="453300"/>
          </a:xfrm>
          <a:prstGeom prst="rect">
            <a:avLst/>
          </a:prstGeom>
          <a:solidFill>
            <a:srgbClr val="FFFF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05" name="Google Shape;705;p21"/>
          <p:cNvSpPr/>
          <p:nvPr/>
        </p:nvSpPr>
        <p:spPr>
          <a:xfrm>
            <a:off x="2819675" y="24970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706" name="Google Shape;706;p21"/>
          <p:cNvSpPr/>
          <p:nvPr/>
        </p:nvSpPr>
        <p:spPr>
          <a:xfrm>
            <a:off x="3271450" y="2950447"/>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07" name="Google Shape;707;p21"/>
          <p:cNvSpPr/>
          <p:nvPr/>
        </p:nvSpPr>
        <p:spPr>
          <a:xfrm>
            <a:off x="2819675" y="29504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708" name="Google Shape;708;p21"/>
          <p:cNvSpPr/>
          <p:nvPr/>
        </p:nvSpPr>
        <p:spPr>
          <a:xfrm>
            <a:off x="3271450" y="3403820"/>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09" name="Google Shape;709;p21"/>
          <p:cNvSpPr/>
          <p:nvPr/>
        </p:nvSpPr>
        <p:spPr>
          <a:xfrm>
            <a:off x="2819675" y="34038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710" name="Google Shape;710;p21"/>
          <p:cNvSpPr/>
          <p:nvPr/>
        </p:nvSpPr>
        <p:spPr>
          <a:xfrm>
            <a:off x="3271450" y="3857192"/>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11" name="Google Shape;711;p21"/>
          <p:cNvSpPr/>
          <p:nvPr/>
        </p:nvSpPr>
        <p:spPr>
          <a:xfrm>
            <a:off x="2819675" y="38571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712" name="Google Shape;712;p21"/>
          <p:cNvSpPr/>
          <p:nvPr/>
        </p:nvSpPr>
        <p:spPr>
          <a:xfrm>
            <a:off x="3271450" y="431056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13" name="Google Shape;713;p21"/>
          <p:cNvSpPr/>
          <p:nvPr/>
        </p:nvSpPr>
        <p:spPr>
          <a:xfrm>
            <a:off x="2819675" y="43105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714" name="Google Shape;714;p21"/>
          <p:cNvCxnSpPr>
            <a:stCxn id="704" idx="3"/>
            <a:endCxn id="715" idx="1"/>
          </p:cNvCxnSpPr>
          <p:nvPr/>
        </p:nvCxnSpPr>
        <p:spPr>
          <a:xfrm>
            <a:off x="3728650" y="2723725"/>
            <a:ext cx="323700" cy="0"/>
          </a:xfrm>
          <a:prstGeom prst="straightConnector1">
            <a:avLst/>
          </a:prstGeom>
          <a:noFill/>
          <a:ln w="19050" cap="flat" cmpd="sng">
            <a:solidFill>
              <a:srgbClr val="595959"/>
            </a:solidFill>
            <a:prstDash val="solid"/>
            <a:round/>
            <a:headEnd type="none" w="sm" len="sm"/>
            <a:tailEnd type="triangle" w="med" len="med"/>
          </a:ln>
        </p:spPr>
      </p:cxnSp>
      <p:sp>
        <p:nvSpPr>
          <p:cNvPr id="715" name="Google Shape;715;p21"/>
          <p:cNvSpPr/>
          <p:nvPr/>
        </p:nvSpPr>
        <p:spPr>
          <a:xfrm>
            <a:off x="4052310" y="2562017"/>
            <a:ext cx="323400" cy="323400"/>
          </a:xfrm>
          <a:prstGeom prst="rect">
            <a:avLst/>
          </a:prstGeom>
          <a:solidFill>
            <a:srgbClr val="E6B8A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716" name="Google Shape;716;p21"/>
          <p:cNvSpPr/>
          <p:nvPr/>
        </p:nvSpPr>
        <p:spPr>
          <a:xfrm>
            <a:off x="4699343" y="2562029"/>
            <a:ext cx="323400" cy="323400"/>
          </a:xfrm>
          <a:prstGeom prst="rect">
            <a:avLst/>
          </a:prstGeom>
          <a:solidFill>
            <a:srgbClr val="E6B8A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717" name="Google Shape;717;p21"/>
          <p:cNvCxnSpPr>
            <a:stCxn id="715" idx="3"/>
            <a:endCxn id="716" idx="1"/>
          </p:cNvCxnSpPr>
          <p:nvPr/>
        </p:nvCxnSpPr>
        <p:spPr>
          <a:xfrm>
            <a:off x="4375710" y="27237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718" name="Google Shape;718;p21"/>
          <p:cNvCxnSpPr>
            <a:stCxn id="708" idx="3"/>
            <a:endCxn id="719" idx="1"/>
          </p:cNvCxnSpPr>
          <p:nvPr/>
        </p:nvCxnSpPr>
        <p:spPr>
          <a:xfrm>
            <a:off x="3728650" y="3630470"/>
            <a:ext cx="323700" cy="0"/>
          </a:xfrm>
          <a:prstGeom prst="straightConnector1">
            <a:avLst/>
          </a:prstGeom>
          <a:noFill/>
          <a:ln w="19050" cap="flat" cmpd="sng">
            <a:solidFill>
              <a:srgbClr val="595959"/>
            </a:solidFill>
            <a:prstDash val="solid"/>
            <a:round/>
            <a:headEnd type="none" w="sm" len="sm"/>
            <a:tailEnd type="triangle" w="med" len="med"/>
          </a:ln>
        </p:spPr>
      </p:cxnSp>
      <p:sp>
        <p:nvSpPr>
          <p:cNvPr id="719" name="Google Shape;719;p21"/>
          <p:cNvSpPr/>
          <p:nvPr/>
        </p:nvSpPr>
        <p:spPr>
          <a:xfrm>
            <a:off x="4052360" y="346876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720" name="Google Shape;720;p21"/>
          <p:cNvCxnSpPr>
            <a:stCxn id="710" idx="3"/>
            <a:endCxn id="721" idx="1"/>
          </p:cNvCxnSpPr>
          <p:nvPr/>
        </p:nvCxnSpPr>
        <p:spPr>
          <a:xfrm>
            <a:off x="3728650" y="4083842"/>
            <a:ext cx="323700" cy="0"/>
          </a:xfrm>
          <a:prstGeom prst="straightConnector1">
            <a:avLst/>
          </a:prstGeom>
          <a:noFill/>
          <a:ln w="19050" cap="flat" cmpd="sng">
            <a:solidFill>
              <a:srgbClr val="595959"/>
            </a:solidFill>
            <a:prstDash val="solid"/>
            <a:round/>
            <a:headEnd type="none" w="sm" len="sm"/>
            <a:tailEnd type="triangle" w="med" len="med"/>
          </a:ln>
        </p:spPr>
      </p:cxnSp>
      <p:sp>
        <p:nvSpPr>
          <p:cNvPr id="721" name="Google Shape;721;p21"/>
          <p:cNvSpPr/>
          <p:nvPr/>
        </p:nvSpPr>
        <p:spPr>
          <a:xfrm>
            <a:off x="4052360" y="39221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722" name="Google Shape;722;p21"/>
          <p:cNvSpPr/>
          <p:nvPr/>
        </p:nvSpPr>
        <p:spPr>
          <a:xfrm>
            <a:off x="4699393" y="392215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723" name="Google Shape;723;p21"/>
          <p:cNvCxnSpPr>
            <a:stCxn id="721" idx="3"/>
            <a:endCxn id="722" idx="1"/>
          </p:cNvCxnSpPr>
          <p:nvPr/>
        </p:nvCxnSpPr>
        <p:spPr>
          <a:xfrm>
            <a:off x="4375760" y="408384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724" name="Google Shape;724;p21"/>
          <p:cNvCxnSpPr>
            <a:stCxn id="712" idx="3"/>
            <a:endCxn id="725" idx="1"/>
          </p:cNvCxnSpPr>
          <p:nvPr/>
        </p:nvCxnSpPr>
        <p:spPr>
          <a:xfrm>
            <a:off x="3728650" y="4537215"/>
            <a:ext cx="323700" cy="0"/>
          </a:xfrm>
          <a:prstGeom prst="straightConnector1">
            <a:avLst/>
          </a:prstGeom>
          <a:noFill/>
          <a:ln w="19050" cap="flat" cmpd="sng">
            <a:solidFill>
              <a:srgbClr val="595959"/>
            </a:solidFill>
            <a:prstDash val="solid"/>
            <a:round/>
            <a:headEnd type="none" w="sm" len="sm"/>
            <a:tailEnd type="triangle" w="med" len="med"/>
          </a:ln>
        </p:spPr>
      </p:cxnSp>
      <p:sp>
        <p:nvSpPr>
          <p:cNvPr id="725" name="Google Shape;725;p21"/>
          <p:cNvSpPr/>
          <p:nvPr/>
        </p:nvSpPr>
        <p:spPr>
          <a:xfrm>
            <a:off x="4052360" y="43755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726" name="Google Shape;726;p21"/>
          <p:cNvSpPr/>
          <p:nvPr/>
        </p:nvSpPr>
        <p:spPr>
          <a:xfrm>
            <a:off x="4699393" y="43755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727" name="Google Shape;727;p21"/>
          <p:cNvCxnSpPr>
            <a:stCxn id="725" idx="3"/>
            <a:endCxn id="726" idx="1"/>
          </p:cNvCxnSpPr>
          <p:nvPr/>
        </p:nvCxnSpPr>
        <p:spPr>
          <a:xfrm>
            <a:off x="4375760" y="4537217"/>
            <a:ext cx="323700" cy="0"/>
          </a:xfrm>
          <a:prstGeom prst="straightConnector1">
            <a:avLst/>
          </a:prstGeom>
          <a:noFill/>
          <a:ln w="19050" cap="flat" cmpd="sng">
            <a:solidFill>
              <a:srgbClr val="595959"/>
            </a:solidFill>
            <a:prstDash val="solid"/>
            <a:round/>
            <a:headEnd type="none" w="sm" len="sm"/>
            <a:tailEnd type="triangle" w="med" len="med"/>
          </a:ln>
        </p:spPr>
      </p:cxnSp>
      <p:sp>
        <p:nvSpPr>
          <p:cNvPr id="728" name="Google Shape;728;p21"/>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729" name="Google Shape;729;p21"/>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n"/>
              <a:t>How to represent this?</a:t>
            </a:r>
            <a:br>
              <a:rPr lang="en"/>
            </a:br>
            <a:r>
              <a:rPr lang="en" b="1"/>
              <a:t>Array</a:t>
            </a:r>
            <a:r>
              <a:rPr lang="en"/>
              <a:t>: The nodes </a:t>
            </a:r>
            <a:br>
              <a:rPr lang="en"/>
            </a:br>
            <a:r>
              <a:rPr lang="en" b="1"/>
              <a:t>Linked List: </a:t>
            </a:r>
            <a:r>
              <a:rPr lang="en"/>
              <a:t>The edges representing the other nodes it is connected to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D9EAD3"/>
                </a:highlight>
              </a:rPr>
              <a:t>Adjacency List</a:t>
            </a:r>
            <a:r>
              <a:rPr lang="en"/>
              <a:t> (</a:t>
            </a:r>
            <a:r>
              <a:rPr lang="en">
                <a:solidFill>
                  <a:srgbClr val="FF0000"/>
                </a:solidFill>
              </a:rPr>
              <a:t>Directed</a:t>
            </a:r>
            <a:r>
              <a:rPr lang="en"/>
              <a:t> Graph)</a:t>
            </a:r>
            <a:endParaRPr/>
          </a:p>
          <a:p>
            <a:pPr marL="0" lvl="0" indent="0" algn="l" rtl="0">
              <a:lnSpc>
                <a:spcPct val="100000"/>
              </a:lnSpc>
              <a:spcBef>
                <a:spcPts val="0"/>
              </a:spcBef>
              <a:spcAft>
                <a:spcPts val="0"/>
              </a:spcAft>
              <a:buSzPct val="111111"/>
              <a:buNone/>
            </a:pPr>
            <a:endParaRPr/>
          </a:p>
        </p:txBody>
      </p:sp>
      <p:sp>
        <p:nvSpPr>
          <p:cNvPr id="735" name="Google Shape;735;p22"/>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736" name="Google Shape;736;p22"/>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737" name="Google Shape;737;p22"/>
          <p:cNvSpPr/>
          <p:nvPr/>
        </p:nvSpPr>
        <p:spPr>
          <a:xfrm>
            <a:off x="1499713" y="2944851"/>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738" name="Google Shape;738;p22"/>
          <p:cNvCxnSpPr>
            <a:stCxn id="735" idx="6"/>
            <a:endCxn id="737"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triangle" w="med" len="med"/>
          </a:ln>
        </p:spPr>
      </p:cxnSp>
      <p:sp>
        <p:nvSpPr>
          <p:cNvPr id="739" name="Google Shape;739;p22"/>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740" name="Google Shape;740;p22"/>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741" name="Google Shape;741;p22"/>
          <p:cNvCxnSpPr>
            <a:stCxn id="735" idx="4"/>
            <a:endCxn id="736"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triangle" w="med" len="med"/>
          </a:ln>
        </p:spPr>
      </p:cxnSp>
      <p:cxnSp>
        <p:nvCxnSpPr>
          <p:cNvPr id="742" name="Google Shape;742;p22"/>
          <p:cNvCxnSpPr>
            <a:stCxn id="737" idx="3"/>
            <a:endCxn id="736" idx="7"/>
          </p:cNvCxnSpPr>
          <p:nvPr/>
        </p:nvCxnSpPr>
        <p:spPr>
          <a:xfrm flipH="1">
            <a:off x="879017" y="3257764"/>
            <a:ext cx="676800" cy="666600"/>
          </a:xfrm>
          <a:prstGeom prst="straightConnector1">
            <a:avLst/>
          </a:prstGeom>
          <a:noFill/>
          <a:ln w="19050" cap="flat" cmpd="sng">
            <a:solidFill>
              <a:srgbClr val="666666"/>
            </a:solidFill>
            <a:prstDash val="solid"/>
            <a:round/>
            <a:headEnd type="triangle" w="med" len="med"/>
            <a:tailEnd type="none" w="sm" len="sm"/>
          </a:ln>
        </p:spPr>
      </p:cxnSp>
      <p:cxnSp>
        <p:nvCxnSpPr>
          <p:cNvPr id="743" name="Google Shape;743;p22"/>
          <p:cNvCxnSpPr>
            <a:stCxn id="739" idx="2"/>
            <a:endCxn id="736" idx="6"/>
          </p:cNvCxnSpPr>
          <p:nvPr/>
        </p:nvCxnSpPr>
        <p:spPr>
          <a:xfrm rot="10800000">
            <a:off x="935111" y="4054068"/>
            <a:ext cx="564600" cy="0"/>
          </a:xfrm>
          <a:prstGeom prst="straightConnector1">
            <a:avLst/>
          </a:prstGeom>
          <a:noFill/>
          <a:ln w="19050" cap="flat" cmpd="sng">
            <a:solidFill>
              <a:srgbClr val="666666"/>
            </a:solidFill>
            <a:prstDash val="solid"/>
            <a:round/>
            <a:headEnd type="triangle" w="med" len="med"/>
            <a:tailEnd type="none" w="sm" len="sm"/>
          </a:ln>
        </p:spPr>
      </p:cxnSp>
      <p:cxnSp>
        <p:nvCxnSpPr>
          <p:cNvPr id="744" name="Google Shape;744;p22"/>
          <p:cNvCxnSpPr>
            <a:stCxn id="737" idx="4"/>
            <a:endCxn id="739" idx="0"/>
          </p:cNvCxnSpPr>
          <p:nvPr/>
        </p:nvCxnSpPr>
        <p:spPr>
          <a:xfrm>
            <a:off x="1691263" y="3311451"/>
            <a:ext cx="0" cy="559200"/>
          </a:xfrm>
          <a:prstGeom prst="straightConnector1">
            <a:avLst/>
          </a:prstGeom>
          <a:noFill/>
          <a:ln w="19050" cap="flat" cmpd="sng">
            <a:solidFill>
              <a:srgbClr val="666666"/>
            </a:solidFill>
            <a:prstDash val="solid"/>
            <a:round/>
            <a:headEnd type="triangle" w="med" len="med"/>
            <a:tailEnd type="none" w="sm" len="sm"/>
          </a:ln>
        </p:spPr>
      </p:cxnSp>
      <p:cxnSp>
        <p:nvCxnSpPr>
          <p:cNvPr id="745" name="Google Shape;745;p22"/>
          <p:cNvCxnSpPr>
            <a:stCxn id="740" idx="3"/>
            <a:endCxn id="739" idx="6"/>
          </p:cNvCxnSpPr>
          <p:nvPr/>
        </p:nvCxnSpPr>
        <p:spPr>
          <a:xfrm flipH="1">
            <a:off x="1882820" y="3720698"/>
            <a:ext cx="395400" cy="333300"/>
          </a:xfrm>
          <a:prstGeom prst="straightConnector1">
            <a:avLst/>
          </a:prstGeom>
          <a:noFill/>
          <a:ln w="19050" cap="flat" cmpd="sng">
            <a:solidFill>
              <a:srgbClr val="666666"/>
            </a:solidFill>
            <a:prstDash val="solid"/>
            <a:round/>
            <a:headEnd type="triangle" w="med" len="med"/>
            <a:tailEnd type="none" w="sm" len="sm"/>
          </a:ln>
        </p:spPr>
      </p:cxnSp>
      <p:cxnSp>
        <p:nvCxnSpPr>
          <p:cNvPr id="746" name="Google Shape;746;p22"/>
          <p:cNvCxnSpPr>
            <a:stCxn id="737" idx="6"/>
            <a:endCxn id="740" idx="1"/>
          </p:cNvCxnSpPr>
          <p:nvPr/>
        </p:nvCxnSpPr>
        <p:spPr>
          <a:xfrm>
            <a:off x="1882813" y="3128151"/>
            <a:ext cx="395400" cy="333300"/>
          </a:xfrm>
          <a:prstGeom prst="straightConnector1">
            <a:avLst/>
          </a:prstGeom>
          <a:noFill/>
          <a:ln w="19050" cap="flat" cmpd="sng">
            <a:solidFill>
              <a:srgbClr val="666666"/>
            </a:solidFill>
            <a:prstDash val="solid"/>
            <a:round/>
            <a:headEnd type="triangle" w="med" len="med"/>
            <a:tailEnd type="none" w="sm" len="sm"/>
          </a:ln>
        </p:spPr>
      </p:cxnSp>
      <p:sp>
        <p:nvSpPr>
          <p:cNvPr id="747" name="Google Shape;747;p22"/>
          <p:cNvSpPr/>
          <p:nvPr/>
        </p:nvSpPr>
        <p:spPr>
          <a:xfrm>
            <a:off x="3271450" y="249707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48" name="Google Shape;748;p22"/>
          <p:cNvSpPr/>
          <p:nvPr/>
        </p:nvSpPr>
        <p:spPr>
          <a:xfrm>
            <a:off x="2819675" y="24970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749" name="Google Shape;749;p22"/>
          <p:cNvSpPr/>
          <p:nvPr/>
        </p:nvSpPr>
        <p:spPr>
          <a:xfrm>
            <a:off x="3271450" y="2950447"/>
            <a:ext cx="457200" cy="453300"/>
          </a:xfrm>
          <a:prstGeom prst="rect">
            <a:avLst/>
          </a:prstGeom>
          <a:solidFill>
            <a:srgbClr val="FFFF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50" name="Google Shape;750;p22"/>
          <p:cNvSpPr/>
          <p:nvPr/>
        </p:nvSpPr>
        <p:spPr>
          <a:xfrm>
            <a:off x="2819675" y="29504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751" name="Google Shape;751;p22"/>
          <p:cNvSpPr/>
          <p:nvPr/>
        </p:nvSpPr>
        <p:spPr>
          <a:xfrm>
            <a:off x="3271450" y="3403820"/>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52" name="Google Shape;752;p22"/>
          <p:cNvSpPr/>
          <p:nvPr/>
        </p:nvSpPr>
        <p:spPr>
          <a:xfrm>
            <a:off x="2819675" y="34038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753" name="Google Shape;753;p22"/>
          <p:cNvSpPr/>
          <p:nvPr/>
        </p:nvSpPr>
        <p:spPr>
          <a:xfrm>
            <a:off x="3271450" y="3857192"/>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54" name="Google Shape;754;p22"/>
          <p:cNvSpPr/>
          <p:nvPr/>
        </p:nvSpPr>
        <p:spPr>
          <a:xfrm>
            <a:off x="2819675" y="38571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755" name="Google Shape;755;p22"/>
          <p:cNvSpPr/>
          <p:nvPr/>
        </p:nvSpPr>
        <p:spPr>
          <a:xfrm>
            <a:off x="3271450" y="431056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56" name="Google Shape;756;p22"/>
          <p:cNvSpPr/>
          <p:nvPr/>
        </p:nvSpPr>
        <p:spPr>
          <a:xfrm>
            <a:off x="2819675" y="43105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757" name="Google Shape;757;p22"/>
          <p:cNvCxnSpPr>
            <a:stCxn id="747" idx="3"/>
            <a:endCxn id="758" idx="1"/>
          </p:cNvCxnSpPr>
          <p:nvPr/>
        </p:nvCxnSpPr>
        <p:spPr>
          <a:xfrm>
            <a:off x="3728650" y="2723725"/>
            <a:ext cx="323700" cy="0"/>
          </a:xfrm>
          <a:prstGeom prst="straightConnector1">
            <a:avLst/>
          </a:prstGeom>
          <a:noFill/>
          <a:ln w="19050" cap="flat" cmpd="sng">
            <a:solidFill>
              <a:srgbClr val="595959"/>
            </a:solidFill>
            <a:prstDash val="solid"/>
            <a:round/>
            <a:headEnd type="none" w="sm" len="sm"/>
            <a:tailEnd type="triangle" w="med" len="med"/>
          </a:ln>
        </p:spPr>
      </p:cxnSp>
      <p:sp>
        <p:nvSpPr>
          <p:cNvPr id="758" name="Google Shape;758;p22"/>
          <p:cNvSpPr/>
          <p:nvPr/>
        </p:nvSpPr>
        <p:spPr>
          <a:xfrm>
            <a:off x="4052310" y="25620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759" name="Google Shape;759;p22"/>
          <p:cNvSpPr/>
          <p:nvPr/>
        </p:nvSpPr>
        <p:spPr>
          <a:xfrm>
            <a:off x="4699343" y="25620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760" name="Google Shape;760;p22"/>
          <p:cNvCxnSpPr>
            <a:stCxn id="758" idx="3"/>
            <a:endCxn id="759" idx="1"/>
          </p:cNvCxnSpPr>
          <p:nvPr/>
        </p:nvCxnSpPr>
        <p:spPr>
          <a:xfrm>
            <a:off x="4375710" y="27237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761" name="Google Shape;761;p22"/>
          <p:cNvCxnSpPr>
            <a:stCxn id="751" idx="3"/>
            <a:endCxn id="762" idx="1"/>
          </p:cNvCxnSpPr>
          <p:nvPr/>
        </p:nvCxnSpPr>
        <p:spPr>
          <a:xfrm>
            <a:off x="3728650" y="3630470"/>
            <a:ext cx="323700" cy="0"/>
          </a:xfrm>
          <a:prstGeom prst="straightConnector1">
            <a:avLst/>
          </a:prstGeom>
          <a:noFill/>
          <a:ln w="19050" cap="flat" cmpd="sng">
            <a:solidFill>
              <a:srgbClr val="595959"/>
            </a:solidFill>
            <a:prstDash val="solid"/>
            <a:round/>
            <a:headEnd type="none" w="sm" len="sm"/>
            <a:tailEnd type="triangle" w="med" len="med"/>
          </a:ln>
        </p:spPr>
      </p:cxnSp>
      <p:sp>
        <p:nvSpPr>
          <p:cNvPr id="762" name="Google Shape;762;p22"/>
          <p:cNvSpPr/>
          <p:nvPr/>
        </p:nvSpPr>
        <p:spPr>
          <a:xfrm>
            <a:off x="4052360" y="346876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763" name="Google Shape;763;p22"/>
          <p:cNvCxnSpPr>
            <a:stCxn id="753" idx="3"/>
            <a:endCxn id="764" idx="1"/>
          </p:cNvCxnSpPr>
          <p:nvPr/>
        </p:nvCxnSpPr>
        <p:spPr>
          <a:xfrm>
            <a:off x="3728650" y="4083842"/>
            <a:ext cx="323700" cy="0"/>
          </a:xfrm>
          <a:prstGeom prst="straightConnector1">
            <a:avLst/>
          </a:prstGeom>
          <a:noFill/>
          <a:ln w="19050" cap="flat" cmpd="sng">
            <a:solidFill>
              <a:srgbClr val="595959"/>
            </a:solidFill>
            <a:prstDash val="solid"/>
            <a:round/>
            <a:headEnd type="none" w="sm" len="sm"/>
            <a:tailEnd type="triangle" w="med" len="med"/>
          </a:ln>
        </p:spPr>
      </p:cxnSp>
      <p:sp>
        <p:nvSpPr>
          <p:cNvPr id="764" name="Google Shape;764;p22"/>
          <p:cNvSpPr/>
          <p:nvPr/>
        </p:nvSpPr>
        <p:spPr>
          <a:xfrm>
            <a:off x="4052360" y="39221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765" name="Google Shape;765;p22"/>
          <p:cNvSpPr/>
          <p:nvPr/>
        </p:nvSpPr>
        <p:spPr>
          <a:xfrm>
            <a:off x="4699393" y="392215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766" name="Google Shape;766;p22"/>
          <p:cNvCxnSpPr>
            <a:stCxn id="764" idx="3"/>
            <a:endCxn id="765" idx="1"/>
          </p:cNvCxnSpPr>
          <p:nvPr/>
        </p:nvCxnSpPr>
        <p:spPr>
          <a:xfrm>
            <a:off x="4375760" y="408384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767" name="Google Shape;767;p22"/>
          <p:cNvCxnSpPr>
            <a:stCxn id="755" idx="3"/>
            <a:endCxn id="768" idx="1"/>
          </p:cNvCxnSpPr>
          <p:nvPr/>
        </p:nvCxnSpPr>
        <p:spPr>
          <a:xfrm>
            <a:off x="3728650" y="4537215"/>
            <a:ext cx="323700" cy="0"/>
          </a:xfrm>
          <a:prstGeom prst="straightConnector1">
            <a:avLst/>
          </a:prstGeom>
          <a:noFill/>
          <a:ln w="19050" cap="flat" cmpd="sng">
            <a:solidFill>
              <a:srgbClr val="595959"/>
            </a:solidFill>
            <a:prstDash val="solid"/>
            <a:round/>
            <a:headEnd type="none" w="sm" len="sm"/>
            <a:tailEnd type="triangle" w="med" len="med"/>
          </a:ln>
        </p:spPr>
      </p:cxnSp>
      <p:sp>
        <p:nvSpPr>
          <p:cNvPr id="768" name="Google Shape;768;p22"/>
          <p:cNvSpPr/>
          <p:nvPr/>
        </p:nvSpPr>
        <p:spPr>
          <a:xfrm>
            <a:off x="4052360" y="43755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769" name="Google Shape;769;p22"/>
          <p:cNvSpPr/>
          <p:nvPr/>
        </p:nvSpPr>
        <p:spPr>
          <a:xfrm>
            <a:off x="4699393" y="43755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770" name="Google Shape;770;p22"/>
          <p:cNvCxnSpPr>
            <a:stCxn id="768" idx="3"/>
            <a:endCxn id="769" idx="1"/>
          </p:cNvCxnSpPr>
          <p:nvPr/>
        </p:nvCxnSpPr>
        <p:spPr>
          <a:xfrm>
            <a:off x="4375760" y="4537217"/>
            <a:ext cx="323700" cy="0"/>
          </a:xfrm>
          <a:prstGeom prst="straightConnector1">
            <a:avLst/>
          </a:prstGeom>
          <a:noFill/>
          <a:ln w="19050" cap="flat" cmpd="sng">
            <a:solidFill>
              <a:srgbClr val="595959"/>
            </a:solidFill>
            <a:prstDash val="solid"/>
            <a:round/>
            <a:headEnd type="none" w="sm" len="sm"/>
            <a:tailEnd type="triangle" w="med" len="med"/>
          </a:ln>
        </p:spPr>
      </p:cxnSp>
      <p:sp>
        <p:nvSpPr>
          <p:cNvPr id="771" name="Google Shape;771;p22"/>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772" name="Google Shape;772;p22"/>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n"/>
              <a:t>How to represent this?</a:t>
            </a:r>
            <a:br>
              <a:rPr lang="en"/>
            </a:br>
            <a:r>
              <a:rPr lang="en" b="1"/>
              <a:t>Array</a:t>
            </a:r>
            <a:r>
              <a:rPr lang="en"/>
              <a:t>: The nodes </a:t>
            </a:r>
            <a:br>
              <a:rPr lang="en"/>
            </a:br>
            <a:r>
              <a:rPr lang="en" b="1"/>
              <a:t>Linked List: </a:t>
            </a:r>
            <a:r>
              <a:rPr lang="en"/>
              <a:t>The edges representing the other nodes it is connected to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D9EAD3"/>
                </a:highlight>
              </a:rPr>
              <a:t>Adjacency List</a:t>
            </a:r>
            <a:r>
              <a:rPr lang="en"/>
              <a:t> (</a:t>
            </a:r>
            <a:r>
              <a:rPr lang="en">
                <a:solidFill>
                  <a:srgbClr val="FF0000"/>
                </a:solidFill>
              </a:rPr>
              <a:t>Directed</a:t>
            </a:r>
            <a:r>
              <a:rPr lang="en"/>
              <a:t> Graph)</a:t>
            </a:r>
            <a:endParaRPr/>
          </a:p>
          <a:p>
            <a:pPr marL="0" lvl="0" indent="0" algn="l" rtl="0">
              <a:lnSpc>
                <a:spcPct val="100000"/>
              </a:lnSpc>
              <a:spcBef>
                <a:spcPts val="0"/>
              </a:spcBef>
              <a:spcAft>
                <a:spcPts val="0"/>
              </a:spcAft>
              <a:buSzPct val="111111"/>
              <a:buNone/>
            </a:pPr>
            <a:endParaRPr/>
          </a:p>
        </p:txBody>
      </p:sp>
      <p:sp>
        <p:nvSpPr>
          <p:cNvPr id="778" name="Google Shape;778;p23"/>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779" name="Google Shape;779;p23"/>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780" name="Google Shape;780;p23"/>
          <p:cNvSpPr/>
          <p:nvPr/>
        </p:nvSpPr>
        <p:spPr>
          <a:xfrm>
            <a:off x="1499713" y="2944851"/>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781" name="Google Shape;781;p23"/>
          <p:cNvCxnSpPr>
            <a:stCxn id="778" idx="6"/>
            <a:endCxn id="780"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triangle" w="med" len="med"/>
          </a:ln>
        </p:spPr>
      </p:cxnSp>
      <p:sp>
        <p:nvSpPr>
          <p:cNvPr id="782" name="Google Shape;782;p23"/>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783" name="Google Shape;783;p23"/>
          <p:cNvSpPr/>
          <p:nvPr/>
        </p:nvSpPr>
        <p:spPr>
          <a:xfrm>
            <a:off x="2222116" y="3407785"/>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784" name="Google Shape;784;p23"/>
          <p:cNvCxnSpPr>
            <a:stCxn id="778" idx="4"/>
            <a:endCxn id="779"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triangle" w="med" len="med"/>
          </a:ln>
        </p:spPr>
      </p:cxnSp>
      <p:cxnSp>
        <p:nvCxnSpPr>
          <p:cNvPr id="785" name="Google Shape;785;p23"/>
          <p:cNvCxnSpPr>
            <a:stCxn id="780" idx="3"/>
            <a:endCxn id="779" idx="7"/>
          </p:cNvCxnSpPr>
          <p:nvPr/>
        </p:nvCxnSpPr>
        <p:spPr>
          <a:xfrm flipH="1">
            <a:off x="879017" y="3257764"/>
            <a:ext cx="676800" cy="666600"/>
          </a:xfrm>
          <a:prstGeom prst="straightConnector1">
            <a:avLst/>
          </a:prstGeom>
          <a:noFill/>
          <a:ln w="19050" cap="flat" cmpd="sng">
            <a:solidFill>
              <a:srgbClr val="666666"/>
            </a:solidFill>
            <a:prstDash val="solid"/>
            <a:round/>
            <a:headEnd type="triangle" w="med" len="med"/>
            <a:tailEnd type="none" w="sm" len="sm"/>
          </a:ln>
        </p:spPr>
      </p:cxnSp>
      <p:cxnSp>
        <p:nvCxnSpPr>
          <p:cNvPr id="786" name="Google Shape;786;p23"/>
          <p:cNvCxnSpPr>
            <a:stCxn id="782" idx="2"/>
            <a:endCxn id="779" idx="6"/>
          </p:cNvCxnSpPr>
          <p:nvPr/>
        </p:nvCxnSpPr>
        <p:spPr>
          <a:xfrm rot="10800000">
            <a:off x="935111" y="4054068"/>
            <a:ext cx="564600" cy="0"/>
          </a:xfrm>
          <a:prstGeom prst="straightConnector1">
            <a:avLst/>
          </a:prstGeom>
          <a:noFill/>
          <a:ln w="19050" cap="flat" cmpd="sng">
            <a:solidFill>
              <a:srgbClr val="666666"/>
            </a:solidFill>
            <a:prstDash val="solid"/>
            <a:round/>
            <a:headEnd type="triangle" w="med" len="med"/>
            <a:tailEnd type="none" w="sm" len="sm"/>
          </a:ln>
        </p:spPr>
      </p:cxnSp>
      <p:cxnSp>
        <p:nvCxnSpPr>
          <p:cNvPr id="787" name="Google Shape;787;p23"/>
          <p:cNvCxnSpPr>
            <a:stCxn id="780" idx="4"/>
            <a:endCxn id="782" idx="0"/>
          </p:cNvCxnSpPr>
          <p:nvPr/>
        </p:nvCxnSpPr>
        <p:spPr>
          <a:xfrm>
            <a:off x="1691263" y="3311451"/>
            <a:ext cx="0" cy="559200"/>
          </a:xfrm>
          <a:prstGeom prst="straightConnector1">
            <a:avLst/>
          </a:prstGeom>
          <a:noFill/>
          <a:ln w="19050" cap="flat" cmpd="sng">
            <a:solidFill>
              <a:srgbClr val="666666"/>
            </a:solidFill>
            <a:prstDash val="solid"/>
            <a:round/>
            <a:headEnd type="triangle" w="med" len="med"/>
            <a:tailEnd type="none" w="sm" len="sm"/>
          </a:ln>
        </p:spPr>
      </p:cxnSp>
      <p:cxnSp>
        <p:nvCxnSpPr>
          <p:cNvPr id="788" name="Google Shape;788;p23"/>
          <p:cNvCxnSpPr>
            <a:stCxn id="783" idx="3"/>
            <a:endCxn id="782" idx="6"/>
          </p:cNvCxnSpPr>
          <p:nvPr/>
        </p:nvCxnSpPr>
        <p:spPr>
          <a:xfrm flipH="1">
            <a:off x="1882820" y="3720698"/>
            <a:ext cx="395400" cy="333300"/>
          </a:xfrm>
          <a:prstGeom prst="straightConnector1">
            <a:avLst/>
          </a:prstGeom>
          <a:noFill/>
          <a:ln w="19050" cap="flat" cmpd="sng">
            <a:solidFill>
              <a:srgbClr val="666666"/>
            </a:solidFill>
            <a:prstDash val="solid"/>
            <a:round/>
            <a:headEnd type="triangle" w="med" len="med"/>
            <a:tailEnd type="none" w="sm" len="sm"/>
          </a:ln>
        </p:spPr>
      </p:cxnSp>
      <p:cxnSp>
        <p:nvCxnSpPr>
          <p:cNvPr id="789" name="Google Shape;789;p23"/>
          <p:cNvCxnSpPr>
            <a:stCxn id="780" idx="6"/>
            <a:endCxn id="783" idx="1"/>
          </p:cNvCxnSpPr>
          <p:nvPr/>
        </p:nvCxnSpPr>
        <p:spPr>
          <a:xfrm>
            <a:off x="1882813" y="3128151"/>
            <a:ext cx="395400" cy="333300"/>
          </a:xfrm>
          <a:prstGeom prst="straightConnector1">
            <a:avLst/>
          </a:prstGeom>
          <a:noFill/>
          <a:ln w="19050" cap="flat" cmpd="sng">
            <a:solidFill>
              <a:srgbClr val="666666"/>
            </a:solidFill>
            <a:prstDash val="solid"/>
            <a:round/>
            <a:headEnd type="triangle" w="med" len="med"/>
            <a:tailEnd type="none" w="sm" len="sm"/>
          </a:ln>
        </p:spPr>
      </p:cxnSp>
      <p:sp>
        <p:nvSpPr>
          <p:cNvPr id="790" name="Google Shape;790;p23"/>
          <p:cNvSpPr/>
          <p:nvPr/>
        </p:nvSpPr>
        <p:spPr>
          <a:xfrm>
            <a:off x="3271450" y="249707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91" name="Google Shape;791;p23"/>
          <p:cNvSpPr/>
          <p:nvPr/>
        </p:nvSpPr>
        <p:spPr>
          <a:xfrm>
            <a:off x="2819675" y="24970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792" name="Google Shape;792;p23"/>
          <p:cNvSpPr/>
          <p:nvPr/>
        </p:nvSpPr>
        <p:spPr>
          <a:xfrm>
            <a:off x="3271450" y="2950447"/>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93" name="Google Shape;793;p23"/>
          <p:cNvSpPr/>
          <p:nvPr/>
        </p:nvSpPr>
        <p:spPr>
          <a:xfrm>
            <a:off x="2819675" y="29504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794" name="Google Shape;794;p23"/>
          <p:cNvSpPr/>
          <p:nvPr/>
        </p:nvSpPr>
        <p:spPr>
          <a:xfrm>
            <a:off x="3271450" y="3403820"/>
            <a:ext cx="457200" cy="453300"/>
          </a:xfrm>
          <a:prstGeom prst="rect">
            <a:avLst/>
          </a:prstGeom>
          <a:solidFill>
            <a:srgbClr val="FFFF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95" name="Google Shape;795;p23"/>
          <p:cNvSpPr/>
          <p:nvPr/>
        </p:nvSpPr>
        <p:spPr>
          <a:xfrm>
            <a:off x="2819675" y="34038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796" name="Google Shape;796;p23"/>
          <p:cNvSpPr/>
          <p:nvPr/>
        </p:nvSpPr>
        <p:spPr>
          <a:xfrm>
            <a:off x="3271450" y="3857192"/>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97" name="Google Shape;797;p23"/>
          <p:cNvSpPr/>
          <p:nvPr/>
        </p:nvSpPr>
        <p:spPr>
          <a:xfrm>
            <a:off x="2819675" y="38571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798" name="Google Shape;798;p23"/>
          <p:cNvSpPr/>
          <p:nvPr/>
        </p:nvSpPr>
        <p:spPr>
          <a:xfrm>
            <a:off x="3271450" y="431056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99" name="Google Shape;799;p23"/>
          <p:cNvSpPr/>
          <p:nvPr/>
        </p:nvSpPr>
        <p:spPr>
          <a:xfrm>
            <a:off x="2819675" y="43105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800" name="Google Shape;800;p23"/>
          <p:cNvCxnSpPr>
            <a:stCxn id="790" idx="3"/>
            <a:endCxn id="801" idx="1"/>
          </p:cNvCxnSpPr>
          <p:nvPr/>
        </p:nvCxnSpPr>
        <p:spPr>
          <a:xfrm>
            <a:off x="3728650" y="2723725"/>
            <a:ext cx="323700" cy="0"/>
          </a:xfrm>
          <a:prstGeom prst="straightConnector1">
            <a:avLst/>
          </a:prstGeom>
          <a:noFill/>
          <a:ln w="19050" cap="flat" cmpd="sng">
            <a:solidFill>
              <a:srgbClr val="595959"/>
            </a:solidFill>
            <a:prstDash val="solid"/>
            <a:round/>
            <a:headEnd type="none" w="sm" len="sm"/>
            <a:tailEnd type="triangle" w="med" len="med"/>
          </a:ln>
        </p:spPr>
      </p:cxnSp>
      <p:sp>
        <p:nvSpPr>
          <p:cNvPr id="801" name="Google Shape;801;p23"/>
          <p:cNvSpPr/>
          <p:nvPr/>
        </p:nvSpPr>
        <p:spPr>
          <a:xfrm>
            <a:off x="4052310" y="25620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802" name="Google Shape;802;p23"/>
          <p:cNvSpPr/>
          <p:nvPr/>
        </p:nvSpPr>
        <p:spPr>
          <a:xfrm>
            <a:off x="4699343" y="25620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803" name="Google Shape;803;p23"/>
          <p:cNvCxnSpPr>
            <a:stCxn id="801" idx="3"/>
            <a:endCxn id="802" idx="1"/>
          </p:cNvCxnSpPr>
          <p:nvPr/>
        </p:nvCxnSpPr>
        <p:spPr>
          <a:xfrm>
            <a:off x="4375710" y="27237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804" name="Google Shape;804;p23"/>
          <p:cNvCxnSpPr>
            <a:stCxn id="794" idx="3"/>
            <a:endCxn id="805" idx="1"/>
          </p:cNvCxnSpPr>
          <p:nvPr/>
        </p:nvCxnSpPr>
        <p:spPr>
          <a:xfrm>
            <a:off x="3728650" y="3630470"/>
            <a:ext cx="323700" cy="0"/>
          </a:xfrm>
          <a:prstGeom prst="straightConnector1">
            <a:avLst/>
          </a:prstGeom>
          <a:noFill/>
          <a:ln w="19050" cap="flat" cmpd="sng">
            <a:solidFill>
              <a:srgbClr val="595959"/>
            </a:solidFill>
            <a:prstDash val="solid"/>
            <a:round/>
            <a:headEnd type="none" w="sm" len="sm"/>
            <a:tailEnd type="triangle" w="med" len="med"/>
          </a:ln>
        </p:spPr>
      </p:cxnSp>
      <p:sp>
        <p:nvSpPr>
          <p:cNvPr id="805" name="Google Shape;805;p23"/>
          <p:cNvSpPr/>
          <p:nvPr/>
        </p:nvSpPr>
        <p:spPr>
          <a:xfrm>
            <a:off x="4052360" y="3468767"/>
            <a:ext cx="323400" cy="323400"/>
          </a:xfrm>
          <a:prstGeom prst="rect">
            <a:avLst/>
          </a:prstGeom>
          <a:solidFill>
            <a:srgbClr val="E6B8A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806" name="Google Shape;806;p23"/>
          <p:cNvCxnSpPr>
            <a:stCxn id="796" idx="3"/>
            <a:endCxn id="807" idx="1"/>
          </p:cNvCxnSpPr>
          <p:nvPr/>
        </p:nvCxnSpPr>
        <p:spPr>
          <a:xfrm>
            <a:off x="3728650" y="4083842"/>
            <a:ext cx="323700" cy="0"/>
          </a:xfrm>
          <a:prstGeom prst="straightConnector1">
            <a:avLst/>
          </a:prstGeom>
          <a:noFill/>
          <a:ln w="19050" cap="flat" cmpd="sng">
            <a:solidFill>
              <a:srgbClr val="595959"/>
            </a:solidFill>
            <a:prstDash val="solid"/>
            <a:round/>
            <a:headEnd type="none" w="sm" len="sm"/>
            <a:tailEnd type="triangle" w="med" len="med"/>
          </a:ln>
        </p:spPr>
      </p:cxnSp>
      <p:sp>
        <p:nvSpPr>
          <p:cNvPr id="807" name="Google Shape;807;p23"/>
          <p:cNvSpPr/>
          <p:nvPr/>
        </p:nvSpPr>
        <p:spPr>
          <a:xfrm>
            <a:off x="4052360" y="39221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808" name="Google Shape;808;p23"/>
          <p:cNvSpPr/>
          <p:nvPr/>
        </p:nvSpPr>
        <p:spPr>
          <a:xfrm>
            <a:off x="4699393" y="392215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809" name="Google Shape;809;p23"/>
          <p:cNvCxnSpPr>
            <a:stCxn id="807" idx="3"/>
            <a:endCxn id="808" idx="1"/>
          </p:cNvCxnSpPr>
          <p:nvPr/>
        </p:nvCxnSpPr>
        <p:spPr>
          <a:xfrm>
            <a:off x="4375760" y="408384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810" name="Google Shape;810;p23"/>
          <p:cNvCxnSpPr>
            <a:stCxn id="798" idx="3"/>
            <a:endCxn id="811" idx="1"/>
          </p:cNvCxnSpPr>
          <p:nvPr/>
        </p:nvCxnSpPr>
        <p:spPr>
          <a:xfrm>
            <a:off x="3728650" y="4537215"/>
            <a:ext cx="323700" cy="0"/>
          </a:xfrm>
          <a:prstGeom prst="straightConnector1">
            <a:avLst/>
          </a:prstGeom>
          <a:noFill/>
          <a:ln w="19050" cap="flat" cmpd="sng">
            <a:solidFill>
              <a:srgbClr val="595959"/>
            </a:solidFill>
            <a:prstDash val="solid"/>
            <a:round/>
            <a:headEnd type="none" w="sm" len="sm"/>
            <a:tailEnd type="triangle" w="med" len="med"/>
          </a:ln>
        </p:spPr>
      </p:cxnSp>
      <p:sp>
        <p:nvSpPr>
          <p:cNvPr id="811" name="Google Shape;811;p23"/>
          <p:cNvSpPr/>
          <p:nvPr/>
        </p:nvSpPr>
        <p:spPr>
          <a:xfrm>
            <a:off x="4052360" y="43755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812" name="Google Shape;812;p23"/>
          <p:cNvSpPr/>
          <p:nvPr/>
        </p:nvSpPr>
        <p:spPr>
          <a:xfrm>
            <a:off x="4699393" y="43755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813" name="Google Shape;813;p23"/>
          <p:cNvCxnSpPr>
            <a:stCxn id="811" idx="3"/>
            <a:endCxn id="812" idx="1"/>
          </p:cNvCxnSpPr>
          <p:nvPr/>
        </p:nvCxnSpPr>
        <p:spPr>
          <a:xfrm>
            <a:off x="4375760" y="4537217"/>
            <a:ext cx="323700" cy="0"/>
          </a:xfrm>
          <a:prstGeom prst="straightConnector1">
            <a:avLst/>
          </a:prstGeom>
          <a:noFill/>
          <a:ln w="19050" cap="flat" cmpd="sng">
            <a:solidFill>
              <a:srgbClr val="595959"/>
            </a:solidFill>
            <a:prstDash val="solid"/>
            <a:round/>
            <a:headEnd type="none" w="sm" len="sm"/>
            <a:tailEnd type="triangle" w="med" len="med"/>
          </a:ln>
        </p:spPr>
      </p:cxnSp>
      <p:sp>
        <p:nvSpPr>
          <p:cNvPr id="814" name="Google Shape;814;p23"/>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815" name="Google Shape;815;p23"/>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n"/>
              <a:t>How to represent this?</a:t>
            </a:r>
            <a:br>
              <a:rPr lang="en"/>
            </a:br>
            <a:r>
              <a:rPr lang="en" b="1"/>
              <a:t>Array</a:t>
            </a:r>
            <a:r>
              <a:rPr lang="en"/>
              <a:t>: The nodes </a:t>
            </a:r>
            <a:br>
              <a:rPr lang="en"/>
            </a:br>
            <a:r>
              <a:rPr lang="en" b="1"/>
              <a:t>Linked List: </a:t>
            </a:r>
            <a:r>
              <a:rPr lang="en"/>
              <a:t>The edges representing the other nodes it is connected to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C9DAF8"/>
                </a:highlight>
              </a:rPr>
              <a:t>Adjacency Matrix</a:t>
            </a:r>
            <a:r>
              <a:rPr lang="en"/>
              <a:t> (</a:t>
            </a:r>
            <a:r>
              <a:rPr lang="en">
                <a:solidFill>
                  <a:srgbClr val="FF0000"/>
                </a:solidFill>
              </a:rPr>
              <a:t>Directed</a:t>
            </a:r>
            <a:r>
              <a:rPr lang="en"/>
              <a:t> Graph)</a:t>
            </a:r>
            <a:endParaRPr/>
          </a:p>
        </p:txBody>
      </p:sp>
      <p:sp>
        <p:nvSpPr>
          <p:cNvPr id="821" name="Google Shape;821;p24"/>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822" name="Google Shape;822;p24"/>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How to represent this?</a:t>
            </a:r>
            <a:endParaRPr/>
          </a:p>
        </p:txBody>
      </p:sp>
      <p:sp>
        <p:nvSpPr>
          <p:cNvPr id="823" name="Google Shape;823;p24"/>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824" name="Google Shape;824;p24"/>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825" name="Google Shape;825;p24"/>
          <p:cNvSpPr/>
          <p:nvPr/>
        </p:nvSpPr>
        <p:spPr>
          <a:xfrm>
            <a:off x="1499713"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826" name="Google Shape;826;p24"/>
          <p:cNvCxnSpPr>
            <a:stCxn id="823" idx="6"/>
            <a:endCxn id="825"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triangle" w="med" len="med"/>
          </a:ln>
        </p:spPr>
      </p:cxnSp>
      <p:sp>
        <p:nvSpPr>
          <p:cNvPr id="827" name="Google Shape;827;p24"/>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828" name="Google Shape;828;p24"/>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829" name="Google Shape;829;p24"/>
          <p:cNvCxnSpPr>
            <a:stCxn id="823" idx="4"/>
            <a:endCxn id="824"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triangle" w="med" len="med"/>
          </a:ln>
        </p:spPr>
      </p:cxnSp>
      <p:cxnSp>
        <p:nvCxnSpPr>
          <p:cNvPr id="830" name="Google Shape;830;p24"/>
          <p:cNvCxnSpPr>
            <a:stCxn id="825" idx="3"/>
            <a:endCxn id="824" idx="7"/>
          </p:cNvCxnSpPr>
          <p:nvPr/>
        </p:nvCxnSpPr>
        <p:spPr>
          <a:xfrm flipH="1">
            <a:off x="879017" y="3257764"/>
            <a:ext cx="676800" cy="666600"/>
          </a:xfrm>
          <a:prstGeom prst="straightConnector1">
            <a:avLst/>
          </a:prstGeom>
          <a:noFill/>
          <a:ln w="19050" cap="flat" cmpd="sng">
            <a:solidFill>
              <a:srgbClr val="666666"/>
            </a:solidFill>
            <a:prstDash val="solid"/>
            <a:round/>
            <a:headEnd type="triangle" w="med" len="med"/>
            <a:tailEnd type="none" w="sm" len="sm"/>
          </a:ln>
        </p:spPr>
      </p:cxnSp>
      <p:cxnSp>
        <p:nvCxnSpPr>
          <p:cNvPr id="831" name="Google Shape;831;p24"/>
          <p:cNvCxnSpPr>
            <a:stCxn id="827" idx="2"/>
            <a:endCxn id="824" idx="6"/>
          </p:cNvCxnSpPr>
          <p:nvPr/>
        </p:nvCxnSpPr>
        <p:spPr>
          <a:xfrm rot="10800000">
            <a:off x="935111" y="4054068"/>
            <a:ext cx="564600" cy="0"/>
          </a:xfrm>
          <a:prstGeom prst="straightConnector1">
            <a:avLst/>
          </a:prstGeom>
          <a:noFill/>
          <a:ln w="19050" cap="flat" cmpd="sng">
            <a:solidFill>
              <a:srgbClr val="666666"/>
            </a:solidFill>
            <a:prstDash val="solid"/>
            <a:round/>
            <a:headEnd type="triangle" w="med" len="med"/>
            <a:tailEnd type="none" w="sm" len="sm"/>
          </a:ln>
        </p:spPr>
      </p:cxnSp>
      <p:cxnSp>
        <p:nvCxnSpPr>
          <p:cNvPr id="832" name="Google Shape;832;p24"/>
          <p:cNvCxnSpPr>
            <a:stCxn id="825" idx="4"/>
            <a:endCxn id="827" idx="0"/>
          </p:cNvCxnSpPr>
          <p:nvPr/>
        </p:nvCxnSpPr>
        <p:spPr>
          <a:xfrm>
            <a:off x="1691263" y="3311451"/>
            <a:ext cx="0" cy="559200"/>
          </a:xfrm>
          <a:prstGeom prst="straightConnector1">
            <a:avLst/>
          </a:prstGeom>
          <a:noFill/>
          <a:ln w="19050" cap="flat" cmpd="sng">
            <a:solidFill>
              <a:srgbClr val="666666"/>
            </a:solidFill>
            <a:prstDash val="solid"/>
            <a:round/>
            <a:headEnd type="triangle" w="med" len="med"/>
            <a:tailEnd type="none" w="sm" len="sm"/>
          </a:ln>
        </p:spPr>
      </p:cxnSp>
      <p:cxnSp>
        <p:nvCxnSpPr>
          <p:cNvPr id="833" name="Google Shape;833;p24"/>
          <p:cNvCxnSpPr>
            <a:stCxn id="828" idx="3"/>
            <a:endCxn id="827" idx="6"/>
          </p:cNvCxnSpPr>
          <p:nvPr/>
        </p:nvCxnSpPr>
        <p:spPr>
          <a:xfrm flipH="1">
            <a:off x="1882820" y="3720698"/>
            <a:ext cx="395400" cy="333300"/>
          </a:xfrm>
          <a:prstGeom prst="straightConnector1">
            <a:avLst/>
          </a:prstGeom>
          <a:noFill/>
          <a:ln w="19050" cap="flat" cmpd="sng">
            <a:solidFill>
              <a:srgbClr val="666666"/>
            </a:solidFill>
            <a:prstDash val="solid"/>
            <a:round/>
            <a:headEnd type="triangle" w="med" len="med"/>
            <a:tailEnd type="none" w="sm" len="sm"/>
          </a:ln>
        </p:spPr>
      </p:cxnSp>
      <p:cxnSp>
        <p:nvCxnSpPr>
          <p:cNvPr id="834" name="Google Shape;834;p24"/>
          <p:cNvCxnSpPr>
            <a:stCxn id="825" idx="6"/>
            <a:endCxn id="828" idx="1"/>
          </p:cNvCxnSpPr>
          <p:nvPr/>
        </p:nvCxnSpPr>
        <p:spPr>
          <a:xfrm>
            <a:off x="1882813" y="3128151"/>
            <a:ext cx="395400" cy="333300"/>
          </a:xfrm>
          <a:prstGeom prst="straightConnector1">
            <a:avLst/>
          </a:prstGeom>
          <a:noFill/>
          <a:ln w="19050" cap="flat" cmpd="sng">
            <a:solidFill>
              <a:srgbClr val="666666"/>
            </a:solidFill>
            <a:prstDash val="solid"/>
            <a:round/>
            <a:headEnd type="triangle" w="med" len="med"/>
            <a:tailEnd type="none" w="sm" len="sm"/>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C9DAF8"/>
                </a:highlight>
              </a:rPr>
              <a:t>Adjacency Matrix</a:t>
            </a:r>
            <a:r>
              <a:rPr lang="en"/>
              <a:t> (</a:t>
            </a:r>
            <a:r>
              <a:rPr lang="en">
                <a:solidFill>
                  <a:srgbClr val="FF0000"/>
                </a:solidFill>
              </a:rPr>
              <a:t>Directed</a:t>
            </a:r>
            <a:r>
              <a:rPr lang="en"/>
              <a:t> Graph)</a:t>
            </a:r>
            <a:endParaRPr/>
          </a:p>
        </p:txBody>
      </p:sp>
      <p:sp>
        <p:nvSpPr>
          <p:cNvPr id="840" name="Google Shape;840;p25"/>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841" name="Google Shape;841;p25"/>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842" name="Google Shape;842;p25"/>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843" name="Google Shape;843;p25"/>
          <p:cNvSpPr/>
          <p:nvPr/>
        </p:nvSpPr>
        <p:spPr>
          <a:xfrm>
            <a:off x="1499713"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844" name="Google Shape;844;p25"/>
          <p:cNvCxnSpPr>
            <a:stCxn id="841" idx="6"/>
            <a:endCxn id="843"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triangle" w="med" len="med"/>
          </a:ln>
        </p:spPr>
      </p:cxnSp>
      <p:sp>
        <p:nvSpPr>
          <p:cNvPr id="845" name="Google Shape;845;p25"/>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846" name="Google Shape;846;p25"/>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847" name="Google Shape;847;p25"/>
          <p:cNvCxnSpPr>
            <a:stCxn id="841" idx="4"/>
            <a:endCxn id="842"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triangle" w="med" len="med"/>
          </a:ln>
        </p:spPr>
      </p:cxnSp>
      <p:cxnSp>
        <p:nvCxnSpPr>
          <p:cNvPr id="848" name="Google Shape;848;p25"/>
          <p:cNvCxnSpPr>
            <a:stCxn id="843" idx="3"/>
            <a:endCxn id="842" idx="7"/>
          </p:cNvCxnSpPr>
          <p:nvPr/>
        </p:nvCxnSpPr>
        <p:spPr>
          <a:xfrm flipH="1">
            <a:off x="879017" y="3257764"/>
            <a:ext cx="676800" cy="666600"/>
          </a:xfrm>
          <a:prstGeom prst="straightConnector1">
            <a:avLst/>
          </a:prstGeom>
          <a:noFill/>
          <a:ln w="19050" cap="flat" cmpd="sng">
            <a:solidFill>
              <a:srgbClr val="666666"/>
            </a:solidFill>
            <a:prstDash val="solid"/>
            <a:round/>
            <a:headEnd type="triangle" w="med" len="med"/>
            <a:tailEnd type="none" w="sm" len="sm"/>
          </a:ln>
        </p:spPr>
      </p:cxnSp>
      <p:cxnSp>
        <p:nvCxnSpPr>
          <p:cNvPr id="849" name="Google Shape;849;p25"/>
          <p:cNvCxnSpPr>
            <a:stCxn id="845" idx="2"/>
            <a:endCxn id="842" idx="6"/>
          </p:cNvCxnSpPr>
          <p:nvPr/>
        </p:nvCxnSpPr>
        <p:spPr>
          <a:xfrm rot="10800000">
            <a:off x="935111" y="4054068"/>
            <a:ext cx="564600" cy="0"/>
          </a:xfrm>
          <a:prstGeom prst="straightConnector1">
            <a:avLst/>
          </a:prstGeom>
          <a:noFill/>
          <a:ln w="19050" cap="flat" cmpd="sng">
            <a:solidFill>
              <a:srgbClr val="666666"/>
            </a:solidFill>
            <a:prstDash val="solid"/>
            <a:round/>
            <a:headEnd type="triangle" w="med" len="med"/>
            <a:tailEnd type="none" w="sm" len="sm"/>
          </a:ln>
        </p:spPr>
      </p:cxnSp>
      <p:cxnSp>
        <p:nvCxnSpPr>
          <p:cNvPr id="850" name="Google Shape;850;p25"/>
          <p:cNvCxnSpPr>
            <a:stCxn id="843" idx="4"/>
            <a:endCxn id="845" idx="0"/>
          </p:cNvCxnSpPr>
          <p:nvPr/>
        </p:nvCxnSpPr>
        <p:spPr>
          <a:xfrm>
            <a:off x="1691263" y="3311451"/>
            <a:ext cx="0" cy="559200"/>
          </a:xfrm>
          <a:prstGeom prst="straightConnector1">
            <a:avLst/>
          </a:prstGeom>
          <a:noFill/>
          <a:ln w="19050" cap="flat" cmpd="sng">
            <a:solidFill>
              <a:srgbClr val="666666"/>
            </a:solidFill>
            <a:prstDash val="solid"/>
            <a:round/>
            <a:headEnd type="triangle" w="med" len="med"/>
            <a:tailEnd type="none" w="sm" len="sm"/>
          </a:ln>
        </p:spPr>
      </p:cxnSp>
      <p:cxnSp>
        <p:nvCxnSpPr>
          <p:cNvPr id="851" name="Google Shape;851;p25"/>
          <p:cNvCxnSpPr>
            <a:stCxn id="846" idx="3"/>
            <a:endCxn id="845" idx="6"/>
          </p:cNvCxnSpPr>
          <p:nvPr/>
        </p:nvCxnSpPr>
        <p:spPr>
          <a:xfrm flipH="1">
            <a:off x="1882820" y="3720698"/>
            <a:ext cx="395400" cy="333300"/>
          </a:xfrm>
          <a:prstGeom prst="straightConnector1">
            <a:avLst/>
          </a:prstGeom>
          <a:noFill/>
          <a:ln w="19050" cap="flat" cmpd="sng">
            <a:solidFill>
              <a:srgbClr val="666666"/>
            </a:solidFill>
            <a:prstDash val="solid"/>
            <a:round/>
            <a:headEnd type="triangle" w="med" len="med"/>
            <a:tailEnd type="none" w="sm" len="sm"/>
          </a:ln>
        </p:spPr>
      </p:cxnSp>
      <p:cxnSp>
        <p:nvCxnSpPr>
          <p:cNvPr id="852" name="Google Shape;852;p25"/>
          <p:cNvCxnSpPr>
            <a:stCxn id="843" idx="6"/>
            <a:endCxn id="846" idx="1"/>
          </p:cNvCxnSpPr>
          <p:nvPr/>
        </p:nvCxnSpPr>
        <p:spPr>
          <a:xfrm>
            <a:off x="1882813" y="3128151"/>
            <a:ext cx="395400" cy="333300"/>
          </a:xfrm>
          <a:prstGeom prst="straightConnector1">
            <a:avLst/>
          </a:prstGeom>
          <a:noFill/>
          <a:ln w="19050" cap="flat" cmpd="sng">
            <a:solidFill>
              <a:srgbClr val="666666"/>
            </a:solidFill>
            <a:prstDash val="solid"/>
            <a:round/>
            <a:headEnd type="triangle" w="med" len="med"/>
            <a:tailEnd type="none" w="sm" len="sm"/>
          </a:ln>
        </p:spPr>
      </p:cxnSp>
      <p:sp>
        <p:nvSpPr>
          <p:cNvPr id="853" name="Google Shape;853;p25"/>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n"/>
              <a:t>How to represent this?</a:t>
            </a:r>
            <a:br>
              <a:rPr lang="en"/>
            </a:br>
            <a:r>
              <a:rPr lang="en"/>
              <a:t>Matrix A: </a:t>
            </a:r>
            <a:r>
              <a:rPr lang="en">
                <a:latin typeface="Consolas"/>
                <a:ea typeface="Consolas"/>
                <a:cs typeface="Consolas"/>
                <a:sym typeface="Consolas"/>
              </a:rPr>
              <a:t>A[u][v] == 1</a:t>
            </a:r>
            <a:r>
              <a:rPr lang="en"/>
              <a:t> iff </a:t>
            </a:r>
            <a:r>
              <a:rPr lang="en">
                <a:latin typeface="Consolas"/>
                <a:ea typeface="Consolas"/>
                <a:cs typeface="Consolas"/>
                <a:sym typeface="Consolas"/>
              </a:rPr>
              <a:t>(u, v) ∈ E</a:t>
            </a:r>
            <a:br>
              <a:rPr lang="en">
                <a:latin typeface="Consolas"/>
                <a:ea typeface="Consolas"/>
                <a:cs typeface="Consolas"/>
                <a:sym typeface="Consolas"/>
              </a:rPr>
            </a:br>
            <a:r>
              <a:rPr lang="en" i="1"/>
              <a:t>Note: (u, v) is different from (v, u) if edges are directed</a:t>
            </a:r>
            <a:endParaRPr i="1"/>
          </a:p>
        </p:txBody>
      </p:sp>
      <p:sp>
        <p:nvSpPr>
          <p:cNvPr id="854" name="Google Shape;854;p25"/>
          <p:cNvSpPr/>
          <p:nvPr/>
        </p:nvSpPr>
        <p:spPr>
          <a:xfrm>
            <a:off x="38580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55" name="Google Shape;855;p25"/>
          <p:cNvSpPr/>
          <p:nvPr/>
        </p:nvSpPr>
        <p:spPr>
          <a:xfrm>
            <a:off x="41815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856" name="Google Shape;856;p25"/>
          <p:cNvSpPr/>
          <p:nvPr/>
        </p:nvSpPr>
        <p:spPr>
          <a:xfrm>
            <a:off x="45049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57" name="Google Shape;857;p25"/>
          <p:cNvSpPr/>
          <p:nvPr/>
        </p:nvSpPr>
        <p:spPr>
          <a:xfrm>
            <a:off x="48283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58" name="Google Shape;858;p25"/>
          <p:cNvSpPr/>
          <p:nvPr/>
        </p:nvSpPr>
        <p:spPr>
          <a:xfrm>
            <a:off x="38580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59" name="Google Shape;859;p25"/>
          <p:cNvSpPr/>
          <p:nvPr/>
        </p:nvSpPr>
        <p:spPr>
          <a:xfrm>
            <a:off x="41815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60" name="Google Shape;860;p25"/>
          <p:cNvSpPr/>
          <p:nvPr/>
        </p:nvSpPr>
        <p:spPr>
          <a:xfrm>
            <a:off x="45049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61" name="Google Shape;861;p25"/>
          <p:cNvSpPr/>
          <p:nvPr/>
        </p:nvSpPr>
        <p:spPr>
          <a:xfrm>
            <a:off x="48283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62" name="Google Shape;862;p25"/>
          <p:cNvSpPr/>
          <p:nvPr/>
        </p:nvSpPr>
        <p:spPr>
          <a:xfrm>
            <a:off x="38580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63" name="Google Shape;863;p25"/>
          <p:cNvSpPr/>
          <p:nvPr/>
        </p:nvSpPr>
        <p:spPr>
          <a:xfrm>
            <a:off x="41815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864" name="Google Shape;864;p25"/>
          <p:cNvSpPr/>
          <p:nvPr/>
        </p:nvSpPr>
        <p:spPr>
          <a:xfrm>
            <a:off x="45049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65" name="Google Shape;865;p25"/>
          <p:cNvSpPr/>
          <p:nvPr/>
        </p:nvSpPr>
        <p:spPr>
          <a:xfrm>
            <a:off x="48283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66" name="Google Shape;866;p25"/>
          <p:cNvSpPr/>
          <p:nvPr/>
        </p:nvSpPr>
        <p:spPr>
          <a:xfrm>
            <a:off x="38580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67" name="Google Shape;867;p25"/>
          <p:cNvSpPr/>
          <p:nvPr/>
        </p:nvSpPr>
        <p:spPr>
          <a:xfrm>
            <a:off x="41815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868" name="Google Shape;868;p25"/>
          <p:cNvSpPr/>
          <p:nvPr/>
        </p:nvSpPr>
        <p:spPr>
          <a:xfrm>
            <a:off x="45049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869" name="Google Shape;869;p25"/>
          <p:cNvSpPr/>
          <p:nvPr/>
        </p:nvSpPr>
        <p:spPr>
          <a:xfrm>
            <a:off x="48283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70" name="Google Shape;870;p25"/>
          <p:cNvSpPr/>
          <p:nvPr/>
        </p:nvSpPr>
        <p:spPr>
          <a:xfrm>
            <a:off x="38580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71" name="Google Shape;871;p25"/>
          <p:cNvSpPr/>
          <p:nvPr/>
        </p:nvSpPr>
        <p:spPr>
          <a:xfrm>
            <a:off x="41815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872" name="Google Shape;872;p25"/>
          <p:cNvSpPr/>
          <p:nvPr/>
        </p:nvSpPr>
        <p:spPr>
          <a:xfrm>
            <a:off x="45049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73" name="Google Shape;873;p25"/>
          <p:cNvSpPr/>
          <p:nvPr/>
        </p:nvSpPr>
        <p:spPr>
          <a:xfrm>
            <a:off x="48283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874" name="Google Shape;874;p25"/>
          <p:cNvSpPr/>
          <p:nvPr/>
        </p:nvSpPr>
        <p:spPr>
          <a:xfrm>
            <a:off x="51518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875" name="Google Shape;875;p25"/>
          <p:cNvSpPr/>
          <p:nvPr/>
        </p:nvSpPr>
        <p:spPr>
          <a:xfrm>
            <a:off x="51518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76" name="Google Shape;876;p25"/>
          <p:cNvSpPr/>
          <p:nvPr/>
        </p:nvSpPr>
        <p:spPr>
          <a:xfrm>
            <a:off x="51518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77" name="Google Shape;877;p25"/>
          <p:cNvSpPr/>
          <p:nvPr/>
        </p:nvSpPr>
        <p:spPr>
          <a:xfrm>
            <a:off x="51518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78" name="Google Shape;878;p25"/>
          <p:cNvSpPr/>
          <p:nvPr/>
        </p:nvSpPr>
        <p:spPr>
          <a:xfrm>
            <a:off x="51518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79" name="Google Shape;879;p25"/>
          <p:cNvSpPr/>
          <p:nvPr/>
        </p:nvSpPr>
        <p:spPr>
          <a:xfrm>
            <a:off x="3534677" y="29210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880" name="Google Shape;880;p25"/>
          <p:cNvSpPr/>
          <p:nvPr/>
        </p:nvSpPr>
        <p:spPr>
          <a:xfrm>
            <a:off x="3534677" y="32444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881" name="Google Shape;881;p25"/>
          <p:cNvSpPr/>
          <p:nvPr/>
        </p:nvSpPr>
        <p:spPr>
          <a:xfrm>
            <a:off x="3534677" y="35678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882" name="Google Shape;882;p25"/>
          <p:cNvSpPr/>
          <p:nvPr/>
        </p:nvSpPr>
        <p:spPr>
          <a:xfrm>
            <a:off x="3534677" y="3891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883" name="Google Shape;883;p25"/>
          <p:cNvSpPr/>
          <p:nvPr/>
        </p:nvSpPr>
        <p:spPr>
          <a:xfrm>
            <a:off x="3534677" y="421457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884" name="Google Shape;884;p25"/>
          <p:cNvSpPr/>
          <p:nvPr/>
        </p:nvSpPr>
        <p:spPr>
          <a:xfrm>
            <a:off x="38580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885" name="Google Shape;885;p25"/>
          <p:cNvSpPr/>
          <p:nvPr/>
        </p:nvSpPr>
        <p:spPr>
          <a:xfrm>
            <a:off x="41815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886" name="Google Shape;886;p25"/>
          <p:cNvSpPr/>
          <p:nvPr/>
        </p:nvSpPr>
        <p:spPr>
          <a:xfrm>
            <a:off x="45049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887" name="Google Shape;887;p25"/>
          <p:cNvSpPr/>
          <p:nvPr/>
        </p:nvSpPr>
        <p:spPr>
          <a:xfrm>
            <a:off x="48283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888" name="Google Shape;888;p25"/>
          <p:cNvSpPr/>
          <p:nvPr/>
        </p:nvSpPr>
        <p:spPr>
          <a:xfrm>
            <a:off x="51518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C9DAF8"/>
                </a:highlight>
              </a:rPr>
              <a:t>Adjacency Matrix</a:t>
            </a:r>
            <a:r>
              <a:rPr lang="en"/>
              <a:t> (</a:t>
            </a:r>
            <a:r>
              <a:rPr lang="en">
                <a:solidFill>
                  <a:srgbClr val="FF0000"/>
                </a:solidFill>
              </a:rPr>
              <a:t>Directed</a:t>
            </a:r>
            <a:r>
              <a:rPr lang="en"/>
              <a:t> Graph)</a:t>
            </a:r>
            <a:endParaRPr/>
          </a:p>
        </p:txBody>
      </p:sp>
      <p:sp>
        <p:nvSpPr>
          <p:cNvPr id="894" name="Google Shape;894;p26"/>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895" name="Google Shape;895;p26"/>
          <p:cNvSpPr/>
          <p:nvPr/>
        </p:nvSpPr>
        <p:spPr>
          <a:xfrm>
            <a:off x="552000" y="2944851"/>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896" name="Google Shape;896;p26"/>
          <p:cNvSpPr/>
          <p:nvPr/>
        </p:nvSpPr>
        <p:spPr>
          <a:xfrm>
            <a:off x="552000" y="3870768"/>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897" name="Google Shape;897;p26"/>
          <p:cNvSpPr/>
          <p:nvPr/>
        </p:nvSpPr>
        <p:spPr>
          <a:xfrm>
            <a:off x="1499713" y="2944851"/>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898" name="Google Shape;898;p26"/>
          <p:cNvCxnSpPr>
            <a:stCxn id="895" idx="6"/>
            <a:endCxn id="897"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triangle" w="med" len="med"/>
          </a:ln>
        </p:spPr>
      </p:cxnSp>
      <p:sp>
        <p:nvSpPr>
          <p:cNvPr id="899" name="Google Shape;899;p26"/>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900" name="Google Shape;900;p26"/>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901" name="Google Shape;901;p26"/>
          <p:cNvCxnSpPr>
            <a:stCxn id="895" idx="4"/>
            <a:endCxn id="896"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triangle" w="med" len="med"/>
          </a:ln>
        </p:spPr>
      </p:cxnSp>
      <p:cxnSp>
        <p:nvCxnSpPr>
          <p:cNvPr id="902" name="Google Shape;902;p26"/>
          <p:cNvCxnSpPr>
            <a:stCxn id="897" idx="3"/>
            <a:endCxn id="896" idx="7"/>
          </p:cNvCxnSpPr>
          <p:nvPr/>
        </p:nvCxnSpPr>
        <p:spPr>
          <a:xfrm flipH="1">
            <a:off x="879017" y="3257764"/>
            <a:ext cx="676800" cy="666600"/>
          </a:xfrm>
          <a:prstGeom prst="straightConnector1">
            <a:avLst/>
          </a:prstGeom>
          <a:noFill/>
          <a:ln w="19050" cap="flat" cmpd="sng">
            <a:solidFill>
              <a:srgbClr val="666666"/>
            </a:solidFill>
            <a:prstDash val="solid"/>
            <a:round/>
            <a:headEnd type="triangle" w="med" len="med"/>
            <a:tailEnd type="none" w="sm" len="sm"/>
          </a:ln>
        </p:spPr>
      </p:cxnSp>
      <p:cxnSp>
        <p:nvCxnSpPr>
          <p:cNvPr id="903" name="Google Shape;903;p26"/>
          <p:cNvCxnSpPr>
            <a:stCxn id="899" idx="2"/>
            <a:endCxn id="896" idx="6"/>
          </p:cNvCxnSpPr>
          <p:nvPr/>
        </p:nvCxnSpPr>
        <p:spPr>
          <a:xfrm rot="10800000">
            <a:off x="935111" y="4054068"/>
            <a:ext cx="564600" cy="0"/>
          </a:xfrm>
          <a:prstGeom prst="straightConnector1">
            <a:avLst/>
          </a:prstGeom>
          <a:noFill/>
          <a:ln w="19050" cap="flat" cmpd="sng">
            <a:solidFill>
              <a:srgbClr val="666666"/>
            </a:solidFill>
            <a:prstDash val="solid"/>
            <a:round/>
            <a:headEnd type="triangle" w="med" len="med"/>
            <a:tailEnd type="none" w="sm" len="sm"/>
          </a:ln>
        </p:spPr>
      </p:cxnSp>
      <p:cxnSp>
        <p:nvCxnSpPr>
          <p:cNvPr id="904" name="Google Shape;904;p26"/>
          <p:cNvCxnSpPr>
            <a:stCxn id="897" idx="4"/>
            <a:endCxn id="899" idx="0"/>
          </p:cNvCxnSpPr>
          <p:nvPr/>
        </p:nvCxnSpPr>
        <p:spPr>
          <a:xfrm>
            <a:off x="1691263" y="3311451"/>
            <a:ext cx="0" cy="559200"/>
          </a:xfrm>
          <a:prstGeom prst="straightConnector1">
            <a:avLst/>
          </a:prstGeom>
          <a:noFill/>
          <a:ln w="19050" cap="flat" cmpd="sng">
            <a:solidFill>
              <a:srgbClr val="666666"/>
            </a:solidFill>
            <a:prstDash val="solid"/>
            <a:round/>
            <a:headEnd type="triangle" w="med" len="med"/>
            <a:tailEnd type="none" w="sm" len="sm"/>
          </a:ln>
        </p:spPr>
      </p:cxnSp>
      <p:cxnSp>
        <p:nvCxnSpPr>
          <p:cNvPr id="905" name="Google Shape;905;p26"/>
          <p:cNvCxnSpPr>
            <a:stCxn id="900" idx="3"/>
            <a:endCxn id="899" idx="6"/>
          </p:cNvCxnSpPr>
          <p:nvPr/>
        </p:nvCxnSpPr>
        <p:spPr>
          <a:xfrm flipH="1">
            <a:off x="1882820" y="3720698"/>
            <a:ext cx="395400" cy="333300"/>
          </a:xfrm>
          <a:prstGeom prst="straightConnector1">
            <a:avLst/>
          </a:prstGeom>
          <a:noFill/>
          <a:ln w="19050" cap="flat" cmpd="sng">
            <a:solidFill>
              <a:srgbClr val="666666"/>
            </a:solidFill>
            <a:prstDash val="solid"/>
            <a:round/>
            <a:headEnd type="triangle" w="med" len="med"/>
            <a:tailEnd type="none" w="sm" len="sm"/>
          </a:ln>
        </p:spPr>
      </p:cxnSp>
      <p:cxnSp>
        <p:nvCxnSpPr>
          <p:cNvPr id="906" name="Google Shape;906;p26"/>
          <p:cNvCxnSpPr>
            <a:stCxn id="897" idx="6"/>
            <a:endCxn id="900" idx="1"/>
          </p:cNvCxnSpPr>
          <p:nvPr/>
        </p:nvCxnSpPr>
        <p:spPr>
          <a:xfrm>
            <a:off x="1882813" y="3128151"/>
            <a:ext cx="395400" cy="333300"/>
          </a:xfrm>
          <a:prstGeom prst="straightConnector1">
            <a:avLst/>
          </a:prstGeom>
          <a:noFill/>
          <a:ln w="19050" cap="flat" cmpd="sng">
            <a:solidFill>
              <a:srgbClr val="666666"/>
            </a:solidFill>
            <a:prstDash val="solid"/>
            <a:round/>
            <a:headEnd type="triangle" w="med" len="med"/>
            <a:tailEnd type="none" w="sm" len="sm"/>
          </a:ln>
        </p:spPr>
      </p:cxnSp>
      <p:sp>
        <p:nvSpPr>
          <p:cNvPr id="907" name="Google Shape;907;p26"/>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n"/>
              <a:t>How to represent this?</a:t>
            </a:r>
            <a:br>
              <a:rPr lang="en"/>
            </a:br>
            <a:r>
              <a:rPr lang="en"/>
              <a:t>Matrix A: </a:t>
            </a:r>
            <a:r>
              <a:rPr lang="en">
                <a:latin typeface="Consolas"/>
                <a:ea typeface="Consolas"/>
                <a:cs typeface="Consolas"/>
                <a:sym typeface="Consolas"/>
              </a:rPr>
              <a:t>A[u][v] == 1</a:t>
            </a:r>
            <a:r>
              <a:rPr lang="en"/>
              <a:t> iff </a:t>
            </a:r>
            <a:r>
              <a:rPr lang="en">
                <a:latin typeface="Consolas"/>
                <a:ea typeface="Consolas"/>
                <a:cs typeface="Consolas"/>
                <a:sym typeface="Consolas"/>
              </a:rPr>
              <a:t>(u, v) ∈ E</a:t>
            </a:r>
            <a:br>
              <a:rPr lang="en">
                <a:latin typeface="Consolas"/>
                <a:ea typeface="Consolas"/>
                <a:cs typeface="Consolas"/>
                <a:sym typeface="Consolas"/>
              </a:rPr>
            </a:br>
            <a:r>
              <a:rPr lang="en" i="1"/>
              <a:t>Note: (u, v) is different from (v, u) if edges are directed</a:t>
            </a:r>
            <a:endParaRPr i="1"/>
          </a:p>
        </p:txBody>
      </p:sp>
      <p:sp>
        <p:nvSpPr>
          <p:cNvPr id="908" name="Google Shape;908;p26"/>
          <p:cNvSpPr/>
          <p:nvPr/>
        </p:nvSpPr>
        <p:spPr>
          <a:xfrm>
            <a:off x="38580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09" name="Google Shape;909;p26"/>
          <p:cNvSpPr/>
          <p:nvPr/>
        </p:nvSpPr>
        <p:spPr>
          <a:xfrm>
            <a:off x="4181527" y="2921029"/>
            <a:ext cx="323400" cy="323400"/>
          </a:xfrm>
          <a:prstGeom prst="rect">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10" name="Google Shape;910;p26"/>
          <p:cNvSpPr/>
          <p:nvPr/>
        </p:nvSpPr>
        <p:spPr>
          <a:xfrm>
            <a:off x="45049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11" name="Google Shape;911;p26"/>
          <p:cNvSpPr/>
          <p:nvPr/>
        </p:nvSpPr>
        <p:spPr>
          <a:xfrm>
            <a:off x="48283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12" name="Google Shape;912;p26"/>
          <p:cNvSpPr/>
          <p:nvPr/>
        </p:nvSpPr>
        <p:spPr>
          <a:xfrm>
            <a:off x="38580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13" name="Google Shape;913;p26"/>
          <p:cNvSpPr/>
          <p:nvPr/>
        </p:nvSpPr>
        <p:spPr>
          <a:xfrm>
            <a:off x="41815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14" name="Google Shape;914;p26"/>
          <p:cNvSpPr/>
          <p:nvPr/>
        </p:nvSpPr>
        <p:spPr>
          <a:xfrm>
            <a:off x="45049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15" name="Google Shape;915;p26"/>
          <p:cNvSpPr/>
          <p:nvPr/>
        </p:nvSpPr>
        <p:spPr>
          <a:xfrm>
            <a:off x="48283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16" name="Google Shape;916;p26"/>
          <p:cNvSpPr/>
          <p:nvPr/>
        </p:nvSpPr>
        <p:spPr>
          <a:xfrm>
            <a:off x="38580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17" name="Google Shape;917;p26"/>
          <p:cNvSpPr/>
          <p:nvPr/>
        </p:nvSpPr>
        <p:spPr>
          <a:xfrm>
            <a:off x="41815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18" name="Google Shape;918;p26"/>
          <p:cNvSpPr/>
          <p:nvPr/>
        </p:nvSpPr>
        <p:spPr>
          <a:xfrm>
            <a:off x="45049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19" name="Google Shape;919;p26"/>
          <p:cNvSpPr/>
          <p:nvPr/>
        </p:nvSpPr>
        <p:spPr>
          <a:xfrm>
            <a:off x="48283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20" name="Google Shape;920;p26"/>
          <p:cNvSpPr/>
          <p:nvPr/>
        </p:nvSpPr>
        <p:spPr>
          <a:xfrm>
            <a:off x="38580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21" name="Google Shape;921;p26"/>
          <p:cNvSpPr/>
          <p:nvPr/>
        </p:nvSpPr>
        <p:spPr>
          <a:xfrm>
            <a:off x="41815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22" name="Google Shape;922;p26"/>
          <p:cNvSpPr/>
          <p:nvPr/>
        </p:nvSpPr>
        <p:spPr>
          <a:xfrm>
            <a:off x="45049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23" name="Google Shape;923;p26"/>
          <p:cNvSpPr/>
          <p:nvPr/>
        </p:nvSpPr>
        <p:spPr>
          <a:xfrm>
            <a:off x="48283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24" name="Google Shape;924;p26"/>
          <p:cNvSpPr/>
          <p:nvPr/>
        </p:nvSpPr>
        <p:spPr>
          <a:xfrm>
            <a:off x="38580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25" name="Google Shape;925;p26"/>
          <p:cNvSpPr/>
          <p:nvPr/>
        </p:nvSpPr>
        <p:spPr>
          <a:xfrm>
            <a:off x="41815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26" name="Google Shape;926;p26"/>
          <p:cNvSpPr/>
          <p:nvPr/>
        </p:nvSpPr>
        <p:spPr>
          <a:xfrm>
            <a:off x="45049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27" name="Google Shape;927;p26"/>
          <p:cNvSpPr/>
          <p:nvPr/>
        </p:nvSpPr>
        <p:spPr>
          <a:xfrm>
            <a:off x="48283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28" name="Google Shape;928;p26"/>
          <p:cNvSpPr/>
          <p:nvPr/>
        </p:nvSpPr>
        <p:spPr>
          <a:xfrm>
            <a:off x="5151827" y="2921029"/>
            <a:ext cx="323400" cy="323400"/>
          </a:xfrm>
          <a:prstGeom prst="rect">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29" name="Google Shape;929;p26"/>
          <p:cNvSpPr/>
          <p:nvPr/>
        </p:nvSpPr>
        <p:spPr>
          <a:xfrm>
            <a:off x="51518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30" name="Google Shape;930;p26"/>
          <p:cNvSpPr/>
          <p:nvPr/>
        </p:nvSpPr>
        <p:spPr>
          <a:xfrm>
            <a:off x="51518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31" name="Google Shape;931;p26"/>
          <p:cNvSpPr/>
          <p:nvPr/>
        </p:nvSpPr>
        <p:spPr>
          <a:xfrm>
            <a:off x="51518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32" name="Google Shape;932;p26"/>
          <p:cNvSpPr/>
          <p:nvPr/>
        </p:nvSpPr>
        <p:spPr>
          <a:xfrm>
            <a:off x="51518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33" name="Google Shape;933;p26"/>
          <p:cNvSpPr/>
          <p:nvPr/>
        </p:nvSpPr>
        <p:spPr>
          <a:xfrm>
            <a:off x="3534677" y="29210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highlight>
                  <a:srgbClr val="FFFF00"/>
                </a:highlight>
                <a:latin typeface="Consolas"/>
                <a:ea typeface="Consolas"/>
                <a:cs typeface="Consolas"/>
                <a:sym typeface="Consolas"/>
              </a:rPr>
              <a:t>1</a:t>
            </a:r>
            <a:endParaRPr sz="1400" b="0" i="0" u="none" strike="noStrike" cap="none">
              <a:solidFill>
                <a:srgbClr val="595959"/>
              </a:solidFill>
              <a:highlight>
                <a:srgbClr val="FFFF00"/>
              </a:highlight>
              <a:latin typeface="Consolas"/>
              <a:ea typeface="Consolas"/>
              <a:cs typeface="Consolas"/>
              <a:sym typeface="Consolas"/>
            </a:endParaRPr>
          </a:p>
        </p:txBody>
      </p:sp>
      <p:sp>
        <p:nvSpPr>
          <p:cNvPr id="934" name="Google Shape;934;p26"/>
          <p:cNvSpPr/>
          <p:nvPr/>
        </p:nvSpPr>
        <p:spPr>
          <a:xfrm>
            <a:off x="3534677" y="32444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935" name="Google Shape;935;p26"/>
          <p:cNvSpPr/>
          <p:nvPr/>
        </p:nvSpPr>
        <p:spPr>
          <a:xfrm>
            <a:off x="3534677" y="35678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936" name="Google Shape;936;p26"/>
          <p:cNvSpPr/>
          <p:nvPr/>
        </p:nvSpPr>
        <p:spPr>
          <a:xfrm>
            <a:off x="3534677" y="3891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937" name="Google Shape;937;p26"/>
          <p:cNvSpPr/>
          <p:nvPr/>
        </p:nvSpPr>
        <p:spPr>
          <a:xfrm>
            <a:off x="3534677" y="421457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938" name="Google Shape;938;p26"/>
          <p:cNvSpPr/>
          <p:nvPr/>
        </p:nvSpPr>
        <p:spPr>
          <a:xfrm>
            <a:off x="38580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39" name="Google Shape;939;p26"/>
          <p:cNvSpPr/>
          <p:nvPr/>
        </p:nvSpPr>
        <p:spPr>
          <a:xfrm>
            <a:off x="41815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940" name="Google Shape;940;p26"/>
          <p:cNvSpPr/>
          <p:nvPr/>
        </p:nvSpPr>
        <p:spPr>
          <a:xfrm>
            <a:off x="45049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941" name="Google Shape;941;p26"/>
          <p:cNvSpPr/>
          <p:nvPr/>
        </p:nvSpPr>
        <p:spPr>
          <a:xfrm>
            <a:off x="48283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942" name="Google Shape;942;p26"/>
          <p:cNvSpPr/>
          <p:nvPr/>
        </p:nvSpPr>
        <p:spPr>
          <a:xfrm>
            <a:off x="51518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C9DAF8"/>
                </a:highlight>
              </a:rPr>
              <a:t>Adjacency Matrix</a:t>
            </a:r>
            <a:r>
              <a:rPr lang="en"/>
              <a:t> (</a:t>
            </a:r>
            <a:r>
              <a:rPr lang="en">
                <a:solidFill>
                  <a:srgbClr val="FF0000"/>
                </a:solidFill>
              </a:rPr>
              <a:t>Directed</a:t>
            </a:r>
            <a:r>
              <a:rPr lang="en"/>
              <a:t> Graph)</a:t>
            </a:r>
            <a:endParaRPr/>
          </a:p>
        </p:txBody>
      </p:sp>
      <p:sp>
        <p:nvSpPr>
          <p:cNvPr id="948" name="Google Shape;948;p27"/>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949" name="Google Shape;949;p27"/>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950" name="Google Shape;950;p27"/>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951" name="Google Shape;951;p27"/>
          <p:cNvSpPr/>
          <p:nvPr/>
        </p:nvSpPr>
        <p:spPr>
          <a:xfrm>
            <a:off x="1499713" y="2944851"/>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952" name="Google Shape;952;p27"/>
          <p:cNvCxnSpPr>
            <a:stCxn id="949" idx="6"/>
            <a:endCxn id="951"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triangle" w="med" len="med"/>
          </a:ln>
        </p:spPr>
      </p:cxnSp>
      <p:sp>
        <p:nvSpPr>
          <p:cNvPr id="953" name="Google Shape;953;p27"/>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954" name="Google Shape;954;p27"/>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955" name="Google Shape;955;p27"/>
          <p:cNvCxnSpPr>
            <a:stCxn id="949" idx="4"/>
            <a:endCxn id="950"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triangle" w="med" len="med"/>
          </a:ln>
        </p:spPr>
      </p:cxnSp>
      <p:cxnSp>
        <p:nvCxnSpPr>
          <p:cNvPr id="956" name="Google Shape;956;p27"/>
          <p:cNvCxnSpPr>
            <a:stCxn id="951" idx="3"/>
            <a:endCxn id="950" idx="7"/>
          </p:cNvCxnSpPr>
          <p:nvPr/>
        </p:nvCxnSpPr>
        <p:spPr>
          <a:xfrm flipH="1">
            <a:off x="879017" y="3257764"/>
            <a:ext cx="676800" cy="666600"/>
          </a:xfrm>
          <a:prstGeom prst="straightConnector1">
            <a:avLst/>
          </a:prstGeom>
          <a:noFill/>
          <a:ln w="19050" cap="flat" cmpd="sng">
            <a:solidFill>
              <a:srgbClr val="666666"/>
            </a:solidFill>
            <a:prstDash val="solid"/>
            <a:round/>
            <a:headEnd type="triangle" w="med" len="med"/>
            <a:tailEnd type="none" w="sm" len="sm"/>
          </a:ln>
        </p:spPr>
      </p:cxnSp>
      <p:cxnSp>
        <p:nvCxnSpPr>
          <p:cNvPr id="957" name="Google Shape;957;p27"/>
          <p:cNvCxnSpPr>
            <a:stCxn id="953" idx="2"/>
            <a:endCxn id="950" idx="6"/>
          </p:cNvCxnSpPr>
          <p:nvPr/>
        </p:nvCxnSpPr>
        <p:spPr>
          <a:xfrm rot="10800000">
            <a:off x="935111" y="4054068"/>
            <a:ext cx="564600" cy="0"/>
          </a:xfrm>
          <a:prstGeom prst="straightConnector1">
            <a:avLst/>
          </a:prstGeom>
          <a:noFill/>
          <a:ln w="19050" cap="flat" cmpd="sng">
            <a:solidFill>
              <a:srgbClr val="666666"/>
            </a:solidFill>
            <a:prstDash val="solid"/>
            <a:round/>
            <a:headEnd type="triangle" w="med" len="med"/>
            <a:tailEnd type="none" w="sm" len="sm"/>
          </a:ln>
        </p:spPr>
      </p:cxnSp>
      <p:cxnSp>
        <p:nvCxnSpPr>
          <p:cNvPr id="958" name="Google Shape;958;p27"/>
          <p:cNvCxnSpPr>
            <a:stCxn id="951" idx="4"/>
            <a:endCxn id="953" idx="0"/>
          </p:cNvCxnSpPr>
          <p:nvPr/>
        </p:nvCxnSpPr>
        <p:spPr>
          <a:xfrm>
            <a:off x="1691263" y="3311451"/>
            <a:ext cx="0" cy="559200"/>
          </a:xfrm>
          <a:prstGeom prst="straightConnector1">
            <a:avLst/>
          </a:prstGeom>
          <a:noFill/>
          <a:ln w="19050" cap="flat" cmpd="sng">
            <a:solidFill>
              <a:srgbClr val="666666"/>
            </a:solidFill>
            <a:prstDash val="solid"/>
            <a:round/>
            <a:headEnd type="triangle" w="med" len="med"/>
            <a:tailEnd type="none" w="sm" len="sm"/>
          </a:ln>
        </p:spPr>
      </p:cxnSp>
      <p:cxnSp>
        <p:nvCxnSpPr>
          <p:cNvPr id="959" name="Google Shape;959;p27"/>
          <p:cNvCxnSpPr>
            <a:stCxn id="954" idx="3"/>
            <a:endCxn id="953" idx="6"/>
          </p:cNvCxnSpPr>
          <p:nvPr/>
        </p:nvCxnSpPr>
        <p:spPr>
          <a:xfrm flipH="1">
            <a:off x="1882820" y="3720698"/>
            <a:ext cx="395400" cy="333300"/>
          </a:xfrm>
          <a:prstGeom prst="straightConnector1">
            <a:avLst/>
          </a:prstGeom>
          <a:noFill/>
          <a:ln w="19050" cap="flat" cmpd="sng">
            <a:solidFill>
              <a:srgbClr val="666666"/>
            </a:solidFill>
            <a:prstDash val="solid"/>
            <a:round/>
            <a:headEnd type="triangle" w="med" len="med"/>
            <a:tailEnd type="none" w="sm" len="sm"/>
          </a:ln>
        </p:spPr>
      </p:cxnSp>
      <p:cxnSp>
        <p:nvCxnSpPr>
          <p:cNvPr id="960" name="Google Shape;960;p27"/>
          <p:cNvCxnSpPr>
            <a:stCxn id="951" idx="6"/>
            <a:endCxn id="954" idx="1"/>
          </p:cNvCxnSpPr>
          <p:nvPr/>
        </p:nvCxnSpPr>
        <p:spPr>
          <a:xfrm>
            <a:off x="1882813" y="3128151"/>
            <a:ext cx="395400" cy="333300"/>
          </a:xfrm>
          <a:prstGeom prst="straightConnector1">
            <a:avLst/>
          </a:prstGeom>
          <a:noFill/>
          <a:ln w="19050" cap="flat" cmpd="sng">
            <a:solidFill>
              <a:srgbClr val="666666"/>
            </a:solidFill>
            <a:prstDash val="solid"/>
            <a:round/>
            <a:headEnd type="triangle" w="med" len="med"/>
            <a:tailEnd type="none" w="sm" len="sm"/>
          </a:ln>
        </p:spPr>
      </p:cxnSp>
      <p:sp>
        <p:nvSpPr>
          <p:cNvPr id="961" name="Google Shape;961;p27"/>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n"/>
              <a:t>How to represent this?</a:t>
            </a:r>
            <a:br>
              <a:rPr lang="en"/>
            </a:br>
            <a:r>
              <a:rPr lang="en"/>
              <a:t>Matrix A: </a:t>
            </a:r>
            <a:r>
              <a:rPr lang="en">
                <a:latin typeface="Consolas"/>
                <a:ea typeface="Consolas"/>
                <a:cs typeface="Consolas"/>
                <a:sym typeface="Consolas"/>
              </a:rPr>
              <a:t>A[u][v] == 1</a:t>
            </a:r>
            <a:r>
              <a:rPr lang="en"/>
              <a:t> iff </a:t>
            </a:r>
            <a:r>
              <a:rPr lang="en">
                <a:latin typeface="Consolas"/>
                <a:ea typeface="Consolas"/>
                <a:cs typeface="Consolas"/>
                <a:sym typeface="Consolas"/>
              </a:rPr>
              <a:t>(u, v) ∈ E</a:t>
            </a:r>
            <a:br>
              <a:rPr lang="en">
                <a:latin typeface="Consolas"/>
                <a:ea typeface="Consolas"/>
                <a:cs typeface="Consolas"/>
                <a:sym typeface="Consolas"/>
              </a:rPr>
            </a:br>
            <a:r>
              <a:rPr lang="en" i="1"/>
              <a:t>Note: (u, v) is different from (v, u) if edges are directed</a:t>
            </a:r>
            <a:endParaRPr i="1"/>
          </a:p>
        </p:txBody>
      </p:sp>
      <p:sp>
        <p:nvSpPr>
          <p:cNvPr id="962" name="Google Shape;962;p27"/>
          <p:cNvSpPr/>
          <p:nvPr/>
        </p:nvSpPr>
        <p:spPr>
          <a:xfrm>
            <a:off x="38580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63" name="Google Shape;963;p27"/>
          <p:cNvSpPr/>
          <p:nvPr/>
        </p:nvSpPr>
        <p:spPr>
          <a:xfrm>
            <a:off x="41815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64" name="Google Shape;964;p27"/>
          <p:cNvSpPr/>
          <p:nvPr/>
        </p:nvSpPr>
        <p:spPr>
          <a:xfrm>
            <a:off x="45049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65" name="Google Shape;965;p27"/>
          <p:cNvSpPr/>
          <p:nvPr/>
        </p:nvSpPr>
        <p:spPr>
          <a:xfrm>
            <a:off x="48283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66" name="Google Shape;966;p27"/>
          <p:cNvSpPr/>
          <p:nvPr/>
        </p:nvSpPr>
        <p:spPr>
          <a:xfrm>
            <a:off x="38580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67" name="Google Shape;967;p27"/>
          <p:cNvSpPr/>
          <p:nvPr/>
        </p:nvSpPr>
        <p:spPr>
          <a:xfrm>
            <a:off x="41815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68" name="Google Shape;968;p27"/>
          <p:cNvSpPr/>
          <p:nvPr/>
        </p:nvSpPr>
        <p:spPr>
          <a:xfrm>
            <a:off x="45049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69" name="Google Shape;969;p27"/>
          <p:cNvSpPr/>
          <p:nvPr/>
        </p:nvSpPr>
        <p:spPr>
          <a:xfrm>
            <a:off x="48283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70" name="Google Shape;970;p27"/>
          <p:cNvSpPr/>
          <p:nvPr/>
        </p:nvSpPr>
        <p:spPr>
          <a:xfrm>
            <a:off x="38580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71" name="Google Shape;971;p27"/>
          <p:cNvSpPr/>
          <p:nvPr/>
        </p:nvSpPr>
        <p:spPr>
          <a:xfrm>
            <a:off x="41815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72" name="Google Shape;972;p27"/>
          <p:cNvSpPr/>
          <p:nvPr/>
        </p:nvSpPr>
        <p:spPr>
          <a:xfrm>
            <a:off x="45049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73" name="Google Shape;973;p27"/>
          <p:cNvSpPr/>
          <p:nvPr/>
        </p:nvSpPr>
        <p:spPr>
          <a:xfrm>
            <a:off x="48283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74" name="Google Shape;974;p27"/>
          <p:cNvSpPr/>
          <p:nvPr/>
        </p:nvSpPr>
        <p:spPr>
          <a:xfrm>
            <a:off x="38580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75" name="Google Shape;975;p27"/>
          <p:cNvSpPr/>
          <p:nvPr/>
        </p:nvSpPr>
        <p:spPr>
          <a:xfrm>
            <a:off x="41815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76" name="Google Shape;976;p27"/>
          <p:cNvSpPr/>
          <p:nvPr/>
        </p:nvSpPr>
        <p:spPr>
          <a:xfrm>
            <a:off x="45049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77" name="Google Shape;977;p27"/>
          <p:cNvSpPr/>
          <p:nvPr/>
        </p:nvSpPr>
        <p:spPr>
          <a:xfrm>
            <a:off x="48283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78" name="Google Shape;978;p27"/>
          <p:cNvSpPr/>
          <p:nvPr/>
        </p:nvSpPr>
        <p:spPr>
          <a:xfrm>
            <a:off x="38580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79" name="Google Shape;979;p27"/>
          <p:cNvSpPr/>
          <p:nvPr/>
        </p:nvSpPr>
        <p:spPr>
          <a:xfrm>
            <a:off x="41815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80" name="Google Shape;980;p27"/>
          <p:cNvSpPr/>
          <p:nvPr/>
        </p:nvSpPr>
        <p:spPr>
          <a:xfrm>
            <a:off x="45049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81" name="Google Shape;981;p27"/>
          <p:cNvSpPr/>
          <p:nvPr/>
        </p:nvSpPr>
        <p:spPr>
          <a:xfrm>
            <a:off x="48283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82" name="Google Shape;982;p27"/>
          <p:cNvSpPr/>
          <p:nvPr/>
        </p:nvSpPr>
        <p:spPr>
          <a:xfrm>
            <a:off x="51518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83" name="Google Shape;983;p27"/>
          <p:cNvSpPr/>
          <p:nvPr/>
        </p:nvSpPr>
        <p:spPr>
          <a:xfrm>
            <a:off x="51518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84" name="Google Shape;984;p27"/>
          <p:cNvSpPr/>
          <p:nvPr/>
        </p:nvSpPr>
        <p:spPr>
          <a:xfrm>
            <a:off x="51518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85" name="Google Shape;985;p27"/>
          <p:cNvSpPr/>
          <p:nvPr/>
        </p:nvSpPr>
        <p:spPr>
          <a:xfrm>
            <a:off x="51518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86" name="Google Shape;986;p27"/>
          <p:cNvSpPr/>
          <p:nvPr/>
        </p:nvSpPr>
        <p:spPr>
          <a:xfrm>
            <a:off x="51518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87" name="Google Shape;987;p27"/>
          <p:cNvSpPr/>
          <p:nvPr/>
        </p:nvSpPr>
        <p:spPr>
          <a:xfrm>
            <a:off x="3534677" y="29210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88" name="Google Shape;988;p27"/>
          <p:cNvSpPr/>
          <p:nvPr/>
        </p:nvSpPr>
        <p:spPr>
          <a:xfrm>
            <a:off x="3534677" y="32444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highlight>
                  <a:srgbClr val="FFFF00"/>
                </a:highlight>
                <a:latin typeface="Consolas"/>
                <a:ea typeface="Consolas"/>
                <a:cs typeface="Consolas"/>
                <a:sym typeface="Consolas"/>
              </a:rPr>
              <a:t>2</a:t>
            </a:r>
            <a:endParaRPr sz="1400" b="0" i="0" u="none" strike="noStrike" cap="none">
              <a:solidFill>
                <a:srgbClr val="595959"/>
              </a:solidFill>
              <a:highlight>
                <a:srgbClr val="FFFF00"/>
              </a:highlight>
              <a:latin typeface="Consolas"/>
              <a:ea typeface="Consolas"/>
              <a:cs typeface="Consolas"/>
              <a:sym typeface="Consolas"/>
            </a:endParaRPr>
          </a:p>
        </p:txBody>
      </p:sp>
      <p:sp>
        <p:nvSpPr>
          <p:cNvPr id="989" name="Google Shape;989;p27"/>
          <p:cNvSpPr/>
          <p:nvPr/>
        </p:nvSpPr>
        <p:spPr>
          <a:xfrm>
            <a:off x="3534677" y="35678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990" name="Google Shape;990;p27"/>
          <p:cNvSpPr/>
          <p:nvPr/>
        </p:nvSpPr>
        <p:spPr>
          <a:xfrm>
            <a:off x="3534677" y="3891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991" name="Google Shape;991;p27"/>
          <p:cNvSpPr/>
          <p:nvPr/>
        </p:nvSpPr>
        <p:spPr>
          <a:xfrm>
            <a:off x="3534677" y="421457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992" name="Google Shape;992;p27"/>
          <p:cNvSpPr/>
          <p:nvPr/>
        </p:nvSpPr>
        <p:spPr>
          <a:xfrm>
            <a:off x="38580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93" name="Google Shape;993;p27"/>
          <p:cNvSpPr/>
          <p:nvPr/>
        </p:nvSpPr>
        <p:spPr>
          <a:xfrm>
            <a:off x="41815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994" name="Google Shape;994;p27"/>
          <p:cNvSpPr/>
          <p:nvPr/>
        </p:nvSpPr>
        <p:spPr>
          <a:xfrm>
            <a:off x="45049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995" name="Google Shape;995;p27"/>
          <p:cNvSpPr/>
          <p:nvPr/>
        </p:nvSpPr>
        <p:spPr>
          <a:xfrm>
            <a:off x="48283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996" name="Google Shape;996;p27"/>
          <p:cNvSpPr/>
          <p:nvPr/>
        </p:nvSpPr>
        <p:spPr>
          <a:xfrm>
            <a:off x="51518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C9DAF8"/>
                </a:highlight>
              </a:rPr>
              <a:t>Adjacency Matrix</a:t>
            </a:r>
            <a:r>
              <a:rPr lang="en"/>
              <a:t> (</a:t>
            </a:r>
            <a:r>
              <a:rPr lang="en">
                <a:solidFill>
                  <a:srgbClr val="FF0000"/>
                </a:solidFill>
              </a:rPr>
              <a:t>Directed</a:t>
            </a:r>
            <a:r>
              <a:rPr lang="en"/>
              <a:t> Graph)</a:t>
            </a:r>
            <a:endParaRPr/>
          </a:p>
        </p:txBody>
      </p:sp>
      <p:sp>
        <p:nvSpPr>
          <p:cNvPr id="1002" name="Google Shape;1002;p28"/>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1003" name="Google Shape;1003;p28"/>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1004" name="Google Shape;1004;p28"/>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005" name="Google Shape;1005;p28"/>
          <p:cNvSpPr/>
          <p:nvPr/>
        </p:nvSpPr>
        <p:spPr>
          <a:xfrm>
            <a:off x="1499713" y="2944851"/>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1006" name="Google Shape;1006;p28"/>
          <p:cNvCxnSpPr>
            <a:stCxn id="1003" idx="6"/>
            <a:endCxn id="1005"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triangle" w="med" len="med"/>
          </a:ln>
        </p:spPr>
      </p:cxnSp>
      <p:sp>
        <p:nvSpPr>
          <p:cNvPr id="1007" name="Google Shape;1007;p28"/>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1008" name="Google Shape;1008;p28"/>
          <p:cNvSpPr/>
          <p:nvPr/>
        </p:nvSpPr>
        <p:spPr>
          <a:xfrm>
            <a:off x="2222116" y="3407785"/>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1009" name="Google Shape;1009;p28"/>
          <p:cNvCxnSpPr>
            <a:stCxn id="1003" idx="4"/>
            <a:endCxn id="1004"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triangle" w="med" len="med"/>
          </a:ln>
        </p:spPr>
      </p:cxnSp>
      <p:cxnSp>
        <p:nvCxnSpPr>
          <p:cNvPr id="1010" name="Google Shape;1010;p28"/>
          <p:cNvCxnSpPr>
            <a:stCxn id="1005" idx="3"/>
            <a:endCxn id="1004" idx="7"/>
          </p:cNvCxnSpPr>
          <p:nvPr/>
        </p:nvCxnSpPr>
        <p:spPr>
          <a:xfrm flipH="1">
            <a:off x="879017" y="3257764"/>
            <a:ext cx="676800" cy="666600"/>
          </a:xfrm>
          <a:prstGeom prst="straightConnector1">
            <a:avLst/>
          </a:prstGeom>
          <a:noFill/>
          <a:ln w="19050" cap="flat" cmpd="sng">
            <a:solidFill>
              <a:srgbClr val="666666"/>
            </a:solidFill>
            <a:prstDash val="solid"/>
            <a:round/>
            <a:headEnd type="triangle" w="med" len="med"/>
            <a:tailEnd type="none" w="sm" len="sm"/>
          </a:ln>
        </p:spPr>
      </p:cxnSp>
      <p:cxnSp>
        <p:nvCxnSpPr>
          <p:cNvPr id="1011" name="Google Shape;1011;p28"/>
          <p:cNvCxnSpPr>
            <a:stCxn id="1007" idx="2"/>
            <a:endCxn id="1004" idx="6"/>
          </p:cNvCxnSpPr>
          <p:nvPr/>
        </p:nvCxnSpPr>
        <p:spPr>
          <a:xfrm rot="10800000">
            <a:off x="935111" y="4054068"/>
            <a:ext cx="564600" cy="0"/>
          </a:xfrm>
          <a:prstGeom prst="straightConnector1">
            <a:avLst/>
          </a:prstGeom>
          <a:noFill/>
          <a:ln w="19050" cap="flat" cmpd="sng">
            <a:solidFill>
              <a:srgbClr val="666666"/>
            </a:solidFill>
            <a:prstDash val="solid"/>
            <a:round/>
            <a:headEnd type="triangle" w="med" len="med"/>
            <a:tailEnd type="none" w="sm" len="sm"/>
          </a:ln>
        </p:spPr>
      </p:cxnSp>
      <p:cxnSp>
        <p:nvCxnSpPr>
          <p:cNvPr id="1012" name="Google Shape;1012;p28"/>
          <p:cNvCxnSpPr>
            <a:stCxn id="1005" idx="4"/>
            <a:endCxn id="1007" idx="0"/>
          </p:cNvCxnSpPr>
          <p:nvPr/>
        </p:nvCxnSpPr>
        <p:spPr>
          <a:xfrm>
            <a:off x="1691263" y="3311451"/>
            <a:ext cx="0" cy="559200"/>
          </a:xfrm>
          <a:prstGeom prst="straightConnector1">
            <a:avLst/>
          </a:prstGeom>
          <a:noFill/>
          <a:ln w="19050" cap="flat" cmpd="sng">
            <a:solidFill>
              <a:srgbClr val="666666"/>
            </a:solidFill>
            <a:prstDash val="solid"/>
            <a:round/>
            <a:headEnd type="triangle" w="med" len="med"/>
            <a:tailEnd type="none" w="sm" len="sm"/>
          </a:ln>
        </p:spPr>
      </p:cxnSp>
      <p:cxnSp>
        <p:nvCxnSpPr>
          <p:cNvPr id="1013" name="Google Shape;1013;p28"/>
          <p:cNvCxnSpPr>
            <a:stCxn id="1008" idx="3"/>
            <a:endCxn id="1007" idx="6"/>
          </p:cNvCxnSpPr>
          <p:nvPr/>
        </p:nvCxnSpPr>
        <p:spPr>
          <a:xfrm flipH="1">
            <a:off x="1882820" y="3720698"/>
            <a:ext cx="395400" cy="333300"/>
          </a:xfrm>
          <a:prstGeom prst="straightConnector1">
            <a:avLst/>
          </a:prstGeom>
          <a:noFill/>
          <a:ln w="19050" cap="flat" cmpd="sng">
            <a:solidFill>
              <a:srgbClr val="666666"/>
            </a:solidFill>
            <a:prstDash val="solid"/>
            <a:round/>
            <a:headEnd type="triangle" w="med" len="med"/>
            <a:tailEnd type="none" w="sm" len="sm"/>
          </a:ln>
        </p:spPr>
      </p:cxnSp>
      <p:cxnSp>
        <p:nvCxnSpPr>
          <p:cNvPr id="1014" name="Google Shape;1014;p28"/>
          <p:cNvCxnSpPr>
            <a:stCxn id="1005" idx="6"/>
            <a:endCxn id="1008" idx="1"/>
          </p:cNvCxnSpPr>
          <p:nvPr/>
        </p:nvCxnSpPr>
        <p:spPr>
          <a:xfrm>
            <a:off x="1882813" y="3128151"/>
            <a:ext cx="395400" cy="333300"/>
          </a:xfrm>
          <a:prstGeom prst="straightConnector1">
            <a:avLst/>
          </a:prstGeom>
          <a:noFill/>
          <a:ln w="19050" cap="flat" cmpd="sng">
            <a:solidFill>
              <a:srgbClr val="666666"/>
            </a:solidFill>
            <a:prstDash val="solid"/>
            <a:round/>
            <a:headEnd type="triangle" w="med" len="med"/>
            <a:tailEnd type="none" w="sm" len="sm"/>
          </a:ln>
        </p:spPr>
      </p:cxnSp>
      <p:sp>
        <p:nvSpPr>
          <p:cNvPr id="1015" name="Google Shape;1015;p28"/>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n"/>
              <a:t>How to represent this?</a:t>
            </a:r>
            <a:br>
              <a:rPr lang="en"/>
            </a:br>
            <a:r>
              <a:rPr lang="en"/>
              <a:t>Matrix A: </a:t>
            </a:r>
            <a:r>
              <a:rPr lang="en">
                <a:latin typeface="Consolas"/>
                <a:ea typeface="Consolas"/>
                <a:cs typeface="Consolas"/>
                <a:sym typeface="Consolas"/>
              </a:rPr>
              <a:t>A[u][v] == 1</a:t>
            </a:r>
            <a:r>
              <a:rPr lang="en"/>
              <a:t> iff </a:t>
            </a:r>
            <a:r>
              <a:rPr lang="en">
                <a:latin typeface="Consolas"/>
                <a:ea typeface="Consolas"/>
                <a:cs typeface="Consolas"/>
                <a:sym typeface="Consolas"/>
              </a:rPr>
              <a:t>(u, v) ∈ E</a:t>
            </a:r>
            <a:br>
              <a:rPr lang="en">
                <a:latin typeface="Consolas"/>
                <a:ea typeface="Consolas"/>
                <a:cs typeface="Consolas"/>
                <a:sym typeface="Consolas"/>
              </a:rPr>
            </a:br>
            <a:r>
              <a:rPr lang="en" i="1"/>
              <a:t>Note: (u, v) is different from (v, u) if edges are directed</a:t>
            </a:r>
            <a:endParaRPr i="1"/>
          </a:p>
        </p:txBody>
      </p:sp>
      <p:sp>
        <p:nvSpPr>
          <p:cNvPr id="1016" name="Google Shape;1016;p28"/>
          <p:cNvSpPr/>
          <p:nvPr/>
        </p:nvSpPr>
        <p:spPr>
          <a:xfrm>
            <a:off x="38580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17" name="Google Shape;1017;p28"/>
          <p:cNvSpPr/>
          <p:nvPr/>
        </p:nvSpPr>
        <p:spPr>
          <a:xfrm>
            <a:off x="41815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018" name="Google Shape;1018;p28"/>
          <p:cNvSpPr/>
          <p:nvPr/>
        </p:nvSpPr>
        <p:spPr>
          <a:xfrm>
            <a:off x="45049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19" name="Google Shape;1019;p28"/>
          <p:cNvSpPr/>
          <p:nvPr/>
        </p:nvSpPr>
        <p:spPr>
          <a:xfrm>
            <a:off x="48283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20" name="Google Shape;1020;p28"/>
          <p:cNvSpPr/>
          <p:nvPr/>
        </p:nvSpPr>
        <p:spPr>
          <a:xfrm>
            <a:off x="38580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21" name="Google Shape;1021;p28"/>
          <p:cNvSpPr/>
          <p:nvPr/>
        </p:nvSpPr>
        <p:spPr>
          <a:xfrm>
            <a:off x="41815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22" name="Google Shape;1022;p28"/>
          <p:cNvSpPr/>
          <p:nvPr/>
        </p:nvSpPr>
        <p:spPr>
          <a:xfrm>
            <a:off x="45049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23" name="Google Shape;1023;p28"/>
          <p:cNvSpPr/>
          <p:nvPr/>
        </p:nvSpPr>
        <p:spPr>
          <a:xfrm>
            <a:off x="48283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24" name="Google Shape;1024;p28"/>
          <p:cNvSpPr/>
          <p:nvPr/>
        </p:nvSpPr>
        <p:spPr>
          <a:xfrm>
            <a:off x="38580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25" name="Google Shape;1025;p28"/>
          <p:cNvSpPr/>
          <p:nvPr/>
        </p:nvSpPr>
        <p:spPr>
          <a:xfrm>
            <a:off x="4181527" y="3567829"/>
            <a:ext cx="323400" cy="323400"/>
          </a:xfrm>
          <a:prstGeom prst="rect">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026" name="Google Shape;1026;p28"/>
          <p:cNvSpPr/>
          <p:nvPr/>
        </p:nvSpPr>
        <p:spPr>
          <a:xfrm>
            <a:off x="45049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27" name="Google Shape;1027;p28"/>
          <p:cNvSpPr/>
          <p:nvPr/>
        </p:nvSpPr>
        <p:spPr>
          <a:xfrm>
            <a:off x="48283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28" name="Google Shape;1028;p28"/>
          <p:cNvSpPr/>
          <p:nvPr/>
        </p:nvSpPr>
        <p:spPr>
          <a:xfrm>
            <a:off x="38580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29" name="Google Shape;1029;p28"/>
          <p:cNvSpPr/>
          <p:nvPr/>
        </p:nvSpPr>
        <p:spPr>
          <a:xfrm>
            <a:off x="41815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030" name="Google Shape;1030;p28"/>
          <p:cNvSpPr/>
          <p:nvPr/>
        </p:nvSpPr>
        <p:spPr>
          <a:xfrm>
            <a:off x="45049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031" name="Google Shape;1031;p28"/>
          <p:cNvSpPr/>
          <p:nvPr/>
        </p:nvSpPr>
        <p:spPr>
          <a:xfrm>
            <a:off x="48283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32" name="Google Shape;1032;p28"/>
          <p:cNvSpPr/>
          <p:nvPr/>
        </p:nvSpPr>
        <p:spPr>
          <a:xfrm>
            <a:off x="38580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33" name="Google Shape;1033;p28"/>
          <p:cNvSpPr/>
          <p:nvPr/>
        </p:nvSpPr>
        <p:spPr>
          <a:xfrm>
            <a:off x="41815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034" name="Google Shape;1034;p28"/>
          <p:cNvSpPr/>
          <p:nvPr/>
        </p:nvSpPr>
        <p:spPr>
          <a:xfrm>
            <a:off x="45049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35" name="Google Shape;1035;p28"/>
          <p:cNvSpPr/>
          <p:nvPr/>
        </p:nvSpPr>
        <p:spPr>
          <a:xfrm>
            <a:off x="48283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036" name="Google Shape;1036;p28"/>
          <p:cNvSpPr/>
          <p:nvPr/>
        </p:nvSpPr>
        <p:spPr>
          <a:xfrm>
            <a:off x="51518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037" name="Google Shape;1037;p28"/>
          <p:cNvSpPr/>
          <p:nvPr/>
        </p:nvSpPr>
        <p:spPr>
          <a:xfrm>
            <a:off x="51518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38" name="Google Shape;1038;p28"/>
          <p:cNvSpPr/>
          <p:nvPr/>
        </p:nvSpPr>
        <p:spPr>
          <a:xfrm>
            <a:off x="51518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39" name="Google Shape;1039;p28"/>
          <p:cNvSpPr/>
          <p:nvPr/>
        </p:nvSpPr>
        <p:spPr>
          <a:xfrm>
            <a:off x="51518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40" name="Google Shape;1040;p28"/>
          <p:cNvSpPr/>
          <p:nvPr/>
        </p:nvSpPr>
        <p:spPr>
          <a:xfrm>
            <a:off x="51518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41" name="Google Shape;1041;p28"/>
          <p:cNvSpPr/>
          <p:nvPr/>
        </p:nvSpPr>
        <p:spPr>
          <a:xfrm>
            <a:off x="3534677" y="29210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042" name="Google Shape;1042;p28"/>
          <p:cNvSpPr/>
          <p:nvPr/>
        </p:nvSpPr>
        <p:spPr>
          <a:xfrm>
            <a:off x="3534677" y="32444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1043" name="Google Shape;1043;p28"/>
          <p:cNvSpPr/>
          <p:nvPr/>
        </p:nvSpPr>
        <p:spPr>
          <a:xfrm>
            <a:off x="3534677" y="35678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highlight>
                  <a:srgbClr val="FFFF00"/>
                </a:highlight>
                <a:latin typeface="Consolas"/>
                <a:ea typeface="Consolas"/>
                <a:cs typeface="Consolas"/>
                <a:sym typeface="Consolas"/>
              </a:rPr>
              <a:t>3</a:t>
            </a:r>
            <a:endParaRPr sz="1400" b="0" i="0" u="none" strike="noStrike" cap="none">
              <a:solidFill>
                <a:srgbClr val="595959"/>
              </a:solidFill>
              <a:highlight>
                <a:srgbClr val="FFFF00"/>
              </a:highlight>
              <a:latin typeface="Consolas"/>
              <a:ea typeface="Consolas"/>
              <a:cs typeface="Consolas"/>
              <a:sym typeface="Consolas"/>
            </a:endParaRPr>
          </a:p>
        </p:txBody>
      </p:sp>
      <p:sp>
        <p:nvSpPr>
          <p:cNvPr id="1044" name="Google Shape;1044;p28"/>
          <p:cNvSpPr/>
          <p:nvPr/>
        </p:nvSpPr>
        <p:spPr>
          <a:xfrm>
            <a:off x="3534677" y="3891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1045" name="Google Shape;1045;p28"/>
          <p:cNvSpPr/>
          <p:nvPr/>
        </p:nvSpPr>
        <p:spPr>
          <a:xfrm>
            <a:off x="3534677" y="421457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1046" name="Google Shape;1046;p28"/>
          <p:cNvSpPr/>
          <p:nvPr/>
        </p:nvSpPr>
        <p:spPr>
          <a:xfrm>
            <a:off x="38580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047" name="Google Shape;1047;p28"/>
          <p:cNvSpPr/>
          <p:nvPr/>
        </p:nvSpPr>
        <p:spPr>
          <a:xfrm>
            <a:off x="41815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1048" name="Google Shape;1048;p28"/>
          <p:cNvSpPr/>
          <p:nvPr/>
        </p:nvSpPr>
        <p:spPr>
          <a:xfrm>
            <a:off x="45049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1049" name="Google Shape;1049;p28"/>
          <p:cNvSpPr/>
          <p:nvPr/>
        </p:nvSpPr>
        <p:spPr>
          <a:xfrm>
            <a:off x="48283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1050" name="Google Shape;1050;p28"/>
          <p:cNvSpPr/>
          <p:nvPr/>
        </p:nvSpPr>
        <p:spPr>
          <a:xfrm>
            <a:off x="51518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Today’s tutorial</a:t>
            </a:r>
            <a:endParaRPr/>
          </a:p>
        </p:txBody>
      </p:sp>
      <p:sp>
        <p:nvSpPr>
          <p:cNvPr id="73" name="Google Shape;73;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rabicPeriod"/>
            </a:pPr>
            <a:r>
              <a:rPr lang="en"/>
              <a:t>Content recap (Adjacency list vs matrix, DFS BFS)</a:t>
            </a:r>
            <a:endParaRPr/>
          </a:p>
          <a:p>
            <a:pPr marL="457200" lvl="0" indent="-342900" algn="l" rtl="0">
              <a:lnSpc>
                <a:spcPct val="115000"/>
              </a:lnSpc>
              <a:spcBef>
                <a:spcPts val="0"/>
              </a:spcBef>
              <a:spcAft>
                <a:spcPts val="0"/>
              </a:spcAft>
              <a:buSzPts val="1800"/>
              <a:buAutoNum type="arabicPeriod"/>
            </a:pPr>
            <a:r>
              <a:rPr lang="en"/>
              <a:t>Tutorial questions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Graph Representations</a:t>
            </a:r>
            <a:endParaRPr/>
          </a:p>
        </p:txBody>
      </p:sp>
      <p:sp>
        <p:nvSpPr>
          <p:cNvPr id="1056" name="Google Shape;1056;p29"/>
          <p:cNvSpPr txBox="1">
            <a:spLocks noGrp="1"/>
          </p:cNvSpPr>
          <p:nvPr>
            <p:ph type="body" idx="1"/>
          </p:nvPr>
        </p:nvSpPr>
        <p:spPr>
          <a:xfrm>
            <a:off x="311700" y="1152475"/>
            <a:ext cx="8520600" cy="559200"/>
          </a:xfrm>
          <a:prstGeom prst="rect">
            <a:avLst/>
          </a:prstGeom>
          <a:noFill/>
          <a:ln>
            <a:noFill/>
          </a:ln>
        </p:spPr>
        <p:txBody>
          <a:bodyPr spcFirstLastPara="1" wrap="square" lIns="91425" tIns="91425" rIns="91425" bIns="91425" anchor="t" anchorCtr="0">
            <a:normAutofit fontScale="85000" lnSpcReduction="20000"/>
          </a:bodyPr>
          <a:lstStyle/>
          <a:p>
            <a:pPr marL="0" lvl="0" indent="0" algn="l" rtl="0">
              <a:lnSpc>
                <a:spcPct val="115000"/>
              </a:lnSpc>
              <a:spcBef>
                <a:spcPts val="0"/>
              </a:spcBef>
              <a:spcAft>
                <a:spcPts val="1200"/>
              </a:spcAft>
              <a:buSzPts val="1800"/>
              <a:buNone/>
            </a:pPr>
            <a:r>
              <a:rPr lang="en"/>
              <a:t>Space complexity?</a:t>
            </a:r>
            <a:endParaRPr/>
          </a:p>
        </p:txBody>
      </p:sp>
      <p:sp>
        <p:nvSpPr>
          <p:cNvPr id="1057" name="Google Shape;1057;p29"/>
          <p:cNvSpPr/>
          <p:nvPr/>
        </p:nvSpPr>
        <p:spPr>
          <a:xfrm>
            <a:off x="3423850" y="264947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058" name="Google Shape;1058;p29"/>
          <p:cNvSpPr/>
          <p:nvPr/>
        </p:nvSpPr>
        <p:spPr>
          <a:xfrm>
            <a:off x="2972075" y="26494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1059" name="Google Shape;1059;p29"/>
          <p:cNvSpPr/>
          <p:nvPr/>
        </p:nvSpPr>
        <p:spPr>
          <a:xfrm>
            <a:off x="3423850" y="3102847"/>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060" name="Google Shape;1060;p29"/>
          <p:cNvSpPr/>
          <p:nvPr/>
        </p:nvSpPr>
        <p:spPr>
          <a:xfrm>
            <a:off x="2972075" y="31028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061" name="Google Shape;1061;p29"/>
          <p:cNvSpPr/>
          <p:nvPr/>
        </p:nvSpPr>
        <p:spPr>
          <a:xfrm>
            <a:off x="3423850" y="3556220"/>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062" name="Google Shape;1062;p29"/>
          <p:cNvSpPr/>
          <p:nvPr/>
        </p:nvSpPr>
        <p:spPr>
          <a:xfrm>
            <a:off x="2972075" y="35562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1063" name="Google Shape;1063;p29"/>
          <p:cNvSpPr/>
          <p:nvPr/>
        </p:nvSpPr>
        <p:spPr>
          <a:xfrm>
            <a:off x="3423850" y="4009592"/>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064" name="Google Shape;1064;p29"/>
          <p:cNvSpPr/>
          <p:nvPr/>
        </p:nvSpPr>
        <p:spPr>
          <a:xfrm>
            <a:off x="2972075" y="40095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065" name="Google Shape;1065;p29"/>
          <p:cNvSpPr/>
          <p:nvPr/>
        </p:nvSpPr>
        <p:spPr>
          <a:xfrm>
            <a:off x="3423850" y="446296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066" name="Google Shape;1066;p29"/>
          <p:cNvSpPr/>
          <p:nvPr/>
        </p:nvSpPr>
        <p:spPr>
          <a:xfrm>
            <a:off x="2972075" y="44629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067" name="Google Shape;1067;p29"/>
          <p:cNvCxnSpPr>
            <a:stCxn id="1057" idx="3"/>
            <a:endCxn id="1068" idx="1"/>
          </p:cNvCxnSpPr>
          <p:nvPr/>
        </p:nvCxnSpPr>
        <p:spPr>
          <a:xfrm>
            <a:off x="3881050" y="2876125"/>
            <a:ext cx="323700" cy="0"/>
          </a:xfrm>
          <a:prstGeom prst="straightConnector1">
            <a:avLst/>
          </a:prstGeom>
          <a:noFill/>
          <a:ln w="19050" cap="flat" cmpd="sng">
            <a:solidFill>
              <a:srgbClr val="595959"/>
            </a:solidFill>
            <a:prstDash val="solid"/>
            <a:round/>
            <a:headEnd type="none" w="sm" len="sm"/>
            <a:tailEnd type="triangle" w="med" len="med"/>
          </a:ln>
        </p:spPr>
      </p:cxnSp>
      <p:sp>
        <p:nvSpPr>
          <p:cNvPr id="1068" name="Google Shape;1068;p29"/>
          <p:cNvSpPr/>
          <p:nvPr/>
        </p:nvSpPr>
        <p:spPr>
          <a:xfrm>
            <a:off x="4204710" y="27144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069" name="Google Shape;1069;p29"/>
          <p:cNvSpPr/>
          <p:nvPr/>
        </p:nvSpPr>
        <p:spPr>
          <a:xfrm>
            <a:off x="4851743" y="27144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070" name="Google Shape;1070;p29"/>
          <p:cNvCxnSpPr>
            <a:stCxn id="1068" idx="3"/>
            <a:endCxn id="1069" idx="1"/>
          </p:cNvCxnSpPr>
          <p:nvPr/>
        </p:nvCxnSpPr>
        <p:spPr>
          <a:xfrm>
            <a:off x="4528110" y="28761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071" name="Google Shape;1071;p29"/>
          <p:cNvCxnSpPr>
            <a:stCxn id="1059" idx="3"/>
            <a:endCxn id="1072" idx="1"/>
          </p:cNvCxnSpPr>
          <p:nvPr/>
        </p:nvCxnSpPr>
        <p:spPr>
          <a:xfrm>
            <a:off x="3881050" y="3329497"/>
            <a:ext cx="323700" cy="0"/>
          </a:xfrm>
          <a:prstGeom prst="straightConnector1">
            <a:avLst/>
          </a:prstGeom>
          <a:noFill/>
          <a:ln w="19050" cap="flat" cmpd="sng">
            <a:solidFill>
              <a:srgbClr val="595959"/>
            </a:solidFill>
            <a:prstDash val="solid"/>
            <a:round/>
            <a:headEnd type="none" w="sm" len="sm"/>
            <a:tailEnd type="triangle" w="med" len="med"/>
          </a:ln>
        </p:spPr>
      </p:cxnSp>
      <p:sp>
        <p:nvSpPr>
          <p:cNvPr id="1072" name="Google Shape;1072;p29"/>
          <p:cNvSpPr/>
          <p:nvPr/>
        </p:nvSpPr>
        <p:spPr>
          <a:xfrm>
            <a:off x="4204760" y="316779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1073" name="Google Shape;1073;p29"/>
          <p:cNvSpPr/>
          <p:nvPr/>
        </p:nvSpPr>
        <p:spPr>
          <a:xfrm>
            <a:off x="4851793" y="316780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cxnSp>
        <p:nvCxnSpPr>
          <p:cNvPr id="1074" name="Google Shape;1074;p29"/>
          <p:cNvCxnSpPr>
            <a:stCxn id="1072" idx="3"/>
            <a:endCxn id="1073" idx="1"/>
          </p:cNvCxnSpPr>
          <p:nvPr/>
        </p:nvCxnSpPr>
        <p:spPr>
          <a:xfrm>
            <a:off x="4528160" y="33294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075" name="Google Shape;1075;p29"/>
          <p:cNvCxnSpPr>
            <a:stCxn id="1073" idx="3"/>
            <a:endCxn id="1076" idx="1"/>
          </p:cNvCxnSpPr>
          <p:nvPr/>
        </p:nvCxnSpPr>
        <p:spPr>
          <a:xfrm>
            <a:off x="5175193" y="3329504"/>
            <a:ext cx="323700" cy="0"/>
          </a:xfrm>
          <a:prstGeom prst="straightConnector1">
            <a:avLst/>
          </a:prstGeom>
          <a:noFill/>
          <a:ln w="19050" cap="flat" cmpd="sng">
            <a:solidFill>
              <a:srgbClr val="595959"/>
            </a:solidFill>
            <a:prstDash val="solid"/>
            <a:round/>
            <a:headEnd type="none" w="sm" len="sm"/>
            <a:tailEnd type="triangle" w="med" len="med"/>
          </a:ln>
        </p:spPr>
      </p:cxnSp>
      <p:sp>
        <p:nvSpPr>
          <p:cNvPr id="1076" name="Google Shape;1076;p29"/>
          <p:cNvSpPr/>
          <p:nvPr/>
        </p:nvSpPr>
        <p:spPr>
          <a:xfrm>
            <a:off x="5498960" y="316779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077" name="Google Shape;1077;p29"/>
          <p:cNvSpPr/>
          <p:nvPr/>
        </p:nvSpPr>
        <p:spPr>
          <a:xfrm>
            <a:off x="6145993" y="316780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078" name="Google Shape;1078;p29"/>
          <p:cNvCxnSpPr>
            <a:stCxn id="1076" idx="3"/>
            <a:endCxn id="1077" idx="1"/>
          </p:cNvCxnSpPr>
          <p:nvPr/>
        </p:nvCxnSpPr>
        <p:spPr>
          <a:xfrm>
            <a:off x="5822360" y="33294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079" name="Google Shape;1079;p29"/>
          <p:cNvCxnSpPr>
            <a:stCxn id="1061" idx="3"/>
            <a:endCxn id="1080" idx="1"/>
          </p:cNvCxnSpPr>
          <p:nvPr/>
        </p:nvCxnSpPr>
        <p:spPr>
          <a:xfrm>
            <a:off x="3881050" y="3782870"/>
            <a:ext cx="323700" cy="0"/>
          </a:xfrm>
          <a:prstGeom prst="straightConnector1">
            <a:avLst/>
          </a:prstGeom>
          <a:noFill/>
          <a:ln w="19050" cap="flat" cmpd="sng">
            <a:solidFill>
              <a:srgbClr val="595959"/>
            </a:solidFill>
            <a:prstDash val="solid"/>
            <a:round/>
            <a:headEnd type="none" w="sm" len="sm"/>
            <a:tailEnd type="triangle" w="med" len="med"/>
          </a:ln>
        </p:spPr>
      </p:cxnSp>
      <p:sp>
        <p:nvSpPr>
          <p:cNvPr id="1080" name="Google Shape;1080;p29"/>
          <p:cNvSpPr/>
          <p:nvPr/>
        </p:nvSpPr>
        <p:spPr>
          <a:xfrm>
            <a:off x="4204760" y="362116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081" name="Google Shape;1081;p29"/>
          <p:cNvSpPr/>
          <p:nvPr/>
        </p:nvSpPr>
        <p:spPr>
          <a:xfrm>
            <a:off x="4851793" y="362117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1082" name="Google Shape;1082;p29"/>
          <p:cNvCxnSpPr>
            <a:stCxn id="1080" idx="3"/>
            <a:endCxn id="1081" idx="1"/>
          </p:cNvCxnSpPr>
          <p:nvPr/>
        </p:nvCxnSpPr>
        <p:spPr>
          <a:xfrm>
            <a:off x="4528160" y="378286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083" name="Google Shape;1083;p29"/>
          <p:cNvCxnSpPr>
            <a:stCxn id="1063" idx="3"/>
            <a:endCxn id="1084" idx="1"/>
          </p:cNvCxnSpPr>
          <p:nvPr/>
        </p:nvCxnSpPr>
        <p:spPr>
          <a:xfrm>
            <a:off x="3881050" y="4236242"/>
            <a:ext cx="323700" cy="0"/>
          </a:xfrm>
          <a:prstGeom prst="straightConnector1">
            <a:avLst/>
          </a:prstGeom>
          <a:noFill/>
          <a:ln w="19050" cap="flat" cmpd="sng">
            <a:solidFill>
              <a:srgbClr val="595959"/>
            </a:solidFill>
            <a:prstDash val="solid"/>
            <a:round/>
            <a:headEnd type="none" w="sm" len="sm"/>
            <a:tailEnd type="triangle" w="med" len="med"/>
          </a:ln>
        </p:spPr>
      </p:cxnSp>
      <p:sp>
        <p:nvSpPr>
          <p:cNvPr id="1084" name="Google Shape;1084;p29"/>
          <p:cNvSpPr/>
          <p:nvPr/>
        </p:nvSpPr>
        <p:spPr>
          <a:xfrm>
            <a:off x="4204760" y="40745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085" name="Google Shape;1085;p29"/>
          <p:cNvSpPr/>
          <p:nvPr/>
        </p:nvSpPr>
        <p:spPr>
          <a:xfrm>
            <a:off x="4851793" y="407455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086" name="Google Shape;1086;p29"/>
          <p:cNvCxnSpPr>
            <a:stCxn id="1084" idx="3"/>
            <a:endCxn id="1085" idx="1"/>
          </p:cNvCxnSpPr>
          <p:nvPr/>
        </p:nvCxnSpPr>
        <p:spPr>
          <a:xfrm>
            <a:off x="4528160" y="423624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087" name="Google Shape;1087;p29"/>
          <p:cNvCxnSpPr>
            <a:stCxn id="1085" idx="3"/>
            <a:endCxn id="1088" idx="1"/>
          </p:cNvCxnSpPr>
          <p:nvPr/>
        </p:nvCxnSpPr>
        <p:spPr>
          <a:xfrm>
            <a:off x="5175193" y="4236254"/>
            <a:ext cx="323700" cy="0"/>
          </a:xfrm>
          <a:prstGeom prst="straightConnector1">
            <a:avLst/>
          </a:prstGeom>
          <a:noFill/>
          <a:ln w="19050" cap="flat" cmpd="sng">
            <a:solidFill>
              <a:srgbClr val="595959"/>
            </a:solidFill>
            <a:prstDash val="solid"/>
            <a:round/>
            <a:headEnd type="none" w="sm" len="sm"/>
            <a:tailEnd type="triangle" w="med" len="med"/>
          </a:ln>
        </p:spPr>
      </p:cxnSp>
      <p:sp>
        <p:nvSpPr>
          <p:cNvPr id="1088" name="Google Shape;1088;p29"/>
          <p:cNvSpPr/>
          <p:nvPr/>
        </p:nvSpPr>
        <p:spPr>
          <a:xfrm>
            <a:off x="5498960" y="40745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cxnSp>
        <p:nvCxnSpPr>
          <p:cNvPr id="1089" name="Google Shape;1089;p29"/>
          <p:cNvCxnSpPr>
            <a:stCxn id="1065" idx="3"/>
            <a:endCxn id="1090" idx="1"/>
          </p:cNvCxnSpPr>
          <p:nvPr/>
        </p:nvCxnSpPr>
        <p:spPr>
          <a:xfrm>
            <a:off x="3881050" y="4689615"/>
            <a:ext cx="323700" cy="0"/>
          </a:xfrm>
          <a:prstGeom prst="straightConnector1">
            <a:avLst/>
          </a:prstGeom>
          <a:noFill/>
          <a:ln w="19050" cap="flat" cmpd="sng">
            <a:solidFill>
              <a:srgbClr val="595959"/>
            </a:solidFill>
            <a:prstDash val="solid"/>
            <a:round/>
            <a:headEnd type="none" w="sm" len="sm"/>
            <a:tailEnd type="triangle" w="med" len="med"/>
          </a:ln>
        </p:spPr>
      </p:cxnSp>
      <p:sp>
        <p:nvSpPr>
          <p:cNvPr id="1090" name="Google Shape;1090;p29"/>
          <p:cNvSpPr/>
          <p:nvPr/>
        </p:nvSpPr>
        <p:spPr>
          <a:xfrm>
            <a:off x="4204760" y="45279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1091" name="Google Shape;1091;p29"/>
          <p:cNvSpPr/>
          <p:nvPr/>
        </p:nvSpPr>
        <p:spPr>
          <a:xfrm>
            <a:off x="4851793" y="45279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1092" name="Google Shape;1092;p29"/>
          <p:cNvCxnSpPr>
            <a:stCxn id="1090" idx="3"/>
            <a:endCxn id="1091" idx="1"/>
          </p:cNvCxnSpPr>
          <p:nvPr/>
        </p:nvCxnSpPr>
        <p:spPr>
          <a:xfrm>
            <a:off x="4528160" y="46896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093" name="Google Shape;1093;p29"/>
          <p:cNvCxnSpPr>
            <a:stCxn id="1091" idx="3"/>
            <a:endCxn id="1094" idx="1"/>
          </p:cNvCxnSpPr>
          <p:nvPr/>
        </p:nvCxnSpPr>
        <p:spPr>
          <a:xfrm>
            <a:off x="5175193" y="4689629"/>
            <a:ext cx="323700" cy="0"/>
          </a:xfrm>
          <a:prstGeom prst="straightConnector1">
            <a:avLst/>
          </a:prstGeom>
          <a:noFill/>
          <a:ln w="19050" cap="flat" cmpd="sng">
            <a:solidFill>
              <a:srgbClr val="595959"/>
            </a:solidFill>
            <a:prstDash val="solid"/>
            <a:round/>
            <a:headEnd type="none" w="sm" len="sm"/>
            <a:tailEnd type="triangle" w="med" len="med"/>
          </a:ln>
        </p:spPr>
      </p:cxnSp>
      <p:sp>
        <p:nvSpPr>
          <p:cNvPr id="1094" name="Google Shape;1094;p29"/>
          <p:cNvSpPr/>
          <p:nvPr/>
        </p:nvSpPr>
        <p:spPr>
          <a:xfrm>
            <a:off x="5498960" y="45279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095" name="Google Shape;1095;p29"/>
          <p:cNvSpPr/>
          <p:nvPr/>
        </p:nvSpPr>
        <p:spPr>
          <a:xfrm>
            <a:off x="69822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96" name="Google Shape;1096;p29"/>
          <p:cNvSpPr/>
          <p:nvPr/>
        </p:nvSpPr>
        <p:spPr>
          <a:xfrm>
            <a:off x="73057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097" name="Google Shape;1097;p29"/>
          <p:cNvSpPr/>
          <p:nvPr/>
        </p:nvSpPr>
        <p:spPr>
          <a:xfrm>
            <a:off x="76291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98" name="Google Shape;1098;p29"/>
          <p:cNvSpPr/>
          <p:nvPr/>
        </p:nvSpPr>
        <p:spPr>
          <a:xfrm>
            <a:off x="79525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99" name="Google Shape;1099;p29"/>
          <p:cNvSpPr/>
          <p:nvPr/>
        </p:nvSpPr>
        <p:spPr>
          <a:xfrm>
            <a:off x="69822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00" name="Google Shape;1100;p29"/>
          <p:cNvSpPr/>
          <p:nvPr/>
        </p:nvSpPr>
        <p:spPr>
          <a:xfrm>
            <a:off x="73057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01" name="Google Shape;1101;p29"/>
          <p:cNvSpPr/>
          <p:nvPr/>
        </p:nvSpPr>
        <p:spPr>
          <a:xfrm>
            <a:off x="76291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02" name="Google Shape;1102;p29"/>
          <p:cNvSpPr/>
          <p:nvPr/>
        </p:nvSpPr>
        <p:spPr>
          <a:xfrm>
            <a:off x="79525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03" name="Google Shape;1103;p29"/>
          <p:cNvSpPr/>
          <p:nvPr/>
        </p:nvSpPr>
        <p:spPr>
          <a:xfrm>
            <a:off x="69822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04" name="Google Shape;1104;p29"/>
          <p:cNvSpPr/>
          <p:nvPr/>
        </p:nvSpPr>
        <p:spPr>
          <a:xfrm>
            <a:off x="73057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05" name="Google Shape;1105;p29"/>
          <p:cNvSpPr/>
          <p:nvPr/>
        </p:nvSpPr>
        <p:spPr>
          <a:xfrm>
            <a:off x="76291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06" name="Google Shape;1106;p29"/>
          <p:cNvSpPr/>
          <p:nvPr/>
        </p:nvSpPr>
        <p:spPr>
          <a:xfrm>
            <a:off x="79525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07" name="Google Shape;1107;p29"/>
          <p:cNvSpPr/>
          <p:nvPr/>
        </p:nvSpPr>
        <p:spPr>
          <a:xfrm>
            <a:off x="69822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08" name="Google Shape;1108;p29"/>
          <p:cNvSpPr/>
          <p:nvPr/>
        </p:nvSpPr>
        <p:spPr>
          <a:xfrm>
            <a:off x="73057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09" name="Google Shape;1109;p29"/>
          <p:cNvSpPr/>
          <p:nvPr/>
        </p:nvSpPr>
        <p:spPr>
          <a:xfrm>
            <a:off x="76291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10" name="Google Shape;1110;p29"/>
          <p:cNvSpPr/>
          <p:nvPr/>
        </p:nvSpPr>
        <p:spPr>
          <a:xfrm>
            <a:off x="79525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11" name="Google Shape;1111;p29"/>
          <p:cNvSpPr/>
          <p:nvPr/>
        </p:nvSpPr>
        <p:spPr>
          <a:xfrm>
            <a:off x="69822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12" name="Google Shape;1112;p29"/>
          <p:cNvSpPr/>
          <p:nvPr/>
        </p:nvSpPr>
        <p:spPr>
          <a:xfrm>
            <a:off x="73057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13" name="Google Shape;1113;p29"/>
          <p:cNvSpPr/>
          <p:nvPr/>
        </p:nvSpPr>
        <p:spPr>
          <a:xfrm>
            <a:off x="76291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14" name="Google Shape;1114;p29"/>
          <p:cNvSpPr/>
          <p:nvPr/>
        </p:nvSpPr>
        <p:spPr>
          <a:xfrm>
            <a:off x="79525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15" name="Google Shape;1115;p29"/>
          <p:cNvSpPr/>
          <p:nvPr/>
        </p:nvSpPr>
        <p:spPr>
          <a:xfrm>
            <a:off x="82760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16" name="Google Shape;1116;p29"/>
          <p:cNvSpPr/>
          <p:nvPr/>
        </p:nvSpPr>
        <p:spPr>
          <a:xfrm>
            <a:off x="82760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17" name="Google Shape;1117;p29"/>
          <p:cNvSpPr/>
          <p:nvPr/>
        </p:nvSpPr>
        <p:spPr>
          <a:xfrm>
            <a:off x="82760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18" name="Google Shape;1118;p29"/>
          <p:cNvSpPr/>
          <p:nvPr/>
        </p:nvSpPr>
        <p:spPr>
          <a:xfrm>
            <a:off x="82760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19" name="Google Shape;1119;p29"/>
          <p:cNvSpPr/>
          <p:nvPr/>
        </p:nvSpPr>
        <p:spPr>
          <a:xfrm>
            <a:off x="82760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20" name="Google Shape;1120;p29"/>
          <p:cNvSpPr/>
          <p:nvPr/>
        </p:nvSpPr>
        <p:spPr>
          <a:xfrm>
            <a:off x="6658877" y="29210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21" name="Google Shape;1121;p29"/>
          <p:cNvSpPr/>
          <p:nvPr/>
        </p:nvSpPr>
        <p:spPr>
          <a:xfrm>
            <a:off x="6658877" y="32444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1122" name="Google Shape;1122;p29"/>
          <p:cNvSpPr/>
          <p:nvPr/>
        </p:nvSpPr>
        <p:spPr>
          <a:xfrm>
            <a:off x="6658877" y="35678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1123" name="Google Shape;1123;p29"/>
          <p:cNvSpPr/>
          <p:nvPr/>
        </p:nvSpPr>
        <p:spPr>
          <a:xfrm>
            <a:off x="6658877" y="3891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1124" name="Google Shape;1124;p29"/>
          <p:cNvSpPr/>
          <p:nvPr/>
        </p:nvSpPr>
        <p:spPr>
          <a:xfrm>
            <a:off x="6658877" y="421457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1125" name="Google Shape;1125;p29"/>
          <p:cNvSpPr/>
          <p:nvPr/>
        </p:nvSpPr>
        <p:spPr>
          <a:xfrm>
            <a:off x="69822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26" name="Google Shape;1126;p29"/>
          <p:cNvSpPr/>
          <p:nvPr/>
        </p:nvSpPr>
        <p:spPr>
          <a:xfrm>
            <a:off x="73057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1127" name="Google Shape;1127;p29"/>
          <p:cNvSpPr/>
          <p:nvPr/>
        </p:nvSpPr>
        <p:spPr>
          <a:xfrm>
            <a:off x="76291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1128" name="Google Shape;1128;p29"/>
          <p:cNvSpPr/>
          <p:nvPr/>
        </p:nvSpPr>
        <p:spPr>
          <a:xfrm>
            <a:off x="79525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1129" name="Google Shape;1129;p29"/>
          <p:cNvSpPr/>
          <p:nvPr/>
        </p:nvSpPr>
        <p:spPr>
          <a:xfrm>
            <a:off x="82760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1130" name="Google Shape;1130;p29"/>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1131" name="Google Shape;1131;p29"/>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132" name="Google Shape;1132;p29"/>
          <p:cNvSpPr/>
          <p:nvPr/>
        </p:nvSpPr>
        <p:spPr>
          <a:xfrm>
            <a:off x="1499713"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1133" name="Google Shape;1133;p29"/>
          <p:cNvCxnSpPr>
            <a:stCxn id="1130" idx="6"/>
            <a:endCxn id="1132"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1134" name="Google Shape;1134;p29"/>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1135" name="Google Shape;1135;p29"/>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1136" name="Google Shape;1136;p29"/>
          <p:cNvCxnSpPr>
            <a:stCxn id="1130" idx="4"/>
            <a:endCxn id="1131"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1137" name="Google Shape;1137;p29"/>
          <p:cNvCxnSpPr>
            <a:stCxn id="1132" idx="3"/>
            <a:endCxn id="1131"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1138" name="Google Shape;1138;p29"/>
          <p:cNvCxnSpPr>
            <a:stCxn id="1134" idx="2"/>
            <a:endCxn id="1131"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1139" name="Google Shape;1139;p29"/>
          <p:cNvCxnSpPr>
            <a:stCxn id="1132" idx="4"/>
            <a:endCxn id="1134"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1140" name="Google Shape;1140;p29"/>
          <p:cNvCxnSpPr>
            <a:stCxn id="1135" idx="3"/>
            <a:endCxn id="1134"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1141" name="Google Shape;1141;p29"/>
          <p:cNvCxnSpPr>
            <a:stCxn id="1132" idx="6"/>
            <a:endCxn id="1135"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Graph Representations</a:t>
            </a:r>
            <a:endParaRPr/>
          </a:p>
        </p:txBody>
      </p:sp>
      <p:sp>
        <p:nvSpPr>
          <p:cNvPr id="1147" name="Google Shape;1147;p30"/>
          <p:cNvSpPr txBox="1">
            <a:spLocks noGrp="1"/>
          </p:cNvSpPr>
          <p:nvPr>
            <p:ph type="body" idx="1"/>
          </p:nvPr>
        </p:nvSpPr>
        <p:spPr>
          <a:xfrm>
            <a:off x="311700" y="1152475"/>
            <a:ext cx="8520600" cy="559200"/>
          </a:xfrm>
          <a:prstGeom prst="rect">
            <a:avLst/>
          </a:prstGeom>
          <a:noFill/>
          <a:ln>
            <a:noFill/>
          </a:ln>
        </p:spPr>
        <p:txBody>
          <a:bodyPr spcFirstLastPara="1" wrap="square" lIns="91425" tIns="91425" rIns="91425" bIns="91425" anchor="t" anchorCtr="0">
            <a:normAutofit fontScale="85000" lnSpcReduction="20000"/>
          </a:bodyPr>
          <a:lstStyle/>
          <a:p>
            <a:pPr marL="0" lvl="0" indent="0" algn="l" rtl="0">
              <a:lnSpc>
                <a:spcPct val="115000"/>
              </a:lnSpc>
              <a:spcBef>
                <a:spcPts val="0"/>
              </a:spcBef>
              <a:spcAft>
                <a:spcPts val="1200"/>
              </a:spcAft>
              <a:buSzPts val="1800"/>
              <a:buNone/>
            </a:pPr>
            <a:r>
              <a:rPr lang="en"/>
              <a:t>Space complexity?</a:t>
            </a:r>
            <a:endParaRPr/>
          </a:p>
        </p:txBody>
      </p:sp>
      <p:sp>
        <p:nvSpPr>
          <p:cNvPr id="1148" name="Google Shape;1148;p30"/>
          <p:cNvSpPr/>
          <p:nvPr/>
        </p:nvSpPr>
        <p:spPr>
          <a:xfrm>
            <a:off x="3423850" y="264947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149" name="Google Shape;1149;p30"/>
          <p:cNvSpPr/>
          <p:nvPr/>
        </p:nvSpPr>
        <p:spPr>
          <a:xfrm>
            <a:off x="2972075" y="26494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1150" name="Google Shape;1150;p30"/>
          <p:cNvSpPr/>
          <p:nvPr/>
        </p:nvSpPr>
        <p:spPr>
          <a:xfrm>
            <a:off x="3423850" y="3102847"/>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151" name="Google Shape;1151;p30"/>
          <p:cNvSpPr/>
          <p:nvPr/>
        </p:nvSpPr>
        <p:spPr>
          <a:xfrm>
            <a:off x="2972075" y="31028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152" name="Google Shape;1152;p30"/>
          <p:cNvSpPr/>
          <p:nvPr/>
        </p:nvSpPr>
        <p:spPr>
          <a:xfrm>
            <a:off x="3423850" y="3556220"/>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153" name="Google Shape;1153;p30"/>
          <p:cNvSpPr/>
          <p:nvPr/>
        </p:nvSpPr>
        <p:spPr>
          <a:xfrm>
            <a:off x="2972075" y="35562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1154" name="Google Shape;1154;p30"/>
          <p:cNvSpPr/>
          <p:nvPr/>
        </p:nvSpPr>
        <p:spPr>
          <a:xfrm>
            <a:off x="3423850" y="4009592"/>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155" name="Google Shape;1155;p30"/>
          <p:cNvSpPr/>
          <p:nvPr/>
        </p:nvSpPr>
        <p:spPr>
          <a:xfrm>
            <a:off x="2972075" y="40095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156" name="Google Shape;1156;p30"/>
          <p:cNvSpPr/>
          <p:nvPr/>
        </p:nvSpPr>
        <p:spPr>
          <a:xfrm>
            <a:off x="3423850" y="446296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157" name="Google Shape;1157;p30"/>
          <p:cNvSpPr/>
          <p:nvPr/>
        </p:nvSpPr>
        <p:spPr>
          <a:xfrm>
            <a:off x="2972075" y="44629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158" name="Google Shape;1158;p30"/>
          <p:cNvCxnSpPr>
            <a:stCxn id="1148" idx="3"/>
            <a:endCxn id="1159" idx="1"/>
          </p:cNvCxnSpPr>
          <p:nvPr/>
        </p:nvCxnSpPr>
        <p:spPr>
          <a:xfrm>
            <a:off x="3881050" y="2876125"/>
            <a:ext cx="323700" cy="0"/>
          </a:xfrm>
          <a:prstGeom prst="straightConnector1">
            <a:avLst/>
          </a:prstGeom>
          <a:noFill/>
          <a:ln w="19050" cap="flat" cmpd="sng">
            <a:solidFill>
              <a:srgbClr val="595959"/>
            </a:solidFill>
            <a:prstDash val="solid"/>
            <a:round/>
            <a:headEnd type="none" w="sm" len="sm"/>
            <a:tailEnd type="triangle" w="med" len="med"/>
          </a:ln>
        </p:spPr>
      </p:cxnSp>
      <p:sp>
        <p:nvSpPr>
          <p:cNvPr id="1159" name="Google Shape;1159;p30"/>
          <p:cNvSpPr/>
          <p:nvPr/>
        </p:nvSpPr>
        <p:spPr>
          <a:xfrm>
            <a:off x="4204710" y="27144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160" name="Google Shape;1160;p30"/>
          <p:cNvSpPr/>
          <p:nvPr/>
        </p:nvSpPr>
        <p:spPr>
          <a:xfrm>
            <a:off x="4851743" y="27144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161" name="Google Shape;1161;p30"/>
          <p:cNvCxnSpPr>
            <a:stCxn id="1159" idx="3"/>
            <a:endCxn id="1160" idx="1"/>
          </p:cNvCxnSpPr>
          <p:nvPr/>
        </p:nvCxnSpPr>
        <p:spPr>
          <a:xfrm>
            <a:off x="4528110" y="28761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162" name="Google Shape;1162;p30"/>
          <p:cNvCxnSpPr>
            <a:stCxn id="1150" idx="3"/>
            <a:endCxn id="1163" idx="1"/>
          </p:cNvCxnSpPr>
          <p:nvPr/>
        </p:nvCxnSpPr>
        <p:spPr>
          <a:xfrm>
            <a:off x="3881050" y="3329497"/>
            <a:ext cx="323700" cy="0"/>
          </a:xfrm>
          <a:prstGeom prst="straightConnector1">
            <a:avLst/>
          </a:prstGeom>
          <a:noFill/>
          <a:ln w="19050" cap="flat" cmpd="sng">
            <a:solidFill>
              <a:srgbClr val="595959"/>
            </a:solidFill>
            <a:prstDash val="solid"/>
            <a:round/>
            <a:headEnd type="none" w="sm" len="sm"/>
            <a:tailEnd type="triangle" w="med" len="med"/>
          </a:ln>
        </p:spPr>
      </p:cxnSp>
      <p:sp>
        <p:nvSpPr>
          <p:cNvPr id="1163" name="Google Shape;1163;p30"/>
          <p:cNvSpPr/>
          <p:nvPr/>
        </p:nvSpPr>
        <p:spPr>
          <a:xfrm>
            <a:off x="4204760" y="316779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1164" name="Google Shape;1164;p30"/>
          <p:cNvSpPr/>
          <p:nvPr/>
        </p:nvSpPr>
        <p:spPr>
          <a:xfrm>
            <a:off x="4851793" y="316780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cxnSp>
        <p:nvCxnSpPr>
          <p:cNvPr id="1165" name="Google Shape;1165;p30"/>
          <p:cNvCxnSpPr>
            <a:stCxn id="1163" idx="3"/>
            <a:endCxn id="1164" idx="1"/>
          </p:cNvCxnSpPr>
          <p:nvPr/>
        </p:nvCxnSpPr>
        <p:spPr>
          <a:xfrm>
            <a:off x="4528160" y="33294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166" name="Google Shape;1166;p30"/>
          <p:cNvCxnSpPr>
            <a:stCxn id="1164" idx="3"/>
            <a:endCxn id="1167" idx="1"/>
          </p:cNvCxnSpPr>
          <p:nvPr/>
        </p:nvCxnSpPr>
        <p:spPr>
          <a:xfrm>
            <a:off x="5175193" y="3329504"/>
            <a:ext cx="323700" cy="0"/>
          </a:xfrm>
          <a:prstGeom prst="straightConnector1">
            <a:avLst/>
          </a:prstGeom>
          <a:noFill/>
          <a:ln w="19050" cap="flat" cmpd="sng">
            <a:solidFill>
              <a:srgbClr val="595959"/>
            </a:solidFill>
            <a:prstDash val="solid"/>
            <a:round/>
            <a:headEnd type="none" w="sm" len="sm"/>
            <a:tailEnd type="triangle" w="med" len="med"/>
          </a:ln>
        </p:spPr>
      </p:cxnSp>
      <p:sp>
        <p:nvSpPr>
          <p:cNvPr id="1167" name="Google Shape;1167;p30"/>
          <p:cNvSpPr/>
          <p:nvPr/>
        </p:nvSpPr>
        <p:spPr>
          <a:xfrm>
            <a:off x="5498960" y="316779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168" name="Google Shape;1168;p30"/>
          <p:cNvSpPr/>
          <p:nvPr/>
        </p:nvSpPr>
        <p:spPr>
          <a:xfrm>
            <a:off x="6145993" y="316780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169" name="Google Shape;1169;p30"/>
          <p:cNvCxnSpPr>
            <a:stCxn id="1167" idx="3"/>
            <a:endCxn id="1168" idx="1"/>
          </p:cNvCxnSpPr>
          <p:nvPr/>
        </p:nvCxnSpPr>
        <p:spPr>
          <a:xfrm>
            <a:off x="5822360" y="33294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170" name="Google Shape;1170;p30"/>
          <p:cNvCxnSpPr>
            <a:stCxn id="1152" idx="3"/>
            <a:endCxn id="1171" idx="1"/>
          </p:cNvCxnSpPr>
          <p:nvPr/>
        </p:nvCxnSpPr>
        <p:spPr>
          <a:xfrm>
            <a:off x="3881050" y="3782870"/>
            <a:ext cx="323700" cy="0"/>
          </a:xfrm>
          <a:prstGeom prst="straightConnector1">
            <a:avLst/>
          </a:prstGeom>
          <a:noFill/>
          <a:ln w="19050" cap="flat" cmpd="sng">
            <a:solidFill>
              <a:srgbClr val="595959"/>
            </a:solidFill>
            <a:prstDash val="solid"/>
            <a:round/>
            <a:headEnd type="none" w="sm" len="sm"/>
            <a:tailEnd type="triangle" w="med" len="med"/>
          </a:ln>
        </p:spPr>
      </p:cxnSp>
      <p:sp>
        <p:nvSpPr>
          <p:cNvPr id="1171" name="Google Shape;1171;p30"/>
          <p:cNvSpPr/>
          <p:nvPr/>
        </p:nvSpPr>
        <p:spPr>
          <a:xfrm>
            <a:off x="4204760" y="362116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172" name="Google Shape;1172;p30"/>
          <p:cNvSpPr/>
          <p:nvPr/>
        </p:nvSpPr>
        <p:spPr>
          <a:xfrm>
            <a:off x="4851793" y="362117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1173" name="Google Shape;1173;p30"/>
          <p:cNvCxnSpPr>
            <a:stCxn id="1171" idx="3"/>
            <a:endCxn id="1172" idx="1"/>
          </p:cNvCxnSpPr>
          <p:nvPr/>
        </p:nvCxnSpPr>
        <p:spPr>
          <a:xfrm>
            <a:off x="4528160" y="378286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174" name="Google Shape;1174;p30"/>
          <p:cNvCxnSpPr>
            <a:stCxn id="1154" idx="3"/>
            <a:endCxn id="1175" idx="1"/>
          </p:cNvCxnSpPr>
          <p:nvPr/>
        </p:nvCxnSpPr>
        <p:spPr>
          <a:xfrm>
            <a:off x="3881050" y="4236242"/>
            <a:ext cx="323700" cy="0"/>
          </a:xfrm>
          <a:prstGeom prst="straightConnector1">
            <a:avLst/>
          </a:prstGeom>
          <a:noFill/>
          <a:ln w="19050" cap="flat" cmpd="sng">
            <a:solidFill>
              <a:srgbClr val="595959"/>
            </a:solidFill>
            <a:prstDash val="solid"/>
            <a:round/>
            <a:headEnd type="none" w="sm" len="sm"/>
            <a:tailEnd type="triangle" w="med" len="med"/>
          </a:ln>
        </p:spPr>
      </p:cxnSp>
      <p:sp>
        <p:nvSpPr>
          <p:cNvPr id="1175" name="Google Shape;1175;p30"/>
          <p:cNvSpPr/>
          <p:nvPr/>
        </p:nvSpPr>
        <p:spPr>
          <a:xfrm>
            <a:off x="4204760" y="40745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176" name="Google Shape;1176;p30"/>
          <p:cNvSpPr/>
          <p:nvPr/>
        </p:nvSpPr>
        <p:spPr>
          <a:xfrm>
            <a:off x="4851793" y="407455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177" name="Google Shape;1177;p30"/>
          <p:cNvCxnSpPr>
            <a:stCxn id="1175" idx="3"/>
            <a:endCxn id="1176" idx="1"/>
          </p:cNvCxnSpPr>
          <p:nvPr/>
        </p:nvCxnSpPr>
        <p:spPr>
          <a:xfrm>
            <a:off x="4528160" y="423624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178" name="Google Shape;1178;p30"/>
          <p:cNvCxnSpPr>
            <a:stCxn id="1176" idx="3"/>
            <a:endCxn id="1179" idx="1"/>
          </p:cNvCxnSpPr>
          <p:nvPr/>
        </p:nvCxnSpPr>
        <p:spPr>
          <a:xfrm>
            <a:off x="5175193" y="4236254"/>
            <a:ext cx="323700" cy="0"/>
          </a:xfrm>
          <a:prstGeom prst="straightConnector1">
            <a:avLst/>
          </a:prstGeom>
          <a:noFill/>
          <a:ln w="19050" cap="flat" cmpd="sng">
            <a:solidFill>
              <a:srgbClr val="595959"/>
            </a:solidFill>
            <a:prstDash val="solid"/>
            <a:round/>
            <a:headEnd type="none" w="sm" len="sm"/>
            <a:tailEnd type="triangle" w="med" len="med"/>
          </a:ln>
        </p:spPr>
      </p:cxnSp>
      <p:sp>
        <p:nvSpPr>
          <p:cNvPr id="1179" name="Google Shape;1179;p30"/>
          <p:cNvSpPr/>
          <p:nvPr/>
        </p:nvSpPr>
        <p:spPr>
          <a:xfrm>
            <a:off x="5498960" y="40745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cxnSp>
        <p:nvCxnSpPr>
          <p:cNvPr id="1180" name="Google Shape;1180;p30"/>
          <p:cNvCxnSpPr>
            <a:stCxn id="1156" idx="3"/>
            <a:endCxn id="1181" idx="1"/>
          </p:cNvCxnSpPr>
          <p:nvPr/>
        </p:nvCxnSpPr>
        <p:spPr>
          <a:xfrm>
            <a:off x="3881050" y="4689615"/>
            <a:ext cx="323700" cy="0"/>
          </a:xfrm>
          <a:prstGeom prst="straightConnector1">
            <a:avLst/>
          </a:prstGeom>
          <a:noFill/>
          <a:ln w="19050" cap="flat" cmpd="sng">
            <a:solidFill>
              <a:srgbClr val="595959"/>
            </a:solidFill>
            <a:prstDash val="solid"/>
            <a:round/>
            <a:headEnd type="none" w="sm" len="sm"/>
            <a:tailEnd type="triangle" w="med" len="med"/>
          </a:ln>
        </p:spPr>
      </p:cxnSp>
      <p:sp>
        <p:nvSpPr>
          <p:cNvPr id="1181" name="Google Shape;1181;p30"/>
          <p:cNvSpPr/>
          <p:nvPr/>
        </p:nvSpPr>
        <p:spPr>
          <a:xfrm>
            <a:off x="4204760" y="45279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1182" name="Google Shape;1182;p30"/>
          <p:cNvSpPr/>
          <p:nvPr/>
        </p:nvSpPr>
        <p:spPr>
          <a:xfrm>
            <a:off x="4851793" y="45279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1183" name="Google Shape;1183;p30"/>
          <p:cNvCxnSpPr>
            <a:stCxn id="1181" idx="3"/>
            <a:endCxn id="1182" idx="1"/>
          </p:cNvCxnSpPr>
          <p:nvPr/>
        </p:nvCxnSpPr>
        <p:spPr>
          <a:xfrm>
            <a:off x="4528160" y="46896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184" name="Google Shape;1184;p30"/>
          <p:cNvCxnSpPr>
            <a:stCxn id="1182" idx="3"/>
            <a:endCxn id="1185" idx="1"/>
          </p:cNvCxnSpPr>
          <p:nvPr/>
        </p:nvCxnSpPr>
        <p:spPr>
          <a:xfrm>
            <a:off x="5175193" y="4689629"/>
            <a:ext cx="323700" cy="0"/>
          </a:xfrm>
          <a:prstGeom prst="straightConnector1">
            <a:avLst/>
          </a:prstGeom>
          <a:noFill/>
          <a:ln w="19050" cap="flat" cmpd="sng">
            <a:solidFill>
              <a:srgbClr val="595959"/>
            </a:solidFill>
            <a:prstDash val="solid"/>
            <a:round/>
            <a:headEnd type="none" w="sm" len="sm"/>
            <a:tailEnd type="triangle" w="med" len="med"/>
          </a:ln>
        </p:spPr>
      </p:cxnSp>
      <p:sp>
        <p:nvSpPr>
          <p:cNvPr id="1185" name="Google Shape;1185;p30"/>
          <p:cNvSpPr/>
          <p:nvPr/>
        </p:nvSpPr>
        <p:spPr>
          <a:xfrm>
            <a:off x="5498960" y="45279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186" name="Google Shape;1186;p30"/>
          <p:cNvSpPr/>
          <p:nvPr/>
        </p:nvSpPr>
        <p:spPr>
          <a:xfrm>
            <a:off x="69822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87" name="Google Shape;1187;p30"/>
          <p:cNvSpPr/>
          <p:nvPr/>
        </p:nvSpPr>
        <p:spPr>
          <a:xfrm>
            <a:off x="73057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88" name="Google Shape;1188;p30"/>
          <p:cNvSpPr/>
          <p:nvPr/>
        </p:nvSpPr>
        <p:spPr>
          <a:xfrm>
            <a:off x="76291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89" name="Google Shape;1189;p30"/>
          <p:cNvSpPr/>
          <p:nvPr/>
        </p:nvSpPr>
        <p:spPr>
          <a:xfrm>
            <a:off x="79525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90" name="Google Shape;1190;p30"/>
          <p:cNvSpPr/>
          <p:nvPr/>
        </p:nvSpPr>
        <p:spPr>
          <a:xfrm>
            <a:off x="69822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91" name="Google Shape;1191;p30"/>
          <p:cNvSpPr/>
          <p:nvPr/>
        </p:nvSpPr>
        <p:spPr>
          <a:xfrm>
            <a:off x="73057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92" name="Google Shape;1192;p30"/>
          <p:cNvSpPr/>
          <p:nvPr/>
        </p:nvSpPr>
        <p:spPr>
          <a:xfrm>
            <a:off x="76291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93" name="Google Shape;1193;p30"/>
          <p:cNvSpPr/>
          <p:nvPr/>
        </p:nvSpPr>
        <p:spPr>
          <a:xfrm>
            <a:off x="79525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94" name="Google Shape;1194;p30"/>
          <p:cNvSpPr/>
          <p:nvPr/>
        </p:nvSpPr>
        <p:spPr>
          <a:xfrm>
            <a:off x="69822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95" name="Google Shape;1195;p30"/>
          <p:cNvSpPr/>
          <p:nvPr/>
        </p:nvSpPr>
        <p:spPr>
          <a:xfrm>
            <a:off x="73057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96" name="Google Shape;1196;p30"/>
          <p:cNvSpPr/>
          <p:nvPr/>
        </p:nvSpPr>
        <p:spPr>
          <a:xfrm>
            <a:off x="76291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97" name="Google Shape;1197;p30"/>
          <p:cNvSpPr/>
          <p:nvPr/>
        </p:nvSpPr>
        <p:spPr>
          <a:xfrm>
            <a:off x="79525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98" name="Google Shape;1198;p30"/>
          <p:cNvSpPr/>
          <p:nvPr/>
        </p:nvSpPr>
        <p:spPr>
          <a:xfrm>
            <a:off x="69822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99" name="Google Shape;1199;p30"/>
          <p:cNvSpPr/>
          <p:nvPr/>
        </p:nvSpPr>
        <p:spPr>
          <a:xfrm>
            <a:off x="73057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00" name="Google Shape;1200;p30"/>
          <p:cNvSpPr/>
          <p:nvPr/>
        </p:nvSpPr>
        <p:spPr>
          <a:xfrm>
            <a:off x="76291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01" name="Google Shape;1201;p30"/>
          <p:cNvSpPr/>
          <p:nvPr/>
        </p:nvSpPr>
        <p:spPr>
          <a:xfrm>
            <a:off x="79525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202" name="Google Shape;1202;p30"/>
          <p:cNvSpPr/>
          <p:nvPr/>
        </p:nvSpPr>
        <p:spPr>
          <a:xfrm>
            <a:off x="69822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03" name="Google Shape;1203;p30"/>
          <p:cNvSpPr/>
          <p:nvPr/>
        </p:nvSpPr>
        <p:spPr>
          <a:xfrm>
            <a:off x="73057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04" name="Google Shape;1204;p30"/>
          <p:cNvSpPr/>
          <p:nvPr/>
        </p:nvSpPr>
        <p:spPr>
          <a:xfrm>
            <a:off x="76291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205" name="Google Shape;1205;p30"/>
          <p:cNvSpPr/>
          <p:nvPr/>
        </p:nvSpPr>
        <p:spPr>
          <a:xfrm>
            <a:off x="79525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06" name="Google Shape;1206;p30"/>
          <p:cNvSpPr/>
          <p:nvPr/>
        </p:nvSpPr>
        <p:spPr>
          <a:xfrm>
            <a:off x="82760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07" name="Google Shape;1207;p30"/>
          <p:cNvSpPr/>
          <p:nvPr/>
        </p:nvSpPr>
        <p:spPr>
          <a:xfrm>
            <a:off x="82760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08" name="Google Shape;1208;p30"/>
          <p:cNvSpPr/>
          <p:nvPr/>
        </p:nvSpPr>
        <p:spPr>
          <a:xfrm>
            <a:off x="82760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209" name="Google Shape;1209;p30"/>
          <p:cNvSpPr/>
          <p:nvPr/>
        </p:nvSpPr>
        <p:spPr>
          <a:xfrm>
            <a:off x="82760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10" name="Google Shape;1210;p30"/>
          <p:cNvSpPr/>
          <p:nvPr/>
        </p:nvSpPr>
        <p:spPr>
          <a:xfrm>
            <a:off x="82760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211" name="Google Shape;1211;p30"/>
          <p:cNvSpPr/>
          <p:nvPr/>
        </p:nvSpPr>
        <p:spPr>
          <a:xfrm>
            <a:off x="6658877" y="29210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12" name="Google Shape;1212;p30"/>
          <p:cNvSpPr/>
          <p:nvPr/>
        </p:nvSpPr>
        <p:spPr>
          <a:xfrm>
            <a:off x="6658877" y="32444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1213" name="Google Shape;1213;p30"/>
          <p:cNvSpPr/>
          <p:nvPr/>
        </p:nvSpPr>
        <p:spPr>
          <a:xfrm>
            <a:off x="6658877" y="35678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1214" name="Google Shape;1214;p30"/>
          <p:cNvSpPr/>
          <p:nvPr/>
        </p:nvSpPr>
        <p:spPr>
          <a:xfrm>
            <a:off x="6658877" y="3891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1215" name="Google Shape;1215;p30"/>
          <p:cNvSpPr/>
          <p:nvPr/>
        </p:nvSpPr>
        <p:spPr>
          <a:xfrm>
            <a:off x="6658877" y="421457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1216" name="Google Shape;1216;p30"/>
          <p:cNvSpPr/>
          <p:nvPr/>
        </p:nvSpPr>
        <p:spPr>
          <a:xfrm>
            <a:off x="69822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17" name="Google Shape;1217;p30"/>
          <p:cNvSpPr/>
          <p:nvPr/>
        </p:nvSpPr>
        <p:spPr>
          <a:xfrm>
            <a:off x="73057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1218" name="Google Shape;1218;p30"/>
          <p:cNvSpPr/>
          <p:nvPr/>
        </p:nvSpPr>
        <p:spPr>
          <a:xfrm>
            <a:off x="76291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1219" name="Google Shape;1219;p30"/>
          <p:cNvSpPr/>
          <p:nvPr/>
        </p:nvSpPr>
        <p:spPr>
          <a:xfrm>
            <a:off x="79525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1220" name="Google Shape;1220;p30"/>
          <p:cNvSpPr/>
          <p:nvPr/>
        </p:nvSpPr>
        <p:spPr>
          <a:xfrm>
            <a:off x="82760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1221" name="Google Shape;1221;p30"/>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1222" name="Google Shape;1222;p30"/>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223" name="Google Shape;1223;p30"/>
          <p:cNvSpPr/>
          <p:nvPr/>
        </p:nvSpPr>
        <p:spPr>
          <a:xfrm>
            <a:off x="1499713"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1224" name="Google Shape;1224;p30"/>
          <p:cNvCxnSpPr>
            <a:stCxn id="1221" idx="6"/>
            <a:endCxn id="1223"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1225" name="Google Shape;1225;p30"/>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1226" name="Google Shape;1226;p30"/>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1227" name="Google Shape;1227;p30"/>
          <p:cNvCxnSpPr>
            <a:stCxn id="1221" idx="4"/>
            <a:endCxn id="1222"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1228" name="Google Shape;1228;p30"/>
          <p:cNvCxnSpPr>
            <a:stCxn id="1223" idx="3"/>
            <a:endCxn id="1222"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1229" name="Google Shape;1229;p30"/>
          <p:cNvCxnSpPr>
            <a:stCxn id="1225" idx="2"/>
            <a:endCxn id="1222"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1230" name="Google Shape;1230;p30"/>
          <p:cNvCxnSpPr>
            <a:stCxn id="1223" idx="4"/>
            <a:endCxn id="1225"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1231" name="Google Shape;1231;p30"/>
          <p:cNvCxnSpPr>
            <a:stCxn id="1226" idx="3"/>
            <a:endCxn id="1225"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1232" name="Google Shape;1232;p30"/>
          <p:cNvCxnSpPr>
            <a:stCxn id="1223" idx="6"/>
            <a:endCxn id="1226"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
        <p:nvSpPr>
          <p:cNvPr id="1233" name="Google Shape;1233;p30"/>
          <p:cNvSpPr txBox="1"/>
          <p:nvPr/>
        </p:nvSpPr>
        <p:spPr>
          <a:xfrm>
            <a:off x="3326650" y="2067250"/>
            <a:ext cx="878100" cy="45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Roboto"/>
                <a:ea typeface="Roboto"/>
                <a:cs typeface="Roboto"/>
                <a:sym typeface="Roboto"/>
              </a:rPr>
              <a:t>O(V + E)</a:t>
            </a:r>
            <a:endParaRPr sz="1400" b="0" i="1" u="none" strike="noStrike" cap="none">
              <a:solidFill>
                <a:srgbClr val="000000"/>
              </a:solidFill>
              <a:latin typeface="Roboto"/>
              <a:ea typeface="Roboto"/>
              <a:cs typeface="Roboto"/>
              <a:sym typeface="Roboto"/>
            </a:endParaRPr>
          </a:p>
        </p:txBody>
      </p:sp>
      <p:sp>
        <p:nvSpPr>
          <p:cNvPr id="1234" name="Google Shape;1234;p30"/>
          <p:cNvSpPr txBox="1"/>
          <p:nvPr/>
        </p:nvSpPr>
        <p:spPr>
          <a:xfrm>
            <a:off x="7298900" y="2067250"/>
            <a:ext cx="878100" cy="45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Roboto"/>
                <a:ea typeface="Roboto"/>
                <a:cs typeface="Roboto"/>
                <a:sym typeface="Roboto"/>
              </a:rPr>
              <a:t>O(V</a:t>
            </a:r>
            <a:r>
              <a:rPr lang="en" sz="1400" b="0" i="1" u="none" strike="noStrike" cap="none" baseline="30000">
                <a:solidFill>
                  <a:srgbClr val="000000"/>
                </a:solidFill>
                <a:latin typeface="Roboto"/>
                <a:ea typeface="Roboto"/>
                <a:cs typeface="Roboto"/>
                <a:sym typeface="Roboto"/>
              </a:rPr>
              <a:t>2</a:t>
            </a:r>
            <a:r>
              <a:rPr lang="en" sz="1400" b="0" i="1" u="none" strike="noStrike" cap="none">
                <a:solidFill>
                  <a:srgbClr val="000000"/>
                </a:solidFill>
                <a:latin typeface="Roboto"/>
                <a:ea typeface="Roboto"/>
                <a:cs typeface="Roboto"/>
                <a:sym typeface="Roboto"/>
              </a:rPr>
              <a:t>)</a:t>
            </a:r>
            <a:endParaRPr sz="1400" b="0" i="1" u="none" strike="noStrike" cap="none">
              <a:solidFill>
                <a:srgbClr val="000000"/>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39" name="Google Shape;1239;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Graph Representations</a:t>
            </a:r>
            <a:endParaRPr/>
          </a:p>
        </p:txBody>
      </p:sp>
      <p:sp>
        <p:nvSpPr>
          <p:cNvPr id="1240" name="Google Shape;1240;p31"/>
          <p:cNvSpPr txBox="1">
            <a:spLocks noGrp="1"/>
          </p:cNvSpPr>
          <p:nvPr>
            <p:ph type="body" idx="1"/>
          </p:nvPr>
        </p:nvSpPr>
        <p:spPr>
          <a:xfrm>
            <a:off x="311700" y="1152475"/>
            <a:ext cx="8520600" cy="559200"/>
          </a:xfrm>
          <a:prstGeom prst="rect">
            <a:avLst/>
          </a:prstGeom>
          <a:noFill/>
          <a:ln>
            <a:noFill/>
          </a:ln>
        </p:spPr>
        <p:txBody>
          <a:bodyPr spcFirstLastPara="1" wrap="square" lIns="91425" tIns="91425" rIns="91425" bIns="91425" anchor="t" anchorCtr="0">
            <a:normAutofit fontScale="85000" lnSpcReduction="20000"/>
          </a:bodyPr>
          <a:lstStyle/>
          <a:p>
            <a:pPr marL="0" lvl="0" indent="0" algn="l" rtl="0">
              <a:lnSpc>
                <a:spcPct val="115000"/>
              </a:lnSpc>
              <a:spcBef>
                <a:spcPts val="0"/>
              </a:spcBef>
              <a:spcAft>
                <a:spcPts val="1200"/>
              </a:spcAft>
              <a:buSzPts val="1800"/>
              <a:buNone/>
            </a:pPr>
            <a:r>
              <a:rPr lang="en"/>
              <a:t>Space complexity?</a:t>
            </a:r>
            <a:endParaRPr/>
          </a:p>
        </p:txBody>
      </p:sp>
      <p:sp>
        <p:nvSpPr>
          <p:cNvPr id="1241" name="Google Shape;1241;p31"/>
          <p:cNvSpPr/>
          <p:nvPr/>
        </p:nvSpPr>
        <p:spPr>
          <a:xfrm>
            <a:off x="3423850" y="264947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242" name="Google Shape;1242;p31"/>
          <p:cNvSpPr/>
          <p:nvPr/>
        </p:nvSpPr>
        <p:spPr>
          <a:xfrm>
            <a:off x="2972075" y="26494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1243" name="Google Shape;1243;p31"/>
          <p:cNvSpPr/>
          <p:nvPr/>
        </p:nvSpPr>
        <p:spPr>
          <a:xfrm>
            <a:off x="3423850" y="3102847"/>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244" name="Google Shape;1244;p31"/>
          <p:cNvSpPr/>
          <p:nvPr/>
        </p:nvSpPr>
        <p:spPr>
          <a:xfrm>
            <a:off x="2972075" y="31028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245" name="Google Shape;1245;p31"/>
          <p:cNvSpPr/>
          <p:nvPr/>
        </p:nvSpPr>
        <p:spPr>
          <a:xfrm>
            <a:off x="3423850" y="3556220"/>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246" name="Google Shape;1246;p31"/>
          <p:cNvSpPr/>
          <p:nvPr/>
        </p:nvSpPr>
        <p:spPr>
          <a:xfrm>
            <a:off x="2972075" y="35562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1247" name="Google Shape;1247;p31"/>
          <p:cNvSpPr/>
          <p:nvPr/>
        </p:nvSpPr>
        <p:spPr>
          <a:xfrm>
            <a:off x="3423850" y="4009592"/>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248" name="Google Shape;1248;p31"/>
          <p:cNvSpPr/>
          <p:nvPr/>
        </p:nvSpPr>
        <p:spPr>
          <a:xfrm>
            <a:off x="2972075" y="40095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249" name="Google Shape;1249;p31"/>
          <p:cNvSpPr/>
          <p:nvPr/>
        </p:nvSpPr>
        <p:spPr>
          <a:xfrm>
            <a:off x="3423850" y="446296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250" name="Google Shape;1250;p31"/>
          <p:cNvSpPr/>
          <p:nvPr/>
        </p:nvSpPr>
        <p:spPr>
          <a:xfrm>
            <a:off x="2972075" y="44629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251" name="Google Shape;1251;p31"/>
          <p:cNvCxnSpPr>
            <a:stCxn id="1241" idx="3"/>
            <a:endCxn id="1252" idx="1"/>
          </p:cNvCxnSpPr>
          <p:nvPr/>
        </p:nvCxnSpPr>
        <p:spPr>
          <a:xfrm>
            <a:off x="3881050" y="2876125"/>
            <a:ext cx="323700" cy="0"/>
          </a:xfrm>
          <a:prstGeom prst="straightConnector1">
            <a:avLst/>
          </a:prstGeom>
          <a:noFill/>
          <a:ln w="19050" cap="flat" cmpd="sng">
            <a:solidFill>
              <a:srgbClr val="595959"/>
            </a:solidFill>
            <a:prstDash val="solid"/>
            <a:round/>
            <a:headEnd type="none" w="sm" len="sm"/>
            <a:tailEnd type="triangle" w="med" len="med"/>
          </a:ln>
        </p:spPr>
      </p:cxnSp>
      <p:sp>
        <p:nvSpPr>
          <p:cNvPr id="1252" name="Google Shape;1252;p31"/>
          <p:cNvSpPr/>
          <p:nvPr/>
        </p:nvSpPr>
        <p:spPr>
          <a:xfrm>
            <a:off x="4204710" y="27144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253" name="Google Shape;1253;p31"/>
          <p:cNvSpPr/>
          <p:nvPr/>
        </p:nvSpPr>
        <p:spPr>
          <a:xfrm>
            <a:off x="4851743" y="27144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254" name="Google Shape;1254;p31"/>
          <p:cNvCxnSpPr>
            <a:stCxn id="1252" idx="3"/>
            <a:endCxn id="1253" idx="1"/>
          </p:cNvCxnSpPr>
          <p:nvPr/>
        </p:nvCxnSpPr>
        <p:spPr>
          <a:xfrm>
            <a:off x="4528110" y="28761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255" name="Google Shape;1255;p31"/>
          <p:cNvCxnSpPr>
            <a:stCxn id="1243" idx="3"/>
            <a:endCxn id="1256" idx="1"/>
          </p:cNvCxnSpPr>
          <p:nvPr/>
        </p:nvCxnSpPr>
        <p:spPr>
          <a:xfrm>
            <a:off x="3881050" y="3329497"/>
            <a:ext cx="323700" cy="0"/>
          </a:xfrm>
          <a:prstGeom prst="straightConnector1">
            <a:avLst/>
          </a:prstGeom>
          <a:noFill/>
          <a:ln w="19050" cap="flat" cmpd="sng">
            <a:solidFill>
              <a:srgbClr val="595959"/>
            </a:solidFill>
            <a:prstDash val="solid"/>
            <a:round/>
            <a:headEnd type="none" w="sm" len="sm"/>
            <a:tailEnd type="triangle" w="med" len="med"/>
          </a:ln>
        </p:spPr>
      </p:cxnSp>
      <p:sp>
        <p:nvSpPr>
          <p:cNvPr id="1256" name="Google Shape;1256;p31"/>
          <p:cNvSpPr/>
          <p:nvPr/>
        </p:nvSpPr>
        <p:spPr>
          <a:xfrm>
            <a:off x="4204760" y="316779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1257" name="Google Shape;1257;p31"/>
          <p:cNvSpPr/>
          <p:nvPr/>
        </p:nvSpPr>
        <p:spPr>
          <a:xfrm>
            <a:off x="4851793" y="316780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cxnSp>
        <p:nvCxnSpPr>
          <p:cNvPr id="1258" name="Google Shape;1258;p31"/>
          <p:cNvCxnSpPr>
            <a:stCxn id="1256" idx="3"/>
            <a:endCxn id="1257" idx="1"/>
          </p:cNvCxnSpPr>
          <p:nvPr/>
        </p:nvCxnSpPr>
        <p:spPr>
          <a:xfrm>
            <a:off x="4528160" y="33294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259" name="Google Shape;1259;p31"/>
          <p:cNvCxnSpPr>
            <a:stCxn id="1257" idx="3"/>
            <a:endCxn id="1260" idx="1"/>
          </p:cNvCxnSpPr>
          <p:nvPr/>
        </p:nvCxnSpPr>
        <p:spPr>
          <a:xfrm>
            <a:off x="5175193" y="3329504"/>
            <a:ext cx="323700" cy="0"/>
          </a:xfrm>
          <a:prstGeom prst="straightConnector1">
            <a:avLst/>
          </a:prstGeom>
          <a:noFill/>
          <a:ln w="19050" cap="flat" cmpd="sng">
            <a:solidFill>
              <a:srgbClr val="595959"/>
            </a:solidFill>
            <a:prstDash val="solid"/>
            <a:round/>
            <a:headEnd type="none" w="sm" len="sm"/>
            <a:tailEnd type="triangle" w="med" len="med"/>
          </a:ln>
        </p:spPr>
      </p:cxnSp>
      <p:sp>
        <p:nvSpPr>
          <p:cNvPr id="1260" name="Google Shape;1260;p31"/>
          <p:cNvSpPr/>
          <p:nvPr/>
        </p:nvSpPr>
        <p:spPr>
          <a:xfrm>
            <a:off x="5498960" y="316779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261" name="Google Shape;1261;p31"/>
          <p:cNvSpPr/>
          <p:nvPr/>
        </p:nvSpPr>
        <p:spPr>
          <a:xfrm>
            <a:off x="6145993" y="316780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262" name="Google Shape;1262;p31"/>
          <p:cNvCxnSpPr>
            <a:stCxn id="1260" idx="3"/>
            <a:endCxn id="1261" idx="1"/>
          </p:cNvCxnSpPr>
          <p:nvPr/>
        </p:nvCxnSpPr>
        <p:spPr>
          <a:xfrm>
            <a:off x="5822360" y="33294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263" name="Google Shape;1263;p31"/>
          <p:cNvCxnSpPr>
            <a:stCxn id="1245" idx="3"/>
            <a:endCxn id="1264" idx="1"/>
          </p:cNvCxnSpPr>
          <p:nvPr/>
        </p:nvCxnSpPr>
        <p:spPr>
          <a:xfrm>
            <a:off x="3881050" y="3782870"/>
            <a:ext cx="323700" cy="0"/>
          </a:xfrm>
          <a:prstGeom prst="straightConnector1">
            <a:avLst/>
          </a:prstGeom>
          <a:noFill/>
          <a:ln w="19050" cap="flat" cmpd="sng">
            <a:solidFill>
              <a:srgbClr val="595959"/>
            </a:solidFill>
            <a:prstDash val="solid"/>
            <a:round/>
            <a:headEnd type="none" w="sm" len="sm"/>
            <a:tailEnd type="triangle" w="med" len="med"/>
          </a:ln>
        </p:spPr>
      </p:cxnSp>
      <p:sp>
        <p:nvSpPr>
          <p:cNvPr id="1264" name="Google Shape;1264;p31"/>
          <p:cNvSpPr/>
          <p:nvPr/>
        </p:nvSpPr>
        <p:spPr>
          <a:xfrm>
            <a:off x="4204760" y="362116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265" name="Google Shape;1265;p31"/>
          <p:cNvSpPr/>
          <p:nvPr/>
        </p:nvSpPr>
        <p:spPr>
          <a:xfrm>
            <a:off x="4851793" y="362117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1266" name="Google Shape;1266;p31"/>
          <p:cNvCxnSpPr>
            <a:stCxn id="1264" idx="3"/>
            <a:endCxn id="1265" idx="1"/>
          </p:cNvCxnSpPr>
          <p:nvPr/>
        </p:nvCxnSpPr>
        <p:spPr>
          <a:xfrm>
            <a:off x="4528160" y="378286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267" name="Google Shape;1267;p31"/>
          <p:cNvCxnSpPr>
            <a:stCxn id="1247" idx="3"/>
            <a:endCxn id="1268" idx="1"/>
          </p:cNvCxnSpPr>
          <p:nvPr/>
        </p:nvCxnSpPr>
        <p:spPr>
          <a:xfrm>
            <a:off x="3881050" y="4236242"/>
            <a:ext cx="323700" cy="0"/>
          </a:xfrm>
          <a:prstGeom prst="straightConnector1">
            <a:avLst/>
          </a:prstGeom>
          <a:noFill/>
          <a:ln w="19050" cap="flat" cmpd="sng">
            <a:solidFill>
              <a:srgbClr val="595959"/>
            </a:solidFill>
            <a:prstDash val="solid"/>
            <a:round/>
            <a:headEnd type="none" w="sm" len="sm"/>
            <a:tailEnd type="triangle" w="med" len="med"/>
          </a:ln>
        </p:spPr>
      </p:cxnSp>
      <p:sp>
        <p:nvSpPr>
          <p:cNvPr id="1268" name="Google Shape;1268;p31"/>
          <p:cNvSpPr/>
          <p:nvPr/>
        </p:nvSpPr>
        <p:spPr>
          <a:xfrm>
            <a:off x="4204760" y="40745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269" name="Google Shape;1269;p31"/>
          <p:cNvSpPr/>
          <p:nvPr/>
        </p:nvSpPr>
        <p:spPr>
          <a:xfrm>
            <a:off x="4851793" y="407455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270" name="Google Shape;1270;p31"/>
          <p:cNvCxnSpPr>
            <a:stCxn id="1268" idx="3"/>
            <a:endCxn id="1269" idx="1"/>
          </p:cNvCxnSpPr>
          <p:nvPr/>
        </p:nvCxnSpPr>
        <p:spPr>
          <a:xfrm>
            <a:off x="4528160" y="423624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271" name="Google Shape;1271;p31"/>
          <p:cNvCxnSpPr>
            <a:stCxn id="1269" idx="3"/>
            <a:endCxn id="1272" idx="1"/>
          </p:cNvCxnSpPr>
          <p:nvPr/>
        </p:nvCxnSpPr>
        <p:spPr>
          <a:xfrm>
            <a:off x="5175193" y="4236254"/>
            <a:ext cx="323700" cy="0"/>
          </a:xfrm>
          <a:prstGeom prst="straightConnector1">
            <a:avLst/>
          </a:prstGeom>
          <a:noFill/>
          <a:ln w="19050" cap="flat" cmpd="sng">
            <a:solidFill>
              <a:srgbClr val="595959"/>
            </a:solidFill>
            <a:prstDash val="solid"/>
            <a:round/>
            <a:headEnd type="none" w="sm" len="sm"/>
            <a:tailEnd type="triangle" w="med" len="med"/>
          </a:ln>
        </p:spPr>
      </p:cxnSp>
      <p:sp>
        <p:nvSpPr>
          <p:cNvPr id="1272" name="Google Shape;1272;p31"/>
          <p:cNvSpPr/>
          <p:nvPr/>
        </p:nvSpPr>
        <p:spPr>
          <a:xfrm>
            <a:off x="5498960" y="40745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cxnSp>
        <p:nvCxnSpPr>
          <p:cNvPr id="1273" name="Google Shape;1273;p31"/>
          <p:cNvCxnSpPr>
            <a:stCxn id="1249" idx="3"/>
            <a:endCxn id="1274" idx="1"/>
          </p:cNvCxnSpPr>
          <p:nvPr/>
        </p:nvCxnSpPr>
        <p:spPr>
          <a:xfrm>
            <a:off x="3881050" y="4689615"/>
            <a:ext cx="323700" cy="0"/>
          </a:xfrm>
          <a:prstGeom prst="straightConnector1">
            <a:avLst/>
          </a:prstGeom>
          <a:noFill/>
          <a:ln w="19050" cap="flat" cmpd="sng">
            <a:solidFill>
              <a:srgbClr val="595959"/>
            </a:solidFill>
            <a:prstDash val="solid"/>
            <a:round/>
            <a:headEnd type="none" w="sm" len="sm"/>
            <a:tailEnd type="triangle" w="med" len="med"/>
          </a:ln>
        </p:spPr>
      </p:cxnSp>
      <p:sp>
        <p:nvSpPr>
          <p:cNvPr id="1274" name="Google Shape;1274;p31"/>
          <p:cNvSpPr/>
          <p:nvPr/>
        </p:nvSpPr>
        <p:spPr>
          <a:xfrm>
            <a:off x="4204760" y="45279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1275" name="Google Shape;1275;p31"/>
          <p:cNvSpPr/>
          <p:nvPr/>
        </p:nvSpPr>
        <p:spPr>
          <a:xfrm>
            <a:off x="4851793" y="45279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1276" name="Google Shape;1276;p31"/>
          <p:cNvCxnSpPr>
            <a:stCxn id="1274" idx="3"/>
            <a:endCxn id="1275" idx="1"/>
          </p:cNvCxnSpPr>
          <p:nvPr/>
        </p:nvCxnSpPr>
        <p:spPr>
          <a:xfrm>
            <a:off x="4528160" y="46896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277" name="Google Shape;1277;p31"/>
          <p:cNvCxnSpPr>
            <a:stCxn id="1275" idx="3"/>
            <a:endCxn id="1278" idx="1"/>
          </p:cNvCxnSpPr>
          <p:nvPr/>
        </p:nvCxnSpPr>
        <p:spPr>
          <a:xfrm>
            <a:off x="5175193" y="4689629"/>
            <a:ext cx="323700" cy="0"/>
          </a:xfrm>
          <a:prstGeom prst="straightConnector1">
            <a:avLst/>
          </a:prstGeom>
          <a:noFill/>
          <a:ln w="19050" cap="flat" cmpd="sng">
            <a:solidFill>
              <a:srgbClr val="595959"/>
            </a:solidFill>
            <a:prstDash val="solid"/>
            <a:round/>
            <a:headEnd type="none" w="sm" len="sm"/>
            <a:tailEnd type="triangle" w="med" len="med"/>
          </a:ln>
        </p:spPr>
      </p:cxnSp>
      <p:sp>
        <p:nvSpPr>
          <p:cNvPr id="1278" name="Google Shape;1278;p31"/>
          <p:cNvSpPr/>
          <p:nvPr/>
        </p:nvSpPr>
        <p:spPr>
          <a:xfrm>
            <a:off x="5498960" y="45279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279" name="Google Shape;1279;p31"/>
          <p:cNvSpPr/>
          <p:nvPr/>
        </p:nvSpPr>
        <p:spPr>
          <a:xfrm>
            <a:off x="69822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280" name="Google Shape;1280;p31"/>
          <p:cNvSpPr/>
          <p:nvPr/>
        </p:nvSpPr>
        <p:spPr>
          <a:xfrm>
            <a:off x="73057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81" name="Google Shape;1281;p31"/>
          <p:cNvSpPr/>
          <p:nvPr/>
        </p:nvSpPr>
        <p:spPr>
          <a:xfrm>
            <a:off x="76291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282" name="Google Shape;1282;p31"/>
          <p:cNvSpPr/>
          <p:nvPr/>
        </p:nvSpPr>
        <p:spPr>
          <a:xfrm>
            <a:off x="79525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283" name="Google Shape;1283;p31"/>
          <p:cNvSpPr/>
          <p:nvPr/>
        </p:nvSpPr>
        <p:spPr>
          <a:xfrm>
            <a:off x="69822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84" name="Google Shape;1284;p31"/>
          <p:cNvSpPr/>
          <p:nvPr/>
        </p:nvSpPr>
        <p:spPr>
          <a:xfrm>
            <a:off x="73057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285" name="Google Shape;1285;p31"/>
          <p:cNvSpPr/>
          <p:nvPr/>
        </p:nvSpPr>
        <p:spPr>
          <a:xfrm>
            <a:off x="76291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86" name="Google Shape;1286;p31"/>
          <p:cNvSpPr/>
          <p:nvPr/>
        </p:nvSpPr>
        <p:spPr>
          <a:xfrm>
            <a:off x="79525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87" name="Google Shape;1287;p31"/>
          <p:cNvSpPr/>
          <p:nvPr/>
        </p:nvSpPr>
        <p:spPr>
          <a:xfrm>
            <a:off x="69822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288" name="Google Shape;1288;p31"/>
          <p:cNvSpPr/>
          <p:nvPr/>
        </p:nvSpPr>
        <p:spPr>
          <a:xfrm>
            <a:off x="73057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89" name="Google Shape;1289;p31"/>
          <p:cNvSpPr/>
          <p:nvPr/>
        </p:nvSpPr>
        <p:spPr>
          <a:xfrm>
            <a:off x="76291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290" name="Google Shape;1290;p31"/>
          <p:cNvSpPr/>
          <p:nvPr/>
        </p:nvSpPr>
        <p:spPr>
          <a:xfrm>
            <a:off x="79525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91" name="Google Shape;1291;p31"/>
          <p:cNvSpPr/>
          <p:nvPr/>
        </p:nvSpPr>
        <p:spPr>
          <a:xfrm>
            <a:off x="69822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292" name="Google Shape;1292;p31"/>
          <p:cNvSpPr/>
          <p:nvPr/>
        </p:nvSpPr>
        <p:spPr>
          <a:xfrm>
            <a:off x="73057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93" name="Google Shape;1293;p31"/>
          <p:cNvSpPr/>
          <p:nvPr/>
        </p:nvSpPr>
        <p:spPr>
          <a:xfrm>
            <a:off x="76291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94" name="Google Shape;1294;p31"/>
          <p:cNvSpPr/>
          <p:nvPr/>
        </p:nvSpPr>
        <p:spPr>
          <a:xfrm>
            <a:off x="79525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295" name="Google Shape;1295;p31"/>
          <p:cNvSpPr/>
          <p:nvPr/>
        </p:nvSpPr>
        <p:spPr>
          <a:xfrm>
            <a:off x="69822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96" name="Google Shape;1296;p31"/>
          <p:cNvSpPr/>
          <p:nvPr/>
        </p:nvSpPr>
        <p:spPr>
          <a:xfrm>
            <a:off x="73057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97" name="Google Shape;1297;p31"/>
          <p:cNvSpPr/>
          <p:nvPr/>
        </p:nvSpPr>
        <p:spPr>
          <a:xfrm>
            <a:off x="76291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298" name="Google Shape;1298;p31"/>
          <p:cNvSpPr/>
          <p:nvPr/>
        </p:nvSpPr>
        <p:spPr>
          <a:xfrm>
            <a:off x="79525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99" name="Google Shape;1299;p31"/>
          <p:cNvSpPr/>
          <p:nvPr/>
        </p:nvSpPr>
        <p:spPr>
          <a:xfrm>
            <a:off x="82760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300" name="Google Shape;1300;p31"/>
          <p:cNvSpPr/>
          <p:nvPr/>
        </p:nvSpPr>
        <p:spPr>
          <a:xfrm>
            <a:off x="82760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301" name="Google Shape;1301;p31"/>
          <p:cNvSpPr/>
          <p:nvPr/>
        </p:nvSpPr>
        <p:spPr>
          <a:xfrm>
            <a:off x="82760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302" name="Google Shape;1302;p31"/>
          <p:cNvSpPr/>
          <p:nvPr/>
        </p:nvSpPr>
        <p:spPr>
          <a:xfrm>
            <a:off x="82760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303" name="Google Shape;1303;p31"/>
          <p:cNvSpPr/>
          <p:nvPr/>
        </p:nvSpPr>
        <p:spPr>
          <a:xfrm>
            <a:off x="82760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304" name="Google Shape;1304;p31"/>
          <p:cNvSpPr/>
          <p:nvPr/>
        </p:nvSpPr>
        <p:spPr>
          <a:xfrm>
            <a:off x="6658877" y="29210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305" name="Google Shape;1305;p31"/>
          <p:cNvSpPr/>
          <p:nvPr/>
        </p:nvSpPr>
        <p:spPr>
          <a:xfrm>
            <a:off x="6658877" y="32444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1306" name="Google Shape;1306;p31"/>
          <p:cNvSpPr/>
          <p:nvPr/>
        </p:nvSpPr>
        <p:spPr>
          <a:xfrm>
            <a:off x="6658877" y="35678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1307" name="Google Shape;1307;p31"/>
          <p:cNvSpPr/>
          <p:nvPr/>
        </p:nvSpPr>
        <p:spPr>
          <a:xfrm>
            <a:off x="6658877" y="3891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1308" name="Google Shape;1308;p31"/>
          <p:cNvSpPr/>
          <p:nvPr/>
        </p:nvSpPr>
        <p:spPr>
          <a:xfrm>
            <a:off x="6658877" y="421457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1309" name="Google Shape;1309;p31"/>
          <p:cNvSpPr/>
          <p:nvPr/>
        </p:nvSpPr>
        <p:spPr>
          <a:xfrm>
            <a:off x="69822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310" name="Google Shape;1310;p31"/>
          <p:cNvSpPr/>
          <p:nvPr/>
        </p:nvSpPr>
        <p:spPr>
          <a:xfrm>
            <a:off x="73057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1311" name="Google Shape;1311;p31"/>
          <p:cNvSpPr/>
          <p:nvPr/>
        </p:nvSpPr>
        <p:spPr>
          <a:xfrm>
            <a:off x="76291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1312" name="Google Shape;1312;p31"/>
          <p:cNvSpPr/>
          <p:nvPr/>
        </p:nvSpPr>
        <p:spPr>
          <a:xfrm>
            <a:off x="79525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1313" name="Google Shape;1313;p31"/>
          <p:cNvSpPr/>
          <p:nvPr/>
        </p:nvSpPr>
        <p:spPr>
          <a:xfrm>
            <a:off x="82760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1314" name="Google Shape;1314;p31"/>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1315" name="Google Shape;1315;p31"/>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316" name="Google Shape;1316;p31"/>
          <p:cNvSpPr/>
          <p:nvPr/>
        </p:nvSpPr>
        <p:spPr>
          <a:xfrm>
            <a:off x="1499713"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1317" name="Google Shape;1317;p31"/>
          <p:cNvCxnSpPr>
            <a:stCxn id="1314" idx="6"/>
            <a:endCxn id="1316"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1318" name="Google Shape;1318;p31"/>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1319" name="Google Shape;1319;p31"/>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1320" name="Google Shape;1320;p31"/>
          <p:cNvCxnSpPr>
            <a:stCxn id="1314" idx="4"/>
            <a:endCxn id="1315"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1321" name="Google Shape;1321;p31"/>
          <p:cNvCxnSpPr>
            <a:stCxn id="1316" idx="3"/>
            <a:endCxn id="1315"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1322" name="Google Shape;1322;p31"/>
          <p:cNvCxnSpPr>
            <a:stCxn id="1318" idx="2"/>
            <a:endCxn id="1315"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1323" name="Google Shape;1323;p31"/>
          <p:cNvCxnSpPr>
            <a:stCxn id="1316" idx="4"/>
            <a:endCxn id="1318"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1324" name="Google Shape;1324;p31"/>
          <p:cNvCxnSpPr>
            <a:stCxn id="1319" idx="3"/>
            <a:endCxn id="1318"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1325" name="Google Shape;1325;p31"/>
          <p:cNvCxnSpPr>
            <a:stCxn id="1316" idx="6"/>
            <a:endCxn id="1319"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
        <p:nvSpPr>
          <p:cNvPr id="1326" name="Google Shape;1326;p31"/>
          <p:cNvSpPr txBox="1"/>
          <p:nvPr/>
        </p:nvSpPr>
        <p:spPr>
          <a:xfrm>
            <a:off x="3326650" y="2067250"/>
            <a:ext cx="3531300" cy="45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Roboto"/>
                <a:ea typeface="Roboto"/>
                <a:cs typeface="Roboto"/>
                <a:sym typeface="Roboto"/>
              </a:rPr>
              <a:t>O(V + E) =&gt; O(V^2) for complete graph</a:t>
            </a:r>
            <a:endParaRPr sz="1400" b="0" i="1" u="none" strike="noStrike" cap="none">
              <a:solidFill>
                <a:srgbClr val="000000"/>
              </a:solidFill>
              <a:latin typeface="Roboto"/>
              <a:ea typeface="Roboto"/>
              <a:cs typeface="Roboto"/>
              <a:sym typeface="Roboto"/>
            </a:endParaRPr>
          </a:p>
        </p:txBody>
      </p:sp>
      <p:sp>
        <p:nvSpPr>
          <p:cNvPr id="1327" name="Google Shape;1327;p31"/>
          <p:cNvSpPr txBox="1"/>
          <p:nvPr/>
        </p:nvSpPr>
        <p:spPr>
          <a:xfrm>
            <a:off x="7298900" y="2067250"/>
            <a:ext cx="878100" cy="45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Roboto"/>
                <a:ea typeface="Roboto"/>
                <a:cs typeface="Roboto"/>
                <a:sym typeface="Roboto"/>
              </a:rPr>
              <a:t>O(V</a:t>
            </a:r>
            <a:r>
              <a:rPr lang="en" sz="1400" b="0" i="1" u="none" strike="noStrike" cap="none" baseline="30000">
                <a:solidFill>
                  <a:srgbClr val="000000"/>
                </a:solidFill>
                <a:latin typeface="Roboto"/>
                <a:ea typeface="Roboto"/>
                <a:cs typeface="Roboto"/>
                <a:sym typeface="Roboto"/>
              </a:rPr>
              <a:t>2</a:t>
            </a:r>
            <a:r>
              <a:rPr lang="en" sz="1400" b="0" i="1" u="none" strike="noStrike" cap="none">
                <a:solidFill>
                  <a:srgbClr val="000000"/>
                </a:solidFill>
                <a:latin typeface="Roboto"/>
                <a:ea typeface="Roboto"/>
                <a:cs typeface="Roboto"/>
                <a:sym typeface="Roboto"/>
              </a:rPr>
              <a:t>)</a:t>
            </a:r>
            <a:endParaRPr sz="1400" b="0" i="1" u="none" strike="noStrike" cap="none">
              <a:solidFill>
                <a:srgbClr val="000000"/>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2" name="Google Shape;1332;p32"/>
          <p:cNvSpPr txBox="1">
            <a:spLocks noGrp="1"/>
          </p:cNvSpPr>
          <p:nvPr>
            <p:ph type="ctrTitle"/>
          </p:nvPr>
        </p:nvSpPr>
        <p:spPr>
          <a:xfrm>
            <a:off x="194458" y="1010600"/>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sz="4300"/>
              <a:t>Graph traversal</a:t>
            </a:r>
            <a:endParaRPr sz="4300"/>
          </a:p>
          <a:p>
            <a:pPr marL="0" lvl="0" indent="0" algn="ctr" rtl="0">
              <a:lnSpc>
                <a:spcPct val="100000"/>
              </a:lnSpc>
              <a:spcBef>
                <a:spcPts val="0"/>
              </a:spcBef>
              <a:spcAft>
                <a:spcPts val="0"/>
              </a:spcAft>
              <a:buSzPts val="5200"/>
              <a:buNone/>
            </a:pPr>
            <a:r>
              <a:rPr lang="en" sz="4300"/>
              <a:t>BFS/DFS</a:t>
            </a:r>
            <a:endParaRPr sz="43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36"/>
        <p:cNvGrpSpPr/>
        <p:nvPr/>
      </p:nvGrpSpPr>
      <p:grpSpPr>
        <a:xfrm>
          <a:off x="0" y="0"/>
          <a:ext cx="0" cy="0"/>
          <a:chOff x="0" y="0"/>
          <a:chExt cx="0" cy="0"/>
        </a:xfrm>
      </p:grpSpPr>
      <p:sp>
        <p:nvSpPr>
          <p:cNvPr id="1337" name="Google Shape;1337;p33"/>
          <p:cNvSpPr txBox="1">
            <a:spLocks noGrp="1"/>
          </p:cNvSpPr>
          <p:nvPr>
            <p:ph type="ctrTitle"/>
          </p:nvPr>
        </p:nvSpPr>
        <p:spPr>
          <a:xfrm>
            <a:off x="223775" y="165075"/>
            <a:ext cx="8520600" cy="6471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34366"/>
              <a:buNone/>
            </a:pPr>
            <a:r>
              <a:rPr lang="en" sz="4300"/>
              <a:t>BFS</a:t>
            </a:r>
            <a:endParaRPr sz="4300"/>
          </a:p>
        </p:txBody>
      </p:sp>
      <p:pic>
        <p:nvPicPr>
          <p:cNvPr id="1338" name="Google Shape;1338;p33"/>
          <p:cNvPicPr preferRelativeResize="0"/>
          <p:nvPr/>
        </p:nvPicPr>
        <p:blipFill rotWithShape="1">
          <a:blip r:embed="rId3">
            <a:alphaModFix/>
          </a:blip>
          <a:srcRect l="3724" b="2855"/>
          <a:stretch/>
        </p:blipFill>
        <p:spPr>
          <a:xfrm>
            <a:off x="3154563" y="1339625"/>
            <a:ext cx="2659025" cy="27960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sp>
        <p:nvSpPr>
          <p:cNvPr id="1343" name="Google Shape;1343;p34"/>
          <p:cNvSpPr txBox="1">
            <a:spLocks noGrp="1"/>
          </p:cNvSpPr>
          <p:nvPr>
            <p:ph type="ctrTitle"/>
          </p:nvPr>
        </p:nvSpPr>
        <p:spPr>
          <a:xfrm>
            <a:off x="223775" y="165075"/>
            <a:ext cx="8520600" cy="6471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34366"/>
              <a:buNone/>
            </a:pPr>
            <a:r>
              <a:rPr lang="en" sz="4300"/>
              <a:t>BFS</a:t>
            </a:r>
            <a:endParaRPr sz="4300"/>
          </a:p>
        </p:txBody>
      </p:sp>
      <p:pic>
        <p:nvPicPr>
          <p:cNvPr id="1344" name="Google Shape;1344;p34"/>
          <p:cNvPicPr preferRelativeResize="0"/>
          <p:nvPr/>
        </p:nvPicPr>
        <p:blipFill rotWithShape="1">
          <a:blip r:embed="rId3">
            <a:alphaModFix/>
          </a:blip>
          <a:srcRect l="3735"/>
          <a:stretch/>
        </p:blipFill>
        <p:spPr>
          <a:xfrm>
            <a:off x="3114425" y="1341600"/>
            <a:ext cx="2589125" cy="27629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35"/>
          <p:cNvSpPr txBox="1">
            <a:spLocks noGrp="1"/>
          </p:cNvSpPr>
          <p:nvPr>
            <p:ph type="ctrTitle"/>
          </p:nvPr>
        </p:nvSpPr>
        <p:spPr>
          <a:xfrm>
            <a:off x="223775" y="165075"/>
            <a:ext cx="8520600" cy="6471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34366"/>
              <a:buNone/>
            </a:pPr>
            <a:r>
              <a:rPr lang="en" sz="4300"/>
              <a:t>BFS</a:t>
            </a:r>
            <a:endParaRPr sz="4300"/>
          </a:p>
        </p:txBody>
      </p:sp>
      <p:pic>
        <p:nvPicPr>
          <p:cNvPr id="1350" name="Google Shape;1350;p35"/>
          <p:cNvPicPr preferRelativeResize="0"/>
          <p:nvPr/>
        </p:nvPicPr>
        <p:blipFill rotWithShape="1">
          <a:blip r:embed="rId3">
            <a:alphaModFix/>
          </a:blip>
          <a:srcRect l="6672" b="2391"/>
          <a:stretch/>
        </p:blipFill>
        <p:spPr>
          <a:xfrm>
            <a:off x="3151150" y="1356975"/>
            <a:ext cx="2555775" cy="28092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36"/>
          <p:cNvSpPr txBox="1">
            <a:spLocks noGrp="1"/>
          </p:cNvSpPr>
          <p:nvPr>
            <p:ph type="ctrTitle"/>
          </p:nvPr>
        </p:nvSpPr>
        <p:spPr>
          <a:xfrm>
            <a:off x="223775" y="165075"/>
            <a:ext cx="8520600" cy="6471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34366"/>
              <a:buNone/>
            </a:pPr>
            <a:r>
              <a:rPr lang="en" sz="4300"/>
              <a:t>BFS</a:t>
            </a:r>
            <a:endParaRPr sz="4300"/>
          </a:p>
        </p:txBody>
      </p:sp>
      <p:pic>
        <p:nvPicPr>
          <p:cNvPr id="1356" name="Google Shape;1356;p36"/>
          <p:cNvPicPr preferRelativeResize="0"/>
          <p:nvPr/>
        </p:nvPicPr>
        <p:blipFill rotWithShape="1">
          <a:blip r:embed="rId3">
            <a:alphaModFix/>
          </a:blip>
          <a:srcRect l="11465" t="2023" b="62831"/>
          <a:stretch/>
        </p:blipFill>
        <p:spPr>
          <a:xfrm>
            <a:off x="3229262" y="1365075"/>
            <a:ext cx="2509625" cy="24905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37"/>
          <p:cNvSpPr txBox="1">
            <a:spLocks noGrp="1"/>
          </p:cNvSpPr>
          <p:nvPr>
            <p:ph type="ctrTitle"/>
          </p:nvPr>
        </p:nvSpPr>
        <p:spPr>
          <a:xfrm>
            <a:off x="223775" y="165075"/>
            <a:ext cx="8520600" cy="6471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34366"/>
              <a:buNone/>
            </a:pPr>
            <a:r>
              <a:rPr lang="en" sz="4300"/>
              <a:t>BFS</a:t>
            </a:r>
            <a:endParaRPr sz="4300"/>
          </a:p>
        </p:txBody>
      </p:sp>
      <p:pic>
        <p:nvPicPr>
          <p:cNvPr id="1362" name="Google Shape;1362;p37"/>
          <p:cNvPicPr preferRelativeResize="0"/>
          <p:nvPr/>
        </p:nvPicPr>
        <p:blipFill rotWithShape="1">
          <a:blip r:embed="rId3">
            <a:alphaModFix/>
          </a:blip>
          <a:srcRect l="5217" r="3089"/>
          <a:stretch/>
        </p:blipFill>
        <p:spPr>
          <a:xfrm>
            <a:off x="3241625" y="1364075"/>
            <a:ext cx="2484875" cy="24933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7" name="Google Shape;1367;p38"/>
          <p:cNvSpPr txBox="1">
            <a:spLocks noGrp="1"/>
          </p:cNvSpPr>
          <p:nvPr>
            <p:ph type="ctrTitle"/>
          </p:nvPr>
        </p:nvSpPr>
        <p:spPr>
          <a:xfrm>
            <a:off x="223775" y="165075"/>
            <a:ext cx="8520600" cy="6471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34366"/>
              <a:buNone/>
            </a:pPr>
            <a:r>
              <a:rPr lang="en" sz="4300"/>
              <a:t>BFS</a:t>
            </a:r>
            <a:endParaRPr sz="4300"/>
          </a:p>
        </p:txBody>
      </p:sp>
      <p:pic>
        <p:nvPicPr>
          <p:cNvPr id="1368" name="Google Shape;1368;p38"/>
          <p:cNvPicPr preferRelativeResize="0"/>
          <p:nvPr/>
        </p:nvPicPr>
        <p:blipFill rotWithShape="1">
          <a:blip r:embed="rId3">
            <a:alphaModFix/>
          </a:blip>
          <a:srcRect l="5916" t="5614" r="3057"/>
          <a:stretch/>
        </p:blipFill>
        <p:spPr>
          <a:xfrm>
            <a:off x="3248175" y="1364050"/>
            <a:ext cx="2471800" cy="2510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sz="4300"/>
              <a:t>Graph representation</a:t>
            </a:r>
            <a:endParaRPr sz="3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72"/>
        <p:cNvGrpSpPr/>
        <p:nvPr/>
      </p:nvGrpSpPr>
      <p:grpSpPr>
        <a:xfrm>
          <a:off x="0" y="0"/>
          <a:ext cx="0" cy="0"/>
          <a:chOff x="0" y="0"/>
          <a:chExt cx="0" cy="0"/>
        </a:xfrm>
      </p:grpSpPr>
      <p:sp>
        <p:nvSpPr>
          <p:cNvPr id="1373" name="Google Shape;1373;p39"/>
          <p:cNvSpPr txBox="1">
            <a:spLocks noGrp="1"/>
          </p:cNvSpPr>
          <p:nvPr>
            <p:ph type="ctrTitle"/>
          </p:nvPr>
        </p:nvSpPr>
        <p:spPr>
          <a:xfrm>
            <a:off x="223775" y="165075"/>
            <a:ext cx="8520600" cy="6471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34366"/>
              <a:buNone/>
            </a:pPr>
            <a:r>
              <a:rPr lang="en" sz="4300"/>
              <a:t>DFS</a:t>
            </a:r>
            <a:endParaRPr sz="4300"/>
          </a:p>
        </p:txBody>
      </p:sp>
      <p:pic>
        <p:nvPicPr>
          <p:cNvPr id="1374" name="Google Shape;1374;p39"/>
          <p:cNvPicPr preferRelativeResize="0"/>
          <p:nvPr/>
        </p:nvPicPr>
        <p:blipFill rotWithShape="1">
          <a:blip r:embed="rId3">
            <a:alphaModFix/>
          </a:blip>
          <a:srcRect l="3724" b="2855"/>
          <a:stretch/>
        </p:blipFill>
        <p:spPr>
          <a:xfrm>
            <a:off x="3154563" y="1339625"/>
            <a:ext cx="2659025" cy="27960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78"/>
        <p:cNvGrpSpPr/>
        <p:nvPr/>
      </p:nvGrpSpPr>
      <p:grpSpPr>
        <a:xfrm>
          <a:off x="0" y="0"/>
          <a:ext cx="0" cy="0"/>
          <a:chOff x="0" y="0"/>
          <a:chExt cx="0" cy="0"/>
        </a:xfrm>
      </p:grpSpPr>
      <p:sp>
        <p:nvSpPr>
          <p:cNvPr id="1379" name="Google Shape;1379;p40"/>
          <p:cNvSpPr txBox="1">
            <a:spLocks noGrp="1"/>
          </p:cNvSpPr>
          <p:nvPr>
            <p:ph type="ctrTitle"/>
          </p:nvPr>
        </p:nvSpPr>
        <p:spPr>
          <a:xfrm>
            <a:off x="223775" y="165075"/>
            <a:ext cx="8520600" cy="6471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34366"/>
              <a:buNone/>
            </a:pPr>
            <a:r>
              <a:rPr lang="en" sz="4300"/>
              <a:t>DFS</a:t>
            </a:r>
            <a:endParaRPr sz="4300"/>
          </a:p>
        </p:txBody>
      </p:sp>
      <p:pic>
        <p:nvPicPr>
          <p:cNvPr id="1380" name="Google Shape;1380;p40"/>
          <p:cNvPicPr preferRelativeResize="0"/>
          <p:nvPr/>
        </p:nvPicPr>
        <p:blipFill rotWithShape="1">
          <a:blip r:embed="rId3">
            <a:alphaModFix/>
          </a:blip>
          <a:srcRect l="3735"/>
          <a:stretch/>
        </p:blipFill>
        <p:spPr>
          <a:xfrm>
            <a:off x="3114425" y="1341600"/>
            <a:ext cx="2589125" cy="27629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41"/>
          <p:cNvSpPr txBox="1">
            <a:spLocks noGrp="1"/>
          </p:cNvSpPr>
          <p:nvPr>
            <p:ph type="ctrTitle"/>
          </p:nvPr>
        </p:nvSpPr>
        <p:spPr>
          <a:xfrm>
            <a:off x="223775" y="165075"/>
            <a:ext cx="8520600" cy="6471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34366"/>
              <a:buNone/>
            </a:pPr>
            <a:r>
              <a:rPr lang="en" sz="4300"/>
              <a:t>DFS</a:t>
            </a:r>
            <a:endParaRPr sz="4300"/>
          </a:p>
        </p:txBody>
      </p:sp>
      <p:pic>
        <p:nvPicPr>
          <p:cNvPr id="1386" name="Google Shape;1386;p41"/>
          <p:cNvPicPr preferRelativeResize="0"/>
          <p:nvPr/>
        </p:nvPicPr>
        <p:blipFill rotWithShape="1">
          <a:blip r:embed="rId3">
            <a:alphaModFix/>
          </a:blip>
          <a:srcRect l="6672" b="2391"/>
          <a:stretch/>
        </p:blipFill>
        <p:spPr>
          <a:xfrm>
            <a:off x="3151150" y="1356975"/>
            <a:ext cx="2555775" cy="28092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42"/>
          <p:cNvSpPr txBox="1">
            <a:spLocks noGrp="1"/>
          </p:cNvSpPr>
          <p:nvPr>
            <p:ph type="ctrTitle"/>
          </p:nvPr>
        </p:nvSpPr>
        <p:spPr>
          <a:xfrm>
            <a:off x="223775" y="165075"/>
            <a:ext cx="8520600" cy="6471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34366"/>
              <a:buNone/>
            </a:pPr>
            <a:r>
              <a:rPr lang="en" sz="4300"/>
              <a:t>DFS</a:t>
            </a:r>
            <a:endParaRPr sz="4300"/>
          </a:p>
        </p:txBody>
      </p:sp>
      <p:pic>
        <p:nvPicPr>
          <p:cNvPr id="1392" name="Google Shape;1392;p42"/>
          <p:cNvPicPr preferRelativeResize="0"/>
          <p:nvPr/>
        </p:nvPicPr>
        <p:blipFill rotWithShape="1">
          <a:blip r:embed="rId3">
            <a:alphaModFix/>
          </a:blip>
          <a:srcRect l="11465" t="2023" b="62831"/>
          <a:stretch/>
        </p:blipFill>
        <p:spPr>
          <a:xfrm>
            <a:off x="3229262" y="1365075"/>
            <a:ext cx="2509625" cy="249057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96"/>
        <p:cNvGrpSpPr/>
        <p:nvPr/>
      </p:nvGrpSpPr>
      <p:grpSpPr>
        <a:xfrm>
          <a:off x="0" y="0"/>
          <a:ext cx="0" cy="0"/>
          <a:chOff x="0" y="0"/>
          <a:chExt cx="0" cy="0"/>
        </a:xfrm>
      </p:grpSpPr>
      <p:sp>
        <p:nvSpPr>
          <p:cNvPr id="1397" name="Google Shape;1397;p43"/>
          <p:cNvSpPr txBox="1">
            <a:spLocks noGrp="1"/>
          </p:cNvSpPr>
          <p:nvPr>
            <p:ph type="ctrTitle"/>
          </p:nvPr>
        </p:nvSpPr>
        <p:spPr>
          <a:xfrm>
            <a:off x="223775" y="165075"/>
            <a:ext cx="8520600" cy="6471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34366"/>
              <a:buNone/>
            </a:pPr>
            <a:r>
              <a:rPr lang="en" sz="4300"/>
              <a:t>DFS</a:t>
            </a:r>
            <a:endParaRPr sz="4300"/>
          </a:p>
        </p:txBody>
      </p:sp>
      <p:pic>
        <p:nvPicPr>
          <p:cNvPr id="1398" name="Google Shape;1398;p43"/>
          <p:cNvPicPr preferRelativeResize="0"/>
          <p:nvPr/>
        </p:nvPicPr>
        <p:blipFill rotWithShape="1">
          <a:blip r:embed="rId3">
            <a:alphaModFix/>
          </a:blip>
          <a:srcRect l="8794" t="64249" r="-118" b="135"/>
          <a:stretch/>
        </p:blipFill>
        <p:spPr>
          <a:xfrm>
            <a:off x="3162575" y="1338025"/>
            <a:ext cx="2545675" cy="248190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02"/>
        <p:cNvGrpSpPr/>
        <p:nvPr/>
      </p:nvGrpSpPr>
      <p:grpSpPr>
        <a:xfrm>
          <a:off x="0" y="0"/>
          <a:ext cx="0" cy="0"/>
          <a:chOff x="0" y="0"/>
          <a:chExt cx="0" cy="0"/>
        </a:xfrm>
      </p:grpSpPr>
      <p:sp>
        <p:nvSpPr>
          <p:cNvPr id="1403" name="Google Shape;1403;p44"/>
          <p:cNvSpPr txBox="1">
            <a:spLocks noGrp="1"/>
          </p:cNvSpPr>
          <p:nvPr>
            <p:ph type="ctrTitle"/>
          </p:nvPr>
        </p:nvSpPr>
        <p:spPr>
          <a:xfrm>
            <a:off x="223775" y="165075"/>
            <a:ext cx="8520600" cy="6471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34366"/>
              <a:buNone/>
            </a:pPr>
            <a:r>
              <a:rPr lang="en" sz="4300"/>
              <a:t>DFS</a:t>
            </a:r>
            <a:endParaRPr sz="4300"/>
          </a:p>
        </p:txBody>
      </p:sp>
      <p:pic>
        <p:nvPicPr>
          <p:cNvPr id="1404" name="Google Shape;1404;p44"/>
          <p:cNvPicPr preferRelativeResize="0"/>
          <p:nvPr/>
        </p:nvPicPr>
        <p:blipFill rotWithShape="1">
          <a:blip r:embed="rId3">
            <a:alphaModFix/>
          </a:blip>
          <a:srcRect l="5916" t="5614" r="3057"/>
          <a:stretch/>
        </p:blipFill>
        <p:spPr>
          <a:xfrm>
            <a:off x="3248175" y="1364050"/>
            <a:ext cx="2471800" cy="25109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pic>
        <p:nvPicPr>
          <p:cNvPr id="1409" name="Google Shape;1409;p45"/>
          <p:cNvPicPr preferRelativeResize="0"/>
          <p:nvPr/>
        </p:nvPicPr>
        <p:blipFill rotWithShape="1">
          <a:blip r:embed="rId3">
            <a:alphaModFix/>
          </a:blip>
          <a:srcRect/>
          <a:stretch/>
        </p:blipFill>
        <p:spPr>
          <a:xfrm>
            <a:off x="712997" y="0"/>
            <a:ext cx="7718008" cy="5143501"/>
          </a:xfrm>
          <a:prstGeom prst="rect">
            <a:avLst/>
          </a:prstGeom>
          <a:noFill/>
          <a:ln>
            <a:noFill/>
          </a:ln>
        </p:spPr>
      </p:pic>
      <p:sp>
        <p:nvSpPr>
          <p:cNvPr id="1410" name="Google Shape;1410;p45"/>
          <p:cNvSpPr txBox="1"/>
          <p:nvPr/>
        </p:nvSpPr>
        <p:spPr>
          <a:xfrm>
            <a:off x="2469450" y="0"/>
            <a:ext cx="6756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a:ea typeface="Open Sans"/>
                <a:cs typeface="Open Sans"/>
                <a:sym typeface="Open Sans"/>
              </a:rPr>
              <a:t>further reference reading </a:t>
            </a:r>
            <a:r>
              <a:rPr lang="en" sz="1000" b="0" i="0" u="sng" strike="noStrike" cap="none">
                <a:solidFill>
                  <a:schemeClr val="hlink"/>
                </a:solidFill>
                <a:latin typeface="Open Sans"/>
                <a:ea typeface="Open Sans"/>
                <a:cs typeface="Open Sans"/>
                <a:sym typeface="Open Sans"/>
                <a:hlinkClick r:id="rId4"/>
              </a:rPr>
              <a:t>https://medium.com/basecs/breaking-down-breadth-first-search-cebe696709d9</a:t>
            </a:r>
            <a:r>
              <a:rPr lang="en" sz="1000" b="0" i="0" u="none" strike="noStrike" cap="none">
                <a:solidFill>
                  <a:srgbClr val="000000"/>
                </a:solidFill>
                <a:latin typeface="Open Sans"/>
                <a:ea typeface="Open Sans"/>
                <a:cs typeface="Open Sans"/>
                <a:sym typeface="Open Sans"/>
              </a:rPr>
              <a:t> </a:t>
            </a:r>
            <a:endParaRPr sz="1000" b="0"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sp>
        <p:nvSpPr>
          <p:cNvPr id="1415" name="Google Shape;1415;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Important reminders!</a:t>
            </a:r>
            <a:endParaRPr/>
          </a:p>
        </p:txBody>
      </p:sp>
      <p:sp>
        <p:nvSpPr>
          <p:cNvPr id="1416" name="Google Shape;1416;p4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Every node is visited </a:t>
            </a:r>
            <a:r>
              <a:rPr lang="en" b="1"/>
              <a:t>once and only once</a:t>
            </a:r>
            <a:r>
              <a:rPr lang="en"/>
              <a:t> - you never revisit a node</a:t>
            </a:r>
            <a:endParaRPr/>
          </a:p>
          <a:p>
            <a:pPr marL="457200" lvl="0" indent="-342900" algn="l" rtl="0">
              <a:lnSpc>
                <a:spcPct val="115000"/>
              </a:lnSpc>
              <a:spcBef>
                <a:spcPts val="0"/>
              </a:spcBef>
              <a:spcAft>
                <a:spcPts val="0"/>
              </a:spcAft>
              <a:buSzPts val="1800"/>
              <a:buChar char="●"/>
            </a:pPr>
            <a:r>
              <a:rPr lang="en"/>
              <a:t>Bipartite graph: all edges connect one element in set u to 1 element in set v</a:t>
            </a:r>
            <a:endParaRPr/>
          </a:p>
          <a:p>
            <a:pPr marL="457200" lvl="0" indent="-342900" algn="l" rtl="0">
              <a:lnSpc>
                <a:spcPct val="115000"/>
              </a:lnSpc>
              <a:spcBef>
                <a:spcPts val="0"/>
              </a:spcBef>
              <a:spcAft>
                <a:spcPts val="0"/>
              </a:spcAft>
              <a:buSzPts val="1800"/>
              <a:buChar char="●"/>
            </a:pPr>
            <a:r>
              <a:rPr lang="en"/>
              <a:t>Connected graph of n nodes has at least n-1 edges</a:t>
            </a:r>
            <a:endParaRPr/>
          </a:p>
          <a:p>
            <a:pPr marL="914400" lvl="1" indent="-317500" algn="l" rtl="0">
              <a:lnSpc>
                <a:spcPct val="115000"/>
              </a:lnSpc>
              <a:spcBef>
                <a:spcPts val="0"/>
              </a:spcBef>
              <a:spcAft>
                <a:spcPts val="0"/>
              </a:spcAft>
              <a:buSzPts val="1400"/>
              <a:buChar char="○"/>
            </a:pPr>
            <a:r>
              <a:rPr lang="en"/>
              <a:t>If it has exactly n-1 edges, it is a tree, and it has no cycles</a:t>
            </a:r>
            <a:endParaRPr/>
          </a:p>
        </p:txBody>
      </p:sp>
      <p:pic>
        <p:nvPicPr>
          <p:cNvPr id="1417" name="Google Shape;1417;p46"/>
          <p:cNvPicPr preferRelativeResize="0"/>
          <p:nvPr/>
        </p:nvPicPr>
        <p:blipFill rotWithShape="1">
          <a:blip r:embed="rId3">
            <a:alphaModFix/>
          </a:blip>
          <a:srcRect/>
          <a:stretch/>
        </p:blipFill>
        <p:spPr>
          <a:xfrm>
            <a:off x="6866850" y="2005813"/>
            <a:ext cx="1459325" cy="14593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Google Shape;1422;p47"/>
          <p:cNvSpPr txBox="1">
            <a:spLocks noGrp="1"/>
          </p:cNvSpPr>
          <p:nvPr>
            <p:ph type="ctrTitle"/>
          </p:nvPr>
        </p:nvSpPr>
        <p:spPr>
          <a:xfrm>
            <a:off x="197825" y="1743825"/>
            <a:ext cx="8546400" cy="12534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sz="4300"/>
              <a:t>Tutorial</a:t>
            </a:r>
            <a:endParaRPr sz="43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26"/>
        <p:cNvGrpSpPr/>
        <p:nvPr/>
      </p:nvGrpSpPr>
      <p:grpSpPr>
        <a:xfrm>
          <a:off x="0" y="0"/>
          <a:ext cx="0" cy="0"/>
          <a:chOff x="0" y="0"/>
          <a:chExt cx="0" cy="0"/>
        </a:xfrm>
      </p:grpSpPr>
      <p:sp>
        <p:nvSpPr>
          <p:cNvPr id="1427" name="Google Shape;1427;p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1a</a:t>
            </a:r>
            <a:endParaRPr/>
          </a:p>
        </p:txBody>
      </p:sp>
      <p:sp>
        <p:nvSpPr>
          <p:cNvPr id="1428" name="Google Shape;1428;p48"/>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Recall that when performing DFS or BFS, we may keep track of a parent pointer</a:t>
            </a:r>
            <a:endParaRPr sz="16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that indicates the very first time that a node was visited. Explain why these parent edges form a tree (i.e., why there are no cycles).</a:t>
            </a:r>
            <a:endParaRPr sz="1600">
              <a:solidFill>
                <a:schemeClr val="dk1"/>
              </a:solidFill>
            </a:endParaRPr>
          </a:p>
          <a:p>
            <a:pPr marL="0" lvl="0" indent="0" algn="l" rtl="0">
              <a:lnSpc>
                <a:spcPct val="115000"/>
              </a:lnSpc>
              <a:spcBef>
                <a:spcPts val="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Graph Representation</a:t>
            </a:r>
            <a:endParaRPr/>
          </a:p>
        </p:txBody>
      </p:sp>
      <p:sp>
        <p:nvSpPr>
          <p:cNvPr id="85" name="Google Shape;85;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What is a Graph?</a:t>
            </a:r>
            <a:endParaRPr/>
          </a:p>
          <a:p>
            <a:pPr marL="457200" lvl="0" indent="0" algn="l" rtl="0">
              <a:lnSpc>
                <a:spcPct val="115000"/>
              </a:lnSpc>
              <a:spcBef>
                <a:spcPts val="1200"/>
              </a:spcBef>
              <a:spcAft>
                <a:spcPts val="0"/>
              </a:spcAft>
              <a:buSzPts val="1800"/>
              <a:buNone/>
            </a:pPr>
            <a:endParaRPr/>
          </a:p>
          <a:p>
            <a:pPr marL="457200" lvl="0" indent="0" algn="l" rtl="0">
              <a:lnSpc>
                <a:spcPct val="115000"/>
              </a:lnSpc>
              <a:spcBef>
                <a:spcPts val="1200"/>
              </a:spcBef>
              <a:spcAft>
                <a:spcPts val="1200"/>
              </a:spcAft>
              <a:buSzPts val="1800"/>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sp>
        <p:nvSpPr>
          <p:cNvPr id="1433" name="Google Shape;1433;p4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1a</a:t>
            </a:r>
            <a:endParaRPr/>
          </a:p>
        </p:txBody>
      </p:sp>
      <p:sp>
        <p:nvSpPr>
          <p:cNvPr id="1434" name="Google Shape;1434;p49"/>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Recall that when performing DFS or BFS, we may keep track of a parent pointer</a:t>
            </a: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that indicates the very first time that a node was visited. Explain why these parent edges form a tree (i.e., why there are no cycles).</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Edge is only added when the node is visited for the first time</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5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1a</a:t>
            </a:r>
            <a:endParaRPr/>
          </a:p>
        </p:txBody>
      </p:sp>
      <p:sp>
        <p:nvSpPr>
          <p:cNvPr id="1440" name="Google Shape;1440;p50"/>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Recall that when performing DFS or BFS, we may keep track of a parent pointer</a:t>
            </a: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that indicates the very first time that a node was visited. Explain why these parent edges form a tree (i.e., why there are no cycles).</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Edge is only added when the node is visited for the first time</a:t>
            </a:r>
            <a:endParaRPr sz="1600">
              <a:solidFill>
                <a:schemeClr val="dk1"/>
              </a:solidFill>
            </a:endParaRPr>
          </a:p>
          <a:p>
            <a:pPr marL="457200" lvl="0" indent="0" algn="l" rtl="0">
              <a:lnSpc>
                <a:spcPct val="115000"/>
              </a:lnSpc>
              <a:spcBef>
                <a:spcPts val="0"/>
              </a:spcBef>
              <a:spcAft>
                <a:spcPts val="0"/>
              </a:spcAft>
              <a:buSzPts val="1800"/>
              <a:buNone/>
            </a:pP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A total of </a:t>
            </a:r>
            <a:r>
              <a:rPr lang="en" sz="1600" i="1">
                <a:solidFill>
                  <a:schemeClr val="dk1"/>
                </a:solidFill>
              </a:rPr>
              <a:t>n-1</a:t>
            </a:r>
            <a:r>
              <a:rPr lang="en" sz="1600">
                <a:solidFill>
                  <a:schemeClr val="dk1"/>
                </a:solidFill>
              </a:rPr>
              <a:t> new nodes will be discovered starting from source node (</a:t>
            </a:r>
            <a:r>
              <a:rPr lang="en" sz="1600" i="1">
                <a:solidFill>
                  <a:schemeClr val="dk1"/>
                </a:solidFill>
              </a:rPr>
              <a:t>n-1</a:t>
            </a:r>
            <a:r>
              <a:rPr lang="en" sz="1600">
                <a:solidFill>
                  <a:schemeClr val="dk1"/>
                </a:solidFill>
              </a:rPr>
              <a:t> edges total)</a:t>
            </a:r>
            <a:endParaRPr sz="1600">
              <a:solidFill>
                <a:schemeClr val="dk1"/>
              </a:solidFill>
            </a:endParaRPr>
          </a:p>
          <a:p>
            <a:pPr marL="45720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444"/>
        <p:cNvGrpSpPr/>
        <p:nvPr/>
      </p:nvGrpSpPr>
      <p:grpSpPr>
        <a:xfrm>
          <a:off x="0" y="0"/>
          <a:ext cx="0" cy="0"/>
          <a:chOff x="0" y="0"/>
          <a:chExt cx="0" cy="0"/>
        </a:xfrm>
      </p:grpSpPr>
      <p:sp>
        <p:nvSpPr>
          <p:cNvPr id="1445" name="Google Shape;1445;p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1a</a:t>
            </a:r>
            <a:endParaRPr/>
          </a:p>
        </p:txBody>
      </p:sp>
      <p:sp>
        <p:nvSpPr>
          <p:cNvPr id="1446" name="Google Shape;1446;p51"/>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Recall that when performing DFS or BFS, we may keep track of a parent pointer</a:t>
            </a: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that indicates the very first time that a node was visited. Explain why these parent edges form a tree (i.e., why there are no cycles).</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Edge is only added when the node is visited for the first time</a:t>
            </a:r>
            <a:endParaRPr sz="1600">
              <a:solidFill>
                <a:schemeClr val="dk1"/>
              </a:solidFill>
            </a:endParaRPr>
          </a:p>
          <a:p>
            <a:pPr marL="457200" lvl="0" indent="0" algn="l" rtl="0">
              <a:lnSpc>
                <a:spcPct val="115000"/>
              </a:lnSpc>
              <a:spcBef>
                <a:spcPts val="0"/>
              </a:spcBef>
              <a:spcAft>
                <a:spcPts val="0"/>
              </a:spcAft>
              <a:buSzPts val="1800"/>
              <a:buNone/>
            </a:pP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A total of </a:t>
            </a:r>
            <a:r>
              <a:rPr lang="en" sz="1600" i="1">
                <a:solidFill>
                  <a:schemeClr val="dk1"/>
                </a:solidFill>
              </a:rPr>
              <a:t>n-1</a:t>
            </a:r>
            <a:r>
              <a:rPr lang="en" sz="1600">
                <a:solidFill>
                  <a:schemeClr val="dk1"/>
                </a:solidFill>
              </a:rPr>
              <a:t> new nodes will be discovered starting from source node (</a:t>
            </a:r>
            <a:r>
              <a:rPr lang="en" sz="1600" i="1">
                <a:solidFill>
                  <a:schemeClr val="dk1"/>
                </a:solidFill>
              </a:rPr>
              <a:t>n-1</a:t>
            </a:r>
            <a:r>
              <a:rPr lang="en" sz="1600">
                <a:solidFill>
                  <a:schemeClr val="dk1"/>
                </a:solidFill>
              </a:rPr>
              <a:t> edges total)</a:t>
            </a:r>
            <a:endParaRPr sz="1600">
              <a:solidFill>
                <a:schemeClr val="dk1"/>
              </a:solidFill>
            </a:endParaRPr>
          </a:p>
          <a:p>
            <a:pPr marL="457200" lvl="0" indent="0" algn="l" rtl="0">
              <a:lnSpc>
                <a:spcPct val="115000"/>
              </a:lnSpc>
              <a:spcBef>
                <a:spcPts val="0"/>
              </a:spcBef>
              <a:spcAft>
                <a:spcPts val="0"/>
              </a:spcAft>
              <a:buSzPts val="1800"/>
              <a:buNone/>
            </a:pP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Forms one connected component → of </a:t>
            </a:r>
            <a:r>
              <a:rPr lang="en" sz="1600" i="1">
                <a:solidFill>
                  <a:schemeClr val="dk1"/>
                </a:solidFill>
              </a:rPr>
              <a:t>n</a:t>
            </a:r>
            <a:r>
              <a:rPr lang="en" sz="1600">
                <a:solidFill>
                  <a:schemeClr val="dk1"/>
                </a:solidFill>
              </a:rPr>
              <a:t> nodes and </a:t>
            </a:r>
            <a:r>
              <a:rPr lang="en" sz="1600" i="1">
                <a:solidFill>
                  <a:schemeClr val="dk1"/>
                </a:solidFill>
              </a:rPr>
              <a:t>n-1</a:t>
            </a:r>
            <a:r>
              <a:rPr lang="en" sz="1600">
                <a:solidFill>
                  <a:schemeClr val="dk1"/>
                </a:solidFill>
              </a:rPr>
              <a:t> edges </a:t>
            </a:r>
            <a:endParaRPr sz="16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450"/>
        <p:cNvGrpSpPr/>
        <p:nvPr/>
      </p:nvGrpSpPr>
      <p:grpSpPr>
        <a:xfrm>
          <a:off x="0" y="0"/>
          <a:ext cx="0" cy="0"/>
          <a:chOff x="0" y="0"/>
          <a:chExt cx="0" cy="0"/>
        </a:xfrm>
      </p:grpSpPr>
      <p:sp>
        <p:nvSpPr>
          <p:cNvPr id="1451" name="Google Shape;1451;p5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1a</a:t>
            </a:r>
            <a:endParaRPr/>
          </a:p>
        </p:txBody>
      </p:sp>
      <p:sp>
        <p:nvSpPr>
          <p:cNvPr id="1452" name="Google Shape;1452;p52"/>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Recall that when performing DFS or BFS, we may keep track of a parent pointer</a:t>
            </a: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that indicates the very first time that a node was visited. Explain why these parent edges form a tree (i.e., why there are no cycles).</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Edge is only added when the node is visited for the first time</a:t>
            </a:r>
            <a:endParaRPr sz="1600">
              <a:solidFill>
                <a:schemeClr val="dk1"/>
              </a:solidFill>
            </a:endParaRPr>
          </a:p>
          <a:p>
            <a:pPr marL="457200" lvl="0" indent="0" algn="l" rtl="0">
              <a:lnSpc>
                <a:spcPct val="115000"/>
              </a:lnSpc>
              <a:spcBef>
                <a:spcPts val="0"/>
              </a:spcBef>
              <a:spcAft>
                <a:spcPts val="0"/>
              </a:spcAft>
              <a:buSzPts val="1800"/>
              <a:buNone/>
            </a:pP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A total of </a:t>
            </a:r>
            <a:r>
              <a:rPr lang="en" sz="1600" i="1">
                <a:solidFill>
                  <a:schemeClr val="dk1"/>
                </a:solidFill>
              </a:rPr>
              <a:t>n-1</a:t>
            </a:r>
            <a:r>
              <a:rPr lang="en" sz="1600">
                <a:solidFill>
                  <a:schemeClr val="dk1"/>
                </a:solidFill>
              </a:rPr>
              <a:t> new nodes will be discovered starting from source node (</a:t>
            </a:r>
            <a:r>
              <a:rPr lang="en" sz="1600" i="1">
                <a:solidFill>
                  <a:schemeClr val="dk1"/>
                </a:solidFill>
              </a:rPr>
              <a:t>n-1</a:t>
            </a:r>
            <a:r>
              <a:rPr lang="en" sz="1600">
                <a:solidFill>
                  <a:schemeClr val="dk1"/>
                </a:solidFill>
              </a:rPr>
              <a:t> edges total)</a:t>
            </a:r>
            <a:endParaRPr sz="1600">
              <a:solidFill>
                <a:schemeClr val="dk1"/>
              </a:solidFill>
            </a:endParaRPr>
          </a:p>
          <a:p>
            <a:pPr marL="457200" lvl="0" indent="0" algn="l" rtl="0">
              <a:lnSpc>
                <a:spcPct val="115000"/>
              </a:lnSpc>
              <a:spcBef>
                <a:spcPts val="0"/>
              </a:spcBef>
              <a:spcAft>
                <a:spcPts val="0"/>
              </a:spcAft>
              <a:buSzPts val="1800"/>
              <a:buNone/>
            </a:pP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Forms one connected component → of </a:t>
            </a:r>
            <a:r>
              <a:rPr lang="en" sz="1600" i="1">
                <a:solidFill>
                  <a:schemeClr val="dk1"/>
                </a:solidFill>
              </a:rPr>
              <a:t>n</a:t>
            </a:r>
            <a:r>
              <a:rPr lang="en" sz="1600">
                <a:solidFill>
                  <a:schemeClr val="dk1"/>
                </a:solidFill>
              </a:rPr>
              <a:t> nodes and </a:t>
            </a:r>
            <a:r>
              <a:rPr lang="en" sz="1600" i="1">
                <a:solidFill>
                  <a:schemeClr val="dk1"/>
                </a:solidFill>
              </a:rPr>
              <a:t>n-1</a:t>
            </a:r>
            <a:r>
              <a:rPr lang="en" sz="1600">
                <a:solidFill>
                  <a:schemeClr val="dk1"/>
                </a:solidFill>
              </a:rPr>
              <a:t> edges → must be a tree (if not tree, there must be disconnected components which is a contradiction)</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This tree is known as BFS/DFS-spanning tree.</a:t>
            </a:r>
            <a:endParaRPr sz="1600">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7" name="Google Shape;1457;p5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1b</a:t>
            </a:r>
            <a:endParaRPr/>
          </a:p>
        </p:txBody>
      </p:sp>
      <p:sp>
        <p:nvSpPr>
          <p:cNvPr id="1458" name="Google Shape;1458;p53"/>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How does DFS or BFS on a tree relate to DFS or BFS on a graph? Are they the same algorithm?</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Trees are a type of graph! BFS/DFS for graphs are generalized version and will work for trees.</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sp>
        <p:nvSpPr>
          <p:cNvPr id="1463" name="Google Shape;1463;p5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1b</a:t>
            </a:r>
            <a:endParaRPr/>
          </a:p>
        </p:txBody>
      </p:sp>
      <p:sp>
        <p:nvSpPr>
          <p:cNvPr id="1464" name="Google Shape;1464;p54"/>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How does DFS or BFS on a tree relate to DFS or BFS on a graph? Are they the same algorithm?</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Trees are a type of graph! BFS/DFS for graphs are generalized version and will work for trees.</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For the tree version of BFS/DFS, we did not keep track of visited nodes, why? </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68"/>
        <p:cNvGrpSpPr/>
        <p:nvPr/>
      </p:nvGrpSpPr>
      <p:grpSpPr>
        <a:xfrm>
          <a:off x="0" y="0"/>
          <a:ext cx="0" cy="0"/>
          <a:chOff x="0" y="0"/>
          <a:chExt cx="0" cy="0"/>
        </a:xfrm>
      </p:grpSpPr>
      <p:sp>
        <p:nvSpPr>
          <p:cNvPr id="1469" name="Google Shape;1469;p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1b</a:t>
            </a:r>
            <a:endParaRPr/>
          </a:p>
        </p:txBody>
      </p:sp>
      <p:sp>
        <p:nvSpPr>
          <p:cNvPr id="1470" name="Google Shape;1470;p55"/>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How does DFS or BFS on a tree relate to DFS or BFS on a graph? Are they the same algorithm?</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Trees are a type of graph! BFS/DFS for graphs are generalized version and will work for trees.</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For the tree version of BFS/DFS, we did not keep track of visited nodes, why? </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Trees are guaranteed to not have a cycle! No need to keep track of visited since its impossible to visit a node twice.</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Tree version of BFS/DFS </a:t>
            </a:r>
            <a:r>
              <a:rPr lang="en" sz="1600" b="1">
                <a:solidFill>
                  <a:schemeClr val="dk1"/>
                </a:solidFill>
              </a:rPr>
              <a:t>cannot </a:t>
            </a:r>
            <a:r>
              <a:rPr lang="en" sz="1600">
                <a:solidFill>
                  <a:schemeClr val="dk1"/>
                </a:solidFill>
              </a:rPr>
              <a:t>be generalized for all graphs!</a:t>
            </a:r>
            <a:endParaRPr sz="1600">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sp>
        <p:nvSpPr>
          <p:cNvPr id="1475" name="Google Shape;1475;p5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1b</a:t>
            </a:r>
            <a:endParaRPr/>
          </a:p>
        </p:txBody>
      </p:sp>
      <p:sp>
        <p:nvSpPr>
          <p:cNvPr id="1476" name="Google Shape;1476;p56"/>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What happens if you run DFS/BFS on a tree but do not start at the root?</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sp>
        <p:nvSpPr>
          <p:cNvPr id="1481" name="Google Shape;1481;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1b</a:t>
            </a:r>
            <a:endParaRPr/>
          </a:p>
        </p:txBody>
      </p:sp>
      <p:sp>
        <p:nvSpPr>
          <p:cNvPr id="1482" name="Google Shape;1482;p57"/>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What happens if you run DFS/BFS on a tree but do not start at the root?</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Works just as normal!</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In fact, the BFS/DFS on the non-root node X will generate a new tree rooted at X </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Recall BFS/DFS spanning tree from Problem 1a</a:t>
            </a:r>
            <a:endParaRPr sz="1600">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486"/>
        <p:cNvGrpSpPr/>
        <p:nvPr/>
      </p:nvGrpSpPr>
      <p:grpSpPr>
        <a:xfrm>
          <a:off x="0" y="0"/>
          <a:ext cx="0" cy="0"/>
          <a:chOff x="0" y="0"/>
          <a:chExt cx="0" cy="0"/>
        </a:xfrm>
      </p:grpSpPr>
      <p:sp>
        <p:nvSpPr>
          <p:cNvPr id="1487" name="Google Shape;1487;p5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2</a:t>
            </a:r>
            <a:endParaRPr/>
          </a:p>
        </p:txBody>
      </p:sp>
      <p:sp>
        <p:nvSpPr>
          <p:cNvPr id="1488" name="Google Shape;1488;p58"/>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Given an </a:t>
            </a:r>
            <a:r>
              <a:rPr lang="en" sz="1600" b="1">
                <a:solidFill>
                  <a:schemeClr val="dk1"/>
                </a:solidFill>
              </a:rPr>
              <a:t>undirected</a:t>
            </a:r>
            <a:r>
              <a:rPr lang="en" sz="1600">
                <a:solidFill>
                  <a:schemeClr val="dk1"/>
                </a:solidFill>
              </a:rPr>
              <a:t> graph G = (V;E) as an </a:t>
            </a:r>
            <a:r>
              <a:rPr lang="en" sz="1600" b="1">
                <a:solidFill>
                  <a:schemeClr val="dk1"/>
                </a:solidFill>
              </a:rPr>
              <a:t>adjacency list</a:t>
            </a:r>
            <a:r>
              <a:rPr lang="en" sz="1600">
                <a:solidFill>
                  <a:schemeClr val="dk1"/>
                </a:solidFill>
              </a:rPr>
              <a:t>, give an algorithm to: </a:t>
            </a:r>
            <a:endParaRPr sz="16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(i) determine if the graph is connected; </a:t>
            </a:r>
            <a:endParaRPr sz="16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(ii) return the number of connected components (CC) in the graph.</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Graph Representation</a:t>
            </a:r>
            <a:endParaRPr/>
          </a:p>
        </p:txBody>
      </p:sp>
      <p:sp>
        <p:nvSpPr>
          <p:cNvPr id="91" name="Google Shape;91;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What is a Graph?</a:t>
            </a:r>
            <a:endParaRPr/>
          </a:p>
          <a:p>
            <a:pPr marL="457200" lvl="0" indent="-342900" algn="l" rtl="0">
              <a:lnSpc>
                <a:spcPct val="115000"/>
              </a:lnSpc>
              <a:spcBef>
                <a:spcPts val="0"/>
              </a:spcBef>
              <a:spcAft>
                <a:spcPts val="0"/>
              </a:spcAft>
              <a:buSzPts val="1800"/>
              <a:buChar char="●"/>
            </a:pPr>
            <a:r>
              <a:rPr lang="en"/>
              <a:t>Graph consists of:</a:t>
            </a:r>
            <a:endParaRPr/>
          </a:p>
          <a:p>
            <a:pPr marL="914400" lvl="1" indent="-317500" algn="l" rtl="0">
              <a:lnSpc>
                <a:spcPct val="115000"/>
              </a:lnSpc>
              <a:spcBef>
                <a:spcPts val="0"/>
              </a:spcBef>
              <a:spcAft>
                <a:spcPts val="0"/>
              </a:spcAft>
              <a:buSzPts val="1400"/>
              <a:buChar char="○"/>
            </a:pPr>
            <a:r>
              <a:rPr lang="en" i="1">
                <a:latin typeface="Roboto"/>
                <a:ea typeface="Roboto"/>
                <a:cs typeface="Roboto"/>
                <a:sym typeface="Roboto"/>
              </a:rPr>
              <a:t>V</a:t>
            </a:r>
            <a:r>
              <a:rPr lang="en"/>
              <a:t>, a set of nodes/vertices</a:t>
            </a:r>
            <a:endParaRPr/>
          </a:p>
          <a:p>
            <a:pPr marL="914400" lvl="1" indent="-317500" algn="l" rtl="0">
              <a:lnSpc>
                <a:spcPct val="115000"/>
              </a:lnSpc>
              <a:spcBef>
                <a:spcPts val="0"/>
              </a:spcBef>
              <a:spcAft>
                <a:spcPts val="0"/>
              </a:spcAft>
              <a:buSzPts val="1400"/>
              <a:buChar char="○"/>
            </a:pPr>
            <a:r>
              <a:rPr lang="en" i="1">
                <a:latin typeface="Roboto"/>
                <a:ea typeface="Roboto"/>
                <a:cs typeface="Roboto"/>
                <a:sym typeface="Roboto"/>
              </a:rPr>
              <a:t>E</a:t>
            </a:r>
            <a:r>
              <a:rPr lang="en"/>
              <a:t>, a set of edges </a:t>
            </a:r>
            <a:endParaRPr/>
          </a:p>
          <a:p>
            <a:pPr marL="457200" lvl="0" indent="0" algn="l" rtl="0">
              <a:lnSpc>
                <a:spcPct val="115000"/>
              </a:lnSpc>
              <a:spcBef>
                <a:spcPts val="1200"/>
              </a:spcBef>
              <a:spcAft>
                <a:spcPts val="1200"/>
              </a:spcAft>
              <a:buSzPts val="1800"/>
              <a:buNone/>
            </a:pP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3" name="Google Shape;1493;p5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2</a:t>
            </a:r>
            <a:endParaRPr/>
          </a:p>
        </p:txBody>
      </p:sp>
      <p:sp>
        <p:nvSpPr>
          <p:cNvPr id="1494" name="Google Shape;1494;p59"/>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Given an </a:t>
            </a:r>
            <a:r>
              <a:rPr lang="en" sz="1600" b="1">
                <a:solidFill>
                  <a:schemeClr val="dk1"/>
                </a:solidFill>
              </a:rPr>
              <a:t>undirected</a:t>
            </a:r>
            <a:r>
              <a:rPr lang="en" sz="1600">
                <a:solidFill>
                  <a:schemeClr val="dk1"/>
                </a:solidFill>
              </a:rPr>
              <a:t> graph G = (V;E) as an </a:t>
            </a:r>
            <a:r>
              <a:rPr lang="en" sz="1600" b="1">
                <a:solidFill>
                  <a:schemeClr val="dk1"/>
                </a:solidFill>
              </a:rPr>
              <a:t>adjacency list</a:t>
            </a:r>
            <a:r>
              <a:rPr lang="en" sz="1600">
                <a:solidFill>
                  <a:schemeClr val="dk1"/>
                </a:solidFill>
              </a:rPr>
              <a:t>, give an algorithm to: </a:t>
            </a: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(i) determine if the graph is connected; </a:t>
            </a: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(ii) return the number of connected components (CC) in the graph.</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i) To check if graph is connected, pick any node and perform BFS/DFS, resulting tree must contain all nodes → every node is reachable from starting node</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6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2</a:t>
            </a:r>
            <a:endParaRPr/>
          </a:p>
        </p:txBody>
      </p:sp>
      <p:sp>
        <p:nvSpPr>
          <p:cNvPr id="1500" name="Google Shape;1500;p60"/>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Given an </a:t>
            </a:r>
            <a:r>
              <a:rPr lang="en" sz="1600" b="1">
                <a:solidFill>
                  <a:schemeClr val="dk1"/>
                </a:solidFill>
              </a:rPr>
              <a:t>undirected</a:t>
            </a:r>
            <a:r>
              <a:rPr lang="en" sz="1600">
                <a:solidFill>
                  <a:schemeClr val="dk1"/>
                </a:solidFill>
              </a:rPr>
              <a:t> graph G = (V;E) as an </a:t>
            </a:r>
            <a:r>
              <a:rPr lang="en" sz="1600" b="1">
                <a:solidFill>
                  <a:schemeClr val="dk1"/>
                </a:solidFill>
              </a:rPr>
              <a:t>adjacency list</a:t>
            </a:r>
            <a:r>
              <a:rPr lang="en" sz="1600">
                <a:solidFill>
                  <a:schemeClr val="dk1"/>
                </a:solidFill>
              </a:rPr>
              <a:t>, give an algorithm to: </a:t>
            </a: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(i) determine if the graph is connected; </a:t>
            </a: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(ii) return the number of connected components (CC) in the graph.</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i) To check if graph is connected, pick any node and perform BFS/DFS, resulting tree must contain all nodes → every node is reachable from starting node</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ii) If graph is connected → return 1</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504"/>
        <p:cNvGrpSpPr/>
        <p:nvPr/>
      </p:nvGrpSpPr>
      <p:grpSpPr>
        <a:xfrm>
          <a:off x="0" y="0"/>
          <a:ext cx="0" cy="0"/>
          <a:chOff x="0" y="0"/>
          <a:chExt cx="0" cy="0"/>
        </a:xfrm>
      </p:grpSpPr>
      <p:sp>
        <p:nvSpPr>
          <p:cNvPr id="1505" name="Google Shape;1505;p6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2</a:t>
            </a:r>
            <a:endParaRPr/>
          </a:p>
        </p:txBody>
      </p:sp>
      <p:sp>
        <p:nvSpPr>
          <p:cNvPr id="1506" name="Google Shape;1506;p61"/>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Given an </a:t>
            </a:r>
            <a:r>
              <a:rPr lang="en" sz="1600" b="1">
                <a:solidFill>
                  <a:schemeClr val="dk1"/>
                </a:solidFill>
              </a:rPr>
              <a:t>undirected</a:t>
            </a:r>
            <a:r>
              <a:rPr lang="en" sz="1600">
                <a:solidFill>
                  <a:schemeClr val="dk1"/>
                </a:solidFill>
              </a:rPr>
              <a:t> graph G = (V;E) as an </a:t>
            </a:r>
            <a:r>
              <a:rPr lang="en" sz="1600" b="1">
                <a:solidFill>
                  <a:schemeClr val="dk1"/>
                </a:solidFill>
              </a:rPr>
              <a:t>adjacency list</a:t>
            </a:r>
            <a:r>
              <a:rPr lang="en" sz="1600">
                <a:solidFill>
                  <a:schemeClr val="dk1"/>
                </a:solidFill>
              </a:rPr>
              <a:t>, give an algorithm to: </a:t>
            </a: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(i) determine if the graph is connected; </a:t>
            </a: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(ii) return the number of connected components (CC) in the graph.</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i) To check if graph is connected, pick any node and perform BFS/DFS. If resulting tree contains all nodes → every node is reachable from starting node → connected</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ii) If graph is connected → return 1</a:t>
            </a: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    If graph is not connected → run BFS/DFS on next unvisited nodes and “explore” the next connected components, return total number of BFS/DFS performed.</a:t>
            </a:r>
            <a:endParaRPr sz="1600">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1" name="Google Shape;1511;g11e9b465970_1_0"/>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1512" name="Google Shape;1512;g11e9b465970_1_0"/>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513" name="Google Shape;1513;g11e9b465970_1_0"/>
          <p:cNvSpPr/>
          <p:nvPr/>
        </p:nvSpPr>
        <p:spPr>
          <a:xfrm>
            <a:off x="1499713"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1514" name="Google Shape;1514;g11e9b465970_1_0"/>
          <p:cNvCxnSpPr>
            <a:stCxn id="1511" idx="6"/>
            <a:endCxn id="1513"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1515" name="Google Shape;1515;g11e9b465970_1_0"/>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1516" name="Google Shape;1516;g11e9b465970_1_0"/>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1517" name="Google Shape;1517;g11e9b465970_1_0"/>
          <p:cNvCxnSpPr>
            <a:stCxn id="1511" idx="4"/>
            <a:endCxn id="1512"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1518" name="Google Shape;1518;g11e9b465970_1_0"/>
          <p:cNvCxnSpPr>
            <a:stCxn id="1513" idx="3"/>
            <a:endCxn id="1512"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1519" name="Google Shape;1519;g11e9b465970_1_0"/>
          <p:cNvCxnSpPr>
            <a:stCxn id="1515" idx="2"/>
            <a:endCxn id="1512"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1520" name="Google Shape;1520;g11e9b465970_1_0"/>
          <p:cNvCxnSpPr>
            <a:stCxn id="1513" idx="4"/>
            <a:endCxn id="1515"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sp>
        <p:nvSpPr>
          <p:cNvPr id="1521" name="Google Shape;1521;g11e9b465970_1_0"/>
          <p:cNvSpPr/>
          <p:nvPr/>
        </p:nvSpPr>
        <p:spPr>
          <a:xfrm>
            <a:off x="3271450" y="249707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522" name="Google Shape;1522;g11e9b465970_1_0"/>
          <p:cNvSpPr/>
          <p:nvPr/>
        </p:nvSpPr>
        <p:spPr>
          <a:xfrm>
            <a:off x="2819675" y="24970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1523" name="Google Shape;1523;g11e9b465970_1_0"/>
          <p:cNvSpPr/>
          <p:nvPr/>
        </p:nvSpPr>
        <p:spPr>
          <a:xfrm>
            <a:off x="3271450" y="2950447"/>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524" name="Google Shape;1524;g11e9b465970_1_0"/>
          <p:cNvSpPr/>
          <p:nvPr/>
        </p:nvSpPr>
        <p:spPr>
          <a:xfrm>
            <a:off x="2819675" y="29504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525" name="Google Shape;1525;g11e9b465970_1_0"/>
          <p:cNvSpPr/>
          <p:nvPr/>
        </p:nvSpPr>
        <p:spPr>
          <a:xfrm>
            <a:off x="3271450" y="3403820"/>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526" name="Google Shape;1526;g11e9b465970_1_0"/>
          <p:cNvSpPr/>
          <p:nvPr/>
        </p:nvSpPr>
        <p:spPr>
          <a:xfrm>
            <a:off x="2819675" y="34038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1527" name="Google Shape;1527;g11e9b465970_1_0"/>
          <p:cNvSpPr/>
          <p:nvPr/>
        </p:nvSpPr>
        <p:spPr>
          <a:xfrm>
            <a:off x="3271450" y="3857192"/>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528" name="Google Shape;1528;g11e9b465970_1_0"/>
          <p:cNvSpPr/>
          <p:nvPr/>
        </p:nvSpPr>
        <p:spPr>
          <a:xfrm>
            <a:off x="2819675" y="38571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529" name="Google Shape;1529;g11e9b465970_1_0"/>
          <p:cNvSpPr/>
          <p:nvPr/>
        </p:nvSpPr>
        <p:spPr>
          <a:xfrm>
            <a:off x="3271450" y="431056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530" name="Google Shape;1530;g11e9b465970_1_0"/>
          <p:cNvSpPr/>
          <p:nvPr/>
        </p:nvSpPr>
        <p:spPr>
          <a:xfrm>
            <a:off x="2819675" y="43105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531" name="Google Shape;1531;g11e9b465970_1_0"/>
          <p:cNvCxnSpPr>
            <a:stCxn id="1521" idx="3"/>
            <a:endCxn id="1532" idx="1"/>
          </p:cNvCxnSpPr>
          <p:nvPr/>
        </p:nvCxnSpPr>
        <p:spPr>
          <a:xfrm>
            <a:off x="3728650" y="2723725"/>
            <a:ext cx="323700" cy="0"/>
          </a:xfrm>
          <a:prstGeom prst="straightConnector1">
            <a:avLst/>
          </a:prstGeom>
          <a:noFill/>
          <a:ln w="19050" cap="flat" cmpd="sng">
            <a:solidFill>
              <a:srgbClr val="595959"/>
            </a:solidFill>
            <a:prstDash val="solid"/>
            <a:round/>
            <a:headEnd type="none" w="sm" len="sm"/>
            <a:tailEnd type="triangle" w="med" len="med"/>
          </a:ln>
        </p:spPr>
      </p:cxnSp>
      <p:sp>
        <p:nvSpPr>
          <p:cNvPr id="1532" name="Google Shape;1532;g11e9b465970_1_0"/>
          <p:cNvSpPr/>
          <p:nvPr/>
        </p:nvSpPr>
        <p:spPr>
          <a:xfrm>
            <a:off x="4052310" y="25620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533" name="Google Shape;1533;g11e9b465970_1_0"/>
          <p:cNvSpPr/>
          <p:nvPr/>
        </p:nvSpPr>
        <p:spPr>
          <a:xfrm>
            <a:off x="4699343" y="25620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534" name="Google Shape;1534;g11e9b465970_1_0"/>
          <p:cNvCxnSpPr>
            <a:stCxn id="1532" idx="3"/>
            <a:endCxn id="1533" idx="1"/>
          </p:cNvCxnSpPr>
          <p:nvPr/>
        </p:nvCxnSpPr>
        <p:spPr>
          <a:xfrm>
            <a:off x="4375710" y="27237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535" name="Google Shape;1535;g11e9b465970_1_0"/>
          <p:cNvCxnSpPr>
            <a:stCxn id="1523" idx="3"/>
            <a:endCxn id="1536" idx="1"/>
          </p:cNvCxnSpPr>
          <p:nvPr/>
        </p:nvCxnSpPr>
        <p:spPr>
          <a:xfrm>
            <a:off x="3728650" y="3177097"/>
            <a:ext cx="323700" cy="0"/>
          </a:xfrm>
          <a:prstGeom prst="straightConnector1">
            <a:avLst/>
          </a:prstGeom>
          <a:noFill/>
          <a:ln w="19050" cap="flat" cmpd="sng">
            <a:solidFill>
              <a:srgbClr val="595959"/>
            </a:solidFill>
            <a:prstDash val="solid"/>
            <a:round/>
            <a:headEnd type="none" w="sm" len="sm"/>
            <a:tailEnd type="triangle" w="med" len="med"/>
          </a:ln>
        </p:spPr>
      </p:cxnSp>
      <p:sp>
        <p:nvSpPr>
          <p:cNvPr id="1537" name="Google Shape;1537;g11e9b465970_1_0"/>
          <p:cNvSpPr/>
          <p:nvPr/>
        </p:nvSpPr>
        <p:spPr>
          <a:xfrm>
            <a:off x="4699393" y="301540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cxnSp>
        <p:nvCxnSpPr>
          <p:cNvPr id="1538" name="Google Shape;1538;g11e9b465970_1_0"/>
          <p:cNvCxnSpPr>
            <a:stCxn id="1536" idx="3"/>
            <a:endCxn id="1537" idx="1"/>
          </p:cNvCxnSpPr>
          <p:nvPr/>
        </p:nvCxnSpPr>
        <p:spPr>
          <a:xfrm>
            <a:off x="4375693" y="3177104"/>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539" name="Google Shape;1539;g11e9b465970_1_0"/>
          <p:cNvCxnSpPr>
            <a:stCxn id="1537" idx="3"/>
            <a:endCxn id="1540" idx="1"/>
          </p:cNvCxnSpPr>
          <p:nvPr/>
        </p:nvCxnSpPr>
        <p:spPr>
          <a:xfrm>
            <a:off x="5022793" y="3177104"/>
            <a:ext cx="323700" cy="0"/>
          </a:xfrm>
          <a:prstGeom prst="straightConnector1">
            <a:avLst/>
          </a:prstGeom>
          <a:noFill/>
          <a:ln w="19050" cap="flat" cmpd="sng">
            <a:solidFill>
              <a:srgbClr val="595959"/>
            </a:solidFill>
            <a:prstDash val="solid"/>
            <a:round/>
            <a:headEnd type="none" w="sm" len="sm"/>
            <a:tailEnd type="triangle" w="med" len="med"/>
          </a:ln>
        </p:spPr>
      </p:cxnSp>
      <p:sp>
        <p:nvSpPr>
          <p:cNvPr id="1540" name="Google Shape;1540;g11e9b465970_1_0"/>
          <p:cNvSpPr/>
          <p:nvPr/>
        </p:nvSpPr>
        <p:spPr>
          <a:xfrm>
            <a:off x="5346560" y="301539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541" name="Google Shape;1541;g11e9b465970_1_0"/>
          <p:cNvSpPr/>
          <p:nvPr/>
        </p:nvSpPr>
        <p:spPr>
          <a:xfrm>
            <a:off x="4052318" y="301540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542" name="Google Shape;1542;g11e9b465970_1_0"/>
          <p:cNvCxnSpPr>
            <a:stCxn id="1527" idx="3"/>
            <a:endCxn id="1543" idx="1"/>
          </p:cNvCxnSpPr>
          <p:nvPr/>
        </p:nvCxnSpPr>
        <p:spPr>
          <a:xfrm>
            <a:off x="3728650" y="4083842"/>
            <a:ext cx="323700" cy="0"/>
          </a:xfrm>
          <a:prstGeom prst="straightConnector1">
            <a:avLst/>
          </a:prstGeom>
          <a:noFill/>
          <a:ln w="19050" cap="flat" cmpd="sng">
            <a:solidFill>
              <a:srgbClr val="595959"/>
            </a:solidFill>
            <a:prstDash val="solid"/>
            <a:round/>
            <a:headEnd type="none" w="sm" len="sm"/>
            <a:tailEnd type="triangle" w="med" len="med"/>
          </a:ln>
        </p:spPr>
      </p:cxnSp>
      <p:sp>
        <p:nvSpPr>
          <p:cNvPr id="1543" name="Google Shape;1543;g11e9b465970_1_0"/>
          <p:cNvSpPr/>
          <p:nvPr/>
        </p:nvSpPr>
        <p:spPr>
          <a:xfrm>
            <a:off x="4052360" y="39221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544" name="Google Shape;1544;g11e9b465970_1_0"/>
          <p:cNvSpPr/>
          <p:nvPr/>
        </p:nvSpPr>
        <p:spPr>
          <a:xfrm>
            <a:off x="4699393" y="392215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545" name="Google Shape;1545;g11e9b465970_1_0"/>
          <p:cNvCxnSpPr>
            <a:stCxn id="1543" idx="3"/>
            <a:endCxn id="1544" idx="1"/>
          </p:cNvCxnSpPr>
          <p:nvPr/>
        </p:nvCxnSpPr>
        <p:spPr>
          <a:xfrm>
            <a:off x="4375760" y="408384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546" name="Google Shape;1546;g11e9b465970_1_0"/>
          <p:cNvCxnSpPr>
            <a:stCxn id="1529" idx="3"/>
            <a:endCxn id="1547" idx="1"/>
          </p:cNvCxnSpPr>
          <p:nvPr/>
        </p:nvCxnSpPr>
        <p:spPr>
          <a:xfrm>
            <a:off x="3728650" y="4537215"/>
            <a:ext cx="323700" cy="0"/>
          </a:xfrm>
          <a:prstGeom prst="straightConnector1">
            <a:avLst/>
          </a:prstGeom>
          <a:noFill/>
          <a:ln w="19050" cap="flat" cmpd="sng">
            <a:solidFill>
              <a:srgbClr val="595959"/>
            </a:solidFill>
            <a:prstDash val="solid"/>
            <a:round/>
            <a:headEnd type="none" w="sm" len="sm"/>
            <a:tailEnd type="triangle" w="med" len="med"/>
          </a:ln>
        </p:spPr>
      </p:cxnSp>
      <p:sp>
        <p:nvSpPr>
          <p:cNvPr id="1547" name="Google Shape;1547;g11e9b465970_1_0"/>
          <p:cNvSpPr/>
          <p:nvPr/>
        </p:nvSpPr>
        <p:spPr>
          <a:xfrm>
            <a:off x="4052360" y="43755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1548" name="Google Shape;1548;g11e9b465970_1_0"/>
          <p:cNvSpPr/>
          <p:nvPr/>
        </p:nvSpPr>
        <p:spPr>
          <a:xfrm>
            <a:off x="4699393" y="43755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1549" name="Google Shape;1549;g11e9b465970_1_0"/>
          <p:cNvCxnSpPr>
            <a:stCxn id="1547" idx="3"/>
            <a:endCxn id="1548" idx="1"/>
          </p:cNvCxnSpPr>
          <p:nvPr/>
        </p:nvCxnSpPr>
        <p:spPr>
          <a:xfrm>
            <a:off x="4375760" y="45372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550" name="Google Shape;1550;g11e9b465970_1_0"/>
          <p:cNvCxnSpPr>
            <a:stCxn id="1548" idx="3"/>
            <a:endCxn id="1551" idx="1"/>
          </p:cNvCxnSpPr>
          <p:nvPr/>
        </p:nvCxnSpPr>
        <p:spPr>
          <a:xfrm>
            <a:off x="5022793" y="4537229"/>
            <a:ext cx="323700" cy="0"/>
          </a:xfrm>
          <a:prstGeom prst="straightConnector1">
            <a:avLst/>
          </a:prstGeom>
          <a:noFill/>
          <a:ln w="19050" cap="flat" cmpd="sng">
            <a:solidFill>
              <a:srgbClr val="595959"/>
            </a:solidFill>
            <a:prstDash val="solid"/>
            <a:round/>
            <a:headEnd type="none" w="sm" len="sm"/>
            <a:tailEnd type="triangle" w="med" len="med"/>
          </a:ln>
        </p:spPr>
      </p:cxnSp>
      <p:sp>
        <p:nvSpPr>
          <p:cNvPr id="1551" name="Google Shape;1551;g11e9b465970_1_0"/>
          <p:cNvSpPr/>
          <p:nvPr/>
        </p:nvSpPr>
        <p:spPr>
          <a:xfrm>
            <a:off x="5346560" y="43755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555"/>
        <p:cNvGrpSpPr/>
        <p:nvPr/>
      </p:nvGrpSpPr>
      <p:grpSpPr>
        <a:xfrm>
          <a:off x="0" y="0"/>
          <a:ext cx="0" cy="0"/>
          <a:chOff x="0" y="0"/>
          <a:chExt cx="0" cy="0"/>
        </a:xfrm>
      </p:grpSpPr>
      <p:sp>
        <p:nvSpPr>
          <p:cNvPr id="1556" name="Google Shape;1556;p6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3</a:t>
            </a:r>
            <a:endParaRPr/>
          </a:p>
        </p:txBody>
      </p:sp>
      <p:sp>
        <p:nvSpPr>
          <p:cNvPr id="1557" name="Google Shape;1557;p62"/>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Given a connected graph with </a:t>
            </a:r>
            <a:r>
              <a:rPr lang="en" sz="1600" i="1">
                <a:solidFill>
                  <a:schemeClr val="dk1"/>
                </a:solidFill>
              </a:rPr>
              <a:t>n</a:t>
            </a:r>
            <a:r>
              <a:rPr lang="en" sz="1600">
                <a:solidFill>
                  <a:schemeClr val="dk1"/>
                </a:solidFill>
              </a:rPr>
              <a:t> nodes and </a:t>
            </a:r>
            <a:r>
              <a:rPr lang="en" sz="1600" i="1">
                <a:solidFill>
                  <a:schemeClr val="dk1"/>
                </a:solidFill>
              </a:rPr>
              <a:t>m</a:t>
            </a:r>
            <a:r>
              <a:rPr lang="en" sz="1600">
                <a:solidFill>
                  <a:schemeClr val="dk1"/>
                </a:solidFill>
              </a:rPr>
              <a:t> edges as an adjacency list. (You</a:t>
            </a:r>
            <a:endParaRPr sz="16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are given </a:t>
            </a:r>
            <a:r>
              <a:rPr lang="en" sz="1600" i="1">
                <a:solidFill>
                  <a:schemeClr val="dk1"/>
                </a:solidFill>
              </a:rPr>
              <a:t>n</a:t>
            </a:r>
            <a:r>
              <a:rPr lang="en" sz="1600">
                <a:solidFill>
                  <a:schemeClr val="dk1"/>
                </a:solidFill>
              </a:rPr>
              <a:t> but not </a:t>
            </a:r>
            <a:r>
              <a:rPr lang="en" sz="1600" i="1">
                <a:solidFill>
                  <a:schemeClr val="dk1"/>
                </a:solidFill>
              </a:rPr>
              <a:t>m</a:t>
            </a:r>
            <a:r>
              <a:rPr lang="en" sz="1600">
                <a:solidFill>
                  <a:schemeClr val="dk1"/>
                </a:solidFill>
              </a:rPr>
              <a:t>; assume each adjacency list is given as a linked list, so you do not have access to its size.)</a:t>
            </a:r>
            <a:endParaRPr sz="16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Give an algorithm to determine whether or not this graph is a tree. Your algorithm should run in </a:t>
            </a:r>
            <a:r>
              <a:rPr lang="en" sz="1600" b="1">
                <a:solidFill>
                  <a:schemeClr val="dk1"/>
                </a:solidFill>
              </a:rPr>
              <a:t>O(n)</a:t>
            </a:r>
            <a:r>
              <a:rPr lang="en" sz="1600">
                <a:solidFill>
                  <a:schemeClr val="dk1"/>
                </a:solidFill>
              </a:rPr>
              <a:t>; particularly, it should be independent of </a:t>
            </a:r>
            <a:r>
              <a:rPr lang="en" sz="1600" i="1">
                <a:solidFill>
                  <a:schemeClr val="dk1"/>
                </a:solidFill>
              </a:rPr>
              <a:t>m</a:t>
            </a:r>
            <a:r>
              <a:rPr lang="en" sz="1600">
                <a:solidFill>
                  <a:schemeClr val="dk1"/>
                </a:solidFill>
              </a:rPr>
              <a:t>. Assume O(n + m) is too slow.</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What guarantees a cycle in a graph of </a:t>
            </a:r>
            <a:r>
              <a:rPr lang="en" sz="1600" i="1">
                <a:solidFill>
                  <a:schemeClr val="dk1"/>
                </a:solidFill>
              </a:rPr>
              <a:t>n </a:t>
            </a:r>
            <a:r>
              <a:rPr lang="en" sz="1600">
                <a:solidFill>
                  <a:schemeClr val="dk1"/>
                </a:solidFill>
              </a:rPr>
              <a:t>nodes?</a:t>
            </a:r>
            <a:endParaRPr sz="1600">
              <a:solidFill>
                <a:schemeClr val="dk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62" name="Google Shape;1562;p6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3</a:t>
            </a:r>
            <a:endParaRPr/>
          </a:p>
        </p:txBody>
      </p:sp>
      <p:sp>
        <p:nvSpPr>
          <p:cNvPr id="1563" name="Google Shape;1563;p63"/>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Given a connected graph with </a:t>
            </a:r>
            <a:r>
              <a:rPr lang="en" sz="1600" i="1">
                <a:solidFill>
                  <a:schemeClr val="dk1"/>
                </a:solidFill>
              </a:rPr>
              <a:t>n</a:t>
            </a:r>
            <a:r>
              <a:rPr lang="en" sz="1600">
                <a:solidFill>
                  <a:schemeClr val="dk1"/>
                </a:solidFill>
              </a:rPr>
              <a:t> nodes and </a:t>
            </a:r>
            <a:r>
              <a:rPr lang="en" sz="1600" i="1">
                <a:solidFill>
                  <a:schemeClr val="dk1"/>
                </a:solidFill>
              </a:rPr>
              <a:t>m</a:t>
            </a:r>
            <a:r>
              <a:rPr lang="en" sz="1600">
                <a:solidFill>
                  <a:schemeClr val="dk1"/>
                </a:solidFill>
              </a:rPr>
              <a:t> edges as an adjacency list. (You</a:t>
            </a: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are given </a:t>
            </a:r>
            <a:r>
              <a:rPr lang="en" sz="1600" i="1">
                <a:solidFill>
                  <a:schemeClr val="dk1"/>
                </a:solidFill>
              </a:rPr>
              <a:t>n</a:t>
            </a:r>
            <a:r>
              <a:rPr lang="en" sz="1600">
                <a:solidFill>
                  <a:schemeClr val="dk1"/>
                </a:solidFill>
              </a:rPr>
              <a:t> but not </a:t>
            </a:r>
            <a:r>
              <a:rPr lang="en" sz="1600" i="1">
                <a:solidFill>
                  <a:schemeClr val="dk1"/>
                </a:solidFill>
              </a:rPr>
              <a:t>m</a:t>
            </a:r>
            <a:r>
              <a:rPr lang="en" sz="1600">
                <a:solidFill>
                  <a:schemeClr val="dk1"/>
                </a:solidFill>
              </a:rPr>
              <a:t>; assume each adjacency list is given as a linked list, so you do not have access to its size.)</a:t>
            </a: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Give an algorithm to determine whether or not this graph is a tree. Your algorithm should run in </a:t>
            </a:r>
            <a:r>
              <a:rPr lang="en" sz="1600" b="1">
                <a:solidFill>
                  <a:schemeClr val="dk1"/>
                </a:solidFill>
              </a:rPr>
              <a:t>O(n)</a:t>
            </a:r>
            <a:r>
              <a:rPr lang="en" sz="1600">
                <a:solidFill>
                  <a:schemeClr val="dk1"/>
                </a:solidFill>
              </a:rPr>
              <a:t>; particularly, it should be independent of </a:t>
            </a:r>
            <a:r>
              <a:rPr lang="en" sz="1600" i="1">
                <a:solidFill>
                  <a:schemeClr val="dk1"/>
                </a:solidFill>
              </a:rPr>
              <a:t>m</a:t>
            </a:r>
            <a:r>
              <a:rPr lang="en" sz="1600">
                <a:solidFill>
                  <a:schemeClr val="dk1"/>
                </a:solidFill>
              </a:rPr>
              <a:t>. Assume O(n + m) is too slow.</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What guarantees a cycle in a graph of </a:t>
            </a:r>
            <a:r>
              <a:rPr lang="en" sz="1600" i="1">
                <a:solidFill>
                  <a:schemeClr val="dk1"/>
                </a:solidFill>
              </a:rPr>
              <a:t>n </a:t>
            </a:r>
            <a:r>
              <a:rPr lang="en" sz="1600">
                <a:solidFill>
                  <a:schemeClr val="dk1"/>
                </a:solidFill>
              </a:rPr>
              <a:t>nodes?</a:t>
            </a:r>
            <a:endParaRPr sz="1600">
              <a:solidFill>
                <a:schemeClr val="dk1"/>
              </a:solidFill>
            </a:endParaRPr>
          </a:p>
          <a:p>
            <a:pPr marL="914400" lvl="1" indent="-330200" algn="l" rtl="0">
              <a:lnSpc>
                <a:spcPct val="115000"/>
              </a:lnSpc>
              <a:spcBef>
                <a:spcPts val="0"/>
              </a:spcBef>
              <a:spcAft>
                <a:spcPts val="0"/>
              </a:spcAft>
              <a:buClr>
                <a:schemeClr val="dk1"/>
              </a:buClr>
              <a:buSzPts val="1600"/>
              <a:buChar char="-"/>
            </a:pPr>
            <a:r>
              <a:rPr lang="en" sz="1600">
                <a:solidFill>
                  <a:schemeClr val="dk1"/>
                </a:solidFill>
              </a:rPr>
              <a:t>Any connected, undirected graph containing </a:t>
            </a:r>
            <a:r>
              <a:rPr lang="en" sz="1600" i="1">
                <a:solidFill>
                  <a:schemeClr val="dk1"/>
                </a:solidFill>
              </a:rPr>
              <a:t>n</a:t>
            </a:r>
            <a:r>
              <a:rPr lang="en" sz="1600">
                <a:solidFill>
                  <a:schemeClr val="dk1"/>
                </a:solidFill>
              </a:rPr>
              <a:t> nodes and </a:t>
            </a:r>
            <a:r>
              <a:rPr lang="en" sz="1600" i="1">
                <a:solidFill>
                  <a:schemeClr val="dk1"/>
                </a:solidFill>
              </a:rPr>
              <a:t>&gt; n - 1</a:t>
            </a:r>
            <a:r>
              <a:rPr lang="en" sz="1600">
                <a:solidFill>
                  <a:schemeClr val="dk1"/>
                </a:solidFill>
              </a:rPr>
              <a:t> edges has a cycle!</a:t>
            </a:r>
            <a:endParaRPr sz="1600">
              <a:solidFill>
                <a:schemeClr val="dk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567"/>
        <p:cNvGrpSpPr/>
        <p:nvPr/>
      </p:nvGrpSpPr>
      <p:grpSpPr>
        <a:xfrm>
          <a:off x="0" y="0"/>
          <a:ext cx="0" cy="0"/>
          <a:chOff x="0" y="0"/>
          <a:chExt cx="0" cy="0"/>
        </a:xfrm>
      </p:grpSpPr>
      <p:sp>
        <p:nvSpPr>
          <p:cNvPr id="1568" name="Google Shape;1568;p6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3</a:t>
            </a:r>
            <a:endParaRPr/>
          </a:p>
        </p:txBody>
      </p:sp>
      <p:sp>
        <p:nvSpPr>
          <p:cNvPr id="1569" name="Google Shape;1569;p64"/>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Solution: </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Count number of edges in graph, if number of edges &gt; n - 1, we can stop and conclude that the graph has a cycle! Early termination guarantees O(n)</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How does it apply for adjacency list?</a:t>
            </a:r>
            <a:endParaRPr sz="1600">
              <a:solidFill>
                <a:schemeClr val="dk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573"/>
        <p:cNvGrpSpPr/>
        <p:nvPr/>
      </p:nvGrpSpPr>
      <p:grpSpPr>
        <a:xfrm>
          <a:off x="0" y="0"/>
          <a:ext cx="0" cy="0"/>
          <a:chOff x="0" y="0"/>
          <a:chExt cx="0" cy="0"/>
        </a:xfrm>
      </p:grpSpPr>
      <p:sp>
        <p:nvSpPr>
          <p:cNvPr id="1574" name="Google Shape;1574;p6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3</a:t>
            </a:r>
            <a:endParaRPr/>
          </a:p>
        </p:txBody>
      </p:sp>
      <p:sp>
        <p:nvSpPr>
          <p:cNvPr id="1575" name="Google Shape;1575;p65"/>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Solution: </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Count number of edges in graph, if number of edges &gt; n - 1, we can stop and conclude that the graph has a cycle! Early termination guarantees O(n)</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How does it apply for adjacency list?</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Each edge is represented twice in an adjacency list, therefore we need to count edges until &gt; 2n - 2 before stopping and concluding presence of cycle</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579"/>
        <p:cNvGrpSpPr/>
        <p:nvPr/>
      </p:nvGrpSpPr>
      <p:grpSpPr>
        <a:xfrm>
          <a:off x="0" y="0"/>
          <a:ext cx="0" cy="0"/>
          <a:chOff x="0" y="0"/>
          <a:chExt cx="0" cy="0"/>
        </a:xfrm>
      </p:grpSpPr>
      <p:sp>
        <p:nvSpPr>
          <p:cNvPr id="1580" name="Google Shape;1580;p6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3</a:t>
            </a:r>
            <a:endParaRPr/>
          </a:p>
        </p:txBody>
      </p:sp>
      <p:sp>
        <p:nvSpPr>
          <p:cNvPr id="1581" name="Google Shape;1581;p66"/>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Solution: </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Count number of edges in graph, if number of edges &gt; n - 1, we can stop and conclude that the graph has a cycle! Early termination guarantees O(n)</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How does it apply for adjacency list?</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Each edge is represented twice in an adjacency list, therefore we need to count edges until &gt; 2n - 2 before stopping and concluding presence of cycle</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Otherwise, we are given the graph is connects, and verified it has n - 1 actual edges </a:t>
            </a:r>
            <a:endParaRPr sz="1600">
              <a:solidFill>
                <a:schemeClr val="dk1"/>
              </a:solidFill>
            </a:endParaRPr>
          </a:p>
          <a:p>
            <a:pPr marL="0" lvl="0" indent="457200" algn="l" rtl="0">
              <a:lnSpc>
                <a:spcPct val="115000"/>
              </a:lnSpc>
              <a:spcBef>
                <a:spcPts val="0"/>
              </a:spcBef>
              <a:spcAft>
                <a:spcPts val="0"/>
              </a:spcAft>
              <a:buSzPts val="1800"/>
              <a:buNone/>
            </a:pPr>
            <a:r>
              <a:rPr lang="en" sz="1600">
                <a:solidFill>
                  <a:schemeClr val="dk1"/>
                </a:solidFill>
              </a:rPr>
              <a:t>→ Graph must be a tree</a:t>
            </a:r>
            <a:endParaRPr sz="1600">
              <a:solidFill>
                <a:schemeClr val="dk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6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3</a:t>
            </a:r>
            <a:endParaRPr/>
          </a:p>
        </p:txBody>
      </p:sp>
      <p:sp>
        <p:nvSpPr>
          <p:cNvPr id="1587" name="Google Shape;1587;p67"/>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Bonus: What if the graph given is not guaranteed to be connected?</a:t>
            </a:r>
            <a:endParaRPr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Graph Representation</a:t>
            </a:r>
            <a:endParaRPr/>
          </a:p>
        </p:txBody>
      </p:sp>
      <p:sp>
        <p:nvSpPr>
          <p:cNvPr id="97" name="Google Shape;97;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What is a Graph?</a:t>
            </a:r>
            <a:endParaRPr/>
          </a:p>
          <a:p>
            <a:pPr marL="457200" lvl="0" indent="-342900" algn="l" rtl="0">
              <a:lnSpc>
                <a:spcPct val="115000"/>
              </a:lnSpc>
              <a:spcBef>
                <a:spcPts val="0"/>
              </a:spcBef>
              <a:spcAft>
                <a:spcPts val="0"/>
              </a:spcAft>
              <a:buSzPts val="1800"/>
              <a:buChar char="●"/>
            </a:pPr>
            <a:r>
              <a:rPr lang="en"/>
              <a:t>Graph consists of:</a:t>
            </a:r>
            <a:endParaRPr/>
          </a:p>
          <a:p>
            <a:pPr marL="914400" lvl="1" indent="-317500" algn="l" rtl="0">
              <a:lnSpc>
                <a:spcPct val="115000"/>
              </a:lnSpc>
              <a:spcBef>
                <a:spcPts val="0"/>
              </a:spcBef>
              <a:spcAft>
                <a:spcPts val="0"/>
              </a:spcAft>
              <a:buSzPts val="1400"/>
              <a:buChar char="○"/>
            </a:pPr>
            <a:r>
              <a:rPr lang="en" i="1">
                <a:latin typeface="Roboto"/>
                <a:ea typeface="Roboto"/>
                <a:cs typeface="Roboto"/>
                <a:sym typeface="Roboto"/>
              </a:rPr>
              <a:t>V</a:t>
            </a:r>
            <a:r>
              <a:rPr lang="en"/>
              <a:t>, a set of nodes/vertices</a:t>
            </a:r>
            <a:endParaRPr/>
          </a:p>
          <a:p>
            <a:pPr marL="914400" lvl="1" indent="-317500" algn="l" rtl="0">
              <a:lnSpc>
                <a:spcPct val="115000"/>
              </a:lnSpc>
              <a:spcBef>
                <a:spcPts val="0"/>
              </a:spcBef>
              <a:spcAft>
                <a:spcPts val="0"/>
              </a:spcAft>
              <a:buSzPts val="1400"/>
              <a:buChar char="○"/>
            </a:pPr>
            <a:r>
              <a:rPr lang="en" i="1">
                <a:latin typeface="Roboto"/>
                <a:ea typeface="Roboto"/>
                <a:cs typeface="Roboto"/>
                <a:sym typeface="Roboto"/>
              </a:rPr>
              <a:t>E</a:t>
            </a:r>
            <a:r>
              <a:rPr lang="en"/>
              <a:t>, a set of edges </a:t>
            </a:r>
            <a:endParaRPr/>
          </a:p>
          <a:p>
            <a:pPr marL="457200" lvl="0" indent="-342900" algn="l" rtl="0">
              <a:lnSpc>
                <a:spcPct val="115000"/>
              </a:lnSpc>
              <a:spcBef>
                <a:spcPts val="0"/>
              </a:spcBef>
              <a:spcAft>
                <a:spcPts val="0"/>
              </a:spcAft>
              <a:buSzPts val="1800"/>
              <a:buChar char="●"/>
            </a:pPr>
            <a:r>
              <a:rPr lang="en"/>
              <a:t>How do you represent Graphs in a program?</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591"/>
        <p:cNvGrpSpPr/>
        <p:nvPr/>
      </p:nvGrpSpPr>
      <p:grpSpPr>
        <a:xfrm>
          <a:off x="0" y="0"/>
          <a:ext cx="0" cy="0"/>
          <a:chOff x="0" y="0"/>
          <a:chExt cx="0" cy="0"/>
        </a:xfrm>
      </p:grpSpPr>
      <p:sp>
        <p:nvSpPr>
          <p:cNvPr id="1592" name="Google Shape;1592;p6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3</a:t>
            </a:r>
            <a:endParaRPr/>
          </a:p>
        </p:txBody>
      </p:sp>
      <p:sp>
        <p:nvSpPr>
          <p:cNvPr id="1593" name="Google Shape;1593;p68"/>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Bonus: What if the graph given is not guaranteed to be connected?</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After verifying that the graph has n - 1 edges, run a BFS/DFS so check if all nodes can be reached → Can conclude presence of cycle</a:t>
            </a:r>
            <a:endParaRPr sz="1600">
              <a:solidFill>
                <a:schemeClr val="dk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597"/>
        <p:cNvGrpSpPr/>
        <p:nvPr/>
      </p:nvGrpSpPr>
      <p:grpSpPr>
        <a:xfrm>
          <a:off x="0" y="0"/>
          <a:ext cx="0" cy="0"/>
          <a:chOff x="0" y="0"/>
          <a:chExt cx="0" cy="0"/>
        </a:xfrm>
      </p:grpSpPr>
      <p:sp>
        <p:nvSpPr>
          <p:cNvPr id="1598" name="Google Shape;1598;p6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3</a:t>
            </a:r>
            <a:endParaRPr/>
          </a:p>
        </p:txBody>
      </p:sp>
      <p:sp>
        <p:nvSpPr>
          <p:cNvPr id="1599" name="Google Shape;1599;p69"/>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Bonus: What if the graph given is not guaranteed to be connected?</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After verifying that the graph has n - 1 edges, run a BFS/DFS so check if all nodes can be reached → Can conclude presence of cycle</a:t>
            </a:r>
            <a:endParaRPr sz="1600">
              <a:solidFill>
                <a:schemeClr val="dk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603"/>
        <p:cNvGrpSpPr/>
        <p:nvPr/>
      </p:nvGrpSpPr>
      <p:grpSpPr>
        <a:xfrm>
          <a:off x="0" y="0"/>
          <a:ext cx="0" cy="0"/>
          <a:chOff x="0" y="0"/>
          <a:chExt cx="0" cy="0"/>
        </a:xfrm>
      </p:grpSpPr>
      <p:sp>
        <p:nvSpPr>
          <p:cNvPr id="1604" name="Google Shape;1604;p7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4 Graph Modeling</a:t>
            </a:r>
            <a:endParaRPr/>
          </a:p>
        </p:txBody>
      </p:sp>
      <p:sp>
        <p:nvSpPr>
          <p:cNvPr id="1605" name="Google Shape;1605;p70"/>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45720" lvl="0" indent="0" algn="l" rtl="0">
              <a:lnSpc>
                <a:spcPct val="90000"/>
              </a:lnSpc>
              <a:spcBef>
                <a:spcPts val="0"/>
              </a:spcBef>
              <a:spcAft>
                <a:spcPts val="0"/>
              </a:spcAft>
              <a:buClr>
                <a:schemeClr val="dk1"/>
              </a:buClr>
              <a:buSzPts val="1920"/>
              <a:buFont typeface="Arial"/>
              <a:buNone/>
            </a:pPr>
            <a:r>
              <a:rPr lang="en">
                <a:solidFill>
                  <a:schemeClr val="dk1"/>
                </a:solidFill>
              </a:rPr>
              <a:t>Here are a bunch of problems. How would you model them as a graph? (Do not worry about solving the actual problem. Just think about how you would model it as a graph problem.) Invent some of your own problems that can be modelled as graph problems – the stranger, the better.</a:t>
            </a:r>
            <a:endParaRPr>
              <a:solidFill>
                <a:schemeClr val="dk1"/>
              </a:solidFill>
            </a:endParaRPr>
          </a:p>
          <a:p>
            <a:pPr marL="45720" lvl="0" indent="0" algn="l" rtl="0">
              <a:lnSpc>
                <a:spcPct val="90000"/>
              </a:lnSpc>
              <a:spcBef>
                <a:spcPts val="0"/>
              </a:spcBef>
              <a:spcAft>
                <a:spcPts val="0"/>
              </a:spcAft>
              <a:buClr>
                <a:schemeClr val="dk1"/>
              </a:buClr>
              <a:buSzPts val="1920"/>
              <a:buFont typeface="Arial"/>
              <a:buNone/>
            </a:pPr>
            <a:endParaRPr>
              <a:solidFill>
                <a:schemeClr val="dk1"/>
              </a:solidFill>
            </a:endParaRPr>
          </a:p>
          <a:p>
            <a:pPr marL="45720" lvl="0" indent="0" algn="l" rtl="0">
              <a:lnSpc>
                <a:spcPct val="90000"/>
              </a:lnSpc>
              <a:spcBef>
                <a:spcPts val="0"/>
              </a:spcBef>
              <a:spcAft>
                <a:spcPts val="0"/>
              </a:spcAft>
              <a:buClr>
                <a:schemeClr val="dk1"/>
              </a:buClr>
              <a:buSzPts val="1920"/>
              <a:buFont typeface="Arial"/>
              <a:buNone/>
            </a:pPr>
            <a:endParaRPr>
              <a:solidFill>
                <a:schemeClr val="dk1"/>
              </a:solidFill>
            </a:endParaRPr>
          </a:p>
          <a:p>
            <a:pPr marL="45720" lvl="0" indent="0" algn="l" rtl="0">
              <a:lnSpc>
                <a:spcPct val="90000"/>
              </a:lnSpc>
              <a:spcBef>
                <a:spcPts val="0"/>
              </a:spcBef>
              <a:spcAft>
                <a:spcPts val="0"/>
              </a:spcAft>
              <a:buClr>
                <a:schemeClr val="dk1"/>
              </a:buClr>
              <a:buSzPts val="1920"/>
              <a:buFont typeface="Arial"/>
              <a:buNone/>
            </a:pPr>
            <a:endParaRPr>
              <a:solidFill>
                <a:schemeClr val="dk1"/>
              </a:solidFill>
            </a:endParaRPr>
          </a:p>
          <a:p>
            <a:pPr marL="457200" lvl="0" indent="-342900" algn="l" rtl="0">
              <a:lnSpc>
                <a:spcPct val="90000"/>
              </a:lnSpc>
              <a:spcBef>
                <a:spcPts val="0"/>
              </a:spcBef>
              <a:spcAft>
                <a:spcPts val="0"/>
              </a:spcAft>
              <a:buClr>
                <a:schemeClr val="dk1"/>
              </a:buClr>
              <a:buSzPts val="1800"/>
              <a:buChar char="-"/>
            </a:pPr>
            <a:r>
              <a:rPr lang="en">
                <a:solidFill>
                  <a:schemeClr val="dk1"/>
                </a:solidFill>
              </a:rPr>
              <a:t>Solving is not our focus, just </a:t>
            </a:r>
            <a:r>
              <a:rPr lang="en" b="1">
                <a:solidFill>
                  <a:schemeClr val="dk1"/>
                </a:solidFill>
              </a:rPr>
              <a:t>modelling</a:t>
            </a:r>
            <a:endParaRPr b="1">
              <a:solidFill>
                <a:schemeClr val="dk1"/>
              </a:solidFill>
            </a:endParaRPr>
          </a:p>
          <a:p>
            <a:pPr marL="457200" lvl="0" indent="-342900" algn="l" rtl="0">
              <a:lnSpc>
                <a:spcPct val="90000"/>
              </a:lnSpc>
              <a:spcBef>
                <a:spcPts val="0"/>
              </a:spcBef>
              <a:spcAft>
                <a:spcPts val="0"/>
              </a:spcAft>
              <a:buClr>
                <a:schemeClr val="dk1"/>
              </a:buClr>
              <a:buSzPts val="1800"/>
              <a:buChar char="-"/>
            </a:pPr>
            <a:r>
              <a:rPr lang="en">
                <a:solidFill>
                  <a:schemeClr val="dk1"/>
                </a:solidFill>
              </a:rPr>
              <a:t>Guiding questions:</a:t>
            </a:r>
            <a:endParaRPr>
              <a:solidFill>
                <a:schemeClr val="dk1"/>
              </a:solidFill>
            </a:endParaRPr>
          </a:p>
          <a:p>
            <a:pPr marL="914400" lvl="0" indent="-342900" algn="l" rtl="0">
              <a:lnSpc>
                <a:spcPct val="90000"/>
              </a:lnSpc>
              <a:spcBef>
                <a:spcPts val="0"/>
              </a:spcBef>
              <a:spcAft>
                <a:spcPts val="0"/>
              </a:spcAft>
              <a:buClr>
                <a:schemeClr val="dk1"/>
              </a:buClr>
              <a:buSzPts val="1800"/>
              <a:buAutoNum type="arabicPeriod"/>
            </a:pPr>
            <a:r>
              <a:rPr lang="en">
                <a:solidFill>
                  <a:schemeClr val="dk1"/>
                </a:solidFill>
              </a:rPr>
              <a:t>What do our nodes represent?</a:t>
            </a:r>
            <a:endParaRPr>
              <a:solidFill>
                <a:schemeClr val="dk1"/>
              </a:solidFill>
            </a:endParaRPr>
          </a:p>
          <a:p>
            <a:pPr marL="914400" lvl="0" indent="-342900" algn="l" rtl="0">
              <a:lnSpc>
                <a:spcPct val="90000"/>
              </a:lnSpc>
              <a:spcBef>
                <a:spcPts val="0"/>
              </a:spcBef>
              <a:spcAft>
                <a:spcPts val="0"/>
              </a:spcAft>
              <a:buClr>
                <a:schemeClr val="dk1"/>
              </a:buClr>
              <a:buSzPts val="1800"/>
              <a:buAutoNum type="arabicPeriod"/>
            </a:pPr>
            <a:r>
              <a:rPr lang="en">
                <a:solidFill>
                  <a:schemeClr val="dk1"/>
                </a:solidFill>
              </a:rPr>
              <a:t>What do our edges represent?</a:t>
            </a:r>
            <a:endParaRPr>
              <a:solidFill>
                <a:schemeClr val="dk1"/>
              </a:solidFill>
            </a:endParaRPr>
          </a:p>
          <a:p>
            <a:pPr marL="914400" lvl="0" indent="-342900" algn="l" rtl="0">
              <a:lnSpc>
                <a:spcPct val="90000"/>
              </a:lnSpc>
              <a:spcBef>
                <a:spcPts val="0"/>
              </a:spcBef>
              <a:spcAft>
                <a:spcPts val="0"/>
              </a:spcAft>
              <a:buClr>
                <a:schemeClr val="dk1"/>
              </a:buClr>
              <a:buSzPts val="1800"/>
              <a:buAutoNum type="arabicPeriod"/>
            </a:pPr>
            <a:r>
              <a:rPr lang="en">
                <a:solidFill>
                  <a:schemeClr val="dk1"/>
                </a:solidFill>
              </a:rPr>
              <a:t>What are we trying to find in our graph?</a:t>
            </a:r>
            <a:endParaRPr>
              <a:solidFill>
                <a:schemeClr val="dk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Shape 1609"/>
        <p:cNvGrpSpPr/>
        <p:nvPr/>
      </p:nvGrpSpPr>
      <p:grpSpPr>
        <a:xfrm>
          <a:off x="0" y="0"/>
          <a:ext cx="0" cy="0"/>
          <a:chOff x="0" y="0"/>
          <a:chExt cx="0" cy="0"/>
        </a:xfrm>
      </p:grpSpPr>
      <p:sp>
        <p:nvSpPr>
          <p:cNvPr id="1610" name="Google Shape;1610;p71"/>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a:t>
            </a:r>
            <a:endParaRPr/>
          </a:p>
        </p:txBody>
      </p:sp>
      <p:sp>
        <p:nvSpPr>
          <p:cNvPr id="1611" name="Google Shape;1611;p71"/>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38100" lvl="0" indent="0" algn="l" rtl="0">
              <a:lnSpc>
                <a:spcPct val="115000"/>
              </a:lnSpc>
              <a:spcBef>
                <a:spcPts val="0"/>
              </a:spcBef>
              <a:spcAft>
                <a:spcPts val="1200"/>
              </a:spcAft>
              <a:buSzPts val="1400"/>
              <a:buNone/>
            </a:pPr>
            <a:r>
              <a:rPr lang="en" sz="1800">
                <a:solidFill>
                  <a:schemeClr val="dk1"/>
                </a:solidFill>
              </a:rPr>
              <a:t>Imagine you have a population in which some few people are infected with this weird virus. For any two patients, you want to decide whether the infection might have spread from one to the other via some intermediate asymptomatic patients. You suspect that if such a path exists, it isn’t too long (since most cases are not asymptomatic).</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Shape 1615"/>
        <p:cNvGrpSpPr/>
        <p:nvPr/>
      </p:nvGrpSpPr>
      <p:grpSpPr>
        <a:xfrm>
          <a:off x="0" y="0"/>
          <a:ext cx="0" cy="0"/>
          <a:chOff x="0" y="0"/>
          <a:chExt cx="0" cy="0"/>
        </a:xfrm>
      </p:grpSpPr>
      <p:sp>
        <p:nvSpPr>
          <p:cNvPr id="1616" name="Google Shape;1616;p72"/>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a:t>
            </a:r>
            <a:endParaRPr/>
          </a:p>
        </p:txBody>
      </p:sp>
      <p:sp>
        <p:nvSpPr>
          <p:cNvPr id="1617" name="Google Shape;1617;p72"/>
          <p:cNvSpPr txBox="1">
            <a:spLocks noGrp="1"/>
          </p:cNvSpPr>
          <p:nvPr>
            <p:ph type="body" idx="1"/>
          </p:nvPr>
        </p:nvSpPr>
        <p:spPr>
          <a:xfrm>
            <a:off x="857250" y="1543049"/>
            <a:ext cx="7406400" cy="32223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0"/>
              </a:spcBef>
              <a:spcAft>
                <a:spcPts val="0"/>
              </a:spcAft>
              <a:buSzPts val="1100"/>
              <a:buNone/>
            </a:pPr>
            <a:r>
              <a:rPr lang="en" sz="1800">
                <a:solidFill>
                  <a:schemeClr val="dk1"/>
                </a:solidFill>
              </a:rPr>
              <a:t>Imagine you have a population in which some few people are infected with this weird virus. For any two patients, you want to decide whether the infection might have spread from one to the other via some intermediate asymptomatic patients. You suspect that if such a path exists, it isn’t too long (since most cases are not asymptomatic).</a:t>
            </a:r>
            <a:endParaRPr/>
          </a:p>
          <a:p>
            <a:pPr marL="457200" lvl="0" indent="-298450" algn="l" rtl="0">
              <a:lnSpc>
                <a:spcPct val="115000"/>
              </a:lnSpc>
              <a:spcBef>
                <a:spcPts val="1100"/>
              </a:spcBef>
              <a:spcAft>
                <a:spcPts val="0"/>
              </a:spcAft>
              <a:buClr>
                <a:schemeClr val="dk1"/>
              </a:buClr>
              <a:buSzPts val="1100"/>
              <a:buChar char="-"/>
            </a:pPr>
            <a:r>
              <a:rPr lang="en">
                <a:solidFill>
                  <a:schemeClr val="dk1"/>
                </a:solidFill>
              </a:rPr>
              <a:t>N</a:t>
            </a:r>
            <a:r>
              <a:rPr lang="en" sz="1800">
                <a:solidFill>
                  <a:schemeClr val="dk1"/>
                </a:solidFill>
              </a:rPr>
              <a:t>ode?</a:t>
            </a:r>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E</a:t>
            </a:r>
            <a:r>
              <a:rPr lang="en" sz="1800">
                <a:solidFill>
                  <a:schemeClr val="dk1"/>
                </a:solidFill>
              </a:rPr>
              <a:t>dge</a:t>
            </a:r>
            <a:r>
              <a:rPr lang="en">
                <a:solidFill>
                  <a:schemeClr val="dk1"/>
                </a:solidFill>
              </a:rPr>
              <a:t>?</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Shape 1621"/>
        <p:cNvGrpSpPr/>
        <p:nvPr/>
      </p:nvGrpSpPr>
      <p:grpSpPr>
        <a:xfrm>
          <a:off x="0" y="0"/>
          <a:ext cx="0" cy="0"/>
          <a:chOff x="0" y="0"/>
          <a:chExt cx="0" cy="0"/>
        </a:xfrm>
      </p:grpSpPr>
      <p:sp>
        <p:nvSpPr>
          <p:cNvPr id="1622" name="Google Shape;1622;p73"/>
          <p:cNvSpPr txBox="1">
            <a:spLocks noGrp="1"/>
          </p:cNvSpPr>
          <p:nvPr>
            <p:ph type="title"/>
          </p:nvPr>
        </p:nvSpPr>
        <p:spPr>
          <a:xfrm>
            <a:off x="857250" y="457200"/>
            <a:ext cx="7406400" cy="9870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a:t>
            </a:r>
            <a:endParaRPr/>
          </a:p>
        </p:txBody>
      </p:sp>
      <p:sp>
        <p:nvSpPr>
          <p:cNvPr id="1623" name="Google Shape;1623;p73"/>
          <p:cNvSpPr txBox="1">
            <a:spLocks noGrp="1"/>
          </p:cNvSpPr>
          <p:nvPr>
            <p:ph type="body" idx="1"/>
          </p:nvPr>
        </p:nvSpPr>
        <p:spPr>
          <a:xfrm>
            <a:off x="857250" y="1543049"/>
            <a:ext cx="7406400" cy="3222300"/>
          </a:xfrm>
          <a:prstGeom prst="rect">
            <a:avLst/>
          </a:prstGeom>
          <a:noFill/>
          <a:ln>
            <a:noFill/>
          </a:ln>
        </p:spPr>
        <p:txBody>
          <a:bodyPr spcFirstLastPara="1" wrap="square" lIns="68575" tIns="34275" rIns="68575" bIns="34275" anchor="t" anchorCtr="0">
            <a:normAutofit lnSpcReduction="10000"/>
          </a:bodyPr>
          <a:lstStyle/>
          <a:p>
            <a:pPr marL="38100" lvl="0" indent="0" algn="l" rtl="0">
              <a:lnSpc>
                <a:spcPct val="90000"/>
              </a:lnSpc>
              <a:spcBef>
                <a:spcPts val="0"/>
              </a:spcBef>
              <a:spcAft>
                <a:spcPts val="0"/>
              </a:spcAft>
              <a:buSzPts val="1400"/>
              <a:buNone/>
            </a:pPr>
            <a:r>
              <a:rPr lang="en" sz="1800">
                <a:solidFill>
                  <a:schemeClr val="dk1"/>
                </a:solidFill>
              </a:rPr>
              <a:t>Imagine you have a population in which some few people are infected with this weird virus. For any two patients, you want to decide whether the infection might have spread from one to the other via some intermediate asymptomatic patients. You suspect that if such a path exists, it isn’t too long (since most cases are not asymptomatic).</a:t>
            </a:r>
            <a:endParaRPr/>
          </a:p>
          <a:p>
            <a:pPr marL="177800" lvl="0" indent="-139700" algn="l" rtl="0">
              <a:lnSpc>
                <a:spcPct val="90000"/>
              </a:lnSpc>
              <a:spcBef>
                <a:spcPts val="1100"/>
              </a:spcBef>
              <a:spcAft>
                <a:spcPts val="0"/>
              </a:spcAft>
              <a:buSzPts val="1400"/>
              <a:buChar char="●"/>
            </a:pPr>
            <a:r>
              <a:rPr lang="en" sz="1800">
                <a:solidFill>
                  <a:schemeClr val="dk1"/>
                </a:solidFill>
              </a:rPr>
              <a:t>Model each person as a node</a:t>
            </a:r>
            <a:endParaRPr/>
          </a:p>
          <a:p>
            <a:pPr marL="177800" lvl="0" indent="-139700" algn="l" rtl="0">
              <a:lnSpc>
                <a:spcPct val="90000"/>
              </a:lnSpc>
              <a:spcBef>
                <a:spcPts val="1100"/>
              </a:spcBef>
              <a:spcAft>
                <a:spcPts val="0"/>
              </a:spcAft>
              <a:buSzPts val="1400"/>
              <a:buChar char="●"/>
            </a:pPr>
            <a:r>
              <a:rPr lang="en" sz="1800">
                <a:solidFill>
                  <a:schemeClr val="dk1"/>
                </a:solidFill>
              </a:rPr>
              <a:t>Add edges between people if they are friends or close acquaintances</a:t>
            </a:r>
            <a:endParaRPr/>
          </a:p>
          <a:p>
            <a:pPr marL="177800" lvl="0" indent="-139700" algn="l" rtl="0">
              <a:lnSpc>
                <a:spcPct val="90000"/>
              </a:lnSpc>
              <a:spcBef>
                <a:spcPts val="1100"/>
              </a:spcBef>
              <a:spcAft>
                <a:spcPts val="0"/>
              </a:spcAft>
              <a:buSzPts val="1400"/>
              <a:buChar char="●"/>
            </a:pPr>
            <a:r>
              <a:rPr lang="en" sz="1800">
                <a:solidFill>
                  <a:schemeClr val="dk1"/>
                </a:solidFill>
              </a:rPr>
              <a:t>Colour the sick nodes red and the healthy nodes blue</a:t>
            </a:r>
            <a:endParaRPr/>
          </a:p>
          <a:p>
            <a:pPr marL="177800" lvl="0" indent="-139700" algn="l" rtl="0">
              <a:lnSpc>
                <a:spcPct val="90000"/>
              </a:lnSpc>
              <a:spcBef>
                <a:spcPts val="1100"/>
              </a:spcBef>
              <a:spcAft>
                <a:spcPts val="1200"/>
              </a:spcAft>
              <a:buSzPts val="1400"/>
              <a:buChar char="●"/>
            </a:pPr>
            <a:r>
              <a:rPr lang="en" sz="1800">
                <a:solidFill>
                  <a:schemeClr val="dk1"/>
                </a:solidFill>
              </a:rPr>
              <a:t>Search for a path connecting the patients that does not contain too many blue nodes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627"/>
        <p:cNvGrpSpPr/>
        <p:nvPr/>
      </p:nvGrpSpPr>
      <p:grpSpPr>
        <a:xfrm>
          <a:off x="0" y="0"/>
          <a:ext cx="0" cy="0"/>
          <a:chOff x="0" y="0"/>
          <a:chExt cx="0" cy="0"/>
        </a:xfrm>
      </p:grpSpPr>
      <p:sp>
        <p:nvSpPr>
          <p:cNvPr id="1628" name="Google Shape;1628;p74"/>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a:t>
            </a:r>
            <a:endParaRPr/>
          </a:p>
        </p:txBody>
      </p:sp>
      <p:sp>
        <p:nvSpPr>
          <p:cNvPr id="1629" name="Google Shape;1629;p74"/>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1200"/>
              </a:spcAft>
              <a:buSzPts val="1400"/>
              <a:buNone/>
            </a:pPr>
            <a:r>
              <a:rPr lang="en" sz="1800">
                <a:solidFill>
                  <a:schemeClr val="dk1"/>
                </a:solidFill>
              </a:rPr>
              <a:t>Imagine you have a population in which some few people are infected with this weird virus. You also have a list of locations that each of the sick people were in during the last 14 days. Determine if any of the sick people ever met.</a:t>
            </a:r>
            <a:endParaRPr/>
          </a:p>
        </p:txBody>
      </p:sp>
    </p:spTree>
    <p:extLst>
      <p:ext uri="{BB962C8B-B14F-4D97-AF65-F5344CB8AC3E}">
        <p14:creationId xmlns:p14="http://schemas.microsoft.com/office/powerpoint/2010/main" val="9083467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sp>
        <p:nvSpPr>
          <p:cNvPr id="1634" name="Google Shape;1634;p75"/>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a:t>
            </a:r>
            <a:endParaRPr/>
          </a:p>
        </p:txBody>
      </p:sp>
      <p:sp>
        <p:nvSpPr>
          <p:cNvPr id="1635" name="Google Shape;1635;p75"/>
          <p:cNvSpPr txBox="1">
            <a:spLocks noGrp="1"/>
          </p:cNvSpPr>
          <p:nvPr>
            <p:ph type="body" idx="1"/>
          </p:nvPr>
        </p:nvSpPr>
        <p:spPr>
          <a:xfrm>
            <a:off x="857250" y="1543049"/>
            <a:ext cx="7404900" cy="3193800"/>
          </a:xfrm>
          <a:prstGeom prst="rect">
            <a:avLst/>
          </a:prstGeom>
          <a:blipFill rotWithShape="1">
            <a:blip r:embed="rId3">
              <a:alphaModFix/>
            </a:blip>
            <a:stretch>
              <a:fillRect l="-487" t="-1857"/>
            </a:stretch>
          </a:blipFill>
          <a:ln>
            <a:noFill/>
          </a:ln>
        </p:spPr>
        <p:txBody>
          <a:bodyPr spcFirstLastPara="1" wrap="square" lIns="68575" tIns="34275" rIns="68575" bIns="34275" anchor="t" anchorCtr="0">
            <a:normAutofit/>
          </a:bodyPr>
          <a:lstStyle/>
          <a:p>
            <a:pPr marL="177800" lvl="0" indent="0" algn="l" rtl="0">
              <a:lnSpc>
                <a:spcPct val="90000"/>
              </a:lnSpc>
              <a:spcBef>
                <a:spcPts val="0"/>
              </a:spcBef>
              <a:spcAft>
                <a:spcPts val="1200"/>
              </a:spcAft>
              <a:buSzPts val="1100"/>
              <a:buNone/>
            </a:pPr>
            <a:r>
              <a:rPr lang="en"/>
              <a:t>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sp>
        <p:nvSpPr>
          <p:cNvPr id="1634" name="Google Shape;1634;p75"/>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a:t>
            </a:r>
            <a:endParaRPr/>
          </a:p>
        </p:txBody>
      </p:sp>
      <p:sp>
        <p:nvSpPr>
          <p:cNvPr id="2" name="TextBox 1">
            <a:extLst>
              <a:ext uri="{FF2B5EF4-FFF2-40B4-BE49-F238E27FC236}">
                <a16:creationId xmlns:a16="http://schemas.microsoft.com/office/drawing/2014/main" id="{852BAA3E-C247-4BD7-2654-8B5DB2AF382F}"/>
              </a:ext>
            </a:extLst>
          </p:cNvPr>
          <p:cNvSpPr txBox="1"/>
          <p:nvPr/>
        </p:nvSpPr>
        <p:spPr>
          <a:xfrm>
            <a:off x="804930" y="1571092"/>
            <a:ext cx="7173532" cy="1354217"/>
          </a:xfrm>
          <a:prstGeom prst="rect">
            <a:avLst/>
          </a:prstGeom>
          <a:noFill/>
        </p:spPr>
        <p:txBody>
          <a:bodyPr wrap="square" rtlCol="0">
            <a:spAutoFit/>
          </a:bodyPr>
          <a:lstStyle>
            <a:defPPr marR="0" lvl="0" algn="l" rtl="0">
              <a:lnSpc>
                <a:spcPct val="100000"/>
              </a:lnSpc>
              <a:spcBef>
                <a:spcPts val="0"/>
              </a:spcBef>
              <a:spcAft>
                <a:spcPts val="0"/>
              </a:spcAft>
            </a:defPPr>
            <a:lvl1pPr>
              <a:defRPr sz="1800">
                <a:effectLst/>
                <a:latin typeface="CMR10"/>
              </a:defRPr>
            </a:lvl1pPr>
          </a:lstStyle>
          <a:p>
            <a:r>
              <a:rPr lang="en-SG" dirty="0"/>
              <a:t>Imagine you have a list of cities. Some pairs of cities are also connected to each other by roads, however, these roads are pay-per-use and one must pay a certain toll (different for each road) to travel on that road! Find the cheapest way to travel from city A to city B. </a:t>
            </a:r>
          </a:p>
          <a:p>
            <a:endParaRPr lang="en-US" dirty="0"/>
          </a:p>
        </p:txBody>
      </p:sp>
    </p:spTree>
    <p:extLst>
      <p:ext uri="{BB962C8B-B14F-4D97-AF65-F5344CB8AC3E}">
        <p14:creationId xmlns:p14="http://schemas.microsoft.com/office/powerpoint/2010/main" val="33865086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sp>
        <p:nvSpPr>
          <p:cNvPr id="1634" name="Google Shape;1634;p75"/>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a:t>
            </a:r>
            <a:endParaRPr/>
          </a:p>
        </p:txBody>
      </p:sp>
      <p:sp>
        <p:nvSpPr>
          <p:cNvPr id="2" name="TextBox 1">
            <a:extLst>
              <a:ext uri="{FF2B5EF4-FFF2-40B4-BE49-F238E27FC236}">
                <a16:creationId xmlns:a16="http://schemas.microsoft.com/office/drawing/2014/main" id="{852BAA3E-C247-4BD7-2654-8B5DB2AF382F}"/>
              </a:ext>
            </a:extLst>
          </p:cNvPr>
          <p:cNvSpPr txBox="1"/>
          <p:nvPr/>
        </p:nvSpPr>
        <p:spPr>
          <a:xfrm>
            <a:off x="804930" y="1577531"/>
            <a:ext cx="7173532" cy="3016210"/>
          </a:xfrm>
          <a:prstGeom prst="rect">
            <a:avLst/>
          </a:prstGeom>
          <a:noFill/>
        </p:spPr>
        <p:txBody>
          <a:bodyPr wrap="square" rtlCol="0">
            <a:spAutoFit/>
          </a:bodyPr>
          <a:lstStyle/>
          <a:p>
            <a:r>
              <a:rPr lang="en-SG" sz="1800" dirty="0">
                <a:effectLst/>
                <a:latin typeface="CMR10"/>
              </a:rPr>
              <a:t>Imagine you have a list of cities. Some pairs of cities are also connected to each other by roads, however, these roads are pay-per-use and one must pay a certain toll (different for each road) to travel on that road! Find the cheapest way to travel from city A to city B. </a:t>
            </a:r>
          </a:p>
          <a:p>
            <a:endParaRPr lang="en-SG" sz="1800" dirty="0">
              <a:effectLst/>
              <a:latin typeface="CMR10"/>
            </a:endParaRPr>
          </a:p>
          <a:p>
            <a:pPr marL="285750" indent="-285750">
              <a:buFont typeface="Arial" panose="020B0604020202020204" pitchFamily="34" charset="0"/>
              <a:buChar char="•"/>
            </a:pPr>
            <a:r>
              <a:rPr lang="en-SG" sz="1800" dirty="0">
                <a:latin typeface="CMR10"/>
              </a:rPr>
              <a:t>Model each cities as nodes</a:t>
            </a:r>
          </a:p>
          <a:p>
            <a:pPr marL="285750" indent="-285750">
              <a:buFont typeface="Arial" panose="020B0604020202020204" pitchFamily="34" charset="0"/>
              <a:buChar char="•"/>
            </a:pPr>
            <a:r>
              <a:rPr lang="en-SG" sz="1800" dirty="0">
                <a:latin typeface="CMR10"/>
              </a:rPr>
              <a:t>Add edges between cities if </a:t>
            </a:r>
            <a:r>
              <a:rPr lang="en-SG" sz="1800" dirty="0" err="1">
                <a:latin typeface="CMR10"/>
              </a:rPr>
              <a:t>theres</a:t>
            </a:r>
            <a:r>
              <a:rPr lang="en-SG" sz="1800" dirty="0">
                <a:latin typeface="CMR10"/>
              </a:rPr>
              <a:t> a road connecting the two cities</a:t>
            </a:r>
          </a:p>
          <a:p>
            <a:pPr marL="285750" indent="-285750">
              <a:buFont typeface="Arial" panose="020B0604020202020204" pitchFamily="34" charset="0"/>
              <a:buChar char="•"/>
            </a:pPr>
            <a:r>
              <a:rPr lang="en-SG" sz="1800" dirty="0">
                <a:latin typeface="CMR10"/>
              </a:rPr>
              <a:t>Weight of each edge is the toll of the road</a:t>
            </a:r>
          </a:p>
          <a:p>
            <a:pPr marL="285750" indent="-285750">
              <a:buFont typeface="Arial" panose="020B0604020202020204" pitchFamily="34" charset="0"/>
              <a:buChar char="•"/>
            </a:pPr>
            <a:r>
              <a:rPr lang="en-SG" sz="1800" dirty="0">
                <a:latin typeface="CMR10"/>
              </a:rPr>
              <a:t>Search for path between cities A and B that incurs the lowest total toll</a:t>
            </a:r>
          </a:p>
          <a:p>
            <a:endParaRPr lang="en-SG" dirty="0"/>
          </a:p>
          <a:p>
            <a:endParaRPr lang="en-US" dirty="0"/>
          </a:p>
        </p:txBody>
      </p:sp>
    </p:spTree>
    <p:extLst>
      <p:ext uri="{BB962C8B-B14F-4D97-AF65-F5344CB8AC3E}">
        <p14:creationId xmlns:p14="http://schemas.microsoft.com/office/powerpoint/2010/main" val="834051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Graph Representation</a:t>
            </a:r>
            <a:endParaRPr/>
          </a:p>
        </p:txBody>
      </p:sp>
      <p:sp>
        <p:nvSpPr>
          <p:cNvPr id="103" name="Google Shape;103;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What is a Graph?</a:t>
            </a:r>
            <a:endParaRPr/>
          </a:p>
          <a:p>
            <a:pPr marL="457200" lvl="0" indent="-342900" algn="l" rtl="0">
              <a:lnSpc>
                <a:spcPct val="115000"/>
              </a:lnSpc>
              <a:spcBef>
                <a:spcPts val="0"/>
              </a:spcBef>
              <a:spcAft>
                <a:spcPts val="0"/>
              </a:spcAft>
              <a:buSzPts val="1800"/>
              <a:buChar char="●"/>
            </a:pPr>
            <a:r>
              <a:rPr lang="en"/>
              <a:t>Graph consists of:</a:t>
            </a:r>
            <a:endParaRPr/>
          </a:p>
          <a:p>
            <a:pPr marL="914400" lvl="1" indent="-317500" algn="l" rtl="0">
              <a:lnSpc>
                <a:spcPct val="115000"/>
              </a:lnSpc>
              <a:spcBef>
                <a:spcPts val="0"/>
              </a:spcBef>
              <a:spcAft>
                <a:spcPts val="0"/>
              </a:spcAft>
              <a:buSzPts val="1400"/>
              <a:buChar char="○"/>
            </a:pPr>
            <a:r>
              <a:rPr lang="en" i="1">
                <a:latin typeface="Roboto"/>
                <a:ea typeface="Roboto"/>
                <a:cs typeface="Roboto"/>
                <a:sym typeface="Roboto"/>
              </a:rPr>
              <a:t>V</a:t>
            </a:r>
            <a:r>
              <a:rPr lang="en"/>
              <a:t>, a set of nodes/vertices</a:t>
            </a:r>
            <a:endParaRPr/>
          </a:p>
          <a:p>
            <a:pPr marL="914400" lvl="1" indent="-317500" algn="l" rtl="0">
              <a:lnSpc>
                <a:spcPct val="115000"/>
              </a:lnSpc>
              <a:spcBef>
                <a:spcPts val="0"/>
              </a:spcBef>
              <a:spcAft>
                <a:spcPts val="0"/>
              </a:spcAft>
              <a:buSzPts val="1400"/>
              <a:buChar char="○"/>
            </a:pPr>
            <a:r>
              <a:rPr lang="en" i="1">
                <a:latin typeface="Roboto"/>
                <a:ea typeface="Roboto"/>
                <a:cs typeface="Roboto"/>
                <a:sym typeface="Roboto"/>
              </a:rPr>
              <a:t>E</a:t>
            </a:r>
            <a:r>
              <a:rPr lang="en"/>
              <a:t>, a set of edges </a:t>
            </a:r>
            <a:endParaRPr/>
          </a:p>
          <a:p>
            <a:pPr marL="457200" lvl="0" indent="-342900" algn="l" rtl="0">
              <a:lnSpc>
                <a:spcPct val="115000"/>
              </a:lnSpc>
              <a:spcBef>
                <a:spcPts val="0"/>
              </a:spcBef>
              <a:spcAft>
                <a:spcPts val="0"/>
              </a:spcAft>
              <a:buSzPts val="1800"/>
              <a:buChar char="●"/>
            </a:pPr>
            <a:r>
              <a:rPr lang="en"/>
              <a:t>How do you represent Graphs in a program?</a:t>
            </a:r>
            <a:endParaRPr/>
          </a:p>
          <a:p>
            <a:pPr marL="914400" lvl="1" indent="-317500" algn="l" rtl="0">
              <a:lnSpc>
                <a:spcPct val="115000"/>
              </a:lnSpc>
              <a:spcBef>
                <a:spcPts val="0"/>
              </a:spcBef>
              <a:spcAft>
                <a:spcPts val="0"/>
              </a:spcAft>
              <a:buSzPts val="1400"/>
              <a:buChar char="○"/>
            </a:pPr>
            <a:r>
              <a:rPr lang="en"/>
              <a:t>Adjacency List</a:t>
            </a:r>
            <a:endParaRPr/>
          </a:p>
          <a:p>
            <a:pPr marL="914400" lvl="1" indent="-317500" algn="l" rtl="0">
              <a:lnSpc>
                <a:spcPct val="115000"/>
              </a:lnSpc>
              <a:spcBef>
                <a:spcPts val="0"/>
              </a:spcBef>
              <a:spcAft>
                <a:spcPts val="0"/>
              </a:spcAft>
              <a:buSzPts val="1400"/>
              <a:buChar char="○"/>
            </a:pPr>
            <a:r>
              <a:rPr lang="en"/>
              <a:t>Adjacency Matrix</a:t>
            </a:r>
            <a:endParaRPr/>
          </a:p>
          <a:p>
            <a:pPr marL="0" lvl="0" indent="0" algn="l" rtl="0">
              <a:lnSpc>
                <a:spcPct val="115000"/>
              </a:lnSpc>
              <a:spcBef>
                <a:spcPts val="0"/>
              </a:spcBef>
              <a:spcAft>
                <a:spcPts val="0"/>
              </a:spcAft>
              <a:buNone/>
            </a:pP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639"/>
        <p:cNvGrpSpPr/>
        <p:nvPr/>
      </p:nvGrpSpPr>
      <p:grpSpPr>
        <a:xfrm>
          <a:off x="0" y="0"/>
          <a:ext cx="0" cy="0"/>
          <a:chOff x="0" y="0"/>
          <a:chExt cx="0" cy="0"/>
        </a:xfrm>
      </p:grpSpPr>
      <p:sp>
        <p:nvSpPr>
          <p:cNvPr id="1640" name="Google Shape;1640;p76"/>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a:t>
            </a:r>
            <a:endParaRPr/>
          </a:p>
        </p:txBody>
      </p:sp>
      <p:sp>
        <p:nvSpPr>
          <p:cNvPr id="1641" name="Google Shape;1641;p76"/>
          <p:cNvSpPr txBox="1">
            <a:spLocks noGrp="1"/>
          </p:cNvSpPr>
          <p:nvPr>
            <p:ph type="body" idx="1"/>
          </p:nvPr>
        </p:nvSpPr>
        <p:spPr>
          <a:xfrm>
            <a:off x="857250" y="1543050"/>
            <a:ext cx="7404900" cy="3029100"/>
          </a:xfrm>
          <a:prstGeom prst="rect">
            <a:avLst/>
          </a:prstGeom>
          <a:blipFill rotWithShape="1">
            <a:blip r:embed="rId3">
              <a:alphaModFix/>
            </a:blip>
            <a:stretch>
              <a:fillRect l="-488" t="-1808" r="-308"/>
            </a:stretch>
          </a:blipFill>
          <a:ln>
            <a:noFill/>
          </a:ln>
        </p:spPr>
        <p:txBody>
          <a:bodyPr spcFirstLastPara="1" wrap="square" lIns="68575" tIns="34275" rIns="68575" bIns="34275" anchor="t" anchorCtr="0">
            <a:normAutofit/>
          </a:bodyPr>
          <a:lstStyle/>
          <a:p>
            <a:pPr marL="177800" lvl="0" indent="0" algn="l" rtl="0">
              <a:lnSpc>
                <a:spcPct val="90000"/>
              </a:lnSpc>
              <a:spcBef>
                <a:spcPts val="0"/>
              </a:spcBef>
              <a:spcAft>
                <a:spcPts val="1200"/>
              </a:spcAft>
              <a:buSzPts val="1100"/>
              <a:buNone/>
            </a:pPr>
            <a:r>
              <a:rPr lang="en" dirty="0"/>
              <a:t> </a:t>
            </a:r>
            <a:endParaRPr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645"/>
        <p:cNvGrpSpPr/>
        <p:nvPr/>
      </p:nvGrpSpPr>
      <p:grpSpPr>
        <a:xfrm>
          <a:off x="0" y="0"/>
          <a:ext cx="0" cy="0"/>
          <a:chOff x="0" y="0"/>
          <a:chExt cx="0" cy="0"/>
        </a:xfrm>
      </p:grpSpPr>
      <p:sp>
        <p:nvSpPr>
          <p:cNvPr id="1646" name="Google Shape;1646;p77"/>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a:t>
            </a:r>
            <a:endParaRPr/>
          </a:p>
        </p:txBody>
      </p:sp>
      <p:sp>
        <p:nvSpPr>
          <p:cNvPr id="1647" name="Google Shape;1647;p77"/>
          <p:cNvSpPr txBox="1">
            <a:spLocks noGrp="1"/>
          </p:cNvSpPr>
          <p:nvPr>
            <p:ph type="body" idx="1"/>
          </p:nvPr>
        </p:nvSpPr>
        <p:spPr>
          <a:xfrm>
            <a:off x="857250" y="1543050"/>
            <a:ext cx="7404900" cy="3029100"/>
          </a:xfrm>
          <a:prstGeom prst="rect">
            <a:avLst/>
          </a:prstGeom>
          <a:blipFill rotWithShape="1">
            <a:blip r:embed="rId3">
              <a:alphaModFix/>
            </a:blip>
            <a:stretch>
              <a:fillRect l="-488" t="-1808" r="-308"/>
            </a:stretch>
          </a:blipFill>
          <a:ln>
            <a:noFill/>
          </a:ln>
        </p:spPr>
        <p:txBody>
          <a:bodyPr spcFirstLastPara="1" wrap="square" lIns="68575" tIns="34275" rIns="68575" bIns="34275" anchor="t" anchorCtr="0">
            <a:normAutofit/>
          </a:bodyPr>
          <a:lstStyle/>
          <a:p>
            <a:pPr marL="177800" lvl="0" indent="0" algn="l" rtl="0">
              <a:lnSpc>
                <a:spcPct val="90000"/>
              </a:lnSpc>
              <a:spcBef>
                <a:spcPts val="0"/>
              </a:spcBef>
              <a:spcAft>
                <a:spcPts val="1200"/>
              </a:spcAft>
              <a:buSzPts val="1100"/>
              <a:buNone/>
            </a:pPr>
            <a:r>
              <a:rPr lang="en"/>
              <a:t>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651"/>
        <p:cNvGrpSpPr/>
        <p:nvPr/>
      </p:nvGrpSpPr>
      <p:grpSpPr>
        <a:xfrm>
          <a:off x="0" y="0"/>
          <a:ext cx="0" cy="0"/>
          <a:chOff x="0" y="0"/>
          <a:chExt cx="0" cy="0"/>
        </a:xfrm>
      </p:grpSpPr>
      <p:sp>
        <p:nvSpPr>
          <p:cNvPr id="1652" name="Google Shape;1652;p78"/>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a:t>
            </a:r>
            <a:endParaRPr/>
          </a:p>
        </p:txBody>
      </p:sp>
      <p:sp>
        <p:nvSpPr>
          <p:cNvPr id="1653" name="Google Shape;1653;p78"/>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1200"/>
              </a:spcAft>
              <a:buSzPts val="1400"/>
              <a:buNone/>
            </a:pPr>
            <a:r>
              <a:rPr lang="en" sz="1800" dirty="0">
                <a:solidFill>
                  <a:schemeClr val="dk1"/>
                </a:solidFill>
              </a:rPr>
              <a:t>An English professor complains that students in their class are cheating. The professor suspects that the cheating students are all copying their material from only a few different sources, but does not know where they are copying from. Students that are not cheating, on the other hand, all submit fairly different solutions. How should we catch the cheaters?</a:t>
            </a:r>
            <a:endParaRPr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8" name="Google Shape;1658;p79"/>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a:t>
            </a:r>
            <a:endParaRPr/>
          </a:p>
        </p:txBody>
      </p:sp>
      <p:sp>
        <p:nvSpPr>
          <p:cNvPr id="1659" name="Google Shape;1659;p79"/>
          <p:cNvSpPr txBox="1">
            <a:spLocks noGrp="1"/>
          </p:cNvSpPr>
          <p:nvPr>
            <p:ph type="body" idx="1"/>
          </p:nvPr>
        </p:nvSpPr>
        <p:spPr>
          <a:xfrm>
            <a:off x="857250" y="1390650"/>
            <a:ext cx="7404900" cy="37530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0"/>
              </a:spcAft>
              <a:buSzPts val="1400"/>
              <a:buNone/>
            </a:pPr>
            <a:r>
              <a:rPr lang="en" sz="1800">
                <a:solidFill>
                  <a:schemeClr val="dk1"/>
                </a:solidFill>
              </a:rPr>
              <a:t>An English professor complains that students in their class are cheating. The professor suspects that the cheating students are all copying their material from only a few different sources, but does not know where they are copying from. Students that are not cheating, on the other hand, all submit fairly different solutions. How should we catch the cheaters?</a:t>
            </a:r>
            <a:endParaRPr/>
          </a:p>
          <a:p>
            <a:pPr marL="177800" lvl="0" indent="-50800" algn="l" rtl="0">
              <a:lnSpc>
                <a:spcPct val="90000"/>
              </a:lnSpc>
              <a:spcBef>
                <a:spcPts val="1100"/>
              </a:spcBef>
              <a:spcAft>
                <a:spcPts val="0"/>
              </a:spcAft>
              <a:buSzPts val="1400"/>
              <a:buNone/>
            </a:pPr>
            <a:endParaRPr sz="1800">
              <a:solidFill>
                <a:schemeClr val="dk1"/>
              </a:solidFill>
            </a:endParaRPr>
          </a:p>
          <a:p>
            <a:pPr marL="177800" lvl="0" indent="-139700" algn="l" rtl="0">
              <a:lnSpc>
                <a:spcPct val="90000"/>
              </a:lnSpc>
              <a:spcBef>
                <a:spcPts val="1100"/>
              </a:spcBef>
              <a:spcAft>
                <a:spcPts val="0"/>
              </a:spcAft>
              <a:buSzPts val="1400"/>
              <a:buChar char="●"/>
            </a:pPr>
            <a:r>
              <a:rPr lang="en" sz="1800">
                <a:solidFill>
                  <a:schemeClr val="dk1"/>
                </a:solidFill>
              </a:rPr>
              <a:t>Model each student’s essay as a node</a:t>
            </a:r>
            <a:endParaRPr/>
          </a:p>
          <a:p>
            <a:pPr marL="177800" lvl="0" indent="-139700" algn="l" rtl="0">
              <a:lnSpc>
                <a:spcPct val="90000"/>
              </a:lnSpc>
              <a:spcBef>
                <a:spcPts val="1100"/>
              </a:spcBef>
              <a:spcAft>
                <a:spcPts val="0"/>
              </a:spcAft>
              <a:buSzPts val="1400"/>
              <a:buChar char="●"/>
            </a:pPr>
            <a:r>
              <a:rPr lang="en" sz="1800">
                <a:solidFill>
                  <a:schemeClr val="dk1"/>
                </a:solidFill>
              </a:rPr>
              <a:t>Add an edge between two nodes if the respective essays are similar</a:t>
            </a:r>
            <a:endParaRPr/>
          </a:p>
          <a:p>
            <a:pPr marL="177800" lvl="0" indent="-139700" algn="l" rtl="0">
              <a:lnSpc>
                <a:spcPct val="90000"/>
              </a:lnSpc>
              <a:spcBef>
                <a:spcPts val="1100"/>
              </a:spcBef>
              <a:spcAft>
                <a:spcPts val="1200"/>
              </a:spcAft>
              <a:buSzPts val="1400"/>
              <a:buChar char="●"/>
            </a:pPr>
            <a:r>
              <a:rPr lang="en" sz="1800">
                <a:solidFill>
                  <a:schemeClr val="dk1"/>
                </a:solidFill>
              </a:rPr>
              <a:t>A cluster of nodes all connected to each other likely indicates cheating</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663"/>
        <p:cNvGrpSpPr/>
        <p:nvPr/>
      </p:nvGrpSpPr>
      <p:grpSpPr>
        <a:xfrm>
          <a:off x="0" y="0"/>
          <a:ext cx="0" cy="0"/>
          <a:chOff x="0" y="0"/>
          <a:chExt cx="0" cy="0"/>
        </a:xfrm>
      </p:grpSpPr>
      <p:sp>
        <p:nvSpPr>
          <p:cNvPr id="1664" name="Google Shape;1664;p80"/>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a:t>
            </a:r>
            <a:endParaRPr/>
          </a:p>
        </p:txBody>
      </p:sp>
      <p:sp>
        <p:nvSpPr>
          <p:cNvPr id="1665" name="Google Shape;1665;p80"/>
          <p:cNvSpPr txBox="1">
            <a:spLocks noGrp="1"/>
          </p:cNvSpPr>
          <p:nvPr>
            <p:ph type="body" idx="1"/>
          </p:nvPr>
        </p:nvSpPr>
        <p:spPr>
          <a:xfrm>
            <a:off x="857250" y="1543050"/>
            <a:ext cx="7404900" cy="3029100"/>
          </a:xfrm>
          <a:prstGeom prst="rect">
            <a:avLst/>
          </a:prstGeom>
          <a:blipFill rotWithShape="1">
            <a:blip r:embed="rId3">
              <a:alphaModFix/>
            </a:blip>
            <a:stretch>
              <a:fillRect l="-487" t="-2108"/>
            </a:stretch>
          </a:blipFill>
          <a:ln>
            <a:noFill/>
          </a:ln>
        </p:spPr>
        <p:txBody>
          <a:bodyPr spcFirstLastPara="1" wrap="square" lIns="68575" tIns="34275" rIns="68575" bIns="34275" anchor="t" anchorCtr="0">
            <a:normAutofit/>
          </a:bodyPr>
          <a:lstStyle/>
          <a:p>
            <a:pPr marL="177800" lvl="0" indent="0" algn="l" rtl="0">
              <a:lnSpc>
                <a:spcPct val="90000"/>
              </a:lnSpc>
              <a:spcBef>
                <a:spcPts val="0"/>
              </a:spcBef>
              <a:spcAft>
                <a:spcPts val="1200"/>
              </a:spcAft>
              <a:buSzPts val="1100"/>
              <a:buNone/>
            </a:pPr>
            <a:r>
              <a:rPr lang="en"/>
              <a:t>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669"/>
        <p:cNvGrpSpPr/>
        <p:nvPr/>
      </p:nvGrpSpPr>
      <p:grpSpPr>
        <a:xfrm>
          <a:off x="0" y="0"/>
          <a:ext cx="0" cy="0"/>
          <a:chOff x="0" y="0"/>
          <a:chExt cx="0" cy="0"/>
        </a:xfrm>
      </p:grpSpPr>
      <p:sp>
        <p:nvSpPr>
          <p:cNvPr id="1670" name="Google Shape;1670;p81"/>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a:t>
            </a:r>
            <a:endParaRPr/>
          </a:p>
        </p:txBody>
      </p:sp>
      <p:sp>
        <p:nvSpPr>
          <p:cNvPr id="1671" name="Google Shape;1671;p81"/>
          <p:cNvSpPr txBox="1">
            <a:spLocks noGrp="1"/>
          </p:cNvSpPr>
          <p:nvPr>
            <p:ph type="body" idx="1"/>
          </p:nvPr>
        </p:nvSpPr>
        <p:spPr>
          <a:xfrm>
            <a:off x="869550" y="1411150"/>
            <a:ext cx="7404900" cy="3208200"/>
          </a:xfrm>
          <a:prstGeom prst="rect">
            <a:avLst/>
          </a:prstGeom>
          <a:blipFill rotWithShape="1">
            <a:blip r:embed="rId3">
              <a:alphaModFix/>
            </a:blip>
            <a:stretch>
              <a:fillRect l="-487" t="-1998"/>
            </a:stretch>
          </a:blipFill>
          <a:ln>
            <a:noFill/>
          </a:ln>
        </p:spPr>
        <p:txBody>
          <a:bodyPr spcFirstLastPara="1" wrap="square" lIns="68575" tIns="34275" rIns="68575" bIns="34275" anchor="t" anchorCtr="0">
            <a:normAutofit/>
          </a:bodyPr>
          <a:lstStyle/>
          <a:p>
            <a:pPr marL="0" lvl="0" indent="0" algn="l" rtl="0">
              <a:lnSpc>
                <a:spcPct val="90000"/>
              </a:lnSpc>
              <a:spcBef>
                <a:spcPts val="0"/>
              </a:spcBef>
              <a:spcAft>
                <a:spcPts val="1200"/>
              </a:spcAft>
              <a:buSzPts val="1100"/>
              <a:buNone/>
            </a:pPr>
            <a:r>
              <a:rPr lang="en"/>
              <a:t>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675"/>
        <p:cNvGrpSpPr/>
        <p:nvPr/>
      </p:nvGrpSpPr>
      <p:grpSpPr>
        <a:xfrm>
          <a:off x="0" y="0"/>
          <a:ext cx="0" cy="0"/>
          <a:chOff x="0" y="0"/>
          <a:chExt cx="0" cy="0"/>
        </a:xfrm>
      </p:grpSpPr>
      <p:sp>
        <p:nvSpPr>
          <p:cNvPr id="1676" name="Google Shape;1676;p82"/>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5a</a:t>
            </a:r>
            <a:endParaRPr/>
          </a:p>
        </p:txBody>
      </p:sp>
      <p:sp>
        <p:nvSpPr>
          <p:cNvPr id="1677" name="Google Shape;1677;p82"/>
          <p:cNvSpPr txBox="1">
            <a:spLocks noGrp="1"/>
          </p:cNvSpPr>
          <p:nvPr>
            <p:ph type="body" idx="1"/>
          </p:nvPr>
        </p:nvSpPr>
        <p:spPr>
          <a:xfrm>
            <a:off x="857250" y="2381250"/>
            <a:ext cx="74049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Clr>
                <a:schemeClr val="dk1"/>
              </a:buClr>
              <a:buSzPts val="1100"/>
              <a:buFont typeface="Arial"/>
              <a:buNone/>
            </a:pPr>
            <a:r>
              <a:rPr lang="en"/>
              <a:t>		 	 	 		</a:t>
            </a:r>
            <a:endParaRPr/>
          </a:p>
          <a:p>
            <a:pPr marL="0" lvl="0" indent="0" algn="l" rtl="0">
              <a:lnSpc>
                <a:spcPct val="90000"/>
              </a:lnSpc>
              <a:spcBef>
                <a:spcPts val="1200"/>
              </a:spcBef>
              <a:spcAft>
                <a:spcPts val="0"/>
              </a:spcAft>
              <a:buClr>
                <a:schemeClr val="dk1"/>
              </a:buClr>
              <a:buSzPts val="1100"/>
              <a:buFont typeface="Arial"/>
              <a:buNone/>
            </a:pPr>
            <a:r>
              <a:rPr lang="en"/>
              <a:t>			</a:t>
            </a:r>
            <a:endParaRPr/>
          </a:p>
          <a:p>
            <a:pPr marL="0" lvl="0" indent="0" algn="l" rtl="0">
              <a:lnSpc>
                <a:spcPct val="90000"/>
              </a:lnSpc>
              <a:spcBef>
                <a:spcPts val="1200"/>
              </a:spcBef>
              <a:spcAft>
                <a:spcPts val="0"/>
              </a:spcAft>
              <a:buClr>
                <a:schemeClr val="dk1"/>
              </a:buClr>
              <a:buSzPts val="1100"/>
              <a:buFont typeface="Arial"/>
              <a:buNone/>
            </a:pPr>
            <a:r>
              <a:rPr lang="en"/>
              <a:t>				</a:t>
            </a:r>
            <a:endParaRPr/>
          </a:p>
          <a:p>
            <a:pPr marL="0" lvl="0" indent="0" algn="l" rtl="0">
              <a:lnSpc>
                <a:spcPct val="90000"/>
              </a:lnSpc>
              <a:spcBef>
                <a:spcPts val="1200"/>
              </a:spcBef>
              <a:spcAft>
                <a:spcPts val="0"/>
              </a:spcAft>
              <a:buClr>
                <a:schemeClr val="dk1"/>
              </a:buClr>
              <a:buSzPts val="1100"/>
              <a:buFont typeface="Arial"/>
              <a:buNone/>
            </a:pPr>
            <a:r>
              <a:rPr lang="en"/>
              <a:t>					</a:t>
            </a:r>
            <a:endParaRPr/>
          </a:p>
          <a:p>
            <a:pPr marL="457200" lvl="0" indent="-228600" algn="l" rtl="0">
              <a:lnSpc>
                <a:spcPct val="115000"/>
              </a:lnSpc>
              <a:spcBef>
                <a:spcPts val="1200"/>
              </a:spcBef>
              <a:spcAft>
                <a:spcPts val="0"/>
              </a:spcAft>
              <a:buClr>
                <a:schemeClr val="dk1"/>
              </a:buClr>
              <a:buSzPts val="1100"/>
              <a:buNone/>
            </a:pPr>
            <a:r>
              <a:rPr lang="en"/>
              <a:t>						 							</a:t>
            </a:r>
            <a:br>
              <a:rPr lang="en"/>
            </a:br>
            <a:r>
              <a:rPr lang="en"/>
              <a:t>Explain how to model the problem as a graph search problem.</a:t>
            </a:r>
            <a:endParaRPr/>
          </a:p>
        </p:txBody>
      </p:sp>
      <p:pic>
        <p:nvPicPr>
          <p:cNvPr id="1678" name="Google Shape;1678;p82"/>
          <p:cNvPicPr preferRelativeResize="0"/>
          <p:nvPr/>
        </p:nvPicPr>
        <p:blipFill rotWithShape="1">
          <a:blip r:embed="rId3">
            <a:alphaModFix/>
          </a:blip>
          <a:srcRect b="49092"/>
          <a:stretch/>
        </p:blipFill>
        <p:spPr>
          <a:xfrm>
            <a:off x="582800" y="1390525"/>
            <a:ext cx="3689101" cy="2604749"/>
          </a:xfrm>
          <a:prstGeom prst="rect">
            <a:avLst/>
          </a:prstGeom>
          <a:noFill/>
          <a:ln>
            <a:noFill/>
          </a:ln>
        </p:spPr>
      </p:pic>
      <p:pic>
        <p:nvPicPr>
          <p:cNvPr id="1679" name="Google Shape;1679;p82"/>
          <p:cNvPicPr preferRelativeResize="0"/>
          <p:nvPr/>
        </p:nvPicPr>
        <p:blipFill rotWithShape="1">
          <a:blip r:embed="rId3">
            <a:alphaModFix/>
          </a:blip>
          <a:srcRect t="49730" b="-635"/>
          <a:stretch/>
        </p:blipFill>
        <p:spPr>
          <a:xfrm>
            <a:off x="5139425" y="1517718"/>
            <a:ext cx="3328801" cy="235035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683"/>
        <p:cNvGrpSpPr/>
        <p:nvPr/>
      </p:nvGrpSpPr>
      <p:grpSpPr>
        <a:xfrm>
          <a:off x="0" y="0"/>
          <a:ext cx="0" cy="0"/>
          <a:chOff x="0" y="0"/>
          <a:chExt cx="0" cy="0"/>
        </a:xfrm>
      </p:grpSpPr>
      <p:sp>
        <p:nvSpPr>
          <p:cNvPr id="1684" name="Google Shape;1684;p83"/>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5a</a:t>
            </a:r>
            <a:endParaRPr/>
          </a:p>
        </p:txBody>
      </p:sp>
      <p:sp>
        <p:nvSpPr>
          <p:cNvPr id="1685" name="Google Shape;1685;p83"/>
          <p:cNvSpPr txBox="1">
            <a:spLocks noGrp="1"/>
          </p:cNvSpPr>
          <p:nvPr>
            <p:ph type="body" idx="1"/>
          </p:nvPr>
        </p:nvSpPr>
        <p:spPr>
          <a:xfrm>
            <a:off x="781050" y="1543050"/>
            <a:ext cx="25704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r>
              <a:rPr lang="en" b="1"/>
              <a:t>Node: </a:t>
            </a: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1200"/>
              </a:spcAft>
              <a:buSzPts val="1100"/>
              <a:buNone/>
            </a:pPr>
            <a:endParaRPr/>
          </a:p>
        </p:txBody>
      </p:sp>
      <p:sp>
        <p:nvSpPr>
          <p:cNvPr id="1686" name="Google Shape;1686;p83"/>
          <p:cNvSpPr txBox="1">
            <a:spLocks noGrp="1"/>
          </p:cNvSpPr>
          <p:nvPr>
            <p:ph type="body" idx="1"/>
          </p:nvPr>
        </p:nvSpPr>
        <p:spPr>
          <a:xfrm>
            <a:off x="781050" y="3386150"/>
            <a:ext cx="5359500" cy="11937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1200"/>
              </a:spcAft>
              <a:buSzPts val="1100"/>
              <a:buNone/>
            </a:pPr>
            <a:r>
              <a:rPr lang="en" b="1"/>
              <a:t>Edges:</a:t>
            </a:r>
            <a:r>
              <a:rPr lang="en"/>
              <a:t>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1691" name="Google Shape;1691;p84"/>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5a</a:t>
            </a:r>
            <a:endParaRPr/>
          </a:p>
        </p:txBody>
      </p:sp>
      <p:sp>
        <p:nvSpPr>
          <p:cNvPr id="1692" name="Google Shape;1692;p84"/>
          <p:cNvSpPr txBox="1">
            <a:spLocks noGrp="1"/>
          </p:cNvSpPr>
          <p:nvPr>
            <p:ph type="body" idx="1"/>
          </p:nvPr>
        </p:nvSpPr>
        <p:spPr>
          <a:xfrm>
            <a:off x="781050" y="1543050"/>
            <a:ext cx="25704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r>
              <a:rPr lang="en" b="1"/>
              <a:t>Node: </a:t>
            </a:r>
            <a:r>
              <a:rPr lang="en"/>
              <a:t>Assignments</a:t>
            </a: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1200"/>
              </a:spcAft>
              <a:buSzPts val="1100"/>
              <a:buNone/>
            </a:pPr>
            <a:endParaRPr/>
          </a:p>
        </p:txBody>
      </p:sp>
      <p:sp>
        <p:nvSpPr>
          <p:cNvPr id="1693" name="Google Shape;1693;p84"/>
          <p:cNvSpPr txBox="1">
            <a:spLocks noGrp="1"/>
          </p:cNvSpPr>
          <p:nvPr>
            <p:ph type="body" idx="1"/>
          </p:nvPr>
        </p:nvSpPr>
        <p:spPr>
          <a:xfrm>
            <a:off x="781050" y="3386150"/>
            <a:ext cx="5359500" cy="1607400"/>
          </a:xfrm>
          <a:prstGeom prst="rect">
            <a:avLst/>
          </a:prstGeom>
          <a:noFill/>
          <a:ln>
            <a:noFill/>
          </a:ln>
        </p:spPr>
        <p:txBody>
          <a:bodyPr spcFirstLastPara="1" wrap="square" lIns="68575" tIns="34275" rIns="68575" bIns="34275" anchor="t" anchorCtr="0">
            <a:normAutofit fontScale="85000" lnSpcReduction="10000"/>
          </a:bodyPr>
          <a:lstStyle/>
          <a:p>
            <a:pPr marL="0" lvl="0" indent="0" algn="l" rtl="0">
              <a:lnSpc>
                <a:spcPct val="150000"/>
              </a:lnSpc>
              <a:spcBef>
                <a:spcPts val="1100"/>
              </a:spcBef>
              <a:spcAft>
                <a:spcPts val="0"/>
              </a:spcAft>
              <a:buSzPts val="1100"/>
              <a:buNone/>
            </a:pPr>
            <a:r>
              <a:rPr lang="en" b="1"/>
              <a:t>Edges:</a:t>
            </a:r>
            <a:r>
              <a:rPr lang="en"/>
              <a:t>  Assigning one more letter</a:t>
            </a:r>
            <a:endParaRPr/>
          </a:p>
          <a:p>
            <a:pPr marL="0" lvl="0" indent="0" algn="l" rtl="0">
              <a:lnSpc>
                <a:spcPct val="150000"/>
              </a:lnSpc>
              <a:spcBef>
                <a:spcPts val="1200"/>
              </a:spcBef>
              <a:spcAft>
                <a:spcPts val="1200"/>
              </a:spcAft>
              <a:buSzPts val="1100"/>
              <a:buNone/>
            </a:pPr>
            <a:r>
              <a:rPr lang="en"/>
              <a:t>I.e. 2 nodes are connected by an edge if one node is the result of assigning one more letter to the previous node</a:t>
            </a:r>
            <a:endParaRPr/>
          </a:p>
        </p:txBody>
      </p:sp>
      <p:pic>
        <p:nvPicPr>
          <p:cNvPr id="1694" name="Google Shape;1694;p84"/>
          <p:cNvPicPr preferRelativeResize="0"/>
          <p:nvPr/>
        </p:nvPicPr>
        <p:blipFill rotWithShape="1">
          <a:blip r:embed="rId3">
            <a:alphaModFix/>
          </a:blip>
          <a:srcRect/>
          <a:stretch/>
        </p:blipFill>
        <p:spPr>
          <a:xfrm>
            <a:off x="5069475" y="1543050"/>
            <a:ext cx="1144425" cy="1361875"/>
          </a:xfrm>
          <a:prstGeom prst="rect">
            <a:avLst/>
          </a:prstGeom>
          <a:noFill/>
          <a:ln>
            <a:noFill/>
          </a:ln>
        </p:spPr>
      </p:pic>
      <p:grpSp>
        <p:nvGrpSpPr>
          <p:cNvPr id="1695" name="Google Shape;1695;p84"/>
          <p:cNvGrpSpPr/>
          <p:nvPr/>
        </p:nvGrpSpPr>
        <p:grpSpPr>
          <a:xfrm>
            <a:off x="6618300" y="3275050"/>
            <a:ext cx="2126625" cy="1549150"/>
            <a:chOff x="7087625" y="808850"/>
            <a:chExt cx="2126625" cy="1549150"/>
          </a:xfrm>
        </p:grpSpPr>
        <p:pic>
          <p:nvPicPr>
            <p:cNvPr id="1696" name="Google Shape;1696;p84"/>
            <p:cNvPicPr preferRelativeResize="0"/>
            <p:nvPr/>
          </p:nvPicPr>
          <p:blipFill rotWithShape="1">
            <a:blip r:embed="rId4">
              <a:alphaModFix/>
            </a:blip>
            <a:srcRect b="3965"/>
            <a:stretch/>
          </p:blipFill>
          <p:spPr>
            <a:xfrm>
              <a:off x="7317800" y="914825"/>
              <a:ext cx="1826200" cy="1443175"/>
            </a:xfrm>
            <a:prstGeom prst="rect">
              <a:avLst/>
            </a:prstGeom>
            <a:noFill/>
            <a:ln>
              <a:noFill/>
            </a:ln>
          </p:spPr>
        </p:pic>
        <p:sp>
          <p:nvSpPr>
            <p:cNvPr id="1697" name="Google Shape;1697;p84"/>
            <p:cNvSpPr/>
            <p:nvPr/>
          </p:nvSpPr>
          <p:spPr>
            <a:xfrm>
              <a:off x="7087625" y="808850"/>
              <a:ext cx="425100" cy="548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84"/>
            <p:cNvSpPr/>
            <p:nvPr/>
          </p:nvSpPr>
          <p:spPr>
            <a:xfrm>
              <a:off x="8789150" y="808850"/>
              <a:ext cx="425100" cy="548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702"/>
        <p:cNvGrpSpPr/>
        <p:nvPr/>
      </p:nvGrpSpPr>
      <p:grpSpPr>
        <a:xfrm>
          <a:off x="0" y="0"/>
          <a:ext cx="0" cy="0"/>
          <a:chOff x="0" y="0"/>
          <a:chExt cx="0" cy="0"/>
        </a:xfrm>
      </p:grpSpPr>
      <p:sp>
        <p:nvSpPr>
          <p:cNvPr id="1703" name="Google Shape;1703;p85"/>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5a</a:t>
            </a:r>
            <a:endParaRPr/>
          </a:p>
        </p:txBody>
      </p:sp>
      <p:sp>
        <p:nvSpPr>
          <p:cNvPr id="1704" name="Google Shape;1704;p85"/>
          <p:cNvSpPr txBox="1">
            <a:spLocks noGrp="1"/>
          </p:cNvSpPr>
          <p:nvPr>
            <p:ph type="body" idx="1"/>
          </p:nvPr>
        </p:nvSpPr>
        <p:spPr>
          <a:xfrm>
            <a:off x="247650" y="1543050"/>
            <a:ext cx="47700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1200"/>
              </a:spcAft>
              <a:buSzPts val="1100"/>
              <a:buNone/>
            </a:pPr>
            <a:r>
              <a:rPr lang="en" b="1"/>
              <a:t>Start node:</a:t>
            </a:r>
            <a:endParaRPr b="1"/>
          </a:p>
        </p:txBody>
      </p:sp>
      <p:sp>
        <p:nvSpPr>
          <p:cNvPr id="1705" name="Google Shape;1705;p85"/>
          <p:cNvSpPr txBox="1">
            <a:spLocks noGrp="1"/>
          </p:cNvSpPr>
          <p:nvPr>
            <p:ph type="body" idx="1"/>
          </p:nvPr>
        </p:nvSpPr>
        <p:spPr>
          <a:xfrm>
            <a:off x="5017650" y="1543050"/>
            <a:ext cx="3284100" cy="31680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1200"/>
              </a:spcAft>
              <a:buSzPts val="1100"/>
              <a:buNone/>
            </a:pPr>
            <a:r>
              <a:rPr lang="en" b="1"/>
              <a:t>Goal:</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highlight>
                  <a:srgbClr val="D9EAD3"/>
                </a:highlight>
              </a:rPr>
              <a:t>Adjacency List</a:t>
            </a:r>
            <a:r>
              <a:rPr lang="en"/>
              <a:t> (Undirected Graph)</a:t>
            </a:r>
            <a:endParaRPr/>
          </a:p>
          <a:p>
            <a:pPr marL="0" lvl="0" indent="0" algn="l" rtl="0">
              <a:lnSpc>
                <a:spcPct val="100000"/>
              </a:lnSpc>
              <a:spcBef>
                <a:spcPts val="0"/>
              </a:spcBef>
              <a:spcAft>
                <a:spcPts val="0"/>
              </a:spcAft>
              <a:buSzPct val="111111"/>
              <a:buNone/>
            </a:pPr>
            <a:endParaRPr/>
          </a:p>
        </p:txBody>
      </p:sp>
      <p:sp>
        <p:nvSpPr>
          <p:cNvPr id="109" name="Google Shape;109;p8"/>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110" name="Google Shape;110;p8"/>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11" name="Google Shape;111;p8"/>
          <p:cNvSpPr/>
          <p:nvPr/>
        </p:nvSpPr>
        <p:spPr>
          <a:xfrm>
            <a:off x="1499713"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112" name="Google Shape;112;p8"/>
          <p:cNvCxnSpPr>
            <a:stCxn id="109" idx="6"/>
            <a:endCxn id="111"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113" name="Google Shape;113;p8"/>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114" name="Google Shape;114;p8"/>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115" name="Google Shape;115;p8"/>
          <p:cNvCxnSpPr>
            <a:stCxn id="109" idx="4"/>
            <a:endCxn id="110"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116" name="Google Shape;116;p8"/>
          <p:cNvCxnSpPr>
            <a:stCxn id="111" idx="3"/>
            <a:endCxn id="110"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117" name="Google Shape;117;p8"/>
          <p:cNvCxnSpPr>
            <a:stCxn id="113" idx="2"/>
            <a:endCxn id="110"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118" name="Google Shape;118;p8"/>
          <p:cNvCxnSpPr>
            <a:stCxn id="111" idx="4"/>
            <a:endCxn id="113"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119" name="Google Shape;119;p8"/>
          <p:cNvCxnSpPr>
            <a:stCxn id="114" idx="3"/>
            <a:endCxn id="113"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120" name="Google Shape;120;p8"/>
          <p:cNvCxnSpPr>
            <a:stCxn id="111" idx="6"/>
            <a:endCxn id="114"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
        <p:nvSpPr>
          <p:cNvPr id="121" name="Google Shape;121;p8"/>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122" name="Google Shape;122;p8"/>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How to represent this?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709"/>
        <p:cNvGrpSpPr/>
        <p:nvPr/>
      </p:nvGrpSpPr>
      <p:grpSpPr>
        <a:xfrm>
          <a:off x="0" y="0"/>
          <a:ext cx="0" cy="0"/>
          <a:chOff x="0" y="0"/>
          <a:chExt cx="0" cy="0"/>
        </a:xfrm>
      </p:grpSpPr>
      <p:sp>
        <p:nvSpPr>
          <p:cNvPr id="1710" name="Google Shape;1710;p86"/>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5a</a:t>
            </a:r>
            <a:endParaRPr/>
          </a:p>
        </p:txBody>
      </p:sp>
      <p:sp>
        <p:nvSpPr>
          <p:cNvPr id="1711" name="Google Shape;1711;p86"/>
          <p:cNvSpPr txBox="1">
            <a:spLocks noGrp="1"/>
          </p:cNvSpPr>
          <p:nvPr>
            <p:ph type="body" idx="1"/>
          </p:nvPr>
        </p:nvSpPr>
        <p:spPr>
          <a:xfrm>
            <a:off x="247650" y="1543050"/>
            <a:ext cx="47700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r>
              <a:rPr lang="en" b="1"/>
              <a:t>Start node</a:t>
            </a:r>
            <a:r>
              <a:rPr lang="en"/>
              <a:t>: Nothing assigned</a:t>
            </a:r>
            <a:endParaRPr/>
          </a:p>
          <a:p>
            <a:pPr marL="0" lvl="0" indent="0" algn="l" rtl="0">
              <a:lnSpc>
                <a:spcPct val="90000"/>
              </a:lnSpc>
              <a:spcBef>
                <a:spcPts val="1200"/>
              </a:spcBef>
              <a:spcAft>
                <a:spcPts val="1200"/>
              </a:spcAft>
              <a:buSzPts val="1100"/>
              <a:buNone/>
            </a:pPr>
            <a:endParaRPr/>
          </a:p>
        </p:txBody>
      </p:sp>
      <p:sp>
        <p:nvSpPr>
          <p:cNvPr id="1712" name="Google Shape;1712;p86"/>
          <p:cNvSpPr txBox="1">
            <a:spLocks noGrp="1"/>
          </p:cNvSpPr>
          <p:nvPr>
            <p:ph type="body" idx="1"/>
          </p:nvPr>
        </p:nvSpPr>
        <p:spPr>
          <a:xfrm>
            <a:off x="5017650" y="1474500"/>
            <a:ext cx="3284100" cy="3236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r>
              <a:rPr lang="en" b="1"/>
              <a:t>Goal</a:t>
            </a:r>
            <a:r>
              <a:rPr lang="en"/>
              <a:t>: All letters assigned and node is valid (no constraint is violated)</a:t>
            </a: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0"/>
              </a:spcAft>
              <a:buSzPts val="1100"/>
              <a:buNone/>
            </a:pPr>
            <a:r>
              <a:rPr lang="en"/>
              <a:t>E.g. For A - B = C</a:t>
            </a:r>
            <a:endParaRPr/>
          </a:p>
          <a:p>
            <a:pPr marL="0" lvl="0" indent="0" algn="l" rtl="0">
              <a:lnSpc>
                <a:spcPct val="90000"/>
              </a:lnSpc>
              <a:spcBef>
                <a:spcPts val="1200"/>
              </a:spcBef>
              <a:spcAft>
                <a:spcPts val="1200"/>
              </a:spcAft>
              <a:buSzPts val="1100"/>
              <a:buNone/>
            </a:pPr>
            <a:r>
              <a:rPr lang="en"/>
              <a:t>Goal would be</a:t>
            </a:r>
            <a:endParaRPr/>
          </a:p>
        </p:txBody>
      </p:sp>
      <p:pic>
        <p:nvPicPr>
          <p:cNvPr id="1713" name="Google Shape;1713;p86"/>
          <p:cNvPicPr preferRelativeResize="0"/>
          <p:nvPr/>
        </p:nvPicPr>
        <p:blipFill rotWithShape="1">
          <a:blip r:embed="rId3">
            <a:alphaModFix/>
          </a:blip>
          <a:srcRect/>
          <a:stretch/>
        </p:blipFill>
        <p:spPr>
          <a:xfrm>
            <a:off x="247650" y="2440225"/>
            <a:ext cx="4146374" cy="1201850"/>
          </a:xfrm>
          <a:prstGeom prst="rect">
            <a:avLst/>
          </a:prstGeom>
          <a:noFill/>
          <a:ln>
            <a:noFill/>
          </a:ln>
        </p:spPr>
      </p:pic>
      <p:pic>
        <p:nvPicPr>
          <p:cNvPr id="1714" name="Google Shape;1714;p86"/>
          <p:cNvPicPr preferRelativeResize="0"/>
          <p:nvPr/>
        </p:nvPicPr>
        <p:blipFill rotWithShape="1">
          <a:blip r:embed="rId4">
            <a:alphaModFix/>
          </a:blip>
          <a:srcRect/>
          <a:stretch/>
        </p:blipFill>
        <p:spPr>
          <a:xfrm>
            <a:off x="7014175" y="3173975"/>
            <a:ext cx="1287575" cy="165147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718"/>
        <p:cNvGrpSpPr/>
        <p:nvPr/>
      </p:nvGrpSpPr>
      <p:grpSpPr>
        <a:xfrm>
          <a:off x="0" y="0"/>
          <a:ext cx="0" cy="0"/>
          <a:chOff x="0" y="0"/>
          <a:chExt cx="0" cy="0"/>
        </a:xfrm>
      </p:grpSpPr>
      <p:sp>
        <p:nvSpPr>
          <p:cNvPr id="1719" name="Google Shape;1719;p87"/>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5b</a:t>
            </a:r>
            <a:endParaRPr/>
          </a:p>
        </p:txBody>
      </p:sp>
      <p:sp>
        <p:nvSpPr>
          <p:cNvPr id="1720" name="Google Shape;1720;p87"/>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1200"/>
              </a:spcAft>
              <a:buSzPts val="1100"/>
              <a:buNone/>
            </a:pPr>
            <a:r>
              <a:rPr lang="en"/>
              <a:t>DFS or BFS?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724"/>
        <p:cNvGrpSpPr/>
        <p:nvPr/>
      </p:nvGrpSpPr>
      <p:grpSpPr>
        <a:xfrm>
          <a:off x="0" y="0"/>
          <a:ext cx="0" cy="0"/>
          <a:chOff x="0" y="0"/>
          <a:chExt cx="0" cy="0"/>
        </a:xfrm>
      </p:grpSpPr>
      <p:sp>
        <p:nvSpPr>
          <p:cNvPr id="1725" name="Google Shape;1725;p88"/>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5b</a:t>
            </a:r>
            <a:endParaRPr/>
          </a:p>
        </p:txBody>
      </p:sp>
      <p:sp>
        <p:nvSpPr>
          <p:cNvPr id="1726" name="Google Shape;1726;p88"/>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r>
              <a:rPr lang="en" b="1">
                <a:solidFill>
                  <a:srgbClr val="6AA84F"/>
                </a:solidFill>
              </a:rPr>
              <a:t>DFS</a:t>
            </a:r>
            <a:r>
              <a:rPr lang="en"/>
              <a:t> or </a:t>
            </a:r>
            <a:r>
              <a:rPr lang="en" strike="sngStrike"/>
              <a:t>BFS</a:t>
            </a:r>
            <a:r>
              <a:rPr lang="en"/>
              <a:t>?</a:t>
            </a:r>
            <a:endParaRPr/>
          </a:p>
          <a:p>
            <a:pPr marL="0" lvl="0" indent="0" algn="l" rtl="0">
              <a:lnSpc>
                <a:spcPct val="90000"/>
              </a:lnSpc>
              <a:spcBef>
                <a:spcPts val="1200"/>
              </a:spcBef>
              <a:spcAft>
                <a:spcPts val="0"/>
              </a:spcAft>
              <a:buSzPts val="1100"/>
              <a:buNone/>
            </a:pPr>
            <a:endParaRPr/>
          </a:p>
          <a:p>
            <a:pPr marL="457200" lvl="0" indent="-298450" algn="l" rtl="0">
              <a:lnSpc>
                <a:spcPct val="90000"/>
              </a:lnSpc>
              <a:spcBef>
                <a:spcPts val="1200"/>
              </a:spcBef>
              <a:spcAft>
                <a:spcPts val="0"/>
              </a:spcAft>
              <a:buSzPts val="1100"/>
              <a:buChar char="-"/>
            </a:pPr>
            <a:r>
              <a:rPr lang="en"/>
              <a:t>We don’t have to search the entire tree, just find a single legal assignment of all letters</a:t>
            </a:r>
            <a:endParaRPr/>
          </a:p>
          <a:p>
            <a:pPr marL="457200" lvl="0" indent="-298450" algn="l" rtl="0">
              <a:lnSpc>
                <a:spcPct val="90000"/>
              </a:lnSpc>
              <a:spcBef>
                <a:spcPts val="0"/>
              </a:spcBef>
              <a:spcAft>
                <a:spcPts val="0"/>
              </a:spcAft>
              <a:buSzPts val="1100"/>
              <a:buChar char="-"/>
            </a:pPr>
            <a:r>
              <a:rPr lang="en"/>
              <a:t>Asymptotically (i.e. worst case), there is no difference in using DFS or BFS</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89"/>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5b</a:t>
            </a:r>
            <a:endParaRPr/>
          </a:p>
        </p:txBody>
      </p:sp>
      <p:pic>
        <p:nvPicPr>
          <p:cNvPr id="1732" name="Google Shape;1732;p89"/>
          <p:cNvPicPr preferRelativeResize="0"/>
          <p:nvPr/>
        </p:nvPicPr>
        <p:blipFill rotWithShape="1">
          <a:blip r:embed="rId3">
            <a:alphaModFix/>
          </a:blip>
          <a:srcRect/>
          <a:stretch/>
        </p:blipFill>
        <p:spPr>
          <a:xfrm>
            <a:off x="1223537" y="1474502"/>
            <a:ext cx="6696924" cy="3477401"/>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736"/>
        <p:cNvGrpSpPr/>
        <p:nvPr/>
      </p:nvGrpSpPr>
      <p:grpSpPr>
        <a:xfrm>
          <a:off x="0" y="0"/>
          <a:ext cx="0" cy="0"/>
          <a:chOff x="0" y="0"/>
          <a:chExt cx="0" cy="0"/>
        </a:xfrm>
      </p:grpSpPr>
      <p:sp>
        <p:nvSpPr>
          <p:cNvPr id="1737" name="Google Shape;1737;p90"/>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5b</a:t>
            </a:r>
            <a:endParaRPr/>
          </a:p>
        </p:txBody>
      </p:sp>
      <p:pic>
        <p:nvPicPr>
          <p:cNvPr id="1738" name="Google Shape;1738;p90"/>
          <p:cNvPicPr preferRelativeResize="0"/>
          <p:nvPr/>
        </p:nvPicPr>
        <p:blipFill rotWithShape="1">
          <a:blip r:embed="rId3">
            <a:alphaModFix/>
          </a:blip>
          <a:srcRect t="1970"/>
          <a:stretch/>
        </p:blipFill>
        <p:spPr>
          <a:xfrm>
            <a:off x="1223525" y="1543050"/>
            <a:ext cx="6696924" cy="3408851"/>
          </a:xfrm>
          <a:prstGeom prst="rect">
            <a:avLst/>
          </a:prstGeom>
          <a:noFill/>
          <a:ln>
            <a:noFill/>
          </a:ln>
        </p:spPr>
      </p:pic>
      <p:sp>
        <p:nvSpPr>
          <p:cNvPr id="1739" name="Google Shape;1739;p90"/>
          <p:cNvSpPr/>
          <p:nvPr/>
        </p:nvSpPr>
        <p:spPr>
          <a:xfrm>
            <a:off x="3629450" y="3811150"/>
            <a:ext cx="863700" cy="11241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40" name="Google Shape;1740;p90"/>
          <p:cNvCxnSpPr>
            <a:stCxn id="1739" idx="0"/>
          </p:cNvCxnSpPr>
          <p:nvPr/>
        </p:nvCxnSpPr>
        <p:spPr>
          <a:xfrm rot="10800000">
            <a:off x="1850600" y="2261950"/>
            <a:ext cx="2210700" cy="1549200"/>
          </a:xfrm>
          <a:prstGeom prst="straightConnector1">
            <a:avLst/>
          </a:prstGeom>
          <a:noFill/>
          <a:ln w="28575" cap="flat" cmpd="sng">
            <a:solidFill>
              <a:srgbClr val="FF0000"/>
            </a:solidFill>
            <a:prstDash val="solid"/>
            <a:round/>
            <a:headEnd type="none" w="sm" len="sm"/>
            <a:tailEnd type="none" w="sm" len="sm"/>
          </a:ln>
        </p:spPr>
      </p:cxnSp>
      <p:sp>
        <p:nvSpPr>
          <p:cNvPr id="1741" name="Google Shape;1741;p90"/>
          <p:cNvSpPr txBox="1">
            <a:spLocks noGrp="1"/>
          </p:cNvSpPr>
          <p:nvPr>
            <p:ph type="body" idx="1"/>
          </p:nvPr>
        </p:nvSpPr>
        <p:spPr>
          <a:xfrm>
            <a:off x="466100" y="1363950"/>
            <a:ext cx="3098400" cy="1124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1200"/>
              </a:spcAft>
              <a:buSzPts val="1100"/>
              <a:buNone/>
            </a:pPr>
            <a:r>
              <a:rPr lang="en">
                <a:solidFill>
                  <a:srgbClr val="FF0000"/>
                </a:solidFill>
              </a:rPr>
              <a:t>If this is a possible solution, can return this and stop searching further</a:t>
            </a:r>
            <a:endParaRPr>
              <a:solidFill>
                <a:srgbClr val="FF0000"/>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6" name="Google Shape;1746;p91"/>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5b</a:t>
            </a:r>
            <a:endParaRPr/>
          </a:p>
        </p:txBody>
      </p:sp>
      <p:pic>
        <p:nvPicPr>
          <p:cNvPr id="1747" name="Google Shape;1747;p91"/>
          <p:cNvPicPr preferRelativeResize="0"/>
          <p:nvPr/>
        </p:nvPicPr>
        <p:blipFill rotWithShape="1">
          <a:blip r:embed="rId3">
            <a:alphaModFix/>
          </a:blip>
          <a:srcRect t="1970"/>
          <a:stretch/>
        </p:blipFill>
        <p:spPr>
          <a:xfrm>
            <a:off x="1223525" y="1543050"/>
            <a:ext cx="6696924" cy="3408851"/>
          </a:xfrm>
          <a:prstGeom prst="rect">
            <a:avLst/>
          </a:prstGeom>
          <a:noFill/>
          <a:ln>
            <a:noFill/>
          </a:ln>
        </p:spPr>
      </p:pic>
      <p:sp>
        <p:nvSpPr>
          <p:cNvPr id="1748" name="Google Shape;1748;p91"/>
          <p:cNvSpPr/>
          <p:nvPr/>
        </p:nvSpPr>
        <p:spPr>
          <a:xfrm>
            <a:off x="3629450" y="3811150"/>
            <a:ext cx="863700" cy="11241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49" name="Google Shape;1749;p91"/>
          <p:cNvCxnSpPr>
            <a:stCxn id="1748" idx="0"/>
          </p:cNvCxnSpPr>
          <p:nvPr/>
        </p:nvCxnSpPr>
        <p:spPr>
          <a:xfrm rot="10800000">
            <a:off x="1850600" y="2261950"/>
            <a:ext cx="2210700" cy="1549200"/>
          </a:xfrm>
          <a:prstGeom prst="straightConnector1">
            <a:avLst/>
          </a:prstGeom>
          <a:noFill/>
          <a:ln w="28575" cap="flat" cmpd="sng">
            <a:solidFill>
              <a:srgbClr val="FF0000"/>
            </a:solidFill>
            <a:prstDash val="solid"/>
            <a:round/>
            <a:headEnd type="none" w="sm" len="sm"/>
            <a:tailEnd type="none" w="sm" len="sm"/>
          </a:ln>
        </p:spPr>
      </p:cxnSp>
      <p:sp>
        <p:nvSpPr>
          <p:cNvPr id="1750" name="Google Shape;1750;p91"/>
          <p:cNvSpPr txBox="1">
            <a:spLocks noGrp="1"/>
          </p:cNvSpPr>
          <p:nvPr>
            <p:ph type="body" idx="1"/>
          </p:nvPr>
        </p:nvSpPr>
        <p:spPr>
          <a:xfrm>
            <a:off x="466100" y="1363950"/>
            <a:ext cx="3098400" cy="1124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1200"/>
              </a:spcAft>
              <a:buSzPts val="1100"/>
              <a:buNone/>
            </a:pPr>
            <a:r>
              <a:rPr lang="en">
                <a:solidFill>
                  <a:srgbClr val="FF0000"/>
                </a:solidFill>
              </a:rPr>
              <a:t>If this is a possible solution, can return this and stop searching further</a:t>
            </a:r>
            <a:endParaRPr>
              <a:solidFill>
                <a:srgbClr val="FF0000"/>
              </a:solidFill>
            </a:endParaRPr>
          </a:p>
        </p:txBody>
      </p:sp>
      <p:sp>
        <p:nvSpPr>
          <p:cNvPr id="1751" name="Google Shape;1751;p91"/>
          <p:cNvSpPr/>
          <p:nvPr/>
        </p:nvSpPr>
        <p:spPr>
          <a:xfrm rot="-2913445">
            <a:off x="4560721" y="2848815"/>
            <a:ext cx="1001708" cy="985763"/>
          </a:xfrm>
          <a:prstGeom prst="plus">
            <a:avLst>
              <a:gd name="adj" fmla="val 43894"/>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91"/>
          <p:cNvSpPr/>
          <p:nvPr/>
        </p:nvSpPr>
        <p:spPr>
          <a:xfrm rot="-2913445">
            <a:off x="4560721" y="3880315"/>
            <a:ext cx="1001708" cy="985763"/>
          </a:xfrm>
          <a:prstGeom prst="plus">
            <a:avLst>
              <a:gd name="adj" fmla="val 43894"/>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91"/>
          <p:cNvSpPr/>
          <p:nvPr/>
        </p:nvSpPr>
        <p:spPr>
          <a:xfrm rot="-2913445">
            <a:off x="5905796" y="2848815"/>
            <a:ext cx="1001708" cy="985763"/>
          </a:xfrm>
          <a:prstGeom prst="plus">
            <a:avLst>
              <a:gd name="adj" fmla="val 43894"/>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91"/>
          <p:cNvSpPr/>
          <p:nvPr/>
        </p:nvSpPr>
        <p:spPr>
          <a:xfrm rot="-2913445">
            <a:off x="5084871" y="1923115"/>
            <a:ext cx="1001708" cy="985763"/>
          </a:xfrm>
          <a:prstGeom prst="plus">
            <a:avLst>
              <a:gd name="adj" fmla="val 43894"/>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91"/>
          <p:cNvSpPr/>
          <p:nvPr/>
        </p:nvSpPr>
        <p:spPr>
          <a:xfrm rot="-2913445">
            <a:off x="5905796" y="4019965"/>
            <a:ext cx="1001708" cy="985763"/>
          </a:xfrm>
          <a:prstGeom prst="plus">
            <a:avLst>
              <a:gd name="adj" fmla="val 43894"/>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91"/>
          <p:cNvSpPr/>
          <p:nvPr/>
        </p:nvSpPr>
        <p:spPr>
          <a:xfrm rot="-2913445">
            <a:off x="6949271" y="2848815"/>
            <a:ext cx="1001708" cy="985763"/>
          </a:xfrm>
          <a:prstGeom prst="plus">
            <a:avLst>
              <a:gd name="adj" fmla="val 43894"/>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91"/>
          <p:cNvSpPr/>
          <p:nvPr/>
        </p:nvSpPr>
        <p:spPr>
          <a:xfrm rot="-2913445">
            <a:off x="6949271" y="3948915"/>
            <a:ext cx="1001708" cy="985763"/>
          </a:xfrm>
          <a:prstGeom prst="plus">
            <a:avLst>
              <a:gd name="adj" fmla="val 43894"/>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761"/>
        <p:cNvGrpSpPr/>
        <p:nvPr/>
      </p:nvGrpSpPr>
      <p:grpSpPr>
        <a:xfrm>
          <a:off x="0" y="0"/>
          <a:ext cx="0" cy="0"/>
          <a:chOff x="0" y="0"/>
          <a:chExt cx="0" cy="0"/>
        </a:xfrm>
      </p:grpSpPr>
      <p:sp>
        <p:nvSpPr>
          <p:cNvPr id="1762" name="Google Shape;1762;p92"/>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5b</a:t>
            </a:r>
            <a:endParaRPr/>
          </a:p>
        </p:txBody>
      </p:sp>
      <p:pic>
        <p:nvPicPr>
          <p:cNvPr id="1763" name="Google Shape;1763;p92"/>
          <p:cNvPicPr preferRelativeResize="0"/>
          <p:nvPr/>
        </p:nvPicPr>
        <p:blipFill rotWithShape="1">
          <a:blip r:embed="rId3">
            <a:alphaModFix/>
          </a:blip>
          <a:srcRect/>
          <a:stretch/>
        </p:blipFill>
        <p:spPr>
          <a:xfrm>
            <a:off x="1223537" y="1474502"/>
            <a:ext cx="6696924" cy="3477401"/>
          </a:xfrm>
          <a:prstGeom prst="rect">
            <a:avLst/>
          </a:prstGeom>
          <a:noFill/>
          <a:ln>
            <a:noFill/>
          </a:ln>
        </p:spPr>
      </p:pic>
      <p:sp>
        <p:nvSpPr>
          <p:cNvPr id="1764" name="Google Shape;1764;p92"/>
          <p:cNvSpPr/>
          <p:nvPr/>
        </p:nvSpPr>
        <p:spPr>
          <a:xfrm>
            <a:off x="7056750" y="3811150"/>
            <a:ext cx="863700" cy="11241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92"/>
          <p:cNvSpPr txBox="1">
            <a:spLocks noGrp="1"/>
          </p:cNvSpPr>
          <p:nvPr>
            <p:ph type="body" idx="1"/>
          </p:nvPr>
        </p:nvSpPr>
        <p:spPr>
          <a:xfrm>
            <a:off x="6169100" y="1322825"/>
            <a:ext cx="2673300" cy="1124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1200"/>
              </a:spcAft>
              <a:buSzPts val="1100"/>
              <a:buNone/>
            </a:pPr>
            <a:r>
              <a:rPr lang="en">
                <a:solidFill>
                  <a:srgbClr val="FF0000"/>
                </a:solidFill>
              </a:rPr>
              <a:t>Worst case still searches through everything</a:t>
            </a:r>
            <a:endParaRPr>
              <a:solidFill>
                <a:srgbClr val="FF0000"/>
              </a:solidFill>
            </a:endParaRPr>
          </a:p>
        </p:txBody>
      </p:sp>
      <p:cxnSp>
        <p:nvCxnSpPr>
          <p:cNvPr id="1766" name="Google Shape;1766;p92"/>
          <p:cNvCxnSpPr/>
          <p:nvPr/>
        </p:nvCxnSpPr>
        <p:spPr>
          <a:xfrm rot="10800000" flipH="1">
            <a:off x="7786800" y="1919250"/>
            <a:ext cx="329100" cy="1905600"/>
          </a:xfrm>
          <a:prstGeom prst="straightConnector1">
            <a:avLst/>
          </a:prstGeom>
          <a:noFill/>
          <a:ln w="28575" cap="flat" cmpd="sng">
            <a:solidFill>
              <a:srgbClr val="FF0000"/>
            </a:solidFill>
            <a:prstDash val="solid"/>
            <a:round/>
            <a:headEnd type="none" w="sm" len="sm"/>
            <a:tailEnd type="none" w="sm" len="sm"/>
          </a:ln>
        </p:spPr>
      </p:cxn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770"/>
        <p:cNvGrpSpPr/>
        <p:nvPr/>
      </p:nvGrpSpPr>
      <p:grpSpPr>
        <a:xfrm>
          <a:off x="0" y="0"/>
          <a:ext cx="0" cy="0"/>
          <a:chOff x="0" y="0"/>
          <a:chExt cx="0" cy="0"/>
        </a:xfrm>
      </p:grpSpPr>
      <p:sp>
        <p:nvSpPr>
          <p:cNvPr id="1771" name="Google Shape;1771;p93"/>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5b</a:t>
            </a:r>
            <a:endParaRPr/>
          </a:p>
        </p:txBody>
      </p:sp>
      <p:pic>
        <p:nvPicPr>
          <p:cNvPr id="1772" name="Google Shape;1772;p93"/>
          <p:cNvPicPr preferRelativeResize="0"/>
          <p:nvPr/>
        </p:nvPicPr>
        <p:blipFill rotWithShape="1">
          <a:blip r:embed="rId3">
            <a:alphaModFix/>
          </a:blip>
          <a:srcRect/>
          <a:stretch/>
        </p:blipFill>
        <p:spPr>
          <a:xfrm>
            <a:off x="1223537" y="1474502"/>
            <a:ext cx="6696924" cy="3477401"/>
          </a:xfrm>
          <a:prstGeom prst="rect">
            <a:avLst/>
          </a:prstGeom>
          <a:noFill/>
          <a:ln>
            <a:noFill/>
          </a:ln>
        </p:spPr>
      </p:pic>
      <p:sp>
        <p:nvSpPr>
          <p:cNvPr id="1773" name="Google Shape;1773;p93"/>
          <p:cNvSpPr txBox="1">
            <a:spLocks noGrp="1"/>
          </p:cNvSpPr>
          <p:nvPr>
            <p:ph type="body" idx="1"/>
          </p:nvPr>
        </p:nvSpPr>
        <p:spPr>
          <a:xfrm>
            <a:off x="6169100" y="1322825"/>
            <a:ext cx="2673300" cy="1124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1200"/>
              </a:spcAft>
              <a:buSzPts val="1100"/>
              <a:buNone/>
            </a:pPr>
            <a:r>
              <a:rPr lang="en">
                <a:solidFill>
                  <a:srgbClr val="FF0000"/>
                </a:solidFill>
              </a:rPr>
              <a:t>What do you observe about this graph?</a:t>
            </a:r>
            <a:endParaRPr>
              <a:solidFill>
                <a:srgbClr val="FF0000"/>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777"/>
        <p:cNvGrpSpPr/>
        <p:nvPr/>
      </p:nvGrpSpPr>
      <p:grpSpPr>
        <a:xfrm>
          <a:off x="0" y="0"/>
          <a:ext cx="0" cy="0"/>
          <a:chOff x="0" y="0"/>
          <a:chExt cx="0" cy="0"/>
        </a:xfrm>
      </p:grpSpPr>
      <p:sp>
        <p:nvSpPr>
          <p:cNvPr id="1778" name="Google Shape;1778;p94"/>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5b</a:t>
            </a:r>
            <a:endParaRPr/>
          </a:p>
        </p:txBody>
      </p:sp>
      <p:pic>
        <p:nvPicPr>
          <p:cNvPr id="1779" name="Google Shape;1779;p94"/>
          <p:cNvPicPr preferRelativeResize="0"/>
          <p:nvPr/>
        </p:nvPicPr>
        <p:blipFill rotWithShape="1">
          <a:blip r:embed="rId3">
            <a:alphaModFix/>
          </a:blip>
          <a:srcRect/>
          <a:stretch/>
        </p:blipFill>
        <p:spPr>
          <a:xfrm>
            <a:off x="1223537" y="1474502"/>
            <a:ext cx="6696924" cy="3477401"/>
          </a:xfrm>
          <a:prstGeom prst="rect">
            <a:avLst/>
          </a:prstGeom>
          <a:noFill/>
          <a:ln>
            <a:noFill/>
          </a:ln>
        </p:spPr>
      </p:pic>
      <p:sp>
        <p:nvSpPr>
          <p:cNvPr id="1780" name="Google Shape;1780;p94"/>
          <p:cNvSpPr txBox="1">
            <a:spLocks noGrp="1"/>
          </p:cNvSpPr>
          <p:nvPr>
            <p:ph type="body" idx="1"/>
          </p:nvPr>
        </p:nvSpPr>
        <p:spPr>
          <a:xfrm>
            <a:off x="6169100" y="1322825"/>
            <a:ext cx="2673300" cy="1124100"/>
          </a:xfrm>
          <a:prstGeom prst="rect">
            <a:avLst/>
          </a:prstGeom>
          <a:noFill/>
          <a:ln>
            <a:noFill/>
          </a:ln>
        </p:spPr>
        <p:txBody>
          <a:bodyPr spcFirstLastPara="1" wrap="square" lIns="68575" tIns="34275" rIns="68575" bIns="34275" anchor="t" anchorCtr="0">
            <a:normAutofit fontScale="92500" lnSpcReduction="20000"/>
          </a:bodyPr>
          <a:lstStyle/>
          <a:p>
            <a:pPr marL="0" lvl="0" indent="0" algn="l" rtl="0">
              <a:lnSpc>
                <a:spcPct val="90000"/>
              </a:lnSpc>
              <a:spcBef>
                <a:spcPts val="1100"/>
              </a:spcBef>
              <a:spcAft>
                <a:spcPts val="0"/>
              </a:spcAft>
              <a:buSzPts val="1100"/>
              <a:buNone/>
            </a:pPr>
            <a:r>
              <a:rPr lang="en">
                <a:solidFill>
                  <a:srgbClr val="FF0000"/>
                </a:solidFill>
              </a:rPr>
              <a:t>What do you observe about this graph?</a:t>
            </a:r>
            <a:endParaRPr>
              <a:solidFill>
                <a:srgbClr val="FF0000"/>
              </a:solidFill>
            </a:endParaRPr>
          </a:p>
          <a:p>
            <a:pPr marL="0" lvl="0" indent="0" algn="l" rtl="0">
              <a:lnSpc>
                <a:spcPct val="90000"/>
              </a:lnSpc>
              <a:spcBef>
                <a:spcPts val="1200"/>
              </a:spcBef>
              <a:spcAft>
                <a:spcPts val="1200"/>
              </a:spcAft>
              <a:buSzPts val="1100"/>
              <a:buNone/>
            </a:pPr>
            <a:r>
              <a:rPr lang="en" b="1">
                <a:solidFill>
                  <a:srgbClr val="FF0000"/>
                </a:solidFill>
              </a:rPr>
              <a:t>Tree</a:t>
            </a:r>
            <a:endParaRPr b="1">
              <a:solidFill>
                <a:srgbClr val="FF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784"/>
        <p:cNvGrpSpPr/>
        <p:nvPr/>
      </p:nvGrpSpPr>
      <p:grpSpPr>
        <a:xfrm>
          <a:off x="0" y="0"/>
          <a:ext cx="0" cy="0"/>
          <a:chOff x="0" y="0"/>
          <a:chExt cx="0" cy="0"/>
        </a:xfrm>
      </p:grpSpPr>
      <p:sp>
        <p:nvSpPr>
          <p:cNvPr id="1785" name="Google Shape;1785;p95"/>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5b</a:t>
            </a:r>
            <a:endParaRPr/>
          </a:p>
        </p:txBody>
      </p:sp>
      <p:sp>
        <p:nvSpPr>
          <p:cNvPr id="1786" name="Google Shape;1786;p95"/>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r>
              <a:rPr lang="en"/>
              <a:t>How to make it run faster?</a:t>
            </a: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0"/>
              </a:spcAft>
              <a:buSzPts val="1100"/>
              <a:buNone/>
            </a:pPr>
            <a:r>
              <a:rPr lang="en" b="1" i="1"/>
              <a:t>Heuristics</a:t>
            </a:r>
            <a:endParaRPr b="1" i="1"/>
          </a:p>
          <a:p>
            <a:pPr marL="457200" lvl="0" indent="-298450" algn="l" rtl="0">
              <a:lnSpc>
                <a:spcPct val="90000"/>
              </a:lnSpc>
              <a:spcBef>
                <a:spcPts val="1200"/>
              </a:spcBef>
              <a:spcAft>
                <a:spcPts val="0"/>
              </a:spcAft>
              <a:buSzPts val="1100"/>
              <a:buChar char="-"/>
            </a:pPr>
            <a:r>
              <a:rPr lang="en"/>
              <a:t>The choice of which variable to assign first, which value to assign to a variable first can help invalidate large subtrees earlier (</a:t>
            </a:r>
            <a:r>
              <a:rPr lang="en" i="1"/>
              <a:t>pruning</a:t>
            </a:r>
            <a:r>
              <a:rPr lang="en"/>
              <a:t>)</a:t>
            </a:r>
            <a:endParaRPr/>
          </a:p>
          <a:p>
            <a:pPr marL="457200" lvl="0" indent="-298450" algn="l" rtl="0">
              <a:lnSpc>
                <a:spcPct val="90000"/>
              </a:lnSpc>
              <a:spcBef>
                <a:spcPts val="0"/>
              </a:spcBef>
              <a:spcAft>
                <a:spcPts val="0"/>
              </a:spcAft>
              <a:buSzPts val="1100"/>
              <a:buChar char="-"/>
            </a:pPr>
            <a:r>
              <a:rPr lang="en"/>
              <a:t>Save on wasteful computation</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6218</Words>
  <Application>Microsoft Macintosh PowerPoint</Application>
  <PresentationFormat>On-screen Show (16:9)</PresentationFormat>
  <Paragraphs>1432</Paragraphs>
  <Slides>134</Slides>
  <Notes>134</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134</vt:i4>
      </vt:variant>
    </vt:vector>
  </HeadingPairs>
  <TitlesOfParts>
    <vt:vector size="142" baseType="lpstr">
      <vt:lpstr>Calibri</vt:lpstr>
      <vt:lpstr>CMR10</vt:lpstr>
      <vt:lpstr>Consolas</vt:lpstr>
      <vt:lpstr>Arial</vt:lpstr>
      <vt:lpstr>Roboto</vt:lpstr>
      <vt:lpstr>Times New Roman</vt:lpstr>
      <vt:lpstr>Open Sans</vt:lpstr>
      <vt:lpstr>Simple Light</vt:lpstr>
      <vt:lpstr>CS2040S Tutorial 9</vt:lpstr>
      <vt:lpstr>Administrative Matters</vt:lpstr>
      <vt:lpstr>Today’s tutorial</vt:lpstr>
      <vt:lpstr>Graph representation</vt:lpstr>
      <vt:lpstr>Graph Representation</vt:lpstr>
      <vt:lpstr>Graph Representation</vt:lpstr>
      <vt:lpstr>Graph Representation</vt:lpstr>
      <vt:lpstr>Graph Representation</vt:lpstr>
      <vt:lpstr>Adjacency List (Undirected Graph) </vt:lpstr>
      <vt:lpstr>Adjacency List (Undirected Graph)</vt:lpstr>
      <vt:lpstr>Adjacency List (Undirected Graph) </vt:lpstr>
      <vt:lpstr>Adjacency List (Undirected Graph) </vt:lpstr>
      <vt:lpstr>Adjacency List (Undirected Graph) </vt:lpstr>
      <vt:lpstr>Adjacency List (Undirected Graph) </vt:lpstr>
      <vt:lpstr>Adjacency Matrix (Undirected Graph)</vt:lpstr>
      <vt:lpstr>Adjacency Matrix (Undirected Graph)</vt:lpstr>
      <vt:lpstr>Adjacency Matrix (Undirected Graph)</vt:lpstr>
      <vt:lpstr>Adjacency Matrix (Undirected Graph)</vt:lpstr>
      <vt:lpstr>Adjacency Matrix (Undirected Graph)</vt:lpstr>
      <vt:lpstr>Adjacency List (Directed Graph) </vt:lpstr>
      <vt:lpstr>Adjacency List (Directed Graph) </vt:lpstr>
      <vt:lpstr>Adjacency List (Directed Graph) </vt:lpstr>
      <vt:lpstr>Adjacency List (Directed Graph) </vt:lpstr>
      <vt:lpstr>Adjacency List (Directed Graph) </vt:lpstr>
      <vt:lpstr>Adjacency Matrix (Directed Graph)</vt:lpstr>
      <vt:lpstr>Adjacency Matrix (Directed Graph)</vt:lpstr>
      <vt:lpstr>Adjacency Matrix (Directed Graph)</vt:lpstr>
      <vt:lpstr>Adjacency Matrix (Directed Graph)</vt:lpstr>
      <vt:lpstr>Adjacency Matrix (Directed Graph)</vt:lpstr>
      <vt:lpstr>Graph Representations</vt:lpstr>
      <vt:lpstr>Graph Representations</vt:lpstr>
      <vt:lpstr>Graph Representations</vt:lpstr>
      <vt:lpstr>Graph traversal BFS/DFS</vt:lpstr>
      <vt:lpstr>BFS</vt:lpstr>
      <vt:lpstr>BFS</vt:lpstr>
      <vt:lpstr>BFS</vt:lpstr>
      <vt:lpstr>BFS</vt:lpstr>
      <vt:lpstr>BFS</vt:lpstr>
      <vt:lpstr>BFS</vt:lpstr>
      <vt:lpstr>DFS</vt:lpstr>
      <vt:lpstr>DFS</vt:lpstr>
      <vt:lpstr>DFS</vt:lpstr>
      <vt:lpstr>DFS</vt:lpstr>
      <vt:lpstr>DFS</vt:lpstr>
      <vt:lpstr>DFS</vt:lpstr>
      <vt:lpstr>PowerPoint Presentation</vt:lpstr>
      <vt:lpstr>Important reminders!</vt:lpstr>
      <vt:lpstr>Tutorial</vt:lpstr>
      <vt:lpstr>Problem 1a</vt:lpstr>
      <vt:lpstr>Problem 1a</vt:lpstr>
      <vt:lpstr>Problem 1a</vt:lpstr>
      <vt:lpstr>Problem 1a</vt:lpstr>
      <vt:lpstr>Problem 1a</vt:lpstr>
      <vt:lpstr>Problem 1b</vt:lpstr>
      <vt:lpstr>Problem 1b</vt:lpstr>
      <vt:lpstr>Problem 1b</vt:lpstr>
      <vt:lpstr>Problem 1b</vt:lpstr>
      <vt:lpstr>Problem 1b</vt:lpstr>
      <vt:lpstr>Problem 2</vt:lpstr>
      <vt:lpstr>Problem 2</vt:lpstr>
      <vt:lpstr>Problem 2</vt:lpstr>
      <vt:lpstr>Problem 2</vt:lpstr>
      <vt:lpstr>PowerPoint Presentation</vt:lpstr>
      <vt:lpstr>Problem 3</vt:lpstr>
      <vt:lpstr>Problem 3</vt:lpstr>
      <vt:lpstr>Problem 3</vt:lpstr>
      <vt:lpstr>Problem 3</vt:lpstr>
      <vt:lpstr>Problem 3</vt:lpstr>
      <vt:lpstr>Problem 3</vt:lpstr>
      <vt:lpstr>Problem 3</vt:lpstr>
      <vt:lpstr>Problem 3</vt:lpstr>
      <vt:lpstr>Problem 4 Graph Modeling</vt:lpstr>
      <vt:lpstr>Graph Modelling</vt:lpstr>
      <vt:lpstr>Graph Modelling</vt:lpstr>
      <vt:lpstr>Graph Modelling</vt:lpstr>
      <vt:lpstr>Graph Modelling</vt:lpstr>
      <vt:lpstr>Graph Modelling</vt:lpstr>
      <vt:lpstr>Graph Modelling</vt:lpstr>
      <vt:lpstr>Graph Modelling</vt:lpstr>
      <vt:lpstr>Graph Modelling</vt:lpstr>
      <vt:lpstr>Graph Modelling</vt:lpstr>
      <vt:lpstr>Graph Modelling</vt:lpstr>
      <vt:lpstr>Graph Modelling</vt:lpstr>
      <vt:lpstr>Graph Modelling</vt:lpstr>
      <vt:lpstr>Graph Modelling</vt:lpstr>
      <vt:lpstr>Problem 5a</vt:lpstr>
      <vt:lpstr>Problem 5a</vt:lpstr>
      <vt:lpstr>Problem 5a</vt:lpstr>
      <vt:lpstr>Problem 5a</vt:lpstr>
      <vt:lpstr>Problem 5a</vt:lpstr>
      <vt:lpstr>Problem 5b</vt:lpstr>
      <vt:lpstr>Problem 5b</vt:lpstr>
      <vt:lpstr>Problem 5b</vt:lpstr>
      <vt:lpstr>Problem 5b</vt:lpstr>
      <vt:lpstr>Problem 5b</vt:lpstr>
      <vt:lpstr>Problem 5b</vt:lpstr>
      <vt:lpstr>Problem 5b</vt:lpstr>
      <vt:lpstr>Problem 5b</vt:lpstr>
      <vt:lpstr>Problem 5b</vt:lpstr>
      <vt:lpstr>Problem 5c</vt:lpstr>
      <vt:lpstr>Problem 5c</vt:lpstr>
      <vt:lpstr>Problem 5</vt:lpstr>
      <vt:lpstr>Problem 6</vt:lpstr>
      <vt:lpstr>Problem 6</vt:lpstr>
      <vt:lpstr>Problem 6</vt:lpstr>
      <vt:lpstr>Problem 6: Consistent?</vt:lpstr>
      <vt:lpstr>Problem 6: Consistent?</vt:lpstr>
      <vt:lpstr>Problem 6: Consistent?</vt:lpstr>
      <vt:lpstr>Consistent example</vt:lpstr>
      <vt:lpstr>Consistent example</vt:lpstr>
      <vt:lpstr>Consistent example</vt:lpstr>
      <vt:lpstr>Consistent example</vt:lpstr>
      <vt:lpstr>Inconsistent example</vt:lpstr>
      <vt:lpstr>Problem 6: Sufficient?</vt:lpstr>
      <vt:lpstr>Problem 6: Sufficient?</vt:lpstr>
      <vt:lpstr>Problem 6: Sufficient?</vt:lpstr>
      <vt:lpstr>Problem 6: Sufficient?</vt:lpstr>
      <vt:lpstr>Problem 6: Sufficient?</vt:lpstr>
      <vt:lpstr>Problem 6: Algorithm</vt:lpstr>
      <vt:lpstr>Problem 6: Algorithm</vt:lpstr>
      <vt:lpstr>Problem 7: Gone viral</vt:lpstr>
      <vt:lpstr>Problem 7: Gone viral</vt:lpstr>
      <vt:lpstr>Problem 7</vt:lpstr>
      <vt:lpstr>Problem 7</vt:lpstr>
      <vt:lpstr>Problem 7: 1 infected case</vt:lpstr>
      <vt:lpstr>Problem 7: 1 infected case</vt:lpstr>
      <vt:lpstr>Problem 7: 1 infected case</vt:lpstr>
      <vt:lpstr>Problem 7: 1 infected case</vt:lpstr>
      <vt:lpstr>Problem 7: 1 infected case</vt:lpstr>
      <vt:lpstr>Problem 7: 1 infected case</vt:lpstr>
      <vt:lpstr>Problem 7: 2 infected case</vt:lpstr>
      <vt:lpstr>Problem 7: 2 infections case</vt:lpstr>
      <vt:lpstr>Problem 7: 2 infections case</vt:lpstr>
      <vt:lpstr>Problem 7: 2 infections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CS2040S Tutorial 9</dc:title>
  <cp:lastModifiedBy>Chee Zhong Wei</cp:lastModifiedBy>
  <cp:revision>1</cp:revision>
  <dcterms:modified xsi:type="dcterms:W3CDTF">2023-03-28T07:02:07Z</dcterms:modified>
</cp:coreProperties>
</file>