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36" r:id="rId59"/>
    <p:sldId id="337" r:id="rId60"/>
    <p:sldId id="409" r:id="rId61"/>
    <p:sldId id="410" r:id="rId62"/>
    <p:sldId id="411" r:id="rId63"/>
    <p:sldId id="338" r:id="rId64"/>
    <p:sldId id="339" r:id="rId65"/>
    <p:sldId id="340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  <p:sldId id="350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58" r:id="rId84"/>
    <p:sldId id="359" r:id="rId85"/>
    <p:sldId id="360" r:id="rId86"/>
    <p:sldId id="361" r:id="rId87"/>
    <p:sldId id="362" r:id="rId88"/>
    <p:sldId id="363" r:id="rId89"/>
    <p:sldId id="364" r:id="rId90"/>
    <p:sldId id="365" r:id="rId91"/>
    <p:sldId id="366" r:id="rId92"/>
    <p:sldId id="367" r:id="rId93"/>
    <p:sldId id="368" r:id="rId94"/>
    <p:sldId id="369" r:id="rId95"/>
    <p:sldId id="370" r:id="rId96"/>
    <p:sldId id="371" r:id="rId97"/>
    <p:sldId id="372" r:id="rId98"/>
    <p:sldId id="373" r:id="rId99"/>
    <p:sldId id="374" r:id="rId100"/>
    <p:sldId id="375" r:id="rId101"/>
    <p:sldId id="376" r:id="rId102"/>
    <p:sldId id="377" r:id="rId103"/>
    <p:sldId id="378" r:id="rId104"/>
    <p:sldId id="379" r:id="rId105"/>
    <p:sldId id="380" r:id="rId106"/>
    <p:sldId id="381" r:id="rId107"/>
    <p:sldId id="382" r:id="rId108"/>
    <p:sldId id="383" r:id="rId109"/>
    <p:sldId id="384" r:id="rId110"/>
    <p:sldId id="385" r:id="rId111"/>
    <p:sldId id="386" r:id="rId112"/>
    <p:sldId id="387" r:id="rId113"/>
    <p:sldId id="388" r:id="rId114"/>
    <p:sldId id="389" r:id="rId115"/>
    <p:sldId id="390" r:id="rId116"/>
    <p:sldId id="391" r:id="rId117"/>
    <p:sldId id="392" r:id="rId118"/>
    <p:sldId id="393" r:id="rId119"/>
    <p:sldId id="394" r:id="rId120"/>
    <p:sldId id="395" r:id="rId121"/>
    <p:sldId id="396" r:id="rId122"/>
    <p:sldId id="397" r:id="rId123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>
      <p:cViewPr varScale="1">
        <p:scale>
          <a:sx n="138" d="100"/>
          <a:sy n="138" d="100"/>
        </p:scale>
        <p:origin x="88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775779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30273"/>
            <a:ext cx="8374549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176350"/>
            <a:ext cx="8065770" cy="1911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yanpeh@u.nus.ed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6071" y="1879854"/>
            <a:ext cx="57480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dirty="0">
                <a:latin typeface="Arial"/>
                <a:cs typeface="Arial"/>
              </a:rPr>
              <a:t>CS2040S</a:t>
            </a:r>
            <a:r>
              <a:rPr sz="5200" spc="-245" dirty="0">
                <a:latin typeface="Arial"/>
                <a:cs typeface="Arial"/>
              </a:rPr>
              <a:t> </a:t>
            </a:r>
            <a:r>
              <a:rPr sz="5200" dirty="0">
                <a:latin typeface="Arial"/>
                <a:cs typeface="Arial"/>
              </a:rPr>
              <a:t>Tutorial</a:t>
            </a:r>
            <a:r>
              <a:rPr sz="5200" spc="-145" dirty="0">
                <a:latin typeface="Arial"/>
                <a:cs typeface="Arial"/>
              </a:rPr>
              <a:t> </a:t>
            </a:r>
            <a:r>
              <a:rPr sz="5200" spc="-50" dirty="0">
                <a:latin typeface="Arial"/>
                <a:cs typeface="Arial"/>
              </a:rPr>
              <a:t>1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4105" y="2892926"/>
            <a:ext cx="1934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T3</a:t>
            </a:r>
            <a:r>
              <a:rPr lang="en-US" sz="2800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r>
              <a:rPr sz="2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Week</a:t>
            </a:r>
            <a:r>
              <a:rPr sz="2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3300" y="4611537"/>
            <a:ext cx="35458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Please</a:t>
            </a:r>
            <a:r>
              <a:rPr sz="1100" spc="-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turn</a:t>
            </a:r>
            <a:r>
              <a:rPr sz="11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on</a:t>
            </a:r>
            <a:r>
              <a:rPr sz="11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your</a:t>
            </a:r>
            <a:r>
              <a:rPr sz="1100" spc="-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cameras,</a:t>
            </a:r>
            <a:r>
              <a:rPr sz="11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this</a:t>
            </a:r>
            <a:r>
              <a:rPr sz="11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is</a:t>
            </a:r>
            <a:r>
              <a:rPr sz="11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supposed</a:t>
            </a:r>
            <a:r>
              <a:rPr sz="1100" spc="-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to</a:t>
            </a:r>
            <a:r>
              <a:rPr sz="11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be</a:t>
            </a:r>
            <a:r>
              <a:rPr sz="11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666666"/>
                </a:solidFill>
                <a:latin typeface="Arial"/>
                <a:cs typeface="Arial"/>
              </a:rPr>
              <a:t>f2f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class</a:t>
            </a:r>
            <a:r>
              <a:rPr sz="1100" spc="-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so</a:t>
            </a:r>
            <a:r>
              <a:rPr sz="11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it</a:t>
            </a:r>
            <a:r>
              <a:rPr sz="11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would</a:t>
            </a:r>
            <a:r>
              <a:rPr sz="11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be</a:t>
            </a:r>
            <a:r>
              <a:rPr sz="11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great</a:t>
            </a:r>
            <a:r>
              <a:rPr sz="11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if</a:t>
            </a:r>
            <a:r>
              <a:rPr sz="11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1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can</a:t>
            </a:r>
            <a:r>
              <a:rPr sz="11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get</a:t>
            </a:r>
            <a:r>
              <a:rPr sz="11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to</a:t>
            </a:r>
            <a:r>
              <a:rPr sz="11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know</a:t>
            </a:r>
            <a:r>
              <a:rPr sz="11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666666"/>
                </a:solidFill>
                <a:latin typeface="Arial"/>
                <a:cs typeface="Arial"/>
              </a:rPr>
              <a:t>your</a:t>
            </a:r>
            <a:r>
              <a:rPr sz="11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666666"/>
                </a:solidFill>
                <a:latin typeface="Arial"/>
                <a:cs typeface="Arial"/>
              </a:rPr>
              <a:t>faces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ps2</a:t>
            </a:r>
            <a:r>
              <a:rPr spc="-10" dirty="0"/>
              <a:t> things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322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Read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question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carefully!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8362" y="2109912"/>
            <a:ext cx="7277100" cy="1905000"/>
            <a:chOff x="758362" y="2109912"/>
            <a:chExt cx="7277100" cy="1905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362" y="2109912"/>
              <a:ext cx="7277099" cy="1904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69542" y="3719445"/>
              <a:ext cx="1132840" cy="280035"/>
            </a:xfrm>
            <a:custGeom>
              <a:avLst/>
              <a:gdLst/>
              <a:ahLst/>
              <a:cxnLst/>
              <a:rect l="l" t="t" r="r" b="b"/>
              <a:pathLst>
                <a:path w="1132840" h="280035">
                  <a:moveTo>
                    <a:pt x="0" y="0"/>
                  </a:moveTo>
                  <a:lnTo>
                    <a:pt x="1132499" y="0"/>
                  </a:lnTo>
                  <a:lnTo>
                    <a:pt x="1132499" y="279899"/>
                  </a:lnTo>
                  <a:lnTo>
                    <a:pt x="0" y="279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Understanding</a:t>
            </a:r>
            <a:r>
              <a:rPr sz="2800" spc="-25" dirty="0"/>
              <a:t> </a:t>
            </a:r>
            <a:r>
              <a:rPr sz="2800" spc="-10" dirty="0"/>
              <a:t>Big-</a:t>
            </a:r>
            <a:r>
              <a:rPr sz="2800" dirty="0"/>
              <a:t>Ω</a:t>
            </a:r>
            <a:r>
              <a:rPr sz="2800" spc="-20" dirty="0"/>
              <a:t> </a:t>
            </a:r>
            <a:r>
              <a:rPr sz="2800" dirty="0"/>
              <a:t>-</a:t>
            </a:r>
            <a:r>
              <a:rPr sz="2800" spc="-25" dirty="0"/>
              <a:t> </a:t>
            </a:r>
            <a:r>
              <a:rPr sz="2800" dirty="0"/>
              <a:t>Asymptotic</a:t>
            </a:r>
            <a:r>
              <a:rPr sz="2800" spc="-20" dirty="0"/>
              <a:t> </a:t>
            </a:r>
            <a:r>
              <a:rPr sz="2800" dirty="0"/>
              <a:t>Lower</a:t>
            </a:r>
            <a:r>
              <a:rPr sz="2800" spc="-20" dirty="0"/>
              <a:t> </a:t>
            </a:r>
            <a:r>
              <a:rPr sz="2800" spc="-10" dirty="0"/>
              <a:t>Bounds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127925" y="1216355"/>
            <a:ext cx="541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Let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g(n)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positive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functions.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say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6804" y="1730705"/>
            <a:ext cx="145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∈</a:t>
            </a:r>
            <a:r>
              <a:rPr sz="1800" spc="-50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Ω(g(n))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7925" y="2245055"/>
            <a:ext cx="540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there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exists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constants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such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7925" y="2559380"/>
            <a:ext cx="933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N,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5" y="3073730"/>
            <a:ext cx="8360409" cy="164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52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≥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Cg(n)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Formally,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Ω(g(n))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functions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contains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satisfying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above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conditions.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often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abuse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notation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say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"/>
              <a:cs typeface="Arial"/>
            </a:endParaRPr>
          </a:p>
          <a:p>
            <a:pPr marL="1333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Ω(g(n))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459249"/>
            <a:ext cx="2758263" cy="13178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51974" y="1730774"/>
            <a:ext cx="567055" cy="3619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Arial"/>
                <a:cs typeface="Arial"/>
              </a:rPr>
              <a:t>Cg(n)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6150" y="2746704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51974" y="1368974"/>
            <a:ext cx="626110" cy="361950"/>
          </a:xfrm>
          <a:custGeom>
            <a:avLst/>
            <a:gdLst/>
            <a:ahLst/>
            <a:cxnLst/>
            <a:rect l="l" t="t" r="r" b="b"/>
            <a:pathLst>
              <a:path w="626110" h="361950">
                <a:moveTo>
                  <a:pt x="625799" y="361799"/>
                </a:moveTo>
                <a:lnTo>
                  <a:pt x="0" y="361799"/>
                </a:lnTo>
                <a:lnTo>
                  <a:pt x="0" y="0"/>
                </a:lnTo>
                <a:lnTo>
                  <a:pt x="625799" y="0"/>
                </a:lnTo>
                <a:lnTo>
                  <a:pt x="625799" y="361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25000" y="1435904"/>
            <a:ext cx="254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Arial"/>
                <a:cs typeface="Arial"/>
              </a:rPr>
              <a:t>f(n)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Understanding</a:t>
            </a:r>
            <a:r>
              <a:rPr sz="2800" spc="-25" dirty="0"/>
              <a:t> </a:t>
            </a:r>
            <a:r>
              <a:rPr sz="2800" spc="-10" dirty="0"/>
              <a:t>Big-</a:t>
            </a:r>
            <a:r>
              <a:rPr sz="2800" dirty="0"/>
              <a:t>Ω</a:t>
            </a:r>
            <a:r>
              <a:rPr sz="2800" spc="-20" dirty="0"/>
              <a:t> </a:t>
            </a:r>
            <a:r>
              <a:rPr sz="2800" dirty="0"/>
              <a:t>-</a:t>
            </a:r>
            <a:r>
              <a:rPr sz="2800" spc="-25" dirty="0"/>
              <a:t> </a:t>
            </a:r>
            <a:r>
              <a:rPr sz="2800" dirty="0"/>
              <a:t>Asymptotic</a:t>
            </a:r>
            <a:r>
              <a:rPr sz="2800" spc="-20" dirty="0"/>
              <a:t> </a:t>
            </a:r>
            <a:r>
              <a:rPr sz="2800" dirty="0"/>
              <a:t>Lower</a:t>
            </a:r>
            <a:r>
              <a:rPr sz="2800" spc="-20" dirty="0"/>
              <a:t> </a:t>
            </a:r>
            <a:r>
              <a:rPr sz="2800" spc="-10" dirty="0"/>
              <a:t>Bounds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72025" y="1216355"/>
            <a:ext cx="4667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Quick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test: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Ω(n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),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Ω(n)?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Understanding</a:t>
            </a:r>
            <a:r>
              <a:rPr sz="2800" spc="-25" dirty="0"/>
              <a:t> </a:t>
            </a:r>
            <a:r>
              <a:rPr sz="2800" spc="-10" dirty="0"/>
              <a:t>Big-</a:t>
            </a:r>
            <a:r>
              <a:rPr sz="2800" dirty="0"/>
              <a:t>Ω</a:t>
            </a:r>
            <a:r>
              <a:rPr sz="2800" spc="-20" dirty="0"/>
              <a:t> </a:t>
            </a:r>
            <a:r>
              <a:rPr sz="2800" dirty="0"/>
              <a:t>-</a:t>
            </a:r>
            <a:r>
              <a:rPr sz="2800" spc="-25" dirty="0"/>
              <a:t> </a:t>
            </a:r>
            <a:r>
              <a:rPr sz="2800" dirty="0"/>
              <a:t>Asymptotic</a:t>
            </a:r>
            <a:r>
              <a:rPr sz="2800" spc="-20" dirty="0"/>
              <a:t> </a:t>
            </a:r>
            <a:r>
              <a:rPr sz="2800" dirty="0"/>
              <a:t>Lower</a:t>
            </a:r>
            <a:r>
              <a:rPr sz="2800" spc="-20" dirty="0"/>
              <a:t> </a:t>
            </a:r>
            <a:r>
              <a:rPr sz="2800" spc="-10" dirty="0"/>
              <a:t>Bounds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21225" y="1216355"/>
            <a:ext cx="8444865" cy="215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Quick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test: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Ω(n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),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Ω(n)?</a:t>
            </a:r>
            <a:endParaRPr sz="1800">
              <a:latin typeface="Arial"/>
              <a:cs typeface="Arial"/>
            </a:endParaRPr>
          </a:p>
          <a:p>
            <a:pPr marL="76200" marR="68580">
              <a:lnSpc>
                <a:spcPct val="114599"/>
              </a:lnSpc>
              <a:spcBef>
                <a:spcPts val="1575"/>
              </a:spcBef>
            </a:pP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Yes,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because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look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Ω(n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Ω(n)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functions,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clearly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see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endParaRPr sz="1800">
              <a:latin typeface="Arial"/>
              <a:cs typeface="Arial"/>
            </a:endParaRPr>
          </a:p>
          <a:p>
            <a:pPr marL="76200" marR="3515360" indent="3503929">
              <a:lnSpc>
                <a:spcPct val="1875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Ω(n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⊆</a:t>
            </a:r>
            <a:r>
              <a:rPr sz="1800" spc="-55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Ω(n)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Since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∈</a:t>
            </a:r>
            <a:r>
              <a:rPr sz="1800" spc="-55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Ω(n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),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∈</a:t>
            </a:r>
            <a:r>
              <a:rPr sz="1800" spc="-55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Ω(n).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Understanding</a:t>
            </a:r>
            <a:r>
              <a:rPr sz="2800" spc="-55" dirty="0"/>
              <a:t> </a:t>
            </a:r>
            <a:r>
              <a:rPr sz="2800" spc="-10" dirty="0"/>
              <a:t>Big-</a:t>
            </a:r>
            <a:r>
              <a:rPr sz="2800" dirty="0"/>
              <a:t>Θ</a:t>
            </a:r>
            <a:r>
              <a:rPr sz="2800" spc="-45" dirty="0"/>
              <a:t> </a:t>
            </a:r>
            <a:r>
              <a:rPr sz="2800" dirty="0"/>
              <a:t>-</a:t>
            </a:r>
            <a:r>
              <a:rPr sz="2800" spc="-45" dirty="0"/>
              <a:t> </a:t>
            </a:r>
            <a:r>
              <a:rPr sz="2800" dirty="0"/>
              <a:t>Asymptotic</a:t>
            </a:r>
            <a:r>
              <a:rPr sz="2800" spc="-90" dirty="0"/>
              <a:t> </a:t>
            </a:r>
            <a:r>
              <a:rPr sz="2800" dirty="0"/>
              <a:t>Tight</a:t>
            </a:r>
            <a:r>
              <a:rPr sz="2800" spc="-40" dirty="0"/>
              <a:t> </a:t>
            </a:r>
            <a:r>
              <a:rPr sz="2800" spc="-10" dirty="0"/>
              <a:t>Bounds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127925" y="1216355"/>
            <a:ext cx="541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Let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g(n)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positive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functions.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say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3344" y="1730705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∈</a:t>
            </a:r>
            <a:r>
              <a:rPr sz="1800" spc="-50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Θ(g(n))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7925" y="224505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5031" y="2759405"/>
            <a:ext cx="339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∈</a:t>
            </a:r>
            <a:r>
              <a:rPr sz="1800" spc="-60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Ω(g(n))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∈</a:t>
            </a:r>
            <a:r>
              <a:rPr sz="1800" spc="-55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O(g(n))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1700" y="1252750"/>
            <a:ext cx="2766060" cy="1695450"/>
            <a:chOff x="311700" y="1252750"/>
            <a:chExt cx="2766060" cy="16954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700" y="1459250"/>
              <a:ext cx="2758263" cy="13178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700" y="1252750"/>
              <a:ext cx="2765925" cy="169500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451974" y="1477450"/>
            <a:ext cx="626110" cy="3619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spc="-20" dirty="0">
                <a:latin typeface="Arial"/>
                <a:cs typeface="Arial"/>
              </a:rPr>
              <a:t>f(n)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1974" y="1878625"/>
            <a:ext cx="626110" cy="3619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Arial"/>
                <a:cs typeface="Arial"/>
              </a:rPr>
              <a:t>C</a:t>
            </a:r>
            <a:r>
              <a:rPr sz="1200" spc="-15" baseline="-31250" dirty="0">
                <a:latin typeface="Arial"/>
                <a:cs typeface="Arial"/>
              </a:rPr>
              <a:t>2</a:t>
            </a:r>
            <a:r>
              <a:rPr sz="1200" spc="-10" dirty="0">
                <a:latin typeface="Arial"/>
                <a:cs typeface="Arial"/>
              </a:rPr>
              <a:t>g(n)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249" y="2883604"/>
            <a:ext cx="666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48309" algn="l"/>
              </a:tabLst>
            </a:pPr>
            <a:r>
              <a:rPr sz="1200" spc="-25" dirty="0">
                <a:latin typeface="Arial"/>
                <a:cs typeface="Arial"/>
              </a:rPr>
              <a:t>N</a:t>
            </a:r>
            <a:r>
              <a:rPr sz="1200" spc="-37" baseline="-31250" dirty="0">
                <a:latin typeface="Arial"/>
                <a:cs typeface="Arial"/>
              </a:rPr>
              <a:t>1</a:t>
            </a:r>
            <a:r>
              <a:rPr sz="1200" baseline="-31250" dirty="0">
                <a:latin typeface="Arial"/>
                <a:cs typeface="Arial"/>
              </a:rPr>
              <a:t>	</a:t>
            </a:r>
            <a:r>
              <a:rPr sz="1200" spc="-25" dirty="0">
                <a:latin typeface="Arial"/>
                <a:cs typeface="Arial"/>
              </a:rPr>
              <a:t>N</a:t>
            </a:r>
            <a:r>
              <a:rPr sz="1200" spc="-37" baseline="-31250" dirty="0">
                <a:latin typeface="Arial"/>
                <a:cs typeface="Arial"/>
              </a:rPr>
              <a:t>2</a:t>
            </a:r>
            <a:endParaRPr sz="1200" baseline="-312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2312" y="1076275"/>
            <a:ext cx="2435860" cy="1794510"/>
            <a:chOff x="642312" y="1076275"/>
            <a:chExt cx="2435860" cy="1794510"/>
          </a:xfrm>
        </p:grpSpPr>
        <p:sp>
          <p:nvSpPr>
            <p:cNvPr id="14" name="object 14"/>
            <p:cNvSpPr/>
            <p:nvPr/>
          </p:nvSpPr>
          <p:spPr>
            <a:xfrm>
              <a:off x="647074" y="2658625"/>
              <a:ext cx="635" cy="207010"/>
            </a:xfrm>
            <a:custGeom>
              <a:avLst/>
              <a:gdLst/>
              <a:ahLst/>
              <a:cxnLst/>
              <a:rect l="l" t="t" r="r" b="b"/>
              <a:pathLst>
                <a:path w="634" h="207010">
                  <a:moveTo>
                    <a:pt x="299" y="2069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51974" y="1076275"/>
              <a:ext cx="626110" cy="361950"/>
            </a:xfrm>
            <a:custGeom>
              <a:avLst/>
              <a:gdLst/>
              <a:ahLst/>
              <a:cxnLst/>
              <a:rect l="l" t="t" r="r" b="b"/>
              <a:pathLst>
                <a:path w="626110" h="361950">
                  <a:moveTo>
                    <a:pt x="625799" y="361799"/>
                  </a:moveTo>
                  <a:lnTo>
                    <a:pt x="0" y="361799"/>
                  </a:lnTo>
                  <a:lnTo>
                    <a:pt x="0" y="0"/>
                  </a:lnTo>
                  <a:lnTo>
                    <a:pt x="625799" y="0"/>
                  </a:lnTo>
                  <a:lnTo>
                    <a:pt x="625799" y="361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99600" y="1143203"/>
            <a:ext cx="513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C</a:t>
            </a:r>
            <a:r>
              <a:rPr sz="1200" spc="-15" baseline="-3125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g(n)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Understanding</a:t>
            </a:r>
            <a:r>
              <a:rPr sz="2800" spc="-55" dirty="0"/>
              <a:t> </a:t>
            </a:r>
            <a:r>
              <a:rPr sz="2800" spc="-10" dirty="0"/>
              <a:t>Big-</a:t>
            </a:r>
            <a:r>
              <a:rPr sz="2800" dirty="0"/>
              <a:t>Θ</a:t>
            </a:r>
            <a:r>
              <a:rPr sz="2800" spc="-45" dirty="0"/>
              <a:t> </a:t>
            </a:r>
            <a:r>
              <a:rPr sz="2800" dirty="0"/>
              <a:t>-</a:t>
            </a:r>
            <a:r>
              <a:rPr sz="2800" spc="-45" dirty="0"/>
              <a:t> </a:t>
            </a:r>
            <a:r>
              <a:rPr sz="2800" dirty="0"/>
              <a:t>Asymptotic</a:t>
            </a:r>
            <a:r>
              <a:rPr sz="2800" spc="-90" dirty="0"/>
              <a:t> </a:t>
            </a:r>
            <a:r>
              <a:rPr sz="2800" dirty="0"/>
              <a:t>Tight</a:t>
            </a:r>
            <a:r>
              <a:rPr sz="2800" spc="-40" dirty="0"/>
              <a:t> </a:t>
            </a:r>
            <a:r>
              <a:rPr sz="2800" spc="-10" dirty="0"/>
              <a:t>Bounds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127925" y="1216355"/>
            <a:ext cx="541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Let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g(n)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positive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functions.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say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3344" y="1730705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∈</a:t>
            </a:r>
            <a:r>
              <a:rPr sz="1800" spc="-50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Θ(g(n))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7925" y="224505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5031" y="2759405"/>
            <a:ext cx="339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∈</a:t>
            </a:r>
            <a:r>
              <a:rPr sz="1800" spc="-60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Ω(g(n))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∈</a:t>
            </a:r>
            <a:r>
              <a:rPr sz="1800" spc="-55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O(g(n))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325" y="3233750"/>
            <a:ext cx="825373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417195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Note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graph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above,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baseline="-32407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r>
              <a:rPr sz="1800" spc="232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does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need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baseline="-32407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sz="1800" spc="-37" baseline="-32407" dirty="0">
                <a:solidFill>
                  <a:srgbClr val="595959"/>
                </a:solidFill>
                <a:latin typeface="Arial"/>
                <a:cs typeface="Arial"/>
              </a:rPr>
              <a:t>1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does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need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sz="1800" spc="-37" baseline="-32407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89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just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looking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intersection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between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two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sets,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Ω(g(n))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O(g(n)).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1700" y="1252750"/>
            <a:ext cx="2766060" cy="1695450"/>
            <a:chOff x="311700" y="1252750"/>
            <a:chExt cx="2766060" cy="16954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700" y="1459250"/>
              <a:ext cx="2758263" cy="13178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700" y="1252750"/>
              <a:ext cx="2765925" cy="169500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451974" y="1477450"/>
            <a:ext cx="626110" cy="3619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spc="-20" dirty="0">
                <a:latin typeface="Arial"/>
                <a:cs typeface="Arial"/>
              </a:rPr>
              <a:t>f(n)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1974" y="1878625"/>
            <a:ext cx="626110" cy="3619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Arial"/>
                <a:cs typeface="Arial"/>
              </a:rPr>
              <a:t>C</a:t>
            </a:r>
            <a:r>
              <a:rPr sz="1200" spc="-15" baseline="-31250" dirty="0">
                <a:latin typeface="Arial"/>
                <a:cs typeface="Arial"/>
              </a:rPr>
              <a:t>2</a:t>
            </a:r>
            <a:r>
              <a:rPr sz="1200" spc="-10" dirty="0">
                <a:latin typeface="Arial"/>
                <a:cs typeface="Arial"/>
              </a:rPr>
              <a:t>g(n)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249" y="2883604"/>
            <a:ext cx="666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48309" algn="l"/>
              </a:tabLst>
            </a:pPr>
            <a:r>
              <a:rPr sz="1200" spc="-25" dirty="0">
                <a:latin typeface="Arial"/>
                <a:cs typeface="Arial"/>
              </a:rPr>
              <a:t>N</a:t>
            </a:r>
            <a:r>
              <a:rPr sz="1200" spc="-37" baseline="-31250" dirty="0">
                <a:latin typeface="Arial"/>
                <a:cs typeface="Arial"/>
              </a:rPr>
              <a:t>1</a:t>
            </a:r>
            <a:r>
              <a:rPr sz="1200" baseline="-31250" dirty="0">
                <a:latin typeface="Arial"/>
                <a:cs typeface="Arial"/>
              </a:rPr>
              <a:t>	</a:t>
            </a:r>
            <a:r>
              <a:rPr sz="1200" spc="-25" dirty="0">
                <a:latin typeface="Arial"/>
                <a:cs typeface="Arial"/>
              </a:rPr>
              <a:t>N</a:t>
            </a:r>
            <a:r>
              <a:rPr sz="1200" spc="-37" baseline="-31250" dirty="0">
                <a:latin typeface="Arial"/>
                <a:cs typeface="Arial"/>
              </a:rPr>
              <a:t>2</a:t>
            </a:r>
            <a:endParaRPr sz="1200" baseline="-312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2312" y="1076275"/>
            <a:ext cx="2435860" cy="1794510"/>
            <a:chOff x="642312" y="1076275"/>
            <a:chExt cx="2435860" cy="1794510"/>
          </a:xfrm>
        </p:grpSpPr>
        <p:sp>
          <p:nvSpPr>
            <p:cNvPr id="15" name="object 15"/>
            <p:cNvSpPr/>
            <p:nvPr/>
          </p:nvSpPr>
          <p:spPr>
            <a:xfrm>
              <a:off x="647074" y="2658625"/>
              <a:ext cx="635" cy="207010"/>
            </a:xfrm>
            <a:custGeom>
              <a:avLst/>
              <a:gdLst/>
              <a:ahLst/>
              <a:cxnLst/>
              <a:rect l="l" t="t" r="r" b="b"/>
              <a:pathLst>
                <a:path w="634" h="207010">
                  <a:moveTo>
                    <a:pt x="299" y="2069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51974" y="1076275"/>
              <a:ext cx="626110" cy="361950"/>
            </a:xfrm>
            <a:custGeom>
              <a:avLst/>
              <a:gdLst/>
              <a:ahLst/>
              <a:cxnLst/>
              <a:rect l="l" t="t" r="r" b="b"/>
              <a:pathLst>
                <a:path w="626110" h="361950">
                  <a:moveTo>
                    <a:pt x="625799" y="361799"/>
                  </a:moveTo>
                  <a:lnTo>
                    <a:pt x="0" y="361799"/>
                  </a:lnTo>
                  <a:lnTo>
                    <a:pt x="0" y="0"/>
                  </a:lnTo>
                  <a:lnTo>
                    <a:pt x="625799" y="0"/>
                  </a:lnTo>
                  <a:lnTo>
                    <a:pt x="625799" y="361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99600" y="1143203"/>
            <a:ext cx="513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C</a:t>
            </a:r>
            <a:r>
              <a:rPr sz="1200" spc="-15" baseline="-3125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g(n)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4649" y="2264536"/>
            <a:ext cx="551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Appendix:</a:t>
            </a:r>
            <a:r>
              <a:rPr sz="3600" spc="-55" dirty="0"/>
              <a:t> </a:t>
            </a:r>
            <a:r>
              <a:rPr sz="3600" dirty="0"/>
              <a:t>Recursion</a:t>
            </a:r>
            <a:r>
              <a:rPr sz="3600" spc="-105" dirty="0"/>
              <a:t> </a:t>
            </a:r>
            <a:r>
              <a:rPr sz="3600" spc="-10" dirty="0"/>
              <a:t>Trees</a:t>
            </a:r>
            <a:endParaRPr sz="36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Recursion</a:t>
            </a:r>
            <a:r>
              <a:rPr sz="2800" spc="-114" dirty="0"/>
              <a:t> </a:t>
            </a:r>
            <a:r>
              <a:rPr sz="2800" dirty="0"/>
              <a:t>Tree</a:t>
            </a:r>
            <a:r>
              <a:rPr sz="2800" spc="-70" dirty="0"/>
              <a:t> </a:t>
            </a:r>
            <a:r>
              <a:rPr sz="2800" dirty="0"/>
              <a:t>Drawing</a:t>
            </a:r>
            <a:r>
              <a:rPr sz="2800" spc="-110" dirty="0"/>
              <a:t> </a:t>
            </a:r>
            <a:r>
              <a:rPr sz="2800" spc="-30" dirty="0"/>
              <a:t>Technique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102600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happens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during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exams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when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simply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cannot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figure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out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complexity?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especially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questions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involving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recursion!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Recursion</a:t>
            </a:r>
            <a:r>
              <a:rPr sz="2800" spc="-114" dirty="0"/>
              <a:t> </a:t>
            </a:r>
            <a:r>
              <a:rPr sz="2800" dirty="0"/>
              <a:t>Tree</a:t>
            </a:r>
            <a:r>
              <a:rPr sz="2800" spc="-70" dirty="0"/>
              <a:t> </a:t>
            </a:r>
            <a:r>
              <a:rPr sz="2800" dirty="0"/>
              <a:t>Drawing</a:t>
            </a:r>
            <a:r>
              <a:rPr sz="2800" spc="-110" dirty="0"/>
              <a:t> </a:t>
            </a:r>
            <a:r>
              <a:rPr sz="2800" spc="-30" dirty="0"/>
              <a:t>Technique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102600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happens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during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exams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when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simply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cannot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figure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out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complexity?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especially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questions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involving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recursion!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759405"/>
            <a:ext cx="684403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Common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question: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tabLst>
                <a:tab pos="469265" algn="l"/>
              </a:tabLst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	How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calculate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complexity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calls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itself?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need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complexity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calculate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complexity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g!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Recursion</a:t>
            </a:r>
            <a:r>
              <a:rPr sz="2800" spc="-114" dirty="0"/>
              <a:t> </a:t>
            </a:r>
            <a:r>
              <a:rPr sz="2800" dirty="0"/>
              <a:t>Tree</a:t>
            </a:r>
            <a:r>
              <a:rPr sz="2800" spc="-70" dirty="0"/>
              <a:t> </a:t>
            </a:r>
            <a:r>
              <a:rPr sz="2800" dirty="0"/>
              <a:t>Drawing</a:t>
            </a:r>
            <a:r>
              <a:rPr sz="2800" spc="-110" dirty="0"/>
              <a:t> </a:t>
            </a:r>
            <a:r>
              <a:rPr sz="2800" spc="-30" dirty="0"/>
              <a:t>Technique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8349615" cy="312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draw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recursion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tree!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(Note: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exactly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taught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CS2040S,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it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make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things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easier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see.)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4-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step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process: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469265" indent="-4191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Draw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recursion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  <a:p>
            <a:pPr marL="469265" indent="-4191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height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recursion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  <a:p>
            <a:pPr marL="469265" indent="-4191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work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done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every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node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  <a:p>
            <a:pPr marL="469265" indent="-4191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work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done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every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level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  <a:p>
            <a:pPr marL="926465" lvl="1" indent="-376555">
              <a:lnSpc>
                <a:spcPct val="100000"/>
              </a:lnSpc>
              <a:spcBef>
                <a:spcPts val="330"/>
              </a:spcBef>
              <a:buAutoNum type="alphaLcPeriod"/>
              <a:tabLst>
                <a:tab pos="926465" algn="l"/>
                <a:tab pos="92710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just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sum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work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done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node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level</a:t>
            </a:r>
            <a:endParaRPr sz="1400">
              <a:latin typeface="Arial"/>
              <a:cs typeface="Arial"/>
            </a:endParaRPr>
          </a:p>
          <a:p>
            <a:pPr marL="926465" lvl="1" indent="-376555">
              <a:lnSpc>
                <a:spcPct val="100000"/>
              </a:lnSpc>
              <a:spcBef>
                <a:spcPts val="270"/>
              </a:spcBef>
              <a:buAutoNum type="alphaLcPeriod"/>
              <a:tabLst>
                <a:tab pos="926465" algn="l"/>
                <a:tab pos="92710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spot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some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kind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pattern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Demo</a:t>
            </a:r>
            <a:r>
              <a:rPr sz="2800" spc="-20" dirty="0"/>
              <a:t> </a:t>
            </a:r>
            <a:r>
              <a:rPr sz="2800" dirty="0"/>
              <a:t>of</a:t>
            </a:r>
            <a:r>
              <a:rPr sz="2800" spc="-15" dirty="0"/>
              <a:t> </a:t>
            </a:r>
            <a:r>
              <a:rPr sz="2800" dirty="0"/>
              <a:t>the</a:t>
            </a:r>
            <a:r>
              <a:rPr sz="2800" spc="-60" dirty="0"/>
              <a:t> </a:t>
            </a:r>
            <a:r>
              <a:rPr sz="2800" spc="-35" dirty="0"/>
              <a:t>Technique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3805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Let’s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below: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4302455"/>
            <a:ext cx="4401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What’s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complexity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function?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825" y="1693574"/>
            <a:ext cx="8521065" cy="245935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7747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latin typeface="Courier New"/>
                <a:cs typeface="Courier New"/>
              </a:rPr>
              <a:t>Foo(n):</a:t>
            </a:r>
            <a:endParaRPr sz="1600">
              <a:latin typeface="Courier New"/>
              <a:cs typeface="Courier New"/>
            </a:endParaRPr>
          </a:p>
          <a:p>
            <a:pPr marL="1000125" marR="6263005" indent="-457200">
              <a:lnSpc>
                <a:spcPct val="101600"/>
              </a:lnSpc>
            </a:pPr>
            <a:r>
              <a:rPr sz="1600" dirty="0">
                <a:latin typeface="Courier New"/>
                <a:cs typeface="Courier New"/>
              </a:rPr>
              <a:t>if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&lt;=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then </a:t>
            </a:r>
            <a:r>
              <a:rPr sz="1600" spc="-10" dirty="0">
                <a:latin typeface="Courier New"/>
                <a:cs typeface="Courier New"/>
              </a:rPr>
              <a:t>return</a:t>
            </a:r>
            <a:endParaRPr sz="16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30"/>
              </a:spcBef>
            </a:pPr>
            <a:r>
              <a:rPr sz="1600" spc="-20" dirty="0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1000125" marR="3368040">
              <a:lnSpc>
                <a:spcPct val="101600"/>
              </a:lnSpc>
            </a:pPr>
            <a:r>
              <a:rPr sz="1600" dirty="0">
                <a:latin typeface="Courier New"/>
                <a:cs typeface="Courier New"/>
              </a:rPr>
              <a:t>DoThetaOne();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//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runs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Θ(1)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time </a:t>
            </a:r>
            <a:r>
              <a:rPr sz="1600" spc="-10" dirty="0">
                <a:latin typeface="Courier New"/>
                <a:cs typeface="Courier New"/>
              </a:rPr>
              <a:t>Foo(n/2);</a:t>
            </a:r>
            <a:endParaRPr sz="1600">
              <a:latin typeface="Courier New"/>
              <a:cs typeface="Courier New"/>
            </a:endParaRPr>
          </a:p>
          <a:p>
            <a:pPr marL="1000125">
              <a:lnSpc>
                <a:spcPct val="100000"/>
              </a:lnSpc>
              <a:spcBef>
                <a:spcPts val="30"/>
              </a:spcBef>
            </a:pPr>
            <a:r>
              <a:rPr sz="1600" spc="-10" dirty="0">
                <a:latin typeface="Courier New"/>
                <a:cs typeface="Courier New"/>
              </a:rPr>
              <a:t>Foo(n/2);</a:t>
            </a:r>
            <a:endParaRPr sz="16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30"/>
              </a:spcBef>
            </a:pPr>
            <a:r>
              <a:rPr sz="1600" spc="-25" dirty="0">
                <a:latin typeface="Courier New"/>
                <a:cs typeface="Courier New"/>
              </a:rPr>
              <a:t>end</a:t>
            </a:r>
            <a:endParaRPr sz="16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spcBef>
                <a:spcPts val="30"/>
              </a:spcBef>
            </a:pPr>
            <a:r>
              <a:rPr sz="1600" spc="-25" dirty="0">
                <a:latin typeface="Courier New"/>
                <a:cs typeface="Courier New"/>
              </a:rPr>
              <a:t>end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ps2</a:t>
            </a:r>
            <a:r>
              <a:rPr spc="-10" dirty="0"/>
              <a:t> things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5902325" cy="8572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Variable</a:t>
            </a:r>
            <a:r>
              <a:rPr sz="1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names: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Generally,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we use </a:t>
            </a:r>
            <a:r>
              <a:rPr sz="1400" spc="-10" dirty="0">
                <a:solidFill>
                  <a:srgbClr val="595959"/>
                </a:solidFill>
                <a:latin typeface="Courier New"/>
                <a:cs typeface="Courier New"/>
              </a:rPr>
              <a:t>camelCase</a:t>
            </a:r>
            <a:r>
              <a:rPr sz="1400" spc="-3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instead of </a:t>
            </a:r>
            <a:r>
              <a:rPr sz="1400" spc="-10" dirty="0">
                <a:solidFill>
                  <a:srgbClr val="595959"/>
                </a:solidFill>
                <a:latin typeface="Courier New"/>
                <a:cs typeface="Courier New"/>
              </a:rPr>
              <a:t>snake_case</a:t>
            </a:r>
            <a:r>
              <a:rPr sz="1400" spc="-30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Java.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class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names,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would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use </a:t>
            </a:r>
            <a:r>
              <a:rPr sz="1400" spc="-10" dirty="0">
                <a:solidFill>
                  <a:srgbClr val="595959"/>
                </a:solidFill>
                <a:latin typeface="Courier New"/>
                <a:cs typeface="Courier New"/>
              </a:rPr>
              <a:t>PascalCase</a:t>
            </a:r>
            <a:r>
              <a:rPr sz="1400" spc="-69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Demo</a:t>
            </a:r>
            <a:r>
              <a:rPr sz="2800" spc="-20" dirty="0"/>
              <a:t> </a:t>
            </a:r>
            <a:r>
              <a:rPr sz="2800" dirty="0"/>
              <a:t>of</a:t>
            </a:r>
            <a:r>
              <a:rPr sz="2800" spc="-15" dirty="0"/>
              <a:t> </a:t>
            </a:r>
            <a:r>
              <a:rPr sz="2800" dirty="0"/>
              <a:t>the</a:t>
            </a:r>
            <a:r>
              <a:rPr sz="2800" spc="-60" dirty="0"/>
              <a:t> </a:t>
            </a:r>
            <a:r>
              <a:rPr sz="2800" spc="-35" dirty="0"/>
              <a:t>Technique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933337" y="1287387"/>
            <a:ext cx="1277620" cy="582295"/>
            <a:chOff x="3933337" y="1287387"/>
            <a:chExt cx="1277620" cy="582295"/>
          </a:xfrm>
        </p:grpSpPr>
        <p:sp>
          <p:nvSpPr>
            <p:cNvPr id="4" name="object 4"/>
            <p:cNvSpPr/>
            <p:nvPr/>
          </p:nvSpPr>
          <p:spPr>
            <a:xfrm>
              <a:off x="3938099" y="1292150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38099" y="1292150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725" y="1216355"/>
            <a:ext cx="4254500" cy="47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Step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1: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Draw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recursion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ts val="1535"/>
              </a:lnSpc>
            </a:pP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58700" y="2134512"/>
            <a:ext cx="1277620" cy="582295"/>
            <a:chOff x="2558700" y="2134512"/>
            <a:chExt cx="1277620" cy="582295"/>
          </a:xfrm>
        </p:grpSpPr>
        <p:sp>
          <p:nvSpPr>
            <p:cNvPr id="8" name="object 8"/>
            <p:cNvSpPr/>
            <p:nvPr/>
          </p:nvSpPr>
          <p:spPr>
            <a:xfrm>
              <a:off x="256346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6346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06918" y="230103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07950" y="2134512"/>
            <a:ext cx="1277620" cy="582295"/>
            <a:chOff x="5307950" y="2134512"/>
            <a:chExt cx="1277620" cy="582295"/>
          </a:xfrm>
        </p:grpSpPr>
        <p:sp>
          <p:nvSpPr>
            <p:cNvPr id="12" name="object 12"/>
            <p:cNvSpPr/>
            <p:nvPr/>
          </p:nvSpPr>
          <p:spPr>
            <a:xfrm>
              <a:off x="531271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1271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56168" y="230103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79024" y="3152537"/>
            <a:ext cx="1277620" cy="582295"/>
            <a:chOff x="1779024" y="3152537"/>
            <a:chExt cx="1277620" cy="582295"/>
          </a:xfrm>
        </p:grpSpPr>
        <p:sp>
          <p:nvSpPr>
            <p:cNvPr id="16" name="object 16"/>
            <p:cNvSpPr/>
            <p:nvPr/>
          </p:nvSpPr>
          <p:spPr>
            <a:xfrm>
              <a:off x="17837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4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837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4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272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15225" y="3152537"/>
            <a:ext cx="1277620" cy="582295"/>
            <a:chOff x="3215225" y="3152537"/>
            <a:chExt cx="1277620" cy="582295"/>
          </a:xfrm>
        </p:grpSpPr>
        <p:sp>
          <p:nvSpPr>
            <p:cNvPr id="20" name="object 20"/>
            <p:cNvSpPr/>
            <p:nvPr/>
          </p:nvSpPr>
          <p:spPr>
            <a:xfrm>
              <a:off x="32199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99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634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651424" y="3152537"/>
            <a:ext cx="1277620" cy="582295"/>
            <a:chOff x="4651424" y="3152537"/>
            <a:chExt cx="1277620" cy="582295"/>
          </a:xfrm>
        </p:grpSpPr>
        <p:sp>
          <p:nvSpPr>
            <p:cNvPr id="24" name="object 24"/>
            <p:cNvSpPr/>
            <p:nvPr/>
          </p:nvSpPr>
          <p:spPr>
            <a:xfrm>
              <a:off x="46561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561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0996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87624" y="3152537"/>
            <a:ext cx="1277620" cy="582295"/>
            <a:chOff x="6087624" y="3152537"/>
            <a:chExt cx="1277620" cy="582295"/>
          </a:xfrm>
        </p:grpSpPr>
        <p:sp>
          <p:nvSpPr>
            <p:cNvPr id="28" name="object 28"/>
            <p:cNvSpPr/>
            <p:nvPr/>
          </p:nvSpPr>
          <p:spPr>
            <a:xfrm>
              <a:off x="60923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8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8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8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23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8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8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5358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776562" y="1854012"/>
            <a:ext cx="5713095" cy="2560320"/>
            <a:chOff x="1776562" y="1854012"/>
            <a:chExt cx="5713095" cy="2560320"/>
          </a:xfrm>
        </p:grpSpPr>
        <p:sp>
          <p:nvSpPr>
            <p:cNvPr id="32" name="object 32"/>
            <p:cNvSpPr/>
            <p:nvPr/>
          </p:nvSpPr>
          <p:spPr>
            <a:xfrm>
              <a:off x="2417687" y="1858774"/>
              <a:ext cx="4309110" cy="1298575"/>
            </a:xfrm>
            <a:custGeom>
              <a:avLst/>
              <a:gdLst/>
              <a:ahLst/>
              <a:cxnLst/>
              <a:rect l="l" t="t" r="r" b="b"/>
              <a:pathLst>
                <a:path w="4309109" h="1298575">
                  <a:moveTo>
                    <a:pt x="779674" y="280499"/>
                  </a:moveTo>
                  <a:lnTo>
                    <a:pt x="1600174" y="0"/>
                  </a:lnTo>
                </a:path>
                <a:path w="4309109" h="1298575">
                  <a:moveTo>
                    <a:pt x="3528924" y="280499"/>
                  </a:moveTo>
                  <a:lnTo>
                    <a:pt x="2738424" y="10499"/>
                  </a:lnTo>
                </a:path>
                <a:path w="4309109" h="1298575">
                  <a:moveTo>
                    <a:pt x="0" y="1298524"/>
                  </a:moveTo>
                  <a:lnTo>
                    <a:pt x="410399" y="861724"/>
                  </a:lnTo>
                </a:path>
                <a:path w="4309109" h="1298575">
                  <a:moveTo>
                    <a:pt x="1436199" y="1298524"/>
                  </a:moveTo>
                  <a:lnTo>
                    <a:pt x="1139799" y="861724"/>
                  </a:lnTo>
                </a:path>
                <a:path w="4309109" h="1298575">
                  <a:moveTo>
                    <a:pt x="4308599" y="1298524"/>
                  </a:moveTo>
                  <a:lnTo>
                    <a:pt x="3989399" y="861724"/>
                  </a:lnTo>
                </a:path>
                <a:path w="4309109" h="1298575">
                  <a:moveTo>
                    <a:pt x="2872399" y="1298524"/>
                  </a:moveTo>
                  <a:lnTo>
                    <a:pt x="3089599" y="8761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81324" y="3732374"/>
              <a:ext cx="5703570" cy="677545"/>
            </a:xfrm>
            <a:custGeom>
              <a:avLst/>
              <a:gdLst/>
              <a:ahLst/>
              <a:cxnLst/>
              <a:rect l="l" t="t" r="r" b="b"/>
              <a:pathLst>
                <a:path w="5703570" h="677545">
                  <a:moveTo>
                    <a:pt x="363899" y="18624"/>
                  </a:moveTo>
                  <a:lnTo>
                    <a:pt x="0" y="645924"/>
                  </a:lnTo>
                </a:path>
                <a:path w="5703570" h="677545">
                  <a:moveTo>
                    <a:pt x="1802574" y="6149"/>
                  </a:moveTo>
                  <a:lnTo>
                    <a:pt x="1438674" y="633449"/>
                  </a:lnTo>
                </a:path>
                <a:path w="5703570" h="677545">
                  <a:moveTo>
                    <a:pt x="3241249" y="18624"/>
                  </a:moveTo>
                  <a:lnTo>
                    <a:pt x="2877349" y="645924"/>
                  </a:lnTo>
                </a:path>
                <a:path w="5703570" h="677545">
                  <a:moveTo>
                    <a:pt x="4625774" y="18624"/>
                  </a:moveTo>
                  <a:lnTo>
                    <a:pt x="4261874" y="645924"/>
                  </a:lnTo>
                </a:path>
                <a:path w="5703570" h="677545">
                  <a:moveTo>
                    <a:pt x="932474" y="0"/>
                  </a:moveTo>
                  <a:lnTo>
                    <a:pt x="1267274" y="658499"/>
                  </a:lnTo>
                </a:path>
                <a:path w="5703570" h="677545">
                  <a:moveTo>
                    <a:pt x="2371674" y="3024"/>
                  </a:moveTo>
                  <a:lnTo>
                    <a:pt x="2706474" y="661524"/>
                  </a:lnTo>
                </a:path>
                <a:path w="5703570" h="677545">
                  <a:moveTo>
                    <a:pt x="3810874" y="3024"/>
                  </a:moveTo>
                  <a:lnTo>
                    <a:pt x="4145674" y="661524"/>
                  </a:lnTo>
                </a:path>
                <a:path w="5703570" h="677545">
                  <a:moveTo>
                    <a:pt x="5368324" y="18624"/>
                  </a:moveTo>
                  <a:lnTo>
                    <a:pt x="5703124" y="6771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Demo</a:t>
            </a:r>
            <a:r>
              <a:rPr sz="2800" spc="-20" dirty="0"/>
              <a:t> </a:t>
            </a:r>
            <a:r>
              <a:rPr sz="2800" dirty="0"/>
              <a:t>of</a:t>
            </a:r>
            <a:r>
              <a:rPr sz="2800" spc="-15" dirty="0"/>
              <a:t> </a:t>
            </a:r>
            <a:r>
              <a:rPr sz="2800" dirty="0"/>
              <a:t>the</a:t>
            </a:r>
            <a:r>
              <a:rPr sz="2800" spc="-60" dirty="0"/>
              <a:t> </a:t>
            </a:r>
            <a:r>
              <a:rPr sz="2800" spc="-35" dirty="0"/>
              <a:t>Technique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303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Step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2: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height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33337" y="1287387"/>
            <a:ext cx="1277620" cy="582295"/>
            <a:chOff x="3933337" y="1287387"/>
            <a:chExt cx="1277620" cy="582295"/>
          </a:xfrm>
        </p:grpSpPr>
        <p:sp>
          <p:nvSpPr>
            <p:cNvPr id="5" name="object 5"/>
            <p:cNvSpPr/>
            <p:nvPr/>
          </p:nvSpPr>
          <p:spPr>
            <a:xfrm>
              <a:off x="3938099" y="1292150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8099" y="1292150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05026" y="1453913"/>
            <a:ext cx="134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58700" y="2134512"/>
            <a:ext cx="1277620" cy="582295"/>
            <a:chOff x="2558700" y="2134512"/>
            <a:chExt cx="1277620" cy="582295"/>
          </a:xfrm>
        </p:grpSpPr>
        <p:sp>
          <p:nvSpPr>
            <p:cNvPr id="9" name="object 9"/>
            <p:cNvSpPr/>
            <p:nvPr/>
          </p:nvSpPr>
          <p:spPr>
            <a:xfrm>
              <a:off x="256346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346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06918" y="230103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07950" y="2134512"/>
            <a:ext cx="1277620" cy="582295"/>
            <a:chOff x="5307950" y="2134512"/>
            <a:chExt cx="1277620" cy="582295"/>
          </a:xfrm>
        </p:grpSpPr>
        <p:sp>
          <p:nvSpPr>
            <p:cNvPr id="13" name="object 13"/>
            <p:cNvSpPr/>
            <p:nvPr/>
          </p:nvSpPr>
          <p:spPr>
            <a:xfrm>
              <a:off x="531271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271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56168" y="230103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79024" y="3152537"/>
            <a:ext cx="1277620" cy="582295"/>
            <a:chOff x="1779024" y="3152537"/>
            <a:chExt cx="1277620" cy="582295"/>
          </a:xfrm>
        </p:grpSpPr>
        <p:sp>
          <p:nvSpPr>
            <p:cNvPr id="17" name="object 17"/>
            <p:cNvSpPr/>
            <p:nvPr/>
          </p:nvSpPr>
          <p:spPr>
            <a:xfrm>
              <a:off x="17837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4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837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4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272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15225" y="3152537"/>
            <a:ext cx="1277620" cy="582295"/>
            <a:chOff x="3215225" y="3152537"/>
            <a:chExt cx="1277620" cy="582295"/>
          </a:xfrm>
        </p:grpSpPr>
        <p:sp>
          <p:nvSpPr>
            <p:cNvPr id="21" name="object 21"/>
            <p:cNvSpPr/>
            <p:nvPr/>
          </p:nvSpPr>
          <p:spPr>
            <a:xfrm>
              <a:off x="32199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99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634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51424" y="3152537"/>
            <a:ext cx="1277620" cy="582295"/>
            <a:chOff x="4651424" y="3152537"/>
            <a:chExt cx="1277620" cy="582295"/>
          </a:xfrm>
        </p:grpSpPr>
        <p:sp>
          <p:nvSpPr>
            <p:cNvPr id="25" name="object 25"/>
            <p:cNvSpPr/>
            <p:nvPr/>
          </p:nvSpPr>
          <p:spPr>
            <a:xfrm>
              <a:off x="46561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561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996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87624" y="3152537"/>
            <a:ext cx="1277620" cy="582295"/>
            <a:chOff x="6087624" y="3152537"/>
            <a:chExt cx="1277620" cy="582295"/>
          </a:xfrm>
        </p:grpSpPr>
        <p:sp>
          <p:nvSpPr>
            <p:cNvPr id="29" name="object 29"/>
            <p:cNvSpPr/>
            <p:nvPr/>
          </p:nvSpPr>
          <p:spPr>
            <a:xfrm>
              <a:off x="60923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8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8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8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923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8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8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358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776562" y="1854012"/>
            <a:ext cx="5713095" cy="2560320"/>
            <a:chOff x="1776562" y="1854012"/>
            <a:chExt cx="5713095" cy="2560320"/>
          </a:xfrm>
        </p:grpSpPr>
        <p:sp>
          <p:nvSpPr>
            <p:cNvPr id="33" name="object 33"/>
            <p:cNvSpPr/>
            <p:nvPr/>
          </p:nvSpPr>
          <p:spPr>
            <a:xfrm>
              <a:off x="2417687" y="1858774"/>
              <a:ext cx="4309110" cy="1298575"/>
            </a:xfrm>
            <a:custGeom>
              <a:avLst/>
              <a:gdLst/>
              <a:ahLst/>
              <a:cxnLst/>
              <a:rect l="l" t="t" r="r" b="b"/>
              <a:pathLst>
                <a:path w="4309109" h="1298575">
                  <a:moveTo>
                    <a:pt x="779674" y="280499"/>
                  </a:moveTo>
                  <a:lnTo>
                    <a:pt x="1600174" y="0"/>
                  </a:lnTo>
                </a:path>
                <a:path w="4309109" h="1298575">
                  <a:moveTo>
                    <a:pt x="3528924" y="280499"/>
                  </a:moveTo>
                  <a:lnTo>
                    <a:pt x="2738424" y="10499"/>
                  </a:lnTo>
                </a:path>
                <a:path w="4309109" h="1298575">
                  <a:moveTo>
                    <a:pt x="0" y="1298524"/>
                  </a:moveTo>
                  <a:lnTo>
                    <a:pt x="410399" y="861724"/>
                  </a:lnTo>
                </a:path>
                <a:path w="4309109" h="1298575">
                  <a:moveTo>
                    <a:pt x="1436199" y="1298524"/>
                  </a:moveTo>
                  <a:lnTo>
                    <a:pt x="1139799" y="861724"/>
                  </a:lnTo>
                </a:path>
                <a:path w="4309109" h="1298575">
                  <a:moveTo>
                    <a:pt x="4308599" y="1298524"/>
                  </a:moveTo>
                  <a:lnTo>
                    <a:pt x="3989399" y="861724"/>
                  </a:lnTo>
                </a:path>
                <a:path w="4309109" h="1298575">
                  <a:moveTo>
                    <a:pt x="2872399" y="1298524"/>
                  </a:moveTo>
                  <a:lnTo>
                    <a:pt x="3089599" y="8761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81324" y="3732374"/>
              <a:ext cx="5703570" cy="677545"/>
            </a:xfrm>
            <a:custGeom>
              <a:avLst/>
              <a:gdLst/>
              <a:ahLst/>
              <a:cxnLst/>
              <a:rect l="l" t="t" r="r" b="b"/>
              <a:pathLst>
                <a:path w="5703570" h="677545">
                  <a:moveTo>
                    <a:pt x="363899" y="18624"/>
                  </a:moveTo>
                  <a:lnTo>
                    <a:pt x="0" y="645924"/>
                  </a:lnTo>
                </a:path>
                <a:path w="5703570" h="677545">
                  <a:moveTo>
                    <a:pt x="1802574" y="6149"/>
                  </a:moveTo>
                  <a:lnTo>
                    <a:pt x="1438674" y="633449"/>
                  </a:lnTo>
                </a:path>
                <a:path w="5703570" h="677545">
                  <a:moveTo>
                    <a:pt x="3241249" y="18624"/>
                  </a:moveTo>
                  <a:lnTo>
                    <a:pt x="2877349" y="645924"/>
                  </a:lnTo>
                </a:path>
                <a:path w="5703570" h="677545">
                  <a:moveTo>
                    <a:pt x="4625774" y="18624"/>
                  </a:moveTo>
                  <a:lnTo>
                    <a:pt x="4261874" y="645924"/>
                  </a:lnTo>
                </a:path>
                <a:path w="5703570" h="677545">
                  <a:moveTo>
                    <a:pt x="932474" y="0"/>
                  </a:moveTo>
                  <a:lnTo>
                    <a:pt x="1267274" y="658499"/>
                  </a:lnTo>
                </a:path>
                <a:path w="5703570" h="677545">
                  <a:moveTo>
                    <a:pt x="2371674" y="3024"/>
                  </a:moveTo>
                  <a:lnTo>
                    <a:pt x="2706474" y="661524"/>
                  </a:lnTo>
                </a:path>
                <a:path w="5703570" h="677545">
                  <a:moveTo>
                    <a:pt x="3810874" y="3024"/>
                  </a:moveTo>
                  <a:lnTo>
                    <a:pt x="4145674" y="661524"/>
                  </a:lnTo>
                </a:path>
                <a:path w="5703570" h="677545">
                  <a:moveTo>
                    <a:pt x="5368324" y="18624"/>
                  </a:moveTo>
                  <a:lnTo>
                    <a:pt x="5703124" y="6771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349880" y="1138212"/>
            <a:ext cx="41275" cy="3356610"/>
            <a:chOff x="8349880" y="1138212"/>
            <a:chExt cx="41275" cy="3356610"/>
          </a:xfrm>
        </p:grpSpPr>
        <p:sp>
          <p:nvSpPr>
            <p:cNvPr id="36" name="object 36"/>
            <p:cNvSpPr/>
            <p:nvPr/>
          </p:nvSpPr>
          <p:spPr>
            <a:xfrm>
              <a:off x="8370375" y="1186200"/>
              <a:ext cx="0" cy="3260725"/>
            </a:xfrm>
            <a:custGeom>
              <a:avLst/>
              <a:gdLst/>
              <a:ahLst/>
              <a:cxnLst/>
              <a:rect l="l" t="t" r="r" b="b"/>
              <a:pathLst>
                <a:path h="3260725">
                  <a:moveTo>
                    <a:pt x="0" y="0"/>
                  </a:moveTo>
                  <a:lnTo>
                    <a:pt x="0" y="32603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54642" y="1142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354642" y="1142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54642" y="44466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354642" y="44466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493424" y="2663913"/>
            <a:ext cx="449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log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Demo</a:t>
            </a:r>
            <a:r>
              <a:rPr sz="2800" spc="-20" dirty="0"/>
              <a:t> </a:t>
            </a:r>
            <a:r>
              <a:rPr sz="2800" dirty="0"/>
              <a:t>of</a:t>
            </a:r>
            <a:r>
              <a:rPr sz="2800" spc="-15" dirty="0"/>
              <a:t> </a:t>
            </a:r>
            <a:r>
              <a:rPr sz="2800" dirty="0"/>
              <a:t>the</a:t>
            </a:r>
            <a:r>
              <a:rPr sz="2800" spc="-60" dirty="0"/>
              <a:t> </a:t>
            </a:r>
            <a:r>
              <a:rPr sz="2800" spc="-35" dirty="0"/>
              <a:t>Technique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262826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6130" marR="5080" indent="-774065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Step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3: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work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done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at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33337" y="1287387"/>
            <a:ext cx="1277620" cy="582295"/>
            <a:chOff x="3933337" y="1287387"/>
            <a:chExt cx="1277620" cy="582295"/>
          </a:xfrm>
        </p:grpSpPr>
        <p:sp>
          <p:nvSpPr>
            <p:cNvPr id="5" name="object 5"/>
            <p:cNvSpPr/>
            <p:nvPr/>
          </p:nvSpPr>
          <p:spPr>
            <a:xfrm>
              <a:off x="3938099" y="1292150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8099" y="1292150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05026" y="1453913"/>
            <a:ext cx="134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58700" y="2134512"/>
            <a:ext cx="1277620" cy="582295"/>
            <a:chOff x="2558700" y="2134512"/>
            <a:chExt cx="1277620" cy="582295"/>
          </a:xfrm>
        </p:grpSpPr>
        <p:sp>
          <p:nvSpPr>
            <p:cNvPr id="9" name="object 9"/>
            <p:cNvSpPr/>
            <p:nvPr/>
          </p:nvSpPr>
          <p:spPr>
            <a:xfrm>
              <a:off x="256346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346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06918" y="230103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07950" y="2134512"/>
            <a:ext cx="1277620" cy="582295"/>
            <a:chOff x="5307950" y="2134512"/>
            <a:chExt cx="1277620" cy="582295"/>
          </a:xfrm>
        </p:grpSpPr>
        <p:sp>
          <p:nvSpPr>
            <p:cNvPr id="13" name="object 13"/>
            <p:cNvSpPr/>
            <p:nvPr/>
          </p:nvSpPr>
          <p:spPr>
            <a:xfrm>
              <a:off x="531271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271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56168" y="230103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79024" y="3152537"/>
            <a:ext cx="1277620" cy="582295"/>
            <a:chOff x="1779024" y="3152537"/>
            <a:chExt cx="1277620" cy="582295"/>
          </a:xfrm>
        </p:grpSpPr>
        <p:sp>
          <p:nvSpPr>
            <p:cNvPr id="17" name="object 17"/>
            <p:cNvSpPr/>
            <p:nvPr/>
          </p:nvSpPr>
          <p:spPr>
            <a:xfrm>
              <a:off x="17837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4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837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4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272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15225" y="3152537"/>
            <a:ext cx="1277620" cy="582295"/>
            <a:chOff x="3215225" y="3152537"/>
            <a:chExt cx="1277620" cy="582295"/>
          </a:xfrm>
        </p:grpSpPr>
        <p:sp>
          <p:nvSpPr>
            <p:cNvPr id="21" name="object 21"/>
            <p:cNvSpPr/>
            <p:nvPr/>
          </p:nvSpPr>
          <p:spPr>
            <a:xfrm>
              <a:off x="32199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99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634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51424" y="3152537"/>
            <a:ext cx="1277620" cy="582295"/>
            <a:chOff x="4651424" y="3152537"/>
            <a:chExt cx="1277620" cy="582295"/>
          </a:xfrm>
        </p:grpSpPr>
        <p:sp>
          <p:nvSpPr>
            <p:cNvPr id="25" name="object 25"/>
            <p:cNvSpPr/>
            <p:nvPr/>
          </p:nvSpPr>
          <p:spPr>
            <a:xfrm>
              <a:off x="46561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561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996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87624" y="3152537"/>
            <a:ext cx="1277620" cy="582295"/>
            <a:chOff x="6087624" y="3152537"/>
            <a:chExt cx="1277620" cy="582295"/>
          </a:xfrm>
        </p:grpSpPr>
        <p:sp>
          <p:nvSpPr>
            <p:cNvPr id="29" name="object 29"/>
            <p:cNvSpPr/>
            <p:nvPr/>
          </p:nvSpPr>
          <p:spPr>
            <a:xfrm>
              <a:off x="60923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8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8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8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923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8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8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358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776562" y="1212112"/>
            <a:ext cx="5713095" cy="3202305"/>
            <a:chOff x="1776562" y="1212112"/>
            <a:chExt cx="5713095" cy="3202305"/>
          </a:xfrm>
        </p:grpSpPr>
        <p:sp>
          <p:nvSpPr>
            <p:cNvPr id="33" name="object 33"/>
            <p:cNvSpPr/>
            <p:nvPr/>
          </p:nvSpPr>
          <p:spPr>
            <a:xfrm>
              <a:off x="2417687" y="1858774"/>
              <a:ext cx="4309110" cy="1298575"/>
            </a:xfrm>
            <a:custGeom>
              <a:avLst/>
              <a:gdLst/>
              <a:ahLst/>
              <a:cxnLst/>
              <a:rect l="l" t="t" r="r" b="b"/>
              <a:pathLst>
                <a:path w="4309109" h="1298575">
                  <a:moveTo>
                    <a:pt x="779674" y="280499"/>
                  </a:moveTo>
                  <a:lnTo>
                    <a:pt x="1600174" y="0"/>
                  </a:lnTo>
                </a:path>
                <a:path w="4309109" h="1298575">
                  <a:moveTo>
                    <a:pt x="3528924" y="280499"/>
                  </a:moveTo>
                  <a:lnTo>
                    <a:pt x="2738424" y="10499"/>
                  </a:lnTo>
                </a:path>
                <a:path w="4309109" h="1298575">
                  <a:moveTo>
                    <a:pt x="0" y="1298524"/>
                  </a:moveTo>
                  <a:lnTo>
                    <a:pt x="410399" y="861724"/>
                  </a:lnTo>
                </a:path>
                <a:path w="4309109" h="1298575">
                  <a:moveTo>
                    <a:pt x="1436199" y="1298524"/>
                  </a:moveTo>
                  <a:lnTo>
                    <a:pt x="1139799" y="861724"/>
                  </a:lnTo>
                </a:path>
                <a:path w="4309109" h="1298575">
                  <a:moveTo>
                    <a:pt x="4308599" y="1298524"/>
                  </a:moveTo>
                  <a:lnTo>
                    <a:pt x="3989399" y="861724"/>
                  </a:lnTo>
                </a:path>
                <a:path w="4309109" h="1298575">
                  <a:moveTo>
                    <a:pt x="2872399" y="1298524"/>
                  </a:moveTo>
                  <a:lnTo>
                    <a:pt x="3089599" y="8761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81324" y="3732374"/>
              <a:ext cx="5703570" cy="677545"/>
            </a:xfrm>
            <a:custGeom>
              <a:avLst/>
              <a:gdLst/>
              <a:ahLst/>
              <a:cxnLst/>
              <a:rect l="l" t="t" r="r" b="b"/>
              <a:pathLst>
                <a:path w="5703570" h="677545">
                  <a:moveTo>
                    <a:pt x="363899" y="18624"/>
                  </a:moveTo>
                  <a:lnTo>
                    <a:pt x="0" y="645924"/>
                  </a:lnTo>
                </a:path>
                <a:path w="5703570" h="677545">
                  <a:moveTo>
                    <a:pt x="1802574" y="6149"/>
                  </a:moveTo>
                  <a:lnTo>
                    <a:pt x="1438674" y="633449"/>
                  </a:lnTo>
                </a:path>
                <a:path w="5703570" h="677545">
                  <a:moveTo>
                    <a:pt x="3241249" y="18624"/>
                  </a:moveTo>
                  <a:lnTo>
                    <a:pt x="2877349" y="645924"/>
                  </a:lnTo>
                </a:path>
                <a:path w="5703570" h="677545">
                  <a:moveTo>
                    <a:pt x="4625774" y="18624"/>
                  </a:moveTo>
                  <a:lnTo>
                    <a:pt x="4261874" y="645924"/>
                  </a:lnTo>
                </a:path>
                <a:path w="5703570" h="677545">
                  <a:moveTo>
                    <a:pt x="932474" y="0"/>
                  </a:moveTo>
                  <a:lnTo>
                    <a:pt x="1267274" y="658499"/>
                  </a:lnTo>
                </a:path>
                <a:path w="5703570" h="677545">
                  <a:moveTo>
                    <a:pt x="2371674" y="3024"/>
                  </a:moveTo>
                  <a:lnTo>
                    <a:pt x="2706474" y="661524"/>
                  </a:lnTo>
                </a:path>
                <a:path w="5703570" h="677545">
                  <a:moveTo>
                    <a:pt x="3810874" y="3024"/>
                  </a:moveTo>
                  <a:lnTo>
                    <a:pt x="4145674" y="661524"/>
                  </a:lnTo>
                </a:path>
                <a:path w="5703570" h="677545">
                  <a:moveTo>
                    <a:pt x="5368324" y="18624"/>
                  </a:moveTo>
                  <a:lnTo>
                    <a:pt x="5703124" y="6771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49024" y="12168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09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49024" y="12168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09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907160" y="122728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304487" y="2067037"/>
            <a:ext cx="650240" cy="280035"/>
            <a:chOff x="3304487" y="2067037"/>
            <a:chExt cx="650240" cy="280035"/>
          </a:xfrm>
        </p:grpSpPr>
        <p:sp>
          <p:nvSpPr>
            <p:cNvPr id="39" name="object 39"/>
            <p:cNvSpPr/>
            <p:nvPr/>
          </p:nvSpPr>
          <p:spPr>
            <a:xfrm>
              <a:off x="3309249" y="2071799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8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8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09249" y="2071799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8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8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567385" y="20822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011437" y="2067037"/>
            <a:ext cx="650240" cy="280035"/>
            <a:chOff x="6011437" y="2067037"/>
            <a:chExt cx="650240" cy="280035"/>
          </a:xfrm>
        </p:grpSpPr>
        <p:sp>
          <p:nvSpPr>
            <p:cNvPr id="43" name="object 43"/>
            <p:cNvSpPr/>
            <p:nvPr/>
          </p:nvSpPr>
          <p:spPr>
            <a:xfrm>
              <a:off x="6016199" y="2071799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5" h="270510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8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8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16199" y="2071799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5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8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8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274335" y="20822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479987" y="3082412"/>
            <a:ext cx="650240" cy="280035"/>
            <a:chOff x="2479987" y="3082412"/>
            <a:chExt cx="650240" cy="280035"/>
          </a:xfrm>
        </p:grpSpPr>
        <p:sp>
          <p:nvSpPr>
            <p:cNvPr id="47" name="object 47"/>
            <p:cNvSpPr/>
            <p:nvPr/>
          </p:nvSpPr>
          <p:spPr>
            <a:xfrm>
              <a:off x="2484750" y="30871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595498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8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8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84750" y="30871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8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8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742885" y="309758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930037" y="3082412"/>
            <a:ext cx="650240" cy="280035"/>
            <a:chOff x="3930037" y="3082412"/>
            <a:chExt cx="650240" cy="280035"/>
          </a:xfrm>
        </p:grpSpPr>
        <p:sp>
          <p:nvSpPr>
            <p:cNvPr id="51" name="object 51"/>
            <p:cNvSpPr/>
            <p:nvPr/>
          </p:nvSpPr>
          <p:spPr>
            <a:xfrm>
              <a:off x="3934800" y="30871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34800" y="30871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192935" y="309758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358374" y="3083924"/>
            <a:ext cx="650240" cy="280035"/>
            <a:chOff x="5358374" y="3083924"/>
            <a:chExt cx="650240" cy="280035"/>
          </a:xfrm>
        </p:grpSpPr>
        <p:sp>
          <p:nvSpPr>
            <p:cNvPr id="55" name="object 55"/>
            <p:cNvSpPr/>
            <p:nvPr/>
          </p:nvSpPr>
          <p:spPr>
            <a:xfrm>
              <a:off x="5363137" y="3088687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63137" y="3088687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621273" y="30991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798024" y="3082400"/>
            <a:ext cx="650240" cy="280035"/>
            <a:chOff x="6798024" y="3082400"/>
            <a:chExt cx="650240" cy="280035"/>
          </a:xfrm>
        </p:grpSpPr>
        <p:sp>
          <p:nvSpPr>
            <p:cNvPr id="59" name="object 59"/>
            <p:cNvSpPr/>
            <p:nvPr/>
          </p:nvSpPr>
          <p:spPr>
            <a:xfrm>
              <a:off x="6802787" y="3087162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5" h="270510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02787" y="3087162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5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060923" y="3097575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8349880" y="1138212"/>
            <a:ext cx="41275" cy="3356610"/>
            <a:chOff x="8349880" y="1138212"/>
            <a:chExt cx="41275" cy="3356610"/>
          </a:xfrm>
        </p:grpSpPr>
        <p:sp>
          <p:nvSpPr>
            <p:cNvPr id="63" name="object 63"/>
            <p:cNvSpPr/>
            <p:nvPr/>
          </p:nvSpPr>
          <p:spPr>
            <a:xfrm>
              <a:off x="8370375" y="1186200"/>
              <a:ext cx="0" cy="3260725"/>
            </a:xfrm>
            <a:custGeom>
              <a:avLst/>
              <a:gdLst/>
              <a:ahLst/>
              <a:cxnLst/>
              <a:rect l="l" t="t" r="r" b="b"/>
              <a:pathLst>
                <a:path h="3260725">
                  <a:moveTo>
                    <a:pt x="0" y="0"/>
                  </a:moveTo>
                  <a:lnTo>
                    <a:pt x="0" y="32603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354642" y="1142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354642" y="1142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354642" y="44466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354642" y="44466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493424" y="2663913"/>
            <a:ext cx="449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log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Demo</a:t>
            </a:r>
            <a:r>
              <a:rPr sz="2800" spc="-20" dirty="0"/>
              <a:t> </a:t>
            </a:r>
            <a:r>
              <a:rPr sz="2800" dirty="0"/>
              <a:t>of</a:t>
            </a:r>
            <a:r>
              <a:rPr sz="2800" spc="-15" dirty="0"/>
              <a:t> </a:t>
            </a:r>
            <a:r>
              <a:rPr sz="2800" dirty="0"/>
              <a:t>the</a:t>
            </a:r>
            <a:r>
              <a:rPr sz="2800" spc="-60" dirty="0"/>
              <a:t> </a:t>
            </a:r>
            <a:r>
              <a:rPr sz="2800" spc="-35" dirty="0"/>
              <a:t>Technique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250126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Step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4a: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work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done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every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level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33337" y="1287387"/>
            <a:ext cx="1277620" cy="582295"/>
            <a:chOff x="3933337" y="1287387"/>
            <a:chExt cx="1277620" cy="582295"/>
          </a:xfrm>
        </p:grpSpPr>
        <p:sp>
          <p:nvSpPr>
            <p:cNvPr id="5" name="object 5"/>
            <p:cNvSpPr/>
            <p:nvPr/>
          </p:nvSpPr>
          <p:spPr>
            <a:xfrm>
              <a:off x="3938099" y="1292150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8099" y="1292150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05026" y="1453913"/>
            <a:ext cx="134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58700" y="2134512"/>
            <a:ext cx="1277620" cy="582295"/>
            <a:chOff x="2558700" y="2134512"/>
            <a:chExt cx="1277620" cy="582295"/>
          </a:xfrm>
        </p:grpSpPr>
        <p:sp>
          <p:nvSpPr>
            <p:cNvPr id="9" name="object 9"/>
            <p:cNvSpPr/>
            <p:nvPr/>
          </p:nvSpPr>
          <p:spPr>
            <a:xfrm>
              <a:off x="256346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346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06918" y="230103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07950" y="2134512"/>
            <a:ext cx="1277620" cy="582295"/>
            <a:chOff x="5307950" y="2134512"/>
            <a:chExt cx="1277620" cy="582295"/>
          </a:xfrm>
        </p:grpSpPr>
        <p:sp>
          <p:nvSpPr>
            <p:cNvPr id="13" name="object 13"/>
            <p:cNvSpPr/>
            <p:nvPr/>
          </p:nvSpPr>
          <p:spPr>
            <a:xfrm>
              <a:off x="531271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271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56168" y="230103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79024" y="3152537"/>
            <a:ext cx="1277620" cy="582295"/>
            <a:chOff x="1779024" y="3152537"/>
            <a:chExt cx="1277620" cy="582295"/>
          </a:xfrm>
        </p:grpSpPr>
        <p:sp>
          <p:nvSpPr>
            <p:cNvPr id="17" name="object 17"/>
            <p:cNvSpPr/>
            <p:nvPr/>
          </p:nvSpPr>
          <p:spPr>
            <a:xfrm>
              <a:off x="17837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4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837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4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272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15225" y="3152537"/>
            <a:ext cx="1277620" cy="582295"/>
            <a:chOff x="3215225" y="3152537"/>
            <a:chExt cx="1277620" cy="582295"/>
          </a:xfrm>
        </p:grpSpPr>
        <p:sp>
          <p:nvSpPr>
            <p:cNvPr id="21" name="object 21"/>
            <p:cNvSpPr/>
            <p:nvPr/>
          </p:nvSpPr>
          <p:spPr>
            <a:xfrm>
              <a:off x="32199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99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634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51424" y="3152537"/>
            <a:ext cx="1277620" cy="582295"/>
            <a:chOff x="4651424" y="3152537"/>
            <a:chExt cx="1277620" cy="582295"/>
          </a:xfrm>
        </p:grpSpPr>
        <p:sp>
          <p:nvSpPr>
            <p:cNvPr id="25" name="object 25"/>
            <p:cNvSpPr/>
            <p:nvPr/>
          </p:nvSpPr>
          <p:spPr>
            <a:xfrm>
              <a:off x="46561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561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996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87624" y="3152537"/>
            <a:ext cx="1277620" cy="582295"/>
            <a:chOff x="6087624" y="3152537"/>
            <a:chExt cx="1277620" cy="582295"/>
          </a:xfrm>
        </p:grpSpPr>
        <p:sp>
          <p:nvSpPr>
            <p:cNvPr id="29" name="object 29"/>
            <p:cNvSpPr/>
            <p:nvPr/>
          </p:nvSpPr>
          <p:spPr>
            <a:xfrm>
              <a:off x="60923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8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8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8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923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8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8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358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776562" y="1212112"/>
            <a:ext cx="5713095" cy="3202305"/>
            <a:chOff x="1776562" y="1212112"/>
            <a:chExt cx="5713095" cy="3202305"/>
          </a:xfrm>
        </p:grpSpPr>
        <p:sp>
          <p:nvSpPr>
            <p:cNvPr id="33" name="object 33"/>
            <p:cNvSpPr/>
            <p:nvPr/>
          </p:nvSpPr>
          <p:spPr>
            <a:xfrm>
              <a:off x="2417687" y="1858774"/>
              <a:ext cx="4309110" cy="1298575"/>
            </a:xfrm>
            <a:custGeom>
              <a:avLst/>
              <a:gdLst/>
              <a:ahLst/>
              <a:cxnLst/>
              <a:rect l="l" t="t" r="r" b="b"/>
              <a:pathLst>
                <a:path w="4309109" h="1298575">
                  <a:moveTo>
                    <a:pt x="779674" y="280499"/>
                  </a:moveTo>
                  <a:lnTo>
                    <a:pt x="1600174" y="0"/>
                  </a:lnTo>
                </a:path>
                <a:path w="4309109" h="1298575">
                  <a:moveTo>
                    <a:pt x="3528924" y="280499"/>
                  </a:moveTo>
                  <a:lnTo>
                    <a:pt x="2738424" y="10499"/>
                  </a:lnTo>
                </a:path>
                <a:path w="4309109" h="1298575">
                  <a:moveTo>
                    <a:pt x="0" y="1298524"/>
                  </a:moveTo>
                  <a:lnTo>
                    <a:pt x="410399" y="861724"/>
                  </a:lnTo>
                </a:path>
                <a:path w="4309109" h="1298575">
                  <a:moveTo>
                    <a:pt x="1436199" y="1298524"/>
                  </a:moveTo>
                  <a:lnTo>
                    <a:pt x="1139799" y="861724"/>
                  </a:lnTo>
                </a:path>
                <a:path w="4309109" h="1298575">
                  <a:moveTo>
                    <a:pt x="4308599" y="1298524"/>
                  </a:moveTo>
                  <a:lnTo>
                    <a:pt x="3989399" y="861724"/>
                  </a:lnTo>
                </a:path>
                <a:path w="4309109" h="1298575">
                  <a:moveTo>
                    <a:pt x="2872399" y="1298524"/>
                  </a:moveTo>
                  <a:lnTo>
                    <a:pt x="3089599" y="8761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81324" y="3732374"/>
              <a:ext cx="5703570" cy="677545"/>
            </a:xfrm>
            <a:custGeom>
              <a:avLst/>
              <a:gdLst/>
              <a:ahLst/>
              <a:cxnLst/>
              <a:rect l="l" t="t" r="r" b="b"/>
              <a:pathLst>
                <a:path w="5703570" h="677545">
                  <a:moveTo>
                    <a:pt x="363899" y="18624"/>
                  </a:moveTo>
                  <a:lnTo>
                    <a:pt x="0" y="645924"/>
                  </a:lnTo>
                </a:path>
                <a:path w="5703570" h="677545">
                  <a:moveTo>
                    <a:pt x="1802574" y="6149"/>
                  </a:moveTo>
                  <a:lnTo>
                    <a:pt x="1438674" y="633449"/>
                  </a:lnTo>
                </a:path>
                <a:path w="5703570" h="677545">
                  <a:moveTo>
                    <a:pt x="3241249" y="18624"/>
                  </a:moveTo>
                  <a:lnTo>
                    <a:pt x="2877349" y="645924"/>
                  </a:lnTo>
                </a:path>
                <a:path w="5703570" h="677545">
                  <a:moveTo>
                    <a:pt x="4625774" y="18624"/>
                  </a:moveTo>
                  <a:lnTo>
                    <a:pt x="4261874" y="645924"/>
                  </a:lnTo>
                </a:path>
                <a:path w="5703570" h="677545">
                  <a:moveTo>
                    <a:pt x="932474" y="0"/>
                  </a:moveTo>
                  <a:lnTo>
                    <a:pt x="1267274" y="658499"/>
                  </a:lnTo>
                </a:path>
                <a:path w="5703570" h="677545">
                  <a:moveTo>
                    <a:pt x="2371674" y="3024"/>
                  </a:moveTo>
                  <a:lnTo>
                    <a:pt x="2706474" y="661524"/>
                  </a:lnTo>
                </a:path>
                <a:path w="5703570" h="677545">
                  <a:moveTo>
                    <a:pt x="3810874" y="3024"/>
                  </a:moveTo>
                  <a:lnTo>
                    <a:pt x="4145674" y="661524"/>
                  </a:lnTo>
                </a:path>
                <a:path w="5703570" h="677545">
                  <a:moveTo>
                    <a:pt x="5368324" y="18624"/>
                  </a:moveTo>
                  <a:lnTo>
                    <a:pt x="5703124" y="6771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49024" y="12168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09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49024" y="12168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09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8349880" y="1138212"/>
            <a:ext cx="41275" cy="3356610"/>
            <a:chOff x="8349880" y="1138212"/>
            <a:chExt cx="41275" cy="3356610"/>
          </a:xfrm>
        </p:grpSpPr>
        <p:sp>
          <p:nvSpPr>
            <p:cNvPr id="38" name="object 38"/>
            <p:cNvSpPr/>
            <p:nvPr/>
          </p:nvSpPr>
          <p:spPr>
            <a:xfrm>
              <a:off x="8370375" y="1186200"/>
              <a:ext cx="0" cy="3260725"/>
            </a:xfrm>
            <a:custGeom>
              <a:avLst/>
              <a:gdLst/>
              <a:ahLst/>
              <a:cxnLst/>
              <a:rect l="l" t="t" r="r" b="b"/>
              <a:pathLst>
                <a:path h="3260725">
                  <a:moveTo>
                    <a:pt x="0" y="0"/>
                  </a:moveTo>
                  <a:lnTo>
                    <a:pt x="0" y="32603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54642" y="1142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354642" y="1142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354642" y="44466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54642" y="44466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493424" y="2663913"/>
            <a:ext cx="449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log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07160" y="122728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304487" y="2067037"/>
            <a:ext cx="650240" cy="280035"/>
            <a:chOff x="3304487" y="2067037"/>
            <a:chExt cx="650240" cy="280035"/>
          </a:xfrm>
        </p:grpSpPr>
        <p:sp>
          <p:nvSpPr>
            <p:cNvPr id="46" name="object 46"/>
            <p:cNvSpPr/>
            <p:nvPr/>
          </p:nvSpPr>
          <p:spPr>
            <a:xfrm>
              <a:off x="3309249" y="2071799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8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8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09249" y="2071799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8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8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567385" y="20822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011437" y="2067037"/>
            <a:ext cx="650240" cy="280035"/>
            <a:chOff x="6011437" y="2067037"/>
            <a:chExt cx="650240" cy="280035"/>
          </a:xfrm>
        </p:grpSpPr>
        <p:sp>
          <p:nvSpPr>
            <p:cNvPr id="50" name="object 50"/>
            <p:cNvSpPr/>
            <p:nvPr/>
          </p:nvSpPr>
          <p:spPr>
            <a:xfrm>
              <a:off x="6016199" y="2071799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5" h="270510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8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8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016199" y="2071799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5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8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8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274335" y="20822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479987" y="3082412"/>
            <a:ext cx="650240" cy="280035"/>
            <a:chOff x="2479987" y="3082412"/>
            <a:chExt cx="650240" cy="280035"/>
          </a:xfrm>
        </p:grpSpPr>
        <p:sp>
          <p:nvSpPr>
            <p:cNvPr id="54" name="object 54"/>
            <p:cNvSpPr/>
            <p:nvPr/>
          </p:nvSpPr>
          <p:spPr>
            <a:xfrm>
              <a:off x="2484750" y="30871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595498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8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8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84750" y="30871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8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8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742885" y="309758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930037" y="3082412"/>
            <a:ext cx="650240" cy="280035"/>
            <a:chOff x="3930037" y="3082412"/>
            <a:chExt cx="650240" cy="280035"/>
          </a:xfrm>
        </p:grpSpPr>
        <p:sp>
          <p:nvSpPr>
            <p:cNvPr id="58" name="object 58"/>
            <p:cNvSpPr/>
            <p:nvPr/>
          </p:nvSpPr>
          <p:spPr>
            <a:xfrm>
              <a:off x="3934800" y="30871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934800" y="30871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192935" y="309758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358374" y="3083924"/>
            <a:ext cx="650240" cy="280035"/>
            <a:chOff x="5358374" y="3083924"/>
            <a:chExt cx="650240" cy="280035"/>
          </a:xfrm>
        </p:grpSpPr>
        <p:sp>
          <p:nvSpPr>
            <p:cNvPr id="62" name="object 62"/>
            <p:cNvSpPr/>
            <p:nvPr/>
          </p:nvSpPr>
          <p:spPr>
            <a:xfrm>
              <a:off x="5363137" y="3088687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363137" y="3088687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621273" y="30991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798024" y="3082400"/>
            <a:ext cx="650240" cy="280035"/>
            <a:chOff x="6798024" y="3082400"/>
            <a:chExt cx="650240" cy="280035"/>
          </a:xfrm>
        </p:grpSpPr>
        <p:sp>
          <p:nvSpPr>
            <p:cNvPr id="66" name="object 66"/>
            <p:cNvSpPr/>
            <p:nvPr/>
          </p:nvSpPr>
          <p:spPr>
            <a:xfrm>
              <a:off x="6802787" y="3087162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5" h="270510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02787" y="3087162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5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060923" y="3097575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985286" y="143321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660749" y="1568000"/>
            <a:ext cx="2204720" cy="1875789"/>
          </a:xfrm>
          <a:custGeom>
            <a:avLst/>
            <a:gdLst/>
            <a:ahLst/>
            <a:cxnLst/>
            <a:rect l="l" t="t" r="r" b="b"/>
            <a:pathLst>
              <a:path w="2204720" h="1875789">
                <a:moveTo>
                  <a:pt x="0" y="0"/>
                </a:moveTo>
                <a:lnTo>
                  <a:pt x="2204699" y="10499"/>
                </a:lnTo>
              </a:path>
              <a:path w="2204720" h="1875789">
                <a:moveTo>
                  <a:pt x="1163699" y="851687"/>
                </a:moveTo>
                <a:lnTo>
                  <a:pt x="2204699" y="861887"/>
                </a:lnTo>
              </a:path>
              <a:path w="2204720" h="1875789">
                <a:moveTo>
                  <a:pt x="1961999" y="1875637"/>
                </a:moveTo>
                <a:lnTo>
                  <a:pt x="2204699" y="1875637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985286" y="22846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985286" y="329835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Demo</a:t>
            </a:r>
            <a:r>
              <a:rPr sz="2800" spc="-20" dirty="0"/>
              <a:t> </a:t>
            </a:r>
            <a:r>
              <a:rPr sz="2800" dirty="0"/>
              <a:t>of</a:t>
            </a:r>
            <a:r>
              <a:rPr sz="2800" spc="-15" dirty="0"/>
              <a:t> </a:t>
            </a:r>
            <a:r>
              <a:rPr sz="2800" dirty="0"/>
              <a:t>the</a:t>
            </a:r>
            <a:r>
              <a:rPr sz="2800" spc="-60" dirty="0"/>
              <a:t> </a:t>
            </a:r>
            <a:r>
              <a:rPr sz="2800" spc="-35" dirty="0"/>
              <a:t>Technique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46625" y="1216355"/>
            <a:ext cx="6127115" cy="287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Step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4b: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Finding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pattern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1st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layer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recursion,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operation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performed.</a:t>
            </a:r>
            <a:endParaRPr sz="1800">
              <a:latin typeface="Arial"/>
              <a:cs typeface="Arial"/>
            </a:endParaRPr>
          </a:p>
          <a:p>
            <a:pPr marL="50800" marR="646430">
              <a:lnSpc>
                <a:spcPct val="1875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layer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recursion,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operations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performed.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3rd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layer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recursion,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operations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performed.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kth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layer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recursion,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k</a:t>
            </a:r>
            <a:r>
              <a:rPr sz="1800" spc="-15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15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r>
              <a:rPr sz="1800" spc="232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operations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performed.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Demo</a:t>
            </a:r>
            <a:r>
              <a:rPr sz="2800" spc="-20" dirty="0"/>
              <a:t> </a:t>
            </a:r>
            <a:r>
              <a:rPr sz="2800" dirty="0"/>
              <a:t>of</a:t>
            </a:r>
            <a:r>
              <a:rPr sz="2800" spc="-15" dirty="0"/>
              <a:t> </a:t>
            </a:r>
            <a:r>
              <a:rPr sz="2800" dirty="0"/>
              <a:t>the</a:t>
            </a:r>
            <a:r>
              <a:rPr sz="2800" spc="-60" dirty="0"/>
              <a:t> </a:t>
            </a:r>
            <a:r>
              <a:rPr sz="2800" spc="-35" dirty="0"/>
              <a:t>Technique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5422265" cy="235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Step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4b: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Finding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pattern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1st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level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recursion,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operation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performed.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875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level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recursion,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operations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performed.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3rd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level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recursion,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operations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performed.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3788105"/>
            <a:ext cx="62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4709" y="3809949"/>
            <a:ext cx="622935" cy="274320"/>
          </a:xfrm>
          <a:prstGeom prst="rect">
            <a:avLst/>
          </a:prstGeom>
          <a:solidFill>
            <a:srgbClr val="F9CB9B"/>
          </a:solidFill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ts val="209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4743" y="3788105"/>
            <a:ext cx="207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level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recursion,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6635" y="3809949"/>
            <a:ext cx="678180" cy="274320"/>
          </a:xfrm>
          <a:prstGeom prst="rect">
            <a:avLst/>
          </a:prstGeom>
          <a:solidFill>
            <a:srgbClr val="F9CB9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15"/>
              </a:lnSpc>
            </a:pPr>
            <a:r>
              <a:rPr sz="2700" baseline="-21604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595959"/>
                </a:solidFill>
                <a:latin typeface="Arial"/>
                <a:cs typeface="Arial"/>
              </a:rPr>
              <a:t>log</a:t>
            </a:r>
            <a:r>
              <a:rPr sz="12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2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5058" y="3788105"/>
            <a:ext cx="265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operations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performed.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725" y="4302455"/>
            <a:ext cx="923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5416" y="4324300"/>
            <a:ext cx="622935" cy="274320"/>
          </a:xfrm>
          <a:prstGeom prst="rect">
            <a:avLst/>
          </a:prstGeom>
          <a:solidFill>
            <a:srgbClr val="F9CB9B"/>
          </a:solidFill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ts val="209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5450" y="4302455"/>
            <a:ext cx="193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levels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recursion.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Demo</a:t>
            </a:r>
            <a:r>
              <a:rPr sz="2800" spc="-20" dirty="0"/>
              <a:t> </a:t>
            </a:r>
            <a:r>
              <a:rPr sz="2800" dirty="0"/>
              <a:t>of</a:t>
            </a:r>
            <a:r>
              <a:rPr sz="2800" spc="-15" dirty="0"/>
              <a:t> </a:t>
            </a:r>
            <a:r>
              <a:rPr sz="2800" dirty="0"/>
              <a:t>the</a:t>
            </a:r>
            <a:r>
              <a:rPr sz="2800" spc="-60" dirty="0"/>
              <a:t> </a:t>
            </a:r>
            <a:r>
              <a:rPr sz="2800" spc="-35" dirty="0"/>
              <a:t>Technique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339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Step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4c: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Summing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Everything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325" y="1730705"/>
            <a:ext cx="2406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…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log</a:t>
            </a:r>
            <a:r>
              <a:rPr sz="1800" spc="-7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7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- </a:t>
            </a:r>
            <a:r>
              <a:rPr sz="1800" spc="-75" baseline="30092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800" baseline="3009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7925" y="1690701"/>
            <a:ext cx="288099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414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≤</a:t>
            </a:r>
            <a:r>
              <a:rPr sz="1800" spc="4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(geometric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series)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48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Θ(n)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625" y="2559380"/>
            <a:ext cx="6460490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precisely,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…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k</a:t>
            </a:r>
            <a:r>
              <a:rPr sz="1800" spc="240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k</a:t>
            </a:r>
            <a:r>
              <a:rPr sz="1800" spc="-7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15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r>
              <a:rPr sz="1800" spc="240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Example: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+ 8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sz="1800" spc="247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r>
              <a:rPr sz="1800" spc="247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+ 2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spc="247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r>
              <a:rPr sz="1800" spc="247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15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 16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4</a:t>
            </a:r>
            <a:r>
              <a:rPr sz="1800" spc="247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325" y="3588080"/>
            <a:ext cx="395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Thus,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…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log</a:t>
            </a:r>
            <a:r>
              <a:rPr sz="1800" spc="-7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7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7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75" baseline="30092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800" baseline="3009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4124" y="3376626"/>
            <a:ext cx="1124585" cy="113982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90"/>
              </a:spcBef>
            </a:pPr>
            <a:r>
              <a:rPr sz="2700" baseline="-21604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700" spc="735" baseline="-2160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aseline="-21604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595959"/>
                </a:solidFill>
                <a:latin typeface="Arial"/>
                <a:cs typeface="Arial"/>
              </a:rPr>
              <a:t>log</a:t>
            </a:r>
            <a:r>
              <a:rPr sz="12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200" spc="1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aseline="-21604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2700" spc="-7" baseline="-2160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spc="-75" baseline="-21604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2700" baseline="-21604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4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48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Θ(n)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Using</a:t>
            </a:r>
            <a:r>
              <a:rPr sz="2800" spc="-55" dirty="0"/>
              <a:t> </a:t>
            </a:r>
            <a:r>
              <a:rPr sz="2800" dirty="0"/>
              <a:t>Recursion</a:t>
            </a:r>
            <a:r>
              <a:rPr sz="2800" spc="-90" dirty="0"/>
              <a:t> </a:t>
            </a:r>
            <a:r>
              <a:rPr sz="2800" dirty="0"/>
              <a:t>Tree</a:t>
            </a:r>
            <a:r>
              <a:rPr sz="2800" spc="-40" dirty="0"/>
              <a:t> </a:t>
            </a:r>
            <a:r>
              <a:rPr sz="2800" dirty="0"/>
              <a:t>for</a:t>
            </a:r>
            <a:r>
              <a:rPr sz="2800" spc="-40" dirty="0"/>
              <a:t> </a:t>
            </a:r>
            <a:r>
              <a:rPr sz="2800" dirty="0"/>
              <a:t>Merge</a:t>
            </a:r>
            <a:r>
              <a:rPr sz="2800" spc="-40" dirty="0"/>
              <a:t> </a:t>
            </a:r>
            <a:r>
              <a:rPr sz="2800" spc="-20" dirty="0"/>
              <a:t>Sort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933337" y="1287387"/>
            <a:ext cx="1277620" cy="582295"/>
            <a:chOff x="3933337" y="1287387"/>
            <a:chExt cx="1277620" cy="582295"/>
          </a:xfrm>
        </p:grpSpPr>
        <p:sp>
          <p:nvSpPr>
            <p:cNvPr id="4" name="object 4"/>
            <p:cNvSpPr/>
            <p:nvPr/>
          </p:nvSpPr>
          <p:spPr>
            <a:xfrm>
              <a:off x="3938099" y="1292150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38099" y="1292150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725" y="1216355"/>
            <a:ext cx="4254500" cy="47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Step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1: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Draw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recursion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ts val="1535"/>
              </a:lnSpc>
            </a:pP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58700" y="2134512"/>
            <a:ext cx="1277620" cy="582295"/>
            <a:chOff x="2558700" y="2134512"/>
            <a:chExt cx="1277620" cy="582295"/>
          </a:xfrm>
        </p:grpSpPr>
        <p:sp>
          <p:nvSpPr>
            <p:cNvPr id="8" name="object 8"/>
            <p:cNvSpPr/>
            <p:nvPr/>
          </p:nvSpPr>
          <p:spPr>
            <a:xfrm>
              <a:off x="256346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6346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06918" y="230103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07950" y="2134512"/>
            <a:ext cx="1277620" cy="582295"/>
            <a:chOff x="5307950" y="2134512"/>
            <a:chExt cx="1277620" cy="582295"/>
          </a:xfrm>
        </p:grpSpPr>
        <p:sp>
          <p:nvSpPr>
            <p:cNvPr id="12" name="object 12"/>
            <p:cNvSpPr/>
            <p:nvPr/>
          </p:nvSpPr>
          <p:spPr>
            <a:xfrm>
              <a:off x="531271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1271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56168" y="230103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79024" y="3152537"/>
            <a:ext cx="1277620" cy="582295"/>
            <a:chOff x="1779024" y="3152537"/>
            <a:chExt cx="1277620" cy="582295"/>
          </a:xfrm>
        </p:grpSpPr>
        <p:sp>
          <p:nvSpPr>
            <p:cNvPr id="16" name="object 16"/>
            <p:cNvSpPr/>
            <p:nvPr/>
          </p:nvSpPr>
          <p:spPr>
            <a:xfrm>
              <a:off x="17837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4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837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4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272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15225" y="3152537"/>
            <a:ext cx="1277620" cy="582295"/>
            <a:chOff x="3215225" y="3152537"/>
            <a:chExt cx="1277620" cy="582295"/>
          </a:xfrm>
        </p:grpSpPr>
        <p:sp>
          <p:nvSpPr>
            <p:cNvPr id="20" name="object 20"/>
            <p:cNvSpPr/>
            <p:nvPr/>
          </p:nvSpPr>
          <p:spPr>
            <a:xfrm>
              <a:off x="32199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99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634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651424" y="3152537"/>
            <a:ext cx="1277620" cy="582295"/>
            <a:chOff x="4651424" y="3152537"/>
            <a:chExt cx="1277620" cy="582295"/>
          </a:xfrm>
        </p:grpSpPr>
        <p:sp>
          <p:nvSpPr>
            <p:cNvPr id="24" name="object 24"/>
            <p:cNvSpPr/>
            <p:nvPr/>
          </p:nvSpPr>
          <p:spPr>
            <a:xfrm>
              <a:off x="46561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561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0996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87624" y="3152537"/>
            <a:ext cx="1277620" cy="582295"/>
            <a:chOff x="6087624" y="3152537"/>
            <a:chExt cx="1277620" cy="582295"/>
          </a:xfrm>
        </p:grpSpPr>
        <p:sp>
          <p:nvSpPr>
            <p:cNvPr id="28" name="object 28"/>
            <p:cNvSpPr/>
            <p:nvPr/>
          </p:nvSpPr>
          <p:spPr>
            <a:xfrm>
              <a:off x="60923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8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8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8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23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8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8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5358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776562" y="1854012"/>
            <a:ext cx="5713095" cy="2560320"/>
            <a:chOff x="1776562" y="1854012"/>
            <a:chExt cx="5713095" cy="2560320"/>
          </a:xfrm>
        </p:grpSpPr>
        <p:sp>
          <p:nvSpPr>
            <p:cNvPr id="32" name="object 32"/>
            <p:cNvSpPr/>
            <p:nvPr/>
          </p:nvSpPr>
          <p:spPr>
            <a:xfrm>
              <a:off x="2417687" y="1858774"/>
              <a:ext cx="4309110" cy="1298575"/>
            </a:xfrm>
            <a:custGeom>
              <a:avLst/>
              <a:gdLst/>
              <a:ahLst/>
              <a:cxnLst/>
              <a:rect l="l" t="t" r="r" b="b"/>
              <a:pathLst>
                <a:path w="4309109" h="1298575">
                  <a:moveTo>
                    <a:pt x="779674" y="280499"/>
                  </a:moveTo>
                  <a:lnTo>
                    <a:pt x="1600174" y="0"/>
                  </a:lnTo>
                </a:path>
                <a:path w="4309109" h="1298575">
                  <a:moveTo>
                    <a:pt x="3528924" y="280499"/>
                  </a:moveTo>
                  <a:lnTo>
                    <a:pt x="2738424" y="10499"/>
                  </a:lnTo>
                </a:path>
                <a:path w="4309109" h="1298575">
                  <a:moveTo>
                    <a:pt x="0" y="1298524"/>
                  </a:moveTo>
                  <a:lnTo>
                    <a:pt x="410399" y="861724"/>
                  </a:lnTo>
                </a:path>
                <a:path w="4309109" h="1298575">
                  <a:moveTo>
                    <a:pt x="1436199" y="1298524"/>
                  </a:moveTo>
                  <a:lnTo>
                    <a:pt x="1139799" y="861724"/>
                  </a:lnTo>
                </a:path>
                <a:path w="4309109" h="1298575">
                  <a:moveTo>
                    <a:pt x="4308599" y="1298524"/>
                  </a:moveTo>
                  <a:lnTo>
                    <a:pt x="3989399" y="861724"/>
                  </a:lnTo>
                </a:path>
                <a:path w="4309109" h="1298575">
                  <a:moveTo>
                    <a:pt x="2872399" y="1298524"/>
                  </a:moveTo>
                  <a:lnTo>
                    <a:pt x="3089599" y="8761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81324" y="3732374"/>
              <a:ext cx="5703570" cy="677545"/>
            </a:xfrm>
            <a:custGeom>
              <a:avLst/>
              <a:gdLst/>
              <a:ahLst/>
              <a:cxnLst/>
              <a:rect l="l" t="t" r="r" b="b"/>
              <a:pathLst>
                <a:path w="5703570" h="677545">
                  <a:moveTo>
                    <a:pt x="363899" y="18624"/>
                  </a:moveTo>
                  <a:lnTo>
                    <a:pt x="0" y="645924"/>
                  </a:lnTo>
                </a:path>
                <a:path w="5703570" h="677545">
                  <a:moveTo>
                    <a:pt x="1802574" y="6149"/>
                  </a:moveTo>
                  <a:lnTo>
                    <a:pt x="1438674" y="633449"/>
                  </a:lnTo>
                </a:path>
                <a:path w="5703570" h="677545">
                  <a:moveTo>
                    <a:pt x="3241249" y="18624"/>
                  </a:moveTo>
                  <a:lnTo>
                    <a:pt x="2877349" y="645924"/>
                  </a:lnTo>
                </a:path>
                <a:path w="5703570" h="677545">
                  <a:moveTo>
                    <a:pt x="4625774" y="18624"/>
                  </a:moveTo>
                  <a:lnTo>
                    <a:pt x="4261874" y="645924"/>
                  </a:lnTo>
                </a:path>
                <a:path w="5703570" h="677545">
                  <a:moveTo>
                    <a:pt x="932474" y="0"/>
                  </a:moveTo>
                  <a:lnTo>
                    <a:pt x="1267274" y="658499"/>
                  </a:lnTo>
                </a:path>
                <a:path w="5703570" h="677545">
                  <a:moveTo>
                    <a:pt x="2371674" y="3024"/>
                  </a:moveTo>
                  <a:lnTo>
                    <a:pt x="2706474" y="661524"/>
                  </a:lnTo>
                </a:path>
                <a:path w="5703570" h="677545">
                  <a:moveTo>
                    <a:pt x="3810874" y="3024"/>
                  </a:moveTo>
                  <a:lnTo>
                    <a:pt x="4145674" y="661524"/>
                  </a:lnTo>
                </a:path>
                <a:path w="5703570" h="677545">
                  <a:moveTo>
                    <a:pt x="5368324" y="18624"/>
                  </a:moveTo>
                  <a:lnTo>
                    <a:pt x="5703124" y="6771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Using</a:t>
            </a:r>
            <a:r>
              <a:rPr sz="2800" spc="-55" dirty="0"/>
              <a:t> </a:t>
            </a:r>
            <a:r>
              <a:rPr sz="2800" dirty="0"/>
              <a:t>Recursion</a:t>
            </a:r>
            <a:r>
              <a:rPr sz="2800" spc="-90" dirty="0"/>
              <a:t> </a:t>
            </a:r>
            <a:r>
              <a:rPr sz="2800" dirty="0"/>
              <a:t>Tree</a:t>
            </a:r>
            <a:r>
              <a:rPr sz="2800" spc="-40" dirty="0"/>
              <a:t> </a:t>
            </a:r>
            <a:r>
              <a:rPr sz="2800" dirty="0"/>
              <a:t>for</a:t>
            </a:r>
            <a:r>
              <a:rPr sz="2800" spc="-40" dirty="0"/>
              <a:t> </a:t>
            </a:r>
            <a:r>
              <a:rPr sz="2800" dirty="0"/>
              <a:t>Merge</a:t>
            </a:r>
            <a:r>
              <a:rPr sz="2800" spc="-40" dirty="0"/>
              <a:t> </a:t>
            </a:r>
            <a:r>
              <a:rPr sz="2800" spc="-20" dirty="0"/>
              <a:t>Sort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933337" y="1287387"/>
            <a:ext cx="1277620" cy="582295"/>
            <a:chOff x="3933337" y="1287387"/>
            <a:chExt cx="1277620" cy="582295"/>
          </a:xfrm>
        </p:grpSpPr>
        <p:sp>
          <p:nvSpPr>
            <p:cNvPr id="4" name="object 4"/>
            <p:cNvSpPr/>
            <p:nvPr/>
          </p:nvSpPr>
          <p:spPr>
            <a:xfrm>
              <a:off x="3938099" y="1292150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38099" y="1292150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725" y="1216355"/>
            <a:ext cx="4254500" cy="47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Step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2: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height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ts val="1535"/>
              </a:lnSpc>
            </a:pP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58700" y="2134512"/>
            <a:ext cx="1277620" cy="582295"/>
            <a:chOff x="2558700" y="2134512"/>
            <a:chExt cx="1277620" cy="582295"/>
          </a:xfrm>
        </p:grpSpPr>
        <p:sp>
          <p:nvSpPr>
            <p:cNvPr id="8" name="object 8"/>
            <p:cNvSpPr/>
            <p:nvPr/>
          </p:nvSpPr>
          <p:spPr>
            <a:xfrm>
              <a:off x="256346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6346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06918" y="230103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07950" y="2134512"/>
            <a:ext cx="1277620" cy="582295"/>
            <a:chOff x="5307950" y="2134512"/>
            <a:chExt cx="1277620" cy="582295"/>
          </a:xfrm>
        </p:grpSpPr>
        <p:sp>
          <p:nvSpPr>
            <p:cNvPr id="12" name="object 12"/>
            <p:cNvSpPr/>
            <p:nvPr/>
          </p:nvSpPr>
          <p:spPr>
            <a:xfrm>
              <a:off x="531271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1271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56168" y="230103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79024" y="3152537"/>
            <a:ext cx="1277620" cy="582295"/>
            <a:chOff x="1779024" y="3152537"/>
            <a:chExt cx="1277620" cy="582295"/>
          </a:xfrm>
        </p:grpSpPr>
        <p:sp>
          <p:nvSpPr>
            <p:cNvPr id="16" name="object 16"/>
            <p:cNvSpPr/>
            <p:nvPr/>
          </p:nvSpPr>
          <p:spPr>
            <a:xfrm>
              <a:off x="17837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4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837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4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272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15225" y="3152537"/>
            <a:ext cx="1277620" cy="582295"/>
            <a:chOff x="3215225" y="3152537"/>
            <a:chExt cx="1277620" cy="582295"/>
          </a:xfrm>
        </p:grpSpPr>
        <p:sp>
          <p:nvSpPr>
            <p:cNvPr id="20" name="object 20"/>
            <p:cNvSpPr/>
            <p:nvPr/>
          </p:nvSpPr>
          <p:spPr>
            <a:xfrm>
              <a:off x="32199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99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634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651424" y="3152537"/>
            <a:ext cx="1277620" cy="582295"/>
            <a:chOff x="4651424" y="3152537"/>
            <a:chExt cx="1277620" cy="582295"/>
          </a:xfrm>
        </p:grpSpPr>
        <p:sp>
          <p:nvSpPr>
            <p:cNvPr id="24" name="object 24"/>
            <p:cNvSpPr/>
            <p:nvPr/>
          </p:nvSpPr>
          <p:spPr>
            <a:xfrm>
              <a:off x="46561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561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0996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87624" y="3152537"/>
            <a:ext cx="1277620" cy="582295"/>
            <a:chOff x="6087624" y="3152537"/>
            <a:chExt cx="1277620" cy="582295"/>
          </a:xfrm>
        </p:grpSpPr>
        <p:sp>
          <p:nvSpPr>
            <p:cNvPr id="28" name="object 28"/>
            <p:cNvSpPr/>
            <p:nvPr/>
          </p:nvSpPr>
          <p:spPr>
            <a:xfrm>
              <a:off x="60923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8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8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8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23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8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8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5358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776562" y="1854012"/>
            <a:ext cx="5713095" cy="2560320"/>
            <a:chOff x="1776562" y="1854012"/>
            <a:chExt cx="5713095" cy="2560320"/>
          </a:xfrm>
        </p:grpSpPr>
        <p:sp>
          <p:nvSpPr>
            <p:cNvPr id="32" name="object 32"/>
            <p:cNvSpPr/>
            <p:nvPr/>
          </p:nvSpPr>
          <p:spPr>
            <a:xfrm>
              <a:off x="2417687" y="1858774"/>
              <a:ext cx="4309110" cy="1298575"/>
            </a:xfrm>
            <a:custGeom>
              <a:avLst/>
              <a:gdLst/>
              <a:ahLst/>
              <a:cxnLst/>
              <a:rect l="l" t="t" r="r" b="b"/>
              <a:pathLst>
                <a:path w="4309109" h="1298575">
                  <a:moveTo>
                    <a:pt x="779674" y="280499"/>
                  </a:moveTo>
                  <a:lnTo>
                    <a:pt x="1600174" y="0"/>
                  </a:lnTo>
                </a:path>
                <a:path w="4309109" h="1298575">
                  <a:moveTo>
                    <a:pt x="3528924" y="280499"/>
                  </a:moveTo>
                  <a:lnTo>
                    <a:pt x="2738424" y="10499"/>
                  </a:lnTo>
                </a:path>
                <a:path w="4309109" h="1298575">
                  <a:moveTo>
                    <a:pt x="0" y="1298524"/>
                  </a:moveTo>
                  <a:lnTo>
                    <a:pt x="410399" y="861724"/>
                  </a:lnTo>
                </a:path>
                <a:path w="4309109" h="1298575">
                  <a:moveTo>
                    <a:pt x="1436199" y="1298524"/>
                  </a:moveTo>
                  <a:lnTo>
                    <a:pt x="1139799" y="861724"/>
                  </a:lnTo>
                </a:path>
                <a:path w="4309109" h="1298575">
                  <a:moveTo>
                    <a:pt x="4308599" y="1298524"/>
                  </a:moveTo>
                  <a:lnTo>
                    <a:pt x="3989399" y="861724"/>
                  </a:lnTo>
                </a:path>
                <a:path w="4309109" h="1298575">
                  <a:moveTo>
                    <a:pt x="2872399" y="1298524"/>
                  </a:moveTo>
                  <a:lnTo>
                    <a:pt x="3089599" y="8761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81324" y="3732374"/>
              <a:ext cx="5703570" cy="677545"/>
            </a:xfrm>
            <a:custGeom>
              <a:avLst/>
              <a:gdLst/>
              <a:ahLst/>
              <a:cxnLst/>
              <a:rect l="l" t="t" r="r" b="b"/>
              <a:pathLst>
                <a:path w="5703570" h="677545">
                  <a:moveTo>
                    <a:pt x="363899" y="18624"/>
                  </a:moveTo>
                  <a:lnTo>
                    <a:pt x="0" y="645924"/>
                  </a:lnTo>
                </a:path>
                <a:path w="5703570" h="677545">
                  <a:moveTo>
                    <a:pt x="1802574" y="6149"/>
                  </a:moveTo>
                  <a:lnTo>
                    <a:pt x="1438674" y="633449"/>
                  </a:lnTo>
                </a:path>
                <a:path w="5703570" h="677545">
                  <a:moveTo>
                    <a:pt x="3241249" y="18624"/>
                  </a:moveTo>
                  <a:lnTo>
                    <a:pt x="2877349" y="645924"/>
                  </a:lnTo>
                </a:path>
                <a:path w="5703570" h="677545">
                  <a:moveTo>
                    <a:pt x="4625774" y="18624"/>
                  </a:moveTo>
                  <a:lnTo>
                    <a:pt x="4261874" y="645924"/>
                  </a:lnTo>
                </a:path>
                <a:path w="5703570" h="677545">
                  <a:moveTo>
                    <a:pt x="932474" y="0"/>
                  </a:moveTo>
                  <a:lnTo>
                    <a:pt x="1267274" y="658499"/>
                  </a:lnTo>
                </a:path>
                <a:path w="5703570" h="677545">
                  <a:moveTo>
                    <a:pt x="2371674" y="3024"/>
                  </a:moveTo>
                  <a:lnTo>
                    <a:pt x="2706474" y="661524"/>
                  </a:lnTo>
                </a:path>
                <a:path w="5703570" h="677545">
                  <a:moveTo>
                    <a:pt x="3810874" y="3024"/>
                  </a:moveTo>
                  <a:lnTo>
                    <a:pt x="4145674" y="661524"/>
                  </a:lnTo>
                </a:path>
                <a:path w="5703570" h="677545">
                  <a:moveTo>
                    <a:pt x="5368324" y="18624"/>
                  </a:moveTo>
                  <a:lnTo>
                    <a:pt x="5703124" y="6771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349880" y="1138212"/>
            <a:ext cx="41275" cy="3356610"/>
            <a:chOff x="8349880" y="1138212"/>
            <a:chExt cx="41275" cy="3356610"/>
          </a:xfrm>
        </p:grpSpPr>
        <p:sp>
          <p:nvSpPr>
            <p:cNvPr id="35" name="object 35"/>
            <p:cNvSpPr/>
            <p:nvPr/>
          </p:nvSpPr>
          <p:spPr>
            <a:xfrm>
              <a:off x="8370375" y="1186200"/>
              <a:ext cx="0" cy="3260725"/>
            </a:xfrm>
            <a:custGeom>
              <a:avLst/>
              <a:gdLst/>
              <a:ahLst/>
              <a:cxnLst/>
              <a:rect l="l" t="t" r="r" b="b"/>
              <a:pathLst>
                <a:path h="3260725">
                  <a:moveTo>
                    <a:pt x="0" y="0"/>
                  </a:moveTo>
                  <a:lnTo>
                    <a:pt x="0" y="32603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354642" y="1142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54642" y="1142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354642" y="44466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54642" y="44466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493424" y="2663913"/>
            <a:ext cx="449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log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Using</a:t>
            </a:r>
            <a:r>
              <a:rPr sz="2800" spc="-55" dirty="0"/>
              <a:t> </a:t>
            </a:r>
            <a:r>
              <a:rPr sz="2800" dirty="0"/>
              <a:t>Recursion</a:t>
            </a:r>
            <a:r>
              <a:rPr sz="2800" spc="-90" dirty="0"/>
              <a:t> </a:t>
            </a:r>
            <a:r>
              <a:rPr sz="2800" dirty="0"/>
              <a:t>Tree</a:t>
            </a:r>
            <a:r>
              <a:rPr sz="2800" spc="-40" dirty="0"/>
              <a:t> </a:t>
            </a:r>
            <a:r>
              <a:rPr sz="2800" dirty="0"/>
              <a:t>for</a:t>
            </a:r>
            <a:r>
              <a:rPr sz="2800" spc="-40" dirty="0"/>
              <a:t> </a:t>
            </a:r>
            <a:r>
              <a:rPr sz="2800" dirty="0"/>
              <a:t>Merge</a:t>
            </a:r>
            <a:r>
              <a:rPr sz="2800" spc="-40" dirty="0"/>
              <a:t> </a:t>
            </a:r>
            <a:r>
              <a:rPr sz="2800" spc="-20" dirty="0"/>
              <a:t>Sort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262826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6130" marR="5080" indent="-774065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Step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3: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work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done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at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33337" y="1287387"/>
            <a:ext cx="1277620" cy="582295"/>
            <a:chOff x="3933337" y="1287387"/>
            <a:chExt cx="1277620" cy="582295"/>
          </a:xfrm>
        </p:grpSpPr>
        <p:sp>
          <p:nvSpPr>
            <p:cNvPr id="5" name="object 5"/>
            <p:cNvSpPr/>
            <p:nvPr/>
          </p:nvSpPr>
          <p:spPr>
            <a:xfrm>
              <a:off x="3938099" y="1292150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8099" y="1292150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05026" y="1453913"/>
            <a:ext cx="134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58700" y="2134512"/>
            <a:ext cx="1277620" cy="582295"/>
            <a:chOff x="2558700" y="2134512"/>
            <a:chExt cx="1277620" cy="582295"/>
          </a:xfrm>
        </p:grpSpPr>
        <p:sp>
          <p:nvSpPr>
            <p:cNvPr id="9" name="object 9"/>
            <p:cNvSpPr/>
            <p:nvPr/>
          </p:nvSpPr>
          <p:spPr>
            <a:xfrm>
              <a:off x="256346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346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06918" y="230103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07950" y="2134512"/>
            <a:ext cx="1277620" cy="582295"/>
            <a:chOff x="5307950" y="2134512"/>
            <a:chExt cx="1277620" cy="582295"/>
          </a:xfrm>
        </p:grpSpPr>
        <p:sp>
          <p:nvSpPr>
            <p:cNvPr id="13" name="object 13"/>
            <p:cNvSpPr/>
            <p:nvPr/>
          </p:nvSpPr>
          <p:spPr>
            <a:xfrm>
              <a:off x="531271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271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56168" y="230103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79024" y="3152537"/>
            <a:ext cx="1277620" cy="582295"/>
            <a:chOff x="1779024" y="3152537"/>
            <a:chExt cx="1277620" cy="582295"/>
          </a:xfrm>
        </p:grpSpPr>
        <p:sp>
          <p:nvSpPr>
            <p:cNvPr id="17" name="object 17"/>
            <p:cNvSpPr/>
            <p:nvPr/>
          </p:nvSpPr>
          <p:spPr>
            <a:xfrm>
              <a:off x="17837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4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837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4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272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15225" y="3152537"/>
            <a:ext cx="1277620" cy="582295"/>
            <a:chOff x="3215225" y="3152537"/>
            <a:chExt cx="1277620" cy="582295"/>
          </a:xfrm>
        </p:grpSpPr>
        <p:sp>
          <p:nvSpPr>
            <p:cNvPr id="21" name="object 21"/>
            <p:cNvSpPr/>
            <p:nvPr/>
          </p:nvSpPr>
          <p:spPr>
            <a:xfrm>
              <a:off x="32199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99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634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51424" y="3152537"/>
            <a:ext cx="1277620" cy="582295"/>
            <a:chOff x="4651424" y="3152537"/>
            <a:chExt cx="1277620" cy="582295"/>
          </a:xfrm>
        </p:grpSpPr>
        <p:sp>
          <p:nvSpPr>
            <p:cNvPr id="25" name="object 25"/>
            <p:cNvSpPr/>
            <p:nvPr/>
          </p:nvSpPr>
          <p:spPr>
            <a:xfrm>
              <a:off x="46561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561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996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87624" y="3152537"/>
            <a:ext cx="1277620" cy="582295"/>
            <a:chOff x="6087624" y="3152537"/>
            <a:chExt cx="1277620" cy="582295"/>
          </a:xfrm>
        </p:grpSpPr>
        <p:sp>
          <p:nvSpPr>
            <p:cNvPr id="29" name="object 29"/>
            <p:cNvSpPr/>
            <p:nvPr/>
          </p:nvSpPr>
          <p:spPr>
            <a:xfrm>
              <a:off x="60923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8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8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8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923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8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8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358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776562" y="1212112"/>
            <a:ext cx="5713095" cy="3202305"/>
            <a:chOff x="1776562" y="1212112"/>
            <a:chExt cx="5713095" cy="3202305"/>
          </a:xfrm>
        </p:grpSpPr>
        <p:sp>
          <p:nvSpPr>
            <p:cNvPr id="33" name="object 33"/>
            <p:cNvSpPr/>
            <p:nvPr/>
          </p:nvSpPr>
          <p:spPr>
            <a:xfrm>
              <a:off x="2417687" y="1858774"/>
              <a:ext cx="4309110" cy="1298575"/>
            </a:xfrm>
            <a:custGeom>
              <a:avLst/>
              <a:gdLst/>
              <a:ahLst/>
              <a:cxnLst/>
              <a:rect l="l" t="t" r="r" b="b"/>
              <a:pathLst>
                <a:path w="4309109" h="1298575">
                  <a:moveTo>
                    <a:pt x="779674" y="280499"/>
                  </a:moveTo>
                  <a:lnTo>
                    <a:pt x="1600174" y="0"/>
                  </a:lnTo>
                </a:path>
                <a:path w="4309109" h="1298575">
                  <a:moveTo>
                    <a:pt x="3528924" y="280499"/>
                  </a:moveTo>
                  <a:lnTo>
                    <a:pt x="2738424" y="10499"/>
                  </a:lnTo>
                </a:path>
                <a:path w="4309109" h="1298575">
                  <a:moveTo>
                    <a:pt x="0" y="1298524"/>
                  </a:moveTo>
                  <a:lnTo>
                    <a:pt x="410399" y="861724"/>
                  </a:lnTo>
                </a:path>
                <a:path w="4309109" h="1298575">
                  <a:moveTo>
                    <a:pt x="1436199" y="1298524"/>
                  </a:moveTo>
                  <a:lnTo>
                    <a:pt x="1139799" y="861724"/>
                  </a:lnTo>
                </a:path>
                <a:path w="4309109" h="1298575">
                  <a:moveTo>
                    <a:pt x="4308599" y="1298524"/>
                  </a:moveTo>
                  <a:lnTo>
                    <a:pt x="3989399" y="861724"/>
                  </a:lnTo>
                </a:path>
                <a:path w="4309109" h="1298575">
                  <a:moveTo>
                    <a:pt x="2872399" y="1298524"/>
                  </a:moveTo>
                  <a:lnTo>
                    <a:pt x="3089599" y="8761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81324" y="3732374"/>
              <a:ext cx="5703570" cy="677545"/>
            </a:xfrm>
            <a:custGeom>
              <a:avLst/>
              <a:gdLst/>
              <a:ahLst/>
              <a:cxnLst/>
              <a:rect l="l" t="t" r="r" b="b"/>
              <a:pathLst>
                <a:path w="5703570" h="677545">
                  <a:moveTo>
                    <a:pt x="363899" y="18624"/>
                  </a:moveTo>
                  <a:lnTo>
                    <a:pt x="0" y="645924"/>
                  </a:lnTo>
                </a:path>
                <a:path w="5703570" h="677545">
                  <a:moveTo>
                    <a:pt x="1802574" y="6149"/>
                  </a:moveTo>
                  <a:lnTo>
                    <a:pt x="1438674" y="633449"/>
                  </a:lnTo>
                </a:path>
                <a:path w="5703570" h="677545">
                  <a:moveTo>
                    <a:pt x="3241249" y="18624"/>
                  </a:moveTo>
                  <a:lnTo>
                    <a:pt x="2877349" y="645924"/>
                  </a:lnTo>
                </a:path>
                <a:path w="5703570" h="677545">
                  <a:moveTo>
                    <a:pt x="4625774" y="18624"/>
                  </a:moveTo>
                  <a:lnTo>
                    <a:pt x="4261874" y="645924"/>
                  </a:lnTo>
                </a:path>
                <a:path w="5703570" h="677545">
                  <a:moveTo>
                    <a:pt x="932474" y="0"/>
                  </a:moveTo>
                  <a:lnTo>
                    <a:pt x="1267274" y="658499"/>
                  </a:lnTo>
                </a:path>
                <a:path w="5703570" h="677545">
                  <a:moveTo>
                    <a:pt x="2371674" y="3024"/>
                  </a:moveTo>
                  <a:lnTo>
                    <a:pt x="2706474" y="661524"/>
                  </a:lnTo>
                </a:path>
                <a:path w="5703570" h="677545">
                  <a:moveTo>
                    <a:pt x="3810874" y="3024"/>
                  </a:moveTo>
                  <a:lnTo>
                    <a:pt x="4145674" y="661524"/>
                  </a:lnTo>
                </a:path>
                <a:path w="5703570" h="677545">
                  <a:moveTo>
                    <a:pt x="5368324" y="18624"/>
                  </a:moveTo>
                  <a:lnTo>
                    <a:pt x="5703124" y="6771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49024" y="12168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09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49024" y="12168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09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902301" y="1227287"/>
            <a:ext cx="134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304487" y="2067037"/>
            <a:ext cx="650240" cy="280035"/>
            <a:chOff x="3304487" y="2067037"/>
            <a:chExt cx="650240" cy="280035"/>
          </a:xfrm>
        </p:grpSpPr>
        <p:sp>
          <p:nvSpPr>
            <p:cNvPr id="39" name="object 39"/>
            <p:cNvSpPr/>
            <p:nvPr/>
          </p:nvSpPr>
          <p:spPr>
            <a:xfrm>
              <a:off x="3309249" y="2071799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8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8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09249" y="2071799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8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8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439055" y="208221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011437" y="2067037"/>
            <a:ext cx="650240" cy="280035"/>
            <a:chOff x="6011437" y="2067037"/>
            <a:chExt cx="650240" cy="280035"/>
          </a:xfrm>
        </p:grpSpPr>
        <p:sp>
          <p:nvSpPr>
            <p:cNvPr id="43" name="object 43"/>
            <p:cNvSpPr/>
            <p:nvPr/>
          </p:nvSpPr>
          <p:spPr>
            <a:xfrm>
              <a:off x="6016199" y="2071799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5" h="270510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8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8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16199" y="2071799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5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8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8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146005" y="208221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479987" y="3082412"/>
            <a:ext cx="650240" cy="280035"/>
            <a:chOff x="2479987" y="3082412"/>
            <a:chExt cx="650240" cy="280035"/>
          </a:xfrm>
        </p:grpSpPr>
        <p:sp>
          <p:nvSpPr>
            <p:cNvPr id="47" name="object 47"/>
            <p:cNvSpPr/>
            <p:nvPr/>
          </p:nvSpPr>
          <p:spPr>
            <a:xfrm>
              <a:off x="2484750" y="30871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595498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8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8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84750" y="30871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8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8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614555" y="3097587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930037" y="3082412"/>
            <a:ext cx="650240" cy="280035"/>
            <a:chOff x="3930037" y="3082412"/>
            <a:chExt cx="650240" cy="280035"/>
          </a:xfrm>
        </p:grpSpPr>
        <p:sp>
          <p:nvSpPr>
            <p:cNvPr id="51" name="object 51"/>
            <p:cNvSpPr/>
            <p:nvPr/>
          </p:nvSpPr>
          <p:spPr>
            <a:xfrm>
              <a:off x="3934800" y="30871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34800" y="30871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064605" y="3097587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358374" y="3083924"/>
            <a:ext cx="650240" cy="280035"/>
            <a:chOff x="5358374" y="3083924"/>
            <a:chExt cx="650240" cy="280035"/>
          </a:xfrm>
        </p:grpSpPr>
        <p:sp>
          <p:nvSpPr>
            <p:cNvPr id="55" name="object 55"/>
            <p:cNvSpPr/>
            <p:nvPr/>
          </p:nvSpPr>
          <p:spPr>
            <a:xfrm>
              <a:off x="5363137" y="3088687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63137" y="3088687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492943" y="3099100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798024" y="3082400"/>
            <a:ext cx="650240" cy="280035"/>
            <a:chOff x="6798024" y="3082400"/>
            <a:chExt cx="650240" cy="280035"/>
          </a:xfrm>
        </p:grpSpPr>
        <p:sp>
          <p:nvSpPr>
            <p:cNvPr id="59" name="object 59"/>
            <p:cNvSpPr/>
            <p:nvPr/>
          </p:nvSpPr>
          <p:spPr>
            <a:xfrm>
              <a:off x="6802787" y="3087162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5" h="270510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02787" y="3087162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5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932593" y="3097575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8349880" y="1138212"/>
            <a:ext cx="41275" cy="3356610"/>
            <a:chOff x="8349880" y="1138212"/>
            <a:chExt cx="41275" cy="3356610"/>
          </a:xfrm>
        </p:grpSpPr>
        <p:sp>
          <p:nvSpPr>
            <p:cNvPr id="63" name="object 63"/>
            <p:cNvSpPr/>
            <p:nvPr/>
          </p:nvSpPr>
          <p:spPr>
            <a:xfrm>
              <a:off x="8370375" y="1186200"/>
              <a:ext cx="0" cy="3260725"/>
            </a:xfrm>
            <a:custGeom>
              <a:avLst/>
              <a:gdLst/>
              <a:ahLst/>
              <a:cxnLst/>
              <a:rect l="l" t="t" r="r" b="b"/>
              <a:pathLst>
                <a:path h="3260725">
                  <a:moveTo>
                    <a:pt x="0" y="0"/>
                  </a:moveTo>
                  <a:lnTo>
                    <a:pt x="0" y="32603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354642" y="1142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354642" y="1142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354642" y="44466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354642" y="44466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493424" y="2663913"/>
            <a:ext cx="449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log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ps2</a:t>
            </a:r>
            <a:r>
              <a:rPr spc="-10" dirty="0"/>
              <a:t> things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7472680" cy="28206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Coding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styles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names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reveal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intent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Good:</a:t>
            </a:r>
            <a:endParaRPr sz="1400">
              <a:latin typeface="Arial"/>
              <a:cs typeface="Arial"/>
            </a:endParaRPr>
          </a:p>
          <a:p>
            <a:pPr marL="1293495" lvl="2" indent="-336550">
              <a:lnSpc>
                <a:spcPct val="100000"/>
              </a:lnSpc>
              <a:spcBef>
                <a:spcPts val="25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int[]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register;</a:t>
            </a:r>
            <a:endParaRPr sz="1400">
              <a:latin typeface="Arial"/>
              <a:cs typeface="Arial"/>
            </a:endParaRPr>
          </a:p>
          <a:p>
            <a:pPr marL="1293495" lvl="2" indent="-336550">
              <a:lnSpc>
                <a:spcPct val="100000"/>
              </a:lnSpc>
              <a:spcBef>
                <a:spcPts val="25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int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currentLoad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0;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Not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good:</a:t>
            </a:r>
            <a:endParaRPr sz="1400">
              <a:latin typeface="Arial"/>
              <a:cs typeface="Arial"/>
            </a:endParaRPr>
          </a:p>
          <a:p>
            <a:pPr marL="1293495" lvl="2" indent="-336550">
              <a:lnSpc>
                <a:spcPct val="100000"/>
              </a:lnSpc>
              <a:spcBef>
                <a:spcPts val="25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int[]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intArr;</a:t>
            </a:r>
            <a:endParaRPr sz="1400">
              <a:latin typeface="Arial"/>
              <a:cs typeface="Arial"/>
            </a:endParaRPr>
          </a:p>
          <a:p>
            <a:pPr marL="1750695" lvl="3" indent="-336550">
              <a:lnSpc>
                <a:spcPct val="100000"/>
              </a:lnSpc>
              <a:spcBef>
                <a:spcPts val="254"/>
              </a:spcBef>
              <a:buChar char="●"/>
              <a:tabLst>
                <a:tab pos="1750695" algn="l"/>
                <a:tab pos="17513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int[]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tells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reader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it’s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int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array,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but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does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do?</a:t>
            </a:r>
            <a:endParaRPr sz="1400">
              <a:latin typeface="Arial"/>
              <a:cs typeface="Arial"/>
            </a:endParaRPr>
          </a:p>
          <a:p>
            <a:pPr marL="1293495" lvl="2" indent="-336550">
              <a:lnSpc>
                <a:spcPct val="100000"/>
              </a:lnSpc>
              <a:spcBef>
                <a:spcPts val="25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int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cl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0;</a:t>
            </a:r>
            <a:endParaRPr sz="1400">
              <a:latin typeface="Arial"/>
              <a:cs typeface="Arial"/>
            </a:endParaRPr>
          </a:p>
          <a:p>
            <a:pPr marL="1750695" lvl="3" indent="-336550">
              <a:lnSpc>
                <a:spcPct val="100000"/>
              </a:lnSpc>
              <a:spcBef>
                <a:spcPts val="250"/>
              </a:spcBef>
              <a:buChar char="●"/>
              <a:tabLst>
                <a:tab pos="1750695" algn="l"/>
                <a:tab pos="17513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guess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cl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stands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:(</a:t>
            </a:r>
            <a:endParaRPr sz="1400">
              <a:latin typeface="Arial"/>
              <a:cs typeface="Arial"/>
            </a:endParaRPr>
          </a:p>
          <a:p>
            <a:pPr marL="1750695" lvl="3" indent="-336550">
              <a:lnSpc>
                <a:spcPct val="100000"/>
              </a:lnSpc>
              <a:spcBef>
                <a:spcPts val="254"/>
              </a:spcBef>
              <a:buChar char="●"/>
              <a:tabLst>
                <a:tab pos="1750695" algn="l"/>
                <a:tab pos="17513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Chances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are,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when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look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code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again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year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later,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too!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Using</a:t>
            </a:r>
            <a:r>
              <a:rPr sz="2800" spc="-55" dirty="0"/>
              <a:t> </a:t>
            </a:r>
            <a:r>
              <a:rPr sz="2800" dirty="0"/>
              <a:t>Recursion</a:t>
            </a:r>
            <a:r>
              <a:rPr sz="2800" spc="-90" dirty="0"/>
              <a:t> </a:t>
            </a:r>
            <a:r>
              <a:rPr sz="2800" dirty="0"/>
              <a:t>Tree</a:t>
            </a:r>
            <a:r>
              <a:rPr sz="2800" spc="-40" dirty="0"/>
              <a:t> </a:t>
            </a:r>
            <a:r>
              <a:rPr sz="2800" dirty="0"/>
              <a:t>for</a:t>
            </a:r>
            <a:r>
              <a:rPr sz="2800" spc="-40" dirty="0"/>
              <a:t> </a:t>
            </a:r>
            <a:r>
              <a:rPr sz="2800" dirty="0"/>
              <a:t>Merge</a:t>
            </a:r>
            <a:r>
              <a:rPr sz="2800" spc="-40" dirty="0"/>
              <a:t> </a:t>
            </a:r>
            <a:r>
              <a:rPr sz="2800" spc="-20" dirty="0"/>
              <a:t>Sort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250126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Step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4a: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work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done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every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level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33337" y="1287387"/>
            <a:ext cx="1277620" cy="582295"/>
            <a:chOff x="3933337" y="1287387"/>
            <a:chExt cx="1277620" cy="582295"/>
          </a:xfrm>
        </p:grpSpPr>
        <p:sp>
          <p:nvSpPr>
            <p:cNvPr id="5" name="object 5"/>
            <p:cNvSpPr/>
            <p:nvPr/>
          </p:nvSpPr>
          <p:spPr>
            <a:xfrm>
              <a:off x="3938099" y="1292150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8099" y="1292150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05026" y="1453913"/>
            <a:ext cx="134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58700" y="2134512"/>
            <a:ext cx="1277620" cy="582295"/>
            <a:chOff x="2558700" y="2134512"/>
            <a:chExt cx="1277620" cy="582295"/>
          </a:xfrm>
        </p:grpSpPr>
        <p:sp>
          <p:nvSpPr>
            <p:cNvPr id="9" name="object 9"/>
            <p:cNvSpPr/>
            <p:nvPr/>
          </p:nvSpPr>
          <p:spPr>
            <a:xfrm>
              <a:off x="256346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346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06918" y="230103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07950" y="2134512"/>
            <a:ext cx="1277620" cy="582295"/>
            <a:chOff x="5307950" y="2134512"/>
            <a:chExt cx="1277620" cy="582295"/>
          </a:xfrm>
        </p:grpSpPr>
        <p:sp>
          <p:nvSpPr>
            <p:cNvPr id="13" name="object 13"/>
            <p:cNvSpPr/>
            <p:nvPr/>
          </p:nvSpPr>
          <p:spPr>
            <a:xfrm>
              <a:off x="531271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2712" y="2139275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69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56168" y="230103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79024" y="3152537"/>
            <a:ext cx="1277620" cy="582295"/>
            <a:chOff x="1779024" y="3152537"/>
            <a:chExt cx="1277620" cy="582295"/>
          </a:xfrm>
        </p:grpSpPr>
        <p:sp>
          <p:nvSpPr>
            <p:cNvPr id="17" name="object 17"/>
            <p:cNvSpPr/>
            <p:nvPr/>
          </p:nvSpPr>
          <p:spPr>
            <a:xfrm>
              <a:off x="17837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4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837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4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272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15225" y="3152537"/>
            <a:ext cx="1277620" cy="582295"/>
            <a:chOff x="3215225" y="3152537"/>
            <a:chExt cx="1277620" cy="582295"/>
          </a:xfrm>
        </p:grpSpPr>
        <p:sp>
          <p:nvSpPr>
            <p:cNvPr id="21" name="object 21"/>
            <p:cNvSpPr/>
            <p:nvPr/>
          </p:nvSpPr>
          <p:spPr>
            <a:xfrm>
              <a:off x="32199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199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634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51424" y="3152537"/>
            <a:ext cx="1277620" cy="582295"/>
            <a:chOff x="4651424" y="3152537"/>
            <a:chExt cx="1277620" cy="582295"/>
          </a:xfrm>
        </p:grpSpPr>
        <p:sp>
          <p:nvSpPr>
            <p:cNvPr id="25" name="object 25"/>
            <p:cNvSpPr/>
            <p:nvPr/>
          </p:nvSpPr>
          <p:spPr>
            <a:xfrm>
              <a:off x="46561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7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561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7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7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996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87624" y="3152537"/>
            <a:ext cx="1277620" cy="582295"/>
            <a:chOff x="6087624" y="3152537"/>
            <a:chExt cx="1277620" cy="582295"/>
          </a:xfrm>
        </p:grpSpPr>
        <p:sp>
          <p:nvSpPr>
            <p:cNvPr id="29" name="object 29"/>
            <p:cNvSpPr/>
            <p:nvPr/>
          </p:nvSpPr>
          <p:spPr>
            <a:xfrm>
              <a:off x="60923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1172348" y="572699"/>
                  </a:move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8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8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92387" y="3157299"/>
              <a:ext cx="1268095" cy="572770"/>
            </a:xfrm>
            <a:custGeom>
              <a:avLst/>
              <a:gdLst/>
              <a:ahLst/>
              <a:cxnLst/>
              <a:rect l="l" t="t" r="r" b="b"/>
              <a:pathLst>
                <a:path w="1268095" h="572770">
                  <a:moveTo>
                    <a:pt x="0" y="95451"/>
                  </a:moveTo>
                  <a:lnTo>
                    <a:pt x="7501" y="58297"/>
                  </a:lnTo>
                  <a:lnTo>
                    <a:pt x="27957" y="27957"/>
                  </a:lnTo>
                  <a:lnTo>
                    <a:pt x="58297" y="7501"/>
                  </a:lnTo>
                  <a:lnTo>
                    <a:pt x="95451" y="0"/>
                  </a:lnTo>
                  <a:lnTo>
                    <a:pt x="1172348" y="0"/>
                  </a:lnTo>
                  <a:lnTo>
                    <a:pt x="1225305" y="16037"/>
                  </a:lnTo>
                  <a:lnTo>
                    <a:pt x="1260534" y="58924"/>
                  </a:lnTo>
                  <a:lnTo>
                    <a:pt x="1267799" y="95451"/>
                  </a:lnTo>
                  <a:lnTo>
                    <a:pt x="1267799" y="477247"/>
                  </a:lnTo>
                  <a:lnTo>
                    <a:pt x="1260298" y="514402"/>
                  </a:lnTo>
                  <a:lnTo>
                    <a:pt x="1239842" y="544742"/>
                  </a:lnTo>
                  <a:lnTo>
                    <a:pt x="1209502" y="565198"/>
                  </a:lnTo>
                  <a:lnTo>
                    <a:pt x="1172348" y="572699"/>
                  </a:lnTo>
                  <a:lnTo>
                    <a:pt x="95451" y="572699"/>
                  </a:lnTo>
                  <a:lnTo>
                    <a:pt x="58297" y="565198"/>
                  </a:lnTo>
                  <a:lnTo>
                    <a:pt x="27957" y="544742"/>
                  </a:lnTo>
                  <a:lnTo>
                    <a:pt x="7501" y="514402"/>
                  </a:lnTo>
                  <a:lnTo>
                    <a:pt x="0" y="477247"/>
                  </a:lnTo>
                  <a:lnTo>
                    <a:pt x="0" y="95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35843" y="331906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776562" y="1212112"/>
            <a:ext cx="5713095" cy="3202305"/>
            <a:chOff x="1776562" y="1212112"/>
            <a:chExt cx="5713095" cy="3202305"/>
          </a:xfrm>
        </p:grpSpPr>
        <p:sp>
          <p:nvSpPr>
            <p:cNvPr id="33" name="object 33"/>
            <p:cNvSpPr/>
            <p:nvPr/>
          </p:nvSpPr>
          <p:spPr>
            <a:xfrm>
              <a:off x="2417687" y="1858774"/>
              <a:ext cx="4309110" cy="1298575"/>
            </a:xfrm>
            <a:custGeom>
              <a:avLst/>
              <a:gdLst/>
              <a:ahLst/>
              <a:cxnLst/>
              <a:rect l="l" t="t" r="r" b="b"/>
              <a:pathLst>
                <a:path w="4309109" h="1298575">
                  <a:moveTo>
                    <a:pt x="779674" y="280499"/>
                  </a:moveTo>
                  <a:lnTo>
                    <a:pt x="1600174" y="0"/>
                  </a:lnTo>
                </a:path>
                <a:path w="4309109" h="1298575">
                  <a:moveTo>
                    <a:pt x="3528924" y="280499"/>
                  </a:moveTo>
                  <a:lnTo>
                    <a:pt x="2738424" y="10499"/>
                  </a:lnTo>
                </a:path>
                <a:path w="4309109" h="1298575">
                  <a:moveTo>
                    <a:pt x="0" y="1298524"/>
                  </a:moveTo>
                  <a:lnTo>
                    <a:pt x="410399" y="861724"/>
                  </a:lnTo>
                </a:path>
                <a:path w="4309109" h="1298575">
                  <a:moveTo>
                    <a:pt x="1436199" y="1298524"/>
                  </a:moveTo>
                  <a:lnTo>
                    <a:pt x="1139799" y="861724"/>
                  </a:lnTo>
                </a:path>
                <a:path w="4309109" h="1298575">
                  <a:moveTo>
                    <a:pt x="4308599" y="1298524"/>
                  </a:moveTo>
                  <a:lnTo>
                    <a:pt x="3989399" y="861724"/>
                  </a:lnTo>
                </a:path>
                <a:path w="4309109" h="1298575">
                  <a:moveTo>
                    <a:pt x="2872399" y="1298524"/>
                  </a:moveTo>
                  <a:lnTo>
                    <a:pt x="3089599" y="8761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81324" y="3732374"/>
              <a:ext cx="5703570" cy="677545"/>
            </a:xfrm>
            <a:custGeom>
              <a:avLst/>
              <a:gdLst/>
              <a:ahLst/>
              <a:cxnLst/>
              <a:rect l="l" t="t" r="r" b="b"/>
              <a:pathLst>
                <a:path w="5703570" h="677545">
                  <a:moveTo>
                    <a:pt x="363899" y="18624"/>
                  </a:moveTo>
                  <a:lnTo>
                    <a:pt x="0" y="645924"/>
                  </a:lnTo>
                </a:path>
                <a:path w="5703570" h="677545">
                  <a:moveTo>
                    <a:pt x="1802574" y="6149"/>
                  </a:moveTo>
                  <a:lnTo>
                    <a:pt x="1438674" y="633449"/>
                  </a:lnTo>
                </a:path>
                <a:path w="5703570" h="677545">
                  <a:moveTo>
                    <a:pt x="3241249" y="18624"/>
                  </a:moveTo>
                  <a:lnTo>
                    <a:pt x="2877349" y="645924"/>
                  </a:lnTo>
                </a:path>
                <a:path w="5703570" h="677545">
                  <a:moveTo>
                    <a:pt x="4625774" y="18624"/>
                  </a:moveTo>
                  <a:lnTo>
                    <a:pt x="4261874" y="645924"/>
                  </a:lnTo>
                </a:path>
                <a:path w="5703570" h="677545">
                  <a:moveTo>
                    <a:pt x="932474" y="0"/>
                  </a:moveTo>
                  <a:lnTo>
                    <a:pt x="1267274" y="658499"/>
                  </a:lnTo>
                </a:path>
                <a:path w="5703570" h="677545">
                  <a:moveTo>
                    <a:pt x="2371674" y="3024"/>
                  </a:moveTo>
                  <a:lnTo>
                    <a:pt x="2706474" y="661524"/>
                  </a:lnTo>
                </a:path>
                <a:path w="5703570" h="677545">
                  <a:moveTo>
                    <a:pt x="3810874" y="3024"/>
                  </a:moveTo>
                  <a:lnTo>
                    <a:pt x="4145674" y="661524"/>
                  </a:lnTo>
                </a:path>
                <a:path w="5703570" h="677545">
                  <a:moveTo>
                    <a:pt x="5368324" y="18624"/>
                  </a:moveTo>
                  <a:lnTo>
                    <a:pt x="5703124" y="6771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49024" y="12168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09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49024" y="12168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09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902301" y="1227287"/>
            <a:ext cx="134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304487" y="2067037"/>
            <a:ext cx="650240" cy="280035"/>
            <a:chOff x="3304487" y="2067037"/>
            <a:chExt cx="650240" cy="280035"/>
          </a:xfrm>
        </p:grpSpPr>
        <p:sp>
          <p:nvSpPr>
            <p:cNvPr id="39" name="object 39"/>
            <p:cNvSpPr/>
            <p:nvPr/>
          </p:nvSpPr>
          <p:spPr>
            <a:xfrm>
              <a:off x="3309249" y="2071799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8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8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09249" y="2071799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8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8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439055" y="208221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011437" y="2067037"/>
            <a:ext cx="650240" cy="280035"/>
            <a:chOff x="6011437" y="2067037"/>
            <a:chExt cx="650240" cy="280035"/>
          </a:xfrm>
        </p:grpSpPr>
        <p:sp>
          <p:nvSpPr>
            <p:cNvPr id="43" name="object 43"/>
            <p:cNvSpPr/>
            <p:nvPr/>
          </p:nvSpPr>
          <p:spPr>
            <a:xfrm>
              <a:off x="6016199" y="2071799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5" h="270510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8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8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16199" y="2071799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5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8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8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146005" y="2082213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479987" y="3082412"/>
            <a:ext cx="650240" cy="280035"/>
            <a:chOff x="2479987" y="3082412"/>
            <a:chExt cx="650240" cy="280035"/>
          </a:xfrm>
        </p:grpSpPr>
        <p:sp>
          <p:nvSpPr>
            <p:cNvPr id="47" name="object 47"/>
            <p:cNvSpPr/>
            <p:nvPr/>
          </p:nvSpPr>
          <p:spPr>
            <a:xfrm>
              <a:off x="2484750" y="30871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595498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8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8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84750" y="30871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8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8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614555" y="3097587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930037" y="3082412"/>
            <a:ext cx="650240" cy="280035"/>
            <a:chOff x="3930037" y="3082412"/>
            <a:chExt cx="650240" cy="280035"/>
          </a:xfrm>
        </p:grpSpPr>
        <p:sp>
          <p:nvSpPr>
            <p:cNvPr id="51" name="object 51"/>
            <p:cNvSpPr/>
            <p:nvPr/>
          </p:nvSpPr>
          <p:spPr>
            <a:xfrm>
              <a:off x="3934800" y="30871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34800" y="3087174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064605" y="3097587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358374" y="3083924"/>
            <a:ext cx="650240" cy="280035"/>
            <a:chOff x="5358374" y="3083924"/>
            <a:chExt cx="650240" cy="280035"/>
          </a:xfrm>
        </p:grpSpPr>
        <p:sp>
          <p:nvSpPr>
            <p:cNvPr id="55" name="object 55"/>
            <p:cNvSpPr/>
            <p:nvPr/>
          </p:nvSpPr>
          <p:spPr>
            <a:xfrm>
              <a:off x="5363137" y="3088687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63137" y="3088687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4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492943" y="3099100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798024" y="3082400"/>
            <a:ext cx="650240" cy="280035"/>
            <a:chOff x="6798024" y="3082400"/>
            <a:chExt cx="650240" cy="280035"/>
          </a:xfrm>
        </p:grpSpPr>
        <p:sp>
          <p:nvSpPr>
            <p:cNvPr id="59" name="object 59"/>
            <p:cNvSpPr/>
            <p:nvPr/>
          </p:nvSpPr>
          <p:spPr>
            <a:xfrm>
              <a:off x="6802787" y="3087162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5" h="270510">
                  <a:moveTo>
                    <a:pt x="5954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02787" y="3087162"/>
              <a:ext cx="640715" cy="270510"/>
            </a:xfrm>
            <a:custGeom>
              <a:avLst/>
              <a:gdLst/>
              <a:ahLst/>
              <a:cxnLst/>
              <a:rect l="l" t="t" r="r" b="b"/>
              <a:pathLst>
                <a:path w="640715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95499" y="0"/>
                  </a:lnTo>
                  <a:lnTo>
                    <a:pt x="632939" y="20034"/>
                  </a:lnTo>
                  <a:lnTo>
                    <a:pt x="640499" y="45000"/>
                  </a:lnTo>
                  <a:lnTo>
                    <a:pt x="640499" y="224999"/>
                  </a:lnTo>
                  <a:lnTo>
                    <a:pt x="636963" y="242515"/>
                  </a:lnTo>
                  <a:lnTo>
                    <a:pt x="627319" y="256819"/>
                  </a:lnTo>
                  <a:lnTo>
                    <a:pt x="613015" y="266463"/>
                  </a:lnTo>
                  <a:lnTo>
                    <a:pt x="5954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932593" y="3097575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8349880" y="1138212"/>
            <a:ext cx="41275" cy="3356610"/>
            <a:chOff x="8349880" y="1138212"/>
            <a:chExt cx="41275" cy="3356610"/>
          </a:xfrm>
        </p:grpSpPr>
        <p:sp>
          <p:nvSpPr>
            <p:cNvPr id="63" name="object 63"/>
            <p:cNvSpPr/>
            <p:nvPr/>
          </p:nvSpPr>
          <p:spPr>
            <a:xfrm>
              <a:off x="8370375" y="1186200"/>
              <a:ext cx="0" cy="3260725"/>
            </a:xfrm>
            <a:custGeom>
              <a:avLst/>
              <a:gdLst/>
              <a:ahLst/>
              <a:cxnLst/>
              <a:rect l="l" t="t" r="r" b="b"/>
              <a:pathLst>
                <a:path h="3260725">
                  <a:moveTo>
                    <a:pt x="0" y="0"/>
                  </a:moveTo>
                  <a:lnTo>
                    <a:pt x="0" y="32603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354642" y="1142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354642" y="1142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354642" y="44466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354642" y="44466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493424" y="2663913"/>
            <a:ext cx="449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log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980426" y="1433212"/>
            <a:ext cx="134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660749" y="1568000"/>
            <a:ext cx="2204720" cy="1875789"/>
          </a:xfrm>
          <a:custGeom>
            <a:avLst/>
            <a:gdLst/>
            <a:ahLst/>
            <a:cxnLst/>
            <a:rect l="l" t="t" r="r" b="b"/>
            <a:pathLst>
              <a:path w="2204720" h="1875789">
                <a:moveTo>
                  <a:pt x="0" y="0"/>
                </a:moveTo>
                <a:lnTo>
                  <a:pt x="2204699" y="10499"/>
                </a:lnTo>
              </a:path>
              <a:path w="2204720" h="1875789">
                <a:moveTo>
                  <a:pt x="1163699" y="851687"/>
                </a:moveTo>
                <a:lnTo>
                  <a:pt x="2204699" y="861887"/>
                </a:lnTo>
              </a:path>
              <a:path w="2204720" h="1875789">
                <a:moveTo>
                  <a:pt x="1961999" y="1875637"/>
                </a:moveTo>
                <a:lnTo>
                  <a:pt x="2204699" y="1875637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980426" y="2284600"/>
            <a:ext cx="134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980426" y="3298350"/>
            <a:ext cx="134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Using</a:t>
            </a:r>
            <a:r>
              <a:rPr sz="2800" spc="-55" dirty="0"/>
              <a:t> </a:t>
            </a:r>
            <a:r>
              <a:rPr sz="2800" dirty="0"/>
              <a:t>Recursion</a:t>
            </a:r>
            <a:r>
              <a:rPr sz="2800" spc="-90" dirty="0"/>
              <a:t> </a:t>
            </a:r>
            <a:r>
              <a:rPr sz="2800" dirty="0"/>
              <a:t>Tree</a:t>
            </a:r>
            <a:r>
              <a:rPr sz="2800" spc="-40" dirty="0"/>
              <a:t> </a:t>
            </a:r>
            <a:r>
              <a:rPr sz="2800" dirty="0"/>
              <a:t>for</a:t>
            </a:r>
            <a:r>
              <a:rPr sz="2800" spc="-40" dirty="0"/>
              <a:t> </a:t>
            </a:r>
            <a:r>
              <a:rPr sz="2800" dirty="0"/>
              <a:t>Merge</a:t>
            </a:r>
            <a:r>
              <a:rPr sz="2800" spc="-40" dirty="0"/>
              <a:t> </a:t>
            </a:r>
            <a:r>
              <a:rPr sz="2800" spc="-20" dirty="0"/>
              <a:t>Sort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6196330" cy="287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Step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4b: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Finding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pattern</a:t>
            </a:r>
            <a:endParaRPr sz="1800">
              <a:latin typeface="Arial"/>
              <a:cs typeface="Arial"/>
            </a:endParaRPr>
          </a:p>
          <a:p>
            <a:pPr marL="12700" marR="753110">
              <a:lnSpc>
                <a:spcPct val="1875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1st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layer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recursion,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operations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performed.</a:t>
            </a:r>
            <a:r>
              <a:rPr sz="1800" spc="5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layer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recursion,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operations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performed.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3rd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layer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recursion,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operations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performed.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layer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recursion,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operations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performed.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Using</a:t>
            </a:r>
            <a:r>
              <a:rPr sz="2800" spc="-55" dirty="0"/>
              <a:t> </a:t>
            </a:r>
            <a:r>
              <a:rPr sz="2800" dirty="0"/>
              <a:t>Recursion</a:t>
            </a:r>
            <a:r>
              <a:rPr sz="2800" spc="-90" dirty="0"/>
              <a:t> </a:t>
            </a:r>
            <a:r>
              <a:rPr sz="2800" dirty="0"/>
              <a:t>Tree</a:t>
            </a:r>
            <a:r>
              <a:rPr sz="2800" spc="-40" dirty="0"/>
              <a:t> </a:t>
            </a:r>
            <a:r>
              <a:rPr sz="2800" dirty="0"/>
              <a:t>for</a:t>
            </a:r>
            <a:r>
              <a:rPr sz="2800" spc="-40" dirty="0"/>
              <a:t> </a:t>
            </a:r>
            <a:r>
              <a:rPr sz="2800" dirty="0"/>
              <a:t>Merge</a:t>
            </a:r>
            <a:r>
              <a:rPr sz="2800" spc="-40" dirty="0"/>
              <a:t> </a:t>
            </a:r>
            <a:r>
              <a:rPr sz="2800" spc="-20" dirty="0"/>
              <a:t>Sort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3390265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Step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4c: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Summing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Everything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Up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2980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…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	=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log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0725" y="2245055"/>
            <a:ext cx="1238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Θ(n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log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0612" y="2123779"/>
            <a:ext cx="1775460" cy="41275"/>
            <a:chOff x="410612" y="2123779"/>
            <a:chExt cx="1775460" cy="41275"/>
          </a:xfrm>
        </p:grpSpPr>
        <p:sp>
          <p:nvSpPr>
            <p:cNvPr id="6" name="object 6"/>
            <p:cNvSpPr/>
            <p:nvPr/>
          </p:nvSpPr>
          <p:spPr>
            <a:xfrm>
              <a:off x="458599" y="2144274"/>
              <a:ext cx="1679575" cy="0"/>
            </a:xfrm>
            <a:custGeom>
              <a:avLst/>
              <a:gdLst/>
              <a:ahLst/>
              <a:cxnLst/>
              <a:rect l="l" t="t" r="r" b="b"/>
              <a:pathLst>
                <a:path w="1679575">
                  <a:moveTo>
                    <a:pt x="0" y="0"/>
                  </a:moveTo>
                  <a:lnTo>
                    <a:pt x="16793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5374" y="21285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5374" y="21285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8000" y="21285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38000" y="21285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30338" y="2184187"/>
            <a:ext cx="974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log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 copies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ps2</a:t>
            </a:r>
            <a:r>
              <a:rPr spc="-10" dirty="0"/>
              <a:t> things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05383"/>
            <a:ext cx="5078095" cy="277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Guard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Clauses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instead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Nested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Conditionals</a:t>
            </a:r>
            <a:endParaRPr sz="1800">
              <a:latin typeface="Arial"/>
              <a:cs typeface="Arial"/>
            </a:endParaRPr>
          </a:p>
          <a:p>
            <a:pPr marL="836294">
              <a:lnSpc>
                <a:spcPts val="1520"/>
              </a:lnSpc>
              <a:spcBef>
                <a:spcPts val="1135"/>
              </a:spcBef>
            </a:pP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if</a:t>
            </a:r>
            <a:r>
              <a:rPr sz="1300" spc="-1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(x</a:t>
            </a:r>
            <a:r>
              <a:rPr sz="1300" spc="-1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&gt;</a:t>
            </a:r>
            <a:r>
              <a:rPr sz="1300" spc="-1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5)</a:t>
            </a:r>
            <a:r>
              <a:rPr sz="1300" spc="-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spc="-50" dirty="0">
                <a:solidFill>
                  <a:srgbClr val="595959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293495">
              <a:lnSpc>
                <a:spcPts val="1480"/>
              </a:lnSpc>
            </a:pP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//</a:t>
            </a:r>
            <a:r>
              <a:rPr sz="1300" spc="-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do</a:t>
            </a:r>
            <a:r>
              <a:rPr sz="1300" spc="-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most</a:t>
            </a:r>
            <a:r>
              <a:rPr sz="1300" spc="-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of</a:t>
            </a:r>
            <a:r>
              <a:rPr sz="1300" spc="-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the</a:t>
            </a:r>
            <a:r>
              <a:rPr sz="1300" spc="-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work</a:t>
            </a:r>
            <a:r>
              <a:rPr sz="1300" spc="-1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Courier New"/>
                <a:cs typeface="Courier New"/>
              </a:rPr>
              <a:t>here</a:t>
            </a:r>
            <a:endParaRPr sz="1300">
              <a:latin typeface="Courier New"/>
              <a:cs typeface="Courier New"/>
            </a:endParaRPr>
          </a:p>
          <a:p>
            <a:pPr marL="836294">
              <a:lnSpc>
                <a:spcPts val="1480"/>
              </a:lnSpc>
            </a:pP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}</a:t>
            </a:r>
            <a:r>
              <a:rPr sz="1300" spc="-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else</a:t>
            </a:r>
            <a:r>
              <a:rPr sz="1300" spc="-1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293495">
              <a:lnSpc>
                <a:spcPts val="1480"/>
              </a:lnSpc>
            </a:pP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return</a:t>
            </a:r>
            <a:r>
              <a:rPr sz="1300" spc="-3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Courier New"/>
                <a:cs typeface="Courier New"/>
              </a:rPr>
              <a:t>0;</a:t>
            </a:r>
            <a:endParaRPr sz="1300">
              <a:latin typeface="Courier New"/>
              <a:cs typeface="Courier New"/>
            </a:endParaRPr>
          </a:p>
          <a:p>
            <a:pPr marL="836294">
              <a:lnSpc>
                <a:spcPts val="1520"/>
              </a:lnSpc>
            </a:pPr>
            <a:r>
              <a:rPr sz="1300" dirty="0">
                <a:solidFill>
                  <a:srgbClr val="595959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836294">
              <a:lnSpc>
                <a:spcPct val="100000"/>
              </a:lnSpc>
              <a:spcBef>
                <a:spcPts val="1140"/>
              </a:spcBef>
            </a:pPr>
            <a:r>
              <a:rPr sz="145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45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45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95959"/>
                </a:solidFill>
                <a:latin typeface="Arial"/>
                <a:cs typeface="Arial"/>
              </a:rPr>
              <a:t>refactored</a:t>
            </a:r>
            <a:r>
              <a:rPr sz="145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endParaRPr sz="1450">
              <a:latin typeface="Arial"/>
              <a:cs typeface="Arial"/>
            </a:endParaRPr>
          </a:p>
          <a:p>
            <a:pPr marR="2763520" algn="r">
              <a:lnSpc>
                <a:spcPts val="1714"/>
              </a:lnSpc>
              <a:spcBef>
                <a:spcPts val="1150"/>
              </a:spcBef>
            </a:pPr>
            <a:r>
              <a:rPr sz="1450" dirty="0">
                <a:solidFill>
                  <a:srgbClr val="595959"/>
                </a:solidFill>
                <a:latin typeface="Courier New"/>
                <a:cs typeface="Courier New"/>
              </a:rPr>
              <a:t>if</a:t>
            </a:r>
            <a:r>
              <a:rPr sz="1450" spc="4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50" dirty="0">
                <a:solidFill>
                  <a:srgbClr val="595959"/>
                </a:solidFill>
                <a:latin typeface="Courier New"/>
                <a:cs typeface="Courier New"/>
              </a:rPr>
              <a:t>(x</a:t>
            </a:r>
            <a:r>
              <a:rPr sz="1450" spc="4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50" dirty="0">
                <a:solidFill>
                  <a:srgbClr val="595959"/>
                </a:solidFill>
                <a:latin typeface="Courier New"/>
                <a:cs typeface="Courier New"/>
              </a:rPr>
              <a:t>&lt;=</a:t>
            </a:r>
            <a:r>
              <a:rPr sz="1450" spc="4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50" dirty="0">
                <a:solidFill>
                  <a:srgbClr val="595959"/>
                </a:solidFill>
                <a:latin typeface="Courier New"/>
                <a:cs typeface="Courier New"/>
              </a:rPr>
              <a:t>5)</a:t>
            </a:r>
            <a:r>
              <a:rPr sz="1450" spc="4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50" spc="-50" dirty="0">
                <a:solidFill>
                  <a:srgbClr val="595959"/>
                </a:solidFill>
                <a:latin typeface="Courier New"/>
                <a:cs typeface="Courier New"/>
              </a:rPr>
              <a:t>{</a:t>
            </a:r>
            <a:endParaRPr sz="1450">
              <a:latin typeface="Courier New"/>
              <a:cs typeface="Courier New"/>
            </a:endParaRPr>
          </a:p>
          <a:p>
            <a:pPr marR="2758440" algn="r">
              <a:lnSpc>
                <a:spcPts val="1689"/>
              </a:lnSpc>
            </a:pPr>
            <a:r>
              <a:rPr sz="1450" dirty="0">
                <a:solidFill>
                  <a:srgbClr val="595959"/>
                </a:solidFill>
                <a:latin typeface="Courier New"/>
                <a:cs typeface="Courier New"/>
              </a:rPr>
              <a:t>return</a:t>
            </a:r>
            <a:r>
              <a:rPr sz="1450" spc="9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50" spc="-25" dirty="0">
                <a:solidFill>
                  <a:srgbClr val="595959"/>
                </a:solidFill>
                <a:latin typeface="Courier New"/>
                <a:cs typeface="Courier New"/>
              </a:rPr>
              <a:t>0;</a:t>
            </a:r>
            <a:endParaRPr sz="1450">
              <a:latin typeface="Courier New"/>
              <a:cs typeface="Courier New"/>
            </a:endParaRPr>
          </a:p>
          <a:p>
            <a:pPr marL="836294">
              <a:lnSpc>
                <a:spcPts val="1689"/>
              </a:lnSpc>
            </a:pPr>
            <a:r>
              <a:rPr sz="1450" spc="20" dirty="0">
                <a:solidFill>
                  <a:srgbClr val="595959"/>
                </a:solidFill>
                <a:latin typeface="Courier New"/>
                <a:cs typeface="Courier New"/>
              </a:rPr>
              <a:t>}</a:t>
            </a:r>
            <a:endParaRPr sz="1450">
              <a:latin typeface="Courier New"/>
              <a:cs typeface="Courier New"/>
            </a:endParaRPr>
          </a:p>
          <a:p>
            <a:pPr marL="836294">
              <a:lnSpc>
                <a:spcPts val="1714"/>
              </a:lnSpc>
            </a:pPr>
            <a:r>
              <a:rPr sz="1450" dirty="0">
                <a:solidFill>
                  <a:srgbClr val="595959"/>
                </a:solidFill>
                <a:latin typeface="Courier New"/>
                <a:cs typeface="Courier New"/>
              </a:rPr>
              <a:t>//</a:t>
            </a:r>
            <a:r>
              <a:rPr sz="1450" spc="5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50" dirty="0">
                <a:solidFill>
                  <a:srgbClr val="595959"/>
                </a:solidFill>
                <a:latin typeface="Courier New"/>
                <a:cs typeface="Courier New"/>
              </a:rPr>
              <a:t>do</a:t>
            </a:r>
            <a:r>
              <a:rPr sz="1450" spc="5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50" dirty="0">
                <a:solidFill>
                  <a:srgbClr val="595959"/>
                </a:solidFill>
                <a:latin typeface="Courier New"/>
                <a:cs typeface="Courier New"/>
              </a:rPr>
              <a:t>most</a:t>
            </a:r>
            <a:r>
              <a:rPr sz="1450" spc="5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50" dirty="0">
                <a:solidFill>
                  <a:srgbClr val="595959"/>
                </a:solidFill>
                <a:latin typeface="Courier New"/>
                <a:cs typeface="Courier New"/>
              </a:rPr>
              <a:t>of</a:t>
            </a:r>
            <a:r>
              <a:rPr sz="1450" spc="5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50" dirty="0">
                <a:solidFill>
                  <a:srgbClr val="595959"/>
                </a:solidFill>
                <a:latin typeface="Courier New"/>
                <a:cs typeface="Courier New"/>
              </a:rPr>
              <a:t>the</a:t>
            </a:r>
            <a:r>
              <a:rPr sz="1450" spc="5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50" dirty="0">
                <a:solidFill>
                  <a:srgbClr val="595959"/>
                </a:solidFill>
                <a:latin typeface="Courier New"/>
                <a:cs typeface="Courier New"/>
              </a:rPr>
              <a:t>work</a:t>
            </a:r>
            <a:r>
              <a:rPr sz="1450" spc="5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50" spc="-20" dirty="0">
                <a:solidFill>
                  <a:srgbClr val="595959"/>
                </a:solidFill>
                <a:latin typeface="Courier New"/>
                <a:cs typeface="Courier New"/>
              </a:rPr>
              <a:t>here</a:t>
            </a:r>
            <a:endParaRPr sz="1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608" y="2345623"/>
            <a:ext cx="186182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Tutorial</a:t>
            </a:r>
            <a:r>
              <a:rPr spc="-95" dirty="0"/>
              <a:t> </a:t>
            </a:r>
            <a:r>
              <a:rPr spc="-20" dirty="0"/>
              <a:t>Time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Brief</a:t>
            </a:r>
            <a:r>
              <a:rPr spc="-15" dirty="0"/>
              <a:t> </a:t>
            </a:r>
            <a:r>
              <a:rPr dirty="0"/>
              <a:t>Recap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lectures</a:t>
            </a:r>
            <a:r>
              <a:rPr spc="-15" dirty="0"/>
              <a:t> </a:t>
            </a:r>
            <a:r>
              <a:rPr dirty="0"/>
              <a:t>so</a:t>
            </a:r>
            <a:r>
              <a:rPr spc="-10" dirty="0"/>
              <a:t> </a:t>
            </a:r>
            <a:r>
              <a:rPr spc="-25" dirty="0"/>
              <a:t>far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3674745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complexity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Pre/Post-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Conditions</a:t>
            </a:r>
            <a:r>
              <a:rPr sz="18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Invariants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Binary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Search/Peak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Finding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Time</a:t>
            </a:r>
            <a:r>
              <a:rPr spc="-110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5257800" cy="310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Eg(T(n)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O/</a:t>
            </a:r>
            <a:r>
              <a:rPr sz="1800" spc="-10" dirty="0">
                <a:solidFill>
                  <a:srgbClr val="202124"/>
                </a:solidFill>
                <a:latin typeface="Arial"/>
                <a:cs typeface="Arial"/>
              </a:rPr>
              <a:t>Ω/Θ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(f(n))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Upper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bound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12700" marR="3295015" indent="456565">
              <a:lnSpc>
                <a:spcPct val="1706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&lt;=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*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f(n)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Lower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bound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202124"/>
                </a:solidFill>
                <a:latin typeface="Arial"/>
                <a:cs typeface="Arial"/>
              </a:rPr>
              <a:t>Ω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520"/>
              </a:spcBef>
              <a:buClr>
                <a:srgbClr val="202124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&gt;=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*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‘Tight’</a:t>
            </a:r>
            <a:r>
              <a:rPr sz="18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bound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Θ</a:t>
            </a:r>
            <a:r>
              <a:rPr sz="1800" spc="-2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(doesn’t</a:t>
            </a:r>
            <a:r>
              <a:rPr sz="1800" spc="-2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always</a:t>
            </a:r>
            <a:r>
              <a:rPr sz="1800" spc="-15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02124"/>
                </a:solidFill>
                <a:latin typeface="Arial"/>
                <a:cs typeface="Arial"/>
              </a:rPr>
              <a:t>exist)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52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T(n)</a:t>
            </a:r>
            <a:r>
              <a:rPr sz="1800" spc="-25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124"/>
                </a:solidFill>
                <a:latin typeface="Arial"/>
                <a:cs typeface="Arial"/>
              </a:rPr>
              <a:t>Θ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(f(n))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iff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O(f(n))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&amp;&amp;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02124"/>
                </a:solidFill>
                <a:latin typeface="Arial"/>
                <a:cs typeface="Arial"/>
              </a:rPr>
              <a:t>Ω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(f(n))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Time</a:t>
            </a:r>
            <a:r>
              <a:rPr spc="-110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525" y="1684224"/>
            <a:ext cx="6443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595959"/>
                </a:solidFill>
                <a:latin typeface="Times New Roman"/>
                <a:cs typeface="Times New Roman"/>
              </a:rPr>
              <a:t>O(1)</a:t>
            </a:r>
            <a:r>
              <a:rPr sz="1800" i="1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95959"/>
                </a:solidFill>
                <a:latin typeface="Times New Roman"/>
                <a:cs typeface="Times New Roman"/>
              </a:rPr>
              <a:t>&lt;</a:t>
            </a:r>
            <a:r>
              <a:rPr sz="1800" i="1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95959"/>
                </a:solidFill>
                <a:latin typeface="Times New Roman"/>
                <a:cs typeface="Times New Roman"/>
              </a:rPr>
              <a:t>O(logn)</a:t>
            </a:r>
            <a:r>
              <a:rPr sz="1800" i="1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95959"/>
                </a:solidFill>
                <a:latin typeface="Times New Roman"/>
                <a:cs typeface="Times New Roman"/>
              </a:rPr>
              <a:t>&lt;</a:t>
            </a:r>
            <a:r>
              <a:rPr sz="1800" i="1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95959"/>
                </a:solidFill>
                <a:latin typeface="Times New Roman"/>
                <a:cs typeface="Times New Roman"/>
              </a:rPr>
              <a:t>O(n)</a:t>
            </a:r>
            <a:r>
              <a:rPr sz="1800" i="1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95959"/>
                </a:solidFill>
                <a:latin typeface="Times New Roman"/>
                <a:cs typeface="Times New Roman"/>
              </a:rPr>
              <a:t>&lt;</a:t>
            </a:r>
            <a:r>
              <a:rPr sz="1800" i="1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95959"/>
                </a:solidFill>
                <a:latin typeface="Times New Roman"/>
                <a:cs typeface="Times New Roman"/>
              </a:rPr>
              <a:t>O(nlogn)</a:t>
            </a:r>
            <a:r>
              <a:rPr sz="1800" i="1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95959"/>
                </a:solidFill>
                <a:latin typeface="Times New Roman"/>
                <a:cs typeface="Times New Roman"/>
              </a:rPr>
              <a:t>&lt;</a:t>
            </a:r>
            <a:r>
              <a:rPr sz="1800" i="1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95959"/>
                </a:solidFill>
                <a:latin typeface="Times New Roman"/>
                <a:cs typeface="Times New Roman"/>
              </a:rPr>
              <a:t>O(n</a:t>
            </a:r>
            <a:r>
              <a:rPr sz="1800" i="1" baseline="32407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sz="1800" i="1" dirty="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  <a:r>
              <a:rPr sz="1800" i="1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95959"/>
                </a:solidFill>
                <a:latin typeface="Times New Roman"/>
                <a:cs typeface="Times New Roman"/>
              </a:rPr>
              <a:t>&lt;</a:t>
            </a:r>
            <a:r>
              <a:rPr sz="1800" i="1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95959"/>
                </a:solidFill>
                <a:latin typeface="Times New Roman"/>
                <a:cs typeface="Times New Roman"/>
              </a:rPr>
              <a:t>O(n</a:t>
            </a:r>
            <a:r>
              <a:rPr sz="1800" i="1" baseline="32407" dirty="0">
                <a:solidFill>
                  <a:srgbClr val="595959"/>
                </a:solidFill>
                <a:latin typeface="Times New Roman"/>
                <a:cs typeface="Times New Roman"/>
              </a:rPr>
              <a:t>3</a:t>
            </a:r>
            <a:r>
              <a:rPr sz="1800" i="1" dirty="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  <a:r>
              <a:rPr sz="1800" i="1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95959"/>
                </a:solidFill>
                <a:latin typeface="Times New Roman"/>
                <a:cs typeface="Times New Roman"/>
              </a:rPr>
              <a:t>&lt;</a:t>
            </a:r>
            <a:r>
              <a:rPr sz="1800" i="1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95959"/>
                </a:solidFill>
                <a:latin typeface="Times New Roman"/>
                <a:cs typeface="Times New Roman"/>
              </a:rPr>
              <a:t>O(2</a:t>
            </a:r>
            <a:r>
              <a:rPr sz="1800" i="1" baseline="32407" dirty="0">
                <a:solidFill>
                  <a:srgbClr val="595959"/>
                </a:solidFill>
                <a:latin typeface="Times New Roman"/>
                <a:cs typeface="Times New Roman"/>
              </a:rPr>
              <a:t>n</a:t>
            </a:r>
            <a:r>
              <a:rPr sz="1800" i="1" dirty="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  <a:r>
              <a:rPr sz="1800" i="1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95959"/>
                </a:solidFill>
                <a:latin typeface="Times New Roman"/>
                <a:cs typeface="Times New Roman"/>
              </a:rPr>
              <a:t>&lt;</a:t>
            </a:r>
            <a:r>
              <a:rPr sz="1800" i="1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i="1" spc="-10" dirty="0">
                <a:solidFill>
                  <a:srgbClr val="595959"/>
                </a:solidFill>
                <a:latin typeface="Times New Roman"/>
                <a:cs typeface="Times New Roman"/>
              </a:rPr>
              <a:t>O(n!)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Conditions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Invariants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728154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condition-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conditions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need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before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algo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runs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Post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condition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-&gt;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basically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result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algo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95959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Invariants(IMPT)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-&gt;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prove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correctness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algo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Peak</a:t>
            </a:r>
            <a:r>
              <a:rPr spc="-20" dirty="0"/>
              <a:t> </a:t>
            </a:r>
            <a:r>
              <a:rPr dirty="0"/>
              <a:t>Finding</a:t>
            </a:r>
            <a:r>
              <a:rPr spc="-15" dirty="0"/>
              <a:t> </a:t>
            </a:r>
            <a:r>
              <a:rPr dirty="0"/>
              <a:t>/</a:t>
            </a:r>
            <a:r>
              <a:rPr spc="-20" dirty="0"/>
              <a:t> </a:t>
            </a:r>
            <a:r>
              <a:rPr dirty="0"/>
              <a:t>Binary</a:t>
            </a:r>
            <a:r>
              <a:rPr spc="-1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498" y="1218623"/>
            <a:ext cx="59728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100"/>
              </a:spcBef>
              <a:buChar char="●"/>
              <a:tabLst>
                <a:tab pos="344805" algn="l"/>
                <a:tab pos="345440" algn="l"/>
              </a:tabLst>
            </a:pP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Finding</a:t>
            </a:r>
            <a:r>
              <a:rPr sz="135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element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O(logn)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given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elements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conditions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3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595959"/>
                </a:solidFill>
                <a:latin typeface="Arial"/>
                <a:cs typeface="Arial"/>
              </a:rPr>
              <a:t>right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498" y="1997939"/>
            <a:ext cx="18389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100"/>
              </a:spcBef>
              <a:buChar char="●"/>
              <a:tabLst>
                <a:tab pos="344805" algn="l"/>
                <a:tab pos="345440" algn="l"/>
              </a:tabLst>
            </a:pP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Divide</a:t>
            </a:r>
            <a:r>
              <a:rPr sz="135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595959"/>
                </a:solidFill>
                <a:latin typeface="Arial"/>
                <a:cs typeface="Arial"/>
              </a:rPr>
              <a:t>conquer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498" y="2777255"/>
            <a:ext cx="62318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100"/>
              </a:spcBef>
              <a:buChar char="●"/>
              <a:tabLst>
                <a:tab pos="344805" algn="l"/>
                <a:tab pos="345440" algn="l"/>
              </a:tabLst>
            </a:pP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Checks</a:t>
            </a:r>
            <a:r>
              <a:rPr sz="135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3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halfway</a:t>
            </a:r>
            <a:r>
              <a:rPr sz="13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mark,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recurse</a:t>
            </a:r>
            <a:r>
              <a:rPr sz="13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left</a:t>
            </a:r>
            <a:r>
              <a:rPr sz="13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3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right(based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3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condition)</a:t>
            </a:r>
            <a:r>
              <a:rPr sz="13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3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595959"/>
                </a:solidFill>
                <a:latin typeface="Arial"/>
                <a:cs typeface="Arial"/>
              </a:rPr>
              <a:t>repeat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498" y="3556572"/>
            <a:ext cx="78066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100"/>
              </a:spcBef>
              <a:buChar char="●"/>
              <a:tabLst>
                <a:tab pos="344805" algn="l"/>
                <a:tab pos="345440" algn="l"/>
              </a:tabLst>
            </a:pP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Invariant(Why</a:t>
            </a:r>
            <a:r>
              <a:rPr sz="135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does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work)</a:t>
            </a:r>
            <a:r>
              <a:rPr sz="13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sz="135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Your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answer</a:t>
            </a:r>
            <a:r>
              <a:rPr sz="13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always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3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within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range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3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values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35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95959"/>
                </a:solidFill>
                <a:latin typeface="Arial"/>
                <a:cs typeface="Arial"/>
              </a:rPr>
              <a:t>recurse</a:t>
            </a:r>
            <a:r>
              <a:rPr sz="13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50" spc="-25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957" y="2354224"/>
            <a:ext cx="208724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Admin</a:t>
            </a:r>
            <a:r>
              <a:rPr spc="-20" dirty="0"/>
              <a:t> </a:t>
            </a:r>
            <a:r>
              <a:rPr spc="-10" dirty="0"/>
              <a:t>Matters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30" dirty="0"/>
              <a:t> </a:t>
            </a:r>
            <a:r>
              <a:rPr dirty="0"/>
              <a:t>Qn</a:t>
            </a:r>
            <a:r>
              <a:rPr spc="-25" dirty="0"/>
              <a:t> </a:t>
            </a:r>
            <a:r>
              <a:rPr dirty="0"/>
              <a:t>1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Java</a:t>
            </a:r>
            <a:r>
              <a:rPr spc="-25" dirty="0"/>
              <a:t> </a:t>
            </a:r>
            <a:r>
              <a:rPr spc="-10" dirty="0"/>
              <a:t>Review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925" y="1736875"/>
            <a:ext cx="3794149" cy="297463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70" dirty="0"/>
              <a:t> </a:t>
            </a:r>
            <a:r>
              <a:rPr dirty="0"/>
              <a:t>Qn</a:t>
            </a:r>
            <a:r>
              <a:rPr spc="-65" dirty="0"/>
              <a:t> </a:t>
            </a:r>
            <a:r>
              <a:rPr spc="-20" dirty="0"/>
              <a:t>1(a)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198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difference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between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class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object?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Illustrate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example.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65" dirty="0"/>
              <a:t> </a:t>
            </a:r>
            <a:r>
              <a:rPr dirty="0"/>
              <a:t>Qn</a:t>
            </a:r>
            <a:r>
              <a:rPr spc="-55" dirty="0"/>
              <a:t> </a:t>
            </a:r>
            <a:r>
              <a:rPr dirty="0"/>
              <a:t>1(a)</a:t>
            </a:r>
            <a:r>
              <a:rPr spc="-17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7617459" cy="170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1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class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seen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`template',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`blueprint',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specifying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kind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methods/operations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should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supported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behaviour.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object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instance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class.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70" dirty="0"/>
              <a:t> </a:t>
            </a:r>
            <a:r>
              <a:rPr dirty="0"/>
              <a:t>Qn</a:t>
            </a:r>
            <a:r>
              <a:rPr spc="-65" dirty="0"/>
              <a:t> </a:t>
            </a:r>
            <a:r>
              <a:rPr spc="-20" dirty="0"/>
              <a:t>1(b)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568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method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static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modifier?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65" dirty="0"/>
              <a:t> </a:t>
            </a:r>
            <a:r>
              <a:rPr dirty="0"/>
              <a:t>Qn</a:t>
            </a:r>
            <a:r>
              <a:rPr spc="-55" dirty="0"/>
              <a:t> </a:t>
            </a:r>
            <a:r>
              <a:rPr dirty="0"/>
              <a:t>1(b)</a:t>
            </a:r>
            <a:r>
              <a:rPr spc="-17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980" y="1087324"/>
            <a:ext cx="8139430" cy="274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193040" indent="-359410">
              <a:lnSpc>
                <a:spcPct val="150000"/>
              </a:lnSpc>
              <a:spcBef>
                <a:spcPts val="100"/>
              </a:spcBef>
              <a:buChar char="●"/>
              <a:tabLst>
                <a:tab pos="371475" algn="l"/>
                <a:tab pos="372110" algn="l"/>
              </a:tabLst>
            </a:pP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7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i="1" dirty="0">
                <a:solidFill>
                  <a:srgbClr val="595959"/>
                </a:solidFill>
                <a:latin typeface="Arial"/>
                <a:cs typeface="Arial"/>
              </a:rPr>
              <a:t>static</a:t>
            </a:r>
            <a:r>
              <a:rPr sz="1700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keyword</a:t>
            </a:r>
            <a:r>
              <a:rPr sz="17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7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used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7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denote</a:t>
            </a:r>
            <a:r>
              <a:rPr sz="17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7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7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method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belongs</a:t>
            </a:r>
            <a:r>
              <a:rPr sz="17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7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7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class</a:t>
            </a:r>
            <a:r>
              <a:rPr sz="17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(as</a:t>
            </a:r>
            <a:r>
              <a:rPr sz="17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whole)</a:t>
            </a:r>
            <a:r>
              <a:rPr sz="1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rather</a:t>
            </a:r>
            <a:r>
              <a:rPr sz="17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than</a:t>
            </a:r>
            <a:r>
              <a:rPr sz="17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7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particular</a:t>
            </a:r>
            <a:r>
              <a:rPr sz="17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Arial"/>
                <a:cs typeface="Arial"/>
              </a:rPr>
              <a:t>instance</a:t>
            </a:r>
            <a:endParaRPr sz="1700">
              <a:latin typeface="Arial"/>
              <a:cs typeface="Arial"/>
            </a:endParaRPr>
          </a:p>
          <a:p>
            <a:pPr marL="371475" marR="367665" indent="-359410">
              <a:lnSpc>
                <a:spcPct val="150000"/>
              </a:lnSpc>
              <a:buChar char="●"/>
              <a:tabLst>
                <a:tab pos="371475" algn="l"/>
                <a:tab pos="372110" algn="l"/>
              </a:tabLst>
            </a:pPr>
            <a:r>
              <a:rPr sz="1700" spc="-35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7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call</a:t>
            </a:r>
            <a:r>
              <a:rPr sz="17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7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i="1" dirty="0">
                <a:solidFill>
                  <a:srgbClr val="595959"/>
                </a:solidFill>
                <a:latin typeface="Arial"/>
                <a:cs typeface="Arial"/>
              </a:rPr>
              <a:t>static</a:t>
            </a:r>
            <a:r>
              <a:rPr sz="17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member/method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without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even</a:t>
            </a:r>
            <a:r>
              <a:rPr sz="17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creating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7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instance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700" spc="-10" dirty="0">
                <a:solidFill>
                  <a:srgbClr val="595959"/>
                </a:solidFill>
                <a:latin typeface="Arial"/>
                <a:cs typeface="Arial"/>
              </a:rPr>
              <a:t>class</a:t>
            </a:r>
            <a:endParaRPr sz="1700">
              <a:latin typeface="Arial"/>
              <a:cs typeface="Arial"/>
            </a:endParaRPr>
          </a:p>
          <a:p>
            <a:pPr marL="371475" marR="5080" indent="-359410">
              <a:lnSpc>
                <a:spcPct val="150000"/>
              </a:lnSpc>
              <a:buChar char="●"/>
              <a:tabLst>
                <a:tab pos="371475" algn="l"/>
                <a:tab pos="372110" algn="l"/>
              </a:tabLst>
            </a:pPr>
            <a:r>
              <a:rPr sz="1700" spc="-10" dirty="0">
                <a:solidFill>
                  <a:srgbClr val="595959"/>
                </a:solidFill>
                <a:latin typeface="Arial"/>
                <a:cs typeface="Arial"/>
              </a:rPr>
              <a:t>Essentially,</a:t>
            </a:r>
            <a:r>
              <a:rPr sz="17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main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method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being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static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allows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called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without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creating</a:t>
            </a:r>
            <a:r>
              <a:rPr sz="17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595959"/>
                </a:solidFill>
                <a:latin typeface="Arial"/>
                <a:cs typeface="Arial"/>
              </a:rPr>
              <a:t>an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instance</a:t>
            </a:r>
            <a:r>
              <a:rPr sz="17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Arial"/>
                <a:cs typeface="Arial"/>
              </a:rPr>
              <a:t>object</a:t>
            </a:r>
            <a:endParaRPr sz="1700">
              <a:latin typeface="Arial"/>
              <a:cs typeface="Arial"/>
            </a:endParaRPr>
          </a:p>
          <a:p>
            <a:pPr marL="371475" indent="-359410">
              <a:lnSpc>
                <a:spcPct val="100000"/>
              </a:lnSpc>
              <a:spcBef>
                <a:spcPts val="1020"/>
              </a:spcBef>
              <a:buChar char="●"/>
              <a:tabLst>
                <a:tab pos="371475" algn="l"/>
                <a:tab pos="372110" algn="l"/>
              </a:tabLst>
            </a:pPr>
            <a:r>
              <a:rPr sz="1700" spc="-20" dirty="0">
                <a:solidFill>
                  <a:srgbClr val="595959"/>
                </a:solidFill>
                <a:latin typeface="Arial"/>
                <a:cs typeface="Arial"/>
              </a:rPr>
              <a:t>You’ll</a:t>
            </a:r>
            <a:r>
              <a:rPr sz="17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learn</a:t>
            </a:r>
            <a:r>
              <a:rPr sz="17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sz="17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7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Arial"/>
                <a:cs typeface="Arial"/>
              </a:rPr>
              <a:t>CS2030S!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70" dirty="0"/>
              <a:t> </a:t>
            </a:r>
            <a:r>
              <a:rPr dirty="0"/>
              <a:t>Qn</a:t>
            </a:r>
            <a:r>
              <a:rPr spc="-65" dirty="0"/>
              <a:t> </a:t>
            </a:r>
            <a:r>
              <a:rPr spc="-20" dirty="0"/>
              <a:t>1(c)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821563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Give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example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class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(or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classes)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uses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modifier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private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incorrectly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(i.e.,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program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compile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would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compile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private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changed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public).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65" dirty="0"/>
              <a:t> </a:t>
            </a:r>
            <a:r>
              <a:rPr dirty="0"/>
              <a:t>Qn</a:t>
            </a:r>
            <a:r>
              <a:rPr spc="-55" dirty="0"/>
              <a:t> </a:t>
            </a:r>
            <a:r>
              <a:rPr dirty="0"/>
              <a:t>1(c)</a:t>
            </a:r>
            <a:r>
              <a:rPr spc="-17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08400"/>
            <a:ext cx="1961514" cy="6330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dirty="0">
                <a:solidFill>
                  <a:srgbClr val="FFAB40"/>
                </a:solidFill>
                <a:latin typeface="Arial"/>
                <a:cs typeface="Arial"/>
              </a:rPr>
              <a:t>class</a:t>
            </a:r>
            <a:r>
              <a:rPr sz="1500" spc="95" dirty="0">
                <a:solidFill>
                  <a:srgbClr val="FFAB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SecretHolder</a:t>
            </a:r>
            <a:r>
              <a:rPr sz="1500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595959"/>
                </a:solidFill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45"/>
              </a:spcBef>
            </a:pP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private</a:t>
            </a:r>
            <a:r>
              <a:rPr sz="1500" spc="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int</a:t>
            </a:r>
            <a:r>
              <a:rPr sz="1500" spc="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secret;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925" y="2330140"/>
            <a:ext cx="2637790" cy="10064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public</a:t>
            </a:r>
            <a:r>
              <a:rPr sz="1500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SecretHolder(int</a:t>
            </a:r>
            <a:r>
              <a:rPr sz="1500" spc="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value){</a:t>
            </a:r>
            <a:endParaRPr sz="1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45"/>
              </a:spcBef>
            </a:pP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this.secret</a:t>
            </a:r>
            <a:r>
              <a:rPr sz="1500" spc="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500" spc="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value;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500" spc="10" dirty="0">
                <a:solidFill>
                  <a:srgbClr val="595959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3451881"/>
            <a:ext cx="9080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0" dirty="0">
                <a:solidFill>
                  <a:srgbClr val="595959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3024" y="1217879"/>
            <a:ext cx="977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AB40"/>
                </a:solidFill>
                <a:latin typeface="Arial"/>
                <a:cs typeface="Arial"/>
              </a:rPr>
              <a:t>class</a:t>
            </a:r>
            <a:r>
              <a:rPr sz="1500" spc="-35" dirty="0">
                <a:solidFill>
                  <a:srgbClr val="FFAB40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595959"/>
                </a:solidFill>
                <a:latin typeface="Arial"/>
                <a:cs typeface="Arial"/>
              </a:rPr>
              <a:t>Test </a:t>
            </a:r>
            <a:r>
              <a:rPr sz="1500" spc="-50" dirty="0">
                <a:solidFill>
                  <a:srgbClr val="595959"/>
                </a:solidFill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0224" y="1633170"/>
            <a:ext cx="31045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public</a:t>
            </a:r>
            <a:r>
              <a:rPr sz="15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static</a:t>
            </a:r>
            <a:r>
              <a:rPr sz="15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void</a:t>
            </a:r>
            <a:r>
              <a:rPr sz="15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main(String[]</a:t>
            </a:r>
            <a:r>
              <a:rPr sz="15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args){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0224" y="2048460"/>
            <a:ext cx="37344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SecretHolder</a:t>
            </a:r>
            <a:r>
              <a:rPr sz="15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holder</a:t>
            </a:r>
            <a:r>
              <a:rPr sz="15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5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new</a:t>
            </a:r>
            <a:r>
              <a:rPr sz="15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SecretHolder(5);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0224" y="2463749"/>
            <a:ext cx="33318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holder.secret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 = 6; //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Compile-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r>
              <a:rPr sz="15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error!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3024" y="2879039"/>
            <a:ext cx="895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70" dirty="0"/>
              <a:t> </a:t>
            </a:r>
            <a:r>
              <a:rPr dirty="0"/>
              <a:t>Qn</a:t>
            </a:r>
            <a:r>
              <a:rPr spc="-65" dirty="0"/>
              <a:t> </a:t>
            </a:r>
            <a:r>
              <a:rPr spc="-10" dirty="0"/>
              <a:t>1(d)(i)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2767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interfaces?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75" dirty="0"/>
              <a:t> </a:t>
            </a:r>
            <a:r>
              <a:rPr dirty="0"/>
              <a:t>Qn</a:t>
            </a:r>
            <a:r>
              <a:rPr spc="-60" dirty="0"/>
              <a:t> </a:t>
            </a:r>
            <a:r>
              <a:rPr dirty="0"/>
              <a:t>1(d)(i)</a:t>
            </a:r>
            <a:r>
              <a:rPr spc="-17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265159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interface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seen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`contract'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signed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class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whenever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implements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interface.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reason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interfaces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whenever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we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class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implements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interface,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know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certain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supports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operations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specified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interface.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70" dirty="0"/>
              <a:t> </a:t>
            </a:r>
            <a:r>
              <a:rPr dirty="0"/>
              <a:t>Qn</a:t>
            </a:r>
            <a:r>
              <a:rPr spc="-65" dirty="0"/>
              <a:t> </a:t>
            </a:r>
            <a:r>
              <a:rPr spc="-10" dirty="0"/>
              <a:t>1(d)(ii)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392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Give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example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interface.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About</a:t>
            </a:r>
            <a:r>
              <a:rPr spc="-20" dirty="0"/>
              <a:t> </a:t>
            </a:r>
            <a:r>
              <a:rPr spc="-25" dirty="0"/>
              <a:t>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079196"/>
            <a:ext cx="4556760" cy="2026196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8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pc="-20" dirty="0">
                <a:solidFill>
                  <a:srgbClr val="595959"/>
                </a:solidFill>
                <a:latin typeface="Arial"/>
                <a:cs typeface="Arial"/>
              </a:rPr>
              <a:t>Zhong Wei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08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Y2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Science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08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Email: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e0725590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@u.nus.edu</a:t>
            </a:r>
            <a:endParaRPr sz="1800" dirty="0">
              <a:latin typeface="Arial"/>
              <a:cs typeface="Arial"/>
            </a:endParaRPr>
          </a:p>
          <a:p>
            <a:pPr marL="836294" lvl="1" indent="-351790">
              <a:lnSpc>
                <a:spcPct val="100000"/>
              </a:lnSpc>
              <a:spcBef>
                <a:spcPts val="1085"/>
              </a:spcBef>
              <a:buChar char="○"/>
              <a:tabLst>
                <a:tab pos="836294" algn="l"/>
                <a:tab pos="836930" algn="l"/>
              </a:tabLst>
            </a:pP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Only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can’t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reach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via</a:t>
            </a:r>
            <a:r>
              <a:rPr sz="16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Telegram</a:t>
            </a:r>
            <a:endParaRPr sz="1600" dirty="0">
              <a:latin typeface="Arial"/>
              <a:cs typeface="Arial"/>
            </a:endParaRPr>
          </a:p>
          <a:p>
            <a:pPr marL="836294" lvl="1" indent="-351790">
              <a:lnSpc>
                <a:spcPct val="100000"/>
              </a:lnSpc>
              <a:spcBef>
                <a:spcPts val="960"/>
              </a:spcBef>
              <a:buChar char="○"/>
              <a:tabLst>
                <a:tab pos="836294" algn="l"/>
                <a:tab pos="836930" algn="l"/>
              </a:tabLst>
            </a:pP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Slower</a:t>
            </a:r>
            <a:r>
              <a:rPr sz="16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response</a:t>
            </a:r>
            <a:r>
              <a:rPr sz="16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35" dirty="0"/>
              <a:t> </a:t>
            </a:r>
            <a:r>
              <a:rPr dirty="0"/>
              <a:t>Qn</a:t>
            </a:r>
            <a:r>
              <a:rPr spc="-35" dirty="0"/>
              <a:t> </a:t>
            </a:r>
            <a:r>
              <a:rPr spc="-10" dirty="0"/>
              <a:t>1(d)(ii)</a:t>
            </a:r>
            <a:r>
              <a:rPr spc="-16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350" y="1003406"/>
            <a:ext cx="153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Problem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1302575"/>
            <a:ext cx="7886699" cy="361949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70" dirty="0"/>
              <a:t> </a:t>
            </a:r>
            <a:r>
              <a:rPr dirty="0"/>
              <a:t>Qn</a:t>
            </a:r>
            <a:r>
              <a:rPr spc="-65" dirty="0"/>
              <a:t> </a:t>
            </a:r>
            <a:r>
              <a:rPr spc="-10" dirty="0"/>
              <a:t>1(d)(iii)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350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method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interface?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35" dirty="0"/>
              <a:t> </a:t>
            </a:r>
            <a:r>
              <a:rPr dirty="0"/>
              <a:t>Qn</a:t>
            </a:r>
            <a:r>
              <a:rPr spc="-30" dirty="0"/>
              <a:t> </a:t>
            </a:r>
            <a:r>
              <a:rPr spc="-10" dirty="0"/>
              <a:t>1(d)(iii)</a:t>
            </a:r>
            <a:r>
              <a:rPr spc="-16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398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889374"/>
            <a:ext cx="8429275" cy="267950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70" dirty="0"/>
              <a:t> </a:t>
            </a:r>
            <a:r>
              <a:rPr dirty="0"/>
              <a:t>Qn</a:t>
            </a:r>
            <a:r>
              <a:rPr spc="-65" dirty="0"/>
              <a:t> </a:t>
            </a:r>
            <a:r>
              <a:rPr spc="-20" dirty="0"/>
              <a:t>1(e)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3759200" cy="201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Refer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IntegerExamination.java.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Without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running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code,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predict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output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method.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explain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outputs?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2275" y="863550"/>
            <a:ext cx="4080016" cy="34163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65" dirty="0"/>
              <a:t> </a:t>
            </a:r>
            <a:r>
              <a:rPr dirty="0"/>
              <a:t>Qn</a:t>
            </a:r>
            <a:r>
              <a:rPr spc="-55" dirty="0"/>
              <a:t> </a:t>
            </a:r>
            <a:r>
              <a:rPr dirty="0"/>
              <a:t>1(e)</a:t>
            </a:r>
            <a:r>
              <a:rPr spc="-17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066699"/>
            <a:ext cx="4718685" cy="250380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am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addOne.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myIntAddOne.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j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06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myOtherIntAddOne.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k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8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final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back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main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12700" marR="1015365">
              <a:lnSpc>
                <a:spcPct val="1506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final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j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back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main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8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final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k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back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main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Pass</a:t>
            </a:r>
            <a:r>
              <a:rPr spc="-10" dirty="0"/>
              <a:t> </a:t>
            </a:r>
            <a:r>
              <a:rPr dirty="0"/>
              <a:t>by</a:t>
            </a:r>
            <a:r>
              <a:rPr spc="-10" dirty="0"/>
              <a:t> value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452" y="2218877"/>
            <a:ext cx="3246759" cy="14610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0656" y="1143871"/>
            <a:ext cx="3693000" cy="354674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70" dirty="0"/>
              <a:t> </a:t>
            </a:r>
            <a:r>
              <a:rPr dirty="0"/>
              <a:t>Qn</a:t>
            </a:r>
            <a:r>
              <a:rPr spc="-65" dirty="0"/>
              <a:t> </a:t>
            </a:r>
            <a:r>
              <a:rPr spc="-20" dirty="0"/>
              <a:t>1(f)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831786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variable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parameter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list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method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name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member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(or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static)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variable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class?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yes,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conflict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names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resolved?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65" dirty="0"/>
              <a:t> </a:t>
            </a:r>
            <a:r>
              <a:rPr dirty="0"/>
              <a:t>Qn</a:t>
            </a:r>
            <a:r>
              <a:rPr spc="-55" dirty="0"/>
              <a:t> </a:t>
            </a:r>
            <a:r>
              <a:rPr dirty="0"/>
              <a:t>1(f)</a:t>
            </a:r>
            <a:r>
              <a:rPr spc="-17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066343"/>
            <a:ext cx="5582920" cy="3872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730625" indent="-457200">
              <a:lnSpc>
                <a:spcPct val="147600"/>
              </a:lnSpc>
              <a:spcBef>
                <a:spcPts val="100"/>
              </a:spcBef>
            </a:pP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class</a:t>
            </a:r>
            <a:r>
              <a:rPr sz="1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Example</a:t>
            </a:r>
            <a:r>
              <a:rPr sz="19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spc="-50" dirty="0">
                <a:solidFill>
                  <a:srgbClr val="595959"/>
                </a:solidFill>
                <a:latin typeface="Arial"/>
                <a:cs typeface="Arial"/>
              </a:rPr>
              <a:t>{ </a:t>
            </a: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int</a:t>
            </a:r>
            <a:r>
              <a:rPr sz="1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value</a:t>
            </a:r>
            <a:r>
              <a:rPr sz="19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9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95959"/>
                </a:solidFill>
                <a:latin typeface="Arial"/>
                <a:cs typeface="Arial"/>
              </a:rPr>
              <a:t>5;</a:t>
            </a:r>
            <a:endParaRPr sz="19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85"/>
              </a:spcBef>
            </a:pP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public</a:t>
            </a:r>
            <a:r>
              <a:rPr sz="19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void</a:t>
            </a:r>
            <a:r>
              <a:rPr sz="19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clash(int</a:t>
            </a:r>
            <a:r>
              <a:rPr sz="19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value)</a:t>
            </a:r>
            <a:r>
              <a:rPr sz="19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spc="-50" dirty="0">
                <a:solidFill>
                  <a:srgbClr val="595959"/>
                </a:solidFill>
                <a:latin typeface="Arial"/>
                <a:cs typeface="Arial"/>
              </a:rPr>
              <a:t>{</a:t>
            </a:r>
            <a:endParaRPr sz="1900">
              <a:latin typeface="Arial"/>
              <a:cs typeface="Arial"/>
            </a:endParaRPr>
          </a:p>
          <a:p>
            <a:pPr marL="927100" marR="1144270">
              <a:lnSpc>
                <a:spcPct val="147600"/>
              </a:lnSpc>
            </a:pP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//</a:t>
            </a:r>
            <a:r>
              <a:rPr sz="19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Refers</a:t>
            </a:r>
            <a:r>
              <a:rPr sz="19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9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9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`value'</a:t>
            </a:r>
            <a:r>
              <a:rPr sz="1900" spc="-10" dirty="0">
                <a:solidFill>
                  <a:srgbClr val="595959"/>
                </a:solidFill>
                <a:latin typeface="Arial"/>
                <a:cs typeface="Arial"/>
              </a:rPr>
              <a:t> argument. System.out.println(value);</a:t>
            </a:r>
            <a:endParaRPr sz="1900">
              <a:latin typeface="Arial"/>
              <a:cs typeface="Arial"/>
            </a:endParaRPr>
          </a:p>
          <a:p>
            <a:pPr marL="927100" marR="5080">
              <a:lnSpc>
                <a:spcPct val="147600"/>
              </a:lnSpc>
            </a:pP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//</a:t>
            </a:r>
            <a:r>
              <a:rPr sz="19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Refers</a:t>
            </a:r>
            <a:r>
              <a:rPr sz="19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9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9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`value'</a:t>
            </a:r>
            <a:r>
              <a:rPr sz="19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member</a:t>
            </a:r>
            <a:r>
              <a:rPr sz="19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9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900" spc="-10" dirty="0">
                <a:solidFill>
                  <a:srgbClr val="595959"/>
                </a:solidFill>
                <a:latin typeface="Arial"/>
                <a:cs typeface="Arial"/>
              </a:rPr>
              <a:t> class. System.out.println(this.value);</a:t>
            </a:r>
            <a:endParaRPr sz="19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90"/>
              </a:spcBef>
            </a:pP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900" dirty="0">
                <a:solidFill>
                  <a:srgbClr val="595959"/>
                </a:solidFill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70" dirty="0"/>
              <a:t> </a:t>
            </a:r>
            <a:r>
              <a:rPr dirty="0"/>
              <a:t>Qn</a:t>
            </a:r>
            <a:r>
              <a:rPr spc="-65" dirty="0"/>
              <a:t> </a:t>
            </a:r>
            <a:r>
              <a:rPr spc="-20" dirty="0"/>
              <a:t>2(a)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587" y="2190750"/>
            <a:ext cx="57911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65" dirty="0"/>
              <a:t> </a:t>
            </a:r>
            <a:r>
              <a:rPr dirty="0"/>
              <a:t>Qn</a:t>
            </a:r>
            <a:r>
              <a:rPr spc="-55" dirty="0"/>
              <a:t> </a:t>
            </a:r>
            <a:r>
              <a:rPr dirty="0"/>
              <a:t>2(a)</a:t>
            </a:r>
            <a:r>
              <a:rPr spc="-170" dirty="0"/>
              <a:t> </a:t>
            </a:r>
            <a:r>
              <a:rPr spc="-10" dirty="0"/>
              <a:t>Answer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8475" y="2271712"/>
            <a:ext cx="3028949" cy="6000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Asking</a:t>
            </a:r>
            <a:r>
              <a:rPr spc="-10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spc="-20" dirty="0"/>
              <a:t>help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676" y="1216355"/>
            <a:ext cx="539559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Ask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tutorial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Telegram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chat</a:t>
            </a:r>
            <a:endParaRPr sz="1800">
              <a:latin typeface="Arial"/>
              <a:cs typeface="Arial"/>
            </a:endParaRPr>
          </a:p>
          <a:p>
            <a:pPr marL="889000" lvl="1" indent="-336550">
              <a:lnSpc>
                <a:spcPct val="100000"/>
              </a:lnSpc>
              <a:spcBef>
                <a:spcPts val="1095"/>
              </a:spcBef>
              <a:buChar char="○"/>
              <a:tabLst>
                <a:tab pos="889000" algn="l"/>
                <a:tab pos="889635" algn="l"/>
              </a:tabLst>
            </a:pP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tutorial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mates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appreciate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:)</a:t>
            </a:r>
            <a:endParaRPr sz="140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PM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Telegram</a:t>
            </a:r>
            <a:endParaRPr sz="1800">
              <a:latin typeface="Arial"/>
              <a:cs typeface="Arial"/>
            </a:endParaRPr>
          </a:p>
          <a:p>
            <a:pPr marL="889000" lvl="1" indent="-336550">
              <a:lnSpc>
                <a:spcPct val="100000"/>
              </a:lnSpc>
              <a:spcBef>
                <a:spcPts val="1095"/>
              </a:spcBef>
              <a:buChar char="○"/>
              <a:tabLst>
                <a:tab pos="889000" algn="l"/>
                <a:tab pos="88963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specific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questions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(e.g.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problem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submission)</a:t>
            </a:r>
            <a:endParaRPr sz="1400">
              <a:latin typeface="Arial"/>
              <a:cs typeface="Arial"/>
            </a:endParaRPr>
          </a:p>
          <a:p>
            <a:pPr marL="889000" lvl="1" indent="-336550">
              <a:lnSpc>
                <a:spcPct val="100000"/>
              </a:lnSpc>
              <a:spcBef>
                <a:spcPts val="840"/>
              </a:spcBef>
              <a:buChar char="○"/>
              <a:tabLst>
                <a:tab pos="889000" algn="l"/>
                <a:tab pos="88963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just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too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shy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(1)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–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one’s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judging!</a:t>
            </a:r>
            <a:endParaRPr sz="140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Coursemology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comments</a:t>
            </a:r>
            <a:endParaRPr sz="1800">
              <a:latin typeface="Arial"/>
              <a:cs typeface="Arial"/>
            </a:endParaRPr>
          </a:p>
          <a:p>
            <a:pPr marL="889000" lvl="1" indent="-336550">
              <a:lnSpc>
                <a:spcPct val="100000"/>
              </a:lnSpc>
              <a:spcBef>
                <a:spcPts val="1095"/>
              </a:spcBef>
              <a:buChar char="○"/>
              <a:tabLst>
                <a:tab pos="889000" algn="l"/>
                <a:tab pos="88963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Same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(2)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but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slower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70" dirty="0"/>
              <a:t> </a:t>
            </a:r>
            <a:r>
              <a:rPr dirty="0"/>
              <a:t>Qn</a:t>
            </a:r>
            <a:r>
              <a:rPr spc="-65" dirty="0"/>
              <a:t> </a:t>
            </a:r>
            <a:r>
              <a:rPr spc="-20" dirty="0"/>
              <a:t>2(b)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25" y="2209800"/>
            <a:ext cx="5943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65" dirty="0"/>
              <a:t> </a:t>
            </a:r>
            <a:r>
              <a:rPr dirty="0"/>
              <a:t>Qn</a:t>
            </a:r>
            <a:r>
              <a:rPr spc="-55" dirty="0"/>
              <a:t> </a:t>
            </a:r>
            <a:r>
              <a:rPr dirty="0"/>
              <a:t>2(b)</a:t>
            </a:r>
            <a:r>
              <a:rPr spc="-170" dirty="0"/>
              <a:t> </a:t>
            </a:r>
            <a:r>
              <a:rPr spc="-10" dirty="0"/>
              <a:t>Answer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9837" y="2252662"/>
            <a:ext cx="40766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70" dirty="0"/>
              <a:t> </a:t>
            </a:r>
            <a:r>
              <a:rPr dirty="0"/>
              <a:t>Qn</a:t>
            </a:r>
            <a:r>
              <a:rPr spc="-65" dirty="0"/>
              <a:t> </a:t>
            </a:r>
            <a:r>
              <a:rPr spc="-20" dirty="0"/>
              <a:t>2(c)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2675" y="2209800"/>
            <a:ext cx="441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65" dirty="0"/>
              <a:t> </a:t>
            </a:r>
            <a:r>
              <a:rPr dirty="0"/>
              <a:t>Qn</a:t>
            </a:r>
            <a:r>
              <a:rPr spc="-55" dirty="0"/>
              <a:t> </a:t>
            </a:r>
            <a:r>
              <a:rPr dirty="0"/>
              <a:t>2(c)</a:t>
            </a:r>
            <a:r>
              <a:rPr spc="-170" dirty="0"/>
              <a:t> </a:t>
            </a:r>
            <a:r>
              <a:rPr spc="-10" dirty="0"/>
              <a:t>Answer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775" y="1568250"/>
            <a:ext cx="3505199" cy="1219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8950" y="3737924"/>
            <a:ext cx="299084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70" dirty="0"/>
              <a:t> </a:t>
            </a:r>
            <a:r>
              <a:rPr dirty="0"/>
              <a:t>Qn</a:t>
            </a:r>
            <a:r>
              <a:rPr spc="-65" dirty="0"/>
              <a:t> </a:t>
            </a:r>
            <a:r>
              <a:rPr spc="-20" dirty="0"/>
              <a:t>2(d)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1762" y="2219325"/>
            <a:ext cx="3800474" cy="70484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65" dirty="0"/>
              <a:t> </a:t>
            </a:r>
            <a:r>
              <a:rPr dirty="0"/>
              <a:t>Qn</a:t>
            </a:r>
            <a:r>
              <a:rPr spc="-55" dirty="0"/>
              <a:t> </a:t>
            </a:r>
            <a:r>
              <a:rPr dirty="0"/>
              <a:t>2(d)</a:t>
            </a:r>
            <a:r>
              <a:rPr spc="-170" dirty="0"/>
              <a:t> </a:t>
            </a:r>
            <a:r>
              <a:rPr spc="-10" dirty="0"/>
              <a:t>Answer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1262" y="2190750"/>
            <a:ext cx="4114799" cy="76199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Break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7041"/>
            <a:ext cx="1614805" cy="2794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Try</a:t>
            </a:r>
            <a:r>
              <a:rPr sz="165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these</a:t>
            </a:r>
            <a:r>
              <a:rPr sz="165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65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spc="-20" dirty="0">
                <a:solidFill>
                  <a:srgbClr val="595959"/>
                </a:solidFill>
                <a:latin typeface="Arial"/>
                <a:cs typeface="Arial"/>
              </a:rPr>
              <a:t>fun: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4110660"/>
            <a:ext cx="4288790" cy="2794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I’ll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go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through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them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end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spc="-20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5" y="2152650"/>
            <a:ext cx="8229599" cy="68579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70" dirty="0"/>
              <a:t> </a:t>
            </a:r>
            <a:r>
              <a:rPr dirty="0"/>
              <a:t>Qn</a:t>
            </a:r>
            <a:r>
              <a:rPr spc="-65" dirty="0"/>
              <a:t> </a:t>
            </a:r>
            <a:r>
              <a:rPr spc="-20" dirty="0"/>
              <a:t>3(a)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3262" y="1546875"/>
            <a:ext cx="2657474" cy="609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9425" y="2894375"/>
            <a:ext cx="3305174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70" dirty="0"/>
              <a:t> </a:t>
            </a:r>
            <a:r>
              <a:rPr dirty="0"/>
              <a:t>Qn</a:t>
            </a:r>
            <a:r>
              <a:rPr spc="-65" dirty="0"/>
              <a:t> </a:t>
            </a:r>
            <a:r>
              <a:rPr spc="-20" dirty="0"/>
              <a:t>3(a)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3150" y="2195512"/>
            <a:ext cx="42671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65" dirty="0"/>
              <a:t> </a:t>
            </a:r>
            <a:r>
              <a:rPr dirty="0"/>
              <a:t>Qn</a:t>
            </a:r>
            <a:r>
              <a:rPr spc="-55" dirty="0"/>
              <a:t> </a:t>
            </a:r>
            <a:r>
              <a:rPr dirty="0"/>
              <a:t>3(a)</a:t>
            </a:r>
            <a:r>
              <a:rPr spc="-170" dirty="0"/>
              <a:t> </a:t>
            </a:r>
            <a:r>
              <a:rPr spc="-10" dirty="0"/>
              <a:t>Answer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2175" y="1924050"/>
            <a:ext cx="4724399" cy="12953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Some</a:t>
            </a:r>
            <a:r>
              <a:rPr spc="-15" dirty="0"/>
              <a:t> </a:t>
            </a:r>
            <a:r>
              <a:rPr spc="-10" dirty="0"/>
              <a:t>things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079196"/>
            <a:ext cx="6553200" cy="15214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8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don’t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reply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Telegram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&gt;12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hours,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message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again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08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Please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don’t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message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few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hours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before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deadlines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1095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deadlines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usually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also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my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deadlines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other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modules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:)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84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My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response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times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may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slower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70" dirty="0"/>
              <a:t> </a:t>
            </a:r>
            <a:r>
              <a:rPr dirty="0"/>
              <a:t>Qn</a:t>
            </a:r>
            <a:r>
              <a:rPr spc="-65" dirty="0"/>
              <a:t> </a:t>
            </a:r>
            <a:r>
              <a:rPr spc="-20" dirty="0"/>
              <a:t>3(b)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0775" y="2233612"/>
            <a:ext cx="42671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65" dirty="0"/>
              <a:t> </a:t>
            </a:r>
            <a:r>
              <a:rPr dirty="0"/>
              <a:t>Qn</a:t>
            </a:r>
            <a:r>
              <a:rPr spc="-55" dirty="0"/>
              <a:t> </a:t>
            </a:r>
            <a:r>
              <a:rPr dirty="0"/>
              <a:t>3(b)</a:t>
            </a:r>
            <a:r>
              <a:rPr spc="-170" dirty="0"/>
              <a:t> </a:t>
            </a:r>
            <a:r>
              <a:rPr spc="-10" dirty="0"/>
              <a:t>Answer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9337" y="1543050"/>
            <a:ext cx="4343399" cy="198119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70" dirty="0"/>
              <a:t> </a:t>
            </a:r>
            <a:r>
              <a:rPr dirty="0"/>
              <a:t>Qn</a:t>
            </a:r>
            <a:r>
              <a:rPr spc="-65" dirty="0"/>
              <a:t> </a:t>
            </a:r>
            <a:r>
              <a:rPr spc="-20" dirty="0"/>
              <a:t>3(c)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4537" y="2209800"/>
            <a:ext cx="5114924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65" dirty="0"/>
              <a:t> </a:t>
            </a:r>
            <a:r>
              <a:rPr dirty="0"/>
              <a:t>Qn</a:t>
            </a:r>
            <a:r>
              <a:rPr spc="-55" dirty="0"/>
              <a:t> </a:t>
            </a:r>
            <a:r>
              <a:rPr dirty="0"/>
              <a:t>3(c)</a:t>
            </a:r>
            <a:r>
              <a:rPr spc="-170" dirty="0"/>
              <a:t> </a:t>
            </a:r>
            <a:r>
              <a:rPr spc="-10" dirty="0"/>
              <a:t>Answer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4050" y="1481137"/>
            <a:ext cx="5181599" cy="213359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70" dirty="0"/>
              <a:t> </a:t>
            </a:r>
            <a:r>
              <a:rPr dirty="0"/>
              <a:t>Qn</a:t>
            </a:r>
            <a:r>
              <a:rPr spc="-65" dirty="0"/>
              <a:t> </a:t>
            </a:r>
            <a:r>
              <a:rPr spc="-20" dirty="0"/>
              <a:t>3(d)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8925" y="2276475"/>
            <a:ext cx="33527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65" dirty="0"/>
              <a:t> </a:t>
            </a:r>
            <a:r>
              <a:rPr dirty="0"/>
              <a:t>Qn</a:t>
            </a:r>
            <a:r>
              <a:rPr spc="-55" dirty="0"/>
              <a:t> </a:t>
            </a:r>
            <a:r>
              <a:rPr dirty="0"/>
              <a:t>3(d)</a:t>
            </a:r>
            <a:r>
              <a:rPr spc="-170" dirty="0"/>
              <a:t> </a:t>
            </a:r>
            <a:r>
              <a:rPr spc="-10" dirty="0"/>
              <a:t>Answer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1762" y="1543050"/>
            <a:ext cx="3657599" cy="2057399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70" dirty="0"/>
              <a:t> </a:t>
            </a:r>
            <a:r>
              <a:rPr dirty="0"/>
              <a:t>Qn</a:t>
            </a:r>
            <a:r>
              <a:rPr spc="-65" dirty="0"/>
              <a:t> </a:t>
            </a:r>
            <a:r>
              <a:rPr spc="-20" dirty="0"/>
              <a:t>3(e)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825" y="2209800"/>
            <a:ext cx="35051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65" dirty="0"/>
              <a:t> </a:t>
            </a:r>
            <a:r>
              <a:rPr dirty="0"/>
              <a:t>Qn</a:t>
            </a:r>
            <a:r>
              <a:rPr spc="-55" dirty="0"/>
              <a:t> </a:t>
            </a:r>
            <a:r>
              <a:rPr dirty="0"/>
              <a:t>3(b)</a:t>
            </a:r>
            <a:r>
              <a:rPr spc="-17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3575" y="1878847"/>
            <a:ext cx="1558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h(n)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=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25" dirty="0">
                <a:latin typeface="Arial"/>
                <a:cs typeface="Arial"/>
              </a:rPr>
              <a:t>O(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4508" y="1878847"/>
            <a:ext cx="152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3575" y="1939525"/>
            <a:ext cx="990599" cy="45719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80" dirty="0"/>
              <a:t> </a:t>
            </a:r>
            <a:r>
              <a:rPr dirty="0" err="1"/>
              <a:t>Qn</a:t>
            </a:r>
            <a:r>
              <a:rPr spc="-65" dirty="0"/>
              <a:t> </a:t>
            </a:r>
            <a:r>
              <a:rPr lang="en-US" spc="-50" dirty="0"/>
              <a:t>4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10499" y="1501633"/>
            <a:ext cx="726313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Given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sorted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array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of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-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1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unique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elements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in </a:t>
            </a:r>
            <a:r>
              <a:rPr sz="2700" dirty="0">
                <a:latin typeface="Arial"/>
                <a:cs typeface="Arial"/>
              </a:rPr>
              <a:t>the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range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[1,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n],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find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missing</a:t>
            </a:r>
            <a:r>
              <a:rPr sz="2700" spc="-10" dirty="0">
                <a:latin typeface="Arial"/>
                <a:cs typeface="Arial"/>
              </a:rPr>
              <a:t> element?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2700" marR="327025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Discuss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possible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naive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solutions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and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possibly </a:t>
            </a:r>
            <a:r>
              <a:rPr sz="2700" dirty="0">
                <a:latin typeface="Arial"/>
                <a:cs typeface="Arial"/>
              </a:rPr>
              <a:t>faster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solutions.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55" dirty="0"/>
              <a:t> </a:t>
            </a:r>
            <a:r>
              <a:rPr dirty="0" err="1"/>
              <a:t>Qn</a:t>
            </a:r>
            <a:r>
              <a:rPr spc="-50" dirty="0"/>
              <a:t> </a:t>
            </a:r>
            <a:r>
              <a:rPr lang="en-US" spc="-50" dirty="0"/>
              <a:t>4</a:t>
            </a:r>
            <a:r>
              <a:rPr spc="-17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575" y="1257458"/>
            <a:ext cx="7871459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83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Naive: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1-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when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index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does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match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== </a:t>
            </a:r>
            <a:r>
              <a:rPr sz="2400" dirty="0">
                <a:latin typeface="Arial"/>
                <a:cs typeface="Arial"/>
              </a:rPr>
              <a:t>missing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element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Faster: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Binary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search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-&gt;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check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200" dirty="0">
                <a:latin typeface="Lucida Sans Unicode"/>
                <a:cs typeface="Lucida Sans Unicode"/>
              </a:rPr>
              <a:t>⌊</a:t>
            </a:r>
            <a:r>
              <a:rPr sz="2400" spc="-170" dirty="0">
                <a:latin typeface="Lucida Sans Unicode"/>
                <a:cs typeface="Lucida Sans Unicode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n/2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200" dirty="0">
                <a:latin typeface="Lucida Sans Unicode"/>
                <a:cs typeface="Lucida Sans Unicode"/>
              </a:rPr>
              <a:t>⌋</a:t>
            </a:r>
            <a:r>
              <a:rPr sz="2400" spc="-9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index</a:t>
            </a:r>
            <a:r>
              <a:rPr sz="2400" spc="-10" dirty="0">
                <a:latin typeface="Arial"/>
                <a:cs typeface="Arial"/>
              </a:rPr>
              <a:t> matches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element,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left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side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missing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element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Expectations</a:t>
            </a:r>
            <a:r>
              <a:rPr sz="2800" spc="-30" dirty="0"/>
              <a:t> </a:t>
            </a:r>
            <a:r>
              <a:rPr sz="2800" dirty="0"/>
              <a:t>for</a:t>
            </a:r>
            <a:r>
              <a:rPr sz="2800" spc="-75" dirty="0"/>
              <a:t> </a:t>
            </a:r>
            <a:r>
              <a:rPr sz="2800" spc="-10" dirty="0"/>
              <a:t>Tutorials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/>
              <a:t>I</a:t>
            </a:r>
            <a:r>
              <a:rPr spc="-30" dirty="0"/>
              <a:t> </a:t>
            </a:r>
            <a:r>
              <a:rPr dirty="0"/>
              <a:t>will</a:t>
            </a:r>
            <a:r>
              <a:rPr spc="-15" dirty="0"/>
              <a:t> </a:t>
            </a:r>
            <a:r>
              <a:rPr dirty="0"/>
              <a:t>allow</a:t>
            </a:r>
            <a:r>
              <a:rPr spc="-20" dirty="0"/>
              <a:t> </a:t>
            </a:r>
            <a:r>
              <a:rPr dirty="0"/>
              <a:t>some</a:t>
            </a:r>
            <a:r>
              <a:rPr spc="-15" dirty="0"/>
              <a:t> </a:t>
            </a:r>
            <a:r>
              <a:rPr dirty="0"/>
              <a:t>time</a:t>
            </a:r>
            <a:r>
              <a:rPr spc="-2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latecomers.</a:t>
            </a:r>
            <a:r>
              <a:rPr spc="-15" dirty="0"/>
              <a:t> </a:t>
            </a:r>
            <a:r>
              <a:rPr dirty="0"/>
              <a:t>I</a:t>
            </a:r>
            <a:r>
              <a:rPr spc="-20" dirty="0"/>
              <a:t> </a:t>
            </a:r>
            <a:r>
              <a:rPr dirty="0"/>
              <a:t>will</a:t>
            </a:r>
            <a:r>
              <a:rPr spc="-15" dirty="0"/>
              <a:t> </a:t>
            </a:r>
            <a:r>
              <a:rPr dirty="0"/>
              <a:t>appreciate</a:t>
            </a:r>
            <a:r>
              <a:rPr spc="-20" dirty="0"/>
              <a:t> </a:t>
            </a:r>
            <a:r>
              <a:rPr dirty="0"/>
              <a:t>it</a:t>
            </a:r>
            <a:r>
              <a:rPr spc="-15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15" dirty="0"/>
              <a:t> </a:t>
            </a:r>
            <a:r>
              <a:rPr dirty="0"/>
              <a:t>can</a:t>
            </a:r>
            <a:r>
              <a:rPr spc="25" dirty="0"/>
              <a:t> </a:t>
            </a:r>
            <a:r>
              <a:rPr dirty="0">
                <a:solidFill>
                  <a:srgbClr val="FF0000"/>
                </a:solidFill>
              </a:rPr>
              <a:t>drop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me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</a:rPr>
              <a:t>a </a:t>
            </a:r>
            <a:r>
              <a:rPr dirty="0">
                <a:solidFill>
                  <a:srgbClr val="FF0000"/>
                </a:solidFill>
              </a:rPr>
              <a:t>text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if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you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are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late/not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coming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dirty="0"/>
              <a:t>so</a:t>
            </a:r>
            <a:r>
              <a:rPr spc="-10" dirty="0"/>
              <a:t> </a:t>
            </a:r>
            <a:r>
              <a:rPr dirty="0"/>
              <a:t>I</a:t>
            </a:r>
            <a:r>
              <a:rPr spc="-15" dirty="0"/>
              <a:t> </a:t>
            </a:r>
            <a:r>
              <a:rPr dirty="0"/>
              <a:t>know</a:t>
            </a:r>
            <a:r>
              <a:rPr spc="-10" dirty="0"/>
              <a:t> </a:t>
            </a:r>
            <a:r>
              <a:rPr dirty="0"/>
              <a:t>when</a:t>
            </a:r>
            <a:r>
              <a:rPr spc="-15" dirty="0"/>
              <a:t> </a:t>
            </a:r>
            <a:r>
              <a:rPr dirty="0"/>
              <a:t>to</a:t>
            </a:r>
            <a:r>
              <a:rPr spc="-10" dirty="0"/>
              <a:t> start</a:t>
            </a:r>
          </a:p>
          <a:p>
            <a:pPr marL="379095" marR="224154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/>
              <a:t>I</a:t>
            </a:r>
            <a:r>
              <a:rPr spc="-25" dirty="0"/>
              <a:t> </a:t>
            </a:r>
            <a:r>
              <a:rPr dirty="0"/>
              <a:t>intend</a:t>
            </a:r>
            <a:r>
              <a:rPr spc="-1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use</a:t>
            </a:r>
            <a:r>
              <a:rPr spc="-15" dirty="0"/>
              <a:t> </a:t>
            </a:r>
            <a:r>
              <a:rPr dirty="0"/>
              <a:t>slides</a:t>
            </a:r>
            <a:r>
              <a:rPr spc="-15" dirty="0"/>
              <a:t> </a:t>
            </a:r>
            <a:r>
              <a:rPr dirty="0"/>
              <a:t>(may</a:t>
            </a:r>
            <a:r>
              <a:rPr spc="-10" dirty="0"/>
              <a:t> </a:t>
            </a:r>
            <a:r>
              <a:rPr dirty="0"/>
              <a:t>change!),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I’ll</a:t>
            </a:r>
            <a:r>
              <a:rPr spc="-10" dirty="0"/>
              <a:t> </a:t>
            </a:r>
            <a:r>
              <a:rPr dirty="0"/>
              <a:t>send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through</a:t>
            </a:r>
            <a:r>
              <a:rPr spc="-10" dirty="0"/>
              <a:t> </a:t>
            </a:r>
            <a:r>
              <a:rPr spc="-25" dirty="0"/>
              <a:t>the </a:t>
            </a:r>
            <a:r>
              <a:rPr spc="-20" dirty="0"/>
              <a:t>Telegram</a:t>
            </a:r>
            <a:r>
              <a:rPr spc="-45" dirty="0"/>
              <a:t> </a:t>
            </a:r>
            <a:r>
              <a:rPr dirty="0"/>
              <a:t>group</a:t>
            </a:r>
            <a:r>
              <a:rPr spc="-30" dirty="0"/>
              <a:t> </a:t>
            </a:r>
            <a:r>
              <a:rPr dirty="0"/>
              <a:t>once</a:t>
            </a:r>
            <a:r>
              <a:rPr spc="-35" dirty="0"/>
              <a:t> </a:t>
            </a:r>
            <a:r>
              <a:rPr dirty="0"/>
              <a:t>all</a:t>
            </a:r>
            <a:r>
              <a:rPr spc="-30" dirty="0"/>
              <a:t> </a:t>
            </a:r>
            <a:r>
              <a:rPr dirty="0"/>
              <a:t>tutorials</a:t>
            </a:r>
            <a:r>
              <a:rPr spc="-35" dirty="0"/>
              <a:t> </a:t>
            </a:r>
            <a:r>
              <a:rPr dirty="0"/>
              <a:t>are</a:t>
            </a:r>
            <a:r>
              <a:rPr spc="-30" dirty="0"/>
              <a:t> </a:t>
            </a:r>
            <a:r>
              <a:rPr spc="-20" dirty="0"/>
              <a:t>over</a:t>
            </a:r>
          </a:p>
          <a:p>
            <a:pPr marL="379095" marR="618490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pc="-10" dirty="0"/>
              <a:t>Discussion-</a:t>
            </a:r>
            <a:r>
              <a:rPr dirty="0"/>
              <a:t>based.</a:t>
            </a:r>
            <a:r>
              <a:rPr spc="-30" dirty="0"/>
              <a:t> </a:t>
            </a:r>
            <a:r>
              <a:rPr dirty="0"/>
              <a:t>I</a:t>
            </a:r>
            <a:r>
              <a:rPr spc="-15" dirty="0"/>
              <a:t> </a:t>
            </a:r>
            <a:r>
              <a:rPr dirty="0"/>
              <a:t>will</a:t>
            </a:r>
            <a:r>
              <a:rPr spc="-15" dirty="0"/>
              <a:t> </a:t>
            </a:r>
            <a:r>
              <a:rPr dirty="0"/>
              <a:t>experiment</a:t>
            </a:r>
            <a:r>
              <a:rPr spc="-15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dirty="0"/>
              <a:t>some</a:t>
            </a:r>
            <a:r>
              <a:rPr spc="-15" dirty="0"/>
              <a:t> </a:t>
            </a:r>
            <a:r>
              <a:rPr dirty="0"/>
              <a:t>tutorial</a:t>
            </a:r>
            <a:r>
              <a:rPr spc="-15" dirty="0"/>
              <a:t> </a:t>
            </a:r>
            <a:r>
              <a:rPr dirty="0"/>
              <a:t>style</a:t>
            </a:r>
            <a:r>
              <a:rPr spc="-15" dirty="0"/>
              <a:t> </a:t>
            </a:r>
            <a:r>
              <a:rPr dirty="0"/>
              <a:t>but</a:t>
            </a:r>
            <a:r>
              <a:rPr spc="-15" dirty="0"/>
              <a:t> </a:t>
            </a:r>
            <a:r>
              <a:rPr spc="-10" dirty="0"/>
              <a:t>please </a:t>
            </a:r>
            <a:r>
              <a:rPr dirty="0"/>
              <a:t>feedback</a:t>
            </a:r>
            <a:r>
              <a:rPr spc="-45" dirty="0"/>
              <a:t> </a:t>
            </a:r>
            <a:r>
              <a:rPr dirty="0"/>
              <a:t>me</a:t>
            </a:r>
            <a:r>
              <a:rPr spc="-30" dirty="0"/>
              <a:t> </a:t>
            </a:r>
            <a:r>
              <a:rPr dirty="0"/>
              <a:t>whether</a:t>
            </a:r>
            <a:r>
              <a:rPr spc="-35" dirty="0"/>
              <a:t> </a:t>
            </a:r>
            <a:r>
              <a:rPr dirty="0"/>
              <a:t>it’s</a:t>
            </a:r>
            <a:r>
              <a:rPr spc="-30" dirty="0"/>
              <a:t> </a:t>
            </a:r>
            <a:r>
              <a:rPr spc="-10" dirty="0"/>
              <a:t>suitable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4625" y="3124150"/>
            <a:ext cx="251523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Stop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me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lost.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249" y="3102306"/>
            <a:ext cx="567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3385" indent="-2941320">
              <a:lnSpc>
                <a:spcPct val="100000"/>
              </a:lnSpc>
              <a:spcBef>
                <a:spcPts val="100"/>
              </a:spcBef>
              <a:buChar char="●"/>
              <a:tabLst>
                <a:tab pos="2953385" algn="l"/>
                <a:tab pos="2954020" algn="l"/>
              </a:tabLst>
            </a:pP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important!!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44FC-A088-8B21-CC7E-B4F38737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30273"/>
            <a:ext cx="8374549" cy="384721"/>
          </a:xfrm>
        </p:spPr>
        <p:txBody>
          <a:bodyPr/>
          <a:lstStyle/>
          <a:p>
            <a:r>
              <a:rPr lang="en-US" dirty="0"/>
              <a:t>Tutorial </a:t>
            </a:r>
            <a:r>
              <a:rPr lang="en-US" dirty="0" err="1"/>
              <a:t>Qn</a:t>
            </a:r>
            <a:r>
              <a:rPr lang="en-US" dirty="0"/>
              <a:t> 5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425A8-F943-5A98-5B5B-DA77F4D9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249" y="1176350"/>
            <a:ext cx="8065770" cy="1477328"/>
          </a:xfrm>
        </p:spPr>
        <p:txBody>
          <a:bodyPr/>
          <a:lstStyle/>
          <a:p>
            <a:r>
              <a:rPr lang="en-US" sz="2400" dirty="0"/>
              <a:t>Basically binary search again, but with a twist.</a:t>
            </a:r>
          </a:p>
          <a:p>
            <a:endParaRPr lang="en-US" sz="2400" dirty="0"/>
          </a:p>
          <a:p>
            <a:r>
              <a:rPr lang="en-US" sz="2400" dirty="0"/>
              <a:t>Not your usual if-else cases that you have learnt in the lecture.</a:t>
            </a:r>
          </a:p>
        </p:txBody>
      </p:sp>
    </p:spTree>
    <p:extLst>
      <p:ext uri="{BB962C8B-B14F-4D97-AF65-F5344CB8AC3E}">
        <p14:creationId xmlns:p14="http://schemas.microsoft.com/office/powerpoint/2010/main" val="1313289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2EC6-1AC8-2CD9-5787-2FFFDDA4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30273"/>
            <a:ext cx="8374549" cy="384721"/>
          </a:xfrm>
        </p:spPr>
        <p:txBody>
          <a:bodyPr/>
          <a:lstStyle/>
          <a:p>
            <a:r>
              <a:rPr lang="en-US" dirty="0"/>
              <a:t>Tutorial </a:t>
            </a:r>
            <a:r>
              <a:rPr lang="en-US" dirty="0" err="1"/>
              <a:t>Qn</a:t>
            </a:r>
            <a:r>
              <a:rPr lang="en-US" dirty="0"/>
              <a:t> 5 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D2357-5017-B1A7-95EB-80FA78F27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249" y="1176350"/>
            <a:ext cx="8065770" cy="2215991"/>
          </a:xfrm>
        </p:spPr>
        <p:txBody>
          <a:bodyPr/>
          <a:lstStyle/>
          <a:p>
            <a:r>
              <a:rPr lang="en-US" sz="2400" dirty="0"/>
              <a:t>Things you know for sure: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Minimum k is 1, otherwise you will not do any pieces of homework at 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Maximum k is the max of all piles of homework. Any number greater will not make sense as this particular k </a:t>
            </a:r>
            <a:r>
              <a:rPr lang="en-US" sz="2400" dirty="0">
                <a:highlight>
                  <a:srgbClr val="FFFF00"/>
                </a:highlight>
              </a:rPr>
              <a:t>already</a:t>
            </a:r>
            <a:r>
              <a:rPr lang="en-US" sz="2400" dirty="0"/>
              <a:t> allow you to finish each pile in 1 hour.</a:t>
            </a:r>
          </a:p>
        </p:txBody>
      </p:sp>
    </p:spTree>
    <p:extLst>
      <p:ext uri="{BB962C8B-B14F-4D97-AF65-F5344CB8AC3E}">
        <p14:creationId xmlns:p14="http://schemas.microsoft.com/office/powerpoint/2010/main" val="6968892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2EC6-1AC8-2CD9-5787-2FFFDDA4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30273"/>
            <a:ext cx="8374549" cy="384721"/>
          </a:xfrm>
        </p:spPr>
        <p:txBody>
          <a:bodyPr/>
          <a:lstStyle/>
          <a:p>
            <a:r>
              <a:rPr lang="en-US" dirty="0"/>
              <a:t>Tutorial </a:t>
            </a:r>
            <a:r>
              <a:rPr lang="en-US" dirty="0" err="1"/>
              <a:t>Qn</a:t>
            </a:r>
            <a:r>
              <a:rPr lang="en-US" dirty="0"/>
              <a:t> 5 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D2357-5017-B1A7-95EB-80FA78F27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249" y="1176350"/>
            <a:ext cx="8065770" cy="2954655"/>
          </a:xfrm>
        </p:spPr>
        <p:txBody>
          <a:bodyPr/>
          <a:lstStyle/>
          <a:p>
            <a:r>
              <a:rPr lang="en-US" sz="2400" dirty="0"/>
              <a:t>Naïve solution: Linear search 1 -&gt; 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Faster: binary search: Find middle value</a:t>
            </a:r>
            <a:r>
              <a:rPr lang="en-SG" sz="2400" spc="-200" dirty="0">
                <a:latin typeface="Lucida Sans Unicode"/>
                <a:cs typeface="Lucida Sans Unicode"/>
              </a:rPr>
              <a:t> ⌊</a:t>
            </a:r>
            <a:r>
              <a:rPr lang="en-SG" sz="2400" spc="-170" dirty="0">
                <a:latin typeface="Lucida Sans Unicode"/>
                <a:cs typeface="Lucida Sans Unicode"/>
              </a:rPr>
              <a:t> (1 + </a:t>
            </a:r>
            <a:r>
              <a:rPr lang="en-SG" sz="2400" spc="-80" dirty="0">
                <a:latin typeface="Trebuchet MS"/>
                <a:cs typeface="Trebuchet MS"/>
              </a:rPr>
              <a:t>n)/2</a:t>
            </a:r>
            <a:r>
              <a:rPr lang="en-SG" sz="2400" spc="-130" dirty="0">
                <a:latin typeface="Trebuchet MS"/>
                <a:cs typeface="Trebuchet MS"/>
              </a:rPr>
              <a:t> </a:t>
            </a:r>
            <a:r>
              <a:rPr lang="en-SG" sz="2400" spc="-200" dirty="0">
                <a:latin typeface="Lucida Sans Unicode"/>
                <a:cs typeface="Lucida Sans Unicode"/>
              </a:rPr>
              <a:t>⌋ of </a:t>
            </a:r>
            <a:r>
              <a:rPr lang="en-SG" sz="2400" i="1" spc="-200" dirty="0">
                <a:latin typeface="Lucida Sans Unicode"/>
                <a:cs typeface="Lucida Sans Unicode"/>
              </a:rPr>
              <a:t>k</a:t>
            </a:r>
            <a:r>
              <a:rPr lang="en-SG" sz="2400" spc="-95" dirty="0">
                <a:latin typeface="Lucida Sans Unicode"/>
                <a:cs typeface="Lucida Sans Unicode"/>
              </a:rPr>
              <a:t>, check if value is valid(finish within </a:t>
            </a:r>
            <a:r>
              <a:rPr lang="en-SG" sz="2400" i="1" spc="-95" dirty="0">
                <a:latin typeface="Lucida Sans Unicode"/>
                <a:cs typeface="Lucida Sans Unicode"/>
              </a:rPr>
              <a:t>h</a:t>
            </a:r>
            <a:r>
              <a:rPr lang="en-SG" sz="2400" spc="-95" dirty="0">
                <a:latin typeface="Lucida Sans Unicode"/>
                <a:cs typeface="Lucida Sans Unicode"/>
              </a:rPr>
              <a:t> hours.</a:t>
            </a:r>
            <a:br>
              <a:rPr lang="en-SG" sz="2400" spc="-95" dirty="0">
                <a:latin typeface="Lucida Sans Unicode"/>
                <a:cs typeface="Lucida Sans Unicode"/>
              </a:rPr>
            </a:br>
            <a:r>
              <a:rPr lang="en-SG" sz="2400" spc="-95" dirty="0">
                <a:latin typeface="Lucida Sans Unicode"/>
                <a:cs typeface="Lucida Sans Unicode"/>
              </a:rPr>
              <a:t>If valid, recurse on left half, to find smaller </a:t>
            </a:r>
            <a:r>
              <a:rPr lang="en-SG" sz="2400" i="1" spc="-95" dirty="0">
                <a:latin typeface="Lucida Sans Unicode"/>
                <a:cs typeface="Lucida Sans Unicode"/>
              </a:rPr>
              <a:t>k</a:t>
            </a:r>
            <a:br>
              <a:rPr lang="en-SG" sz="2400" spc="-95" dirty="0">
                <a:latin typeface="Lucida Sans Unicode"/>
                <a:cs typeface="Lucida Sans Unicode"/>
              </a:rPr>
            </a:br>
            <a:r>
              <a:rPr lang="en-SG" sz="2400" spc="-95" dirty="0">
                <a:latin typeface="Lucida Sans Unicode"/>
                <a:cs typeface="Lucida Sans Unicode"/>
              </a:rPr>
              <a:t>If not valid, recurse on right half to find larger </a:t>
            </a:r>
            <a:r>
              <a:rPr lang="en-SG" sz="2400" i="1" spc="-95" dirty="0">
                <a:latin typeface="Lucida Sans Unicode"/>
                <a:cs typeface="Lucida Sans Unicode"/>
              </a:rPr>
              <a:t>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80457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45" dirty="0"/>
              <a:t> </a:t>
            </a:r>
            <a:r>
              <a:rPr dirty="0" err="1"/>
              <a:t>Qn</a:t>
            </a:r>
            <a:r>
              <a:rPr spc="-45" dirty="0"/>
              <a:t> </a:t>
            </a:r>
            <a:r>
              <a:rPr lang="en-US" spc="-45" dirty="0"/>
              <a:t>5</a:t>
            </a:r>
            <a:r>
              <a:rPr spc="-45" dirty="0"/>
              <a:t> </a:t>
            </a:r>
            <a:r>
              <a:rPr spc="-25" dirty="0"/>
              <a:t>Qn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6962" y="1747174"/>
            <a:ext cx="4724399" cy="2057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28193" y="4495887"/>
            <a:ext cx="1487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bounding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box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55" dirty="0"/>
              <a:t> </a:t>
            </a:r>
            <a:r>
              <a:rPr dirty="0" err="1"/>
              <a:t>Qn</a:t>
            </a:r>
            <a:r>
              <a:rPr spc="-50" dirty="0"/>
              <a:t> </a:t>
            </a:r>
            <a:r>
              <a:rPr lang="en-US" spc="-50" dirty="0"/>
              <a:t>5</a:t>
            </a:r>
            <a:r>
              <a:rPr spc="-17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575" y="1277058"/>
            <a:ext cx="714184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rebuchet MS"/>
                <a:cs typeface="Trebuchet MS"/>
              </a:rPr>
              <a:t>Find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bounding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box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235" dirty="0">
                <a:latin typeface="Trebuchet MS"/>
                <a:cs typeface="Trebuchet MS"/>
              </a:rPr>
              <a:t>-</a:t>
            </a:r>
            <a:r>
              <a:rPr sz="2400" dirty="0">
                <a:latin typeface="Trebuchet MS"/>
                <a:cs typeface="Trebuchet MS"/>
              </a:rPr>
              <a:t>&gt;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min, </a:t>
            </a:r>
            <a:r>
              <a:rPr sz="2400" dirty="0">
                <a:latin typeface="Trebuchet MS"/>
                <a:cs typeface="Trebuchet MS"/>
              </a:rPr>
              <a:t>max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x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y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 marR="74930">
              <a:lnSpc>
                <a:spcPct val="100000"/>
              </a:lnSpc>
            </a:pPr>
            <a:r>
              <a:rPr sz="2400" spc="50" dirty="0">
                <a:latin typeface="Trebuchet MS"/>
                <a:cs typeface="Trebuchet MS"/>
              </a:rPr>
              <a:t>Look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for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pattern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in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pairs.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(aka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property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spc="-10" dirty="0">
                <a:latin typeface="Trebuchet MS"/>
                <a:cs typeface="Trebuchet MS"/>
              </a:rPr>
              <a:t>polygon)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160" dirty="0">
                <a:latin typeface="Trebuchet MS"/>
                <a:cs typeface="Trebuchet MS"/>
              </a:rPr>
              <a:t>X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coords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Y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coords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can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only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have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4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graph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shapes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55" dirty="0"/>
              <a:t> </a:t>
            </a:r>
            <a:r>
              <a:rPr dirty="0" err="1"/>
              <a:t>Qn</a:t>
            </a:r>
            <a:r>
              <a:rPr spc="-50" dirty="0"/>
              <a:t> </a:t>
            </a:r>
            <a:r>
              <a:rPr lang="en-US" spc="-50" dirty="0"/>
              <a:t>5</a:t>
            </a:r>
            <a:r>
              <a:rPr spc="-170" dirty="0"/>
              <a:t> </a:t>
            </a: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575" y="1278073"/>
            <a:ext cx="7712075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rebuchet MS"/>
                <a:cs typeface="Trebuchet MS"/>
              </a:rPr>
              <a:t>Peak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ﬁnd/binary </a:t>
            </a:r>
            <a:r>
              <a:rPr sz="2200" dirty="0">
                <a:latin typeface="Trebuchet MS"/>
                <a:cs typeface="Trebuchet MS"/>
              </a:rPr>
              <a:t>search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on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the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graph.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(ps2)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200" dirty="0">
                <a:latin typeface="Trebuchet MS"/>
                <a:cs typeface="Trebuchet MS"/>
              </a:rPr>
              <a:t>For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the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zigzag</a:t>
            </a:r>
            <a:r>
              <a:rPr sz="2200" spc="-80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graph,</a:t>
            </a:r>
            <a:r>
              <a:rPr sz="2200" spc="-80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note</a:t>
            </a:r>
            <a:r>
              <a:rPr sz="2200" spc="-85" dirty="0">
                <a:latin typeface="Trebuchet MS"/>
                <a:cs typeface="Trebuchet MS"/>
              </a:rPr>
              <a:t> that </a:t>
            </a:r>
            <a:r>
              <a:rPr sz="2200" dirty="0">
                <a:latin typeface="Trebuchet MS"/>
                <a:cs typeface="Trebuchet MS"/>
              </a:rPr>
              <a:t>since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it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is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closed</a:t>
            </a:r>
            <a:r>
              <a:rPr sz="2200" b="1" spc="-80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polygon,</a:t>
            </a:r>
            <a:r>
              <a:rPr sz="2200" spc="-8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the start</a:t>
            </a:r>
            <a:r>
              <a:rPr sz="2200" spc="-114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Trebuchet MS"/>
                <a:cs typeface="Trebuchet MS"/>
              </a:rPr>
              <a:t>point</a:t>
            </a:r>
            <a:r>
              <a:rPr sz="2200" spc="-11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will</a:t>
            </a:r>
            <a:r>
              <a:rPr sz="2200" spc="-110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Trebuchet MS"/>
                <a:cs typeface="Trebuchet MS"/>
              </a:rPr>
              <a:t>not</a:t>
            </a:r>
            <a:r>
              <a:rPr sz="2200" spc="-110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cross</a:t>
            </a:r>
            <a:r>
              <a:rPr sz="2200" spc="-11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once</a:t>
            </a:r>
            <a:r>
              <a:rPr sz="2200" spc="-114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more</a:t>
            </a:r>
            <a:r>
              <a:rPr sz="2200" spc="-110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with</a:t>
            </a:r>
            <a:r>
              <a:rPr sz="2200" spc="-110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the</a:t>
            </a:r>
            <a:r>
              <a:rPr sz="2200" spc="-11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end</a:t>
            </a:r>
            <a:r>
              <a:rPr sz="2200" spc="-11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point.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80" dirty="0">
                <a:latin typeface="Trebuchet MS"/>
                <a:cs typeface="Trebuchet MS"/>
              </a:rPr>
              <a:t>Therefore,</a:t>
            </a:r>
            <a:r>
              <a:rPr sz="2200" spc="-110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by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doing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Trebuchet MS"/>
                <a:cs typeface="Trebuchet MS"/>
              </a:rPr>
              <a:t>bin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search,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u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can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guarantee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that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the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i="1" spc="-10" dirty="0">
                <a:latin typeface="Trebuchet MS"/>
                <a:cs typeface="Trebuchet MS"/>
              </a:rPr>
              <a:t>local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Trebuchet MS"/>
                <a:cs typeface="Trebuchet MS"/>
              </a:rPr>
              <a:t>maximum/minimum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-</a:t>
            </a:r>
            <a:r>
              <a:rPr sz="2200" spc="-135" dirty="0">
                <a:latin typeface="Trebuchet MS"/>
                <a:cs typeface="Trebuchet MS"/>
              </a:rPr>
              <a:t>&gt;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global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maximum/minimum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Tutorial</a:t>
            </a:r>
            <a:r>
              <a:rPr spc="-55" dirty="0"/>
              <a:t> </a:t>
            </a:r>
            <a:r>
              <a:rPr dirty="0" err="1"/>
              <a:t>Qn</a:t>
            </a:r>
            <a:r>
              <a:rPr spc="-50" dirty="0"/>
              <a:t> </a:t>
            </a:r>
            <a:r>
              <a:rPr lang="en-US" spc="-50" dirty="0"/>
              <a:t>5</a:t>
            </a:r>
            <a:r>
              <a:rPr spc="-170" dirty="0"/>
              <a:t> </a:t>
            </a:r>
            <a:r>
              <a:rPr spc="-10" dirty="0"/>
              <a:t>Answer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442" y="1167267"/>
            <a:ext cx="2644281" cy="16437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851" y="3133176"/>
            <a:ext cx="2659976" cy="16761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5025" y="1095800"/>
            <a:ext cx="2699933" cy="3742899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More</a:t>
            </a:r>
            <a:r>
              <a:rPr spc="-10" dirty="0"/>
              <a:t> </a:t>
            </a:r>
            <a:r>
              <a:rPr dirty="0"/>
              <a:t>Bonus</a:t>
            </a:r>
            <a:r>
              <a:rPr spc="-10" dirty="0"/>
              <a:t> </a:t>
            </a:r>
            <a:r>
              <a:rPr spc="-20" dirty="0"/>
              <a:t>stuff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2109775"/>
            <a:ext cx="4952999" cy="990599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More</a:t>
            </a:r>
            <a:r>
              <a:rPr spc="-30" dirty="0"/>
              <a:t> </a:t>
            </a:r>
            <a:r>
              <a:rPr dirty="0"/>
              <a:t>Bonus</a:t>
            </a:r>
            <a:r>
              <a:rPr spc="-25" dirty="0"/>
              <a:t> </a:t>
            </a:r>
            <a:r>
              <a:rPr dirty="0"/>
              <a:t>stuff</a:t>
            </a:r>
            <a:r>
              <a:rPr spc="-25" dirty="0"/>
              <a:t> </a:t>
            </a:r>
            <a:r>
              <a:rPr spc="-10" dirty="0"/>
              <a:t>answer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2171700"/>
            <a:ext cx="4114799" cy="761999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More</a:t>
            </a:r>
            <a:r>
              <a:rPr spc="-10" dirty="0"/>
              <a:t> </a:t>
            </a:r>
            <a:r>
              <a:rPr dirty="0"/>
              <a:t>Bonus</a:t>
            </a:r>
            <a:r>
              <a:rPr spc="-10" dirty="0"/>
              <a:t> </a:t>
            </a:r>
            <a:r>
              <a:rPr spc="-20" dirty="0"/>
              <a:t>stuff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1791" y="2261172"/>
            <a:ext cx="6791398" cy="7177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Structure</a:t>
            </a:r>
            <a:r>
              <a:rPr spc="-2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10" dirty="0"/>
              <a:t>Tutorials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7894955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Go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through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recent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lecture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topics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brief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detail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(~10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mins)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95959"/>
              </a:buClr>
              <a:buFont typeface="Arial"/>
              <a:buChar char="●"/>
            </a:pPr>
            <a:endParaRPr sz="2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guys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take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turns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answer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tutorial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questions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other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random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questions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More</a:t>
            </a:r>
            <a:r>
              <a:rPr spc="-30" dirty="0"/>
              <a:t> </a:t>
            </a:r>
            <a:r>
              <a:rPr dirty="0"/>
              <a:t>Bonus</a:t>
            </a:r>
            <a:r>
              <a:rPr spc="-25" dirty="0"/>
              <a:t> </a:t>
            </a:r>
            <a:r>
              <a:rPr dirty="0"/>
              <a:t>stuff</a:t>
            </a:r>
            <a:r>
              <a:rPr spc="-25" dirty="0"/>
              <a:t> </a:t>
            </a:r>
            <a:r>
              <a:rPr spc="-10" dirty="0"/>
              <a:t>answer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762" y="2224087"/>
            <a:ext cx="5324474" cy="761999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More</a:t>
            </a:r>
            <a:r>
              <a:rPr spc="-10" dirty="0"/>
              <a:t> </a:t>
            </a:r>
            <a:r>
              <a:rPr dirty="0"/>
              <a:t>Bonus</a:t>
            </a:r>
            <a:r>
              <a:rPr spc="-10" dirty="0"/>
              <a:t> </a:t>
            </a:r>
            <a:r>
              <a:rPr spc="-20" dirty="0"/>
              <a:t>stuff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190540"/>
            <a:ext cx="8640654" cy="825944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More</a:t>
            </a:r>
            <a:r>
              <a:rPr spc="-30" dirty="0"/>
              <a:t> </a:t>
            </a:r>
            <a:r>
              <a:rPr dirty="0"/>
              <a:t>Bonus</a:t>
            </a:r>
            <a:r>
              <a:rPr spc="-25" dirty="0"/>
              <a:t> </a:t>
            </a:r>
            <a:r>
              <a:rPr dirty="0"/>
              <a:t>stuff</a:t>
            </a:r>
            <a:r>
              <a:rPr spc="-25" dirty="0"/>
              <a:t> </a:t>
            </a:r>
            <a:r>
              <a:rPr spc="-10" dirty="0"/>
              <a:t>answer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4229" y="2258473"/>
            <a:ext cx="4779253" cy="699407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More</a:t>
            </a:r>
            <a:r>
              <a:rPr spc="-10" dirty="0"/>
              <a:t> </a:t>
            </a:r>
            <a:r>
              <a:rPr dirty="0"/>
              <a:t>Bonus</a:t>
            </a:r>
            <a:r>
              <a:rPr spc="-10" dirty="0"/>
              <a:t> </a:t>
            </a:r>
            <a:r>
              <a:rPr spc="-20" dirty="0"/>
              <a:t>stuff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475" y="2071687"/>
            <a:ext cx="6095999" cy="914399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More</a:t>
            </a:r>
            <a:r>
              <a:rPr spc="-30" dirty="0"/>
              <a:t> </a:t>
            </a:r>
            <a:r>
              <a:rPr dirty="0"/>
              <a:t>Bonus</a:t>
            </a:r>
            <a:r>
              <a:rPr spc="-25" dirty="0"/>
              <a:t> </a:t>
            </a:r>
            <a:r>
              <a:rPr dirty="0"/>
              <a:t>stuff</a:t>
            </a:r>
            <a:r>
              <a:rPr spc="-25" dirty="0"/>
              <a:t> </a:t>
            </a:r>
            <a:r>
              <a:rPr spc="-10" dirty="0"/>
              <a:t>answer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4125" y="2143125"/>
            <a:ext cx="4095749" cy="761999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More</a:t>
            </a:r>
            <a:r>
              <a:rPr spc="-10" dirty="0"/>
              <a:t> </a:t>
            </a:r>
            <a:r>
              <a:rPr dirty="0"/>
              <a:t>Bonus</a:t>
            </a:r>
            <a:r>
              <a:rPr spc="-10" dirty="0"/>
              <a:t> </a:t>
            </a:r>
            <a:r>
              <a:rPr spc="-20" dirty="0"/>
              <a:t>stuff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925" y="2162221"/>
            <a:ext cx="6330383" cy="666356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More</a:t>
            </a:r>
            <a:r>
              <a:rPr spc="-30" dirty="0"/>
              <a:t> </a:t>
            </a:r>
            <a:r>
              <a:rPr dirty="0"/>
              <a:t>Bonus</a:t>
            </a:r>
            <a:r>
              <a:rPr spc="-25" dirty="0"/>
              <a:t> </a:t>
            </a:r>
            <a:r>
              <a:rPr dirty="0"/>
              <a:t>stuff</a:t>
            </a:r>
            <a:r>
              <a:rPr spc="-25" dirty="0"/>
              <a:t> </a:t>
            </a:r>
            <a:r>
              <a:rPr spc="-10" dirty="0"/>
              <a:t>answer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5950" y="2033587"/>
            <a:ext cx="5181599" cy="914399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More</a:t>
            </a:r>
            <a:r>
              <a:rPr spc="-10" dirty="0"/>
              <a:t> </a:t>
            </a:r>
            <a:r>
              <a:rPr dirty="0"/>
              <a:t>Bonus</a:t>
            </a:r>
            <a:r>
              <a:rPr spc="-10" dirty="0"/>
              <a:t> </a:t>
            </a:r>
            <a:r>
              <a:rPr spc="-20" dirty="0"/>
              <a:t>stuff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828" y="2110299"/>
            <a:ext cx="7935216" cy="828022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More</a:t>
            </a:r>
            <a:r>
              <a:rPr spc="-30" dirty="0"/>
              <a:t> </a:t>
            </a:r>
            <a:r>
              <a:rPr dirty="0"/>
              <a:t>Bonus</a:t>
            </a:r>
            <a:r>
              <a:rPr spc="-25" dirty="0"/>
              <a:t> </a:t>
            </a:r>
            <a:r>
              <a:rPr dirty="0"/>
              <a:t>stuff</a:t>
            </a:r>
            <a:r>
              <a:rPr spc="-25" dirty="0"/>
              <a:t> </a:t>
            </a:r>
            <a:r>
              <a:rPr spc="-10" dirty="0"/>
              <a:t>answer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7662" y="1365975"/>
            <a:ext cx="1828799" cy="914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0049" y="2533375"/>
            <a:ext cx="1828799" cy="914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4417" y="3858500"/>
            <a:ext cx="3826656" cy="6952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34324" y="1553076"/>
            <a:ext cx="2783205" cy="291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Arial"/>
                <a:cs typeface="Arial"/>
              </a:rPr>
              <a:t>W.R.T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65"/>
              </a:spcBef>
            </a:pPr>
            <a:r>
              <a:rPr sz="2800" spc="-20" dirty="0">
                <a:latin typeface="Arial"/>
                <a:cs typeface="Arial"/>
              </a:rPr>
              <a:t>W.R.T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70"/>
              </a:spcBef>
            </a:pPr>
            <a:r>
              <a:rPr sz="2800" spc="-20" dirty="0">
                <a:latin typeface="Arial"/>
                <a:cs typeface="Arial"/>
              </a:rPr>
              <a:t>W.R.T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497" y="2266442"/>
            <a:ext cx="4800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Appendix:</a:t>
            </a:r>
            <a:r>
              <a:rPr sz="3600" spc="-50" dirty="0"/>
              <a:t> </a:t>
            </a:r>
            <a:r>
              <a:rPr sz="3600" spc="-10" dirty="0"/>
              <a:t>Complexities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48825" y="4624921"/>
            <a:ext cx="167576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999999"/>
                </a:solidFill>
                <a:latin typeface="Arial"/>
                <a:cs typeface="Arial"/>
              </a:rPr>
              <a:t>Credits</a:t>
            </a:r>
            <a:r>
              <a:rPr sz="13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999999"/>
                </a:solidFill>
                <a:latin typeface="Arial"/>
                <a:cs typeface="Arial"/>
              </a:rPr>
              <a:t>to</a:t>
            </a:r>
            <a:r>
              <a:rPr sz="1300" spc="-2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999999"/>
                </a:solidFill>
                <a:latin typeface="Arial"/>
                <a:cs typeface="Arial"/>
              </a:rPr>
              <a:t>Hanming</a:t>
            </a:r>
            <a:r>
              <a:rPr sz="1300" spc="-25" dirty="0">
                <a:solidFill>
                  <a:srgbClr val="999999"/>
                </a:solidFill>
                <a:latin typeface="Arial"/>
                <a:cs typeface="Arial"/>
              </a:rPr>
              <a:t> for </a:t>
            </a:r>
            <a:r>
              <a:rPr sz="1300" dirty="0">
                <a:solidFill>
                  <a:srgbClr val="999999"/>
                </a:solidFill>
                <a:latin typeface="Arial"/>
                <a:cs typeface="Arial"/>
              </a:rPr>
              <a:t>the</a:t>
            </a:r>
            <a:r>
              <a:rPr sz="1300" spc="-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999999"/>
                </a:solidFill>
                <a:latin typeface="Arial"/>
                <a:cs typeface="Arial"/>
              </a:rPr>
              <a:t>subsequent</a:t>
            </a:r>
            <a:r>
              <a:rPr sz="1300" spc="-10" dirty="0">
                <a:solidFill>
                  <a:srgbClr val="999999"/>
                </a:solidFill>
                <a:latin typeface="Arial"/>
                <a:cs typeface="Arial"/>
              </a:rPr>
              <a:t> slides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Class</a:t>
            </a:r>
            <a:r>
              <a:rPr spc="-20" dirty="0"/>
              <a:t> </a:t>
            </a:r>
            <a:r>
              <a:rPr spc="-10" dirty="0"/>
              <a:t>participation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99782"/>
            <a:ext cx="7498715" cy="22098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229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question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do:</a:t>
            </a:r>
            <a:endParaRPr sz="1800">
              <a:latin typeface="Arial"/>
              <a:cs typeface="Arial"/>
            </a:endParaRPr>
          </a:p>
          <a:p>
            <a:pPr marL="836294" lvl="1" indent="-351790">
              <a:lnSpc>
                <a:spcPct val="100000"/>
              </a:lnSpc>
              <a:spcBef>
                <a:spcPts val="114"/>
              </a:spcBef>
              <a:buChar char="○"/>
              <a:tabLst>
                <a:tab pos="836294" algn="l"/>
                <a:tab pos="836930" algn="l"/>
              </a:tabLst>
            </a:pP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Before</a:t>
            </a:r>
            <a:endParaRPr sz="1600">
              <a:latin typeface="Arial"/>
              <a:cs typeface="Arial"/>
            </a:endParaRPr>
          </a:p>
          <a:p>
            <a:pPr marL="1293495" lvl="2" indent="-336550">
              <a:lnSpc>
                <a:spcPct val="100000"/>
              </a:lnSpc>
              <a:spcBef>
                <a:spcPts val="105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10-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20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seconds</a:t>
            </a:r>
            <a:r>
              <a:rPr sz="14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free-for-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4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(anyone</a:t>
            </a:r>
            <a:r>
              <a:rPr sz="14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4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volunteer</a:t>
            </a:r>
            <a:r>
              <a:rPr sz="14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answer)</a:t>
            </a:r>
            <a:endParaRPr sz="1400">
              <a:latin typeface="Arial"/>
              <a:cs typeface="Arial"/>
            </a:endParaRPr>
          </a:p>
          <a:p>
            <a:pPr marL="1293495" lvl="2" indent="-336550">
              <a:lnSpc>
                <a:spcPct val="100000"/>
              </a:lnSpc>
              <a:spcBef>
                <a:spcPts val="85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one,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call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(in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round-robin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order)</a:t>
            </a:r>
            <a:endParaRPr sz="1400">
              <a:latin typeface="Arial"/>
              <a:cs typeface="Arial"/>
            </a:endParaRPr>
          </a:p>
          <a:p>
            <a:pPr marL="836294" lvl="1" indent="-351790">
              <a:lnSpc>
                <a:spcPct val="100000"/>
              </a:lnSpc>
              <a:spcBef>
                <a:spcPts val="75"/>
              </a:spcBef>
              <a:buChar char="○"/>
              <a:tabLst>
                <a:tab pos="836294" algn="l"/>
                <a:tab pos="836930" algn="l"/>
              </a:tabLst>
            </a:pP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During</a:t>
            </a:r>
            <a:endParaRPr sz="1600">
              <a:latin typeface="Arial"/>
              <a:cs typeface="Arial"/>
            </a:endParaRPr>
          </a:p>
          <a:p>
            <a:pPr marL="1293495" lvl="2" indent="-336550">
              <a:lnSpc>
                <a:spcPct val="100000"/>
              </a:lnSpc>
              <a:spcBef>
                <a:spcPts val="105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Everyone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free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raise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points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about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question/answer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start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discussion</a:t>
            </a:r>
            <a:endParaRPr sz="1400">
              <a:latin typeface="Arial"/>
              <a:cs typeface="Arial"/>
            </a:endParaRPr>
          </a:p>
          <a:p>
            <a:pPr marL="1293495" lvl="2" indent="-336550">
              <a:lnSpc>
                <a:spcPct val="100000"/>
              </a:lnSpc>
              <a:spcBef>
                <a:spcPts val="8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prompt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think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there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question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than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discussed</a:t>
            </a:r>
            <a:endParaRPr sz="1400">
              <a:latin typeface="Arial"/>
              <a:cs typeface="Arial"/>
            </a:endParaRPr>
          </a:p>
          <a:p>
            <a:pPr marL="836294" lvl="1" indent="-351790">
              <a:lnSpc>
                <a:spcPct val="100000"/>
              </a:lnSpc>
              <a:spcBef>
                <a:spcPts val="80"/>
              </a:spcBef>
              <a:buChar char="○"/>
              <a:tabLst>
                <a:tab pos="836294" algn="l"/>
                <a:tab pos="836930" algn="l"/>
              </a:tabLst>
            </a:pP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After</a:t>
            </a:r>
            <a:endParaRPr sz="1600">
              <a:latin typeface="Arial"/>
              <a:cs typeface="Arial"/>
            </a:endParaRPr>
          </a:p>
          <a:p>
            <a:pPr marL="1293495" lvl="2" indent="-336550">
              <a:lnSpc>
                <a:spcPct val="100000"/>
              </a:lnSpc>
              <a:spcBef>
                <a:spcPts val="10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one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has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anything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add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10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seconds,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go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next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Complexities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3084195" cy="184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COMMON</a:t>
            </a:r>
            <a:r>
              <a:rPr sz="18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MISCONCEPTION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CC0000"/>
                </a:solidFill>
                <a:latin typeface="Arial"/>
                <a:cs typeface="Arial"/>
              </a:rPr>
              <a:t>Big-</a:t>
            </a: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1800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1800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Worst</a:t>
            </a:r>
            <a:r>
              <a:rPr sz="1800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CC0000"/>
                </a:solidFill>
                <a:latin typeface="Arial"/>
                <a:cs typeface="Arial"/>
              </a:rPr>
              <a:t>Case</a:t>
            </a:r>
            <a:endParaRPr sz="1800">
              <a:latin typeface="Arial"/>
              <a:cs typeface="Arial"/>
            </a:endParaRPr>
          </a:p>
          <a:p>
            <a:pPr marL="12700" marR="381635">
              <a:lnSpc>
                <a:spcPct val="187500"/>
              </a:lnSpc>
            </a:pPr>
            <a:r>
              <a:rPr sz="1800" spc="-10" dirty="0">
                <a:solidFill>
                  <a:srgbClr val="CC0000"/>
                </a:solidFill>
                <a:latin typeface="Arial"/>
                <a:cs typeface="Arial"/>
              </a:rPr>
              <a:t>Big-</a:t>
            </a: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Omega</a:t>
            </a: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Best</a:t>
            </a: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CC0000"/>
                </a:solidFill>
                <a:latin typeface="Arial"/>
                <a:cs typeface="Arial"/>
              </a:rPr>
              <a:t>Case </a:t>
            </a:r>
            <a:r>
              <a:rPr sz="1800" spc="-10" dirty="0">
                <a:solidFill>
                  <a:srgbClr val="CC0000"/>
                </a:solidFill>
                <a:latin typeface="Arial"/>
                <a:cs typeface="Arial"/>
              </a:rPr>
              <a:t>Big-</a:t>
            </a: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Theta</a:t>
            </a:r>
            <a:r>
              <a:rPr sz="1800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1800" spc="-11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Average</a:t>
            </a:r>
            <a:r>
              <a:rPr sz="1800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CC0000"/>
                </a:solidFill>
                <a:latin typeface="Arial"/>
                <a:cs typeface="Arial"/>
              </a:rPr>
              <a:t>Case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3788105"/>
            <a:ext cx="1396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Not</a:t>
            </a:r>
            <a:r>
              <a:rPr sz="18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correct!!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Complexities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6177915" cy="184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7761C"/>
                </a:solidFill>
                <a:latin typeface="Arial"/>
                <a:cs typeface="Arial"/>
              </a:rPr>
              <a:t>Correct</a:t>
            </a:r>
            <a:r>
              <a:rPr sz="1800" b="1" spc="-3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7761C"/>
                </a:solidFill>
                <a:latin typeface="Arial"/>
                <a:cs typeface="Arial"/>
              </a:rPr>
              <a:t>Interpretation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7761C"/>
                </a:solidFill>
                <a:latin typeface="Arial"/>
                <a:cs typeface="Arial"/>
              </a:rPr>
              <a:t>Big-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O</a:t>
            </a:r>
            <a:r>
              <a:rPr sz="1800" spc="-2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=</a:t>
            </a:r>
            <a:r>
              <a:rPr sz="1800" spc="-1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Asymptotic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upper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bound</a:t>
            </a:r>
            <a:r>
              <a:rPr sz="1800" spc="-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some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specific</a:t>
            </a:r>
            <a:r>
              <a:rPr sz="1800" spc="-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7761C"/>
                </a:solidFill>
                <a:latin typeface="Arial"/>
                <a:cs typeface="Arial"/>
              </a:rPr>
              <a:t>case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87500"/>
              </a:lnSpc>
            </a:pPr>
            <a:r>
              <a:rPr sz="1800" spc="-10" dirty="0">
                <a:solidFill>
                  <a:srgbClr val="37761C"/>
                </a:solidFill>
                <a:latin typeface="Arial"/>
                <a:cs typeface="Arial"/>
              </a:rPr>
              <a:t>Big-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Omega</a:t>
            </a:r>
            <a:r>
              <a:rPr sz="1800" spc="-2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=</a:t>
            </a:r>
            <a:r>
              <a:rPr sz="1800" spc="-114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Asymptotic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lower</a:t>
            </a:r>
            <a:r>
              <a:rPr sz="1800" spc="-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bound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some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specific</a:t>
            </a:r>
            <a:r>
              <a:rPr sz="1800" spc="-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7761C"/>
                </a:solidFill>
                <a:latin typeface="Arial"/>
                <a:cs typeface="Arial"/>
              </a:rPr>
              <a:t>case </a:t>
            </a:r>
            <a:r>
              <a:rPr sz="1800" spc="-10" dirty="0">
                <a:solidFill>
                  <a:srgbClr val="37761C"/>
                </a:solidFill>
                <a:latin typeface="Arial"/>
                <a:cs typeface="Arial"/>
              </a:rPr>
              <a:t>Big-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Theta</a:t>
            </a:r>
            <a:r>
              <a:rPr sz="1800" spc="-3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=</a:t>
            </a:r>
            <a:r>
              <a:rPr sz="1800" spc="-1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Asymptotic</a:t>
            </a:r>
            <a:r>
              <a:rPr sz="1800" spc="-2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tight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bound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some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specific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7761C"/>
                </a:solidFill>
                <a:latin typeface="Arial"/>
                <a:cs typeface="Arial"/>
              </a:rPr>
              <a:t>case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Complexities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251825" cy="267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7761C"/>
                </a:solidFill>
                <a:latin typeface="Arial"/>
                <a:cs typeface="Arial"/>
              </a:rPr>
              <a:t>Correct</a:t>
            </a:r>
            <a:r>
              <a:rPr sz="1800" b="1" spc="-3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7761C"/>
                </a:solidFill>
                <a:latin typeface="Arial"/>
                <a:cs typeface="Arial"/>
              </a:rPr>
              <a:t>Interpretation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7761C"/>
                </a:solidFill>
                <a:latin typeface="Arial"/>
                <a:cs typeface="Arial"/>
              </a:rPr>
              <a:t>Big-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O</a:t>
            </a:r>
            <a:r>
              <a:rPr sz="1800" spc="-2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=</a:t>
            </a:r>
            <a:r>
              <a:rPr sz="1800" spc="-1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Asymptotic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upper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bound</a:t>
            </a:r>
            <a:r>
              <a:rPr sz="1800" spc="-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some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specific</a:t>
            </a:r>
            <a:r>
              <a:rPr sz="1800" spc="-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7761C"/>
                </a:solidFill>
                <a:latin typeface="Arial"/>
                <a:cs typeface="Arial"/>
              </a:rPr>
              <a:t>case</a:t>
            </a:r>
            <a:endParaRPr sz="1800">
              <a:latin typeface="Arial"/>
              <a:cs typeface="Arial"/>
            </a:endParaRPr>
          </a:p>
          <a:p>
            <a:pPr marL="12700" marR="2078989">
              <a:lnSpc>
                <a:spcPct val="187500"/>
              </a:lnSpc>
            </a:pPr>
            <a:r>
              <a:rPr sz="1800" spc="-10" dirty="0">
                <a:solidFill>
                  <a:srgbClr val="37761C"/>
                </a:solidFill>
                <a:latin typeface="Arial"/>
                <a:cs typeface="Arial"/>
              </a:rPr>
              <a:t>Big-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Omega</a:t>
            </a:r>
            <a:r>
              <a:rPr sz="1800" spc="-2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=</a:t>
            </a:r>
            <a:r>
              <a:rPr sz="1800" spc="-114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Asymptotic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lower</a:t>
            </a:r>
            <a:r>
              <a:rPr sz="1800" spc="-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bound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some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specific</a:t>
            </a:r>
            <a:r>
              <a:rPr sz="1800" spc="-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7761C"/>
                </a:solidFill>
                <a:latin typeface="Arial"/>
                <a:cs typeface="Arial"/>
              </a:rPr>
              <a:t>case </a:t>
            </a:r>
            <a:r>
              <a:rPr sz="1800" spc="-10" dirty="0">
                <a:solidFill>
                  <a:srgbClr val="37761C"/>
                </a:solidFill>
                <a:latin typeface="Arial"/>
                <a:cs typeface="Arial"/>
              </a:rPr>
              <a:t>Big-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Theta</a:t>
            </a:r>
            <a:r>
              <a:rPr sz="1800" spc="-3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=</a:t>
            </a:r>
            <a:r>
              <a:rPr sz="1800" spc="-1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Asymptotic</a:t>
            </a:r>
            <a:r>
              <a:rPr sz="1800" spc="-2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tight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bound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some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specific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7761C"/>
                </a:solidFill>
                <a:latin typeface="Arial"/>
                <a:cs typeface="Arial"/>
              </a:rPr>
              <a:t>case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means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calculate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Big-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O,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Big-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Omega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Big-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Theta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(if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exists)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any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case,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worst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case,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best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case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average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case!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Complexities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251825" cy="318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7761C"/>
                </a:solidFill>
                <a:latin typeface="Arial"/>
                <a:cs typeface="Arial"/>
              </a:rPr>
              <a:t>Correct</a:t>
            </a:r>
            <a:r>
              <a:rPr sz="1800" b="1" spc="-3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7761C"/>
                </a:solidFill>
                <a:latin typeface="Arial"/>
                <a:cs typeface="Arial"/>
              </a:rPr>
              <a:t>Interpretation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7761C"/>
                </a:solidFill>
                <a:latin typeface="Arial"/>
                <a:cs typeface="Arial"/>
              </a:rPr>
              <a:t>Big-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O</a:t>
            </a:r>
            <a:r>
              <a:rPr sz="1800" spc="-2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=</a:t>
            </a:r>
            <a:r>
              <a:rPr sz="1800" spc="-1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Asymptotic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upper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bound</a:t>
            </a:r>
            <a:r>
              <a:rPr sz="1800" spc="-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some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specific</a:t>
            </a:r>
            <a:r>
              <a:rPr sz="1800" spc="-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7761C"/>
                </a:solidFill>
                <a:latin typeface="Arial"/>
                <a:cs typeface="Arial"/>
              </a:rPr>
              <a:t>case</a:t>
            </a:r>
            <a:endParaRPr sz="1800">
              <a:latin typeface="Arial"/>
              <a:cs typeface="Arial"/>
            </a:endParaRPr>
          </a:p>
          <a:p>
            <a:pPr marL="12700" marR="2078989">
              <a:lnSpc>
                <a:spcPct val="187500"/>
              </a:lnSpc>
            </a:pPr>
            <a:r>
              <a:rPr sz="1800" spc="-10" dirty="0">
                <a:solidFill>
                  <a:srgbClr val="37761C"/>
                </a:solidFill>
                <a:latin typeface="Arial"/>
                <a:cs typeface="Arial"/>
              </a:rPr>
              <a:t>Big-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Omega</a:t>
            </a:r>
            <a:r>
              <a:rPr sz="1800" spc="-2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=</a:t>
            </a:r>
            <a:r>
              <a:rPr sz="1800" spc="-114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Asymptotic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lower</a:t>
            </a:r>
            <a:r>
              <a:rPr sz="1800" spc="-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bound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some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specific</a:t>
            </a:r>
            <a:r>
              <a:rPr sz="1800" spc="-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7761C"/>
                </a:solidFill>
                <a:latin typeface="Arial"/>
                <a:cs typeface="Arial"/>
              </a:rPr>
              <a:t>case </a:t>
            </a:r>
            <a:r>
              <a:rPr sz="1800" spc="-10" dirty="0">
                <a:solidFill>
                  <a:srgbClr val="37761C"/>
                </a:solidFill>
                <a:latin typeface="Arial"/>
                <a:cs typeface="Arial"/>
              </a:rPr>
              <a:t>Big-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Theta</a:t>
            </a:r>
            <a:r>
              <a:rPr sz="1800" spc="-3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=</a:t>
            </a:r>
            <a:r>
              <a:rPr sz="1800" spc="-11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Asymptotic</a:t>
            </a:r>
            <a:r>
              <a:rPr sz="1800" spc="-2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tight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bound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some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761C"/>
                </a:solidFill>
                <a:latin typeface="Arial"/>
                <a:cs typeface="Arial"/>
              </a:rPr>
              <a:t>specific</a:t>
            </a:r>
            <a:r>
              <a:rPr sz="18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7761C"/>
                </a:solidFill>
                <a:latin typeface="Arial"/>
                <a:cs typeface="Arial"/>
              </a:rPr>
              <a:t>case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means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calculate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Big-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O,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Big-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Omega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Big-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Theta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(if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exists)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any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case,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worst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case,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best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case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average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case!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i.e.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bounds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independent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type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case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Best</a:t>
            </a:r>
            <a:r>
              <a:rPr sz="2800" spc="-45" dirty="0"/>
              <a:t> </a:t>
            </a:r>
            <a:r>
              <a:rPr sz="2800" dirty="0"/>
              <a:t>case,</a:t>
            </a:r>
            <a:r>
              <a:rPr sz="2800" spc="-35" dirty="0"/>
              <a:t> </a:t>
            </a:r>
            <a:r>
              <a:rPr sz="2800" dirty="0"/>
              <a:t>Worst</a:t>
            </a:r>
            <a:r>
              <a:rPr sz="2800" spc="-35" dirty="0"/>
              <a:t> </a:t>
            </a:r>
            <a:r>
              <a:rPr sz="2800" dirty="0"/>
              <a:t>case,</a:t>
            </a:r>
            <a:r>
              <a:rPr sz="2800" spc="-185" dirty="0"/>
              <a:t> </a:t>
            </a:r>
            <a:r>
              <a:rPr sz="2800" dirty="0"/>
              <a:t>Average</a:t>
            </a:r>
            <a:r>
              <a:rPr sz="2800" spc="-30" dirty="0"/>
              <a:t> </a:t>
            </a:r>
            <a:r>
              <a:rPr sz="2800" spc="-10" dirty="0"/>
              <a:t>case?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708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given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complexity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also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depends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exact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Best</a:t>
            </a:r>
            <a:r>
              <a:rPr sz="2800" spc="-45" dirty="0"/>
              <a:t> </a:t>
            </a:r>
            <a:r>
              <a:rPr sz="2800" dirty="0"/>
              <a:t>case,</a:t>
            </a:r>
            <a:r>
              <a:rPr sz="2800" spc="-35" dirty="0"/>
              <a:t> </a:t>
            </a:r>
            <a:r>
              <a:rPr sz="2800" dirty="0"/>
              <a:t>Worst</a:t>
            </a:r>
            <a:r>
              <a:rPr sz="2800" spc="-35" dirty="0"/>
              <a:t> </a:t>
            </a:r>
            <a:r>
              <a:rPr sz="2800" dirty="0"/>
              <a:t>case,</a:t>
            </a:r>
            <a:r>
              <a:rPr sz="2800" spc="-185" dirty="0"/>
              <a:t> </a:t>
            </a:r>
            <a:r>
              <a:rPr sz="2800" dirty="0"/>
              <a:t>Average</a:t>
            </a:r>
            <a:r>
              <a:rPr sz="2800" spc="-30" dirty="0"/>
              <a:t> </a:t>
            </a:r>
            <a:r>
              <a:rPr sz="2800" spc="-10" dirty="0"/>
              <a:t>case?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7696834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given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complexity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also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depends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exact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Best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case: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Minimum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time/space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needed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among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possible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Best</a:t>
            </a:r>
            <a:r>
              <a:rPr sz="2800" spc="-45" dirty="0"/>
              <a:t> </a:t>
            </a:r>
            <a:r>
              <a:rPr sz="2800" dirty="0"/>
              <a:t>case,</a:t>
            </a:r>
            <a:r>
              <a:rPr sz="2800" spc="-35" dirty="0"/>
              <a:t> </a:t>
            </a:r>
            <a:r>
              <a:rPr sz="2800" dirty="0"/>
              <a:t>Worst</a:t>
            </a:r>
            <a:r>
              <a:rPr sz="2800" spc="-35" dirty="0"/>
              <a:t> </a:t>
            </a:r>
            <a:r>
              <a:rPr sz="2800" dirty="0"/>
              <a:t>case,</a:t>
            </a:r>
            <a:r>
              <a:rPr sz="2800" spc="-185" dirty="0"/>
              <a:t> </a:t>
            </a:r>
            <a:r>
              <a:rPr sz="2800" dirty="0"/>
              <a:t>Average</a:t>
            </a:r>
            <a:r>
              <a:rPr sz="2800" spc="-30" dirty="0"/>
              <a:t> </a:t>
            </a:r>
            <a:r>
              <a:rPr sz="2800" spc="-10" dirty="0"/>
              <a:t>case?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7908290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given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complexity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also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depends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exact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Best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case: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Minimum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time/space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needed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among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possible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Worst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case: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Maximum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time/space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needed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among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possible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Best</a:t>
            </a:r>
            <a:r>
              <a:rPr sz="2800" spc="-45" dirty="0"/>
              <a:t> </a:t>
            </a:r>
            <a:r>
              <a:rPr sz="2800" dirty="0"/>
              <a:t>case,</a:t>
            </a:r>
            <a:r>
              <a:rPr sz="2800" spc="-35" dirty="0"/>
              <a:t> </a:t>
            </a:r>
            <a:r>
              <a:rPr sz="2800" dirty="0"/>
              <a:t>Worst</a:t>
            </a:r>
            <a:r>
              <a:rPr sz="2800" spc="-35" dirty="0"/>
              <a:t> </a:t>
            </a:r>
            <a:r>
              <a:rPr sz="2800" dirty="0"/>
              <a:t>case,</a:t>
            </a:r>
            <a:r>
              <a:rPr sz="2800" spc="-185" dirty="0"/>
              <a:t> </a:t>
            </a:r>
            <a:r>
              <a:rPr sz="2800" dirty="0"/>
              <a:t>Average</a:t>
            </a:r>
            <a:r>
              <a:rPr sz="2800" spc="-30" dirty="0"/>
              <a:t> </a:t>
            </a:r>
            <a:r>
              <a:rPr sz="2800" spc="-10" dirty="0"/>
              <a:t>case?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192134" cy="247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given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complexity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also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depends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exact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Best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case: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Minimum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time/space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needed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among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possible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Worst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case: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Maximum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time/space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needed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among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possible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Average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case: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Average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time/space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needed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over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some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finite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inputs,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where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n.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“finite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set”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Best</a:t>
            </a:r>
            <a:r>
              <a:rPr sz="2800" spc="-45" dirty="0"/>
              <a:t> </a:t>
            </a:r>
            <a:r>
              <a:rPr sz="2800" dirty="0"/>
              <a:t>case,</a:t>
            </a:r>
            <a:r>
              <a:rPr sz="2800" spc="-35" dirty="0"/>
              <a:t> </a:t>
            </a:r>
            <a:r>
              <a:rPr sz="2800" dirty="0"/>
              <a:t>Worst</a:t>
            </a:r>
            <a:r>
              <a:rPr sz="2800" spc="-35" dirty="0"/>
              <a:t> </a:t>
            </a:r>
            <a:r>
              <a:rPr sz="2800" dirty="0"/>
              <a:t>case,</a:t>
            </a:r>
            <a:r>
              <a:rPr sz="2800" spc="-185" dirty="0"/>
              <a:t> </a:t>
            </a:r>
            <a:r>
              <a:rPr sz="2800" dirty="0"/>
              <a:t>Average</a:t>
            </a:r>
            <a:r>
              <a:rPr sz="2800" spc="-30" dirty="0"/>
              <a:t> </a:t>
            </a:r>
            <a:r>
              <a:rPr sz="2800" spc="-10" dirty="0"/>
              <a:t>case?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192134" cy="298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given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complexity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also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depends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exact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Best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case: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Minimum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time/space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needed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among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possible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Worst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case: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Maximum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time/space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needed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among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possible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Average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case: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Average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time/space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needed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over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some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finite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inputs,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where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n.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“finite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set”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Generally,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most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interested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worst-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case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complexity.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Representing</a:t>
            </a:r>
            <a:r>
              <a:rPr sz="2800" spc="-70" dirty="0"/>
              <a:t> </a:t>
            </a:r>
            <a:r>
              <a:rPr sz="2800" spc="-10" dirty="0"/>
              <a:t>complexity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72025" y="1216355"/>
            <a:ext cx="6814820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Generally,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represent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complexity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292735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45n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spc="240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23n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Problem</a:t>
            </a:r>
            <a:r>
              <a:rPr spc="-5" dirty="0"/>
              <a:t> </a:t>
            </a:r>
            <a:r>
              <a:rPr spc="-20"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8238490" cy="223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generally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graded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complexity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ability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identify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run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+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correctness.</a:t>
            </a:r>
            <a:endParaRPr sz="1800">
              <a:latin typeface="Arial"/>
              <a:cs typeface="Arial"/>
            </a:endParaRPr>
          </a:p>
          <a:p>
            <a:pPr marL="379095" marR="232410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algorithm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hits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correct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runtime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bound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pass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private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test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cases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-&gt;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Full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marks</a:t>
            </a:r>
            <a:endParaRPr sz="1800">
              <a:latin typeface="Arial"/>
              <a:cs typeface="Arial"/>
            </a:endParaRPr>
          </a:p>
          <a:p>
            <a:pPr marL="379095" marR="41910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Unsubmitting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really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allowed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CS2040S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allow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submitted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without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completing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whole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gotten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chance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look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submission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yet.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Representing</a:t>
            </a:r>
            <a:r>
              <a:rPr sz="2800" spc="-70" dirty="0"/>
              <a:t> </a:t>
            </a:r>
            <a:r>
              <a:rPr sz="2800" spc="-10" dirty="0"/>
              <a:t>complexity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46625" y="1216355"/>
            <a:ext cx="6865620" cy="184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Generally,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represent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complexity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295275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45n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spc="240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23n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would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simplify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such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asymptotic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notations: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365252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Θ(n</a:t>
            </a:r>
            <a:r>
              <a:rPr sz="1800" spc="-3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Representing</a:t>
            </a:r>
            <a:r>
              <a:rPr sz="2800" spc="-70" dirty="0"/>
              <a:t> </a:t>
            </a:r>
            <a:r>
              <a:rPr sz="2800" spc="-10" dirty="0"/>
              <a:t>complexity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33925" y="1216355"/>
            <a:ext cx="6891020" cy="235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Generally,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represent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complexity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296545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45n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spc="240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23n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would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simplify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such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asymptotic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notations: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366522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Θ(n</a:t>
            </a:r>
            <a:r>
              <a:rPr sz="1800" spc="-3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okay?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Representing</a:t>
            </a:r>
            <a:r>
              <a:rPr sz="2800" spc="-70" dirty="0"/>
              <a:t> </a:t>
            </a:r>
            <a:r>
              <a:rPr sz="2800" spc="-10" dirty="0"/>
              <a:t>complexity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33925" y="1216355"/>
            <a:ext cx="8277225" cy="279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Generally,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represent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complexity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296545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45n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spc="240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23n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would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simplify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such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asymptotic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notations: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99390" algn="ctr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Θ(n</a:t>
            </a:r>
            <a:r>
              <a:rPr sz="1800" spc="-3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63500" marR="17780">
              <a:lnSpc>
                <a:spcPct val="116100"/>
              </a:lnSpc>
              <a:spcBef>
                <a:spcPts val="1635"/>
              </a:spcBef>
            </a:pP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r>
              <a:rPr sz="1400" b="1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95959"/>
                </a:solidFill>
                <a:latin typeface="Arial"/>
                <a:cs typeface="Arial"/>
              </a:rPr>
              <a:t>complexity</a:t>
            </a:r>
            <a:r>
              <a:rPr sz="1400" b="1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viewed</a:t>
            </a:r>
            <a:r>
              <a:rPr sz="1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number</a:t>
            </a:r>
            <a:r>
              <a:rPr sz="1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machine-level</a:t>
            </a:r>
            <a:r>
              <a:rPr sz="1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instructions</a:t>
            </a:r>
            <a:r>
              <a:rPr sz="1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(rather</a:t>
            </a:r>
            <a:r>
              <a:rPr sz="1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than</a:t>
            </a:r>
            <a:r>
              <a:rPr sz="14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example,</a:t>
            </a:r>
            <a:r>
              <a:rPr sz="1400" i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seconds)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400" i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precise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number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i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instructions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given</a:t>
            </a:r>
            <a:r>
              <a:rPr sz="1400" i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algorithm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actually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depends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 on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i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compiler,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CPU</a:t>
            </a:r>
            <a:r>
              <a:rPr sz="1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architecture,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on.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sz="1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never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595959"/>
                </a:solidFill>
                <a:latin typeface="Arial"/>
                <a:cs typeface="Arial"/>
              </a:rPr>
              <a:t>exact.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Representing</a:t>
            </a:r>
            <a:r>
              <a:rPr sz="2800" spc="-70" dirty="0"/>
              <a:t> </a:t>
            </a:r>
            <a:r>
              <a:rPr sz="2800" spc="-10" dirty="0"/>
              <a:t>complexity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21225" y="1216355"/>
            <a:ext cx="8302625" cy="324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Generally,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represent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complexity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input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297815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45n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spc="240" baseline="30092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23n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would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simplify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such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asymptotic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notations: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99390" algn="ctr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Θ(n</a:t>
            </a:r>
            <a:r>
              <a:rPr sz="1800" spc="-3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76200" marR="30480">
              <a:lnSpc>
                <a:spcPct val="116100"/>
              </a:lnSpc>
              <a:spcBef>
                <a:spcPts val="1635"/>
              </a:spcBef>
            </a:pP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The</a:t>
            </a:r>
            <a:r>
              <a:rPr sz="1400" i="1" spc="-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EEEEEE"/>
                </a:solidFill>
                <a:latin typeface="Arial"/>
                <a:cs typeface="Arial"/>
              </a:rPr>
              <a:t>time</a:t>
            </a:r>
            <a:r>
              <a:rPr sz="1400" b="1" i="1" spc="-2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EEEEEE"/>
                </a:solidFill>
                <a:latin typeface="Arial"/>
                <a:cs typeface="Arial"/>
              </a:rPr>
              <a:t>complexity</a:t>
            </a:r>
            <a:r>
              <a:rPr sz="1400" b="1" i="1" spc="-2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can</a:t>
            </a:r>
            <a:r>
              <a:rPr sz="1400" i="1" spc="-2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be</a:t>
            </a:r>
            <a:r>
              <a:rPr sz="1400" i="1" spc="-2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viewed</a:t>
            </a:r>
            <a:r>
              <a:rPr sz="1400" i="1" spc="-2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as</a:t>
            </a:r>
            <a:r>
              <a:rPr sz="1400" i="1" spc="-2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the</a:t>
            </a:r>
            <a:r>
              <a:rPr sz="1400" i="1" spc="-1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number</a:t>
            </a:r>
            <a:r>
              <a:rPr sz="1400" i="1" spc="-2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of</a:t>
            </a:r>
            <a:r>
              <a:rPr sz="1400" i="1" spc="-2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machine-level</a:t>
            </a:r>
            <a:r>
              <a:rPr sz="1400" i="1" spc="-2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instructions</a:t>
            </a:r>
            <a:r>
              <a:rPr sz="1400" i="1" spc="-2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(rather</a:t>
            </a:r>
            <a:r>
              <a:rPr sz="1400" i="1" spc="-2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than</a:t>
            </a:r>
            <a:r>
              <a:rPr sz="1400" i="1" spc="-1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spc="-25" dirty="0">
                <a:solidFill>
                  <a:srgbClr val="EEEEEE"/>
                </a:solidFill>
                <a:latin typeface="Arial"/>
                <a:cs typeface="Arial"/>
              </a:rPr>
              <a:t>for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example,</a:t>
            </a:r>
            <a:r>
              <a:rPr sz="1400" i="1" spc="-3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seconds)</a:t>
            </a:r>
            <a:r>
              <a:rPr sz="1400" i="1" spc="-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and</a:t>
            </a:r>
            <a:r>
              <a:rPr sz="1400" i="1" spc="-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that</a:t>
            </a:r>
            <a:r>
              <a:rPr sz="1400" i="1" spc="-3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the</a:t>
            </a:r>
            <a:r>
              <a:rPr sz="1400" i="1" spc="-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precise</a:t>
            </a:r>
            <a:r>
              <a:rPr sz="1400" i="1" spc="-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number</a:t>
            </a:r>
            <a:r>
              <a:rPr sz="1400" i="1" spc="-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of</a:t>
            </a:r>
            <a:r>
              <a:rPr sz="1400" i="1" spc="-3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instructions</a:t>
            </a:r>
            <a:r>
              <a:rPr sz="1400" i="1" spc="-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for</a:t>
            </a:r>
            <a:r>
              <a:rPr sz="1400" i="1" spc="-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a</a:t>
            </a:r>
            <a:r>
              <a:rPr sz="1400" i="1" spc="-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given</a:t>
            </a:r>
            <a:r>
              <a:rPr sz="1400" i="1" spc="-3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algorithm</a:t>
            </a:r>
            <a:r>
              <a:rPr sz="1400" i="1" spc="-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actually</a:t>
            </a:r>
            <a:r>
              <a:rPr sz="1400" i="1" spc="-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depends</a:t>
            </a:r>
            <a:r>
              <a:rPr sz="1400" i="1" spc="-25" dirty="0">
                <a:solidFill>
                  <a:srgbClr val="EEEEEE"/>
                </a:solidFill>
                <a:latin typeface="Arial"/>
                <a:cs typeface="Arial"/>
              </a:rPr>
              <a:t> on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the</a:t>
            </a:r>
            <a:r>
              <a:rPr sz="1400" i="1" spc="-3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compiler,</a:t>
            </a:r>
            <a:r>
              <a:rPr sz="1400" i="1" spc="-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CPU</a:t>
            </a:r>
            <a:r>
              <a:rPr sz="1400" i="1" spc="-2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architecture,</a:t>
            </a:r>
            <a:r>
              <a:rPr sz="1400" i="1" spc="-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and</a:t>
            </a:r>
            <a:r>
              <a:rPr sz="1400" i="1" spc="-2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so</a:t>
            </a:r>
            <a:r>
              <a:rPr sz="1400" i="1" spc="-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on.</a:t>
            </a:r>
            <a:r>
              <a:rPr sz="1400" i="1" spc="-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So</a:t>
            </a:r>
            <a:r>
              <a:rPr sz="1400" i="1" spc="-2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f(n)</a:t>
            </a:r>
            <a:r>
              <a:rPr sz="1400" i="1" spc="-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can</a:t>
            </a:r>
            <a:r>
              <a:rPr sz="1400" i="1" spc="-2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never</a:t>
            </a:r>
            <a:r>
              <a:rPr sz="1400" i="1" spc="-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EEEEE"/>
                </a:solidFill>
                <a:latin typeface="Arial"/>
                <a:cs typeface="Arial"/>
              </a:rPr>
              <a:t>be</a:t>
            </a:r>
            <a:r>
              <a:rPr sz="1400" i="1" spc="-2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EEEEEE"/>
                </a:solidFill>
                <a:latin typeface="Arial"/>
                <a:cs typeface="Arial"/>
              </a:rPr>
              <a:t>exact.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400" i="1" spc="-10" dirty="0">
                <a:solidFill>
                  <a:srgbClr val="595959"/>
                </a:solidFill>
                <a:latin typeface="Arial"/>
                <a:cs typeface="Arial"/>
              </a:rPr>
              <a:t>Similarly,</a:t>
            </a:r>
            <a:r>
              <a:rPr sz="1400" i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95959"/>
                </a:solidFill>
                <a:latin typeface="Arial"/>
                <a:cs typeface="Arial"/>
              </a:rPr>
              <a:t>space</a:t>
            </a:r>
            <a:r>
              <a:rPr sz="1400" b="1" i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95959"/>
                </a:solidFill>
                <a:latin typeface="Arial"/>
                <a:cs typeface="Arial"/>
              </a:rPr>
              <a:t>complexity</a:t>
            </a:r>
            <a:r>
              <a:rPr sz="1400" b="1" i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depends</a:t>
            </a:r>
            <a:r>
              <a:rPr sz="1400" i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400" i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i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compiler,</a:t>
            </a:r>
            <a:r>
              <a:rPr sz="1400" i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CPU</a:t>
            </a:r>
            <a:r>
              <a:rPr sz="1400" i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architecture,</a:t>
            </a:r>
            <a:r>
              <a:rPr sz="1400" i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i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sz="1400" i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-25" dirty="0">
                <a:solidFill>
                  <a:srgbClr val="595959"/>
                </a:solidFill>
                <a:latin typeface="Arial"/>
                <a:cs typeface="Arial"/>
              </a:rPr>
              <a:t>on.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Understanding</a:t>
            </a:r>
            <a:r>
              <a:rPr sz="2800" spc="-35" dirty="0"/>
              <a:t> </a:t>
            </a:r>
            <a:r>
              <a:rPr sz="2800" spc="-10" dirty="0"/>
              <a:t>Big-</a:t>
            </a:r>
            <a:r>
              <a:rPr sz="2800" dirty="0"/>
              <a:t>O</a:t>
            </a:r>
            <a:r>
              <a:rPr sz="2800" spc="-25" dirty="0"/>
              <a:t> </a:t>
            </a:r>
            <a:r>
              <a:rPr sz="2800" dirty="0"/>
              <a:t>-</a:t>
            </a:r>
            <a:r>
              <a:rPr sz="2800" spc="-170" dirty="0"/>
              <a:t> </a:t>
            </a:r>
            <a:r>
              <a:rPr sz="2800" dirty="0"/>
              <a:t>Asymptotic</a:t>
            </a:r>
            <a:r>
              <a:rPr sz="2800" spc="-25" dirty="0"/>
              <a:t> </a:t>
            </a:r>
            <a:r>
              <a:rPr sz="2800" dirty="0"/>
              <a:t>Upper</a:t>
            </a:r>
            <a:r>
              <a:rPr sz="2800" spc="-20" dirty="0"/>
              <a:t> </a:t>
            </a:r>
            <a:r>
              <a:rPr sz="2800" spc="-10" dirty="0"/>
              <a:t>Bounds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127925" y="1216355"/>
            <a:ext cx="5417820" cy="215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Let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g(n)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positive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functions.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say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212725" algn="ctr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∈</a:t>
            </a:r>
            <a:r>
              <a:rPr sz="1800" spc="-50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O(g(n))</a:t>
            </a:r>
            <a:endParaRPr sz="1800">
              <a:latin typeface="Arial"/>
              <a:cs typeface="Arial"/>
            </a:endParaRPr>
          </a:p>
          <a:p>
            <a:pPr marL="12700" marR="14604">
              <a:lnSpc>
                <a:spcPct val="114599"/>
              </a:lnSpc>
              <a:spcBef>
                <a:spcPts val="157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there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exists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constants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such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N,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212725" algn="ctr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≤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Cg(n)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719" y="1249557"/>
            <a:ext cx="2260820" cy="2086922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Understanding</a:t>
            </a:r>
            <a:r>
              <a:rPr sz="2800" spc="-35" dirty="0"/>
              <a:t> </a:t>
            </a:r>
            <a:r>
              <a:rPr sz="2800" spc="-10" dirty="0"/>
              <a:t>Big-</a:t>
            </a:r>
            <a:r>
              <a:rPr sz="2800" dirty="0"/>
              <a:t>O</a:t>
            </a:r>
            <a:r>
              <a:rPr sz="2800" spc="-25" dirty="0"/>
              <a:t> </a:t>
            </a:r>
            <a:r>
              <a:rPr sz="2800" dirty="0"/>
              <a:t>-</a:t>
            </a:r>
            <a:r>
              <a:rPr sz="2800" spc="-170" dirty="0"/>
              <a:t> </a:t>
            </a:r>
            <a:r>
              <a:rPr sz="2800" dirty="0"/>
              <a:t>Asymptotic</a:t>
            </a:r>
            <a:r>
              <a:rPr sz="2800" spc="-25" dirty="0"/>
              <a:t> </a:t>
            </a:r>
            <a:r>
              <a:rPr sz="2800" dirty="0"/>
              <a:t>Upper</a:t>
            </a:r>
            <a:r>
              <a:rPr sz="2800" spc="-20" dirty="0"/>
              <a:t> </a:t>
            </a:r>
            <a:r>
              <a:rPr sz="2800" spc="-10" dirty="0"/>
              <a:t>Bounds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367395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59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Let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g(n)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positive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functions.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say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2749550" algn="ctr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∈</a:t>
            </a:r>
            <a:r>
              <a:rPr sz="1800" spc="-50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O(g(n))</a:t>
            </a:r>
            <a:endParaRPr sz="1800">
              <a:latin typeface="Arial"/>
              <a:cs typeface="Arial"/>
            </a:endParaRPr>
          </a:p>
          <a:p>
            <a:pPr marL="2755900" marR="220979">
              <a:lnSpc>
                <a:spcPct val="114599"/>
              </a:lnSpc>
              <a:spcBef>
                <a:spcPts val="157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there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exists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constants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such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N,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2748915" algn="ctr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≤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Cg(n)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Formally,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O(g(n))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functions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contains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satisfying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above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conditions.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often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abuse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notation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say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O(g(n))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719" y="1249557"/>
            <a:ext cx="2260820" cy="2086922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Understanding</a:t>
            </a:r>
            <a:r>
              <a:rPr sz="2800" spc="-35" dirty="0"/>
              <a:t> </a:t>
            </a:r>
            <a:r>
              <a:rPr sz="2800" spc="-10" dirty="0"/>
              <a:t>Big-</a:t>
            </a:r>
            <a:r>
              <a:rPr sz="2800" dirty="0"/>
              <a:t>O</a:t>
            </a:r>
            <a:r>
              <a:rPr sz="2800" spc="-25" dirty="0"/>
              <a:t> </a:t>
            </a:r>
            <a:r>
              <a:rPr sz="2800" dirty="0"/>
              <a:t>-</a:t>
            </a:r>
            <a:r>
              <a:rPr sz="2800" spc="-170" dirty="0"/>
              <a:t> </a:t>
            </a:r>
            <a:r>
              <a:rPr sz="2800" dirty="0"/>
              <a:t>Asymptotic</a:t>
            </a:r>
            <a:r>
              <a:rPr sz="2800" spc="-25" dirty="0"/>
              <a:t> </a:t>
            </a:r>
            <a:r>
              <a:rPr sz="2800" dirty="0"/>
              <a:t>Upper</a:t>
            </a:r>
            <a:r>
              <a:rPr sz="2800" spc="-20" dirty="0"/>
              <a:t> </a:t>
            </a:r>
            <a:r>
              <a:rPr sz="2800" spc="-10" dirty="0"/>
              <a:t>Bounds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72025" y="1216355"/>
            <a:ext cx="4768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Quick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test: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O(n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),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O(n</a:t>
            </a:r>
            <a:r>
              <a:rPr sz="1800" spc="-15" baseline="30092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)?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Understanding</a:t>
            </a:r>
            <a:r>
              <a:rPr sz="2800" spc="-35" dirty="0"/>
              <a:t> </a:t>
            </a:r>
            <a:r>
              <a:rPr sz="2800" spc="-10" dirty="0"/>
              <a:t>Big-</a:t>
            </a:r>
            <a:r>
              <a:rPr sz="2800" dirty="0"/>
              <a:t>O</a:t>
            </a:r>
            <a:r>
              <a:rPr sz="2800" spc="-25" dirty="0"/>
              <a:t> </a:t>
            </a:r>
            <a:r>
              <a:rPr sz="2800" dirty="0"/>
              <a:t>-</a:t>
            </a:r>
            <a:r>
              <a:rPr sz="2800" spc="-170" dirty="0"/>
              <a:t> </a:t>
            </a:r>
            <a:r>
              <a:rPr sz="2800" dirty="0"/>
              <a:t>Asymptotic</a:t>
            </a:r>
            <a:r>
              <a:rPr sz="2800" spc="-25" dirty="0"/>
              <a:t> </a:t>
            </a:r>
            <a:r>
              <a:rPr sz="2800" dirty="0"/>
              <a:t>Upper</a:t>
            </a:r>
            <a:r>
              <a:rPr sz="2800" spc="-20" dirty="0"/>
              <a:t> </a:t>
            </a:r>
            <a:r>
              <a:rPr sz="2800" spc="-10" dirty="0"/>
              <a:t>Bounds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21225" y="1216355"/>
            <a:ext cx="7820659" cy="215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Quick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test: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O(n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),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O(n</a:t>
            </a:r>
            <a:r>
              <a:rPr sz="1800" spc="-15" baseline="30092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)?</a:t>
            </a:r>
            <a:endParaRPr sz="1800">
              <a:latin typeface="Arial"/>
              <a:cs typeface="Arial"/>
            </a:endParaRPr>
          </a:p>
          <a:p>
            <a:pPr marL="76200" marR="68580">
              <a:lnSpc>
                <a:spcPct val="114599"/>
              </a:lnSpc>
              <a:spcBef>
                <a:spcPts val="1575"/>
              </a:spcBef>
            </a:pP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Yes,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because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look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O(n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O(n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functions,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can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clearly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see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"/>
              <a:cs typeface="Arial"/>
            </a:endParaRPr>
          </a:p>
          <a:p>
            <a:pPr marL="68135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O(n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⊆</a:t>
            </a:r>
            <a:r>
              <a:rPr sz="1800" spc="-50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O(n</a:t>
            </a:r>
            <a:r>
              <a:rPr sz="1800" spc="-30" baseline="30092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89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Since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∈</a:t>
            </a:r>
            <a:r>
              <a:rPr sz="1800" spc="-60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O(n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),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∈</a:t>
            </a:r>
            <a:r>
              <a:rPr sz="1800" spc="-55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O(n</a:t>
            </a:r>
            <a:r>
              <a:rPr sz="1800" spc="-15" baseline="30092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Understanding</a:t>
            </a:r>
            <a:r>
              <a:rPr sz="2800" spc="-35" dirty="0"/>
              <a:t> </a:t>
            </a:r>
            <a:r>
              <a:rPr sz="2800" spc="-10" dirty="0"/>
              <a:t>Big-</a:t>
            </a:r>
            <a:r>
              <a:rPr sz="2800" dirty="0"/>
              <a:t>O</a:t>
            </a:r>
            <a:r>
              <a:rPr sz="2800" spc="-25" dirty="0"/>
              <a:t> </a:t>
            </a:r>
            <a:r>
              <a:rPr sz="2800" dirty="0"/>
              <a:t>-</a:t>
            </a:r>
            <a:r>
              <a:rPr sz="2800" spc="-170" dirty="0"/>
              <a:t> </a:t>
            </a:r>
            <a:r>
              <a:rPr sz="2800" dirty="0"/>
              <a:t>Asymptotic</a:t>
            </a:r>
            <a:r>
              <a:rPr sz="2800" spc="-25" dirty="0"/>
              <a:t> </a:t>
            </a:r>
            <a:r>
              <a:rPr sz="2800" dirty="0"/>
              <a:t>Upper</a:t>
            </a:r>
            <a:r>
              <a:rPr sz="2800" spc="-20" dirty="0"/>
              <a:t> </a:t>
            </a:r>
            <a:r>
              <a:rPr sz="2800" spc="-10" dirty="0"/>
              <a:t>Bounds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8525" y="1216355"/>
            <a:ext cx="7846059" cy="267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Quick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test: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O(n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),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O(n</a:t>
            </a:r>
            <a:r>
              <a:rPr sz="1800" spc="-15" baseline="30092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)?</a:t>
            </a:r>
            <a:endParaRPr sz="1800">
              <a:latin typeface="Arial"/>
              <a:cs typeface="Arial"/>
            </a:endParaRPr>
          </a:p>
          <a:p>
            <a:pPr marL="88900" marR="81280">
              <a:lnSpc>
                <a:spcPct val="114599"/>
              </a:lnSpc>
              <a:spcBef>
                <a:spcPts val="1575"/>
              </a:spcBef>
            </a:pP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Yes,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because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look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O(n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O(n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functions,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can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clearly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see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"/>
              <a:cs typeface="Arial"/>
            </a:endParaRPr>
          </a:p>
          <a:p>
            <a:pPr marL="68135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O(n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⊆</a:t>
            </a:r>
            <a:r>
              <a:rPr sz="1800" spc="-50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O(n</a:t>
            </a:r>
            <a:r>
              <a:rPr sz="1800" spc="-30" baseline="30092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89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Since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∈</a:t>
            </a:r>
            <a:r>
              <a:rPr sz="1800" spc="-60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O(n</a:t>
            </a:r>
            <a:r>
              <a:rPr sz="1800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),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∈</a:t>
            </a:r>
            <a:r>
              <a:rPr sz="1800" spc="-55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O(n</a:t>
            </a:r>
            <a:r>
              <a:rPr sz="1800" spc="-15" baseline="30092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89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upper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bound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may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not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tightest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upper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bound!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Understanding</a:t>
            </a:r>
            <a:r>
              <a:rPr sz="2800" spc="-25" dirty="0"/>
              <a:t> </a:t>
            </a:r>
            <a:r>
              <a:rPr sz="2800" spc="-10" dirty="0"/>
              <a:t>Big-</a:t>
            </a:r>
            <a:r>
              <a:rPr sz="2800" dirty="0"/>
              <a:t>Ω</a:t>
            </a:r>
            <a:r>
              <a:rPr sz="2800" spc="-20" dirty="0"/>
              <a:t> </a:t>
            </a:r>
            <a:r>
              <a:rPr sz="2800" dirty="0"/>
              <a:t>-</a:t>
            </a:r>
            <a:r>
              <a:rPr sz="2800" spc="-25" dirty="0"/>
              <a:t> </a:t>
            </a:r>
            <a:r>
              <a:rPr sz="2800" dirty="0"/>
              <a:t>Asymptotic</a:t>
            </a:r>
            <a:r>
              <a:rPr sz="2800" spc="-20" dirty="0"/>
              <a:t> </a:t>
            </a:r>
            <a:r>
              <a:rPr sz="2800" dirty="0"/>
              <a:t>Lower</a:t>
            </a:r>
            <a:r>
              <a:rPr sz="2800" spc="-20" dirty="0"/>
              <a:t> </a:t>
            </a:r>
            <a:r>
              <a:rPr sz="2800" spc="-10" dirty="0"/>
              <a:t>Bounds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127925" y="1216355"/>
            <a:ext cx="541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Let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g(n)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positive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functions.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say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6804" y="1730705"/>
            <a:ext cx="145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∈</a:t>
            </a:r>
            <a:r>
              <a:rPr sz="1800" spc="-50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Ω(g(n))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7925" y="2245055"/>
            <a:ext cx="540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there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exists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constants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such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7925" y="2559380"/>
            <a:ext cx="933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N,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7401" y="3073730"/>
            <a:ext cx="1191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f(n)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≥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Cg(n)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1700" y="1368974"/>
            <a:ext cx="2766695" cy="1408430"/>
            <a:chOff x="311700" y="1368974"/>
            <a:chExt cx="2766695" cy="14084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700" y="1459249"/>
              <a:ext cx="2758263" cy="13178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51974" y="1368974"/>
              <a:ext cx="626110" cy="361950"/>
            </a:xfrm>
            <a:custGeom>
              <a:avLst/>
              <a:gdLst/>
              <a:ahLst/>
              <a:cxnLst/>
              <a:rect l="l" t="t" r="r" b="b"/>
              <a:pathLst>
                <a:path w="626110" h="361950">
                  <a:moveTo>
                    <a:pt x="625799" y="361799"/>
                  </a:moveTo>
                  <a:lnTo>
                    <a:pt x="0" y="361799"/>
                  </a:lnTo>
                  <a:lnTo>
                    <a:pt x="0" y="0"/>
                  </a:lnTo>
                  <a:lnTo>
                    <a:pt x="625799" y="0"/>
                  </a:lnTo>
                  <a:lnTo>
                    <a:pt x="625799" y="361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25000" y="1435904"/>
            <a:ext cx="254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Arial"/>
                <a:cs typeface="Arial"/>
              </a:rPr>
              <a:t>f(n)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1974" y="1730774"/>
            <a:ext cx="567055" cy="3619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Arial"/>
                <a:cs typeface="Arial"/>
              </a:rPr>
              <a:t>Cg(n)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6150" y="2746704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4654</Words>
  <Application>Microsoft Macintosh PowerPoint</Application>
  <PresentationFormat>On-screen Show (16:9)</PresentationFormat>
  <Paragraphs>621</Paragraphs>
  <Slides>122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9" baseType="lpstr">
      <vt:lpstr>MS PGothic</vt:lpstr>
      <vt:lpstr>Arial</vt:lpstr>
      <vt:lpstr>Courier New</vt:lpstr>
      <vt:lpstr>Lucida Sans Unicode</vt:lpstr>
      <vt:lpstr>Times New Roman</vt:lpstr>
      <vt:lpstr>Trebuchet MS</vt:lpstr>
      <vt:lpstr>Office Theme</vt:lpstr>
      <vt:lpstr>PowerPoint Presentation</vt:lpstr>
      <vt:lpstr>Admin Matters</vt:lpstr>
      <vt:lpstr>About me</vt:lpstr>
      <vt:lpstr>Asking for help</vt:lpstr>
      <vt:lpstr>Some things</vt:lpstr>
      <vt:lpstr>Expectations for Tutorials</vt:lpstr>
      <vt:lpstr>Structure of Tutorials</vt:lpstr>
      <vt:lpstr>Class participation</vt:lpstr>
      <vt:lpstr>Problem Sets</vt:lpstr>
      <vt:lpstr>ps2 things</vt:lpstr>
      <vt:lpstr>ps2 things</vt:lpstr>
      <vt:lpstr>ps2 things</vt:lpstr>
      <vt:lpstr>ps2 things</vt:lpstr>
      <vt:lpstr>Tutorial Time</vt:lpstr>
      <vt:lpstr>Brief Recap of lectures so far</vt:lpstr>
      <vt:lpstr>Time complexity</vt:lpstr>
      <vt:lpstr>Time complexity</vt:lpstr>
      <vt:lpstr>Conditions and Invariants</vt:lpstr>
      <vt:lpstr>Peak Finding / Binary Search</vt:lpstr>
      <vt:lpstr>Tutorial Qn 1 - Java Review</vt:lpstr>
      <vt:lpstr>Tutorial Qn 1(a)</vt:lpstr>
      <vt:lpstr>Tutorial Qn 1(a) Answer</vt:lpstr>
      <vt:lpstr>Tutorial Qn 1(b)</vt:lpstr>
      <vt:lpstr>Tutorial Qn 1(b) Answer</vt:lpstr>
      <vt:lpstr>Tutorial Qn 1(c)</vt:lpstr>
      <vt:lpstr>Tutorial Qn 1(c) Answer</vt:lpstr>
      <vt:lpstr>Tutorial Qn 1(d)(i)</vt:lpstr>
      <vt:lpstr>Tutorial Qn 1(d)(i) Answer</vt:lpstr>
      <vt:lpstr>Tutorial Qn 1(d)(ii)</vt:lpstr>
      <vt:lpstr>Tutorial Qn 1(d)(ii) Answer</vt:lpstr>
      <vt:lpstr>Tutorial Qn 1(d)(iii)</vt:lpstr>
      <vt:lpstr>Tutorial Qn 1(d)(iii) Answer</vt:lpstr>
      <vt:lpstr>Tutorial Qn 1(e)</vt:lpstr>
      <vt:lpstr>Tutorial Qn 1(e) Answer</vt:lpstr>
      <vt:lpstr>Pass by value</vt:lpstr>
      <vt:lpstr>Tutorial Qn 1(f)</vt:lpstr>
      <vt:lpstr>Tutorial Qn 1(f) Answer</vt:lpstr>
      <vt:lpstr>Tutorial Qn 2(a)</vt:lpstr>
      <vt:lpstr>Tutorial Qn 2(a) Answer</vt:lpstr>
      <vt:lpstr>Tutorial Qn 2(b)</vt:lpstr>
      <vt:lpstr>Tutorial Qn 2(b) Answer</vt:lpstr>
      <vt:lpstr>Tutorial Qn 2(c)</vt:lpstr>
      <vt:lpstr>Tutorial Qn 2(c) Answer</vt:lpstr>
      <vt:lpstr>Tutorial Qn 2(d)</vt:lpstr>
      <vt:lpstr>Tutorial Qn 2(d) Answer</vt:lpstr>
      <vt:lpstr>Break</vt:lpstr>
      <vt:lpstr>Tutorial Qn 3(a)</vt:lpstr>
      <vt:lpstr>Tutorial Qn 3(a)</vt:lpstr>
      <vt:lpstr>Tutorial Qn 3(a) Answer</vt:lpstr>
      <vt:lpstr>Tutorial Qn 3(b)</vt:lpstr>
      <vt:lpstr>Tutorial Qn 3(b) Answer</vt:lpstr>
      <vt:lpstr>Tutorial Qn 3(c)</vt:lpstr>
      <vt:lpstr>Tutorial Qn 3(c) Answer</vt:lpstr>
      <vt:lpstr>Tutorial Qn 3(d)</vt:lpstr>
      <vt:lpstr>Tutorial Qn 3(d) Answer</vt:lpstr>
      <vt:lpstr>Tutorial Qn 3(e)</vt:lpstr>
      <vt:lpstr>Tutorial Qn 3(b) Answer</vt:lpstr>
      <vt:lpstr>Tutorial Qn 4</vt:lpstr>
      <vt:lpstr>Tutorial Qn 4 Answer</vt:lpstr>
      <vt:lpstr>Tutorial Qn 5 </vt:lpstr>
      <vt:lpstr>Tutorial Qn 5 Answer</vt:lpstr>
      <vt:lpstr>Tutorial Qn 5 Answer</vt:lpstr>
      <vt:lpstr>Tutorial Qn 5 Qn</vt:lpstr>
      <vt:lpstr>Tutorial Qn 5 Answer</vt:lpstr>
      <vt:lpstr>Tutorial Qn 5 Answer</vt:lpstr>
      <vt:lpstr>Tutorial Qn 5 Answer</vt:lpstr>
      <vt:lpstr>More Bonus stuff</vt:lpstr>
      <vt:lpstr>More Bonus stuff answer</vt:lpstr>
      <vt:lpstr>More Bonus stuff</vt:lpstr>
      <vt:lpstr>More Bonus stuff answer</vt:lpstr>
      <vt:lpstr>More Bonus stuff</vt:lpstr>
      <vt:lpstr>More Bonus stuff answer</vt:lpstr>
      <vt:lpstr>More Bonus stuff</vt:lpstr>
      <vt:lpstr>More Bonus stuff answer</vt:lpstr>
      <vt:lpstr>More Bonus stuff</vt:lpstr>
      <vt:lpstr>More Bonus stuff answer</vt:lpstr>
      <vt:lpstr>More Bonus stuff</vt:lpstr>
      <vt:lpstr>More Bonus stuff answer</vt:lpstr>
      <vt:lpstr>Appendix: Complexities</vt:lpstr>
      <vt:lpstr>Complexities</vt:lpstr>
      <vt:lpstr>Complexities</vt:lpstr>
      <vt:lpstr>Complexities</vt:lpstr>
      <vt:lpstr>Complexities</vt:lpstr>
      <vt:lpstr>Best case, Worst case, Average case?</vt:lpstr>
      <vt:lpstr>Best case, Worst case, Average case?</vt:lpstr>
      <vt:lpstr>Best case, Worst case, Average case?</vt:lpstr>
      <vt:lpstr>Best case, Worst case, Average case?</vt:lpstr>
      <vt:lpstr>Best case, Worst case, Average case?</vt:lpstr>
      <vt:lpstr>Representing complexity</vt:lpstr>
      <vt:lpstr>Representing complexity</vt:lpstr>
      <vt:lpstr>Representing complexity</vt:lpstr>
      <vt:lpstr>Representing complexity</vt:lpstr>
      <vt:lpstr>Representing complexity</vt:lpstr>
      <vt:lpstr>Understanding Big-O - Asymptotic Upper Bounds</vt:lpstr>
      <vt:lpstr>Understanding Big-O - Asymptotic Upper Bounds</vt:lpstr>
      <vt:lpstr>Understanding Big-O - Asymptotic Upper Bounds</vt:lpstr>
      <vt:lpstr>Understanding Big-O - Asymptotic Upper Bounds</vt:lpstr>
      <vt:lpstr>Understanding Big-O - Asymptotic Upper Bounds</vt:lpstr>
      <vt:lpstr>Understanding Big-Ω - Asymptotic Lower Bounds</vt:lpstr>
      <vt:lpstr>Understanding Big-Ω - Asymptotic Lower Bounds</vt:lpstr>
      <vt:lpstr>Understanding Big-Ω - Asymptotic Lower Bounds</vt:lpstr>
      <vt:lpstr>Understanding Big-Ω - Asymptotic Lower Bounds</vt:lpstr>
      <vt:lpstr>Understanding Big-Θ - Asymptotic Tight Bounds</vt:lpstr>
      <vt:lpstr>Understanding Big-Θ - Asymptotic Tight Bounds</vt:lpstr>
      <vt:lpstr>Appendix: Recursion Trees</vt:lpstr>
      <vt:lpstr>Recursion Tree Drawing Technique</vt:lpstr>
      <vt:lpstr>Recursion Tree Drawing Technique</vt:lpstr>
      <vt:lpstr>Recursion Tree Drawing Technique</vt:lpstr>
      <vt:lpstr>Demo of the Technique</vt:lpstr>
      <vt:lpstr>Demo of the Technique</vt:lpstr>
      <vt:lpstr>Demo of the Technique</vt:lpstr>
      <vt:lpstr>Demo of the Technique</vt:lpstr>
      <vt:lpstr>Demo of the Technique</vt:lpstr>
      <vt:lpstr>Demo of the Technique</vt:lpstr>
      <vt:lpstr>Demo of the Technique</vt:lpstr>
      <vt:lpstr>Demo of the Technique</vt:lpstr>
      <vt:lpstr>Using Recursion Tree for Merge Sort</vt:lpstr>
      <vt:lpstr>Using Recursion Tree for Merge Sort</vt:lpstr>
      <vt:lpstr>Using Recursion Tree for Merge Sort</vt:lpstr>
      <vt:lpstr>Using Recursion Tree for Merge Sort</vt:lpstr>
      <vt:lpstr>Using Recursion Tree for Merge Sort</vt:lpstr>
      <vt:lpstr>Using Recursion Tree for Merge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CS2040S Tutorial 1</dc:title>
  <cp:lastModifiedBy>Chee Zhong Wei</cp:lastModifiedBy>
  <cp:revision>1</cp:revision>
  <dcterms:created xsi:type="dcterms:W3CDTF">2023-01-23T09:05:37Z</dcterms:created>
  <dcterms:modified xsi:type="dcterms:W3CDTF">2023-01-23T09:18:08Z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