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 varScale="1">
        <p:scale>
          <a:sx n="90" d="100"/>
          <a:sy n="90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0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3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0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4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8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BA86F2-9E87-41D2-89A1-D8BE4E49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1562-075A-42C2-AB45-29FFE5058BC9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5365556" y="9537"/>
            <a:ext cx="3772357" cy="434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12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800" dirty="0" smtClean="0">
                <a:ln>
                  <a:noFill/>
                </a:ln>
                <a:effectLst/>
              </a:rPr>
              <a:t>HYSK</a:t>
            </a:r>
            <a:r>
              <a:rPr lang="ko-KR" altLang="en-US" sz="1800" dirty="0" smtClean="0">
                <a:ln>
                  <a:noFill/>
                </a:ln>
                <a:effectLst/>
              </a:rPr>
              <a:t>팀 구내식당 서비스 모델링</a:t>
            </a:r>
            <a:endParaRPr lang="ko-KR" altLang="en-US" sz="1800" dirty="0">
              <a:ln>
                <a:noFill/>
              </a:ln>
              <a:effectLst/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483716" y="63650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BBA86F2-9E87-41D2-89A1-D8BE4E49F466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2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75656" y="1558533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+mn-ea"/>
              </a:rPr>
              <a:t>구내식당 서비스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 smtClean="0">
                <a:latin typeface="+mn-ea"/>
              </a:rPr>
              <a:t>모델링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2564904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1. Key Concept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2</a:t>
            </a:r>
            <a:r>
              <a:rPr lang="en-US" altLang="ko-KR" sz="2000" b="1" dirty="0">
                <a:latin typeface="+mn-ea"/>
              </a:rPr>
              <a:t>. Account Domain </a:t>
            </a:r>
            <a:r>
              <a:rPr lang="en-US" altLang="ko-KR" sz="2000" b="1" dirty="0" smtClean="0">
                <a:latin typeface="+mn-ea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3</a:t>
            </a:r>
            <a:r>
              <a:rPr lang="en-US" altLang="ko-KR" sz="2000" b="1" dirty="0">
                <a:latin typeface="+mn-ea"/>
              </a:rPr>
              <a:t>. Menu Domain Model</a:t>
            </a:r>
            <a:endParaRPr lang="ko-KR" altLang="en-US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4</a:t>
            </a:r>
            <a:r>
              <a:rPr lang="en-US" altLang="ko-KR" sz="2000" b="1" dirty="0">
                <a:latin typeface="+mn-ea"/>
              </a:rPr>
              <a:t>. Purchase Domain </a:t>
            </a:r>
            <a:r>
              <a:rPr lang="en-US" altLang="ko-KR" sz="2000" b="1" dirty="0" smtClean="0">
                <a:latin typeface="+mn-ea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5</a:t>
            </a:r>
            <a:r>
              <a:rPr lang="en-US" altLang="ko-KR" sz="2000" b="1" dirty="0">
                <a:latin typeface="+mn-ea"/>
              </a:rPr>
              <a:t>. Domain Modeling </a:t>
            </a:r>
            <a:r>
              <a:rPr lang="ko-KR" altLang="en-US" sz="2000" b="1" dirty="0" smtClean="0">
                <a:latin typeface="+mn-ea"/>
              </a:rPr>
              <a:t>결과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6. API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5694928"/>
            <a:ext cx="23762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0000"/>
                </a:solidFill>
              </a:rPr>
              <a:t>HYSK</a:t>
            </a:r>
            <a:r>
              <a:rPr lang="ko-KR" altLang="en-US" sz="1400" b="1" smtClean="0">
                <a:solidFill>
                  <a:srgbClr val="FF0000"/>
                </a:solidFill>
              </a:rPr>
              <a:t>팀원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latin typeface="+mn-ea"/>
              </a:rPr>
              <a:t>Platform</a:t>
            </a:r>
            <a:r>
              <a:rPr lang="ko-KR" altLang="en-US" sz="1200" b="1" dirty="0" err="1" smtClean="0">
                <a:latin typeface="+mn-ea"/>
              </a:rPr>
              <a:t>사업팀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이상수</a:t>
            </a:r>
            <a:r>
              <a:rPr lang="ko-KR" altLang="en-US" sz="1200" b="1" dirty="0" smtClean="0">
                <a:latin typeface="+mn-ea"/>
              </a:rPr>
              <a:t> 수석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경영정보</a:t>
            </a:r>
            <a:r>
              <a:rPr lang="en-US" altLang="ko-KR" sz="1200" b="1" dirty="0" smtClean="0">
                <a:latin typeface="+mn-ea"/>
              </a:rPr>
              <a:t>O.G </a:t>
            </a:r>
            <a:r>
              <a:rPr lang="ko-KR" altLang="en-US" sz="1200" b="1" dirty="0" smtClean="0">
                <a:latin typeface="+mn-ea"/>
              </a:rPr>
              <a:t>박봉상 수석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경영정보</a:t>
            </a:r>
            <a:r>
              <a:rPr lang="en-US" altLang="ko-KR" sz="1200" b="1" dirty="0">
                <a:latin typeface="+mn-ea"/>
              </a:rPr>
              <a:t>O.G </a:t>
            </a:r>
            <a:r>
              <a:rPr lang="ko-KR" altLang="en-US" sz="1200" b="1" dirty="0" smtClean="0">
                <a:latin typeface="+mn-ea"/>
              </a:rPr>
              <a:t>신동환 선임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경영정보</a:t>
            </a:r>
            <a:r>
              <a:rPr lang="en-US" altLang="ko-KR" sz="1200" b="1" dirty="0" smtClean="0">
                <a:latin typeface="+mn-ea"/>
              </a:rPr>
              <a:t>O.G </a:t>
            </a:r>
            <a:r>
              <a:rPr lang="ko-KR" altLang="en-US" sz="1200" b="1" dirty="0" err="1" smtClean="0">
                <a:latin typeface="+mn-ea"/>
              </a:rPr>
              <a:t>유제봉</a:t>
            </a:r>
            <a:r>
              <a:rPr lang="ko-KR" altLang="en-US" sz="1200" b="1" dirty="0" smtClean="0">
                <a:latin typeface="+mn-ea"/>
              </a:rPr>
              <a:t> 선임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4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835696" y="292494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End Of Document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5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0710"/>
              </p:ext>
            </p:extLst>
          </p:nvPr>
        </p:nvGraphicFramePr>
        <p:xfrm>
          <a:off x="395536" y="1484784"/>
          <a:ext cx="1413975" cy="92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75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2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Name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21999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Key Concept (</a:t>
            </a:r>
            <a:r>
              <a:rPr lang="ko-KR" altLang="en-US" b="1" dirty="0" smtClean="0"/>
              <a:t>구내식당 서비스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47921"/>
              </p:ext>
            </p:extLst>
          </p:nvPr>
        </p:nvGraphicFramePr>
        <p:xfrm>
          <a:off x="3085710" y="3103604"/>
          <a:ext cx="1944216" cy="12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menuId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menuName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menuPrice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66136"/>
              </p:ext>
            </p:extLst>
          </p:nvPr>
        </p:nvGraphicFramePr>
        <p:xfrm>
          <a:off x="2866720" y="1268760"/>
          <a:ext cx="2376264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43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Purchase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2914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buyerId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buyerName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purchaseName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purchasePrice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74936"/>
              </p:ext>
            </p:extLst>
          </p:nvPr>
        </p:nvGraphicFramePr>
        <p:xfrm>
          <a:off x="6300192" y="1268760"/>
          <a:ext cx="1944216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43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Payment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914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payName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payTotalQuantity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payTotalPrice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8" idx="3"/>
            <a:endCxn id="9" idx="1"/>
          </p:cNvCxnSpPr>
          <p:nvPr/>
        </p:nvCxnSpPr>
        <p:spPr>
          <a:xfrm>
            <a:off x="5242984" y="1952836"/>
            <a:ext cx="1057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04749"/>
              </p:ext>
            </p:extLst>
          </p:nvPr>
        </p:nvGraphicFramePr>
        <p:xfrm>
          <a:off x="6300192" y="3221602"/>
          <a:ext cx="1944216" cy="101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description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satisfactionScore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1803"/>
              </p:ext>
            </p:extLst>
          </p:nvPr>
        </p:nvGraphicFramePr>
        <p:xfrm>
          <a:off x="6300192" y="5017414"/>
          <a:ext cx="1944216" cy="107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Return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returnID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returnPrice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returnReason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직선 연결선 17"/>
          <p:cNvCxnSpPr>
            <a:stCxn id="7" idx="0"/>
            <a:endCxn id="8" idx="2"/>
          </p:cNvCxnSpPr>
          <p:nvPr/>
        </p:nvCxnSpPr>
        <p:spPr>
          <a:xfrm flipH="1" flipV="1">
            <a:off x="4054852" y="2636912"/>
            <a:ext cx="2966" cy="46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3"/>
            <a:endCxn id="8" idx="1"/>
          </p:cNvCxnSpPr>
          <p:nvPr/>
        </p:nvCxnSpPr>
        <p:spPr>
          <a:xfrm>
            <a:off x="1809511" y="1948523"/>
            <a:ext cx="1057209" cy="4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3"/>
            <a:endCxn id="13" idx="1"/>
          </p:cNvCxnSpPr>
          <p:nvPr/>
        </p:nvCxnSpPr>
        <p:spPr>
          <a:xfrm flipV="1">
            <a:off x="5029926" y="3731038"/>
            <a:ext cx="1270266" cy="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3528" y="692696"/>
            <a:ext cx="3888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999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Account Domain Model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72845"/>
              </p:ext>
            </p:extLst>
          </p:nvPr>
        </p:nvGraphicFramePr>
        <p:xfrm>
          <a:off x="3203848" y="2780928"/>
          <a:ext cx="2592288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&lt;&lt;aggregate root&gt;&gt;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model::Account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69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companyType:CompanyType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bankAccount:BankAccount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workType:WorkType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36756"/>
              </p:ext>
            </p:extLst>
          </p:nvPr>
        </p:nvGraphicFramePr>
        <p:xfrm>
          <a:off x="6372200" y="3077586"/>
          <a:ext cx="2088232" cy="99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CompanyType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SKHY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SKCC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98650"/>
              </p:ext>
            </p:extLst>
          </p:nvPr>
        </p:nvGraphicFramePr>
        <p:xfrm>
          <a:off x="3203848" y="1196752"/>
          <a:ext cx="2592288" cy="99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bankAccountNum:String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bankBalance:Long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15" idx="0"/>
            <a:endCxn id="19" idx="2"/>
          </p:cNvCxnSpPr>
          <p:nvPr/>
        </p:nvCxnSpPr>
        <p:spPr>
          <a:xfrm flipV="1">
            <a:off x="4499992" y="2191875"/>
            <a:ext cx="0" cy="589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6" idx="1"/>
          </p:cNvCxnSpPr>
          <p:nvPr/>
        </p:nvCxnSpPr>
        <p:spPr>
          <a:xfrm>
            <a:off x="5796136" y="3573016"/>
            <a:ext cx="576064" cy="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0552"/>
              </p:ext>
            </p:extLst>
          </p:nvPr>
        </p:nvGraphicFramePr>
        <p:xfrm>
          <a:off x="359400" y="3077586"/>
          <a:ext cx="2088232" cy="99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WORKING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RETIRED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>
            <a:stCxn id="25" idx="3"/>
            <a:endCxn id="15" idx="1"/>
          </p:cNvCxnSpPr>
          <p:nvPr/>
        </p:nvCxnSpPr>
        <p:spPr>
          <a:xfrm flipV="1">
            <a:off x="2447632" y="3573016"/>
            <a:ext cx="756216" cy="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999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Menu Domain Model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90528"/>
              </p:ext>
            </p:extLst>
          </p:nvPr>
        </p:nvGraphicFramePr>
        <p:xfrm>
          <a:off x="3275856" y="1556792"/>
          <a:ext cx="25922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&lt;&lt;aggregate root&gt;&gt;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model::Menu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menuType:MenuType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mealTime:MealTime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review:Review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11102"/>
              </p:ext>
            </p:extLst>
          </p:nvPr>
        </p:nvGraphicFramePr>
        <p:xfrm>
          <a:off x="6444208" y="1916832"/>
          <a:ext cx="20882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KOREAN FOOD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INTERNATIONAL FOOD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NOODLE FOOD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>
            <a:stCxn id="4" idx="3"/>
            <a:endCxn id="5" idx="1"/>
          </p:cNvCxnSpPr>
          <p:nvPr/>
        </p:nvCxnSpPr>
        <p:spPr>
          <a:xfrm flipV="1">
            <a:off x="5868144" y="2465472"/>
            <a:ext cx="576064" cy="5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98060"/>
              </p:ext>
            </p:extLst>
          </p:nvPr>
        </p:nvGraphicFramePr>
        <p:xfrm>
          <a:off x="395536" y="1925458"/>
          <a:ext cx="20882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BREAKFAST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LUNCH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DINNER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10" idx="3"/>
            <a:endCxn id="4" idx="1"/>
          </p:cNvCxnSpPr>
          <p:nvPr/>
        </p:nvCxnSpPr>
        <p:spPr>
          <a:xfrm flipV="1">
            <a:off x="2483768" y="2471192"/>
            <a:ext cx="792088" cy="2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66023"/>
              </p:ext>
            </p:extLst>
          </p:nvPr>
        </p:nvGraphicFramePr>
        <p:xfrm>
          <a:off x="3529384" y="4149080"/>
          <a:ext cx="20882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model::Review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NORMAL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>
            <a:stCxn id="4" idx="2"/>
            <a:endCxn id="14" idx="0"/>
          </p:cNvCxnSpPr>
          <p:nvPr/>
        </p:nvCxnSpPr>
        <p:spPr>
          <a:xfrm>
            <a:off x="4572000" y="3385592"/>
            <a:ext cx="1500" cy="763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999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Purchase Domain Model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19741"/>
              </p:ext>
            </p:extLst>
          </p:nvPr>
        </p:nvGraphicFramePr>
        <p:xfrm>
          <a:off x="2555776" y="2780928"/>
          <a:ext cx="2592288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49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&lt;&lt;aggregate root&gt;&gt;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model::Purchase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89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buyer:Buyer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menuItem:MenuItem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totalPrice:Long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bankAccount:BankAccount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50063"/>
              </p:ext>
            </p:extLst>
          </p:nvPr>
        </p:nvGraphicFramePr>
        <p:xfrm>
          <a:off x="2555776" y="1196752"/>
          <a:ext cx="2592288" cy="99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bankAccountNum:String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bankBalance:Long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>
            <a:stCxn id="4" idx="0"/>
            <a:endCxn id="7" idx="2"/>
          </p:cNvCxnSpPr>
          <p:nvPr/>
        </p:nvCxnSpPr>
        <p:spPr>
          <a:xfrm flipV="1">
            <a:off x="3851920" y="2191875"/>
            <a:ext cx="0" cy="589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51635"/>
              </p:ext>
            </p:extLst>
          </p:nvPr>
        </p:nvGraphicFramePr>
        <p:xfrm>
          <a:off x="2555776" y="4869160"/>
          <a:ext cx="2592288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model::Buyer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companyType:CompanyType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workType:WorkType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stCxn id="12" idx="0"/>
            <a:endCxn id="4" idx="2"/>
          </p:cNvCxnSpPr>
          <p:nvPr/>
        </p:nvCxnSpPr>
        <p:spPr>
          <a:xfrm flipV="1">
            <a:off x="3851920" y="43651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47910"/>
              </p:ext>
            </p:extLst>
          </p:nvPr>
        </p:nvGraphicFramePr>
        <p:xfrm>
          <a:off x="6156176" y="2890440"/>
          <a:ext cx="2592288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MenuItem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0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menuType:MenuType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mealTime:MealTime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price:Long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직선 연결선 17"/>
          <p:cNvCxnSpPr>
            <a:stCxn id="4" idx="3"/>
            <a:endCxn id="15" idx="1"/>
          </p:cNvCxnSpPr>
          <p:nvPr/>
        </p:nvCxnSpPr>
        <p:spPr>
          <a:xfrm>
            <a:off x="5148064" y="3573016"/>
            <a:ext cx="1008112" cy="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99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구내식</a:t>
            </a:r>
            <a:r>
              <a:rPr lang="ko-KR" altLang="en-US" b="1" dirty="0"/>
              <a:t>당</a:t>
            </a:r>
            <a:r>
              <a:rPr lang="en-US" altLang="ko-KR" b="1" dirty="0" smtClean="0"/>
              <a:t> Domain Modeling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41764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44128"/>
              </p:ext>
            </p:extLst>
          </p:nvPr>
        </p:nvGraphicFramePr>
        <p:xfrm>
          <a:off x="5562636" y="2754552"/>
          <a:ext cx="1601652" cy="137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52"/>
              </a:tblGrid>
              <a:tr h="429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&lt;&lt;aggregate root&gt;&gt;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model::Purchase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4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buyer:Buyer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menuItem:MenuItem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totalPrice:Long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bankAccount:BankAccount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70291"/>
              </p:ext>
            </p:extLst>
          </p:nvPr>
        </p:nvGraphicFramePr>
        <p:xfrm>
          <a:off x="5562636" y="1170376"/>
          <a:ext cx="1601652" cy="809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52"/>
              </a:tblGrid>
              <a:tr h="343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bankAccountNum:String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bankBalance:Long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>
            <a:stCxn id="4" idx="0"/>
            <a:endCxn id="7" idx="2"/>
          </p:cNvCxnSpPr>
          <p:nvPr/>
        </p:nvCxnSpPr>
        <p:spPr>
          <a:xfrm flipV="1">
            <a:off x="6363462" y="1980005"/>
            <a:ext cx="0" cy="77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14000"/>
              </p:ext>
            </p:extLst>
          </p:nvPr>
        </p:nvGraphicFramePr>
        <p:xfrm>
          <a:off x="5562636" y="4842784"/>
          <a:ext cx="1601652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52"/>
              </a:tblGrid>
              <a:tr h="343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model::Buyer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4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companyType:CompanyType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workType:WorkType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stCxn id="12" idx="0"/>
            <a:endCxn id="4" idx="2"/>
          </p:cNvCxnSpPr>
          <p:nvPr/>
        </p:nvCxnSpPr>
        <p:spPr>
          <a:xfrm flipV="1">
            <a:off x="6363462" y="4127540"/>
            <a:ext cx="0" cy="71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8954"/>
              </p:ext>
            </p:extLst>
          </p:nvPr>
        </p:nvGraphicFramePr>
        <p:xfrm>
          <a:off x="7362836" y="2910692"/>
          <a:ext cx="1601652" cy="105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52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MenuItem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8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menuType:MenuType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mealTime:MealTime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직선 연결선 17"/>
          <p:cNvCxnSpPr>
            <a:stCxn id="4" idx="3"/>
            <a:endCxn id="15" idx="1"/>
          </p:cNvCxnSpPr>
          <p:nvPr/>
        </p:nvCxnSpPr>
        <p:spPr>
          <a:xfrm flipV="1">
            <a:off x="7164288" y="3437524"/>
            <a:ext cx="198548" cy="3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31993"/>
              </p:ext>
            </p:extLst>
          </p:nvPr>
        </p:nvGraphicFramePr>
        <p:xfrm>
          <a:off x="1727818" y="2114744"/>
          <a:ext cx="1609005" cy="134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005"/>
              </a:tblGrid>
              <a:tr h="348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&lt;&lt;aggregate root&gt;&gt;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model::Account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91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companyType:CompanyType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bankAccount:BankAccount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workType:WorkType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34162"/>
              </p:ext>
            </p:extLst>
          </p:nvPr>
        </p:nvGraphicFramePr>
        <p:xfrm>
          <a:off x="3563889" y="2372980"/>
          <a:ext cx="1296143" cy="82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</a:tblGrid>
              <a:tr h="348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CompanyType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SKHY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SKCC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35952"/>
              </p:ext>
            </p:extLst>
          </p:nvPr>
        </p:nvGraphicFramePr>
        <p:xfrm>
          <a:off x="1727818" y="999191"/>
          <a:ext cx="1609005" cy="82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005"/>
              </a:tblGrid>
              <a:tr h="348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&lt;&lt;value object&gt;&gt;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bankAccountNum:String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bankBalance:Long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>
            <a:stCxn id="23" idx="0"/>
            <a:endCxn id="25" idx="2"/>
          </p:cNvCxnSpPr>
          <p:nvPr/>
        </p:nvCxnSpPr>
        <p:spPr>
          <a:xfrm flipV="1">
            <a:off x="2532320" y="1821465"/>
            <a:ext cx="0" cy="293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3"/>
            <a:endCxn id="24" idx="1"/>
          </p:cNvCxnSpPr>
          <p:nvPr/>
        </p:nvCxnSpPr>
        <p:spPr>
          <a:xfrm flipV="1">
            <a:off x="3336823" y="2784117"/>
            <a:ext cx="227066" cy="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84909"/>
              </p:ext>
            </p:extLst>
          </p:nvPr>
        </p:nvGraphicFramePr>
        <p:xfrm>
          <a:off x="251522" y="2372980"/>
          <a:ext cx="1296143" cy="82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</a:tblGrid>
              <a:tr h="348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WORKING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RETIRED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직선 연결선 28"/>
          <p:cNvCxnSpPr>
            <a:stCxn id="28" idx="3"/>
            <a:endCxn id="23" idx="1"/>
          </p:cNvCxnSpPr>
          <p:nvPr/>
        </p:nvCxnSpPr>
        <p:spPr>
          <a:xfrm>
            <a:off x="1547665" y="2784117"/>
            <a:ext cx="180153" cy="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69736"/>
              </p:ext>
            </p:extLst>
          </p:nvPr>
        </p:nvGraphicFramePr>
        <p:xfrm>
          <a:off x="1853818" y="4155632"/>
          <a:ext cx="17961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26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&lt;&lt;aggregate root&gt;&gt;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model::Menu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name:String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menuType:MenuType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mealTime:MealTime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price:Long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review:Review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02787"/>
              </p:ext>
            </p:extLst>
          </p:nvPr>
        </p:nvGraphicFramePr>
        <p:xfrm>
          <a:off x="3845201" y="4396615"/>
          <a:ext cx="1446879" cy="79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79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KOREAN FOOD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INTERNATIONAL FOOD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NOODLE FOOD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>
            <a:stCxn id="90" idx="3"/>
            <a:endCxn id="91" idx="1"/>
          </p:cNvCxnSpPr>
          <p:nvPr/>
        </p:nvCxnSpPr>
        <p:spPr>
          <a:xfrm flipV="1">
            <a:off x="3649944" y="4795655"/>
            <a:ext cx="195257" cy="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8988"/>
              </p:ext>
            </p:extLst>
          </p:nvPr>
        </p:nvGraphicFramePr>
        <p:xfrm>
          <a:off x="145008" y="4356527"/>
          <a:ext cx="1446879" cy="873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79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BREAKFAST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LUNCH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DINNER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4" name="직선 연결선 93"/>
          <p:cNvCxnSpPr>
            <a:stCxn id="93" idx="3"/>
            <a:endCxn id="90" idx="1"/>
          </p:cNvCxnSpPr>
          <p:nvPr/>
        </p:nvCxnSpPr>
        <p:spPr>
          <a:xfrm>
            <a:off x="1591887" y="4793128"/>
            <a:ext cx="261931" cy="2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96974"/>
              </p:ext>
            </p:extLst>
          </p:nvPr>
        </p:nvGraphicFramePr>
        <p:xfrm>
          <a:off x="2028441" y="5724149"/>
          <a:ext cx="1446879" cy="873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79"/>
              </a:tblGrid>
              <a:tr h="25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&lt;&lt;enumeration&gt;&gt;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model::Review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NORMAL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6" name="직선 연결선 95"/>
          <p:cNvCxnSpPr>
            <a:stCxn id="90" idx="2"/>
            <a:endCxn id="95" idx="0"/>
          </p:cNvCxnSpPr>
          <p:nvPr/>
        </p:nvCxnSpPr>
        <p:spPr>
          <a:xfrm flipH="1">
            <a:off x="2751880" y="5435792"/>
            <a:ext cx="1" cy="28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716016" y="476672"/>
            <a:ext cx="4320480" cy="5976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79512" y="980728"/>
            <a:ext cx="5040560" cy="2952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79512" y="3284984"/>
            <a:ext cx="5184576" cy="345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23" idx="2"/>
            <a:endCxn id="4" idx="1"/>
          </p:cNvCxnSpPr>
          <p:nvPr/>
        </p:nvCxnSpPr>
        <p:spPr>
          <a:xfrm rot="5400000" flipH="1" flipV="1">
            <a:off x="4040242" y="1933124"/>
            <a:ext cx="14472" cy="3030316"/>
          </a:xfrm>
          <a:prstGeom prst="bentConnector4">
            <a:avLst>
              <a:gd name="adj1" fmla="val -1579602"/>
              <a:gd name="adj2" fmla="val 535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0" idx="0"/>
          </p:cNvCxnSpPr>
          <p:nvPr/>
        </p:nvCxnSpPr>
        <p:spPr>
          <a:xfrm flipV="1">
            <a:off x="2751881" y="3645024"/>
            <a:ext cx="2810755" cy="510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99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API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9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21039"/>
              </p:ext>
            </p:extLst>
          </p:nvPr>
        </p:nvGraphicFramePr>
        <p:xfrm>
          <a:off x="467544" y="980725"/>
          <a:ext cx="8424936" cy="5363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80120"/>
                <a:gridCol w="1152128"/>
                <a:gridCol w="720080"/>
                <a:gridCol w="1080120"/>
                <a:gridCol w="1728192"/>
                <a:gridCol w="1656184"/>
              </a:tblGrid>
              <a:tr h="402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Account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hysk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-account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/user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사원등록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name,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companyId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user/(id)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사원조회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companyId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/user/(id)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사원수정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name,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companyId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worktype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/user/(id)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사원삭제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WORKING, RETIRED)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hysk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-menu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/menu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메뉴등록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name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/menu/(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메뉴조회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name,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/menu/(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메뉴수정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name,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menuType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mealTime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/menu/(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메뉴삭제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Purchase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hysk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-purchase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/purchase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메뉴주문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name,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menuItem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totalPrice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bankAccount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/purchase/(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주문수정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menuItem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/purchase/(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hysk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-review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/review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리뷰등록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score,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/review/(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리뷰조회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score,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톱니 모양의 오른쪽 화살표 4"/>
          <p:cNvSpPr/>
          <p:nvPr/>
        </p:nvSpPr>
        <p:spPr>
          <a:xfrm>
            <a:off x="1099166" y="2793715"/>
            <a:ext cx="5976664" cy="1715405"/>
          </a:xfrm>
          <a:prstGeom prst="notchedRightArrow">
            <a:avLst/>
          </a:prstGeom>
          <a:solidFill>
            <a:srgbClr val="F0F5FA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2199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개발 방법론 및 개발 환경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866596"/>
            <a:ext cx="259228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○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개발 방법론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Agile </a:t>
            </a:r>
            <a:r>
              <a:rPr lang="ko-KR" altLang="en-US" sz="1400" dirty="0" smtClean="0"/>
              <a:t>방법론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6647" y="1844824"/>
            <a:ext cx="34563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○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개발 환경 구성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개발 언어 </a:t>
            </a:r>
            <a:r>
              <a:rPr lang="en-US" altLang="ko-KR" sz="1400" dirty="0" smtClean="0"/>
              <a:t>: JAVA 1.8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Test </a:t>
            </a:r>
            <a:r>
              <a:rPr lang="ko-KR" altLang="en-US" sz="1400" dirty="0" smtClean="0"/>
              <a:t>환경 및 </a:t>
            </a:r>
            <a:r>
              <a:rPr lang="en-US" altLang="ko-KR" sz="1400" dirty="0" smtClean="0"/>
              <a:t>Tool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600921"/>
            <a:ext cx="385311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○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파이프라인 구성 </a:t>
            </a:r>
            <a:r>
              <a:rPr lang="en-US" altLang="ko-KR" sz="1400" b="1" dirty="0" smtClean="0"/>
              <a:t>(DevOps </a:t>
            </a:r>
            <a:r>
              <a:rPr lang="ko-KR" altLang="en-US" sz="1400" b="1" dirty="0" smtClean="0"/>
              <a:t>용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03221" y="3463887"/>
            <a:ext cx="936104" cy="4548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99365" y="3463887"/>
            <a:ext cx="1008112" cy="4548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Zuul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덧셈 기호 11"/>
          <p:cNvSpPr/>
          <p:nvPr/>
        </p:nvSpPr>
        <p:spPr>
          <a:xfrm>
            <a:off x="3988651" y="3548421"/>
            <a:ext cx="278866" cy="2699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39525" y="3444034"/>
            <a:ext cx="1008112" cy="4548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Eureka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왼쪽 중괄호 12"/>
          <p:cNvSpPr/>
          <p:nvPr/>
        </p:nvSpPr>
        <p:spPr>
          <a:xfrm rot="5400000">
            <a:off x="4013525" y="2062897"/>
            <a:ext cx="261453" cy="2385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014" y="2865723"/>
            <a:ext cx="221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Netflix API Gateway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79685" y="3455982"/>
            <a:ext cx="1008112" cy="4548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Swagger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5319310"/>
            <a:ext cx="1008112" cy="454866"/>
          </a:xfrm>
          <a:prstGeom prst="rect">
            <a:avLst/>
          </a:prstGeom>
          <a:noFill/>
          <a:ln w="19050"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형상관리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223628" y="5313127"/>
            <a:ext cx="936104" cy="454866"/>
          </a:xfrm>
          <a:prstGeom prst="flowChartTerminator">
            <a:avLst/>
          </a:prstGeom>
          <a:noFill/>
          <a:ln w="19050"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5180" y="5350398"/>
            <a:ext cx="1008112" cy="454866"/>
          </a:xfrm>
          <a:prstGeom prst="rect">
            <a:avLst/>
          </a:prstGeom>
          <a:noFill/>
          <a:ln w="19050"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형상관리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199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개발 방법론 및 개발 환경</a:t>
            </a:r>
            <a:endParaRPr lang="ko-KR" altLang="en-US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692696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10527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○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개발 방법론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Agile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891153"/>
            <a:ext cx="33282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○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개발 환경 구성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형상관리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Build Tool (Maven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Test </a:t>
            </a:r>
            <a:r>
              <a:rPr lang="ko-KR" altLang="en-US" dirty="0" smtClean="0"/>
              <a:t>환경 및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결정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505345"/>
            <a:ext cx="38531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○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파이프라인 구성 </a:t>
            </a:r>
            <a:r>
              <a:rPr lang="en-US" altLang="ko-KR" b="1" dirty="0" smtClean="0"/>
              <a:t>(DevOps </a:t>
            </a:r>
            <a:r>
              <a:rPr lang="ko-KR" altLang="en-US" b="1" dirty="0" smtClean="0"/>
              <a:t>용</a:t>
            </a:r>
            <a:r>
              <a:rPr lang="en-US" altLang="ko-KR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4512931"/>
            <a:ext cx="385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○</a:t>
            </a:r>
            <a:r>
              <a:rPr lang="en-US" altLang="ko-KR" b="1" dirty="0" smtClean="0"/>
              <a:t> Deploy </a:t>
            </a:r>
            <a:r>
              <a:rPr lang="ko-KR" altLang="en-US" b="1" dirty="0" smtClean="0"/>
              <a:t>환경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AWS,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트리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64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720</Words>
  <Application>Microsoft Office PowerPoint</Application>
  <PresentationFormat>화면 슬라이드 쇼(4:3)</PresentationFormat>
  <Paragraphs>283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61</cp:revision>
  <dcterms:created xsi:type="dcterms:W3CDTF">2019-06-25T04:15:17Z</dcterms:created>
  <dcterms:modified xsi:type="dcterms:W3CDTF">2019-06-26T01:08:25Z</dcterms:modified>
</cp:coreProperties>
</file>