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4" r:id="rId2"/>
    <p:sldId id="401" r:id="rId3"/>
    <p:sldId id="517" r:id="rId4"/>
    <p:sldId id="508" r:id="rId5"/>
    <p:sldId id="509" r:id="rId6"/>
    <p:sldId id="510" r:id="rId7"/>
    <p:sldId id="511" r:id="rId8"/>
    <p:sldId id="461" r:id="rId9"/>
    <p:sldId id="483" r:id="rId10"/>
    <p:sldId id="452" r:id="rId11"/>
    <p:sldId id="487" r:id="rId12"/>
    <p:sldId id="488" r:id="rId13"/>
    <p:sldId id="489" r:id="rId14"/>
    <p:sldId id="436" r:id="rId15"/>
    <p:sldId id="434" r:id="rId16"/>
    <p:sldId id="484" r:id="rId17"/>
    <p:sldId id="520" r:id="rId18"/>
    <p:sldId id="446" r:id="rId19"/>
    <p:sldId id="444" r:id="rId20"/>
    <p:sldId id="495" r:id="rId21"/>
    <p:sldId id="499" r:id="rId22"/>
    <p:sldId id="500" r:id="rId23"/>
    <p:sldId id="502" r:id="rId24"/>
    <p:sldId id="503" r:id="rId25"/>
    <p:sldId id="396" r:id="rId26"/>
    <p:sldId id="403" r:id="rId27"/>
    <p:sldId id="404" r:id="rId28"/>
    <p:sldId id="405" r:id="rId29"/>
    <p:sldId id="493" r:id="rId30"/>
    <p:sldId id="494" r:id="rId31"/>
    <p:sldId id="498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400"/>
    <a:srgbClr val="FF7F00"/>
    <a:srgbClr val="FF7F24"/>
    <a:srgbClr val="FAA583"/>
    <a:srgbClr val="C3D69B"/>
    <a:srgbClr val="8FBD45"/>
    <a:srgbClr val="9DD64E"/>
    <a:srgbClr val="B95857"/>
    <a:srgbClr val="DADADA"/>
    <a:srgbClr val="2E8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9695" autoAdjust="0"/>
  </p:normalViewPr>
  <p:slideViewPr>
    <p:cSldViewPr snapToGrid="0">
      <p:cViewPr varScale="1">
        <p:scale>
          <a:sx n="97" d="100"/>
          <a:sy n="97" d="100"/>
        </p:scale>
        <p:origin x="-1480" y="-96"/>
      </p:cViewPr>
      <p:guideLst>
        <p:guide orient="horz" pos="2160"/>
        <p:guide pos="2874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5" cy="36004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AA54D-344B-2741-A40C-63FCD3765657}" type="datetime1">
              <a:rPr lang="en-CA" smtClean="0"/>
              <a:t>2014-06-04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ICSE2014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51071-3118-F644-BC68-4073E16B4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8859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259E26C-4AA6-4746-8C5B-AED431C6CC18}" type="datetime1">
              <a:rPr lang="en-CA" smtClean="0"/>
              <a:t>2014-06-04</a:t>
            </a:fld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ICSE2014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C87CC8C-CC08-4064-8866-2DC7917073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951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CA" smtClean="0">
              <a:latin typeface="Times" pitchFamily="1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CA2050C-948C-5B41-9862-304AD00AFA7C}" type="datetime1">
              <a:rPr lang="en-CA" smtClean="0"/>
              <a:t>2014-06-04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ICSE2014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7CC8C-CC08-4064-8866-2DC79170733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A56A3D2-97E7-0048-9135-FDDDC30E38FA}" type="datetime1">
              <a:rPr lang="en-CA" smtClean="0"/>
              <a:t>2014-06-04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ICSE2014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39725"/>
            <a:ext cx="726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88" y="1524000"/>
            <a:ext cx="7245350" cy="4103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E17B1D-BF41-D649-8CB9-E79B4325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339725"/>
            <a:ext cx="726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 space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9488" y="1524000"/>
            <a:ext cx="7245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3519315" y="63845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17B1D-BF41-D649-8CB9-E79B43258E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59304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Times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Times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Times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Times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itchFamily="1" charset="0"/>
        <a:buChar char="•"/>
        <a:defRPr sz="3200">
          <a:solidFill>
            <a:schemeClr val="bg2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>
          <a:solidFill>
            <a:schemeClr val="bg2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>
          <a:solidFill>
            <a:schemeClr val="bg2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chemeClr val="bg2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>
          <a:solidFill>
            <a:schemeClr val="bg2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altlab/clematis" TargetMode="Externa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2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 txBox="1">
            <a:spLocks noChangeArrowheads="1"/>
          </p:cNvSpPr>
          <p:nvPr/>
        </p:nvSpPr>
        <p:spPr bwMode="auto">
          <a:xfrm>
            <a:off x="1043693" y="2150823"/>
            <a:ext cx="7215187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4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Understanding JavaScript</a:t>
            </a:r>
          </a:p>
          <a:p>
            <a:pPr marL="342900" indent="-342900" algn="ctr" eaLnBrk="1" hangingPunct="1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4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Event-Based Interactions</a:t>
            </a:r>
            <a:endParaRPr lang="en-US" sz="36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3076" name="Title 1"/>
          <p:cNvSpPr txBox="1">
            <a:spLocks/>
          </p:cNvSpPr>
          <p:nvPr/>
        </p:nvSpPr>
        <p:spPr bwMode="auto">
          <a:xfrm>
            <a:off x="369888" y="4035957"/>
            <a:ext cx="8445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s-ES_tradnl" sz="20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Saba</a:t>
            </a:r>
            <a:r>
              <a:rPr lang="es-ES_tradnl" sz="2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 Alimadadi</a:t>
            </a:r>
            <a:endParaRPr lang="es-ES_tradnl" sz="20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/>
            <a:r>
              <a:rPr lang="en-US" sz="2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Sheldon </a:t>
            </a:r>
            <a:r>
              <a:rPr lang="en-US" sz="20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Sequeira</a:t>
            </a:r>
            <a:endParaRPr lang="en-US" sz="2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/>
            <a:r>
              <a:rPr lang="en-US" sz="2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Ali </a:t>
            </a:r>
            <a:r>
              <a:rPr lang="en-US" sz="20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Mesbah</a:t>
            </a:r>
            <a:endParaRPr lang="en-US" sz="2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/>
            <a:r>
              <a:rPr lang="en-US" sz="20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Karthik</a:t>
            </a:r>
            <a:r>
              <a:rPr lang="en-US" sz="2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 </a:t>
            </a:r>
            <a:r>
              <a:rPr lang="en-US" sz="20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Pattabiraman</a:t>
            </a:r>
            <a:endParaRPr lang="en-US" sz="20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-892175" y="15113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91" y="6323133"/>
            <a:ext cx="3111001" cy="480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0" y="0"/>
            <a:ext cx="9143999" cy="689916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 cap="flat" cmpd="sng" algn="ctr">
            <a:solidFill>
              <a:schemeClr val="accent4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755898" cy="71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000C4C"/>
                </a:solidFill>
                <a:latin typeface="Cantarell Bold"/>
                <a:cs typeface="Cantarell Bold"/>
              </a:rPr>
              <a:t>Approach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70107" y="1977034"/>
            <a:ext cx="2540223" cy="1623576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JavaScript Transformation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5264996" y="1984759"/>
            <a:ext cx="2540223" cy="1623576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Trace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Collection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77811" y="4293137"/>
            <a:ext cx="2540223" cy="1623576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Model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Visualization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C4C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272700" y="4300862"/>
            <a:ext cx="2540223" cy="1623576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0C4C"/>
                </a:solidFill>
                <a:latin typeface="Cantarell Regular"/>
                <a:cs typeface="Cantarell Regular"/>
              </a:rPr>
              <a:t>Behavioral Model Creation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4169068" y="2668258"/>
            <a:ext cx="740831" cy="272361"/>
          </a:xfrm>
          <a:prstGeom prst="rightArrow">
            <a:avLst/>
          </a:prstGeom>
          <a:solidFill>
            <a:srgbClr val="FAA5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0800000">
            <a:off x="4140096" y="4949749"/>
            <a:ext cx="733022" cy="255016"/>
          </a:xfrm>
          <a:prstGeom prst="rightArrow">
            <a:avLst/>
          </a:prstGeom>
          <a:solidFill>
            <a:srgbClr val="FAA5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6333819" y="3838953"/>
            <a:ext cx="394565" cy="249851"/>
          </a:xfrm>
          <a:prstGeom prst="rightArrow">
            <a:avLst/>
          </a:prstGeom>
          <a:solidFill>
            <a:srgbClr val="FAA58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3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7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ntarell Bold"/>
                <a:cs typeface="Cantarell Bold"/>
              </a:rPr>
              <a:t>JavaScript Transformation</a:t>
            </a:r>
            <a:endParaRPr lang="en-US" sz="40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0" y="1524000"/>
            <a:ext cx="6446838" cy="41036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Interposing on DOM events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Capturing timeouts and XHRs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Recording function traces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Extracting DOM mutations</a:t>
            </a:r>
            <a:endParaRPr lang="en-US" dirty="0">
              <a:solidFill>
                <a:schemeClr val="bg1"/>
              </a:solidFill>
              <a:latin typeface="Cantarell Regular"/>
              <a:cs typeface="Cantarell Regular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9584" y="1871130"/>
            <a:ext cx="1147088" cy="632922"/>
          </a:xfrm>
          <a:prstGeom prst="roundRect">
            <a:avLst/>
          </a:prstGeom>
          <a:solidFill>
            <a:srgbClr val="FAA583"/>
          </a:solidFill>
          <a:ln>
            <a:solidFill>
              <a:srgbClr val="FAA583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JavaScript Transformation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1034" y="2894856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Trace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Collection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817995" y="2624212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02323" y="3908034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 </a:t>
            </a:r>
            <a:endParaRPr lang="en-US" sz="1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Creation</a:t>
            </a:r>
            <a:endParaRPr lang="en-US" sz="10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829284" y="3637390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9500" y="4907102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Visualization</a:t>
            </a: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26461" y="4636458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4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8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ntarell Bold"/>
                <a:cs typeface="Cantarell Bold"/>
              </a:rPr>
              <a:t>Trace Collection</a:t>
            </a:r>
            <a:endParaRPr lang="en-US" sz="40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9584" y="1871130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JavaScript Transformation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1034" y="2894856"/>
            <a:ext cx="1147088" cy="632922"/>
          </a:xfrm>
          <a:prstGeom prst="roundRect">
            <a:avLst/>
          </a:prstGeom>
          <a:solidFill>
            <a:srgbClr val="FAA583"/>
          </a:solidFill>
          <a:ln>
            <a:solidFill>
              <a:srgbClr val="FAA583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Trace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Collection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817995" y="2624212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02323" y="3908034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 </a:t>
            </a:r>
            <a:endParaRPr lang="en-US" sz="1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Creation</a:t>
            </a:r>
            <a:endParaRPr lang="en-US" sz="10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829284" y="3637390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9500" y="4907102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Visualization</a:t>
            </a: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26461" y="4636458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78000" y="1524000"/>
            <a:ext cx="6446838" cy="41036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Interposing on DOM events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Capturing timeouts and XHRs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Recording function traces</a:t>
            </a:r>
          </a:p>
          <a:p>
            <a:r>
              <a:rPr lang="en-US" dirty="0">
                <a:solidFill>
                  <a:schemeClr val="bg1"/>
                </a:solidFill>
                <a:latin typeface="Cantarell Regular"/>
                <a:cs typeface="Cantarell Regular"/>
              </a:rPr>
              <a:t>Extracting DOM </a:t>
            </a:r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mutations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=&gt; Detailed Trace 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5418180" y="3915119"/>
            <a:ext cx="268110" cy="2215445"/>
          </a:xfrm>
          <a:prstGeom prst="leftBrac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909246" y="3884076"/>
            <a:ext cx="2472267" cy="223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pitchFamily="1" charset="0"/>
              <a:buChar char="•"/>
              <a:defRPr sz="32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DOM events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f</a:t>
            </a: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unctions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timeouts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XHRs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DOM mutations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9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Cantarell Bold"/>
                <a:cs typeface="Cantarell Bold"/>
              </a:rPr>
              <a:t>Behavioral Model Creation</a:t>
            </a:r>
            <a:endParaRPr lang="en-US" sz="40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89584" y="1871130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JavaScript Transformation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91034" y="2894856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Trace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Collection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817995" y="2624212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02323" y="3908034"/>
            <a:ext cx="1147088" cy="632922"/>
          </a:xfrm>
          <a:prstGeom prst="roundRect">
            <a:avLst/>
          </a:prstGeom>
          <a:solidFill>
            <a:srgbClr val="FAA583"/>
          </a:solidFill>
          <a:ln>
            <a:solidFill>
              <a:srgbClr val="FAA583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 </a:t>
            </a:r>
            <a:endParaRPr lang="en-US" sz="1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Creation</a:t>
            </a:r>
            <a:endParaRPr lang="en-US" sz="10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829284" y="3637390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9500" y="4907102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Visualization</a:t>
            </a: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26461" y="4636458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78000" y="1524000"/>
            <a:ext cx="6446838" cy="410368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Customized graph</a:t>
            </a:r>
          </a:p>
          <a:p>
            <a:endParaRPr lang="en-US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Nodes: episodes</a:t>
            </a: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Links: temporal and causal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5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10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32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39725"/>
            <a:ext cx="7264400" cy="11430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Model: Episodes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0295" y="97215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4" descr="sample-sto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84" b="-46084"/>
          <a:stretch>
            <a:fillRect/>
          </a:stretch>
        </p:blipFill>
        <p:spPr bwMode="auto">
          <a:xfrm>
            <a:off x="-55742" y="645983"/>
            <a:ext cx="9199742" cy="521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1544" y="4858885"/>
            <a:ext cx="7245350" cy="125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pitchFamily="1" charset="0"/>
              <a:buChar char="•"/>
              <a:defRPr sz="32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A period of JavaScript execution</a:t>
            </a:r>
          </a:p>
          <a:p>
            <a:pPr lvl="1"/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Start and end points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2454" y="2085428"/>
            <a:ext cx="3652897" cy="1991348"/>
          </a:xfrm>
          <a:prstGeom prst="rect">
            <a:avLst/>
          </a:prstGeom>
          <a:solidFill>
            <a:srgbClr val="8FBD45">
              <a:alpha val="2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2454" y="2085428"/>
            <a:ext cx="783884" cy="6899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68077" y="2786624"/>
            <a:ext cx="783884" cy="1290151"/>
          </a:xfrm>
          <a:prstGeom prst="rect">
            <a:avLst/>
          </a:prstGeom>
          <a:noFill/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47584" y="2076629"/>
            <a:ext cx="2877767" cy="1984467"/>
          </a:xfrm>
          <a:prstGeom prst="rect">
            <a:avLst/>
          </a:prstGeom>
          <a:noFill/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4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11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1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Model: Links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0295" y="97215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 descr="sample-sto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84" b="-46084"/>
          <a:stretch>
            <a:fillRect/>
          </a:stretch>
        </p:blipFill>
        <p:spPr bwMode="auto">
          <a:xfrm>
            <a:off x="-55742" y="645983"/>
            <a:ext cx="9199742" cy="521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8179" y="4734631"/>
            <a:ext cx="7245350" cy="1251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 pitchFamily="1" charset="0"/>
              <a:buChar char="•"/>
              <a:defRPr sz="32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8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•"/>
              <a:defRPr sz="24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bg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None/>
            </a:pPr>
            <a:r>
              <a:rPr lang="en-US" dirty="0" smtClean="0">
                <a:ln>
                  <a:solidFill>
                    <a:srgbClr val="17B011"/>
                  </a:solidFill>
                </a:ln>
                <a:solidFill>
                  <a:srgbClr val="17B011"/>
                </a:solidFill>
                <a:latin typeface="Cantarell Bold"/>
                <a:cs typeface="Cantarell Bold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Cantarell Bold"/>
                <a:cs typeface="Cantarell Bold"/>
              </a:rPr>
              <a:t>emporal</a:t>
            </a:r>
          </a:p>
          <a:p>
            <a:pPr marL="457200" lvl="1" indent="0">
              <a:buNone/>
            </a:pPr>
            <a:r>
              <a:rPr lang="en-US" dirty="0" smtClean="0">
                <a:ln>
                  <a:solidFill>
                    <a:srgbClr val="EB3C0C"/>
                  </a:solidFill>
                </a:ln>
                <a:solidFill>
                  <a:srgbClr val="EB3C0C"/>
                </a:solidFill>
                <a:latin typeface="Cantarell Bold"/>
                <a:cs typeface="Cantarell Bold"/>
              </a:rPr>
              <a:t>C</a:t>
            </a:r>
            <a:r>
              <a:rPr lang="en-US" dirty="0" smtClean="0">
                <a:solidFill>
                  <a:srgbClr val="000C4C"/>
                </a:solidFill>
                <a:latin typeface="Cantarell Bold"/>
                <a:cs typeface="Cantarell Bold"/>
              </a:rPr>
              <a:t>ausal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809674" y="3026222"/>
            <a:ext cx="3919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B01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360756" y="3021823"/>
            <a:ext cx="39194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17B01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2806303" y="4359015"/>
            <a:ext cx="233597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 flipV="1">
            <a:off x="2806303" y="4076778"/>
            <a:ext cx="15677" cy="266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5137899" y="4119417"/>
            <a:ext cx="1" cy="2508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3433409" y="4484454"/>
            <a:ext cx="4264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H="1" flipV="1">
            <a:off x="3449087" y="4092456"/>
            <a:ext cx="11301" cy="4032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7682057" y="4092456"/>
            <a:ext cx="6925" cy="39887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8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12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1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Model: Story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0295" y="97215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 descr="sample-stor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84" b="-46084"/>
          <a:stretch>
            <a:fillRect/>
          </a:stretch>
        </p:blipFill>
        <p:spPr bwMode="auto">
          <a:xfrm>
            <a:off x="-55742" y="645983"/>
            <a:ext cx="9199742" cy="521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83984" y="1989139"/>
            <a:ext cx="8904793" cy="2625193"/>
          </a:xfrm>
          <a:prstGeom prst="rect">
            <a:avLst/>
          </a:prstGeom>
          <a:noFill/>
          <a:ln w="38100" cap="flat" cmpd="sng" algn="ctr">
            <a:solidFill>
              <a:srgbClr val="EB3C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Times" charset="0"/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13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6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55405"/>
            <a:ext cx="7264400" cy="1143000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Visualization: Overview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07362" y="1645352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JavaScript Transformation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ntarell Regular"/>
              <a:cs typeface="Cantarell Regular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8812" y="2669078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Trace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C4C"/>
                </a:solidFill>
                <a:effectLst/>
                <a:latin typeface="Cantarell Regular"/>
                <a:cs typeface="Cantarell Regular"/>
              </a:rPr>
              <a:t>Collection</a:t>
            </a: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535773" y="2398434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0101" y="3682256"/>
            <a:ext cx="1147088" cy="632922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 </a:t>
            </a:r>
            <a:endParaRPr lang="en-US" sz="10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algn="ctr">
              <a:lnSpc>
                <a:spcPct val="150000"/>
              </a:lnSpc>
            </a:pPr>
            <a:r>
              <a:rPr lang="en-US" sz="10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Creation</a:t>
            </a:r>
            <a:endParaRPr lang="en-US" sz="10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547062" y="3411612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17278" y="4681324"/>
            <a:ext cx="1147088" cy="632922"/>
          </a:xfrm>
          <a:prstGeom prst="roundRect">
            <a:avLst/>
          </a:prstGeom>
          <a:solidFill>
            <a:srgbClr val="FAA583"/>
          </a:solidFill>
          <a:ln>
            <a:solidFill>
              <a:srgbClr val="FAA583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Model</a:t>
            </a:r>
          </a:p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rgbClr val="000C4C"/>
                </a:solidFill>
                <a:latin typeface="Cantarell Regular"/>
                <a:cs typeface="Cantarell Regular"/>
              </a:rPr>
              <a:t>Visualization</a:t>
            </a: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44239" y="4410680"/>
            <a:ext cx="277038" cy="192369"/>
          </a:xfrm>
          <a:prstGeom prst="rightArrow">
            <a:avLst/>
          </a:prstGeom>
          <a:solidFill>
            <a:srgbClr val="C3D69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14</a:t>
            </a:r>
            <a:endParaRPr lang="en-US" dirty="0">
              <a:solidFill>
                <a:srgbClr val="000C4C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9652"/>
            <a:ext cx="9144000" cy="11260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040"/>
            <a:ext cx="9144000" cy="5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355405"/>
            <a:ext cx="7264400" cy="1143000"/>
          </a:xfrm>
        </p:spPr>
        <p:txBody>
          <a:bodyPr/>
          <a:lstStyle/>
          <a:p>
            <a:pPr algn="ctr"/>
            <a:r>
              <a:rPr lang="en-US" sz="4300" dirty="0" smtClean="0">
                <a:solidFill>
                  <a:srgbClr val="000C4C"/>
                </a:solidFill>
                <a:latin typeface="Cantarell Bold"/>
                <a:cs typeface="Cantarell Bold"/>
              </a:rPr>
              <a:t>Visualization: Zoom Level 1</a:t>
            </a:r>
            <a:endParaRPr lang="en-US" sz="43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652"/>
            <a:ext cx="9144000" cy="11260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5040"/>
            <a:ext cx="9144000" cy="5708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770321"/>
            <a:ext cx="3418832" cy="27646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02" y="3049210"/>
            <a:ext cx="3302025" cy="2313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0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15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24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 bwMode="auto">
          <a:xfrm>
            <a:off x="962025" y="355405"/>
            <a:ext cx="726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9pPr>
          </a:lstStyle>
          <a:p>
            <a:pPr algn="ctr"/>
            <a:r>
              <a:rPr lang="en-US" sz="4300" smtClean="0">
                <a:solidFill>
                  <a:srgbClr val="000C4C"/>
                </a:solidFill>
                <a:latin typeface="Cantarell Bold"/>
                <a:cs typeface="Cantarell Bold"/>
              </a:rPr>
              <a:t>Visualization: Zoom Level 1</a:t>
            </a:r>
            <a:endParaRPr lang="en-US" sz="43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9652"/>
            <a:ext cx="9144000" cy="1126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70321"/>
            <a:ext cx="3418832" cy="2764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5040"/>
            <a:ext cx="9144000" cy="5708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138"/>
            <a:ext cx="9144000" cy="5708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02" y="3049210"/>
            <a:ext cx="3302025" cy="2313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97211"/>
            <a:ext cx="9144000" cy="636078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3125548" y="5699320"/>
            <a:ext cx="726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2"/>
                </a:solidFill>
                <a:latin typeface="Time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" charset="0"/>
              </a:defRPr>
            </a:lvl9pPr>
          </a:lstStyle>
          <a:p>
            <a:r>
              <a:rPr lang="en-US" dirty="0">
                <a:solidFill>
                  <a:srgbClr val="000C4C"/>
                </a:solidFill>
                <a:latin typeface="Cantarell Bold"/>
                <a:cs typeface="Cantarell Bold"/>
              </a:rPr>
              <a:t>Visualization: Zoom Level </a:t>
            </a:r>
            <a:r>
              <a:rPr lang="en-US" dirty="0" smtClean="0">
                <a:solidFill>
                  <a:srgbClr val="000C4C"/>
                </a:solidFill>
                <a:latin typeface="Cantarell Bold"/>
                <a:cs typeface="Cantarell Bold"/>
              </a:rPr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Motivation</a:t>
            </a:r>
            <a:endParaRPr lang="en-US" sz="44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JavaScript</a:t>
            </a:r>
          </a:p>
          <a:p>
            <a:pPr lvl="1"/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Widely used, very popular</a:t>
            </a:r>
          </a:p>
          <a:p>
            <a:pPr lvl="1"/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Event driven, dynamic, asynchronous</a:t>
            </a:r>
          </a:p>
          <a:p>
            <a:pPr lvl="1"/>
            <a:endParaRPr lang="en-US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Difficult to understand the dynamic behavior and the control flow</a:t>
            </a:r>
          </a:p>
          <a:p>
            <a:pPr lvl="1"/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Lower level events</a:t>
            </a:r>
          </a:p>
          <a:p>
            <a:pPr lvl="1"/>
            <a:r>
              <a:rPr lang="en-US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Their interactions</a:t>
            </a:r>
          </a:p>
          <a:p>
            <a:endParaRPr lang="en-US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6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Cantarell Bold"/>
                <a:cs typeface="Cantarell Bold"/>
              </a:rPr>
              <a:t>Implementation</a:t>
            </a:r>
            <a:endParaRPr lang="en-US" sz="44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Clematis</a:t>
            </a:r>
          </a:p>
          <a:p>
            <a:pPr marL="0" indent="0">
              <a:buNone/>
            </a:pPr>
            <a:r>
              <a:rPr lang="en-US" dirty="0">
                <a:solidFill>
                  <a:srgbClr val="0A85FF"/>
                </a:solidFill>
                <a:latin typeface="Cantarell Regular"/>
                <a:cs typeface="Cantarell Regular"/>
                <a:hlinkClick r:id="rId2"/>
              </a:rPr>
              <a:t>https: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antarell Regular"/>
                <a:cs typeface="Cantarell Regular"/>
                <a:hlinkClick r:id="rId2"/>
              </a:rPr>
              <a:t>//github.com/</a:t>
            </a:r>
            <a:r>
              <a:rPr lang="en-US" dirty="0">
                <a:solidFill>
                  <a:srgbClr val="0A85FF"/>
                </a:solidFill>
                <a:latin typeface="Cantarell Regular"/>
                <a:cs typeface="Cantarell Regular"/>
                <a:hlinkClick r:id="rId2"/>
              </a:rPr>
              <a:t>saltlab/</a:t>
            </a:r>
            <a:r>
              <a:rPr lang="en-US" dirty="0" smtClean="0">
                <a:solidFill>
                  <a:srgbClr val="0A85FF"/>
                </a:solidFill>
                <a:latin typeface="Cantarell Regular"/>
                <a:cs typeface="Cantarell Regular"/>
                <a:hlinkClick r:id="rId2"/>
              </a:rPr>
              <a:t>clematis</a:t>
            </a:r>
            <a:endParaRPr lang="en-US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>
              <a:buNone/>
            </a:pPr>
            <a:endParaRPr lang="en-US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Languages: Java, JavaScript</a:t>
            </a:r>
          </a:p>
          <a:p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Transform JavaScript &amp; inject toolbar via proxy</a:t>
            </a:r>
          </a:p>
          <a:p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Provide a </a:t>
            </a:r>
            <a:r>
              <a:rPr lang="en-US" sz="24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RESTful</a:t>
            </a:r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 API for retrieving data</a:t>
            </a:r>
          </a:p>
          <a:p>
            <a:r>
              <a:rPr lang="en-US" sz="2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Render a web-based visualization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17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91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Usage Scenario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19" y="1721556"/>
            <a:ext cx="5771245" cy="4309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11" y="3389488"/>
            <a:ext cx="1725789" cy="102158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945443" y="3499556"/>
            <a:ext cx="1128889" cy="762000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693333" y="3810000"/>
            <a:ext cx="702732" cy="533401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18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2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Usage Scenario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19" y="1721556"/>
            <a:ext cx="5771245" cy="4309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11" y="3389488"/>
            <a:ext cx="1725789" cy="1021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212" y="3389488"/>
            <a:ext cx="1735423" cy="102729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 bwMode="auto">
          <a:xfrm>
            <a:off x="1693333" y="3810000"/>
            <a:ext cx="702732" cy="533401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556954" y="3821289"/>
            <a:ext cx="1061158" cy="623711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18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19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Usage Scenario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22" y="1715396"/>
            <a:ext cx="5751689" cy="429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212" y="3389488"/>
            <a:ext cx="1735423" cy="102729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 bwMode="auto">
          <a:xfrm>
            <a:off x="2088441" y="3810000"/>
            <a:ext cx="702732" cy="533401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18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67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Usage Scenario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8" y="1927063"/>
            <a:ext cx="4260149" cy="3181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1" y="2923821"/>
            <a:ext cx="1044113" cy="6180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533" y="1939690"/>
            <a:ext cx="4167647" cy="3112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554" y="2465211"/>
            <a:ext cx="4021667" cy="29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231" y="3121381"/>
            <a:ext cx="4152547" cy="1972732"/>
          </a:xfrm>
          <a:prstGeom prst="rect">
            <a:avLst/>
          </a:prstGeom>
        </p:spPr>
      </p:pic>
      <p:sp>
        <p:nvSpPr>
          <p:cNvPr id="11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18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9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Evaluation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005" y="1707443"/>
            <a:ext cx="7852648" cy="410368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RQ1)</a:t>
            </a:r>
            <a:r>
              <a:rPr lang="en-US" sz="2000" dirty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Does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using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Clematis decrease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the task completion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duration</a:t>
            </a:r>
            <a:r>
              <a:rPr lang="en-US" sz="2200" i="1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for web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application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comprehension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? </a:t>
            </a:r>
            <a:endParaRPr lang="en-US" sz="2200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endParaRPr lang="en-US" sz="22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RQ2)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 Does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using Clematis increase the task completion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	</a:t>
            </a:r>
            <a:r>
              <a:rPr lang="en-US" sz="2200" b="1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accuracy</a:t>
            </a:r>
            <a:r>
              <a:rPr lang="en-US" sz="2200" i="1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for web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application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comprehension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? </a:t>
            </a:r>
            <a:endParaRPr lang="en-US" sz="2200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endParaRPr lang="en-US" sz="22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RQ3)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 Are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there any </a:t>
            </a:r>
            <a:r>
              <a:rPr lang="en-US" sz="2200" b="1" dirty="0">
                <a:solidFill>
                  <a:schemeClr val="bg1"/>
                </a:solidFill>
                <a:latin typeface="Cantarell Regular"/>
                <a:cs typeface="Cantarell Regular"/>
              </a:rPr>
              <a:t>certain categories of tasks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for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	which Clematis </a:t>
            </a:r>
            <a:r>
              <a:rPr lang="en-US" sz="2200" dirty="0">
                <a:solidFill>
                  <a:schemeClr val="bg1"/>
                </a:solidFill>
                <a:latin typeface="Cantarell Regular"/>
                <a:cs typeface="Cantarell Regular"/>
              </a:rPr>
              <a:t>improves the performance most? </a:t>
            </a:r>
            <a:endParaRPr lang="en-US" sz="2200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Cantarell Regular"/>
              <a:cs typeface="Cantarell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19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8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42" y="339725"/>
            <a:ext cx="8145843" cy="11430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rgbClr val="000C4C"/>
                </a:solidFill>
                <a:latin typeface="Cantarell Bold"/>
                <a:cs typeface="Cantarell Bold"/>
              </a:rPr>
              <a:t>Industrial </a:t>
            </a:r>
            <a:r>
              <a:rPr lang="en-US" sz="4000" smtClean="0">
                <a:solidFill>
                  <a:srgbClr val="000C4C"/>
                </a:solidFill>
                <a:latin typeface="Cantarell Bold"/>
                <a:cs typeface="Cantarell Bold"/>
              </a:rPr>
              <a:t>Controlled Experiment</a:t>
            </a:r>
            <a:endParaRPr lang="en-US" sz="40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33" y="1524000"/>
            <a:ext cx="8053737" cy="485981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ntarell Regular"/>
                <a:cs typeface="Cantarell Regular"/>
              </a:rPr>
              <a:t>Participants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20 </a:t>
            </a:r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software </a:t>
            </a: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developers </a:t>
            </a:r>
            <a:r>
              <a:rPr lang="en-US" sz="22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(from a large SW company)</a:t>
            </a:r>
            <a:endParaRPr lang="en-US" sz="22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Experimental group: </a:t>
            </a: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Clematis</a:t>
            </a:r>
            <a:endParaRPr lang="en-US" sz="24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Control group: </a:t>
            </a: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Chrome, Firefox &amp; Firebug</a:t>
            </a:r>
            <a:endParaRPr lang="en-US" sz="24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Procedure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5 minute tutorial on Clematis</a:t>
            </a:r>
            <a:endParaRPr lang="en-US" sz="24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Tasks</a:t>
            </a:r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: control flow, feature location, DOM </a:t>
            </a:r>
            <a:r>
              <a:rPr lang="en-US" sz="24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mutations, …</a:t>
            </a:r>
            <a:endParaRPr lang="en-US" sz="2400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Data </a:t>
            </a:r>
            <a:r>
              <a:rPr lang="en-US" sz="2800" dirty="0">
                <a:solidFill>
                  <a:schemeClr val="bg1"/>
                </a:solidFill>
                <a:latin typeface="Cantarell Regular"/>
                <a:cs typeface="Cantarell Regular"/>
              </a:rPr>
              <a:t>collection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  <a:latin typeface="Cantarell Regular"/>
                <a:cs typeface="Cantarell Regular"/>
              </a:rPr>
              <a:t>Task completion duration &amp; accuracy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antarell Regular"/>
              <a:cs typeface="Cantarell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20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4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000C4C"/>
                </a:solidFill>
                <a:latin typeface="Cantarell Bold"/>
                <a:cs typeface="Cantarell Bold"/>
              </a:rPr>
              <a:t>Results: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35" y="1524000"/>
            <a:ext cx="8421336" cy="4859810"/>
          </a:xfrm>
        </p:spPr>
        <p:txBody>
          <a:bodyPr/>
          <a:lstStyle/>
          <a:p>
            <a:pPr marL="0" indent="0" algn="ctr" fontAlgn="t">
              <a:buNone/>
            </a:pP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Average Time </a:t>
            </a:r>
            <a:r>
              <a:rPr lang="en-US" sz="27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(</a:t>
            </a:r>
            <a:r>
              <a:rPr lang="en-US" sz="27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mm:ss</a:t>
            </a: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) Per Task</a:t>
            </a: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Average Time </a:t>
            </a:r>
            <a:r>
              <a:rPr lang="en-US" sz="27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(</a:t>
            </a:r>
            <a:r>
              <a:rPr lang="en-US" sz="2700" dirty="0" err="1" smtClean="0">
                <a:solidFill>
                  <a:srgbClr val="000C4C"/>
                </a:solidFill>
                <a:latin typeface="Cantarell Regular"/>
                <a:cs typeface="Cantarell Regular"/>
              </a:rPr>
              <a:t>mm:ss</a:t>
            </a: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) in Total</a:t>
            </a:r>
          </a:p>
          <a:p>
            <a:pPr marL="0" indent="0" algn="ctr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44150"/>
              </p:ext>
            </p:extLst>
          </p:nvPr>
        </p:nvGraphicFramePr>
        <p:xfrm>
          <a:off x="2429663" y="2256298"/>
          <a:ext cx="415203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558"/>
                <a:gridCol w="1063503"/>
                <a:gridCol w="687618"/>
                <a:gridCol w="888176"/>
                <a:gridCol w="888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Clematis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Other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7:00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11:27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(39%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3:51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7:27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(48%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2:02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6:18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(68%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2:44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4:00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(32%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11217"/>
              </p:ext>
            </p:extLst>
          </p:nvPr>
        </p:nvGraphicFramePr>
        <p:xfrm>
          <a:off x="2429662" y="5221197"/>
          <a:ext cx="415203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558"/>
                <a:gridCol w="1063503"/>
                <a:gridCol w="687618"/>
                <a:gridCol w="888176"/>
                <a:gridCol w="888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Clematis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Other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All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15:37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&lt;&lt;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29:12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(47%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12" y="381000"/>
            <a:ext cx="1379014" cy="1374417"/>
          </a:xfrm>
          <a:prstGeom prst="rect">
            <a:avLst/>
          </a:prstGeom>
        </p:spPr>
      </p:pic>
      <p:sp>
        <p:nvSpPr>
          <p:cNvPr id="11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21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ntarell Bold"/>
                <a:cs typeface="Cantarell Bold"/>
              </a:rPr>
              <a:t>Results: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08" y="1524000"/>
            <a:ext cx="8471463" cy="4859810"/>
          </a:xfrm>
        </p:spPr>
        <p:txBody>
          <a:bodyPr/>
          <a:lstStyle/>
          <a:p>
            <a:pPr marL="0" indent="0" algn="ctr" fontAlgn="t">
              <a:buNone/>
            </a:pP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Average Accuracy (%) Per Task</a:t>
            </a: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 smtClean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  <a:p>
            <a:pPr marL="0" indent="0" algn="ctr" fontAlgn="t">
              <a:buNone/>
            </a:pPr>
            <a:r>
              <a:rPr lang="en-US" sz="2700" dirty="0">
                <a:solidFill>
                  <a:srgbClr val="000C4C"/>
                </a:solidFill>
                <a:latin typeface="Cantarell Regular"/>
                <a:cs typeface="Cantarell Regular"/>
              </a:rPr>
              <a:t>Average Accuracy (%) in Total</a:t>
            </a:r>
          </a:p>
          <a:p>
            <a:pPr marL="0" indent="0" algn="ctr">
              <a:buNone/>
            </a:pPr>
            <a:endParaRPr lang="en-US" sz="27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56285"/>
              </p:ext>
            </p:extLst>
          </p:nvPr>
        </p:nvGraphicFramePr>
        <p:xfrm>
          <a:off x="2429663" y="2256298"/>
          <a:ext cx="415203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558"/>
                <a:gridCol w="1063503"/>
                <a:gridCol w="687618"/>
                <a:gridCol w="888176"/>
                <a:gridCol w="888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Clematis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Other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T1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84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&gt;&gt;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(67%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T2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97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&gt;&gt;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57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(41%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T3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&gt;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(20%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T4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95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&gt;&gt;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(68%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84448"/>
              </p:ext>
            </p:extLst>
          </p:nvPr>
        </p:nvGraphicFramePr>
        <p:xfrm>
          <a:off x="2429663" y="5221197"/>
          <a:ext cx="4152031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558"/>
                <a:gridCol w="1063503"/>
                <a:gridCol w="687618"/>
                <a:gridCol w="888176"/>
                <a:gridCol w="888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Clematis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smtClean="0">
                          <a:solidFill>
                            <a:srgbClr val="000C4C"/>
                          </a:solidFill>
                        </a:rPr>
                        <a:t>Other</a:t>
                      </a:r>
                      <a:endParaRPr lang="en-US" sz="1700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All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&gt;&gt;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35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(61%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22" y="253998"/>
            <a:ext cx="1670516" cy="1834445"/>
          </a:xfrm>
          <a:prstGeom prst="rect">
            <a:avLst/>
          </a:prstGeom>
        </p:spPr>
      </p:pic>
      <p:sp>
        <p:nvSpPr>
          <p:cNvPr id="10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22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9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40" y="1464735"/>
            <a:ext cx="850678" cy="934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Results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10166"/>
              </p:ext>
            </p:extLst>
          </p:nvPr>
        </p:nvGraphicFramePr>
        <p:xfrm>
          <a:off x="1568884" y="2312747"/>
          <a:ext cx="225522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49"/>
                <a:gridCol w="1495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Improvement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(39%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(48%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(68%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(32%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5992" y="1552224"/>
            <a:ext cx="220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ntarell Bold"/>
                <a:cs typeface="Cantarell Bold"/>
              </a:rPr>
              <a:t>Duration</a:t>
            </a:r>
            <a:endParaRPr lang="en-US" sz="28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52763"/>
              </p:ext>
            </p:extLst>
          </p:nvPr>
        </p:nvGraphicFramePr>
        <p:xfrm>
          <a:off x="5263145" y="2309926"/>
          <a:ext cx="225522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49"/>
                <a:gridCol w="14957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chemeClr val="bg1"/>
                          </a:solidFill>
                        </a:rPr>
                        <a:t>Improvement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(67%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(41%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(20%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(68%</a:t>
                      </a:r>
                      <a:r>
                        <a:rPr lang="en-US" sz="1200" dirty="0" smtClean="0">
                          <a:solidFill>
                            <a:srgbClr val="000C4C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</a:t>
                      </a:r>
                      <a:r>
                        <a:rPr lang="en-US" dirty="0" smtClean="0">
                          <a:solidFill>
                            <a:srgbClr val="000C4C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C4C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7365" y="1549403"/>
            <a:ext cx="220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tarell Bold"/>
                <a:cs typeface="Cantarell Bold"/>
              </a:rPr>
              <a:t>Accuracy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54431"/>
              </p:ext>
            </p:extLst>
          </p:nvPr>
        </p:nvGraphicFramePr>
        <p:xfrm>
          <a:off x="1678954" y="4544343"/>
          <a:ext cx="5757604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628"/>
                <a:gridCol w="5065976"/>
              </a:tblGrid>
              <a:tr h="3302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Following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ontrol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flow in presence of asynchronous events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Finding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DOM mutations caused by a DOM event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T3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Locating the implementation of a malfunctioning feature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T4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Detecting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c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ontrol flow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in presence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of event propagation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408" y="1481667"/>
            <a:ext cx="718256" cy="71586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 bwMode="auto">
          <a:xfrm>
            <a:off x="1665111" y="3795890"/>
            <a:ext cx="1890889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387622" y="3793068"/>
            <a:ext cx="1890889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84800" y="3409245"/>
            <a:ext cx="1890889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1670755" y="3420534"/>
            <a:ext cx="1890889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1653823" y="5858934"/>
            <a:ext cx="448734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1651001" y="5531557"/>
            <a:ext cx="448734" cy="42333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24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23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76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97" y="274638"/>
            <a:ext cx="8593504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Regular"/>
                <a:cs typeface="Cantarell Regular"/>
              </a:rPr>
              <a:t>Challenge 1: Event Propagation</a:t>
            </a:r>
            <a:endParaRPr lang="en-US" sz="4400" dirty="0">
              <a:solidFill>
                <a:srgbClr val="000C4C"/>
              </a:solidFill>
              <a:latin typeface="Cantarell Regular"/>
              <a:cs typeface="Cantarell Regular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32719" y="1332088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html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92441" y="208857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head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17894" y="208857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ody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43970" y="285182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9423" y="285182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div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04010" y="285182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29463" y="2851824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div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99067" y="3607350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h1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14224" y="3607350"/>
            <a:ext cx="849443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192441" y="4346800"/>
            <a:ext cx="112952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caption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86684" y="4346800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tr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58616" y="5713095"/>
            <a:ext cx="868964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label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99067" y="5713095"/>
            <a:ext cx="89223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input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70605" y="5713095"/>
            <a:ext cx="857370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72778" y="5713095"/>
            <a:ext cx="1287918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textarea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84600" y="5713095"/>
            <a:ext cx="1042792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button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5400000">
            <a:off x="3679402" y="1658273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6200000" flipH="1">
            <a:off x="4192128" y="1685824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4141226" y="2414760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4670029" y="2442311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5104966" y="1982495"/>
            <a:ext cx="359237" cy="141156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5400000">
            <a:off x="3578297" y="1851318"/>
            <a:ext cx="359237" cy="167392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3516105" y="3178010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6200000" flipH="1">
            <a:off x="4028831" y="3205561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5400000">
            <a:off x="4001280" y="3915321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4514006" y="3942872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5400000">
            <a:off x="4486455" y="5266584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4916755" y="5533340"/>
            <a:ext cx="699083" cy="147605"/>
          </a:xfrm>
          <a:prstGeom prst="bentConnector2">
            <a:avLst/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0800000" flipV="1">
            <a:off x="3378336" y="5533342"/>
            <a:ext cx="1538420" cy="179616"/>
          </a:xfrm>
          <a:prstGeom prst="bentConnector3">
            <a:avLst>
              <a:gd name="adj1" fmla="val 100162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2405347" y="5533339"/>
            <a:ext cx="1971131" cy="187343"/>
          </a:xfrm>
          <a:prstGeom prst="bentConnector3">
            <a:avLst>
              <a:gd name="adj1" fmla="val 101385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5759491" y="4562297"/>
            <a:ext cx="287132" cy="1950163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2"/>
            <a:endCxn id="50" idx="0"/>
          </p:cNvCxnSpPr>
          <p:nvPr/>
        </p:nvCxnSpPr>
        <p:spPr>
          <a:xfrm flipH="1">
            <a:off x="4863656" y="4782963"/>
            <a:ext cx="11" cy="157435"/>
          </a:xfrm>
          <a:prstGeom prst="line">
            <a:avLst/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38885" y="3540909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p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37" name="Straight Connector 36"/>
          <p:cNvCxnSpPr>
            <a:stCxn id="10" idx="2"/>
            <a:endCxn id="36" idx="0"/>
          </p:cNvCxnSpPr>
          <p:nvPr/>
        </p:nvCxnSpPr>
        <p:spPr>
          <a:xfrm>
            <a:off x="6006446" y="3287987"/>
            <a:ext cx="9422" cy="252922"/>
          </a:xfrm>
          <a:prstGeom prst="line">
            <a:avLst/>
          </a:prstGeom>
          <a:ln w="12700" cmpd="sng">
            <a:solidFill>
              <a:srgbClr val="C3D6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Line Callout 2 37"/>
          <p:cNvSpPr/>
          <p:nvPr/>
        </p:nvSpPr>
        <p:spPr>
          <a:xfrm>
            <a:off x="7400611" y="4735269"/>
            <a:ext cx="1061106" cy="86150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0295"/>
              <a:gd name="adj6" fmla="val -29945"/>
            </a:avLst>
          </a:prstGeom>
          <a:solidFill>
            <a:srgbClr val="FFFFFF"/>
          </a:solidFill>
          <a:ln>
            <a:solidFill>
              <a:srgbClr val="77933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Lobster Two"/>
                <a:cs typeface="Lobster Two"/>
              </a:rPr>
              <a:t>User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Lobster Two"/>
                <a:cs typeface="Lobster Two"/>
              </a:rPr>
              <a:t>Click</a:t>
            </a:r>
            <a:endParaRPr lang="en-US" sz="2400" dirty="0">
              <a:solidFill>
                <a:srgbClr val="000000"/>
              </a:solidFill>
              <a:latin typeface="Lobster Two"/>
              <a:cs typeface="Lobster Tw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630515" y="3532559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p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479107" y="5706711"/>
            <a:ext cx="1048285" cy="436163"/>
          </a:xfrm>
          <a:prstGeom prst="roundRect">
            <a:avLst/>
          </a:prstGeom>
          <a:solidFill>
            <a:srgbClr val="FF7F00"/>
          </a:solidFill>
          <a:ln>
            <a:solidFill>
              <a:srgbClr val="FF7F00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button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211539" y="2085960"/>
            <a:ext cx="753965" cy="436163"/>
          </a:xfrm>
          <a:prstGeom prst="roundRect">
            <a:avLst/>
          </a:prstGeom>
          <a:solidFill>
            <a:srgbClr val="FF7F00"/>
          </a:solidFill>
          <a:ln>
            <a:solidFill>
              <a:srgbClr val="FF7F00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ody</a:t>
            </a: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569424" y="2854156"/>
            <a:ext cx="753965" cy="436163"/>
          </a:xfrm>
          <a:prstGeom prst="roundRect">
            <a:avLst/>
          </a:prstGeom>
          <a:solidFill>
            <a:srgbClr val="FF7F00"/>
          </a:solidFill>
          <a:ln>
            <a:solidFill>
              <a:srgbClr val="FF7F00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div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017116" y="3599615"/>
            <a:ext cx="846552" cy="436163"/>
          </a:xfrm>
          <a:prstGeom prst="roundRect">
            <a:avLst/>
          </a:prstGeom>
          <a:solidFill>
            <a:srgbClr val="FF7F24"/>
          </a:solidFill>
          <a:ln>
            <a:solidFill>
              <a:srgbClr val="FF7F24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table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4" name="Line Callout 2 43"/>
          <p:cNvSpPr/>
          <p:nvPr/>
        </p:nvSpPr>
        <p:spPr>
          <a:xfrm>
            <a:off x="755047" y="3532559"/>
            <a:ext cx="1820488" cy="436163"/>
          </a:xfrm>
          <a:prstGeom prst="borderCallout2">
            <a:avLst>
              <a:gd name="adj1" fmla="val 15065"/>
              <a:gd name="adj2" fmla="val 101848"/>
              <a:gd name="adj3" fmla="val 15065"/>
              <a:gd name="adj4" fmla="val 115310"/>
              <a:gd name="adj5" fmla="val -79149"/>
              <a:gd name="adj6" fmla="val 152949"/>
            </a:avLst>
          </a:prstGeom>
          <a:noFill/>
          <a:ln>
            <a:solidFill>
              <a:srgbClr val="F77A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Lobster Two"/>
                <a:cs typeface="Lobster Two"/>
              </a:rPr>
              <a:t>foo(</a:t>
            </a:r>
            <a:r>
              <a:rPr lang="en-US" sz="1800" dirty="0">
                <a:solidFill>
                  <a:srgbClr val="000000"/>
                </a:solidFill>
                <a:latin typeface="Lobster Two"/>
                <a:cs typeface="Lobster Two"/>
              </a:rPr>
              <a:t>) triggered</a:t>
            </a:r>
          </a:p>
        </p:txBody>
      </p:sp>
      <p:sp>
        <p:nvSpPr>
          <p:cNvPr id="45" name="Line Callout 2 44"/>
          <p:cNvSpPr/>
          <p:nvPr/>
        </p:nvSpPr>
        <p:spPr>
          <a:xfrm>
            <a:off x="2193736" y="4973725"/>
            <a:ext cx="1820488" cy="436163"/>
          </a:xfrm>
          <a:prstGeom prst="borderCallout2">
            <a:avLst>
              <a:gd name="adj1" fmla="val 15065"/>
              <a:gd name="adj2" fmla="val 101848"/>
              <a:gd name="adj3" fmla="val 15065"/>
              <a:gd name="adj4" fmla="val 115310"/>
              <a:gd name="adj5" fmla="val 16676"/>
              <a:gd name="adj6" fmla="val 125571"/>
            </a:avLst>
          </a:prstGeom>
          <a:solidFill>
            <a:srgbClr val="FFFFFF"/>
          </a:solidFill>
          <a:ln>
            <a:solidFill>
              <a:srgbClr val="F77A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Lobster Two"/>
                <a:cs typeface="Lobster Two"/>
              </a:rPr>
              <a:t>baz</a:t>
            </a:r>
            <a:r>
              <a:rPr lang="en-US" sz="1800" dirty="0" smtClean="0">
                <a:solidFill>
                  <a:srgbClr val="000000"/>
                </a:solidFill>
                <a:latin typeface="Lobster Two"/>
                <a:cs typeface="Lobster Two"/>
              </a:rPr>
              <a:t>() triggered</a:t>
            </a:r>
            <a:endParaRPr lang="en-US" sz="1800" dirty="0">
              <a:solidFill>
                <a:srgbClr val="000000"/>
              </a:solidFill>
              <a:latin typeface="Lobster Two"/>
              <a:cs typeface="Lobster Two"/>
            </a:endParaRPr>
          </a:p>
        </p:txBody>
      </p:sp>
      <p:sp>
        <p:nvSpPr>
          <p:cNvPr id="46" name="Line Callout 2 45"/>
          <p:cNvSpPr/>
          <p:nvPr/>
        </p:nvSpPr>
        <p:spPr>
          <a:xfrm>
            <a:off x="4250216" y="6288525"/>
            <a:ext cx="1820488" cy="436163"/>
          </a:xfrm>
          <a:prstGeom prst="borderCallout2">
            <a:avLst>
              <a:gd name="adj1" fmla="val 15065"/>
              <a:gd name="adj2" fmla="val 103614"/>
              <a:gd name="adj3" fmla="val 15065"/>
              <a:gd name="adj4" fmla="val 115310"/>
              <a:gd name="adj5" fmla="val -31237"/>
              <a:gd name="adj6" fmla="val 144118"/>
            </a:avLst>
          </a:prstGeom>
          <a:solidFill>
            <a:srgbClr val="FFFFFF"/>
          </a:solidFill>
          <a:ln>
            <a:solidFill>
              <a:srgbClr val="F77A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Lobster Two"/>
                <a:cs typeface="Lobster Two"/>
              </a:rPr>
              <a:t>bar() triggered</a:t>
            </a:r>
            <a:endParaRPr lang="en-US" sz="1800" dirty="0">
              <a:solidFill>
                <a:srgbClr val="000000"/>
              </a:solidFill>
              <a:latin typeface="Lobster Two"/>
              <a:cs typeface="Lobster Two"/>
            </a:endParaRPr>
          </a:p>
        </p:txBody>
      </p:sp>
      <p:sp>
        <p:nvSpPr>
          <p:cNvPr id="47" name="Line Callout 2 46"/>
          <p:cNvSpPr/>
          <p:nvPr/>
        </p:nvSpPr>
        <p:spPr>
          <a:xfrm>
            <a:off x="5549147" y="4097738"/>
            <a:ext cx="1820488" cy="436163"/>
          </a:xfrm>
          <a:prstGeom prst="borderCallout2">
            <a:avLst>
              <a:gd name="adj1" fmla="val 15065"/>
              <a:gd name="adj2" fmla="val -1478"/>
              <a:gd name="adj3" fmla="val 11379"/>
              <a:gd name="adj4" fmla="val -19810"/>
              <a:gd name="adj5" fmla="val -71778"/>
              <a:gd name="adj6" fmla="val -37152"/>
            </a:avLst>
          </a:prstGeom>
          <a:solidFill>
            <a:srgbClr val="FFFFFF"/>
          </a:solidFill>
          <a:ln>
            <a:solidFill>
              <a:srgbClr val="F77A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err="1" smtClean="0">
                <a:solidFill>
                  <a:srgbClr val="000000"/>
                </a:solidFill>
                <a:latin typeface="Lobster Two"/>
                <a:cs typeface="Lobster Two"/>
              </a:rPr>
              <a:t>qux</a:t>
            </a:r>
            <a:r>
              <a:rPr lang="en-US" sz="1800" dirty="0" smtClean="0">
                <a:solidFill>
                  <a:srgbClr val="000000"/>
                </a:solidFill>
                <a:latin typeface="Lobster Two"/>
                <a:cs typeface="Lobster Tw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Lobster Two"/>
                <a:cs typeface="Lobster Two"/>
              </a:rPr>
              <a:t>) triggered</a:t>
            </a:r>
          </a:p>
        </p:txBody>
      </p:sp>
      <p:sp>
        <p:nvSpPr>
          <p:cNvPr id="48" name="Line Callout 2 47"/>
          <p:cNvSpPr/>
          <p:nvPr/>
        </p:nvSpPr>
        <p:spPr>
          <a:xfrm>
            <a:off x="5866776" y="1934167"/>
            <a:ext cx="1820488" cy="436163"/>
          </a:xfrm>
          <a:prstGeom prst="borderCallout2">
            <a:avLst>
              <a:gd name="adj1" fmla="val 15065"/>
              <a:gd name="adj2" fmla="val -595"/>
              <a:gd name="adj3" fmla="val 11379"/>
              <a:gd name="adj4" fmla="val -19810"/>
              <a:gd name="adj5" fmla="val 83015"/>
              <a:gd name="adj6" fmla="val -49289"/>
            </a:avLst>
          </a:prstGeom>
          <a:solidFill>
            <a:srgbClr val="FFFFFF"/>
          </a:solidFill>
          <a:ln>
            <a:solidFill>
              <a:srgbClr val="F77A4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Lobster Two"/>
                <a:cs typeface="Lobster Two"/>
              </a:rPr>
              <a:t>b</a:t>
            </a:r>
            <a:r>
              <a:rPr lang="en-US" sz="1800" dirty="0" smtClean="0">
                <a:solidFill>
                  <a:srgbClr val="000000"/>
                </a:solidFill>
                <a:latin typeface="Lobster Two"/>
                <a:cs typeface="Lobster Two"/>
              </a:rPr>
              <a:t>ar()</a:t>
            </a:r>
            <a:r>
              <a:rPr lang="en-US" sz="1800" dirty="0">
                <a:solidFill>
                  <a:srgbClr val="000000"/>
                </a:solidFill>
                <a:latin typeface="Lobster Two"/>
                <a:cs typeface="Lobster Two"/>
              </a:rPr>
              <a:t> triggered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486684" y="4940398"/>
            <a:ext cx="753965" cy="436163"/>
          </a:xfrm>
          <a:prstGeom prst="roundRect">
            <a:avLst/>
          </a:prstGeom>
          <a:solidFill>
            <a:srgbClr val="C3D69B"/>
          </a:solidFill>
          <a:ln>
            <a:solidFill>
              <a:srgbClr val="C3D69B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486673" y="4940398"/>
            <a:ext cx="753965" cy="436163"/>
          </a:xfrm>
          <a:prstGeom prst="roundRect">
            <a:avLst/>
          </a:prstGeom>
          <a:solidFill>
            <a:srgbClr val="FF7F00"/>
          </a:solidFill>
          <a:ln>
            <a:solidFill>
              <a:srgbClr val="FF7F00"/>
            </a:solidFill>
          </a:ln>
          <a:effec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381375" y="1127125"/>
            <a:ext cx="4333875" cy="5175250"/>
          </a:xfrm>
          <a:custGeom>
            <a:avLst/>
            <a:gdLst>
              <a:gd name="connsiteX0" fmla="*/ 508000 w 4333875"/>
              <a:gd name="connsiteY0" fmla="*/ 31750 h 5175250"/>
              <a:gd name="connsiteX1" fmla="*/ 508000 w 4333875"/>
              <a:gd name="connsiteY1" fmla="*/ 31750 h 5175250"/>
              <a:gd name="connsiteX2" fmla="*/ 365125 w 4333875"/>
              <a:gd name="connsiteY2" fmla="*/ 63500 h 5175250"/>
              <a:gd name="connsiteX3" fmla="*/ 269875 w 4333875"/>
              <a:gd name="connsiteY3" fmla="*/ 142875 h 5175250"/>
              <a:gd name="connsiteX4" fmla="*/ 206375 w 4333875"/>
              <a:gd name="connsiteY4" fmla="*/ 238125 h 5175250"/>
              <a:gd name="connsiteX5" fmla="*/ 222250 w 4333875"/>
              <a:gd name="connsiteY5" fmla="*/ 508000 h 5175250"/>
              <a:gd name="connsiteX6" fmla="*/ 269875 w 4333875"/>
              <a:gd name="connsiteY6" fmla="*/ 682625 h 5175250"/>
              <a:gd name="connsiteX7" fmla="*/ 285750 w 4333875"/>
              <a:gd name="connsiteY7" fmla="*/ 730250 h 5175250"/>
              <a:gd name="connsiteX8" fmla="*/ 381000 w 4333875"/>
              <a:gd name="connsiteY8" fmla="*/ 793750 h 5175250"/>
              <a:gd name="connsiteX9" fmla="*/ 428625 w 4333875"/>
              <a:gd name="connsiteY9" fmla="*/ 809625 h 5175250"/>
              <a:gd name="connsiteX10" fmla="*/ 523875 w 4333875"/>
              <a:gd name="connsiteY10" fmla="*/ 873125 h 5175250"/>
              <a:gd name="connsiteX11" fmla="*/ 571500 w 4333875"/>
              <a:gd name="connsiteY11" fmla="*/ 904875 h 5175250"/>
              <a:gd name="connsiteX12" fmla="*/ 619125 w 4333875"/>
              <a:gd name="connsiteY12" fmla="*/ 952500 h 5175250"/>
              <a:gd name="connsiteX13" fmla="*/ 635000 w 4333875"/>
              <a:gd name="connsiteY13" fmla="*/ 1000125 h 5175250"/>
              <a:gd name="connsiteX14" fmla="*/ 682625 w 4333875"/>
              <a:gd name="connsiteY14" fmla="*/ 1095375 h 5175250"/>
              <a:gd name="connsiteX15" fmla="*/ 666750 w 4333875"/>
              <a:gd name="connsiteY15" fmla="*/ 1254125 h 5175250"/>
              <a:gd name="connsiteX16" fmla="*/ 587375 w 4333875"/>
              <a:gd name="connsiteY16" fmla="*/ 1397000 h 5175250"/>
              <a:gd name="connsiteX17" fmla="*/ 508000 w 4333875"/>
              <a:gd name="connsiteY17" fmla="*/ 1476375 h 5175250"/>
              <a:gd name="connsiteX18" fmla="*/ 333375 w 4333875"/>
              <a:gd name="connsiteY18" fmla="*/ 1539875 h 5175250"/>
              <a:gd name="connsiteX19" fmla="*/ 206375 w 4333875"/>
              <a:gd name="connsiteY19" fmla="*/ 1571625 h 5175250"/>
              <a:gd name="connsiteX20" fmla="*/ 142875 w 4333875"/>
              <a:gd name="connsiteY20" fmla="*/ 1587500 h 5175250"/>
              <a:gd name="connsiteX21" fmla="*/ 95250 w 4333875"/>
              <a:gd name="connsiteY21" fmla="*/ 1619250 h 5175250"/>
              <a:gd name="connsiteX22" fmla="*/ 15875 w 4333875"/>
              <a:gd name="connsiteY22" fmla="*/ 1762125 h 5175250"/>
              <a:gd name="connsiteX23" fmla="*/ 0 w 4333875"/>
              <a:gd name="connsiteY23" fmla="*/ 1984375 h 5175250"/>
              <a:gd name="connsiteX24" fmla="*/ 15875 w 4333875"/>
              <a:gd name="connsiteY24" fmla="*/ 2111375 h 5175250"/>
              <a:gd name="connsiteX25" fmla="*/ 79375 w 4333875"/>
              <a:gd name="connsiteY25" fmla="*/ 2254250 h 5175250"/>
              <a:gd name="connsiteX26" fmla="*/ 190500 w 4333875"/>
              <a:gd name="connsiteY26" fmla="*/ 2286000 h 5175250"/>
              <a:gd name="connsiteX27" fmla="*/ 285750 w 4333875"/>
              <a:gd name="connsiteY27" fmla="*/ 2317750 h 5175250"/>
              <a:gd name="connsiteX28" fmla="*/ 333375 w 4333875"/>
              <a:gd name="connsiteY28" fmla="*/ 2333625 h 5175250"/>
              <a:gd name="connsiteX29" fmla="*/ 381000 w 4333875"/>
              <a:gd name="connsiteY29" fmla="*/ 2365375 h 5175250"/>
              <a:gd name="connsiteX30" fmla="*/ 412750 w 4333875"/>
              <a:gd name="connsiteY30" fmla="*/ 2460625 h 5175250"/>
              <a:gd name="connsiteX31" fmla="*/ 444500 w 4333875"/>
              <a:gd name="connsiteY31" fmla="*/ 2508250 h 5175250"/>
              <a:gd name="connsiteX32" fmla="*/ 476250 w 4333875"/>
              <a:gd name="connsiteY32" fmla="*/ 2603500 h 5175250"/>
              <a:gd name="connsiteX33" fmla="*/ 508000 w 4333875"/>
              <a:gd name="connsiteY33" fmla="*/ 2921000 h 5175250"/>
              <a:gd name="connsiteX34" fmla="*/ 523875 w 4333875"/>
              <a:gd name="connsiteY34" fmla="*/ 2984500 h 5175250"/>
              <a:gd name="connsiteX35" fmla="*/ 571500 w 4333875"/>
              <a:gd name="connsiteY35" fmla="*/ 3016250 h 5175250"/>
              <a:gd name="connsiteX36" fmla="*/ 730250 w 4333875"/>
              <a:gd name="connsiteY36" fmla="*/ 3048000 h 5175250"/>
              <a:gd name="connsiteX37" fmla="*/ 825500 w 4333875"/>
              <a:gd name="connsiteY37" fmla="*/ 3079750 h 5175250"/>
              <a:gd name="connsiteX38" fmla="*/ 952500 w 4333875"/>
              <a:gd name="connsiteY38" fmla="*/ 3111500 h 5175250"/>
              <a:gd name="connsiteX39" fmla="*/ 1000125 w 4333875"/>
              <a:gd name="connsiteY39" fmla="*/ 3286125 h 5175250"/>
              <a:gd name="connsiteX40" fmla="*/ 1016000 w 4333875"/>
              <a:gd name="connsiteY40" fmla="*/ 3571875 h 5175250"/>
              <a:gd name="connsiteX41" fmla="*/ 1000125 w 4333875"/>
              <a:gd name="connsiteY41" fmla="*/ 3746500 h 5175250"/>
              <a:gd name="connsiteX42" fmla="*/ 984250 w 4333875"/>
              <a:gd name="connsiteY42" fmla="*/ 3810000 h 5175250"/>
              <a:gd name="connsiteX43" fmla="*/ 968375 w 4333875"/>
              <a:gd name="connsiteY43" fmla="*/ 3889375 h 5175250"/>
              <a:gd name="connsiteX44" fmla="*/ 984250 w 4333875"/>
              <a:gd name="connsiteY44" fmla="*/ 4222750 h 5175250"/>
              <a:gd name="connsiteX45" fmla="*/ 1000125 w 4333875"/>
              <a:gd name="connsiteY45" fmla="*/ 4270375 h 5175250"/>
              <a:gd name="connsiteX46" fmla="*/ 1063625 w 4333875"/>
              <a:gd name="connsiteY46" fmla="*/ 4286250 h 5175250"/>
              <a:gd name="connsiteX47" fmla="*/ 1127125 w 4333875"/>
              <a:gd name="connsiteY47" fmla="*/ 4318000 h 5175250"/>
              <a:gd name="connsiteX48" fmla="*/ 1381125 w 4333875"/>
              <a:gd name="connsiteY48" fmla="*/ 4349750 h 5175250"/>
              <a:gd name="connsiteX49" fmla="*/ 1571625 w 4333875"/>
              <a:gd name="connsiteY49" fmla="*/ 4381500 h 5175250"/>
              <a:gd name="connsiteX50" fmla="*/ 1635125 w 4333875"/>
              <a:gd name="connsiteY50" fmla="*/ 4397375 h 5175250"/>
              <a:gd name="connsiteX51" fmla="*/ 1778000 w 4333875"/>
              <a:gd name="connsiteY51" fmla="*/ 4413250 h 5175250"/>
              <a:gd name="connsiteX52" fmla="*/ 2079625 w 4333875"/>
              <a:gd name="connsiteY52" fmla="*/ 4429125 h 5175250"/>
              <a:gd name="connsiteX53" fmla="*/ 2254250 w 4333875"/>
              <a:gd name="connsiteY53" fmla="*/ 4445000 h 5175250"/>
              <a:gd name="connsiteX54" fmla="*/ 2667000 w 4333875"/>
              <a:gd name="connsiteY54" fmla="*/ 4460875 h 5175250"/>
              <a:gd name="connsiteX55" fmla="*/ 2794000 w 4333875"/>
              <a:gd name="connsiteY55" fmla="*/ 4492625 h 5175250"/>
              <a:gd name="connsiteX56" fmla="*/ 2905125 w 4333875"/>
              <a:gd name="connsiteY56" fmla="*/ 4524375 h 5175250"/>
              <a:gd name="connsiteX57" fmla="*/ 3000375 w 4333875"/>
              <a:gd name="connsiteY57" fmla="*/ 4619625 h 5175250"/>
              <a:gd name="connsiteX58" fmla="*/ 3032125 w 4333875"/>
              <a:gd name="connsiteY58" fmla="*/ 4730750 h 5175250"/>
              <a:gd name="connsiteX59" fmla="*/ 3048000 w 4333875"/>
              <a:gd name="connsiteY59" fmla="*/ 4826000 h 5175250"/>
              <a:gd name="connsiteX60" fmla="*/ 3079750 w 4333875"/>
              <a:gd name="connsiteY60" fmla="*/ 4984750 h 5175250"/>
              <a:gd name="connsiteX61" fmla="*/ 3127375 w 4333875"/>
              <a:gd name="connsiteY61" fmla="*/ 5048250 h 5175250"/>
              <a:gd name="connsiteX62" fmla="*/ 3238500 w 4333875"/>
              <a:gd name="connsiteY62" fmla="*/ 5159375 h 5175250"/>
              <a:gd name="connsiteX63" fmla="*/ 3698875 w 4333875"/>
              <a:gd name="connsiteY63" fmla="*/ 5175250 h 5175250"/>
              <a:gd name="connsiteX64" fmla="*/ 4064000 w 4333875"/>
              <a:gd name="connsiteY64" fmla="*/ 5159375 h 5175250"/>
              <a:gd name="connsiteX65" fmla="*/ 4159250 w 4333875"/>
              <a:gd name="connsiteY65" fmla="*/ 5111750 h 5175250"/>
              <a:gd name="connsiteX66" fmla="*/ 4254500 w 4333875"/>
              <a:gd name="connsiteY66" fmla="*/ 5064125 h 5175250"/>
              <a:gd name="connsiteX67" fmla="*/ 4302125 w 4333875"/>
              <a:gd name="connsiteY67" fmla="*/ 4921250 h 5175250"/>
              <a:gd name="connsiteX68" fmla="*/ 4318000 w 4333875"/>
              <a:gd name="connsiteY68" fmla="*/ 4873625 h 5175250"/>
              <a:gd name="connsiteX69" fmla="*/ 4333875 w 4333875"/>
              <a:gd name="connsiteY69" fmla="*/ 4778375 h 5175250"/>
              <a:gd name="connsiteX70" fmla="*/ 4318000 w 4333875"/>
              <a:gd name="connsiteY70" fmla="*/ 4540250 h 5175250"/>
              <a:gd name="connsiteX71" fmla="*/ 4286250 w 4333875"/>
              <a:gd name="connsiteY71" fmla="*/ 4492625 h 5175250"/>
              <a:gd name="connsiteX72" fmla="*/ 4191000 w 4333875"/>
              <a:gd name="connsiteY72" fmla="*/ 4460875 h 5175250"/>
              <a:gd name="connsiteX73" fmla="*/ 4079875 w 4333875"/>
              <a:gd name="connsiteY73" fmla="*/ 4429125 h 5175250"/>
              <a:gd name="connsiteX74" fmla="*/ 3889375 w 4333875"/>
              <a:gd name="connsiteY74" fmla="*/ 4413250 h 5175250"/>
              <a:gd name="connsiteX75" fmla="*/ 3762375 w 4333875"/>
              <a:gd name="connsiteY75" fmla="*/ 4397375 h 5175250"/>
              <a:gd name="connsiteX76" fmla="*/ 3619500 w 4333875"/>
              <a:gd name="connsiteY76" fmla="*/ 4365625 h 5175250"/>
              <a:gd name="connsiteX77" fmla="*/ 3476625 w 4333875"/>
              <a:gd name="connsiteY77" fmla="*/ 4333875 h 5175250"/>
              <a:gd name="connsiteX78" fmla="*/ 3429000 w 4333875"/>
              <a:gd name="connsiteY78" fmla="*/ 4318000 h 5175250"/>
              <a:gd name="connsiteX79" fmla="*/ 3190875 w 4333875"/>
              <a:gd name="connsiteY79" fmla="*/ 4302125 h 5175250"/>
              <a:gd name="connsiteX80" fmla="*/ 3127375 w 4333875"/>
              <a:gd name="connsiteY80" fmla="*/ 4286250 h 5175250"/>
              <a:gd name="connsiteX81" fmla="*/ 2984500 w 4333875"/>
              <a:gd name="connsiteY81" fmla="*/ 4270375 h 5175250"/>
              <a:gd name="connsiteX82" fmla="*/ 2857500 w 4333875"/>
              <a:gd name="connsiteY82" fmla="*/ 4254500 h 5175250"/>
              <a:gd name="connsiteX83" fmla="*/ 2762250 w 4333875"/>
              <a:gd name="connsiteY83" fmla="*/ 4238625 h 5175250"/>
              <a:gd name="connsiteX84" fmla="*/ 2587625 w 4333875"/>
              <a:gd name="connsiteY84" fmla="*/ 4222750 h 5175250"/>
              <a:gd name="connsiteX85" fmla="*/ 2365375 w 4333875"/>
              <a:gd name="connsiteY85" fmla="*/ 4191000 h 5175250"/>
              <a:gd name="connsiteX86" fmla="*/ 2254250 w 4333875"/>
              <a:gd name="connsiteY86" fmla="*/ 4175125 h 5175250"/>
              <a:gd name="connsiteX87" fmla="*/ 2111375 w 4333875"/>
              <a:gd name="connsiteY87" fmla="*/ 4143375 h 5175250"/>
              <a:gd name="connsiteX88" fmla="*/ 2063750 w 4333875"/>
              <a:gd name="connsiteY88" fmla="*/ 4095750 h 5175250"/>
              <a:gd name="connsiteX89" fmla="*/ 2032000 w 4333875"/>
              <a:gd name="connsiteY89" fmla="*/ 4048125 h 5175250"/>
              <a:gd name="connsiteX90" fmla="*/ 2000250 w 4333875"/>
              <a:gd name="connsiteY90" fmla="*/ 3921125 h 5175250"/>
              <a:gd name="connsiteX91" fmla="*/ 2000250 w 4333875"/>
              <a:gd name="connsiteY91" fmla="*/ 3460750 h 5175250"/>
              <a:gd name="connsiteX92" fmla="*/ 2016125 w 4333875"/>
              <a:gd name="connsiteY92" fmla="*/ 3413125 h 5175250"/>
              <a:gd name="connsiteX93" fmla="*/ 2000250 w 4333875"/>
              <a:gd name="connsiteY93" fmla="*/ 3254375 h 5175250"/>
              <a:gd name="connsiteX94" fmla="*/ 1968500 w 4333875"/>
              <a:gd name="connsiteY94" fmla="*/ 3159125 h 5175250"/>
              <a:gd name="connsiteX95" fmla="*/ 1905000 w 4333875"/>
              <a:gd name="connsiteY95" fmla="*/ 3127375 h 5175250"/>
              <a:gd name="connsiteX96" fmla="*/ 1873250 w 4333875"/>
              <a:gd name="connsiteY96" fmla="*/ 3079750 h 5175250"/>
              <a:gd name="connsiteX97" fmla="*/ 1778000 w 4333875"/>
              <a:gd name="connsiteY97" fmla="*/ 3048000 h 5175250"/>
              <a:gd name="connsiteX98" fmla="*/ 1730375 w 4333875"/>
              <a:gd name="connsiteY98" fmla="*/ 3000375 h 5175250"/>
              <a:gd name="connsiteX99" fmla="*/ 1682750 w 4333875"/>
              <a:gd name="connsiteY99" fmla="*/ 2984500 h 5175250"/>
              <a:gd name="connsiteX100" fmla="*/ 1666875 w 4333875"/>
              <a:gd name="connsiteY100" fmla="*/ 2889250 h 5175250"/>
              <a:gd name="connsiteX101" fmla="*/ 1651000 w 4333875"/>
              <a:gd name="connsiteY101" fmla="*/ 2809875 h 5175250"/>
              <a:gd name="connsiteX102" fmla="*/ 1635125 w 4333875"/>
              <a:gd name="connsiteY102" fmla="*/ 2460625 h 5175250"/>
              <a:gd name="connsiteX103" fmla="*/ 1587500 w 4333875"/>
              <a:gd name="connsiteY103" fmla="*/ 2365375 h 5175250"/>
              <a:gd name="connsiteX104" fmla="*/ 1492250 w 4333875"/>
              <a:gd name="connsiteY104" fmla="*/ 2333625 h 5175250"/>
              <a:gd name="connsiteX105" fmla="*/ 1444625 w 4333875"/>
              <a:gd name="connsiteY105" fmla="*/ 2301875 h 5175250"/>
              <a:gd name="connsiteX106" fmla="*/ 1349375 w 4333875"/>
              <a:gd name="connsiteY106" fmla="*/ 2286000 h 5175250"/>
              <a:gd name="connsiteX107" fmla="*/ 1301750 w 4333875"/>
              <a:gd name="connsiteY107" fmla="*/ 2270125 h 5175250"/>
              <a:gd name="connsiteX108" fmla="*/ 1174750 w 4333875"/>
              <a:gd name="connsiteY108" fmla="*/ 2238375 h 5175250"/>
              <a:gd name="connsiteX109" fmla="*/ 1127125 w 4333875"/>
              <a:gd name="connsiteY109" fmla="*/ 2190750 h 5175250"/>
              <a:gd name="connsiteX110" fmla="*/ 1095375 w 4333875"/>
              <a:gd name="connsiteY110" fmla="*/ 2095500 h 5175250"/>
              <a:gd name="connsiteX111" fmla="*/ 1079500 w 4333875"/>
              <a:gd name="connsiteY111" fmla="*/ 1920875 h 5175250"/>
              <a:gd name="connsiteX112" fmla="*/ 1095375 w 4333875"/>
              <a:gd name="connsiteY112" fmla="*/ 1714500 h 5175250"/>
              <a:gd name="connsiteX113" fmla="*/ 1127125 w 4333875"/>
              <a:gd name="connsiteY113" fmla="*/ 1619250 h 5175250"/>
              <a:gd name="connsiteX114" fmla="*/ 1222375 w 4333875"/>
              <a:gd name="connsiteY114" fmla="*/ 1555750 h 5175250"/>
              <a:gd name="connsiteX115" fmla="*/ 1317625 w 4333875"/>
              <a:gd name="connsiteY115" fmla="*/ 1524000 h 5175250"/>
              <a:gd name="connsiteX116" fmla="*/ 1524000 w 4333875"/>
              <a:gd name="connsiteY116" fmla="*/ 1492250 h 5175250"/>
              <a:gd name="connsiteX117" fmla="*/ 1571625 w 4333875"/>
              <a:gd name="connsiteY117" fmla="*/ 1476375 h 5175250"/>
              <a:gd name="connsiteX118" fmla="*/ 1698625 w 4333875"/>
              <a:gd name="connsiteY118" fmla="*/ 1444625 h 5175250"/>
              <a:gd name="connsiteX119" fmla="*/ 1714500 w 4333875"/>
              <a:gd name="connsiteY119" fmla="*/ 1365250 h 5175250"/>
              <a:gd name="connsiteX120" fmla="*/ 1730375 w 4333875"/>
              <a:gd name="connsiteY120" fmla="*/ 1317625 h 5175250"/>
              <a:gd name="connsiteX121" fmla="*/ 1746250 w 4333875"/>
              <a:gd name="connsiteY121" fmla="*/ 1206500 h 5175250"/>
              <a:gd name="connsiteX122" fmla="*/ 1730375 w 4333875"/>
              <a:gd name="connsiteY122" fmla="*/ 936625 h 5175250"/>
              <a:gd name="connsiteX123" fmla="*/ 1714500 w 4333875"/>
              <a:gd name="connsiteY123" fmla="*/ 889000 h 5175250"/>
              <a:gd name="connsiteX124" fmla="*/ 1619250 w 4333875"/>
              <a:gd name="connsiteY124" fmla="*/ 809625 h 5175250"/>
              <a:gd name="connsiteX125" fmla="*/ 1571625 w 4333875"/>
              <a:gd name="connsiteY125" fmla="*/ 746125 h 5175250"/>
              <a:gd name="connsiteX126" fmla="*/ 1524000 w 4333875"/>
              <a:gd name="connsiteY126" fmla="*/ 730250 h 5175250"/>
              <a:gd name="connsiteX127" fmla="*/ 1428750 w 4333875"/>
              <a:gd name="connsiteY127" fmla="*/ 682625 h 5175250"/>
              <a:gd name="connsiteX128" fmla="*/ 1365250 w 4333875"/>
              <a:gd name="connsiteY128" fmla="*/ 619125 h 5175250"/>
              <a:gd name="connsiteX129" fmla="*/ 1270000 w 4333875"/>
              <a:gd name="connsiteY129" fmla="*/ 508000 h 5175250"/>
              <a:gd name="connsiteX130" fmla="*/ 1238250 w 4333875"/>
              <a:gd name="connsiteY130" fmla="*/ 365125 h 5175250"/>
              <a:gd name="connsiteX131" fmla="*/ 1222375 w 4333875"/>
              <a:gd name="connsiteY131" fmla="*/ 317500 h 5175250"/>
              <a:gd name="connsiteX132" fmla="*/ 1206500 w 4333875"/>
              <a:gd name="connsiteY132" fmla="*/ 222250 h 5175250"/>
              <a:gd name="connsiteX133" fmla="*/ 1174750 w 4333875"/>
              <a:gd name="connsiteY133" fmla="*/ 127000 h 5175250"/>
              <a:gd name="connsiteX134" fmla="*/ 1127125 w 4333875"/>
              <a:gd name="connsiteY134" fmla="*/ 79375 h 5175250"/>
              <a:gd name="connsiteX135" fmla="*/ 1000125 w 4333875"/>
              <a:gd name="connsiteY135" fmla="*/ 47625 h 5175250"/>
              <a:gd name="connsiteX136" fmla="*/ 777875 w 4333875"/>
              <a:gd name="connsiteY136" fmla="*/ 0 h 5175250"/>
              <a:gd name="connsiteX137" fmla="*/ 428625 w 4333875"/>
              <a:gd name="connsiteY137" fmla="*/ 15875 h 5175250"/>
              <a:gd name="connsiteX138" fmla="*/ 508000 w 4333875"/>
              <a:gd name="connsiteY138" fmla="*/ 31750 h 517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4333875" h="5175250">
                <a:moveTo>
                  <a:pt x="508000" y="31750"/>
                </a:moveTo>
                <a:lnTo>
                  <a:pt x="508000" y="31750"/>
                </a:lnTo>
                <a:cubicBezTo>
                  <a:pt x="460375" y="42333"/>
                  <a:pt x="411408" y="48072"/>
                  <a:pt x="365125" y="63500"/>
                </a:cubicBezTo>
                <a:cubicBezTo>
                  <a:pt x="337608" y="72672"/>
                  <a:pt x="285349" y="122980"/>
                  <a:pt x="269875" y="142875"/>
                </a:cubicBezTo>
                <a:cubicBezTo>
                  <a:pt x="246448" y="172996"/>
                  <a:pt x="206375" y="238125"/>
                  <a:pt x="206375" y="238125"/>
                </a:cubicBezTo>
                <a:cubicBezTo>
                  <a:pt x="211667" y="328083"/>
                  <a:pt x="214091" y="418256"/>
                  <a:pt x="222250" y="508000"/>
                </a:cubicBezTo>
                <a:cubicBezTo>
                  <a:pt x="227860" y="569706"/>
                  <a:pt x="250466" y="624398"/>
                  <a:pt x="269875" y="682625"/>
                </a:cubicBezTo>
                <a:cubicBezTo>
                  <a:pt x="275167" y="698500"/>
                  <a:pt x="271827" y="720968"/>
                  <a:pt x="285750" y="730250"/>
                </a:cubicBezTo>
                <a:cubicBezTo>
                  <a:pt x="317500" y="751417"/>
                  <a:pt x="344799" y="781683"/>
                  <a:pt x="381000" y="793750"/>
                </a:cubicBezTo>
                <a:cubicBezTo>
                  <a:pt x="396875" y="799042"/>
                  <a:pt x="413997" y="801498"/>
                  <a:pt x="428625" y="809625"/>
                </a:cubicBezTo>
                <a:cubicBezTo>
                  <a:pt x="461982" y="828157"/>
                  <a:pt x="492125" y="851958"/>
                  <a:pt x="523875" y="873125"/>
                </a:cubicBezTo>
                <a:cubicBezTo>
                  <a:pt x="539750" y="883708"/>
                  <a:pt x="558009" y="891384"/>
                  <a:pt x="571500" y="904875"/>
                </a:cubicBezTo>
                <a:lnTo>
                  <a:pt x="619125" y="952500"/>
                </a:lnTo>
                <a:cubicBezTo>
                  <a:pt x="624417" y="968375"/>
                  <a:pt x="627516" y="985158"/>
                  <a:pt x="635000" y="1000125"/>
                </a:cubicBezTo>
                <a:cubicBezTo>
                  <a:pt x="696548" y="1123222"/>
                  <a:pt x="642723" y="975668"/>
                  <a:pt x="682625" y="1095375"/>
                </a:cubicBezTo>
                <a:cubicBezTo>
                  <a:pt x="677333" y="1148292"/>
                  <a:pt x="676551" y="1201855"/>
                  <a:pt x="666750" y="1254125"/>
                </a:cubicBezTo>
                <a:cubicBezTo>
                  <a:pt x="644689" y="1371781"/>
                  <a:pt x="647403" y="1324967"/>
                  <a:pt x="587375" y="1397000"/>
                </a:cubicBezTo>
                <a:cubicBezTo>
                  <a:pt x="521229" y="1476375"/>
                  <a:pt x="595312" y="1418167"/>
                  <a:pt x="508000" y="1476375"/>
                </a:cubicBezTo>
                <a:cubicBezTo>
                  <a:pt x="446488" y="1568643"/>
                  <a:pt x="503205" y="1509905"/>
                  <a:pt x="333375" y="1539875"/>
                </a:cubicBezTo>
                <a:cubicBezTo>
                  <a:pt x="290403" y="1547458"/>
                  <a:pt x="248708" y="1561042"/>
                  <a:pt x="206375" y="1571625"/>
                </a:cubicBezTo>
                <a:lnTo>
                  <a:pt x="142875" y="1587500"/>
                </a:lnTo>
                <a:cubicBezTo>
                  <a:pt x="127000" y="1598083"/>
                  <a:pt x="107814" y="1604891"/>
                  <a:pt x="95250" y="1619250"/>
                </a:cubicBezTo>
                <a:cubicBezTo>
                  <a:pt x="36464" y="1686434"/>
                  <a:pt x="37679" y="1696713"/>
                  <a:pt x="15875" y="1762125"/>
                </a:cubicBezTo>
                <a:cubicBezTo>
                  <a:pt x="10583" y="1836208"/>
                  <a:pt x="0" y="1910103"/>
                  <a:pt x="0" y="1984375"/>
                </a:cubicBezTo>
                <a:cubicBezTo>
                  <a:pt x="0" y="2027038"/>
                  <a:pt x="6936" y="2069659"/>
                  <a:pt x="15875" y="2111375"/>
                </a:cubicBezTo>
                <a:cubicBezTo>
                  <a:pt x="21395" y="2137134"/>
                  <a:pt x="47454" y="2228713"/>
                  <a:pt x="79375" y="2254250"/>
                </a:cubicBezTo>
                <a:cubicBezTo>
                  <a:pt x="90045" y="2262786"/>
                  <a:pt x="185937" y="2284631"/>
                  <a:pt x="190500" y="2286000"/>
                </a:cubicBezTo>
                <a:cubicBezTo>
                  <a:pt x="222556" y="2295617"/>
                  <a:pt x="254000" y="2307167"/>
                  <a:pt x="285750" y="2317750"/>
                </a:cubicBezTo>
                <a:cubicBezTo>
                  <a:pt x="301625" y="2323042"/>
                  <a:pt x="319452" y="2324343"/>
                  <a:pt x="333375" y="2333625"/>
                </a:cubicBezTo>
                <a:lnTo>
                  <a:pt x="381000" y="2365375"/>
                </a:lnTo>
                <a:cubicBezTo>
                  <a:pt x="391583" y="2397125"/>
                  <a:pt x="394186" y="2432778"/>
                  <a:pt x="412750" y="2460625"/>
                </a:cubicBezTo>
                <a:cubicBezTo>
                  <a:pt x="423333" y="2476500"/>
                  <a:pt x="436751" y="2490815"/>
                  <a:pt x="444500" y="2508250"/>
                </a:cubicBezTo>
                <a:cubicBezTo>
                  <a:pt x="458092" y="2538833"/>
                  <a:pt x="476250" y="2603500"/>
                  <a:pt x="476250" y="2603500"/>
                </a:cubicBezTo>
                <a:cubicBezTo>
                  <a:pt x="485542" y="2724297"/>
                  <a:pt x="487494" y="2808218"/>
                  <a:pt x="508000" y="2921000"/>
                </a:cubicBezTo>
                <a:cubicBezTo>
                  <a:pt x="511903" y="2942466"/>
                  <a:pt x="511772" y="2966346"/>
                  <a:pt x="523875" y="2984500"/>
                </a:cubicBezTo>
                <a:cubicBezTo>
                  <a:pt x="534458" y="3000375"/>
                  <a:pt x="554435" y="3007717"/>
                  <a:pt x="571500" y="3016250"/>
                </a:cubicBezTo>
                <a:cubicBezTo>
                  <a:pt x="615832" y="3038416"/>
                  <a:pt x="689298" y="3042150"/>
                  <a:pt x="730250" y="3048000"/>
                </a:cubicBezTo>
                <a:cubicBezTo>
                  <a:pt x="762000" y="3058583"/>
                  <a:pt x="792682" y="3073186"/>
                  <a:pt x="825500" y="3079750"/>
                </a:cubicBezTo>
                <a:cubicBezTo>
                  <a:pt x="921284" y="3098907"/>
                  <a:pt x="879277" y="3087092"/>
                  <a:pt x="952500" y="3111500"/>
                </a:cubicBezTo>
                <a:cubicBezTo>
                  <a:pt x="988309" y="3254734"/>
                  <a:pt x="970451" y="3197103"/>
                  <a:pt x="1000125" y="3286125"/>
                </a:cubicBezTo>
                <a:cubicBezTo>
                  <a:pt x="1005417" y="3381375"/>
                  <a:pt x="1016000" y="3476478"/>
                  <a:pt x="1016000" y="3571875"/>
                </a:cubicBezTo>
                <a:cubicBezTo>
                  <a:pt x="1016000" y="3630323"/>
                  <a:pt x="1007850" y="3688564"/>
                  <a:pt x="1000125" y="3746500"/>
                </a:cubicBezTo>
                <a:cubicBezTo>
                  <a:pt x="997241" y="3768127"/>
                  <a:pt x="988983" y="3788701"/>
                  <a:pt x="984250" y="3810000"/>
                </a:cubicBezTo>
                <a:cubicBezTo>
                  <a:pt x="978397" y="3836340"/>
                  <a:pt x="973667" y="3862917"/>
                  <a:pt x="968375" y="3889375"/>
                </a:cubicBezTo>
                <a:cubicBezTo>
                  <a:pt x="973667" y="4000500"/>
                  <a:pt x="975011" y="4111883"/>
                  <a:pt x="984250" y="4222750"/>
                </a:cubicBezTo>
                <a:cubicBezTo>
                  <a:pt x="985640" y="4239426"/>
                  <a:pt x="987058" y="4259922"/>
                  <a:pt x="1000125" y="4270375"/>
                </a:cubicBezTo>
                <a:cubicBezTo>
                  <a:pt x="1017162" y="4284005"/>
                  <a:pt x="1043196" y="4278589"/>
                  <a:pt x="1063625" y="4286250"/>
                </a:cubicBezTo>
                <a:cubicBezTo>
                  <a:pt x="1085783" y="4294559"/>
                  <a:pt x="1104967" y="4309691"/>
                  <a:pt x="1127125" y="4318000"/>
                </a:cubicBezTo>
                <a:cubicBezTo>
                  <a:pt x="1201896" y="4346039"/>
                  <a:pt x="1316504" y="4341672"/>
                  <a:pt x="1381125" y="4349750"/>
                </a:cubicBezTo>
                <a:cubicBezTo>
                  <a:pt x="1445004" y="4357735"/>
                  <a:pt x="1509171" y="4365887"/>
                  <a:pt x="1571625" y="4381500"/>
                </a:cubicBezTo>
                <a:cubicBezTo>
                  <a:pt x="1592792" y="4386792"/>
                  <a:pt x="1613561" y="4394057"/>
                  <a:pt x="1635125" y="4397375"/>
                </a:cubicBezTo>
                <a:cubicBezTo>
                  <a:pt x="1682486" y="4404661"/>
                  <a:pt x="1730204" y="4409836"/>
                  <a:pt x="1778000" y="4413250"/>
                </a:cubicBezTo>
                <a:cubicBezTo>
                  <a:pt x="1878425" y="4420423"/>
                  <a:pt x="1979167" y="4422428"/>
                  <a:pt x="2079625" y="4429125"/>
                </a:cubicBezTo>
                <a:cubicBezTo>
                  <a:pt x="2137944" y="4433013"/>
                  <a:pt x="2195887" y="4441845"/>
                  <a:pt x="2254250" y="4445000"/>
                </a:cubicBezTo>
                <a:cubicBezTo>
                  <a:pt x="2391734" y="4452432"/>
                  <a:pt x="2529417" y="4455583"/>
                  <a:pt x="2667000" y="4460875"/>
                </a:cubicBezTo>
                <a:cubicBezTo>
                  <a:pt x="2709333" y="4471458"/>
                  <a:pt x="2752603" y="4478826"/>
                  <a:pt x="2794000" y="4492625"/>
                </a:cubicBezTo>
                <a:cubicBezTo>
                  <a:pt x="2862323" y="4515399"/>
                  <a:pt x="2825391" y="4504441"/>
                  <a:pt x="2905125" y="4524375"/>
                </a:cubicBezTo>
                <a:cubicBezTo>
                  <a:pt x="2936875" y="4556125"/>
                  <a:pt x="2986176" y="4577028"/>
                  <a:pt x="3000375" y="4619625"/>
                </a:cubicBezTo>
                <a:cubicBezTo>
                  <a:pt x="3015505" y="4665016"/>
                  <a:pt x="3022158" y="4680916"/>
                  <a:pt x="3032125" y="4730750"/>
                </a:cubicBezTo>
                <a:cubicBezTo>
                  <a:pt x="3038438" y="4762313"/>
                  <a:pt x="3042068" y="4794363"/>
                  <a:pt x="3048000" y="4826000"/>
                </a:cubicBezTo>
                <a:cubicBezTo>
                  <a:pt x="3057945" y="4879040"/>
                  <a:pt x="3047371" y="4941578"/>
                  <a:pt x="3079750" y="4984750"/>
                </a:cubicBezTo>
                <a:cubicBezTo>
                  <a:pt x="3095625" y="5005917"/>
                  <a:pt x="3112202" y="5026574"/>
                  <a:pt x="3127375" y="5048250"/>
                </a:cubicBezTo>
                <a:cubicBezTo>
                  <a:pt x="3166066" y="5103522"/>
                  <a:pt x="3169625" y="5155070"/>
                  <a:pt x="3238500" y="5159375"/>
                </a:cubicBezTo>
                <a:cubicBezTo>
                  <a:pt x="3391751" y="5168953"/>
                  <a:pt x="3545417" y="5169958"/>
                  <a:pt x="3698875" y="5175250"/>
                </a:cubicBezTo>
                <a:cubicBezTo>
                  <a:pt x="3820583" y="5169958"/>
                  <a:pt x="3942536" y="5168718"/>
                  <a:pt x="4064000" y="5159375"/>
                </a:cubicBezTo>
                <a:cubicBezTo>
                  <a:pt x="4111157" y="5155748"/>
                  <a:pt x="4118873" y="5131939"/>
                  <a:pt x="4159250" y="5111750"/>
                </a:cubicBezTo>
                <a:cubicBezTo>
                  <a:pt x="4290701" y="5046025"/>
                  <a:pt x="4118013" y="5155116"/>
                  <a:pt x="4254500" y="5064125"/>
                </a:cubicBezTo>
                <a:lnTo>
                  <a:pt x="4302125" y="4921250"/>
                </a:lnTo>
                <a:cubicBezTo>
                  <a:pt x="4307417" y="4905375"/>
                  <a:pt x="4315249" y="4890131"/>
                  <a:pt x="4318000" y="4873625"/>
                </a:cubicBezTo>
                <a:lnTo>
                  <a:pt x="4333875" y="4778375"/>
                </a:lnTo>
                <a:cubicBezTo>
                  <a:pt x="4328583" y="4699000"/>
                  <a:pt x="4331078" y="4618719"/>
                  <a:pt x="4318000" y="4540250"/>
                </a:cubicBezTo>
                <a:cubicBezTo>
                  <a:pt x="4314863" y="4521430"/>
                  <a:pt x="4302429" y="4502737"/>
                  <a:pt x="4286250" y="4492625"/>
                </a:cubicBezTo>
                <a:cubicBezTo>
                  <a:pt x="4257870" y="4474887"/>
                  <a:pt x="4222750" y="4471458"/>
                  <a:pt x="4191000" y="4460875"/>
                </a:cubicBezTo>
                <a:cubicBezTo>
                  <a:pt x="4159368" y="4450331"/>
                  <a:pt x="4111769" y="4433112"/>
                  <a:pt x="4079875" y="4429125"/>
                </a:cubicBezTo>
                <a:cubicBezTo>
                  <a:pt x="4016647" y="4421221"/>
                  <a:pt x="3952779" y="4419590"/>
                  <a:pt x="3889375" y="4413250"/>
                </a:cubicBezTo>
                <a:cubicBezTo>
                  <a:pt x="3846924" y="4409005"/>
                  <a:pt x="3804542" y="4403862"/>
                  <a:pt x="3762375" y="4397375"/>
                </a:cubicBezTo>
                <a:cubicBezTo>
                  <a:pt x="3726911" y="4391919"/>
                  <a:pt x="3656370" y="4376159"/>
                  <a:pt x="3619500" y="4365625"/>
                </a:cubicBezTo>
                <a:cubicBezTo>
                  <a:pt x="3431881" y="4312020"/>
                  <a:pt x="3798927" y="4405498"/>
                  <a:pt x="3476625" y="4333875"/>
                </a:cubicBezTo>
                <a:cubicBezTo>
                  <a:pt x="3460290" y="4330245"/>
                  <a:pt x="3445631" y="4319848"/>
                  <a:pt x="3429000" y="4318000"/>
                </a:cubicBezTo>
                <a:cubicBezTo>
                  <a:pt x="3349935" y="4309215"/>
                  <a:pt x="3270250" y="4307417"/>
                  <a:pt x="3190875" y="4302125"/>
                </a:cubicBezTo>
                <a:cubicBezTo>
                  <a:pt x="3169708" y="4296833"/>
                  <a:pt x="3148939" y="4289568"/>
                  <a:pt x="3127375" y="4286250"/>
                </a:cubicBezTo>
                <a:cubicBezTo>
                  <a:pt x="3080014" y="4278964"/>
                  <a:pt x="3032090" y="4275974"/>
                  <a:pt x="2984500" y="4270375"/>
                </a:cubicBezTo>
                <a:lnTo>
                  <a:pt x="2857500" y="4254500"/>
                </a:lnTo>
                <a:cubicBezTo>
                  <a:pt x="2825636" y="4249948"/>
                  <a:pt x="2794217" y="4242386"/>
                  <a:pt x="2762250" y="4238625"/>
                </a:cubicBezTo>
                <a:cubicBezTo>
                  <a:pt x="2704202" y="4231796"/>
                  <a:pt x="2645657" y="4229714"/>
                  <a:pt x="2587625" y="4222750"/>
                </a:cubicBezTo>
                <a:cubicBezTo>
                  <a:pt x="2513323" y="4213834"/>
                  <a:pt x="2439458" y="4201583"/>
                  <a:pt x="2365375" y="4191000"/>
                </a:cubicBezTo>
                <a:cubicBezTo>
                  <a:pt x="2328333" y="4185708"/>
                  <a:pt x="2290941" y="4182463"/>
                  <a:pt x="2254250" y="4175125"/>
                </a:cubicBezTo>
                <a:cubicBezTo>
                  <a:pt x="2153481" y="4154971"/>
                  <a:pt x="2201052" y="4165794"/>
                  <a:pt x="2111375" y="4143375"/>
                </a:cubicBezTo>
                <a:cubicBezTo>
                  <a:pt x="2095500" y="4127500"/>
                  <a:pt x="2078123" y="4112997"/>
                  <a:pt x="2063750" y="4095750"/>
                </a:cubicBezTo>
                <a:cubicBezTo>
                  <a:pt x="2051536" y="4081093"/>
                  <a:pt x="2040533" y="4065190"/>
                  <a:pt x="2032000" y="4048125"/>
                </a:cubicBezTo>
                <a:cubicBezTo>
                  <a:pt x="2015728" y="4015582"/>
                  <a:pt x="2006288" y="3951315"/>
                  <a:pt x="2000250" y="3921125"/>
                </a:cubicBezTo>
                <a:cubicBezTo>
                  <a:pt x="1985804" y="3689993"/>
                  <a:pt x="1973206" y="3677103"/>
                  <a:pt x="2000250" y="3460750"/>
                </a:cubicBezTo>
                <a:cubicBezTo>
                  <a:pt x="2002326" y="3444146"/>
                  <a:pt x="2010833" y="3429000"/>
                  <a:pt x="2016125" y="3413125"/>
                </a:cubicBezTo>
                <a:cubicBezTo>
                  <a:pt x="2010833" y="3360208"/>
                  <a:pt x="2010051" y="3306645"/>
                  <a:pt x="2000250" y="3254375"/>
                </a:cubicBezTo>
                <a:cubicBezTo>
                  <a:pt x="1994082" y="3221481"/>
                  <a:pt x="1998434" y="3174092"/>
                  <a:pt x="1968500" y="3159125"/>
                </a:cubicBezTo>
                <a:lnTo>
                  <a:pt x="1905000" y="3127375"/>
                </a:lnTo>
                <a:cubicBezTo>
                  <a:pt x="1894417" y="3111500"/>
                  <a:pt x="1889429" y="3089862"/>
                  <a:pt x="1873250" y="3079750"/>
                </a:cubicBezTo>
                <a:cubicBezTo>
                  <a:pt x="1844870" y="3062012"/>
                  <a:pt x="1778000" y="3048000"/>
                  <a:pt x="1778000" y="3048000"/>
                </a:cubicBezTo>
                <a:cubicBezTo>
                  <a:pt x="1762125" y="3032125"/>
                  <a:pt x="1749055" y="3012828"/>
                  <a:pt x="1730375" y="3000375"/>
                </a:cubicBezTo>
                <a:cubicBezTo>
                  <a:pt x="1716452" y="2991093"/>
                  <a:pt x="1691052" y="2999029"/>
                  <a:pt x="1682750" y="2984500"/>
                </a:cubicBezTo>
                <a:cubicBezTo>
                  <a:pt x="1666780" y="2956553"/>
                  <a:pt x="1672633" y="2920919"/>
                  <a:pt x="1666875" y="2889250"/>
                </a:cubicBezTo>
                <a:cubicBezTo>
                  <a:pt x="1662048" y="2862703"/>
                  <a:pt x="1656292" y="2836333"/>
                  <a:pt x="1651000" y="2809875"/>
                </a:cubicBezTo>
                <a:cubicBezTo>
                  <a:pt x="1645708" y="2693458"/>
                  <a:pt x="1644418" y="2576791"/>
                  <a:pt x="1635125" y="2460625"/>
                </a:cubicBezTo>
                <a:cubicBezTo>
                  <a:pt x="1633395" y="2439000"/>
                  <a:pt x="1605525" y="2376641"/>
                  <a:pt x="1587500" y="2365375"/>
                </a:cubicBezTo>
                <a:cubicBezTo>
                  <a:pt x="1559120" y="2347637"/>
                  <a:pt x="1520097" y="2352189"/>
                  <a:pt x="1492250" y="2333625"/>
                </a:cubicBezTo>
                <a:cubicBezTo>
                  <a:pt x="1476375" y="2323042"/>
                  <a:pt x="1462725" y="2307908"/>
                  <a:pt x="1444625" y="2301875"/>
                </a:cubicBezTo>
                <a:cubicBezTo>
                  <a:pt x="1414089" y="2291696"/>
                  <a:pt x="1380796" y="2292983"/>
                  <a:pt x="1349375" y="2286000"/>
                </a:cubicBezTo>
                <a:cubicBezTo>
                  <a:pt x="1333040" y="2282370"/>
                  <a:pt x="1317894" y="2274528"/>
                  <a:pt x="1301750" y="2270125"/>
                </a:cubicBezTo>
                <a:cubicBezTo>
                  <a:pt x="1259651" y="2258644"/>
                  <a:pt x="1174750" y="2238375"/>
                  <a:pt x="1174750" y="2238375"/>
                </a:cubicBezTo>
                <a:cubicBezTo>
                  <a:pt x="1158875" y="2222500"/>
                  <a:pt x="1138028" y="2210375"/>
                  <a:pt x="1127125" y="2190750"/>
                </a:cubicBezTo>
                <a:cubicBezTo>
                  <a:pt x="1110872" y="2161494"/>
                  <a:pt x="1095375" y="2095500"/>
                  <a:pt x="1095375" y="2095500"/>
                </a:cubicBezTo>
                <a:cubicBezTo>
                  <a:pt x="1090083" y="2037292"/>
                  <a:pt x="1079500" y="1979323"/>
                  <a:pt x="1079500" y="1920875"/>
                </a:cubicBezTo>
                <a:cubicBezTo>
                  <a:pt x="1079500" y="1851880"/>
                  <a:pt x="1084614" y="1782651"/>
                  <a:pt x="1095375" y="1714500"/>
                </a:cubicBezTo>
                <a:cubicBezTo>
                  <a:pt x="1100595" y="1681442"/>
                  <a:pt x="1099278" y="1637814"/>
                  <a:pt x="1127125" y="1619250"/>
                </a:cubicBezTo>
                <a:cubicBezTo>
                  <a:pt x="1158875" y="1598083"/>
                  <a:pt x="1186174" y="1567817"/>
                  <a:pt x="1222375" y="1555750"/>
                </a:cubicBezTo>
                <a:cubicBezTo>
                  <a:pt x="1254125" y="1545167"/>
                  <a:pt x="1284613" y="1529502"/>
                  <a:pt x="1317625" y="1524000"/>
                </a:cubicBezTo>
                <a:cubicBezTo>
                  <a:pt x="1449784" y="1501974"/>
                  <a:pt x="1381011" y="1512677"/>
                  <a:pt x="1524000" y="1492250"/>
                </a:cubicBezTo>
                <a:cubicBezTo>
                  <a:pt x="1539875" y="1486958"/>
                  <a:pt x="1555481" y="1480778"/>
                  <a:pt x="1571625" y="1476375"/>
                </a:cubicBezTo>
                <a:cubicBezTo>
                  <a:pt x="1613724" y="1464894"/>
                  <a:pt x="1698625" y="1444625"/>
                  <a:pt x="1698625" y="1444625"/>
                </a:cubicBezTo>
                <a:cubicBezTo>
                  <a:pt x="1703917" y="1418167"/>
                  <a:pt x="1707956" y="1391427"/>
                  <a:pt x="1714500" y="1365250"/>
                </a:cubicBezTo>
                <a:cubicBezTo>
                  <a:pt x="1718559" y="1349016"/>
                  <a:pt x="1727093" y="1334034"/>
                  <a:pt x="1730375" y="1317625"/>
                </a:cubicBezTo>
                <a:cubicBezTo>
                  <a:pt x="1737713" y="1280934"/>
                  <a:pt x="1740958" y="1243542"/>
                  <a:pt x="1746250" y="1206500"/>
                </a:cubicBezTo>
                <a:cubicBezTo>
                  <a:pt x="1740958" y="1116542"/>
                  <a:pt x="1739342" y="1026292"/>
                  <a:pt x="1730375" y="936625"/>
                </a:cubicBezTo>
                <a:cubicBezTo>
                  <a:pt x="1728710" y="919974"/>
                  <a:pt x="1723782" y="902923"/>
                  <a:pt x="1714500" y="889000"/>
                </a:cubicBezTo>
                <a:cubicBezTo>
                  <a:pt x="1662486" y="810979"/>
                  <a:pt x="1677820" y="868195"/>
                  <a:pt x="1619250" y="809625"/>
                </a:cubicBezTo>
                <a:cubicBezTo>
                  <a:pt x="1600541" y="790916"/>
                  <a:pt x="1591951" y="763063"/>
                  <a:pt x="1571625" y="746125"/>
                </a:cubicBezTo>
                <a:cubicBezTo>
                  <a:pt x="1558770" y="735412"/>
                  <a:pt x="1538967" y="737734"/>
                  <a:pt x="1524000" y="730250"/>
                </a:cubicBezTo>
                <a:cubicBezTo>
                  <a:pt x="1400903" y="668702"/>
                  <a:pt x="1548457" y="722527"/>
                  <a:pt x="1428750" y="682625"/>
                </a:cubicBezTo>
                <a:cubicBezTo>
                  <a:pt x="1397000" y="587375"/>
                  <a:pt x="1439333" y="672042"/>
                  <a:pt x="1365250" y="619125"/>
                </a:cubicBezTo>
                <a:cubicBezTo>
                  <a:pt x="1316256" y="584129"/>
                  <a:pt x="1300510" y="553765"/>
                  <a:pt x="1270000" y="508000"/>
                </a:cubicBezTo>
                <a:cubicBezTo>
                  <a:pt x="1259088" y="453440"/>
                  <a:pt x="1253196" y="417436"/>
                  <a:pt x="1238250" y="365125"/>
                </a:cubicBezTo>
                <a:cubicBezTo>
                  <a:pt x="1233653" y="349035"/>
                  <a:pt x="1226005" y="333835"/>
                  <a:pt x="1222375" y="317500"/>
                </a:cubicBezTo>
                <a:cubicBezTo>
                  <a:pt x="1215392" y="286079"/>
                  <a:pt x="1214307" y="253477"/>
                  <a:pt x="1206500" y="222250"/>
                </a:cubicBezTo>
                <a:cubicBezTo>
                  <a:pt x="1198383" y="189782"/>
                  <a:pt x="1198415" y="150665"/>
                  <a:pt x="1174750" y="127000"/>
                </a:cubicBezTo>
                <a:cubicBezTo>
                  <a:pt x="1158875" y="111125"/>
                  <a:pt x="1147563" y="88665"/>
                  <a:pt x="1127125" y="79375"/>
                </a:cubicBezTo>
                <a:cubicBezTo>
                  <a:pt x="1087400" y="61318"/>
                  <a:pt x="1041522" y="61424"/>
                  <a:pt x="1000125" y="47625"/>
                </a:cubicBezTo>
                <a:cubicBezTo>
                  <a:pt x="864402" y="2384"/>
                  <a:pt x="938084" y="20026"/>
                  <a:pt x="777875" y="0"/>
                </a:cubicBezTo>
                <a:cubicBezTo>
                  <a:pt x="439214" y="16127"/>
                  <a:pt x="555751" y="15875"/>
                  <a:pt x="428625" y="15875"/>
                </a:cubicBezTo>
                <a:lnTo>
                  <a:pt x="508000" y="31750"/>
                </a:lnTo>
                <a:close/>
              </a:path>
            </a:pathLst>
          </a:custGeom>
          <a:noFill/>
          <a:ln w="19050" cmpd="sng">
            <a:solidFill>
              <a:srgbClr val="FF7F2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52" name="Footer Placeholder 5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C4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6816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0" grpId="1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27" y="1563512"/>
            <a:ext cx="808572" cy="887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Consistent Performance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pic>
        <p:nvPicPr>
          <p:cNvPr id="9" name="Content Placeholder 7" descr="accuracy-notchedBoxplo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2642644" y="1851368"/>
            <a:ext cx="8229600" cy="4525963"/>
          </a:xfrm>
          <a:prstGeom prst="rect">
            <a:avLst/>
          </a:prstGeom>
        </p:spPr>
      </p:pic>
      <p:pic>
        <p:nvPicPr>
          <p:cNvPr id="10" name="Content Placeholder 5" descr="timing-notchedBoxplots-mmss.pd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79" r="-38279"/>
          <a:stretch>
            <a:fillRect/>
          </a:stretch>
        </p:blipFill>
        <p:spPr>
          <a:xfrm>
            <a:off x="-1545539" y="1848558"/>
            <a:ext cx="8008439" cy="4535894"/>
          </a:xfrm>
        </p:spPr>
      </p:pic>
      <p:sp>
        <p:nvSpPr>
          <p:cNvPr id="6" name="TextBox 5"/>
          <p:cNvSpPr txBox="1"/>
          <p:nvPr/>
        </p:nvSpPr>
        <p:spPr>
          <a:xfrm>
            <a:off x="1425215" y="1693335"/>
            <a:ext cx="3076226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ntarell Bold"/>
                <a:cs typeface="Cantarell Bold"/>
              </a:rPr>
              <a:t>Duration (</a:t>
            </a:r>
            <a:r>
              <a:rPr lang="en-US" sz="2800" dirty="0" err="1" smtClean="0">
                <a:solidFill>
                  <a:schemeClr val="bg1"/>
                </a:solidFill>
                <a:latin typeface="Cantarell Bold"/>
                <a:cs typeface="Cantarell Bold"/>
              </a:rPr>
              <a:t>mm:ss</a:t>
            </a:r>
            <a:r>
              <a:rPr lang="en-US" sz="2800" dirty="0" smtClean="0">
                <a:solidFill>
                  <a:schemeClr val="bg1"/>
                </a:solidFill>
                <a:latin typeface="Cantarell Bold"/>
                <a:cs typeface="Cantarell Bold"/>
              </a:rPr>
              <a:t>)</a:t>
            </a:r>
            <a:endParaRPr lang="en-US" sz="28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8433" y="1690517"/>
            <a:ext cx="2458192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ntarell Bold"/>
                <a:cs typeface="Cantarell Bold"/>
              </a:rPr>
              <a:t>Accuracy (%)</a:t>
            </a:r>
            <a:endParaRPr lang="en-US" sz="2800" dirty="0">
              <a:solidFill>
                <a:schemeClr val="bg1"/>
              </a:solidFill>
              <a:latin typeface="Cantarell Bold"/>
              <a:cs typeface="Cantarell Bol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75" y="1622777"/>
            <a:ext cx="665440" cy="663222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818444" y="4430889"/>
            <a:ext cx="423334" cy="95955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1521177" y="4823179"/>
            <a:ext cx="423334" cy="637822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223910" y="5046135"/>
            <a:ext cx="423334" cy="41486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898421" y="5297312"/>
            <a:ext cx="423334" cy="248355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575755" y="3505201"/>
            <a:ext cx="423334" cy="770466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125155" y="4645378"/>
            <a:ext cx="423334" cy="66040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813777" y="2977444"/>
            <a:ext cx="423334" cy="1904999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7193844" y="4611512"/>
            <a:ext cx="423334" cy="581378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882467" y="4368801"/>
            <a:ext cx="423334" cy="581378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154288" y="5063075"/>
            <a:ext cx="423334" cy="285036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871133" y="5300141"/>
            <a:ext cx="423334" cy="259637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2531533" y="5452542"/>
            <a:ext cx="423334" cy="121348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265311" y="5381986"/>
            <a:ext cx="423334" cy="163681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942644" y="4450652"/>
            <a:ext cx="423334" cy="375348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461000" y="2392669"/>
            <a:ext cx="2187222" cy="90887"/>
          </a:xfrm>
          <a:custGeom>
            <a:avLst/>
            <a:gdLst>
              <a:gd name="connsiteX0" fmla="*/ 0 w 2187222"/>
              <a:gd name="connsiteY0" fmla="*/ 90887 h 90887"/>
              <a:gd name="connsiteX1" fmla="*/ 0 w 2187222"/>
              <a:gd name="connsiteY1" fmla="*/ 90887 h 90887"/>
              <a:gd name="connsiteX2" fmla="*/ 508000 w 2187222"/>
              <a:gd name="connsiteY2" fmla="*/ 76775 h 90887"/>
              <a:gd name="connsiteX3" fmla="*/ 578556 w 2187222"/>
              <a:gd name="connsiteY3" fmla="*/ 62664 h 90887"/>
              <a:gd name="connsiteX4" fmla="*/ 663222 w 2187222"/>
              <a:gd name="connsiteY4" fmla="*/ 48553 h 90887"/>
              <a:gd name="connsiteX5" fmla="*/ 846667 w 2187222"/>
              <a:gd name="connsiteY5" fmla="*/ 34442 h 90887"/>
              <a:gd name="connsiteX6" fmla="*/ 1524000 w 2187222"/>
              <a:gd name="connsiteY6" fmla="*/ 34442 h 90887"/>
              <a:gd name="connsiteX7" fmla="*/ 1594556 w 2187222"/>
              <a:gd name="connsiteY7" fmla="*/ 48553 h 90887"/>
              <a:gd name="connsiteX8" fmla="*/ 2187222 w 2187222"/>
              <a:gd name="connsiteY8" fmla="*/ 48553 h 90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7222" h="90887">
                <a:moveTo>
                  <a:pt x="0" y="90887"/>
                </a:moveTo>
                <a:lnTo>
                  <a:pt x="0" y="90887"/>
                </a:lnTo>
                <a:cubicBezTo>
                  <a:pt x="169333" y="86183"/>
                  <a:pt x="338803" y="85029"/>
                  <a:pt x="508000" y="76775"/>
                </a:cubicBezTo>
                <a:cubicBezTo>
                  <a:pt x="531956" y="75606"/>
                  <a:pt x="554958" y="66954"/>
                  <a:pt x="578556" y="62664"/>
                </a:cubicBezTo>
                <a:cubicBezTo>
                  <a:pt x="606706" y="57546"/>
                  <a:pt x="634768" y="51548"/>
                  <a:pt x="663222" y="48553"/>
                </a:cubicBezTo>
                <a:cubicBezTo>
                  <a:pt x="724214" y="42133"/>
                  <a:pt x="785519" y="39146"/>
                  <a:pt x="846667" y="34442"/>
                </a:cubicBezTo>
                <a:cubicBezTo>
                  <a:pt x="1100216" y="-28945"/>
                  <a:pt x="923548" y="9934"/>
                  <a:pt x="1524000" y="34442"/>
                </a:cubicBezTo>
                <a:cubicBezTo>
                  <a:pt x="1547964" y="35420"/>
                  <a:pt x="1570577" y="48043"/>
                  <a:pt x="1594556" y="48553"/>
                </a:cubicBezTo>
                <a:cubicBezTo>
                  <a:pt x="1792067" y="52755"/>
                  <a:pt x="1989667" y="48553"/>
                  <a:pt x="2187222" y="48553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5463822" y="2500497"/>
            <a:ext cx="423334" cy="505170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152445" y="2497675"/>
            <a:ext cx="423334" cy="112881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6826956" y="2494853"/>
            <a:ext cx="423334" cy="112881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7518401" y="2494852"/>
            <a:ext cx="423334" cy="112881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8212666" y="2455342"/>
            <a:ext cx="423334" cy="620880"/>
          </a:xfrm>
          <a:prstGeom prst="roundRect">
            <a:avLst/>
          </a:prstGeom>
          <a:noFill/>
          <a:ln w="28575" cap="flat" cmpd="sng" algn="ctr">
            <a:solidFill>
              <a:srgbClr val="FF24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3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24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2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220" y="16933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97"/>
            <a:ext cx="9144000" cy="433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41" y="559395"/>
            <a:ext cx="7874000" cy="11806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222" y="6301887"/>
            <a:ext cx="3317336" cy="5123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0277" y="1795709"/>
            <a:ext cx="3216860" cy="240887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1027773" y="1835591"/>
            <a:ext cx="3271423" cy="240255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8016" y="1781109"/>
            <a:ext cx="3270014" cy="24479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4972654" y="1832769"/>
            <a:ext cx="3271423" cy="240255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1879" y="4317728"/>
            <a:ext cx="3270014" cy="24479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10840" y="4370775"/>
            <a:ext cx="3271423" cy="240255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76115" y="4321381"/>
            <a:ext cx="3251082" cy="244902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970319" y="4367953"/>
            <a:ext cx="3271423" cy="2402559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2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325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Challenge 2: Asynchronous Events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rcRect t="2594" b="2594"/>
          <a:stretch>
            <a:fillRect/>
          </a:stretch>
        </p:blipFill>
        <p:spPr>
          <a:xfrm>
            <a:off x="457201" y="1600201"/>
            <a:ext cx="4041939" cy="356314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51471" y="3254165"/>
            <a:ext cx="1670771" cy="95658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Lobster Two"/>
                <a:cs typeface="Lobster Two"/>
              </a:rPr>
              <a:t>User logs 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9044" y="162389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 page expiry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564" y="190021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084" y="219202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r>
              <a:rPr lang="en-US" sz="1600" b="1" dirty="0" smtClean="0">
                <a:solidFill>
                  <a:srgbClr val="C5D908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8117262" y="2015637"/>
            <a:ext cx="207073" cy="455589"/>
          </a:xfrm>
          <a:prstGeom prst="curvedRightArrow">
            <a:avLst/>
          </a:prstGeom>
          <a:ln w="12700" cmpd="sng">
            <a:solidFill>
              <a:srgbClr val="8FBD4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C4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22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325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Challenge 2: Asynchronous Events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9044" y="162389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 page expiry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564" y="190021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084" y="219202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r>
              <a:rPr lang="en-US" sz="1600" b="1" dirty="0" smtClean="0">
                <a:solidFill>
                  <a:srgbClr val="C5D908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8117262" y="2015637"/>
            <a:ext cx="207073" cy="455589"/>
          </a:xfrm>
          <a:prstGeom prst="curvedRightArrow">
            <a:avLst/>
          </a:prstGeom>
          <a:ln w="12700" cmpd="sng">
            <a:solidFill>
              <a:srgbClr val="8FBD4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pic>
        <p:nvPicPr>
          <p:cNvPr id="12" name="Content Placeholder 10"/>
          <p:cNvPicPr>
            <a:picLocks noChangeAspect="1"/>
          </p:cNvPicPr>
          <p:nvPr/>
        </p:nvPicPr>
        <p:blipFill>
          <a:blip r:embed="rId3"/>
          <a:srcRect l="-9532" r="-9532"/>
          <a:stretch>
            <a:fillRect/>
          </a:stretch>
        </p:blipFill>
        <p:spPr>
          <a:xfrm>
            <a:off x="82829" y="1600199"/>
            <a:ext cx="4776485" cy="360213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2070730" y="1961508"/>
            <a:ext cx="1670389" cy="82725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Lobster Two"/>
                <a:cs typeface="Lobster Two"/>
              </a:rPr>
              <a:t>View gallery</a:t>
            </a:r>
            <a:endParaRPr lang="en-US" sz="2000" dirty="0">
              <a:latin typeface="Lobster Two"/>
              <a:cs typeface="Lobster Two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01609" y="252898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9129" y="278981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9129" y="303765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6649" y="328299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8" name="Curved Right Arrow 17"/>
          <p:cNvSpPr/>
          <p:nvPr/>
        </p:nvSpPr>
        <p:spPr>
          <a:xfrm flipH="1" flipV="1">
            <a:off x="6873848" y="2678642"/>
            <a:ext cx="265532" cy="604353"/>
          </a:xfrm>
          <a:prstGeom prst="curvedRightArrow">
            <a:avLst/>
          </a:prstGeom>
          <a:ln w="12700" cmpd="sng">
            <a:solidFill>
              <a:srgbClr val="FAA58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200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 flipV="1">
            <a:off x="6920313" y="2956893"/>
            <a:ext cx="429532" cy="510972"/>
          </a:xfrm>
          <a:prstGeom prst="curvedRightArrow">
            <a:avLst>
              <a:gd name="adj1" fmla="val 50000"/>
              <a:gd name="adj2" fmla="val 17021"/>
              <a:gd name="adj3" fmla="val 25000"/>
            </a:avLst>
          </a:prstGeom>
          <a:ln w="12700" cmpd="sng">
            <a:solidFill>
              <a:srgbClr val="8FBD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0C4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979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325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Challenge 2: Asynchronous Events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9044" y="162389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 page expiry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564" y="190021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084" y="219202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r>
              <a:rPr lang="en-US" sz="1600" b="1" dirty="0" smtClean="0">
                <a:solidFill>
                  <a:srgbClr val="C5D908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8117262" y="2015637"/>
            <a:ext cx="207073" cy="455589"/>
          </a:xfrm>
          <a:prstGeom prst="curvedRightArrow">
            <a:avLst/>
          </a:prstGeom>
          <a:ln w="12700" cmpd="sng">
            <a:solidFill>
              <a:srgbClr val="8FBD4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1609" y="252898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9129" y="278981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9129" y="303765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6649" y="328299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8" name="Curved Right Arrow 17"/>
          <p:cNvSpPr/>
          <p:nvPr/>
        </p:nvSpPr>
        <p:spPr>
          <a:xfrm flipH="1" flipV="1">
            <a:off x="6873848" y="2678642"/>
            <a:ext cx="265532" cy="604353"/>
          </a:xfrm>
          <a:prstGeom prst="curvedRightArrow">
            <a:avLst/>
          </a:prstGeom>
          <a:ln w="12700" cmpd="sng">
            <a:solidFill>
              <a:srgbClr val="FAA58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200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 flipV="1">
            <a:off x="6920313" y="2956893"/>
            <a:ext cx="429532" cy="510972"/>
          </a:xfrm>
          <a:prstGeom prst="curvedRightArrow">
            <a:avLst>
              <a:gd name="adj1" fmla="val 50000"/>
              <a:gd name="adj2" fmla="val 17021"/>
              <a:gd name="adj3" fmla="val 25000"/>
            </a:avLst>
          </a:prstGeom>
          <a:ln w="12700" cmpd="sng">
            <a:solidFill>
              <a:srgbClr val="8FBD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20" name="Content Placeholder 17"/>
          <p:cNvPicPr>
            <a:picLocks noChangeAspect="1"/>
          </p:cNvPicPr>
          <p:nvPr/>
        </p:nvPicPr>
        <p:blipFill>
          <a:blip r:embed="rId3"/>
          <a:srcRect t="-16461" b="-16461"/>
          <a:stretch>
            <a:fillRect/>
          </a:stretch>
        </p:blipFill>
        <p:spPr>
          <a:xfrm>
            <a:off x="457200" y="1187989"/>
            <a:ext cx="4019150" cy="35749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2112157" y="2458833"/>
            <a:ext cx="1891255" cy="895961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Lobster Two"/>
                <a:cs typeface="Lobster Two"/>
              </a:rPr>
              <a:t>View slideshow</a:t>
            </a:r>
            <a:endParaRPr lang="en-US" sz="2000" dirty="0">
              <a:latin typeface="Lobster Two"/>
              <a:cs typeface="Lobster Two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2764" y="3620388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next image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3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0C4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852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6"/>
          <p:cNvPicPr>
            <a:picLocks noChangeAspect="1"/>
          </p:cNvPicPr>
          <p:nvPr/>
        </p:nvPicPr>
        <p:blipFill>
          <a:blip r:embed="rId2"/>
          <a:srcRect l="-27451" r="-27451"/>
          <a:stretch>
            <a:fillRect/>
          </a:stretch>
        </p:blipFill>
        <p:spPr>
          <a:xfrm>
            <a:off x="-673635" y="1641611"/>
            <a:ext cx="6231376" cy="3645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53255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solidFill>
                  <a:srgbClr val="000C4C"/>
                </a:solidFill>
                <a:latin typeface="Cantarell Bold"/>
                <a:cs typeface="Cantarell Bold"/>
              </a:rPr>
              <a:t>Challenge 2: Asynchronous Events</a:t>
            </a:r>
            <a:endParaRPr lang="en-US" sz="44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09044" y="162389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cs typeface="Courier New"/>
              </a:rPr>
              <a:t>for page expiry</a:t>
            </a:r>
            <a:endParaRPr lang="en-US" sz="16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06564" y="190021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4084" y="219202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r>
              <a:rPr lang="en-US" sz="1600" b="1" dirty="0" smtClean="0">
                <a:solidFill>
                  <a:srgbClr val="C5D908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login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9" name="Curved Right Arrow 8"/>
          <p:cNvSpPr/>
          <p:nvPr/>
        </p:nvSpPr>
        <p:spPr>
          <a:xfrm flipH="1" flipV="1">
            <a:off x="8117262" y="2015637"/>
            <a:ext cx="207073" cy="455589"/>
          </a:xfrm>
          <a:prstGeom prst="curvedRightArrow">
            <a:avLst/>
          </a:prstGeom>
          <a:ln w="12700" cmpd="sng">
            <a:solidFill>
              <a:srgbClr val="8FBD4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01609" y="252898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99129" y="278981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99129" y="3037657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ED813A"/>
              </a:solidFill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96649" y="3282997"/>
            <a:ext cx="325257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18" name="Curved Right Arrow 17"/>
          <p:cNvSpPr/>
          <p:nvPr/>
        </p:nvSpPr>
        <p:spPr>
          <a:xfrm flipH="1" flipV="1">
            <a:off x="6873848" y="2678642"/>
            <a:ext cx="265532" cy="604353"/>
          </a:xfrm>
          <a:prstGeom prst="curvedRightArrow">
            <a:avLst/>
          </a:prstGeom>
          <a:ln w="12700" cmpd="sng">
            <a:solidFill>
              <a:srgbClr val="FAA58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200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 flipH="1" flipV="1">
            <a:off x="6920313" y="2956893"/>
            <a:ext cx="429532" cy="510972"/>
          </a:xfrm>
          <a:prstGeom prst="curvedRightArrow">
            <a:avLst>
              <a:gd name="adj1" fmla="val 50000"/>
              <a:gd name="adj2" fmla="val 17021"/>
              <a:gd name="adj3" fmla="val 25000"/>
            </a:avLst>
          </a:prstGeom>
          <a:ln w="12700" cmpd="sng">
            <a:solidFill>
              <a:srgbClr val="8FBD4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2764" y="3620388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 next image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90285" y="3967422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request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image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87805" y="4228252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Server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8FBD45"/>
                </a:solidFill>
                <a:latin typeface="Courier New"/>
                <a:cs typeface="Courier New"/>
              </a:rPr>
              <a:t>response</a:t>
            </a:r>
            <a:endParaRPr lang="en-US" sz="1600" b="1" dirty="0">
              <a:solidFill>
                <a:srgbClr val="8FBD45"/>
              </a:solidFill>
              <a:latin typeface="Courier New"/>
              <a:cs typeface="Courier New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85325" y="4489082"/>
            <a:ext cx="325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D813A"/>
                </a:solidFill>
                <a:latin typeface="Courier New"/>
                <a:cs typeface="Courier New"/>
              </a:rPr>
              <a:t>Timeout</a:t>
            </a:r>
            <a:r>
              <a:rPr lang="en-US" sz="1600" b="1" dirty="0">
                <a:solidFill>
                  <a:srgbClr val="FF520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callback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7510559" y="4098082"/>
            <a:ext cx="265532" cy="391000"/>
          </a:xfrm>
          <a:prstGeom prst="curvedRightArrow">
            <a:avLst/>
          </a:prstGeom>
          <a:ln w="12700" cmpd="sng">
            <a:solidFill>
              <a:srgbClr val="8FBD4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CADFF"/>
              </a:solidFill>
            </a:endParaRPr>
          </a:p>
        </p:txBody>
      </p:sp>
      <p:sp>
        <p:nvSpPr>
          <p:cNvPr id="34" name="Curved Right Arrow 33"/>
          <p:cNvSpPr/>
          <p:nvPr/>
        </p:nvSpPr>
        <p:spPr>
          <a:xfrm flipH="1" flipV="1">
            <a:off x="7799515" y="3811032"/>
            <a:ext cx="265532" cy="901594"/>
          </a:xfrm>
          <a:prstGeom prst="curvedRightArrow">
            <a:avLst/>
          </a:prstGeom>
          <a:ln w="12700" cmpd="sng">
            <a:solidFill>
              <a:srgbClr val="FAA58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52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94344" y="5046709"/>
            <a:ext cx="38151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D813A"/>
                </a:solidFill>
                <a:latin typeface="Courier New"/>
                <a:cs typeface="Courier New"/>
              </a:rPr>
              <a:t>Timeout </a:t>
            </a:r>
            <a:r>
              <a:rPr lang="en-US" sz="1600" b="1" dirty="0" smtClean="0">
                <a:solidFill>
                  <a:srgbClr val="000C4C"/>
                </a:solidFill>
                <a:latin typeface="Courier New"/>
                <a:cs typeface="Courier New"/>
              </a:rPr>
              <a:t>callback page expiry</a:t>
            </a:r>
            <a:endParaRPr lang="en-US" sz="16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6" name="Curved Right Arrow 25"/>
          <p:cNvSpPr/>
          <p:nvPr/>
        </p:nvSpPr>
        <p:spPr>
          <a:xfrm flipV="1">
            <a:off x="4540066" y="1722754"/>
            <a:ext cx="382783" cy="3562175"/>
          </a:xfrm>
          <a:prstGeom prst="curvedRightArrow">
            <a:avLst>
              <a:gd name="adj1" fmla="val 25000"/>
              <a:gd name="adj2" fmla="val 42008"/>
              <a:gd name="adj3" fmla="val 25000"/>
            </a:avLst>
          </a:prstGeom>
          <a:ln w="12700" cmpd="sng">
            <a:solidFill>
              <a:srgbClr val="FAA58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Content Placeholder 4"/>
          <p:cNvPicPr>
            <a:picLocks noChangeAspect="1"/>
          </p:cNvPicPr>
          <p:nvPr/>
        </p:nvPicPr>
        <p:blipFill>
          <a:blip r:embed="rId4"/>
          <a:srcRect t="2594" b="2594"/>
          <a:stretch>
            <a:fillRect/>
          </a:stretch>
        </p:blipFill>
        <p:spPr>
          <a:xfrm>
            <a:off x="415784" y="1641610"/>
            <a:ext cx="4056993" cy="3868148"/>
          </a:xfrm>
          <a:prstGeom prst="rect">
            <a:avLst/>
          </a:prstGeom>
        </p:spPr>
      </p:pic>
      <p:sp>
        <p:nvSpPr>
          <p:cNvPr id="2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0C4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3143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 animBg="1"/>
      <p:bldP spid="34" grpId="0" animBg="1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>
                <a:solidFill>
                  <a:srgbClr val="000C4C"/>
                </a:solidFill>
                <a:latin typeface="Cantarell Bold"/>
                <a:cs typeface="Cantarell Bold"/>
              </a:rPr>
              <a:t>Challenge 3: DOM State</a:t>
            </a:r>
            <a:endParaRPr lang="en-US" sz="4000" dirty="0">
              <a:solidFill>
                <a:srgbClr val="000C4C"/>
              </a:solidFill>
              <a:latin typeface="Cantarell Bold"/>
              <a:cs typeface="Cantarell Bold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6993" y="1600200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function </a:t>
            </a:r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submissionHandler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(e) { 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7809" y="1876997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$('#</a:t>
            </a:r>
            <a:r>
              <a:rPr lang="en-US" sz="1400" b="1" dirty="0" err="1">
                <a:solidFill>
                  <a:srgbClr val="77933C"/>
                </a:solidFill>
                <a:latin typeface="Courier New"/>
                <a:cs typeface="Courier New"/>
              </a:rPr>
              <a:t>regMsg</a:t>
            </a:r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').html("Submitted!");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809" y="2155340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var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 email = $('#email').</a:t>
            </a:r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val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();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329" y="2432137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if (</a:t>
            </a:r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isEmailValid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(email)) { 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585" y="2724424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informServer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(email);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1104" y="3001221"/>
            <a:ext cx="454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$('#</a:t>
            </a:r>
            <a:r>
              <a:rPr lang="en-US" sz="1400" b="1" dirty="0" err="1">
                <a:solidFill>
                  <a:srgbClr val="77933C"/>
                </a:solidFill>
                <a:latin typeface="Courier New"/>
                <a:cs typeface="Courier New"/>
              </a:rPr>
              <a:t>submitBtn</a:t>
            </a:r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').</a:t>
            </a:r>
            <a:r>
              <a:rPr lang="en-US" sz="1400" b="1" dirty="0" err="1" smtClean="0">
                <a:solidFill>
                  <a:srgbClr val="77933C"/>
                </a:solidFill>
                <a:latin typeface="Courier New"/>
                <a:cs typeface="Courier New"/>
              </a:rPr>
              <a:t>attr</a:t>
            </a:r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("disabled", true)</a:t>
            </a:r>
            <a:r>
              <a:rPr lang="en-US" sz="1400" b="1" dirty="0" smtClean="0">
                <a:solidFill>
                  <a:srgbClr val="77933C"/>
                </a:solidFill>
                <a:latin typeface="Courier New"/>
                <a:cs typeface="Courier New"/>
              </a:rPr>
              <a:t>;</a:t>
            </a:r>
            <a:endParaRPr lang="en-US" sz="1400" b="1" dirty="0">
              <a:solidFill>
                <a:srgbClr val="77933C"/>
              </a:solidFill>
              <a:latin typeface="Courier New"/>
              <a:cs typeface="Courier New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809" y="3279564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033" y="3556361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0835" y="3848912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0C4C"/>
                </a:solidFill>
                <a:latin typeface="Courier New"/>
                <a:cs typeface="Courier New"/>
              </a:rPr>
              <a:t>. . .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355" y="4125709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function </a:t>
            </a:r>
            <a:r>
              <a:rPr lang="en-US" sz="1400" b="1" dirty="0" err="1">
                <a:solidFill>
                  <a:srgbClr val="000C4C"/>
                </a:solidFill>
                <a:latin typeface="Courier New"/>
                <a:cs typeface="Courier New"/>
              </a:rPr>
              <a:t>informServer</a:t>
            </a:r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(email) { 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1651" y="4404052"/>
            <a:ext cx="336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$.get('/register/', { email </a:t>
            </a:r>
            <a:r>
              <a:rPr lang="en-US" sz="1400" b="1" dirty="0" smtClean="0">
                <a:solidFill>
                  <a:srgbClr val="000C4C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4051" y="4680849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, function(data</a:t>
            </a:r>
            <a:r>
              <a:rPr lang="en-US" sz="1400" b="1" dirty="0" smtClean="0">
                <a:solidFill>
                  <a:srgbClr val="000C4C"/>
                </a:solidFill>
                <a:latin typeface="Courier New"/>
                <a:cs typeface="Courier New"/>
              </a:rPr>
              <a:t>) { </a:t>
            </a:r>
            <a:endParaRPr lang="en-US" sz="14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2307" y="4973136"/>
            <a:ext cx="311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$</a:t>
            </a:r>
            <a:r>
              <a:rPr lang="en-US" sz="1400" b="1" dirty="0" smtClean="0">
                <a:solidFill>
                  <a:srgbClr val="77933C"/>
                </a:solidFill>
                <a:latin typeface="Courier New"/>
                <a:cs typeface="Courier New"/>
              </a:rPr>
              <a:t>(’#</a:t>
            </a:r>
            <a:r>
              <a:rPr lang="en-US" sz="1400" b="1" dirty="0" err="1" smtClean="0">
                <a:solidFill>
                  <a:srgbClr val="77933C"/>
                </a:solidFill>
                <a:latin typeface="Courier New"/>
                <a:cs typeface="Courier New"/>
              </a:rPr>
              <a:t>srvrMsg</a:t>
            </a:r>
            <a:r>
              <a:rPr lang="en-US" sz="1400" b="1" dirty="0">
                <a:solidFill>
                  <a:srgbClr val="77933C"/>
                </a:solidFill>
                <a:latin typeface="Courier New"/>
                <a:cs typeface="Courier New"/>
              </a:rPr>
              <a:t>').append(data);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0675" y="5249933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});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75" y="5541743"/>
            <a:ext cx="379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C4C"/>
                </a:solidFill>
                <a:latin typeface="Courier New"/>
                <a:cs typeface="Courier New"/>
              </a:rPr>
              <a:t>}</a:t>
            </a:r>
            <a:endParaRPr lang="en-US" sz="1400" dirty="0">
              <a:solidFill>
                <a:srgbClr val="000C4C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32374" y="1995673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html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692096" y="2752159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head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17549" y="2752159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Body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13993" y="3515409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P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69078" y="3515409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div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995249" y="3515409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a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881310" y="3515409"/>
            <a:ext cx="1191232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rgbClr val="000C4C"/>
                </a:solidFill>
                <a:latin typeface="Courier New"/>
                <a:cs typeface="Courier New"/>
              </a:rPr>
              <a:t>srvrMsg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303066" y="4270935"/>
            <a:ext cx="949621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rgbClr val="000C4C"/>
                </a:solidFill>
                <a:latin typeface="Courier New"/>
                <a:cs typeface="Courier New"/>
              </a:rPr>
              <a:t>regMsg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24175" y="4270935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div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692096" y="5010385"/>
            <a:ext cx="102275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caption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986339" y="5010385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form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3234" y="5772570"/>
            <a:ext cx="907723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label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554772" y="5772570"/>
            <a:ext cx="846151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input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80225" y="5772570"/>
            <a:ext cx="1302858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err="1" smtClean="0">
                <a:solidFill>
                  <a:srgbClr val="000C4C"/>
                </a:solidFill>
                <a:latin typeface="Courier New"/>
                <a:cs typeface="Courier New"/>
              </a:rPr>
              <a:t>submitBtn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19" idx="2"/>
            <a:endCxn id="20" idx="0"/>
          </p:cNvCxnSpPr>
          <p:nvPr/>
        </p:nvCxnSpPr>
        <p:spPr>
          <a:xfrm rot="5400000">
            <a:off x="6179057" y="2321858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9" idx="2"/>
            <a:endCxn id="21" idx="0"/>
          </p:cNvCxnSpPr>
          <p:nvPr/>
        </p:nvCxnSpPr>
        <p:spPr>
          <a:xfrm rot="16200000" flipH="1">
            <a:off x="6691783" y="2349409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6640881" y="3078345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6200000" flipH="1">
            <a:off x="7169684" y="3105896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rot="16200000" flipH="1">
            <a:off x="7604621" y="2646080"/>
            <a:ext cx="359237" cy="1411569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rot="5400000">
            <a:off x="6077952" y="2514903"/>
            <a:ext cx="359237" cy="1673924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5400000">
            <a:off x="6015760" y="3841595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6528486" y="3869146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6500935" y="4578906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6200000" flipH="1">
            <a:off x="7013661" y="4606457"/>
            <a:ext cx="320323" cy="48517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>
            <a:off x="6970622" y="5326059"/>
            <a:ext cx="320323" cy="54027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>
            <a:off x="7400922" y="5592815"/>
            <a:ext cx="699083" cy="147605"/>
          </a:xfrm>
          <a:prstGeom prst="bentConnector2">
            <a:avLst/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5862503" y="5592817"/>
            <a:ext cx="1538420" cy="179616"/>
          </a:xfrm>
          <a:prstGeom prst="bentConnector3">
            <a:avLst>
              <a:gd name="adj1" fmla="val 100162"/>
            </a:avLst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8092076" y="4173514"/>
            <a:ext cx="753965" cy="436163"/>
          </a:xfrm>
          <a:prstGeom prst="roundRect">
            <a:avLst/>
          </a:prstGeom>
          <a:solidFill>
            <a:srgbClr val="C3D69B"/>
          </a:solidFill>
          <a:ln w="28575" cmpd="sng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 smtClean="0">
                <a:solidFill>
                  <a:srgbClr val="000C4C"/>
                </a:solidFill>
                <a:latin typeface="Courier New"/>
                <a:cs typeface="Courier New"/>
              </a:rPr>
              <a:t>p</a:t>
            </a:r>
            <a:endParaRPr lang="en-US" sz="1500" b="1" dirty="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cxnSp>
        <p:nvCxnSpPr>
          <p:cNvPr id="47" name="Straight Connector 46"/>
          <p:cNvCxnSpPr>
            <a:stCxn id="25" idx="2"/>
            <a:endCxn id="46" idx="0"/>
          </p:cNvCxnSpPr>
          <p:nvPr/>
        </p:nvCxnSpPr>
        <p:spPr>
          <a:xfrm flipH="1">
            <a:off x="8469059" y="3951572"/>
            <a:ext cx="7867" cy="221942"/>
          </a:xfrm>
          <a:prstGeom prst="line">
            <a:avLst/>
          </a:prstGeom>
          <a:ln w="12700" cmpd="sng">
            <a:solidFill>
              <a:srgbClr val="C5D9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Pentagon 47"/>
          <p:cNvSpPr/>
          <p:nvPr/>
        </p:nvSpPr>
        <p:spPr>
          <a:xfrm>
            <a:off x="325256" y="1646671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49" name="Pentagon 48"/>
          <p:cNvSpPr/>
          <p:nvPr/>
        </p:nvSpPr>
        <p:spPr>
          <a:xfrm>
            <a:off x="323481" y="1907977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0" name="Pentagon 49"/>
          <p:cNvSpPr/>
          <p:nvPr/>
        </p:nvSpPr>
        <p:spPr>
          <a:xfrm>
            <a:off x="323481" y="2186321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1" name="Pentagon 50"/>
          <p:cNvSpPr/>
          <p:nvPr/>
        </p:nvSpPr>
        <p:spPr>
          <a:xfrm>
            <a:off x="321706" y="2447627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2" name="Pentagon 51"/>
          <p:cNvSpPr/>
          <p:nvPr/>
        </p:nvSpPr>
        <p:spPr>
          <a:xfrm>
            <a:off x="328818" y="2787932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327043" y="3049238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4" name="Pentagon 53"/>
          <p:cNvSpPr/>
          <p:nvPr/>
        </p:nvSpPr>
        <p:spPr>
          <a:xfrm>
            <a:off x="323481" y="4190434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321706" y="4451740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6" name="Pentagon 55"/>
          <p:cNvSpPr/>
          <p:nvPr/>
        </p:nvSpPr>
        <p:spPr>
          <a:xfrm>
            <a:off x="319931" y="5022370"/>
            <a:ext cx="371737" cy="276796"/>
          </a:xfrm>
          <a:prstGeom prst="homePlate">
            <a:avLst/>
          </a:prstGeom>
          <a:solidFill>
            <a:srgbClr val="F77A4C"/>
          </a:solidFill>
          <a:ln>
            <a:solidFill>
              <a:srgbClr val="F77A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275446">
            <a:off x="4910014" y="4717902"/>
            <a:ext cx="388662" cy="205455"/>
          </a:xfrm>
          <a:prstGeom prst="rightArrow">
            <a:avLst/>
          </a:prstGeom>
          <a:solidFill>
            <a:srgbClr val="F77A4C"/>
          </a:solidFill>
          <a:ln w="28575" cmpd="sng">
            <a:solidFill>
              <a:srgbClr val="F77A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000C4C"/>
              </a:solidFill>
            </a:endParaRPr>
          </a:p>
        </p:txBody>
      </p:sp>
      <p:sp>
        <p:nvSpPr>
          <p:cNvPr id="58" name="Right Arrow 57"/>
          <p:cNvSpPr/>
          <p:nvPr/>
        </p:nvSpPr>
        <p:spPr>
          <a:xfrm rot="7924547">
            <a:off x="8671736" y="3179004"/>
            <a:ext cx="388662" cy="205455"/>
          </a:xfrm>
          <a:prstGeom prst="rightArrow">
            <a:avLst/>
          </a:prstGeom>
          <a:solidFill>
            <a:srgbClr val="F77A4C"/>
          </a:solidFill>
          <a:ln w="28575" cmpd="sng">
            <a:solidFill>
              <a:srgbClr val="F77A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C4C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3143031">
            <a:off x="8289763" y="6322659"/>
            <a:ext cx="388662" cy="205455"/>
          </a:xfrm>
          <a:prstGeom prst="rightArrow">
            <a:avLst/>
          </a:prstGeom>
          <a:solidFill>
            <a:srgbClr val="F77A4C"/>
          </a:solidFill>
          <a:ln w="28575" cmpd="sng">
            <a:solidFill>
              <a:srgbClr val="F77A4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000C4C"/>
              </a:solidFill>
              <a:latin typeface="Courier New"/>
              <a:cs typeface="Courier New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63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5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9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4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90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3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00"/>
                            </p:stCondLst>
                            <p:childTnLst>
                              <p:par>
                                <p:cTn id="5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00"/>
                            </p:stCondLst>
                            <p:childTnLst>
                              <p:par>
                                <p:cTn id="6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300"/>
                            </p:stCondLst>
                            <p:childTnLst>
                              <p:par>
                                <p:cTn id="8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6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600"/>
                            </p:stCondLst>
                            <p:childTnLst>
                              <p:par>
                                <p:cTn id="89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ntarell Bold"/>
                <a:cs typeface="Cantarell Bold"/>
              </a:rPr>
              <a:t>Summary of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Event propagation</a:t>
            </a:r>
          </a:p>
          <a:p>
            <a:endParaRPr lang="en-US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Asynchronous events</a:t>
            </a:r>
          </a:p>
          <a:p>
            <a:endParaRPr lang="en-US" dirty="0">
              <a:solidFill>
                <a:schemeClr val="bg1"/>
              </a:solidFill>
              <a:latin typeface="Cantarell Regular"/>
              <a:cs typeface="Cantarell Regula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ntarell Regular"/>
                <a:cs typeface="Cantarell Regular"/>
              </a:rPr>
              <a:t>Implications of events</a:t>
            </a:r>
            <a:endParaRPr lang="en-US" dirty="0">
              <a:solidFill>
                <a:schemeClr val="bg1"/>
              </a:solidFill>
              <a:latin typeface="Cantarell Regular"/>
              <a:cs typeface="Cantarell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67" y="6343927"/>
            <a:ext cx="1383412" cy="660734"/>
          </a:xfrm>
          <a:prstGeom prst="rect">
            <a:avLst/>
          </a:prstGeom>
        </p:spPr>
      </p:pic>
      <p:sp>
        <p:nvSpPr>
          <p:cNvPr id="7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6059304" y="6356350"/>
            <a:ext cx="2895600" cy="365125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000C4C"/>
                </a:solidFill>
              </a:rPr>
              <a:t>6</a:t>
            </a:r>
            <a:endParaRPr lang="en-US" dirty="0">
              <a:solidFill>
                <a:srgbClr val="000C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5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">
      <a:dk1>
        <a:srgbClr val="003366"/>
      </a:dk1>
      <a:lt1>
        <a:srgbClr val="FFFFFF"/>
      </a:lt1>
      <a:dk2>
        <a:srgbClr val="000C4C"/>
      </a:dk2>
      <a:lt2>
        <a:srgbClr val="FFC402"/>
      </a:lt2>
      <a:accent1>
        <a:srgbClr val="3366CC"/>
      </a:accent1>
      <a:accent2>
        <a:srgbClr val="00B000"/>
      </a:accent2>
      <a:accent3>
        <a:srgbClr val="AAAAB2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Blank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3366"/>
        </a:dk1>
        <a:lt1>
          <a:srgbClr val="FFFFFF"/>
        </a:lt1>
        <a:dk2>
          <a:srgbClr val="000099"/>
        </a:dk2>
        <a:lt2>
          <a:srgbClr val="FFD64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701927</TotalTime>
  <Words>897</Words>
  <Application>Microsoft Macintosh PowerPoint</Application>
  <PresentationFormat>On-screen Show (4:3)</PresentationFormat>
  <Paragraphs>366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</vt:lpstr>
      <vt:lpstr>PowerPoint Presentation</vt:lpstr>
      <vt:lpstr>Motivation</vt:lpstr>
      <vt:lpstr>Challenge 1: Event Propagation</vt:lpstr>
      <vt:lpstr>Challenge 2: Asynchronous Events</vt:lpstr>
      <vt:lpstr>Challenge 2: Asynchronous Events</vt:lpstr>
      <vt:lpstr>Challenge 2: Asynchronous Events</vt:lpstr>
      <vt:lpstr>Challenge 2: Asynchronous Events</vt:lpstr>
      <vt:lpstr>Challenge 3: DOM State</vt:lpstr>
      <vt:lpstr>Summary of Challenges</vt:lpstr>
      <vt:lpstr>Approach</vt:lpstr>
      <vt:lpstr>JavaScript Transformation</vt:lpstr>
      <vt:lpstr>Trace Collection</vt:lpstr>
      <vt:lpstr>Behavioral Model Creation</vt:lpstr>
      <vt:lpstr>Model: Episodes</vt:lpstr>
      <vt:lpstr>Model: Links</vt:lpstr>
      <vt:lpstr>Model: Story</vt:lpstr>
      <vt:lpstr>Visualization: Overview</vt:lpstr>
      <vt:lpstr>Visualization: Zoom Level 1</vt:lpstr>
      <vt:lpstr>PowerPoint Presentation</vt:lpstr>
      <vt:lpstr>Implementation</vt:lpstr>
      <vt:lpstr>Usage Scenario</vt:lpstr>
      <vt:lpstr>Usage Scenario</vt:lpstr>
      <vt:lpstr>Usage Scenario</vt:lpstr>
      <vt:lpstr>Usage Scenario</vt:lpstr>
      <vt:lpstr>Evaluation</vt:lpstr>
      <vt:lpstr>Industrial Controlled Experiment</vt:lpstr>
      <vt:lpstr>Results: Duration</vt:lpstr>
      <vt:lpstr>Results: Accuracy</vt:lpstr>
      <vt:lpstr>Results</vt:lpstr>
      <vt:lpstr>Consistent Performance</vt:lpstr>
      <vt:lpstr>PowerPoint Presentation</vt:lpstr>
    </vt:vector>
  </TitlesOfParts>
  <Company>UBC  Public Affairs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Dahl</dc:creator>
  <cp:lastModifiedBy>Ali Mesbah</cp:lastModifiedBy>
  <cp:revision>1204</cp:revision>
  <dcterms:created xsi:type="dcterms:W3CDTF">2011-01-04T19:02:29Z</dcterms:created>
  <dcterms:modified xsi:type="dcterms:W3CDTF">2014-06-04T12:43:08Z</dcterms:modified>
</cp:coreProperties>
</file>