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6" r:id="rId2"/>
    <p:sldId id="559" r:id="rId3"/>
    <p:sldId id="560" r:id="rId4"/>
    <p:sldId id="502" r:id="rId5"/>
    <p:sldId id="503" r:id="rId6"/>
    <p:sldId id="561" r:id="rId7"/>
    <p:sldId id="562" r:id="rId8"/>
    <p:sldId id="508" r:id="rId9"/>
    <p:sldId id="509" r:id="rId10"/>
    <p:sldId id="568" r:id="rId11"/>
    <p:sldId id="569" r:id="rId12"/>
    <p:sldId id="570" r:id="rId13"/>
    <p:sldId id="571" r:id="rId14"/>
    <p:sldId id="572" r:id="rId15"/>
    <p:sldId id="556" r:id="rId16"/>
    <p:sldId id="511" r:id="rId17"/>
    <p:sldId id="543" r:id="rId18"/>
    <p:sldId id="512" r:id="rId19"/>
    <p:sldId id="514" r:id="rId20"/>
    <p:sldId id="516" r:id="rId21"/>
    <p:sldId id="517" r:id="rId22"/>
    <p:sldId id="518" r:id="rId23"/>
    <p:sldId id="519" r:id="rId24"/>
    <p:sldId id="520" r:id="rId25"/>
    <p:sldId id="555" r:id="rId26"/>
    <p:sldId id="522" r:id="rId27"/>
    <p:sldId id="523" r:id="rId28"/>
    <p:sldId id="524" r:id="rId29"/>
    <p:sldId id="525" r:id="rId30"/>
    <p:sldId id="526" r:id="rId31"/>
    <p:sldId id="544" r:id="rId32"/>
    <p:sldId id="528" r:id="rId33"/>
    <p:sldId id="527" r:id="rId34"/>
    <p:sldId id="529" r:id="rId35"/>
    <p:sldId id="530" r:id="rId36"/>
    <p:sldId id="532" r:id="rId37"/>
    <p:sldId id="531" r:id="rId38"/>
    <p:sldId id="533" r:id="rId39"/>
    <p:sldId id="546" r:id="rId40"/>
    <p:sldId id="534" r:id="rId41"/>
    <p:sldId id="575" r:id="rId42"/>
    <p:sldId id="548" r:id="rId43"/>
    <p:sldId id="549" r:id="rId44"/>
    <p:sldId id="550" r:id="rId45"/>
    <p:sldId id="551" r:id="rId46"/>
    <p:sldId id="553" r:id="rId47"/>
    <p:sldId id="554" r:id="rId48"/>
    <p:sldId id="578" r:id="rId49"/>
    <p:sldId id="536" r:id="rId5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E6919A"/>
    <a:srgbClr val="66FF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246D59-B90F-4A9C-ACB1-9D92D85AF113}" type="datetimeFigureOut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973445-3112-4DFD-A095-629308613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8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807269-2BB8-4F53-B8D2-D736356C6669}" type="datetimeFigureOut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167568-17A7-40A1-BCD8-E8EA5B6F8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BF372-8EE9-4641-9C0E-B826308982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BE9BCCE-ED7D-457B-8E58-72AD3CA920D2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D746A-4301-40FF-AED7-4F6B008CF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AF9ED-F2B7-4F0F-8222-5356B7660976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FE826-E304-492D-9C39-6A4BA30C4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087E-71B0-464F-81C6-2B070B687129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4C4D7-E7AF-4D12-80C7-99575478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C85C4-9E0B-4A4C-ADBF-07BF46EFCE3F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9EFE-B3EE-49D7-BED0-865E5B16B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88FF-7D77-438B-B09C-5F89C1CE12F4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E9F47-38B2-44F6-93D6-435893B5E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CA3C8-CD2E-4A06-8049-67880AE7E71F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4CA75-0CC5-48B7-B3C5-8552A17C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802-53F0-4696-8EA8-A305723E95AB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506D1-E94B-409F-ACF6-EA7E59163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7931-E04A-48E8-9AF0-5828192B1CFD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F1D3-1556-4F89-8B23-0CF087A7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480AB-3D48-4E6E-855C-5F7325C86CE8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1C106-7451-4EA4-AB8D-6D7594861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E6E6-2304-432A-88C7-E292C270A978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4A101-03D1-4E97-9BA1-C527A0648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62D3-E5A2-471B-95EC-A962E83D4CE1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F2972-B331-4187-A48A-E08B4530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14A1E-90BB-450E-9133-353F50436BAD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4A7D-F00D-404B-8CF8-EBDE8D480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F23AC-DEEC-4B6C-85A3-4CF7F4ECD369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6AB8-1E39-420B-AA21-7CC0C3B4B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A9CE949-DFBC-4E4F-A102-96DCAF3EC661}" type="datetime1">
              <a:rPr lang="en-US"/>
              <a:pPr>
                <a:defRPr/>
              </a:pPr>
              <a:t>2014-06-06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University of British Columbia (UBC)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F133991-63C4-4061-8B32-72F942941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11" r:id="rId3"/>
    <p:sldLayoutId id="2147483708" r:id="rId4"/>
    <p:sldLayoutId id="2147483707" r:id="rId5"/>
    <p:sldLayoutId id="2147483712" r:id="rId6"/>
    <p:sldLayoutId id="2147483713" r:id="rId7"/>
    <p:sldLayoutId id="2147483706" r:id="rId8"/>
    <p:sldLayoutId id="2147483714" r:id="rId9"/>
    <p:sldLayoutId id="2147483705" r:id="rId10"/>
    <p:sldLayoutId id="2147483704" r:id="rId11"/>
    <p:sldLayoutId id="2147483703" r:id="rId12"/>
    <p:sldLayoutId id="214748370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e.ubc.ca/~frolino/projects/vejovi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e.ubc.ca/~frolino/projects/vejov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995363" y="1155700"/>
            <a:ext cx="7081837" cy="1470025"/>
          </a:xfrm>
        </p:spPr>
        <p:txBody>
          <a:bodyPr/>
          <a:lstStyle/>
          <a:p>
            <a:pPr algn="ctr" eaLnBrk="1" hangingPunct="1"/>
            <a:r>
              <a:rPr lang="en-US" sz="2900" b="1" dirty="0" err="1" smtClean="0"/>
              <a:t>Vejovis</a:t>
            </a:r>
            <a:r>
              <a:rPr lang="en-US" sz="2900" b="1" dirty="0" smtClean="0"/>
              <a:t>: Suggesting Fixes for JavaScript 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650" y="3702050"/>
            <a:ext cx="6858000" cy="1077768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1800" b="1" dirty="0" smtClean="0"/>
              <a:t>Frolin S. Ocariza, Jr.</a:t>
            </a:r>
          </a:p>
          <a:p>
            <a:pPr algn="ctr" eaLnBrk="1" hangingPunct="1">
              <a:defRPr/>
            </a:pPr>
            <a:r>
              <a:rPr lang="en-US" sz="1800" b="1" dirty="0" err="1" smtClean="0"/>
              <a:t>Karthik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Pattabiraman</a:t>
            </a:r>
            <a:r>
              <a:rPr lang="en-US" sz="1800" b="1" dirty="0" smtClean="0"/>
              <a:t>, Ali </a:t>
            </a:r>
            <a:r>
              <a:rPr lang="en-US" sz="1800" b="1" dirty="0" err="1" smtClean="0"/>
              <a:t>Mesbah</a:t>
            </a:r>
            <a:endParaRPr lang="en-US" sz="1800" b="1" baseline="30000" dirty="0" smtClean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baseline="30000" dirty="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2763" y="5067300"/>
            <a:ext cx="4556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535113" y="5067300"/>
            <a:ext cx="654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Bookman Old Style" pitchFamily="18" charset="0"/>
              </a:rPr>
              <a:t>University of British Columbia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Developer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 of 190 </a:t>
            </a:r>
            <a:r>
              <a:rPr lang="en-US" i="1" dirty="0" smtClean="0"/>
              <a:t>fixed</a:t>
            </a:r>
            <a:r>
              <a:rPr lang="en-US" dirty="0" smtClean="0"/>
              <a:t> bug reports from 12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2400517"/>
            <a:ext cx="771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elem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getElementById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param</a:t>
            </a:r>
            <a:r>
              <a:rPr lang="en-US" sz="3600" b="1" dirty="0" smtClean="0"/>
              <a:t>)</a:t>
            </a:r>
          </a:p>
          <a:p>
            <a:r>
              <a:rPr lang="en-US" sz="3600" b="1" dirty="0" err="1" smtClean="0"/>
              <a:t>elem.innerHTML</a:t>
            </a:r>
            <a:r>
              <a:rPr lang="en-US" sz="3600" b="1" dirty="0" smtClean="0"/>
              <a:t> = “…”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1728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Developer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 of 190 </a:t>
            </a:r>
            <a:r>
              <a:rPr lang="en-US" i="1" dirty="0" smtClean="0"/>
              <a:t>fixed</a:t>
            </a:r>
            <a:r>
              <a:rPr lang="en-US" dirty="0" smtClean="0"/>
              <a:t> bug reports from 12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0051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elem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getElementById</a:t>
            </a:r>
            <a:r>
              <a:rPr lang="en-US" sz="3600" b="1" dirty="0" smtClean="0"/>
              <a:t>(</a:t>
            </a:r>
            <a:r>
              <a:rPr lang="en-US" sz="3600" b="1" i="1" dirty="0" err="1" smtClean="0">
                <a:solidFill>
                  <a:srgbClr val="FF0000"/>
                </a:solidFill>
              </a:rPr>
              <a:t>new_param</a:t>
            </a:r>
            <a:r>
              <a:rPr lang="en-US" sz="3600" b="1" dirty="0" smtClean="0"/>
              <a:t>)</a:t>
            </a:r>
          </a:p>
          <a:p>
            <a:r>
              <a:rPr lang="en-US" sz="3600" b="1" dirty="0" err="1" smtClean="0"/>
              <a:t>elem.innerHTML</a:t>
            </a:r>
            <a:r>
              <a:rPr lang="en-US" sz="3600" b="1" dirty="0" smtClean="0"/>
              <a:t> = “…”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675" y="1817087"/>
            <a:ext cx="32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Modify the parameter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58455" y="2278752"/>
            <a:ext cx="208757" cy="40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775" y="4579595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 Modification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4137788"/>
            <a:ext cx="46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Ways Programmers Fix Faults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862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Developer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 of 190 </a:t>
            </a:r>
            <a:r>
              <a:rPr lang="en-US" i="1" dirty="0" smtClean="0"/>
              <a:t>fixed</a:t>
            </a:r>
            <a:r>
              <a:rPr lang="en-US" dirty="0" smtClean="0"/>
              <a:t> bug reports from 12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2400517"/>
            <a:ext cx="77191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elem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getElementById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param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if (</a:t>
            </a:r>
            <a:r>
              <a:rPr lang="en-US" sz="3600" b="1" dirty="0" err="1" smtClean="0">
                <a:solidFill>
                  <a:srgbClr val="FF0000"/>
                </a:solidFill>
              </a:rPr>
              <a:t>elem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600" b="1" dirty="0" smtClean="0"/>
              <a:t>	</a:t>
            </a:r>
            <a:r>
              <a:rPr lang="en-US" sz="3600" b="1" dirty="0" err="1" smtClean="0"/>
              <a:t>elem.innerHTML</a:t>
            </a:r>
            <a:r>
              <a:rPr lang="en-US" sz="3600" b="1" dirty="0" smtClean="0"/>
              <a:t> = “…”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2775" y="4579595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 Modification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5051734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DOM Element Validation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3976" y="3287665"/>
            <a:ext cx="3668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2716" y="3056832"/>
            <a:ext cx="186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if null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775" y="4137788"/>
            <a:ext cx="46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Ways Programmers Fix Faults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214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Developer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 of 190 </a:t>
            </a:r>
            <a:r>
              <a:rPr lang="en-US" i="1" dirty="0" smtClean="0"/>
              <a:t>fixed</a:t>
            </a:r>
            <a:r>
              <a:rPr lang="en-US" dirty="0" smtClean="0"/>
              <a:t> bug reports from 12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2400517"/>
            <a:ext cx="771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elem</a:t>
            </a:r>
            <a:r>
              <a:rPr lang="en-US" sz="3600" b="1" dirty="0" smtClean="0"/>
              <a:t> = </a:t>
            </a:r>
            <a:r>
              <a:rPr lang="en-US" sz="3600" b="1" dirty="0" err="1" smtClean="0">
                <a:solidFill>
                  <a:srgbClr val="FF0000"/>
                </a:solidFill>
              </a:rPr>
              <a:t>querySelector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param</a:t>
            </a:r>
            <a:r>
              <a:rPr lang="en-US" sz="3600" b="1" dirty="0" smtClean="0"/>
              <a:t>)</a:t>
            </a:r>
          </a:p>
          <a:p>
            <a:r>
              <a:rPr lang="en-US" sz="3600" b="1" dirty="0" err="1" smtClean="0"/>
              <a:t>elem.innerHTML</a:t>
            </a:r>
            <a:r>
              <a:rPr lang="en-US" sz="3600" b="1" dirty="0" smtClean="0"/>
              <a:t> = “…”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2775" y="4579595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 Modification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5051734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DOM Element Validation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1430" y="5513399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Method Modification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6522" y="3078927"/>
            <a:ext cx="1301403" cy="818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9825" y="3943980"/>
            <a:ext cx="32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Modify the method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775" y="4137788"/>
            <a:ext cx="46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Ways Programmers Fix Faults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286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Developer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 of 190 </a:t>
            </a:r>
            <a:r>
              <a:rPr lang="en-US" i="1" dirty="0" smtClean="0"/>
              <a:t>fixed</a:t>
            </a:r>
            <a:r>
              <a:rPr lang="en-US" dirty="0" smtClean="0"/>
              <a:t> bug reports from 12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2400517"/>
            <a:ext cx="771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elem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getElementById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param</a:t>
            </a:r>
            <a:r>
              <a:rPr lang="en-US" sz="3600" b="1" dirty="0" smtClean="0"/>
              <a:t>)</a:t>
            </a:r>
          </a:p>
          <a:p>
            <a:r>
              <a:rPr lang="en-US" sz="3600" b="1" dirty="0" err="1" smtClean="0"/>
              <a:t>elem.innerHTML</a:t>
            </a:r>
            <a:r>
              <a:rPr lang="en-US" sz="3600" b="1" dirty="0" smtClean="0"/>
              <a:t> = “…”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2775" y="4579595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 Modification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5051734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DOM Element Validation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1430" y="5513399"/>
            <a:ext cx="394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Method Modification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57865" y="4609516"/>
            <a:ext cx="10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27.2%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6520" y="5093641"/>
            <a:ext cx="10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25.7%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57865" y="5513399"/>
            <a:ext cx="10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24.6%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12775" y="4579595"/>
            <a:ext cx="5011096" cy="975711"/>
          </a:xfrm>
          <a:prstGeom prst="roundRect">
            <a:avLst/>
          </a:prstGeom>
          <a:solidFill>
            <a:schemeClr val="accent4">
              <a:lumMod val="75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775" y="4137788"/>
            <a:ext cx="46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Ways Programmers Fix Faults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1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DOM Method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893377"/>
            <a:ext cx="404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getElementById</a:t>
            </a:r>
            <a:r>
              <a:rPr lang="en-US" sz="2400" dirty="0" smtClean="0">
                <a:latin typeface="Courier"/>
                <a:cs typeface="Courier"/>
              </a:rPr>
              <a:t>(“no”)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4291" y="1893377"/>
            <a:ext cx="87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???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818" y="140860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WRONG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0400" y="143162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775" y="3048000"/>
            <a:ext cx="5127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Question</a:t>
            </a:r>
            <a:r>
              <a:rPr lang="en-US" sz="2400" dirty="0" smtClean="0"/>
              <a:t>: How do we know that we should replace “no” with “yes”</a:t>
            </a:r>
          </a:p>
          <a:p>
            <a:endParaRPr lang="en-US" sz="2400" dirty="0"/>
          </a:p>
          <a:p>
            <a:r>
              <a:rPr lang="en-US" sz="2400" b="1" i="1" dirty="0" smtClean="0"/>
              <a:t>Answer</a:t>
            </a:r>
            <a:r>
              <a:rPr lang="en-US" sz="2400" dirty="0" smtClean="0"/>
              <a:t>: We need to infer programmer </a:t>
            </a:r>
            <a:r>
              <a:rPr lang="en-US" sz="2400" i="1" dirty="0" smtClean="0"/>
              <a:t>intent</a:t>
            </a:r>
            <a:endParaRPr lang="en-US" sz="2400" dirty="0" smtClean="0"/>
          </a:p>
          <a:p>
            <a:r>
              <a:rPr lang="en-US" sz="2400" b="1" i="1" dirty="0"/>
              <a:t>	</a:t>
            </a:r>
            <a:r>
              <a:rPr lang="en-US" sz="2400" i="1" dirty="0" smtClean="0"/>
              <a:t>- </a:t>
            </a:r>
            <a:r>
              <a:rPr lang="en-US" sz="2400" dirty="0" smtClean="0"/>
              <a:t>Very difficult to do in general, but…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We have the DOM!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34727" y="3509818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17308" y="4608945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47163" y="5517715"/>
            <a:ext cx="1939637" cy="5772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 = “yes”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10" idx="0"/>
          </p:cNvCxnSpPr>
          <p:nvPr/>
        </p:nvCxnSpPr>
        <p:spPr>
          <a:xfrm flipH="1">
            <a:off x="6687127" y="4087091"/>
            <a:ext cx="817419" cy="52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6687127" y="5186218"/>
            <a:ext cx="1029855" cy="33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DOM Method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893377"/>
            <a:ext cx="404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getElementById</a:t>
            </a:r>
            <a:r>
              <a:rPr lang="en-US" sz="2400" dirty="0" smtClean="0">
                <a:latin typeface="Courier"/>
                <a:cs typeface="Courier"/>
              </a:rPr>
              <a:t>(“no”)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0473" y="1893377"/>
            <a:ext cx="409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getElementById</a:t>
            </a:r>
            <a:r>
              <a:rPr lang="en-US" sz="2400" dirty="0" smtClean="0">
                <a:latin typeface="Courier"/>
                <a:cs typeface="Courier"/>
              </a:rPr>
              <a:t>(“yes”)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818" y="140860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WRONG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0400" y="143162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775" y="3048000"/>
            <a:ext cx="5127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Question</a:t>
            </a:r>
            <a:r>
              <a:rPr lang="en-US" sz="2400" dirty="0" smtClean="0"/>
              <a:t>: How do we know that we should replace “no” with “yes”</a:t>
            </a:r>
          </a:p>
          <a:p>
            <a:endParaRPr lang="en-US" sz="2400" dirty="0"/>
          </a:p>
          <a:p>
            <a:r>
              <a:rPr lang="en-US" sz="2400" b="1" i="1" dirty="0" smtClean="0"/>
              <a:t>Answer</a:t>
            </a:r>
            <a:r>
              <a:rPr lang="en-US" sz="2400" dirty="0" smtClean="0"/>
              <a:t>: We need to infer programmer </a:t>
            </a:r>
            <a:r>
              <a:rPr lang="en-US" sz="2400" i="1" dirty="0" smtClean="0"/>
              <a:t>intent</a:t>
            </a:r>
            <a:endParaRPr lang="en-US" sz="2400" dirty="0" smtClean="0"/>
          </a:p>
          <a:p>
            <a:r>
              <a:rPr lang="en-US" sz="2400" b="1" i="1" dirty="0"/>
              <a:t>	</a:t>
            </a:r>
            <a:r>
              <a:rPr lang="en-US" sz="2400" i="1" dirty="0" smtClean="0"/>
              <a:t>- </a:t>
            </a:r>
            <a:r>
              <a:rPr lang="en-US" sz="2400" dirty="0" smtClean="0"/>
              <a:t>Very difficult to do in general, but…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We have the DOM!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34727" y="3509818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17308" y="4608945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47163" y="5517715"/>
            <a:ext cx="1939637" cy="5772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 = “yes”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10" idx="0"/>
          </p:cNvCxnSpPr>
          <p:nvPr/>
        </p:nvCxnSpPr>
        <p:spPr>
          <a:xfrm flipH="1">
            <a:off x="6687127" y="4087091"/>
            <a:ext cx="817419" cy="52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6687127" y="5186218"/>
            <a:ext cx="1029855" cy="33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2" y="1639455"/>
            <a:ext cx="59990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div#sample</a:t>
            </a:r>
            <a:r>
              <a:rPr lang="en-US" sz="3200" b="1" dirty="0" smtClean="0"/>
              <a:t>  &gt;  table   </a:t>
            </a:r>
            <a:r>
              <a:rPr lang="en-US" sz="3200" b="1" dirty="0" err="1" smtClean="0"/>
              <a:t>tr.hello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526936" y="1900958"/>
            <a:ext cx="469611" cy="11161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97046" y="1596157"/>
            <a:ext cx="469612" cy="172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88727" y="2693842"/>
            <a:ext cx="531093" cy="700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6815" y="3394364"/>
            <a:ext cx="27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name “hello”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818909" y="2224231"/>
            <a:ext cx="184727" cy="685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8130" y="3029528"/>
            <a:ext cx="202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 name “</a:t>
            </a:r>
            <a:r>
              <a:rPr lang="en-US" sz="2400" dirty="0" err="1" smtClean="0"/>
              <a:t>tr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5490574" y="2226961"/>
            <a:ext cx="509736" cy="424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533429" y="2693842"/>
            <a:ext cx="212014" cy="1162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79294" y="391622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descendant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00515" y="2329006"/>
            <a:ext cx="212014" cy="1162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706" y="3589683"/>
            <a:ext cx="2226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 name “div”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479294" y="2224231"/>
            <a:ext cx="328836" cy="251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7652" y="4752392"/>
            <a:ext cx="250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 name “table”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557652" y="2184105"/>
            <a:ext cx="679976" cy="133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42305" y="3589683"/>
            <a:ext cx="114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child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12698" y="2693842"/>
            <a:ext cx="441621" cy="1720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6461" y="4414663"/>
            <a:ext cx="178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 “sample”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425311" y="5403273"/>
            <a:ext cx="653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to </a:t>
            </a:r>
            <a:r>
              <a:rPr lang="en-US" sz="2400" b="1" dirty="0" err="1" smtClean="0"/>
              <a:t>querySelector</a:t>
            </a:r>
            <a:r>
              <a:rPr lang="en-US" sz="2400" b="1" dirty="0" smtClean="0"/>
              <a:t>(), $(), etc. to retrieve list of elements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100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4" grpId="0"/>
      <p:bldP spid="14" grpId="1"/>
      <p:bldP spid="19" grpId="0"/>
      <p:bldP spid="19" grpId="1"/>
      <p:bldP spid="22" grpId="0" animBg="1"/>
      <p:bldP spid="22" grpId="1" animBg="1"/>
      <p:bldP spid="26" grpId="0"/>
      <p:bldP spid="26" grpId="1"/>
      <p:bldP spid="30" grpId="0"/>
      <p:bldP spid="30" grpId="1"/>
      <p:bldP spid="34" grpId="0"/>
      <p:bldP spid="34" grpId="1"/>
      <p:bldP spid="37" grpId="0"/>
      <p:bldP spid="37" grpId="1"/>
      <p:bldP spid="39" grpId="0"/>
      <p:bldP spid="39" grpId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7" y="1028361"/>
            <a:ext cx="6950364" cy="53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2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6 e = $(level1 + “ “ + level2);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473" y="2724927"/>
            <a:ext cx="1759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 DOM element using CSS selector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6072909" y="3255818"/>
            <a:ext cx="1311564" cy="43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756900"/>
            <a:ext cx="807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JavaScript in web applications has plenty of reliability issues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0109" y="3742058"/>
            <a:ext cx="6193130" cy="19389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Average of 4 JavaScript faults in production websites [ISSRE’11]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283" y="3849826"/>
            <a:ext cx="6193130" cy="19389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JS faults lead to major functionality/security issues [ESEM’13]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109" y="3711886"/>
            <a:ext cx="6193130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JS faults are not trivially fixed [ESEM’13]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1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firstTag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elem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firstTag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span.cls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$(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level1 + “ “ + level2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8619" y="3786018"/>
            <a:ext cx="2078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Lines to set up the</a:t>
            </a:r>
          </a:p>
          <a:p>
            <a:r>
              <a:rPr lang="en-US" sz="2400" dirty="0" smtClean="0"/>
              <a:t>CSS selector passed to $()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6049818" y="2817091"/>
            <a:ext cx="1597892" cy="96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$(level1 + “ “ + level2);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Constructed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$(level1 + “ “ + level2);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Constructed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6545" y="4294817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“main-</a:t>
            </a:r>
            <a:r>
              <a:rPr lang="en-US" dirty="0" err="1" smtClean="0"/>
              <a:t>elem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“wrapper”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86399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3"/>
          </p:cNvCxnSpPr>
          <p:nvPr/>
        </p:nvCxnSpPr>
        <p:spPr>
          <a:xfrm flipH="1">
            <a:off x="3112655" y="4849091"/>
            <a:ext cx="1401618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273" y="4849091"/>
            <a:ext cx="972126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17454" y="5802076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784928" y="5578856"/>
            <a:ext cx="1632526" cy="51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0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$(level1 + “ “ + level2)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Constructed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6545" y="4294817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“main-</a:t>
            </a:r>
            <a:r>
              <a:rPr lang="en-US" dirty="0" err="1" smtClean="0"/>
              <a:t>elem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“wrapper”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86399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3"/>
          </p:cNvCxnSpPr>
          <p:nvPr/>
        </p:nvCxnSpPr>
        <p:spPr>
          <a:xfrm flipH="1">
            <a:off x="3112655" y="4849091"/>
            <a:ext cx="1401618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273" y="4849091"/>
            <a:ext cx="972126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17454" y="5802076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784928" y="5578856"/>
            <a:ext cx="1632526" cy="51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9491" y="2747819"/>
            <a:ext cx="223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Would return empty set!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6072909" y="3163318"/>
            <a:ext cx="706582" cy="23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Parameter Analysis</a:t>
            </a:r>
            <a:r>
              <a:rPr lang="en-US" dirty="0" smtClean="0"/>
              <a:t>: What portion of the parameter do we replace?</a:t>
            </a:r>
          </a:p>
          <a:p>
            <a:r>
              <a:rPr lang="en-US" b="1" dirty="0" smtClean="0"/>
              <a:t>Context Analysis</a:t>
            </a:r>
            <a:r>
              <a:rPr lang="en-US" dirty="0" smtClean="0"/>
              <a:t>: How do we perform the replacement in the code?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64" y="2970015"/>
            <a:ext cx="3819896" cy="29423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53251" y="328351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3251" y="4696665"/>
            <a:ext cx="1809229" cy="1043703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Analysis: Dividing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3975" y="2609273"/>
            <a:ext cx="362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into components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776" y="3786909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pain-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Analysis: Dividing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3975" y="2609273"/>
            <a:ext cx="362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into components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776" y="3786909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pain-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287818"/>
            <a:ext cx="62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70000" y="5440218"/>
            <a:ext cx="119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has-id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64873" y="5440218"/>
            <a:ext cx="62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92946" y="5333984"/>
            <a:ext cx="182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has-descendant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38776" y="5440218"/>
            <a:ext cx="62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9248" y="5347701"/>
            <a:ext cx="110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has-class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9963" y="5477010"/>
            <a:ext cx="9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6" idx="0"/>
          </p:cNvCxnSpPr>
          <p:nvPr/>
        </p:nvCxnSpPr>
        <p:spPr>
          <a:xfrm flipV="1">
            <a:off x="771237" y="4371685"/>
            <a:ext cx="152399" cy="91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1754909" y="4371685"/>
            <a:ext cx="110836" cy="1068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40364" y="4371685"/>
            <a:ext cx="69272" cy="976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  <a:endCxn id="11" idx="2"/>
          </p:cNvCxnSpPr>
          <p:nvPr/>
        </p:nvCxnSpPr>
        <p:spPr>
          <a:xfrm flipV="1">
            <a:off x="4504316" y="4371685"/>
            <a:ext cx="145472" cy="962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</p:cNvCxnSpPr>
          <p:nvPr/>
        </p:nvCxnSpPr>
        <p:spPr>
          <a:xfrm flipH="1" flipV="1">
            <a:off x="5657273" y="4371685"/>
            <a:ext cx="95540" cy="1068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0"/>
          </p:cNvCxnSpPr>
          <p:nvPr/>
        </p:nvCxnSpPr>
        <p:spPr>
          <a:xfrm flipH="1" flipV="1">
            <a:off x="6719455" y="4371685"/>
            <a:ext cx="50078" cy="976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559963" y="4371685"/>
            <a:ext cx="314037" cy="1068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Dividing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000" y="2609273"/>
            <a:ext cx="628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Subdivide each component according to dynamic backward slice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776" y="3786909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</a:t>
            </a:r>
            <a:r>
              <a:rPr lang="en-US" sz="3200" dirty="0" smtClean="0">
                <a:solidFill>
                  <a:srgbClr val="FF0000"/>
                </a:solidFill>
              </a:rPr>
              <a:t>pain- | </a:t>
            </a:r>
            <a:r>
              <a:rPr lang="en-US" sz="3200" dirty="0" err="1" smtClean="0">
                <a:solidFill>
                  <a:srgbClr val="FF0000"/>
                </a:solidFill>
              </a:rPr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63273" y="4371685"/>
            <a:ext cx="0" cy="1123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3975" y="5726545"/>
            <a:ext cx="1839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2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91717" y="5772727"/>
            <a:ext cx="8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 3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4179455" y="4371685"/>
            <a:ext cx="254000" cy="1401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Dividing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elem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$(level1 + “ “ + level2)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6545" y="4294817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“main-</a:t>
            </a:r>
            <a:r>
              <a:rPr lang="en-US" dirty="0" err="1" smtClean="0"/>
              <a:t>elem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“wrapper”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86399" y="5024582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3"/>
          </p:cNvCxnSpPr>
          <p:nvPr/>
        </p:nvCxnSpPr>
        <p:spPr>
          <a:xfrm flipH="1">
            <a:off x="3112655" y="4849091"/>
            <a:ext cx="1401618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273" y="4849091"/>
            <a:ext cx="972126" cy="4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17454" y="5802076"/>
            <a:ext cx="2655455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784928" y="5578856"/>
            <a:ext cx="1632526" cy="51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17636" y="1916545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4545" y="1501046"/>
            <a:ext cx="2424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Backward slice of “pain-</a:t>
            </a:r>
            <a:r>
              <a:rPr lang="en-US" sz="2400" dirty="0" err="1" smtClean="0"/>
              <a:t>elem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74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Dividing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000" y="2609273"/>
            <a:ext cx="628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Subdivide each component according to dynamic backward slice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776" y="3786909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</a:t>
            </a:r>
            <a:r>
              <a:rPr lang="en-US" sz="3200" dirty="0" smtClean="0">
                <a:solidFill>
                  <a:srgbClr val="000000"/>
                </a:solidFill>
              </a:rPr>
              <a:t> pain- | </a:t>
            </a:r>
            <a:r>
              <a:rPr lang="en-US" sz="3200" dirty="0" err="1" smtClean="0">
                <a:solidFill>
                  <a:srgbClr val="000000"/>
                </a:solidFill>
              </a:rPr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756900"/>
            <a:ext cx="807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JavaScript in web applications has plenty of reliability issues,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175" y="3046963"/>
            <a:ext cx="807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these JavaScript faults matter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175" y="3754849"/>
            <a:ext cx="807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and these JavaScript faults are non-trivial to fix</a:t>
            </a:r>
          </a:p>
        </p:txBody>
      </p:sp>
    </p:spTree>
    <p:extLst>
      <p:ext uri="{BB962C8B-B14F-4D97-AF65-F5344CB8AC3E}">
        <p14:creationId xmlns:p14="http://schemas.microsoft.com/office/powerpoint/2010/main" val="6609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Analysis: Finding </a:t>
            </a:r>
            <a:br>
              <a:rPr lang="en-US" dirty="0" smtClean="0"/>
            </a:br>
            <a:r>
              <a:rPr lang="en-US" dirty="0" smtClean="0"/>
              <a:t>Valid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90089" y="2570503"/>
            <a:ext cx="1625122" cy="946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“main-</a:t>
            </a:r>
            <a:r>
              <a:rPr lang="en-US" dirty="0" err="1" smtClean="0"/>
              <a:t>elem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9806" y="3517323"/>
            <a:ext cx="1765448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“wrapper”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03235" y="3517323"/>
            <a:ext cx="1327728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13" idx="3"/>
          </p:cNvCxnSpPr>
          <p:nvPr/>
        </p:nvCxnSpPr>
        <p:spPr>
          <a:xfrm flipH="1">
            <a:off x="1925254" y="3517323"/>
            <a:ext cx="1077396" cy="27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3815211" y="3043913"/>
            <a:ext cx="588024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532035" y="4311604"/>
            <a:ext cx="1327727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1042530" y="4071597"/>
            <a:ext cx="1489505" cy="51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7595" y="5095442"/>
            <a:ext cx="85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Construct VALID selectors from current DOM that are “sufficiently close” to the erroneous one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Analysis: Finding </a:t>
            </a:r>
            <a:br>
              <a:rPr lang="en-US" dirty="0" smtClean="0"/>
            </a:br>
            <a:r>
              <a:rPr lang="en-US" dirty="0" smtClean="0"/>
              <a:t>Valid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90089" y="2570503"/>
            <a:ext cx="1625122" cy="946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“main-</a:t>
            </a:r>
            <a:r>
              <a:rPr lang="en-US" dirty="0" err="1" smtClean="0"/>
              <a:t>elem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9806" y="3517323"/>
            <a:ext cx="1765448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</a:p>
          <a:p>
            <a:pPr algn="ctr"/>
            <a:r>
              <a:rPr lang="en-US" dirty="0" smtClean="0"/>
              <a:t>Id = “wrapper”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03235" y="3517323"/>
            <a:ext cx="1327728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13" idx="3"/>
          </p:cNvCxnSpPr>
          <p:nvPr/>
        </p:nvCxnSpPr>
        <p:spPr>
          <a:xfrm flipH="1">
            <a:off x="1925254" y="3517323"/>
            <a:ext cx="1077396" cy="27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3815211" y="3043913"/>
            <a:ext cx="588024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532035" y="4311604"/>
            <a:ext cx="1327727" cy="554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</a:p>
          <a:p>
            <a:pPr algn="ctr"/>
            <a:r>
              <a:rPr lang="en-US" dirty="0" smtClean="0"/>
              <a:t>class=“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1042530" y="4071597"/>
            <a:ext cx="1489505" cy="51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7595" y="5095442"/>
            <a:ext cx="85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Construct VALID selectors from current DOM that are “sufficiently close” to the erroneous one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42530" y="2372612"/>
            <a:ext cx="7006588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List of valid selectors: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div#main-elem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div#wrapper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7" y="152400"/>
            <a:ext cx="2699420" cy="262306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7132537" y="152400"/>
            <a:ext cx="1809229" cy="1413155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Inferring Possible </a:t>
            </a:r>
            <a:r>
              <a:rPr lang="en-US" dirty="0" smtClean="0"/>
              <a:t>Replacements [Example]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76" y="1985726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pain- | 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3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Inferring Possible Replacements [Example]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76" y="1985726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</a:t>
            </a:r>
            <a:r>
              <a:rPr lang="en-US" sz="3200" dirty="0" smtClean="0">
                <a:solidFill>
                  <a:srgbClr val="FF0000"/>
                </a:solidFill>
              </a:rPr>
              <a:t>pain-</a:t>
            </a:r>
            <a:r>
              <a:rPr lang="en-US" sz="3200" dirty="0" smtClean="0"/>
              <a:t> | 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3621" y="3856613"/>
            <a:ext cx="161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Assumed incorrect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906540" y="2570502"/>
            <a:ext cx="293097" cy="128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8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Inferring Possible Replacements [Example]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76" y="1985726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smtClean="0"/>
              <a:t> | 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94909" y="3055411"/>
            <a:ext cx="1298349" cy="112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7505" y="4177090"/>
            <a:ext cx="234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as pattern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4000932" y="-817656"/>
            <a:ext cx="484909" cy="7261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0000" y="3896105"/>
            <a:ext cx="708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List of valid selectors:</a:t>
            </a:r>
          </a:p>
          <a:p>
            <a:endParaRPr lang="en-US" sz="2400" dirty="0"/>
          </a:p>
          <a:p>
            <a:r>
              <a:rPr lang="en-US" sz="2400" dirty="0" err="1" smtClean="0"/>
              <a:t>div#main-elem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endParaRPr lang="en-US" sz="2400" dirty="0" smtClean="0"/>
          </a:p>
          <a:p>
            <a:r>
              <a:rPr lang="en-US" sz="2400" dirty="0" err="1" smtClean="0"/>
              <a:t>div#wrapper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Analysis: Inferring Possible Replacements [Example]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000" y="140860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76" y="1985726"/>
            <a:ext cx="8074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div |  #  |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smtClean="0"/>
              <a:t> | </a:t>
            </a:r>
            <a:r>
              <a:rPr lang="en-US" sz="3200" dirty="0" err="1" smtClean="0"/>
              <a:t>elem</a:t>
            </a:r>
            <a:r>
              <a:rPr lang="en-US" sz="3200" dirty="0" smtClean="0"/>
              <a:t>  |   |  span  |  .  |  </a:t>
            </a:r>
            <a:r>
              <a:rPr lang="en-US" sz="3200" dirty="0" err="1" smtClean="0"/>
              <a:t>cls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270000" y="3896105"/>
            <a:ext cx="708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List of valid selectors:</a:t>
            </a:r>
          </a:p>
          <a:p>
            <a:endParaRPr lang="en-US" sz="2400" dirty="0"/>
          </a:p>
          <a:p>
            <a:r>
              <a:rPr lang="en-US" sz="2400" dirty="0" err="1" smtClean="0"/>
              <a:t>div#main-elem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r>
              <a:rPr lang="en-US" sz="2400" dirty="0" smtClean="0"/>
              <a:t> – </a:t>
            </a:r>
            <a:r>
              <a:rPr lang="en-US" sz="2400" b="1" dirty="0" smtClean="0"/>
              <a:t>MATCHES PATTERN!</a:t>
            </a:r>
            <a:endParaRPr lang="en-US" sz="2400" dirty="0" smtClean="0"/>
          </a:p>
          <a:p>
            <a:r>
              <a:rPr lang="en-US" sz="2400" dirty="0" err="1" smtClean="0"/>
              <a:t>div#wrapper</a:t>
            </a:r>
            <a:r>
              <a:rPr lang="en-US" sz="2400" dirty="0" smtClean="0"/>
              <a:t> </a:t>
            </a:r>
            <a:r>
              <a:rPr lang="en-US" sz="2400" dirty="0" err="1" smtClean="0"/>
              <a:t>span.cls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9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2 prefix = “pain-”;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$(level1 + “ “ + level2)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2400" y="4294817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Replacement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div#main-elem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span.cls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30" y="152400"/>
            <a:ext cx="2244139" cy="2180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397138" y="1565555"/>
            <a:ext cx="1258524" cy="699221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2 prefix = “main-”;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$(level1 + “ “ + level2)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17636" y="1745553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4545" y="1330054"/>
            <a:ext cx="2424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literal replaced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2400" y="4323126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Replacement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div#main-elem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span.cls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30" y="152400"/>
            <a:ext cx="2244139" cy="218065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397138" y="1565555"/>
            <a:ext cx="1258524" cy="699221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28" y="1108362"/>
            <a:ext cx="8502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= “div”;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2 prefix = “main-”;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3 suffix = “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4 level1 = </a:t>
            </a:r>
            <a:r>
              <a:rPr lang="en-US" sz="2400" dirty="0" err="1" smtClean="0">
                <a:latin typeface="Courier"/>
                <a:cs typeface="Courier"/>
              </a:rPr>
              <a:t>firstTag</a:t>
            </a:r>
            <a:r>
              <a:rPr lang="en-US" sz="2400" dirty="0" smtClean="0">
                <a:latin typeface="Courier"/>
                <a:cs typeface="Courier"/>
              </a:rPr>
              <a:t> + “#” + prefix + suffix;</a:t>
            </a:r>
          </a:p>
          <a:p>
            <a:r>
              <a:rPr lang="en-US" sz="2400" dirty="0" smtClean="0">
                <a:latin typeface="Courier"/>
                <a:cs typeface="Courier"/>
              </a:rPr>
              <a:t>5 level2 = “</a:t>
            </a:r>
            <a:r>
              <a:rPr lang="en-US" sz="2400" dirty="0" err="1" smtClean="0">
                <a:latin typeface="Courier"/>
                <a:cs typeface="Courier"/>
              </a:rPr>
              <a:t>span.cls</a:t>
            </a:r>
            <a:r>
              <a:rPr lang="en-US" sz="2400" dirty="0" smtClean="0"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latin typeface="Courier"/>
                <a:cs typeface="Courier"/>
              </a:rPr>
              <a:t>6 e =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$(level1 + “ “ + level2)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latin typeface="Courier"/>
                <a:cs typeface="Courier"/>
              </a:rPr>
              <a:t>7 e[0].</a:t>
            </a:r>
            <a:r>
              <a:rPr lang="en-US" sz="2400" dirty="0" err="1" smtClean="0">
                <a:latin typeface="Courier"/>
                <a:cs typeface="Courier"/>
              </a:rPr>
              <a:t>innerHTML</a:t>
            </a:r>
            <a:r>
              <a:rPr lang="en-US" sz="2400" dirty="0" smtClean="0">
                <a:latin typeface="Courier"/>
                <a:cs typeface="Courier"/>
              </a:rPr>
              <a:t> = “new content”;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833152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Invalid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div#pain-elem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span.cls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17636" y="1745553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4545" y="1330054"/>
            <a:ext cx="2424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literal replaced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2400" y="4323126"/>
            <a:ext cx="66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Replacement selector: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div#main-elem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span.cls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75" y="5032050"/>
            <a:ext cx="82778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Message: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REPLACE STRING LITERAL “pain-” in line 2 with string literal “main-”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30" y="152400"/>
            <a:ext cx="2244139" cy="21806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397138" y="1565555"/>
            <a:ext cx="1258524" cy="699221"/>
          </a:xfrm>
          <a:prstGeom prst="roundRect">
            <a:avLst/>
          </a:prstGeom>
          <a:solidFill>
            <a:schemeClr val="accent3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Analysis: Non-”Replace”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Loops – “replace” may be unsafe</a:t>
            </a:r>
          </a:p>
          <a:p>
            <a:r>
              <a:rPr lang="en-US" dirty="0" smtClean="0"/>
              <a:t>String value doesn’t originate from string literal</a:t>
            </a:r>
          </a:p>
          <a:p>
            <a:endParaRPr lang="en-US" dirty="0"/>
          </a:p>
          <a:p>
            <a:r>
              <a:rPr lang="en-US" b="1" dirty="0" smtClean="0"/>
              <a:t>Analyze the context!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183608"/>
              </p:ext>
            </p:extLst>
          </p:nvPr>
        </p:nvGraphicFramePr>
        <p:xfrm>
          <a:off x="809832" y="3309159"/>
          <a:ext cx="75322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255"/>
              </a:tblGrid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MESSAGE</a:t>
                      </a:r>
                      <a:r>
                        <a:rPr lang="en-US" sz="1800" b="0" baseline="0" dirty="0" smtClean="0"/>
                        <a:t> TYPES</a:t>
                      </a:r>
                      <a:endParaRPr lang="en-US" sz="1800" b="0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REPLACE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REPLACE AT ITERATION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OFF BY ONE AT BEGINNING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OFF BY ONE AT END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MODIFY UPPER</a:t>
                      </a:r>
                      <a:r>
                        <a:rPr lang="en-US" sz="1800" b="1" baseline="0" dirty="0" smtClean="0"/>
                        <a:t> BOUND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EXCLUDE ITERATION</a:t>
                      </a:r>
                      <a:endParaRPr lang="en-US" sz="1800" b="1" dirty="0"/>
                    </a:p>
                  </a:txBody>
                  <a:tcPr/>
                </a:tc>
              </a:tr>
              <a:tr h="28750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ENSURE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2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 in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Study of JS bug reports [ESEM’13]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/>
              <a:t>Key Insight</a:t>
            </a:r>
            <a:r>
              <a:rPr lang="en-US" dirty="0"/>
              <a:t>: </a:t>
            </a:r>
            <a:r>
              <a:rPr lang="en-US" dirty="0" smtClean="0"/>
              <a:t>Most (65%) </a:t>
            </a:r>
            <a:r>
              <a:rPr lang="en-US" dirty="0"/>
              <a:t>mistakes programmers make in JS propagate to </a:t>
            </a:r>
            <a:r>
              <a:rPr lang="en-US" b="1" i="1" dirty="0"/>
              <a:t>parameters of DOM API method </a:t>
            </a:r>
            <a:r>
              <a:rPr lang="en-US" b="1" i="1" dirty="0" smtClean="0"/>
              <a:t>calls</a:t>
            </a:r>
          </a:p>
          <a:p>
            <a:pPr lvl="1"/>
            <a:r>
              <a:rPr lang="en-US" dirty="0"/>
              <a:t>DOM API methods: </a:t>
            </a:r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 smtClean="0"/>
              <a:t>getElementsByTagName</a:t>
            </a:r>
            <a:r>
              <a:rPr lang="en-US" dirty="0" smtClean="0"/>
              <a:t>, </a:t>
            </a:r>
            <a:r>
              <a:rPr lang="en-US" dirty="0" err="1" smtClean="0"/>
              <a:t>jQuery’s</a:t>
            </a:r>
            <a:r>
              <a:rPr lang="en-US" dirty="0" smtClean="0"/>
              <a:t> $(), etc.</a:t>
            </a:r>
            <a:endParaRPr lang="en-US" dirty="0"/>
          </a:p>
          <a:p>
            <a:pPr lvl="1"/>
            <a:r>
              <a:rPr lang="en-US" dirty="0"/>
              <a:t>We also found that such faults are the most impactful, and take the longest to </a:t>
            </a:r>
            <a:r>
              <a:rPr lang="en-US" dirty="0" smtClean="0"/>
              <a:t>fix</a:t>
            </a:r>
            <a:endParaRPr lang="en-US" dirty="0" smtClean="0">
              <a:solidFill>
                <a:srgbClr val="000000"/>
              </a:solidFill>
            </a:endParaRPr>
          </a:p>
          <a:p>
            <a:pPr marL="274638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DOM-RELATED FAULTS</a:t>
            </a:r>
            <a:endParaRPr lang="en-US" dirty="0">
              <a:solidFill>
                <a:srgbClr val="FF0000"/>
              </a:solidFill>
            </a:endParaRPr>
          </a:p>
          <a:p>
            <a:pPr marL="2746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err="1" smtClean="0"/>
              <a:t>Vejovis</a:t>
            </a:r>
            <a:endParaRPr lang="en-US" sz="3600" b="1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274638" lvl="1" indent="0" algn="ctr">
              <a:buNone/>
            </a:pPr>
            <a:r>
              <a:rPr lang="en-US" sz="3200" dirty="0" smtClean="0">
                <a:hlinkClick r:id="rId2"/>
              </a:rPr>
              <a:t>http://ece.ubc.ca/~frolino/projects/vejovis</a:t>
            </a:r>
            <a:endParaRPr lang="en-US" sz="3200" dirty="0" smtClean="0"/>
          </a:p>
          <a:p>
            <a:endParaRPr lang="en-US" dirty="0"/>
          </a:p>
          <a:p>
            <a:r>
              <a:rPr lang="en-US" dirty="0" smtClean="0"/>
              <a:t>Data collection: Rhino and </a:t>
            </a:r>
            <a:r>
              <a:rPr lang="en-US" dirty="0" err="1" smtClean="0"/>
              <a:t>Crawljax</a:t>
            </a:r>
            <a:endParaRPr lang="en-US" dirty="0" smtClean="0"/>
          </a:p>
          <a:p>
            <a:r>
              <a:rPr lang="en-US" dirty="0" smtClean="0"/>
              <a:t>Pattern matching: </a:t>
            </a:r>
            <a:r>
              <a:rPr lang="en-US" dirty="0" err="1" smtClean="0"/>
              <a:t>Hampi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3438" y="3842231"/>
            <a:ext cx="2868277" cy="1160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VEJOVIS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8952" y="1533621"/>
            <a:ext cx="18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INPUTS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8952" y="5364054"/>
            <a:ext cx="18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85580" y="1312478"/>
            <a:ext cx="2452269" cy="7443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AUTOFLOX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3438" y="1533621"/>
            <a:ext cx="10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URL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3568924" y="1995286"/>
            <a:ext cx="21896" cy="1846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7151" y="2673167"/>
            <a:ext cx="40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 METHOD LOCATION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8" idx="2"/>
            <a:endCxn id="12" idx="0"/>
          </p:cNvCxnSpPr>
          <p:nvPr/>
        </p:nvCxnSpPr>
        <p:spPr>
          <a:xfrm>
            <a:off x="5911715" y="2056841"/>
            <a:ext cx="470748" cy="616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926429" y="3134832"/>
            <a:ext cx="1456034" cy="707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7151" y="5002563"/>
            <a:ext cx="0" cy="361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6594" y="5468329"/>
            <a:ext cx="638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LIST OF ACTIONABLE REPAIR MESSAGES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7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RQ1</a:t>
            </a:r>
            <a:r>
              <a:rPr lang="en-US" dirty="0" smtClean="0"/>
              <a:t>: What is the accuracy of </a:t>
            </a:r>
            <a:r>
              <a:rPr lang="en-US" dirty="0" err="1" smtClean="0"/>
              <a:t>Vejovis</a:t>
            </a:r>
            <a:r>
              <a:rPr lang="en-US" dirty="0" smtClean="0"/>
              <a:t> in suggesting a correct repair?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RQ2</a:t>
            </a:r>
            <a:r>
              <a:rPr lang="en-US" dirty="0" smtClean="0"/>
              <a:t>: How quickly can </a:t>
            </a:r>
            <a:r>
              <a:rPr lang="en-US" dirty="0" err="1" smtClean="0"/>
              <a:t>Vejovis</a:t>
            </a:r>
            <a:r>
              <a:rPr lang="en-US" dirty="0" smtClean="0"/>
              <a:t> determine possible replacements? What is its performance overhead?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Accuracy of </a:t>
            </a:r>
            <a:r>
              <a:rPr lang="en-US" dirty="0" err="1" smtClean="0"/>
              <a:t>Vejovis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2732194"/>
              </p:ext>
            </p:extLst>
          </p:nvPr>
        </p:nvGraphicFramePr>
        <p:xfrm>
          <a:off x="248439" y="1219200"/>
          <a:ext cx="397625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29"/>
                <a:gridCol w="1988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Subjects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JS</a:t>
                      </a:r>
                      <a:r>
                        <a:rPr lang="en-US" sz="2400" b="1" baseline="0" dirty="0" smtClean="0"/>
                        <a:t> Code Size (KB)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Drupal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213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Ember.js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745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Joomla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434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Moodle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352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MooTools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101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Prototype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164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Roundcube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729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TYPO3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2252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WikiMedia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160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WordPress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197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33455" y="1276365"/>
            <a:ext cx="425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22 bug reports (2 per app, and randomly chosen)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Replicated bug and ran with </a:t>
            </a:r>
            <a:r>
              <a:rPr lang="en-US" sz="2400" dirty="0" err="1" smtClean="0"/>
              <a:t>Vejovis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b="1" i="1" dirty="0" smtClean="0"/>
              <a:t>Recall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Precision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33455" y="4133273"/>
            <a:ext cx="4253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RECALL</a:t>
            </a:r>
            <a:r>
              <a:rPr lang="en-US" sz="2400" dirty="0" smtClean="0"/>
              <a:t>: 100% if correct fix appears; 0% otherwise</a:t>
            </a:r>
          </a:p>
          <a:p>
            <a:endParaRPr lang="en-US" sz="2400" b="1" dirty="0"/>
          </a:p>
          <a:p>
            <a:r>
              <a:rPr lang="en-US" sz="2400" b="1" dirty="0" smtClean="0"/>
              <a:t>PRECISION</a:t>
            </a:r>
            <a:r>
              <a:rPr lang="en-US" sz="2400" dirty="0" smtClean="0"/>
              <a:t>: Measure of extraneous suggestions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027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Recall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9719577"/>
              </p:ext>
            </p:extLst>
          </p:nvPr>
        </p:nvGraphicFramePr>
        <p:xfrm>
          <a:off x="457200" y="1219200"/>
          <a:ext cx="494607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1"/>
                <a:gridCol w="1648691"/>
                <a:gridCol w="16486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Drupal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Ember.js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Joomla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Moodle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MooTools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Prototype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Roundcube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TYPO3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WikiMedia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WordPress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1273" y="2862873"/>
            <a:ext cx="214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Overall Recall</a:t>
            </a:r>
            <a:r>
              <a:rPr lang="en-US" sz="2400" dirty="0" smtClean="0"/>
              <a:t>: 91%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974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Precision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58843431"/>
              </p:ext>
            </p:extLst>
          </p:nvPr>
        </p:nvGraphicFramePr>
        <p:xfrm>
          <a:off x="457200" y="1219200"/>
          <a:ext cx="494607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1"/>
                <a:gridCol w="1648691"/>
                <a:gridCol w="16486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Drupal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Ember.js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Joomla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Moodle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MooTools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Prototype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Roundcube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TYPO3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WikiMedia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WordPress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1891" y="1615289"/>
            <a:ext cx="302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Avg. Precision</a:t>
            </a:r>
            <a:r>
              <a:rPr lang="en-US" sz="2400" dirty="0" smtClean="0"/>
              <a:t>: 2%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1891" y="2630462"/>
            <a:ext cx="302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49 suggestions </a:t>
            </a:r>
            <a:r>
              <a:rPr lang="en-US" sz="2400" dirty="0" smtClean="0"/>
              <a:t>per bug on average!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1891" y="3879273"/>
            <a:ext cx="3024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Improvements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Edit distance bound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Ranked suggestions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661891" y="5013510"/>
            <a:ext cx="2548824" cy="96329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1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753481"/>
              </p:ext>
            </p:extLst>
          </p:nvPr>
        </p:nvGraphicFramePr>
        <p:xfrm>
          <a:off x="457200" y="1219200"/>
          <a:ext cx="494607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1"/>
                <a:gridCol w="1648691"/>
                <a:gridCol w="16486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#2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Drupal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/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Ember.js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Joomla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/ 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Moodle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/ 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MooTools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/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Prototype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Roundcube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/ 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TYPO3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WikiMedia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/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WordPress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r>
                        <a:rPr lang="en-US" baseline="0" dirty="0" smtClean="0"/>
                        <a:t> /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/ 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1892" y="1615289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#1 Ranking </a:t>
            </a:r>
            <a:r>
              <a:rPr lang="en-US" sz="2400" dirty="0" smtClean="0"/>
              <a:t>in 13 out of 20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1892" y="3176234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Conservative ranking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61892" y="4737179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Ranking seems to be beneficial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16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Takes average of </a:t>
            </a:r>
            <a:r>
              <a:rPr lang="en-US" b="1" dirty="0" smtClean="0"/>
              <a:t>44 seconds</a:t>
            </a:r>
            <a:r>
              <a:rPr lang="en-US" dirty="0" smtClean="0"/>
              <a:t> to find correct fix</a:t>
            </a:r>
          </a:p>
          <a:p>
            <a:r>
              <a:rPr lang="en-US" dirty="0" smtClean="0"/>
              <a:t>Worst case: 91.1 seconds (</a:t>
            </a:r>
            <a:r>
              <a:rPr lang="en-US" dirty="0" err="1" smtClean="0"/>
              <a:t>Joomla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External</a:t>
            </a:r>
            <a:r>
              <a:rPr lang="en-US" dirty="0" smtClean="0"/>
              <a:t>: Evaluated on 11 web apps</a:t>
            </a:r>
          </a:p>
          <a:p>
            <a:r>
              <a:rPr lang="en-US" b="1" dirty="0" smtClean="0"/>
              <a:t>Internal</a:t>
            </a:r>
            <a:r>
              <a:rPr lang="en-US" dirty="0" smtClean="0"/>
              <a:t>: Took bugs from earlier empirical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Vejovis</a:t>
            </a:r>
            <a:r>
              <a:rPr lang="en-US" dirty="0" smtClean="0"/>
              <a:t>: replacement </a:t>
            </a:r>
            <a:r>
              <a:rPr lang="en-US" dirty="0" err="1" smtClean="0"/>
              <a:t>suggestor</a:t>
            </a:r>
            <a:r>
              <a:rPr lang="en-US" dirty="0" smtClean="0"/>
              <a:t> for DOM-related faults</a:t>
            </a:r>
          </a:p>
          <a:p>
            <a:pPr lvl="1"/>
            <a:r>
              <a:rPr lang="en-US" dirty="0"/>
              <a:t>Project Link: </a:t>
            </a:r>
            <a:r>
              <a:rPr lang="en-US" dirty="0">
                <a:hlinkClick r:id="rId2"/>
              </a:rPr>
              <a:t>http://ece.ubc.ca/~frolino/projects/</a:t>
            </a:r>
            <a:r>
              <a:rPr lang="en-US" dirty="0" smtClean="0">
                <a:hlinkClick r:id="rId2"/>
              </a:rPr>
              <a:t>vejovis</a:t>
            </a:r>
            <a:endParaRPr lang="en-US" dirty="0"/>
          </a:p>
          <a:p>
            <a:r>
              <a:rPr lang="en-US" dirty="0" smtClean="0"/>
              <a:t>Evaluated on 22 real-world bugs</a:t>
            </a:r>
          </a:p>
          <a:p>
            <a:pPr lvl="1"/>
            <a:r>
              <a:rPr lang="en-US" dirty="0" smtClean="0"/>
              <a:t>Good recall – 91%</a:t>
            </a:r>
          </a:p>
          <a:p>
            <a:pPr lvl="1"/>
            <a:r>
              <a:rPr lang="en-US" dirty="0" smtClean="0"/>
              <a:t>Correct fix ranked #1 in 13/20 cases</a:t>
            </a:r>
          </a:p>
          <a:p>
            <a:pPr lvl="1"/>
            <a:r>
              <a:rPr lang="en-US" dirty="0" smtClean="0"/>
              <a:t>Average 44 s to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DOM-Related Fault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000" y="4339084"/>
            <a:ext cx="868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x = “yes”;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document.getElementById</a:t>
            </a:r>
            <a:r>
              <a:rPr lang="en-US" sz="2400" dirty="0" smtClean="0">
                <a:latin typeface="Courier"/>
                <a:cs typeface="Courier"/>
              </a:rPr>
              <a:t>(x);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7635" y="1300646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00216" y="2399773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30071" y="3308543"/>
            <a:ext cx="1939637" cy="5772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 = “yes”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3870035" y="1877919"/>
            <a:ext cx="817419" cy="52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3870035" y="2977046"/>
            <a:ext cx="1029855" cy="33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DOM-Related Fault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000" y="4339084"/>
            <a:ext cx="868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x = “no”;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document.getElementById</a:t>
            </a:r>
            <a:r>
              <a:rPr lang="en-US" sz="2400" dirty="0" smtClean="0">
                <a:latin typeface="Courier"/>
                <a:cs typeface="Courier"/>
              </a:rPr>
              <a:t>(x);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7635" y="1300646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00216" y="2399773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30071" y="3308543"/>
            <a:ext cx="1939637" cy="5772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 = “yes”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3870035" y="1877919"/>
            <a:ext cx="817419" cy="52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3870035" y="2977046"/>
            <a:ext cx="1029855" cy="33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8090" y="4108251"/>
            <a:ext cx="237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MISTAKE!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2891848" y="4339084"/>
            <a:ext cx="1576242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9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DOM-Related Fault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000" y="4339084"/>
            <a:ext cx="868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x = “no”;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elem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document.getElementById</a:t>
            </a:r>
            <a:r>
              <a:rPr lang="en-US" sz="2400" dirty="0" smtClean="0">
                <a:latin typeface="Courier"/>
                <a:cs typeface="Courier"/>
              </a:rPr>
              <a:t>(x);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7635" y="1300646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00216" y="2399773"/>
            <a:ext cx="1939637" cy="577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30071" y="3308543"/>
            <a:ext cx="1939637" cy="5772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 = “yes”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3870035" y="1877919"/>
            <a:ext cx="817419" cy="52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3870035" y="2977046"/>
            <a:ext cx="1029855" cy="33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8090" y="4108251"/>
            <a:ext cx="237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MISTAKE!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2891848" y="4339084"/>
            <a:ext cx="1576242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49344" y="5102553"/>
            <a:ext cx="1655528" cy="40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1181" y="5506003"/>
            <a:ext cx="5624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 parameter evaluates to “no”, which is</a:t>
            </a:r>
          </a:p>
          <a:p>
            <a:r>
              <a:rPr lang="en-US" sz="2400" dirty="0" smtClean="0"/>
              <a:t>not in the 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9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1454" y="2008909"/>
            <a:ext cx="7232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Facilitate the process of fixing DOM-related faults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9454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Suggest repairs for </a:t>
            </a:r>
            <a:r>
              <a:rPr lang="en-US" b="1" i="1" dirty="0" smtClean="0"/>
              <a:t>DOM-related faults</a:t>
            </a:r>
          </a:p>
          <a:p>
            <a:r>
              <a:rPr lang="en-US" dirty="0" smtClean="0"/>
              <a:t>Only one mistake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4CA75-0CC5-48B7-B3C5-8552A17C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69673</TotalTime>
  <Words>2523</Words>
  <Application>Microsoft Macintosh PowerPoint</Application>
  <PresentationFormat>On-screen Show (4:3)</PresentationFormat>
  <Paragraphs>569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Origin</vt:lpstr>
      <vt:lpstr>Vejovis: Suggesting Fixes for JavaScript Faults</vt:lpstr>
      <vt:lpstr>Problem and Motivation</vt:lpstr>
      <vt:lpstr>Problem and Motivation</vt:lpstr>
      <vt:lpstr>Faults in JavaScript Code</vt:lpstr>
      <vt:lpstr>DOM-Related Fault Example</vt:lpstr>
      <vt:lpstr>DOM-Related Fault Example</vt:lpstr>
      <vt:lpstr>DOM-Related Fault Example</vt:lpstr>
      <vt:lpstr>Goal</vt:lpstr>
      <vt:lpstr>Fault Model</vt:lpstr>
      <vt:lpstr>Common Developer Fixes</vt:lpstr>
      <vt:lpstr>Common Developer Fixes</vt:lpstr>
      <vt:lpstr>Common Developer Fixes</vt:lpstr>
      <vt:lpstr>Common Developer Fixes</vt:lpstr>
      <vt:lpstr>Common Developer Fixes</vt:lpstr>
      <vt:lpstr>Structure in DOM Method Parameters</vt:lpstr>
      <vt:lpstr>Structure in DOM Method Parameters</vt:lpstr>
      <vt:lpstr>CSS Selectors</vt:lpstr>
      <vt:lpstr>Design</vt:lpstr>
      <vt:lpstr>Running Example</vt:lpstr>
      <vt:lpstr>Running Example</vt:lpstr>
      <vt:lpstr>Running Example</vt:lpstr>
      <vt:lpstr>Running Example</vt:lpstr>
      <vt:lpstr>Running Example</vt:lpstr>
      <vt:lpstr>Main Idea</vt:lpstr>
      <vt:lpstr>Parameter Analysis: Dividing Components</vt:lpstr>
      <vt:lpstr>Parameter Analysis: Dividing Components</vt:lpstr>
      <vt:lpstr>Parameter Analysis: Dividing Components</vt:lpstr>
      <vt:lpstr>Parameter Analysis: Dividing Components</vt:lpstr>
      <vt:lpstr>Parameter Analysis: Dividing Components</vt:lpstr>
      <vt:lpstr>Parameter Analysis: Finding  Valid Selectors</vt:lpstr>
      <vt:lpstr>Parameter Analysis: Finding  Valid Selectors</vt:lpstr>
      <vt:lpstr>Parameter Analysis: Inferring Possible Replacements [Example]</vt:lpstr>
      <vt:lpstr>Parameter Analysis: Inferring Possible Replacements [Example]</vt:lpstr>
      <vt:lpstr>Parameter Analysis: Inferring Possible Replacements [Example]</vt:lpstr>
      <vt:lpstr>Parameter Analysis: Inferring Possible Replacements [Example]</vt:lpstr>
      <vt:lpstr>Context Analysis</vt:lpstr>
      <vt:lpstr>Context Analysis</vt:lpstr>
      <vt:lpstr>Context Analysis</vt:lpstr>
      <vt:lpstr>Context Analysis: Non-”Replace” Messages</vt:lpstr>
      <vt:lpstr>Implementation</vt:lpstr>
      <vt:lpstr>Usage Model</vt:lpstr>
      <vt:lpstr>Evaluation: Research Questions</vt:lpstr>
      <vt:lpstr>RQ1: Accuracy of Vejovis</vt:lpstr>
      <vt:lpstr>RQ1: Recall</vt:lpstr>
      <vt:lpstr>RQ1: Precision</vt:lpstr>
      <vt:lpstr>Alternative: Ranking</vt:lpstr>
      <vt:lpstr>RQ2: Performance</vt:lpstr>
      <vt:lpstr>Threats to Validity</vt:lpstr>
      <vt:lpstr>Conclusion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Improving the Reliability of JavaScript-based Web Applications</dc:title>
  <dc:creator>Karthik Pattabiraman</dc:creator>
  <cp:lastModifiedBy>Ali Mesbah</cp:lastModifiedBy>
  <cp:revision>562</cp:revision>
  <cp:lastPrinted>2011-06-01T23:12:34Z</cp:lastPrinted>
  <dcterms:created xsi:type="dcterms:W3CDTF">2011-06-03T13:51:39Z</dcterms:created>
  <dcterms:modified xsi:type="dcterms:W3CDTF">2014-06-06T03:57:25Z</dcterms:modified>
</cp:coreProperties>
</file>