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2" r:id="rId1"/>
  </p:sldMasterIdLst>
  <p:notesMasterIdLst>
    <p:notesMasterId r:id="rId32"/>
  </p:notesMasterIdLst>
  <p:handoutMasterIdLst>
    <p:handoutMasterId r:id="rId33"/>
  </p:handoutMasterIdLst>
  <p:sldIdLst>
    <p:sldId id="257" r:id="rId2"/>
    <p:sldId id="306" r:id="rId3"/>
    <p:sldId id="259" r:id="rId4"/>
    <p:sldId id="260" r:id="rId5"/>
    <p:sldId id="283" r:id="rId6"/>
    <p:sldId id="294" r:id="rId7"/>
    <p:sldId id="261" r:id="rId8"/>
    <p:sldId id="284" r:id="rId9"/>
    <p:sldId id="263" r:id="rId10"/>
    <p:sldId id="285" r:id="rId11"/>
    <p:sldId id="264" r:id="rId12"/>
    <p:sldId id="305" r:id="rId13"/>
    <p:sldId id="265" r:id="rId14"/>
    <p:sldId id="302" r:id="rId15"/>
    <p:sldId id="274" r:id="rId16"/>
    <p:sldId id="279" r:id="rId17"/>
    <p:sldId id="275" r:id="rId18"/>
    <p:sldId id="280" r:id="rId19"/>
    <p:sldId id="276" r:id="rId20"/>
    <p:sldId id="281" r:id="rId21"/>
    <p:sldId id="277" r:id="rId22"/>
    <p:sldId id="282" r:id="rId23"/>
    <p:sldId id="290" r:id="rId24"/>
    <p:sldId id="289" r:id="rId25"/>
    <p:sldId id="286" r:id="rId26"/>
    <p:sldId id="304" r:id="rId27"/>
    <p:sldId id="278" r:id="rId28"/>
    <p:sldId id="291" r:id="rId29"/>
    <p:sldId id="293" r:id="rId30"/>
    <p:sldId id="2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07" autoAdjust="0"/>
  </p:normalViewPr>
  <p:slideViewPr>
    <p:cSldViewPr snapToGrid="0" snapToObjects="1">
      <p:cViewPr varScale="1">
        <p:scale>
          <a:sx n="88" d="100"/>
          <a:sy n="88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5D5AA-5B0B-3944-A27C-9D1330B21C73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A8C87236-5807-744D-8B7A-67E01E7C222C}">
      <dgm:prSet phldrT="[Text]" custT="1"/>
      <dgm:spPr/>
      <dgm:t>
        <a:bodyPr/>
        <a:lstStyle/>
        <a:p>
          <a:r>
            <a:rPr lang="en-US" sz="2800" dirty="0" smtClean="0"/>
            <a:t>Data Collection</a:t>
          </a:r>
          <a:endParaRPr lang="en-US" sz="2800" dirty="0"/>
        </a:p>
      </dgm:t>
    </dgm:pt>
    <dgm:pt modelId="{2C00EB7A-E62F-384C-98B5-4D82F5B6B019}" type="parTrans" cxnId="{A55A9D6D-69F9-414E-8009-C646554B9CEE}">
      <dgm:prSet/>
      <dgm:spPr/>
      <dgm:t>
        <a:bodyPr/>
        <a:lstStyle/>
        <a:p>
          <a:endParaRPr lang="en-US" sz="1400"/>
        </a:p>
      </dgm:t>
    </dgm:pt>
    <dgm:pt modelId="{EBAA2927-7FA8-BB42-B68F-46566C23B58F}" type="sibTrans" cxnId="{A55A9D6D-69F9-414E-8009-C646554B9CEE}">
      <dgm:prSet/>
      <dgm:spPr/>
      <dgm:t>
        <a:bodyPr/>
        <a:lstStyle/>
        <a:p>
          <a:endParaRPr lang="en-US" sz="1400"/>
        </a:p>
      </dgm:t>
    </dgm:pt>
    <dgm:pt modelId="{39355A93-6CE0-B645-81C0-1930C82DD003}">
      <dgm:prSet phldrT="[Text]" custT="1"/>
      <dgm:spPr/>
      <dgm:t>
        <a:bodyPr/>
        <a:lstStyle/>
        <a:p>
          <a:r>
            <a:rPr lang="en-US" sz="2800" dirty="0" smtClean="0"/>
            <a:t>Data Cleaning</a:t>
          </a:r>
          <a:endParaRPr lang="en-US" sz="2800" dirty="0"/>
        </a:p>
      </dgm:t>
    </dgm:pt>
    <dgm:pt modelId="{87AE993C-3552-694B-B103-FBB99E51B36F}" type="parTrans" cxnId="{F79D37F8-A00F-1F40-B77F-74832B34995E}">
      <dgm:prSet/>
      <dgm:spPr/>
      <dgm:t>
        <a:bodyPr/>
        <a:lstStyle/>
        <a:p>
          <a:endParaRPr lang="en-US" sz="1400"/>
        </a:p>
      </dgm:t>
    </dgm:pt>
    <dgm:pt modelId="{EDEF2B40-03A6-464F-8ADE-359F9E5E69B1}" type="sibTrans" cxnId="{F79D37F8-A00F-1F40-B77F-74832B34995E}">
      <dgm:prSet/>
      <dgm:spPr/>
      <dgm:t>
        <a:bodyPr/>
        <a:lstStyle/>
        <a:p>
          <a:endParaRPr lang="en-US" sz="1400"/>
        </a:p>
      </dgm:t>
    </dgm:pt>
    <dgm:pt modelId="{94C5CE71-6899-AB43-AAFF-6DAE05A19664}">
      <dgm:prSet phldrT="[Text]" custT="1"/>
      <dgm:spPr/>
      <dgm:t>
        <a:bodyPr/>
        <a:lstStyle/>
        <a:p>
          <a:r>
            <a:rPr lang="en-US" sz="2800" dirty="0" smtClean="0"/>
            <a:t>Data Processing</a:t>
          </a:r>
          <a:endParaRPr lang="en-US" sz="2800" dirty="0"/>
        </a:p>
      </dgm:t>
    </dgm:pt>
    <dgm:pt modelId="{30625982-C4DC-6A4A-B1DA-3918B5346148}" type="parTrans" cxnId="{173AF70F-0D6E-D944-A283-5632FC8049DD}">
      <dgm:prSet/>
      <dgm:spPr/>
      <dgm:t>
        <a:bodyPr/>
        <a:lstStyle/>
        <a:p>
          <a:endParaRPr lang="en-US" sz="1400"/>
        </a:p>
      </dgm:t>
    </dgm:pt>
    <dgm:pt modelId="{40D41A83-9425-654F-8567-AB26DA824190}" type="sibTrans" cxnId="{173AF70F-0D6E-D944-A283-5632FC8049DD}">
      <dgm:prSet/>
      <dgm:spPr/>
      <dgm:t>
        <a:bodyPr/>
        <a:lstStyle/>
        <a:p>
          <a:endParaRPr lang="en-US" sz="1400"/>
        </a:p>
      </dgm:t>
    </dgm:pt>
    <dgm:pt modelId="{6DD0C802-06AD-7041-A7D8-9997398F3A54}" type="pres">
      <dgm:prSet presAssocID="{8905D5AA-5B0B-3944-A27C-9D1330B21C73}" presName="CompostProcess" presStyleCnt="0">
        <dgm:presLayoutVars>
          <dgm:dir/>
          <dgm:resizeHandles val="exact"/>
        </dgm:presLayoutVars>
      </dgm:prSet>
      <dgm:spPr/>
    </dgm:pt>
    <dgm:pt modelId="{90214444-F422-7F4A-AE98-C116E91263EE}" type="pres">
      <dgm:prSet presAssocID="{8905D5AA-5B0B-3944-A27C-9D1330B21C73}" presName="arrow" presStyleLbl="bgShp" presStyleIdx="0" presStyleCnt="1"/>
      <dgm:spPr/>
    </dgm:pt>
    <dgm:pt modelId="{78D7315A-FF62-5E4D-8E57-8DB215788425}" type="pres">
      <dgm:prSet presAssocID="{8905D5AA-5B0B-3944-A27C-9D1330B21C73}" presName="linearProcess" presStyleCnt="0"/>
      <dgm:spPr/>
    </dgm:pt>
    <dgm:pt modelId="{73AF418C-B927-2848-8A5C-FE6FBB2275D8}" type="pres">
      <dgm:prSet presAssocID="{A8C87236-5807-744D-8B7A-67E01E7C222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14AF6-D6EE-5445-A68B-EF6EA93E8C48}" type="pres">
      <dgm:prSet presAssocID="{EBAA2927-7FA8-BB42-B68F-46566C23B58F}" presName="sibTrans" presStyleCnt="0"/>
      <dgm:spPr/>
    </dgm:pt>
    <dgm:pt modelId="{15F1A0E8-06D0-F14C-98B1-6B2446C07D75}" type="pres">
      <dgm:prSet presAssocID="{39355A93-6CE0-B645-81C0-1930C82DD00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1CB12-5121-3A43-95D5-A57D0C89F4E3}" type="pres">
      <dgm:prSet presAssocID="{EDEF2B40-03A6-464F-8ADE-359F9E5E69B1}" presName="sibTrans" presStyleCnt="0"/>
      <dgm:spPr/>
    </dgm:pt>
    <dgm:pt modelId="{2213B9FE-CB0E-D74E-B9A5-7ACEFA646114}" type="pres">
      <dgm:prSet presAssocID="{94C5CE71-6899-AB43-AAFF-6DAE05A1966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5A9D6D-69F9-414E-8009-C646554B9CEE}" srcId="{8905D5AA-5B0B-3944-A27C-9D1330B21C73}" destId="{A8C87236-5807-744D-8B7A-67E01E7C222C}" srcOrd="0" destOrd="0" parTransId="{2C00EB7A-E62F-384C-98B5-4D82F5B6B019}" sibTransId="{EBAA2927-7FA8-BB42-B68F-46566C23B58F}"/>
    <dgm:cxn modelId="{677CD2BD-7A1B-1B44-8FB9-EBEC1EE8945B}" type="presOf" srcId="{39355A93-6CE0-B645-81C0-1930C82DD003}" destId="{15F1A0E8-06D0-F14C-98B1-6B2446C07D75}" srcOrd="0" destOrd="0" presId="urn:microsoft.com/office/officeart/2005/8/layout/hProcess9"/>
    <dgm:cxn modelId="{86DD3016-AD91-1E45-9034-2DBAF833EAD8}" type="presOf" srcId="{94C5CE71-6899-AB43-AAFF-6DAE05A19664}" destId="{2213B9FE-CB0E-D74E-B9A5-7ACEFA646114}" srcOrd="0" destOrd="0" presId="urn:microsoft.com/office/officeart/2005/8/layout/hProcess9"/>
    <dgm:cxn modelId="{3923DC94-CBDA-BC4A-A2EE-06CE03434FF1}" type="presOf" srcId="{8905D5AA-5B0B-3944-A27C-9D1330B21C73}" destId="{6DD0C802-06AD-7041-A7D8-9997398F3A54}" srcOrd="0" destOrd="0" presId="urn:microsoft.com/office/officeart/2005/8/layout/hProcess9"/>
    <dgm:cxn modelId="{F79D37F8-A00F-1F40-B77F-74832B34995E}" srcId="{8905D5AA-5B0B-3944-A27C-9D1330B21C73}" destId="{39355A93-6CE0-B645-81C0-1930C82DD003}" srcOrd="1" destOrd="0" parTransId="{87AE993C-3552-694B-B103-FBB99E51B36F}" sibTransId="{EDEF2B40-03A6-464F-8ADE-359F9E5E69B1}"/>
    <dgm:cxn modelId="{173AF70F-0D6E-D944-A283-5632FC8049DD}" srcId="{8905D5AA-5B0B-3944-A27C-9D1330B21C73}" destId="{94C5CE71-6899-AB43-AAFF-6DAE05A19664}" srcOrd="2" destOrd="0" parTransId="{30625982-C4DC-6A4A-B1DA-3918B5346148}" sibTransId="{40D41A83-9425-654F-8567-AB26DA824190}"/>
    <dgm:cxn modelId="{D2AA20E8-3D8B-5E4D-AAD7-04FBB2B2F5BC}" type="presOf" srcId="{A8C87236-5807-744D-8B7A-67E01E7C222C}" destId="{73AF418C-B927-2848-8A5C-FE6FBB2275D8}" srcOrd="0" destOrd="0" presId="urn:microsoft.com/office/officeart/2005/8/layout/hProcess9"/>
    <dgm:cxn modelId="{C3BDF8B3-4DD5-AC4C-AB32-F968402B74A3}" type="presParOf" srcId="{6DD0C802-06AD-7041-A7D8-9997398F3A54}" destId="{90214444-F422-7F4A-AE98-C116E91263EE}" srcOrd="0" destOrd="0" presId="urn:microsoft.com/office/officeart/2005/8/layout/hProcess9"/>
    <dgm:cxn modelId="{ED3588FA-7723-C646-8B94-AEC4F8BAFED2}" type="presParOf" srcId="{6DD0C802-06AD-7041-A7D8-9997398F3A54}" destId="{78D7315A-FF62-5E4D-8E57-8DB215788425}" srcOrd="1" destOrd="0" presId="urn:microsoft.com/office/officeart/2005/8/layout/hProcess9"/>
    <dgm:cxn modelId="{1161CC5C-02AD-7946-8B8F-EDA3AF9B400B}" type="presParOf" srcId="{78D7315A-FF62-5E4D-8E57-8DB215788425}" destId="{73AF418C-B927-2848-8A5C-FE6FBB2275D8}" srcOrd="0" destOrd="0" presId="urn:microsoft.com/office/officeart/2005/8/layout/hProcess9"/>
    <dgm:cxn modelId="{B6354422-8783-CC4B-94ED-7F1CCFC02032}" type="presParOf" srcId="{78D7315A-FF62-5E4D-8E57-8DB215788425}" destId="{B4C14AF6-D6EE-5445-A68B-EF6EA93E8C48}" srcOrd="1" destOrd="0" presId="urn:microsoft.com/office/officeart/2005/8/layout/hProcess9"/>
    <dgm:cxn modelId="{CB59B841-6E11-9344-9F89-855FD8BD2B26}" type="presParOf" srcId="{78D7315A-FF62-5E4D-8E57-8DB215788425}" destId="{15F1A0E8-06D0-F14C-98B1-6B2446C07D75}" srcOrd="2" destOrd="0" presId="urn:microsoft.com/office/officeart/2005/8/layout/hProcess9"/>
    <dgm:cxn modelId="{41EFFDFF-3130-9D4D-AF06-D50F1DF0F1D3}" type="presParOf" srcId="{78D7315A-FF62-5E4D-8E57-8DB215788425}" destId="{7C51CB12-5121-3A43-95D5-A57D0C89F4E3}" srcOrd="3" destOrd="0" presId="urn:microsoft.com/office/officeart/2005/8/layout/hProcess9"/>
    <dgm:cxn modelId="{62C89787-3C26-3842-A1F4-523F1FA64150}" type="presParOf" srcId="{78D7315A-FF62-5E4D-8E57-8DB215788425}" destId="{2213B9FE-CB0E-D74E-B9A5-7ACEFA64611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14444-F422-7F4A-AE98-C116E91263EE}">
      <dsp:nvSpPr>
        <dsp:cNvPr id="0" name=""/>
        <dsp:cNvSpPr/>
      </dsp:nvSpPr>
      <dsp:spPr>
        <a:xfrm>
          <a:off x="558311" y="0"/>
          <a:ext cx="6327530" cy="364301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AF418C-B927-2848-8A5C-FE6FBB2275D8}">
      <dsp:nvSpPr>
        <dsp:cNvPr id="0" name=""/>
        <dsp:cNvSpPr/>
      </dsp:nvSpPr>
      <dsp:spPr>
        <a:xfrm>
          <a:off x="0" y="1092905"/>
          <a:ext cx="2233246" cy="14572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Collection</a:t>
          </a:r>
          <a:endParaRPr lang="en-US" sz="2800" kern="1200" dirty="0"/>
        </a:p>
      </dsp:txBody>
      <dsp:txXfrm>
        <a:off x="71135" y="1164040"/>
        <a:ext cx="2090976" cy="1314937"/>
      </dsp:txXfrm>
    </dsp:sp>
    <dsp:sp modelId="{15F1A0E8-06D0-F14C-98B1-6B2446C07D75}">
      <dsp:nvSpPr>
        <dsp:cNvPr id="0" name=""/>
        <dsp:cNvSpPr/>
      </dsp:nvSpPr>
      <dsp:spPr>
        <a:xfrm>
          <a:off x="2605453" y="1092905"/>
          <a:ext cx="2233246" cy="14572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Cleaning</a:t>
          </a:r>
          <a:endParaRPr lang="en-US" sz="2800" kern="1200" dirty="0"/>
        </a:p>
      </dsp:txBody>
      <dsp:txXfrm>
        <a:off x="2676588" y="1164040"/>
        <a:ext cx="2090976" cy="1314937"/>
      </dsp:txXfrm>
    </dsp:sp>
    <dsp:sp modelId="{2213B9FE-CB0E-D74E-B9A5-7ACEFA646114}">
      <dsp:nvSpPr>
        <dsp:cNvPr id="0" name=""/>
        <dsp:cNvSpPr/>
      </dsp:nvSpPr>
      <dsp:spPr>
        <a:xfrm>
          <a:off x="5210907" y="1092905"/>
          <a:ext cx="2233246" cy="14572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Processing</a:t>
          </a:r>
          <a:endParaRPr lang="en-US" sz="2800" kern="1200" dirty="0"/>
        </a:p>
      </dsp:txBody>
      <dsp:txXfrm>
        <a:off x="5282042" y="1164040"/>
        <a:ext cx="2090976" cy="1314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48DD9-8E2E-8F43-A583-31953366E90F}" type="datetimeFigureOut">
              <a:rPr lang="en-US" smtClean="0"/>
              <a:t>2014-06-05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9505-B53B-F64C-B904-1D3AD921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CC99D-7A81-4A44-8A14-426031A9624A}" type="datetimeFigureOut">
              <a:rPr lang="en-US" smtClean="0"/>
              <a:t>2014-06-05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CBF25-E5F4-8D4E-B113-BA53DF87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2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6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total there are more than 500 thousand questions available</a:t>
            </a:r>
            <a:r>
              <a:rPr lang="en-US" baseline="0" dirty="0" smtClean="0"/>
              <a:t> on stack overflow pertaining to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5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we missing in this finding?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does a web developer search for solution?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some scenarios solution is readily available online</a:t>
            </a:r>
          </a:p>
          <a:p>
            <a:r>
              <a:rPr lang="en-US" baseline="0" dirty="0" smtClean="0"/>
              <a:t>so there is no more discussion related to these topics..</a:t>
            </a:r>
          </a:p>
          <a:p>
            <a:r>
              <a:rPr lang="en-US" baseline="0" dirty="0" smtClean="0"/>
              <a:t>How to count these factors?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5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8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80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finding 1 we saw</a:t>
            </a:r>
            <a:r>
              <a:rPr lang="en-US" baseline="0" dirty="0" smtClean="0"/>
              <a:t> the prevalence of cross browser related issues..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here we can see that discussions related to cross browser issues are declining over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either browsers are becoming consistent or solutions are readily available over the internet.</a:t>
            </a:r>
          </a:p>
          <a:p>
            <a:r>
              <a:rPr lang="en-US" baseline="0" dirty="0" smtClean="0"/>
              <a:t>----- Meeting Notes (2014-05-16 15:23) -----</a:t>
            </a:r>
          </a:p>
          <a:p>
            <a:r>
              <a:rPr lang="en-US" baseline="0" dirty="0" smtClean="0"/>
              <a:t>top 20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are the results gonna be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becoming more popular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application has been released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we understand developer's misconceptions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avoid like, so, etc</a:t>
            </a:r>
          </a:p>
          <a:p>
            <a:r>
              <a:rPr lang="en-US" baseline="0" dirty="0" smtClean="0"/>
              <a:t>1414</a:t>
            </a:r>
          </a:p>
          <a:p>
            <a:r>
              <a:rPr lang="en-US" baseline="0" dirty="0" smtClean="0"/>
              <a:t>look at audience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present anecdotal </a:t>
            </a:r>
            <a:r>
              <a:rPr lang="en-US" baseline="0" dirty="0" smtClean="0"/>
              <a:t> examples that represent the type of challenges faced by developers…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</a:t>
            </a:r>
            <a:r>
              <a:rPr lang="en-US" baseline="0" dirty="0" smtClean="0"/>
              <a:t> work has shown the prevalence of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errors in productions web sites..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also demonstrated the ad-hoc nature of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work has been that focus on analyzing </a:t>
            </a:r>
            <a:r>
              <a:rPr lang="en-US" baseline="0" dirty="0" smtClean="0"/>
              <a:t>what web developers discuss and talk about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developments or existing technologies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is the discussion being affected by the advancement in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basically focus on analyzing</a:t>
            </a:r>
            <a:r>
              <a:rPr lang="en-US" baseline="0" dirty="0" smtClean="0"/>
              <a:t> what web developers discuss and talk about?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developments or existing technologies?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is the discussion being affected by the advancement in technology?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take the words</a:t>
            </a:r>
            <a:r>
              <a:rPr lang="en-US" baseline="0" dirty="0" smtClean="0"/>
              <a:t> spoken by a developer and analyze the root cause of the understanding.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the following points here:</a:t>
            </a:r>
          </a:p>
          <a:p>
            <a:r>
              <a:rPr lang="en-US" baseline="0" dirty="0" smtClean="0"/>
              <a:t>how are the results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becoming more popular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application has been released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we understand developer's misconceptions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 are aware of</a:t>
            </a:r>
            <a:r>
              <a:rPr lang="en-US" baseline="0" dirty="0" smtClean="0"/>
              <a:t> the target platform they are developing the application, therefor high level tagging is correct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(2014-05-16 15:23) -----</a:t>
            </a:r>
          </a:p>
          <a:p>
            <a:r>
              <a:rPr lang="en-US" dirty="0"/>
              <a:t>add over all methodology here</a:t>
            </a:r>
          </a:p>
          <a:p>
            <a:endParaRPr lang="en-US" dirty="0"/>
          </a:p>
          <a:p>
            <a:r>
              <a:rPr lang="en-US" dirty="0"/>
              <a:t>skip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BC5B4E7-CA5E-F341-9038-945CF64E1BD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6FD-EA38-5945-86BE-ADCB0F419DB6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51B7-57C6-764C-B978-9322CEA05701}" type="datetime1">
              <a:rPr lang="en-CA" smtClean="0"/>
              <a:t>2014-06-05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02E-2927-BD49-94F8-BACA8F7CFAD6}" type="datetime1">
              <a:rPr lang="en-CA" smtClean="0"/>
              <a:t>2014-06-05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3AC4ACC-DEF0-6549-A604-E51906B2C0AC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DF61673-FAAF-C54C-8B75-2C3310995807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8312-B9EA-A441-AA3C-CDA822172CC7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568004-73B5-4844-8453-72F8D5EFAA0B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6DF8B-7A85-EF45-B9B6-AF2A98118F38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251C3F-F0DC-C346-A1D1-BFFC2688F152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9C54-190D-6743-A1AD-60B3053A3CB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E37F-E99B-3E45-B524-D8AEF4EB93E9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9099" y="6423585"/>
            <a:ext cx="554038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98B2-12F5-354B-9629-28059B94108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24F2-DDFE-A14E-9AC5-366559481CA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0B53B50-37ED-BF45-B94A-2371CFCFFA5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6277610-BF42-1D41-9D84-8A61825AD64B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B03-2FE9-C84A-8DA7-3A974FD82123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37B-EB6E-6D44-A31E-27B9F698B197}" type="datetime1">
              <a:rPr lang="en-CA" smtClean="0"/>
              <a:t>2014-06-05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355-AFBD-144E-A580-767F566873DB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E67-3C95-F541-8251-239E29153923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430487-3D00-284C-AC1D-96D141E4ADF2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  <p:sldLayoutId id="2147483920" r:id="rId18"/>
    <p:sldLayoutId id="2147483921" r:id="rId19"/>
    <p:sldLayoutId id="2147483922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://www.ece.ubc.ca/~kbajaj/so/data.zi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1864" y="4617571"/>
            <a:ext cx="7558369" cy="9334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Kartik Bajaj, Karthik Pattabiraman, Ali Mesbah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09454" y="5259294"/>
            <a:ext cx="6230626" cy="1449293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/>
              <a:t>Electrical and Computer Engineering</a:t>
            </a:r>
          </a:p>
          <a:p>
            <a:pPr algn="ctr"/>
            <a:r>
              <a:rPr lang="en-US" sz="1800" dirty="0" smtClean="0"/>
              <a:t>University of British Columbia</a:t>
            </a:r>
          </a:p>
          <a:p>
            <a:pPr algn="ctr"/>
            <a:r>
              <a:rPr lang="en-US" sz="1800" dirty="0" smtClean="0"/>
              <a:t>Vancouver, BC, Canada</a:t>
            </a:r>
          </a:p>
          <a:p>
            <a:pPr algn="ctr"/>
            <a:r>
              <a:rPr lang="en-US" sz="1800" dirty="0" smtClean="0"/>
              <a:t>{</a:t>
            </a:r>
            <a:r>
              <a:rPr lang="en-US" sz="1800" dirty="0" err="1" smtClean="0"/>
              <a:t>kbajaj</a:t>
            </a:r>
            <a:r>
              <a:rPr lang="en-US" sz="1800" dirty="0" smtClean="0"/>
              <a:t>, </a:t>
            </a:r>
            <a:r>
              <a:rPr lang="en-US" sz="1800" dirty="0" err="1" smtClean="0"/>
              <a:t>karthikp</a:t>
            </a:r>
            <a:r>
              <a:rPr lang="en-US" sz="1800" dirty="0" smtClean="0"/>
              <a:t>, </a:t>
            </a:r>
            <a:r>
              <a:rPr lang="en-US" sz="1800" dirty="0" err="1" smtClean="0"/>
              <a:t>amesbah</a:t>
            </a:r>
            <a:r>
              <a:rPr lang="en-US" sz="1800" dirty="0" smtClean="0"/>
              <a:t>}@</a:t>
            </a:r>
            <a:r>
              <a:rPr lang="en-US" sz="1800" dirty="0" err="1" smtClean="0"/>
              <a:t>ece.ubc.ca</a:t>
            </a:r>
            <a:endParaRPr lang="en-US" sz="180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463" b="463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-34470" b="-3447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43647" y="1778000"/>
            <a:ext cx="4108823" cy="2042400"/>
          </a:xfrm>
        </p:spPr>
        <p:txBody>
          <a:bodyPr/>
          <a:lstStyle/>
          <a:p>
            <a:r>
              <a:rPr lang="en-US" sz="4000" dirty="0" smtClean="0"/>
              <a:t>Mining Questions Asked by </a:t>
            </a:r>
          </a:p>
          <a:p>
            <a:r>
              <a:rPr lang="en-US" sz="4000" dirty="0" smtClean="0"/>
              <a:t>Web Developers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453" y="5334172"/>
            <a:ext cx="908500" cy="1239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438" y="5334172"/>
            <a:ext cx="1239744" cy="12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man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D9D9D9"/>
                </a:solidFill>
              </a:rPr>
              <a:t>Categorization based on tags attached to each question</a:t>
            </a:r>
          </a:p>
          <a:p>
            <a:r>
              <a:rPr lang="en-US" sz="2400" dirty="0" smtClean="0">
                <a:solidFill>
                  <a:srgbClr val="D9D9D9"/>
                </a:solidFill>
              </a:rPr>
              <a:t>Can provide an overview of major topics of discussion</a:t>
            </a:r>
            <a:endParaRPr lang="en-US" sz="2400" dirty="0">
              <a:solidFill>
                <a:srgbClr val="D9D9D9"/>
              </a:solidFill>
            </a:endParaRP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12588" y="4766234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appropriate are tags?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known to developer while tagging?</a:t>
            </a:r>
          </a:p>
          <a:p>
            <a:pPr lvl="1"/>
            <a:r>
              <a:rPr lang="en-US" sz="2000" dirty="0" smtClean="0"/>
              <a:t>Platform</a:t>
            </a:r>
          </a:p>
          <a:p>
            <a:pPr lvl="1"/>
            <a:r>
              <a:rPr lang="en-US" sz="2000" dirty="0" smtClean="0"/>
              <a:t>Target Device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What is unknown to developer?</a:t>
            </a:r>
          </a:p>
          <a:p>
            <a:pPr lvl="1"/>
            <a:r>
              <a:rPr lang="en-US" sz="2000" dirty="0" smtClean="0"/>
              <a:t>Possible ways to solve the problem</a:t>
            </a:r>
          </a:p>
          <a:p>
            <a:pPr lvl="1"/>
            <a:r>
              <a:rPr lang="en-US" sz="2000" dirty="0" smtClean="0"/>
              <a:t>Correct topic of discussion </a:t>
            </a:r>
          </a:p>
          <a:p>
            <a:pPr lvl="1"/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885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91" y="5198419"/>
            <a:ext cx="6252188" cy="92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439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Analyzing the text provided in the questions and answers provided by developers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95831856"/>
              </p:ext>
            </p:extLst>
          </p:nvPr>
        </p:nvGraphicFramePr>
        <p:xfrm>
          <a:off x="781552" y="2852622"/>
          <a:ext cx="7444154" cy="364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85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214444-F422-7F4A-AE98-C116E9126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0214444-F422-7F4A-AE98-C116E91263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F418C-B927-2848-8A5C-FE6FBB227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3AF418C-B927-2848-8A5C-FE6FBB227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F1A0E8-06D0-F14C-98B1-6B2446C07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5F1A0E8-06D0-F14C-98B1-6B2446C07D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13B9FE-CB0E-D74E-B9A5-7ACEFA646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213B9FE-CB0E-D74E-B9A5-7ACEFA6461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 descr="js-css-html5-shar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2" b="771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</a:t>
            </a:r>
            <a:r>
              <a:rPr lang="en-US" dirty="0"/>
              <a:t>Categorization of topics of discussion</a:t>
            </a:r>
          </a:p>
        </p:txBody>
      </p:sp>
      <p:pic>
        <p:nvPicPr>
          <p:cNvPr id="5" name="Content Placeholder 4" descr="javascrip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6" r="-8656"/>
          <a:stretch>
            <a:fillRect/>
          </a:stretch>
        </p:blipFill>
        <p:spPr>
          <a:xfrm>
            <a:off x="498474" y="1981200"/>
            <a:ext cx="7556313" cy="414496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RQ1: Categorization of topics of discussion</a:t>
            </a:r>
          </a:p>
        </p:txBody>
      </p:sp>
      <p:pic>
        <p:nvPicPr>
          <p:cNvPr id="5" name="Content Placeholder 4" descr="javascript.pdf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6" r="-8656"/>
          <a:stretch>
            <a:fillRect/>
          </a:stretch>
        </p:blipFill>
        <p:spPr>
          <a:xfrm>
            <a:off x="498474" y="1981200"/>
            <a:ext cx="7556313" cy="4144963"/>
          </a:xfrm>
        </p:spPr>
      </p:pic>
      <p:sp>
        <p:nvSpPr>
          <p:cNvPr id="6" name="Rectangle 5"/>
          <p:cNvSpPr/>
          <p:nvPr/>
        </p:nvSpPr>
        <p:spPr>
          <a:xfrm>
            <a:off x="612588" y="2659655"/>
            <a:ext cx="7993530" cy="1673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Cross Browser related discussions have gained maximum attention from web developers.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RQ2: Hot topics of discussion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20961"/>
              </p:ext>
            </p:extLst>
          </p:nvPr>
        </p:nvGraphicFramePr>
        <p:xfrm>
          <a:off x="498474" y="2507860"/>
          <a:ext cx="83613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984"/>
                <a:gridCol w="63503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 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Document Structure, File Handling, </a:t>
                      </a:r>
                      <a:r>
                        <a:rPr lang="en-US" b="0" dirty="0" smtClean="0"/>
                        <a:t>Cross-Browser, </a:t>
                      </a:r>
                      <a:r>
                        <a:rPr lang="en-US" b="0" dirty="0" err="1" smtClean="0"/>
                        <a:t>jQuery</a:t>
                      </a:r>
                      <a:r>
                        <a:rPr lang="en-US" b="0" dirty="0" smtClean="0"/>
                        <a:t>, DOM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Media</a:t>
                      </a:r>
                      <a:r>
                        <a:rPr lang="en-US" b="0" dirty="0" smtClean="0"/>
                        <a:t>,</a:t>
                      </a:r>
                      <a:r>
                        <a:rPr lang="en-US" b="0" baseline="0" dirty="0" smtClean="0"/>
                        <a:t> Browser Support, </a:t>
                      </a:r>
                      <a:r>
                        <a:rPr lang="en-US" b="1" baseline="0" dirty="0" smtClean="0"/>
                        <a:t>HTML5 Elements</a:t>
                      </a:r>
                      <a:r>
                        <a:rPr lang="en-US" b="0" baseline="0" dirty="0" smtClean="0"/>
                        <a:t>, Canvas API, </a:t>
                      </a:r>
                      <a:r>
                        <a:rPr lang="en-US" b="1" baseline="0" dirty="0" smtClean="0"/>
                        <a:t>Offline Web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CSS3</a:t>
                      </a:r>
                      <a:r>
                        <a:rPr lang="en-US" b="0" dirty="0" smtClean="0"/>
                        <a:t>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Fonts</a:t>
                      </a:r>
                      <a:r>
                        <a:rPr lang="en-US" b="0" baseline="0" dirty="0" smtClean="0"/>
                        <a:t>, JavaScript, Box-Model, Layout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RQ2: Hot topics of discussion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105676"/>
              </p:ext>
            </p:extLst>
          </p:nvPr>
        </p:nvGraphicFramePr>
        <p:xfrm>
          <a:off x="498474" y="2507860"/>
          <a:ext cx="83613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984"/>
                <a:gridCol w="63503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Technology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Hot Topics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JavaScript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Document Structure, File Handling, </a:t>
                      </a:r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Cross-Browser,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jQuery</a:t>
                      </a:r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DOM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HTML5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Media</a:t>
                      </a:r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Browser Support, 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HTML5 Elements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Canvas API, 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Offline Web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CSS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CSS3</a:t>
                      </a:r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Fonts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JavaScript, Box-Model, Layout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2588" y="2659655"/>
            <a:ext cx="7993530" cy="1673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View counts provide a hint towards </a:t>
            </a:r>
            <a:r>
              <a:rPr lang="en-US" sz="2400" dirty="0" smtClean="0"/>
              <a:t>recurrent </a:t>
            </a:r>
            <a:r>
              <a:rPr lang="en-US" sz="2400" dirty="0"/>
              <a:t>issues faced by web </a:t>
            </a:r>
            <a:r>
              <a:rPr lang="en-US" sz="2400" dirty="0" smtClean="0"/>
              <a:t>developers.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RQ3: Temporal trends over time</a:t>
            </a:r>
          </a:p>
        </p:txBody>
      </p:sp>
      <p:pic>
        <p:nvPicPr>
          <p:cNvPr id="5" name="Content Placeholder 4" descr="JavaScriptTren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07" r="-8607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1864" y="4617571"/>
            <a:ext cx="7558369" cy="9334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Kartik Bajaj, Karthik Pattabiraman, Ali Mesbah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09454" y="5259294"/>
            <a:ext cx="6230626" cy="1449293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/>
              <a:t>Electrical and Computer Engineering</a:t>
            </a:r>
          </a:p>
          <a:p>
            <a:pPr algn="ctr"/>
            <a:r>
              <a:rPr lang="en-US" sz="1800" dirty="0" smtClean="0"/>
              <a:t>University of British Columbia</a:t>
            </a:r>
          </a:p>
          <a:p>
            <a:pPr algn="ctr"/>
            <a:r>
              <a:rPr lang="en-US" sz="1800" dirty="0" smtClean="0"/>
              <a:t>Vancouver, BC, Canada</a:t>
            </a:r>
          </a:p>
          <a:p>
            <a:pPr algn="ctr"/>
            <a:r>
              <a:rPr lang="en-US" sz="1800" dirty="0" smtClean="0"/>
              <a:t>{</a:t>
            </a:r>
            <a:r>
              <a:rPr lang="en-US" sz="1800" dirty="0" err="1" smtClean="0"/>
              <a:t>kbajaj</a:t>
            </a:r>
            <a:r>
              <a:rPr lang="en-US" sz="1800" dirty="0" smtClean="0"/>
              <a:t>, </a:t>
            </a:r>
            <a:r>
              <a:rPr lang="en-US" sz="1800" dirty="0" err="1" smtClean="0"/>
              <a:t>karthikp</a:t>
            </a:r>
            <a:r>
              <a:rPr lang="en-US" sz="1800" dirty="0" smtClean="0"/>
              <a:t>, </a:t>
            </a:r>
            <a:r>
              <a:rPr lang="en-US" sz="1800" dirty="0" err="1" smtClean="0"/>
              <a:t>amesbah</a:t>
            </a:r>
            <a:r>
              <a:rPr lang="en-US" sz="1800" dirty="0" smtClean="0"/>
              <a:t>}@</a:t>
            </a:r>
            <a:r>
              <a:rPr lang="en-US" sz="1800" dirty="0" err="1" smtClean="0"/>
              <a:t>ece.ubc.ca</a:t>
            </a:r>
            <a:endParaRPr lang="en-US" sz="180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463" b="463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-34470" b="-3447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43647" y="1778000"/>
            <a:ext cx="4108823" cy="2042400"/>
          </a:xfrm>
        </p:spPr>
        <p:txBody>
          <a:bodyPr/>
          <a:lstStyle/>
          <a:p>
            <a:r>
              <a:rPr lang="en-US" sz="4000" dirty="0" smtClean="0"/>
              <a:t>Mining Questions Asked by </a:t>
            </a:r>
          </a:p>
          <a:p>
            <a:r>
              <a:rPr lang="en-US" sz="4000" dirty="0" smtClean="0"/>
              <a:t>Web Developers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453" y="5334172"/>
            <a:ext cx="908500" cy="1239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438" y="5334172"/>
            <a:ext cx="1239744" cy="12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9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RQ3: Temporal trends over time</a:t>
            </a:r>
          </a:p>
        </p:txBody>
      </p:sp>
      <p:pic>
        <p:nvPicPr>
          <p:cNvPr id="5" name="Content Placeholder 4" descr="JavaScriptTrend.pdf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07" r="-8607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612588" y="2659655"/>
            <a:ext cx="7993530" cy="1673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Cross-browser compatibility issues have seen a sharp decline in the recent past. 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Further</a:t>
            </a:r>
            <a:r>
              <a:rPr lang="en-US" sz="2400" dirty="0"/>
              <a:t>, CSS3 and HTML5 discussions are gaining </a:t>
            </a:r>
            <a:r>
              <a:rPr lang="en-US" sz="2400" dirty="0" smtClean="0"/>
              <a:t>popularity.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RQ4: Prevalence of web in mobile development</a:t>
            </a:r>
          </a:p>
        </p:txBody>
      </p:sp>
      <p:pic>
        <p:nvPicPr>
          <p:cNvPr id="7" name="Content Placeholder 4" descr="js-css-html5-share-mobil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0" r="-8980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8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RQ4: Prevalence of web in mobile development</a:t>
            </a:r>
          </a:p>
        </p:txBody>
      </p:sp>
      <p:pic>
        <p:nvPicPr>
          <p:cNvPr id="7" name="Content Placeholder 4" descr="js-css-html5-share-mobile.pdf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0" r="-8980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612588" y="2659655"/>
            <a:ext cx="7993530" cy="1673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Discussions related to Mobile </a:t>
            </a:r>
            <a:r>
              <a:rPr lang="en-US" sz="2400" dirty="0" smtClean="0"/>
              <a:t>development </a:t>
            </a:r>
            <a:r>
              <a:rPr lang="en-US" sz="2400" dirty="0"/>
              <a:t>are seeing an increasing share of web </a:t>
            </a:r>
            <a:r>
              <a:rPr lang="en-US" sz="2400" dirty="0" smtClean="0"/>
              <a:t>technologies.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Questions that gained maximum attention from the community</a:t>
            </a:r>
            <a:endParaRPr lang="en-US" sz="2400" dirty="0"/>
          </a:p>
          <a:p>
            <a:r>
              <a:rPr lang="en-US" sz="2400" dirty="0" smtClean="0"/>
              <a:t>Post Score</a:t>
            </a:r>
          </a:p>
          <a:p>
            <a:pPr lvl="1"/>
            <a:r>
              <a:rPr lang="en-US" sz="2000" dirty="0" smtClean="0"/>
              <a:t>Up votes</a:t>
            </a:r>
          </a:p>
          <a:p>
            <a:pPr lvl="1"/>
            <a:r>
              <a:rPr lang="en-US" sz="2000" dirty="0" smtClean="0"/>
              <a:t>Down votes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Questions that gained maximum attention from the community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Post Score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Up votes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Down votes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88" y="4781724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post score accurate representation of user participation?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9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dirty="0" smtClean="0"/>
              <a:t> Post Score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Missing details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many users up voted or down voted the question?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many users tried to answer the question?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Is there an accepted answer for this question?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many users are following the question?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many users are participating in the discussion?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dirty="0" smtClean="0"/>
              <a:t> Post Score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F7F7F"/>
                </a:solidFill>
              </a:rPr>
              <a:t>Missing details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How many users up voted or down voted the question?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How many users tried to answer the question?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Is there an accepted answer for this question?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How many users are following the question?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How many users are participating in the discussion?</a:t>
            </a:r>
            <a:endParaRPr lang="en-US" sz="2000" dirty="0">
              <a:solidFill>
                <a:srgbClr val="7F7F7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372" y="2742916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devised a new metric to rank Stack Overflow questions based on these factors.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RQ5: Technical challenges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321031"/>
            <a:ext cx="8407400" cy="119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4074407"/>
            <a:ext cx="8407400" cy="591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RQ5: Technical challenges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68300" y="2321031"/>
            <a:ext cx="8407400" cy="119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68300" y="4074407"/>
            <a:ext cx="8407400" cy="591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612588" y="2250883"/>
            <a:ext cx="7993530" cy="2493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Programmers get </a:t>
            </a:r>
            <a:r>
              <a:rPr lang="en-US" sz="2200" dirty="0"/>
              <a:t>confused about </a:t>
            </a:r>
            <a:r>
              <a:rPr lang="en-US" sz="2200" dirty="0" smtClean="0"/>
              <a:t>new features, suggesting </a:t>
            </a:r>
            <a:r>
              <a:rPr lang="en-US" sz="2200" dirty="0"/>
              <a:t>that the available API resources for these </a:t>
            </a:r>
            <a:r>
              <a:rPr lang="en-US" sz="2200" dirty="0" smtClean="0"/>
              <a:t>features </a:t>
            </a:r>
            <a:r>
              <a:rPr lang="en-US" sz="2200" dirty="0"/>
              <a:t>is far from ideal. </a:t>
            </a:r>
            <a:endParaRPr lang="en-US" sz="2200" dirty="0" smtClean="0"/>
          </a:p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Maintaining </a:t>
            </a:r>
            <a:r>
              <a:rPr lang="en-US" sz="2200" dirty="0"/>
              <a:t>web code, such as CSS, is complex without proper tool </a:t>
            </a:r>
            <a:r>
              <a:rPr lang="en-US" sz="2200" dirty="0" smtClean="0"/>
              <a:t>support.</a:t>
            </a:r>
            <a:endParaRPr lang="en-US" sz="2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Finding 1, 3 (Categorization and temporal trends)</a:t>
            </a:r>
          </a:p>
          <a:p>
            <a:pPr lvl="1"/>
            <a:r>
              <a:rPr lang="en-US" sz="2200" i="1" dirty="0" smtClean="0"/>
              <a:t>Developers</a:t>
            </a:r>
            <a:r>
              <a:rPr lang="en-US" sz="2200" dirty="0" smtClean="0"/>
              <a:t> can shift their focus away from cross browser issues.</a:t>
            </a:r>
          </a:p>
          <a:p>
            <a:r>
              <a:rPr lang="en-US" sz="2400" b="1" dirty="0" smtClean="0"/>
              <a:t>Finding 4 (Prevalence of mobile applications) </a:t>
            </a:r>
          </a:p>
          <a:p>
            <a:pPr lvl="1"/>
            <a:r>
              <a:rPr lang="en-US" sz="2200" dirty="0" smtClean="0"/>
              <a:t>Can guide </a:t>
            </a:r>
            <a:r>
              <a:rPr lang="en-US" sz="2200" i="1" dirty="0" smtClean="0"/>
              <a:t>tool developers </a:t>
            </a:r>
            <a:r>
              <a:rPr lang="en-US" sz="2200" dirty="0" smtClean="0"/>
              <a:t>to build better mobile development tools.</a:t>
            </a:r>
          </a:p>
          <a:p>
            <a:r>
              <a:rPr lang="en-US" sz="2400" b="1" dirty="0" smtClean="0"/>
              <a:t>Finding 5 (Technical Challenges) </a:t>
            </a:r>
          </a:p>
          <a:p>
            <a:pPr lvl="1"/>
            <a:r>
              <a:rPr lang="en-US" sz="2200" dirty="0" smtClean="0"/>
              <a:t>Can guide </a:t>
            </a:r>
            <a:r>
              <a:rPr lang="en-US" sz="2200" i="1" dirty="0" smtClean="0"/>
              <a:t>standardization communities</a:t>
            </a:r>
            <a:r>
              <a:rPr lang="en-US" sz="2200" dirty="0" smtClean="0"/>
              <a:t> to focus on areas that need improvement.</a:t>
            </a:r>
            <a:r>
              <a:rPr lang="en-US" sz="2200" b="1" dirty="0" smtClean="0"/>
              <a:t>  </a:t>
            </a:r>
            <a:endParaRPr lang="en-US" sz="22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Web applications are becoming popular over time</a:t>
            </a:r>
          </a:p>
          <a:p>
            <a:pPr lvl="1"/>
            <a:r>
              <a:rPr lang="en-US" sz="2200" dirty="0"/>
              <a:t>[</a:t>
            </a:r>
            <a:r>
              <a:rPr lang="en-US" sz="2200" dirty="0" err="1"/>
              <a:t>Jazayeri</a:t>
            </a:r>
            <a:r>
              <a:rPr lang="en-US" sz="2200" dirty="0"/>
              <a:t> et al</a:t>
            </a:r>
            <a:r>
              <a:rPr lang="en-US" sz="2200" dirty="0" smtClean="0"/>
              <a:t>., </a:t>
            </a:r>
            <a:r>
              <a:rPr lang="en-US" sz="2200" dirty="0"/>
              <a:t>FOSE 2007</a:t>
            </a:r>
            <a:r>
              <a:rPr lang="en-US" sz="2200" dirty="0" smtClean="0"/>
              <a:t>]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Complex integration of JavaScript, CSS, and 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JavaScript code often experiences errors</a:t>
            </a:r>
          </a:p>
          <a:p>
            <a:pPr lvl="1"/>
            <a:r>
              <a:rPr lang="en-US" sz="2200" dirty="0" smtClean="0"/>
              <a:t>[Ocariza et al., ISSRE 2011]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12426" r="12426"/>
          <a:stretch>
            <a:fillRect/>
          </a:stretch>
        </p:blipFill>
        <p:spPr>
          <a:xfrm>
            <a:off x="842117" y="3743032"/>
            <a:ext cx="7556313" cy="4144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498474" y="1089226"/>
            <a:ext cx="75563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Contributions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Categorized web related discussions.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Identified temporal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Devised a metric to rank </a:t>
            </a:r>
            <a:r>
              <a:rPr lang="en-US" sz="2000" dirty="0" err="1" smtClean="0"/>
              <a:t>StackOverflow</a:t>
            </a:r>
            <a:r>
              <a:rPr lang="en-US" sz="2000" dirty="0" smtClean="0"/>
              <a:t> questions.</a:t>
            </a:r>
          </a:p>
          <a:p>
            <a:endParaRPr lang="en-US" sz="2000" dirty="0"/>
          </a:p>
          <a:p>
            <a:r>
              <a:rPr lang="en-US" sz="2000" dirty="0" smtClean="0"/>
              <a:t>Analyzed Data: </a:t>
            </a:r>
            <a:r>
              <a:rPr lang="en-US" sz="2000" dirty="0" smtClean="0">
                <a:hlinkClick r:id="rId3"/>
              </a:rPr>
              <a:t>h</a:t>
            </a:r>
            <a:r>
              <a:rPr lang="en-US" sz="2000" dirty="0">
                <a:hlinkClick r:id="rId3"/>
              </a:rPr>
              <a:t>ttp://www.ece.ubc.ca/~kbajaj/so/</a:t>
            </a:r>
            <a:r>
              <a:rPr lang="en-US" sz="2000" dirty="0" smtClean="0">
                <a:hlinkClick r:id="rId3"/>
              </a:rPr>
              <a:t>data.zip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Static Checkers</a:t>
            </a:r>
          </a:p>
          <a:p>
            <a:r>
              <a:rPr lang="en-US" sz="2400" dirty="0" smtClean="0"/>
              <a:t>Dynamic Checkers</a:t>
            </a:r>
          </a:p>
          <a:p>
            <a:r>
              <a:rPr lang="en-US" sz="2400" dirty="0" smtClean="0"/>
              <a:t>Console Messages</a:t>
            </a:r>
          </a:p>
          <a:p>
            <a:r>
              <a:rPr lang="en-US" sz="2400" dirty="0" smtClean="0"/>
              <a:t>Bug Reports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Static Checkers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Dynamic Checkers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Console Messages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Bug Reports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88" y="4766234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attempt to understand </a:t>
            </a:r>
            <a:r>
              <a:rPr lang="en-US" sz="2400" dirty="0" smtClean="0"/>
              <a:t>developer’s misconception 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Understand the common challenges and/or misconceptions among web developers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Stack Overflow</a:t>
            </a:r>
          </a:p>
          <a:p>
            <a:pPr lvl="1"/>
            <a:r>
              <a:rPr lang="en-US" sz="2000" dirty="0"/>
              <a:t>QA website for programmers</a:t>
            </a:r>
          </a:p>
          <a:p>
            <a:pPr lvl="1"/>
            <a:r>
              <a:rPr lang="en-US" sz="2000" dirty="0"/>
              <a:t>Started in 2008</a:t>
            </a:r>
          </a:p>
          <a:p>
            <a:pPr lvl="1"/>
            <a:r>
              <a:rPr lang="en-US" sz="2000" dirty="0"/>
              <a:t>4,125,638 questions asked from Jan’09 to Dec’12</a:t>
            </a:r>
          </a:p>
          <a:p>
            <a:pPr lvl="1"/>
            <a:r>
              <a:rPr lang="en-US" sz="2000" dirty="0"/>
              <a:t>500,000+ questions related to web development</a:t>
            </a:r>
          </a:p>
          <a:p>
            <a:r>
              <a:rPr lang="en-US" sz="2400" dirty="0"/>
              <a:t>Questions directly asked/answered by developers</a:t>
            </a:r>
          </a:p>
          <a:p>
            <a:pPr lvl="1"/>
            <a:r>
              <a:rPr lang="en-US" sz="2000" dirty="0"/>
              <a:t>Followed by discussion in </a:t>
            </a:r>
            <a:r>
              <a:rPr lang="en-US" sz="2000" dirty="0" smtClean="0"/>
              <a:t>comments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D9D9D9"/>
                </a:solidFill>
              </a:rPr>
              <a:t>Stack Overflow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QA website for programmers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Started in 2008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4,125,638 questions asked from Jan’09 to Dec’12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500,000+ questions related to web development</a:t>
            </a:r>
          </a:p>
          <a:p>
            <a:r>
              <a:rPr lang="en-US" sz="2400" dirty="0">
                <a:solidFill>
                  <a:srgbClr val="D9D9D9"/>
                </a:solidFill>
              </a:rPr>
              <a:t>Questions directly asked/answered by developers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Followed by discussion in </a:t>
            </a:r>
            <a:r>
              <a:rPr lang="en-US" sz="2000" dirty="0" smtClean="0">
                <a:solidFill>
                  <a:srgbClr val="D9D9D9"/>
                </a:solidFill>
              </a:rPr>
              <a:t>comments</a:t>
            </a:r>
            <a:endParaRPr lang="en-US" sz="2000" dirty="0">
              <a:solidFill>
                <a:srgbClr val="D9D9D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88" y="4781724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StackOverflow</a:t>
            </a:r>
            <a:r>
              <a:rPr lang="en-US" sz="2400" dirty="0" smtClean="0"/>
              <a:t> provides sufficient data for analysis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3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man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Categorization based on tags attached to each question</a:t>
            </a:r>
          </a:p>
          <a:p>
            <a:r>
              <a:rPr lang="en-US" sz="2400" dirty="0" smtClean="0"/>
              <a:t>Can provide an overview of major topics of discussion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3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18671</TotalTime>
  <Words>1297</Words>
  <Application>Microsoft Macintosh PowerPoint</Application>
  <PresentationFormat>On-screen Show (4:3)</PresentationFormat>
  <Paragraphs>287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Advantage</vt:lpstr>
      <vt:lpstr>Kartik Bajaj, Karthik Pattabiraman, Ali Mesbah</vt:lpstr>
      <vt:lpstr>Kartik Bajaj, Karthik Pattabiraman, Ali Mesbah</vt:lpstr>
      <vt:lpstr>Problem Statement</vt:lpstr>
      <vt:lpstr>Existing Work</vt:lpstr>
      <vt:lpstr>Existing Work</vt:lpstr>
      <vt:lpstr>Goal</vt:lpstr>
      <vt:lpstr>Background</vt:lpstr>
      <vt:lpstr>Background</vt:lpstr>
      <vt:lpstr>Straw man Approach</vt:lpstr>
      <vt:lpstr>Straw man Approach</vt:lpstr>
      <vt:lpstr>Tags</vt:lpstr>
      <vt:lpstr>Example</vt:lpstr>
      <vt:lpstr>Natural Language Analysis</vt:lpstr>
      <vt:lpstr>Datasets</vt:lpstr>
      <vt:lpstr>RQ1: Categorization of topics of discussion</vt:lpstr>
      <vt:lpstr>RQ1: Categorization of topics of discussion</vt:lpstr>
      <vt:lpstr>RQ2: Hot topics of discussion</vt:lpstr>
      <vt:lpstr>RQ2: Hot topics of discussion</vt:lpstr>
      <vt:lpstr>RQ3: Temporal trends over time</vt:lpstr>
      <vt:lpstr>RQ3: Temporal trends over time</vt:lpstr>
      <vt:lpstr>RQ4: Prevalence of web in mobile development</vt:lpstr>
      <vt:lpstr>RQ4: Prevalence of web in mobile development</vt:lpstr>
      <vt:lpstr>Popularity</vt:lpstr>
      <vt:lpstr>Popularity</vt:lpstr>
      <vt:lpstr>StackOverflow Post Score </vt:lpstr>
      <vt:lpstr>StackOverflow Post Score </vt:lpstr>
      <vt:lpstr>RQ5: Technical challenges</vt:lpstr>
      <vt:lpstr>RQ5: Technical challenges</vt:lpstr>
      <vt:lpstr>Implications</vt:lpstr>
      <vt:lpstr>Thank You!!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Kartik Bajaj, Karthik Pattabiraman, Ali Mesbah</dc:title>
  <dc:creator>Kartik Bajaj</dc:creator>
  <cp:lastModifiedBy>Ali Mesbah</cp:lastModifiedBy>
  <cp:revision>90</cp:revision>
  <dcterms:created xsi:type="dcterms:W3CDTF">2014-05-08T23:28:23Z</dcterms:created>
  <dcterms:modified xsi:type="dcterms:W3CDTF">2014-06-05T10:11:43Z</dcterms:modified>
</cp:coreProperties>
</file>