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29"/>
  </p:notesMasterIdLst>
  <p:handoutMasterIdLst>
    <p:handoutMasterId r:id="rId30"/>
  </p:handoutMasterIdLst>
  <p:sldIdLst>
    <p:sldId id="503" r:id="rId2"/>
    <p:sldId id="505" r:id="rId3"/>
    <p:sldId id="552" r:id="rId4"/>
    <p:sldId id="524" r:id="rId5"/>
    <p:sldId id="526" r:id="rId6"/>
    <p:sldId id="525" r:id="rId7"/>
    <p:sldId id="534" r:id="rId8"/>
    <p:sldId id="535" r:id="rId9"/>
    <p:sldId id="549" r:id="rId10"/>
    <p:sldId id="527" r:id="rId11"/>
    <p:sldId id="551" r:id="rId12"/>
    <p:sldId id="531" r:id="rId13"/>
    <p:sldId id="529" r:id="rId14"/>
    <p:sldId id="532" r:id="rId15"/>
    <p:sldId id="530" r:id="rId16"/>
    <p:sldId id="550" r:id="rId17"/>
    <p:sldId id="533" r:id="rId18"/>
    <p:sldId id="536" r:id="rId19"/>
    <p:sldId id="545" r:id="rId20"/>
    <p:sldId id="544" r:id="rId21"/>
    <p:sldId id="546" r:id="rId22"/>
    <p:sldId id="538" r:id="rId23"/>
    <p:sldId id="553" r:id="rId24"/>
    <p:sldId id="528" r:id="rId25"/>
    <p:sldId id="547" r:id="rId26"/>
    <p:sldId id="548" r:id="rId27"/>
    <p:sldId id="509" r:id="rId28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ny" initials="p" lastIdx="1" clrIdx="0">
    <p:extLst>
      <p:ext uri="{19B8F6BF-5375-455C-9EA6-DF929625EA0E}">
        <p15:presenceInfo xmlns:p15="http://schemas.microsoft.com/office/powerpoint/2012/main" userId="252c2dd6461cfb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000"/>
    <a:srgbClr val="FF0000"/>
    <a:srgbClr val="5CF4FC"/>
    <a:srgbClr val="99FF33"/>
    <a:srgbClr val="66FF33"/>
    <a:srgbClr val="FF9900"/>
    <a:srgbClr val="FF9966"/>
    <a:srgbClr val="99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76040" autoAdjust="0"/>
  </p:normalViewPr>
  <p:slideViewPr>
    <p:cSldViewPr>
      <p:cViewPr varScale="1">
        <p:scale>
          <a:sx n="65" d="100"/>
          <a:sy n="65" d="100"/>
        </p:scale>
        <p:origin x="189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44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F1F85A9-7C30-4F8A-AF3B-0932EEC40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5F66B4D-C42D-40CE-8036-EFDF371BE3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E95D2B11-C0A9-4C79-A8B4-4D3DAE8EC13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EBA44E34-AF96-47DA-A698-6F10A9542BA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6D70CD85-CC88-459C-9FFF-6197B0CC327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57C923B-9A72-485E-8D6E-38EC0E5943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70DD0F4-D181-41D9-B13D-3671926556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D1155C98-648C-41D1-A566-E1065A3F5F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B376A09-9198-4A71-A0A2-2AB141F081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7F90B6A-0ED2-4BBB-8CAF-A98745D73F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B2602A0-8DC3-4365-9F7B-C415F83876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1B0505BB-44DA-4621-B667-DA47B13443B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>
            <a:extLst>
              <a:ext uri="{FF2B5EF4-FFF2-40B4-BE49-F238E27FC236}">
                <a16:creationId xmlns:a16="http://schemas.microsoft.com/office/drawing/2014/main" id="{6BB7B0BE-1A2E-42D0-BA8A-7377B494D8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b"/>
          <a:lstStyle>
            <a:lvl1pPr defTabSz="9159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4538" indent="-287338" defTabSz="9159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4588" indent="-228600" defTabSz="9159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3375" indent="-230188" defTabSz="9159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60575" indent="-228600" defTabSz="915988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7775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4975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32175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9375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15FDC9F5-456F-4862-A0F2-D273FB88CB12}" type="slidenum">
              <a:rPr lang="en-US" altLang="zh-TW" sz="1200"/>
              <a:pPr algn="r" eaLnBrk="1" hangingPunct="1"/>
              <a:t>1</a:t>
            </a:fld>
            <a:endParaRPr lang="en-US" altLang="zh-TW" sz="1200"/>
          </a:p>
        </p:txBody>
      </p:sp>
      <p:sp>
        <p:nvSpPr>
          <p:cNvPr id="265219" name="Rectangle 2">
            <a:extLst>
              <a:ext uri="{FF2B5EF4-FFF2-40B4-BE49-F238E27FC236}">
                <a16:creationId xmlns:a16="http://schemas.microsoft.com/office/drawing/2014/main" id="{D307BC63-01DD-46CB-918F-327FEE79E3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>
            <a:extLst>
              <a:ext uri="{FF2B5EF4-FFF2-40B4-BE49-F238E27FC236}">
                <a16:creationId xmlns:a16="http://schemas.microsoft.com/office/drawing/2014/main" id="{937C1BF2-B16E-41D9-B3D2-5D3761950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723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239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這段簡單的</a:t>
            </a:r>
            <a:r>
              <a:rPr lang="en-US" altLang="zh-TW" dirty="0"/>
              <a:t>code input variable</a:t>
            </a:r>
            <a:r>
              <a:rPr lang="zh-TW" altLang="en-US" dirty="0"/>
              <a:t>有</a:t>
            </a:r>
            <a:r>
              <a:rPr lang="en-US" altLang="zh-TW" dirty="0"/>
              <a:t>a, b, x;</a:t>
            </a:r>
            <a:r>
              <a:rPr lang="zh-TW" altLang="en-US" dirty="0"/>
              <a:t>  </a:t>
            </a:r>
            <a:r>
              <a:rPr lang="en-US" altLang="zh-TW" dirty="0"/>
              <a:t>output variable</a:t>
            </a:r>
            <a:r>
              <a:rPr lang="zh-TW" altLang="en-US" dirty="0"/>
              <a:t>有</a:t>
            </a:r>
            <a:r>
              <a:rPr lang="en-US" altLang="zh-TW" dirty="0"/>
              <a:t>c, return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我們希望用</a:t>
            </a:r>
            <a:r>
              <a:rPr lang="en-US" altLang="zh-TW" dirty="0"/>
              <a:t>NN</a:t>
            </a:r>
            <a:r>
              <a:rPr lang="zh-TW" altLang="en-US" dirty="0"/>
              <a:t>取代</a:t>
            </a:r>
            <a:r>
              <a:rPr lang="en-US" altLang="zh-TW" dirty="0"/>
              <a:t>code</a:t>
            </a:r>
            <a:r>
              <a:rPr lang="zh-TW" altLang="en-US" dirty="0"/>
              <a:t>  </a:t>
            </a:r>
            <a:r>
              <a:rPr lang="en-US" altLang="zh-TW" dirty="0"/>
              <a:t>input</a:t>
            </a:r>
            <a:r>
              <a:rPr lang="zh-TW" altLang="en-US" dirty="0"/>
              <a:t>給 </a:t>
            </a:r>
            <a:r>
              <a:rPr lang="en-US" altLang="zh-TW" dirty="0"/>
              <a:t>input variable value tuple </a:t>
            </a:r>
            <a:r>
              <a:rPr lang="zh-TW" altLang="en-US" dirty="0"/>
              <a:t>他會告訴我們</a:t>
            </a:r>
            <a:r>
              <a:rPr lang="en-US" altLang="zh-TW" dirty="0"/>
              <a:t>flow relation</a:t>
            </a:r>
          </a:p>
          <a:p>
            <a:r>
              <a:rPr lang="zh-TW" altLang="en-US" dirty="0"/>
              <a:t>有了</a:t>
            </a:r>
            <a:r>
              <a:rPr lang="en-US" altLang="zh-TW" dirty="0"/>
              <a:t>flow relation </a:t>
            </a:r>
            <a:r>
              <a:rPr lang="zh-TW" altLang="en-US" dirty="0"/>
              <a:t>現在 如果</a:t>
            </a:r>
            <a:r>
              <a:rPr lang="en-US" altLang="zh-TW" dirty="0"/>
              <a:t>a</a:t>
            </a:r>
            <a:r>
              <a:rPr lang="zh-TW" altLang="en-US" dirty="0"/>
              <a:t>帶有</a:t>
            </a:r>
            <a:r>
              <a:rPr lang="en-US" altLang="zh-TW" dirty="0"/>
              <a:t>tag</a:t>
            </a:r>
            <a:r>
              <a:rPr lang="zh-TW" altLang="en-US" dirty="0"/>
              <a:t> 我就知道</a:t>
            </a:r>
            <a:r>
              <a:rPr lang="en-US" altLang="zh-TW" dirty="0"/>
              <a:t>tag</a:t>
            </a:r>
            <a:r>
              <a:rPr lang="zh-TW" altLang="en-US" dirty="0"/>
              <a:t>的流向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120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第一種是將每一個</a:t>
                </a:r>
                <a:r>
                  <a:rPr lang="en-US" altLang="zh-TW" dirty="0"/>
                  <a:t>flow relationship encode</a:t>
                </a:r>
                <a:r>
                  <a:rPr lang="zh-TW" altLang="en-US" dirty="0"/>
                  <a:t>成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個輸出</a:t>
                </a:r>
                <a:endParaRPr lang="en-US" altLang="zh-TW" dirty="0"/>
              </a:p>
              <a:p>
                <a:r>
                  <a:rPr lang="zh-TW" altLang="en-US" dirty="0"/>
                  <a:t>這樣就會有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第一種是將每一個</a:t>
                </a:r>
                <a:r>
                  <a:rPr lang="en-US" altLang="zh-TW" dirty="0"/>
                  <a:t>flow relationship encode</a:t>
                </a:r>
                <a:r>
                  <a:rPr lang="zh-TW" altLang="en-US" dirty="0"/>
                  <a:t>成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個輸出</a:t>
                </a:r>
                <a:endParaRPr lang="en-US" altLang="zh-TW" dirty="0"/>
              </a:p>
              <a:p>
                <a:r>
                  <a:rPr lang="zh-TW" altLang="en-US" dirty="0"/>
                  <a:t>這樣就會有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|𝐼|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×|𝑂|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50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但實務上</a:t>
            </a:r>
            <a:r>
              <a:rPr lang="en-US" altLang="zh-TW" dirty="0"/>
              <a:t>flow relation</a:t>
            </a:r>
            <a:r>
              <a:rPr lang="zh-TW" altLang="en-US" dirty="0"/>
              <a:t>通常是</a:t>
            </a:r>
            <a:r>
              <a:rPr lang="en-US" altLang="zh-TW" dirty="0"/>
              <a:t>sparse</a:t>
            </a:r>
            <a:r>
              <a:rPr lang="zh-TW" altLang="en-US" dirty="0"/>
              <a:t> 也就是一個變數通常只會被少數個變數影響到</a:t>
            </a:r>
            <a:endParaRPr lang="en-US" altLang="zh-TW" dirty="0"/>
          </a:p>
          <a:p>
            <a:r>
              <a:rPr lang="zh-TW" altLang="en-US" dirty="0"/>
              <a:t>所以有接下來的編碼方式  類似於稀疏矩陣的編碼 </a:t>
            </a:r>
            <a:endParaRPr lang="en-US" altLang="zh-TW" dirty="0"/>
          </a:p>
          <a:p>
            <a:r>
              <a:rPr lang="zh-TW" altLang="en-US" dirty="0"/>
              <a:t>限制每個變數最多能被幾個變數影響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641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81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/>
              <a:t>Binary Encoding</a:t>
            </a:r>
          </a:p>
          <a:p>
            <a:pPr lvl="1"/>
            <a:r>
              <a:rPr lang="en-US" altLang="zh-TW" dirty="0"/>
              <a:t>NN</a:t>
            </a:r>
            <a:r>
              <a:rPr lang="zh-TW" altLang="en-US" dirty="0"/>
              <a:t>輸出維度呈平方成長</a:t>
            </a:r>
          </a:p>
          <a:p>
            <a:pPr lvl="1"/>
            <a:r>
              <a:rPr lang="zh-TW" altLang="en-US" dirty="0"/>
              <a:t>需要根據資料調整</a:t>
            </a:r>
            <a:r>
              <a:rPr lang="en-US" altLang="zh-TW" dirty="0"/>
              <a:t>loss function (penalty on false positive)</a:t>
            </a:r>
          </a:p>
          <a:p>
            <a:pPr lvl="0"/>
            <a:r>
              <a:rPr lang="en-US" altLang="zh-TW" dirty="0"/>
              <a:t>Sparse Encoding</a:t>
            </a:r>
          </a:p>
          <a:p>
            <a:pPr lvl="1"/>
            <a:r>
              <a:rPr lang="en-US" altLang="zh-TW" dirty="0"/>
              <a:t>NN</a:t>
            </a:r>
            <a:r>
              <a:rPr lang="zh-TW" altLang="en-US" dirty="0"/>
              <a:t>輸出維度呈線性成長</a:t>
            </a:r>
            <a:endParaRPr lang="en-US" altLang="zh-TW" dirty="0"/>
          </a:p>
          <a:p>
            <a:pPr lvl="1"/>
            <a:r>
              <a:rPr lang="zh-TW" altLang="en-US" dirty="0"/>
              <a:t>限制某個變數最多只能被</a:t>
            </a:r>
            <a:r>
              <a:rPr lang="en-US" altLang="zh-TW" dirty="0" err="1"/>
              <a:t>maxInputNum</a:t>
            </a:r>
            <a:r>
              <a:rPr lang="zh-TW" altLang="en-US" dirty="0"/>
              <a:t>個數的變數影響</a:t>
            </a:r>
            <a:endParaRPr lang="en-US" altLang="zh-TW" dirty="0"/>
          </a:p>
          <a:p>
            <a:pPr lvl="0"/>
            <a:r>
              <a:rPr lang="en-US" altLang="zh-TW" dirty="0"/>
              <a:t>Hidden layer</a:t>
            </a:r>
            <a:r>
              <a:rPr lang="zh-TW" altLang="en-US" dirty="0"/>
              <a:t>維度影響</a:t>
            </a:r>
            <a:endParaRPr lang="en-US" altLang="zh-TW" dirty="0"/>
          </a:p>
          <a:p>
            <a:pPr lvl="1"/>
            <a:r>
              <a:rPr lang="zh-TW" altLang="en-US" dirty="0"/>
              <a:t>過低會導致準確率低落</a:t>
            </a:r>
          </a:p>
          <a:p>
            <a:pPr lvl="1"/>
            <a:r>
              <a:rPr lang="zh-TW" altLang="en-US" dirty="0"/>
              <a:t>不確定是否與</a:t>
            </a:r>
            <a:r>
              <a:rPr lang="en-US" altLang="zh-TW" dirty="0"/>
              <a:t>output</a:t>
            </a:r>
            <a:r>
              <a:rPr lang="zh-TW" altLang="en-US" dirty="0"/>
              <a:t>維度有相依性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8594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/>
              <a:t>Training data</a:t>
            </a:r>
            <a:r>
              <a:rPr lang="zh-TW" altLang="en-US" dirty="0"/>
              <a:t>影響</a:t>
            </a:r>
            <a:endParaRPr lang="en-US" altLang="zh-TW" dirty="0"/>
          </a:p>
          <a:p>
            <a:pPr lvl="1"/>
            <a:r>
              <a:rPr lang="zh-TW" altLang="en-US" dirty="0"/>
              <a:t>資料越多越好，但效益遞減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7098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9303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113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808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5491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8952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7064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掌握資訊在程式或系統中的流向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243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83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程式的</a:t>
            </a:r>
            <a:r>
              <a:rPr lang="en-US" altLang="zh-TW" dirty="0"/>
              <a:t>code</a:t>
            </a:r>
            <a:r>
              <a:rPr lang="zh-TW" altLang="en-US" dirty="0"/>
              <a:t>會經過 </a:t>
            </a:r>
            <a:r>
              <a:rPr lang="en-US" altLang="zh-TW" dirty="0"/>
              <a:t>TSIR translator</a:t>
            </a:r>
            <a:r>
              <a:rPr lang="zh-TW" altLang="en-US" dirty="0"/>
              <a:t>獲取其</a:t>
            </a:r>
            <a:r>
              <a:rPr lang="en-US" altLang="zh-TW" dirty="0"/>
              <a:t>taint propagation</a:t>
            </a:r>
            <a:r>
              <a:rPr lang="zh-TW" altLang="en-US" dirty="0"/>
              <a:t>的語義 </a:t>
            </a:r>
            <a:r>
              <a:rPr lang="en-US" altLang="zh-TW" dirty="0"/>
              <a:t>(</a:t>
            </a:r>
            <a:r>
              <a:rPr lang="zh-TW" altLang="en-US" dirty="0"/>
              <a:t>跳下一頁說明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並在原本的</a:t>
            </a:r>
            <a:r>
              <a:rPr lang="en-US" altLang="zh-TW" dirty="0"/>
              <a:t>code</a:t>
            </a:r>
            <a:r>
              <a:rPr lang="zh-TW" altLang="en-US" dirty="0"/>
              <a:t>上加入</a:t>
            </a:r>
            <a:r>
              <a:rPr lang="en-US" altLang="zh-TW" dirty="0"/>
              <a:t>runtime logging</a:t>
            </a:r>
            <a:r>
              <a:rPr lang="zh-TW" altLang="en-US" dirty="0"/>
              <a:t>的</a:t>
            </a:r>
            <a:r>
              <a:rPr lang="en-US" altLang="zh-TW" dirty="0"/>
              <a:t>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在程式運行時 就會記錄所執行的</a:t>
            </a:r>
            <a:r>
              <a:rPr lang="en-US" altLang="zh-TW" dirty="0"/>
              <a:t>basic block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和一些必要資訊</a:t>
            </a:r>
            <a:r>
              <a:rPr lang="en-US" altLang="zh-TW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然後再根據該歷史  </a:t>
            </a:r>
            <a:r>
              <a:rPr lang="en-US" altLang="zh-TW" dirty="0"/>
              <a:t>replay</a:t>
            </a:r>
            <a:r>
              <a:rPr lang="zh-TW" altLang="en-US" dirty="0"/>
              <a:t>對應</a:t>
            </a:r>
            <a:r>
              <a:rPr lang="en-US" altLang="zh-TW" dirty="0"/>
              <a:t>basic block</a:t>
            </a:r>
            <a:r>
              <a:rPr lang="zh-TW" altLang="en-US" dirty="0"/>
              <a:t> </a:t>
            </a:r>
            <a:r>
              <a:rPr lang="en-US" altLang="zh-TW" dirty="0"/>
              <a:t>taint propagation</a:t>
            </a:r>
            <a:r>
              <a:rPr lang="zh-TW" altLang="en-US" dirty="0"/>
              <a:t>語義 </a:t>
            </a:r>
            <a:r>
              <a:rPr lang="en-US" altLang="zh-TW" dirty="0"/>
              <a:t>(in TSIR 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這種做法可以降低</a:t>
            </a:r>
            <a:r>
              <a:rPr lang="en-US" altLang="zh-TW" dirty="0"/>
              <a:t>runtime</a:t>
            </a:r>
            <a:r>
              <a:rPr lang="zh-TW" altLang="en-US" dirty="0"/>
              <a:t> </a:t>
            </a:r>
            <a:r>
              <a:rPr lang="en-US" altLang="zh-TW" dirty="0"/>
              <a:t>logging</a:t>
            </a:r>
            <a:r>
              <a:rPr lang="zh-TW" altLang="en-US" dirty="0"/>
              <a:t>所需要的代價</a:t>
            </a:r>
            <a:r>
              <a:rPr lang="en-US" altLang="zh-TW" dirty="0"/>
              <a:t>(</a:t>
            </a:r>
            <a:r>
              <a:rPr lang="zh-TW" altLang="en-US" dirty="0"/>
              <a:t>因為只需要記錄一點點資訊</a:t>
            </a:r>
            <a:r>
              <a:rPr lang="en-US" altLang="zh-TW" dirty="0"/>
              <a:t>)</a:t>
            </a:r>
            <a:r>
              <a:rPr lang="zh-TW" altLang="en-US" dirty="0"/>
              <a:t> 並且</a:t>
            </a:r>
            <a:r>
              <a:rPr lang="en-US" altLang="zh-TW" dirty="0"/>
              <a:t>TSIR</a:t>
            </a:r>
            <a:r>
              <a:rPr lang="zh-TW" altLang="en-US" dirty="0"/>
              <a:t>能夠減低</a:t>
            </a:r>
            <a:r>
              <a:rPr lang="en-US" altLang="zh-TW" dirty="0"/>
              <a:t>replay</a:t>
            </a:r>
            <a:r>
              <a:rPr lang="zh-TW" altLang="en-US" dirty="0"/>
              <a:t>的代價</a:t>
            </a:r>
            <a:r>
              <a:rPr lang="en-US" altLang="zh-TW" dirty="0"/>
              <a:t>(</a:t>
            </a:r>
            <a:r>
              <a:rPr lang="zh-TW" altLang="en-US" dirty="0"/>
              <a:t>不需要對整個</a:t>
            </a:r>
            <a:r>
              <a:rPr lang="en-US" altLang="zh-TW" dirty="0"/>
              <a:t>code</a:t>
            </a:r>
            <a:r>
              <a:rPr lang="zh-TW" altLang="en-US" dirty="0"/>
              <a:t>進行</a:t>
            </a:r>
            <a:r>
              <a:rPr lang="en-US" altLang="zh-TW" dirty="0"/>
              <a:t>replay)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PS:</a:t>
            </a:r>
            <a:r>
              <a:rPr lang="zh-TW" altLang="en-US" dirty="0"/>
              <a:t> 其餘部分只是提供</a:t>
            </a:r>
            <a:r>
              <a:rPr lang="en-US" altLang="zh-TW" dirty="0"/>
              <a:t>online</a:t>
            </a:r>
            <a:r>
              <a:rPr lang="zh-TW" altLang="en-US" dirty="0"/>
              <a:t>分析功能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085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Anomaly detection</a:t>
            </a:r>
            <a:r>
              <a:rPr lang="zh-TW" altLang="en-US" dirty="0"/>
              <a:t> 研究議題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770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Slowdown</a:t>
            </a:r>
            <a:r>
              <a:rPr lang="zh-TW" altLang="en-US" dirty="0"/>
              <a:t>在</a:t>
            </a:r>
            <a:r>
              <a:rPr lang="en-US" altLang="zh-TW" dirty="0"/>
              <a:t>server program</a:t>
            </a:r>
            <a:r>
              <a:rPr lang="zh-TW" altLang="en-US" dirty="0"/>
              <a:t>上沒有太大</a:t>
            </a:r>
            <a:endParaRPr lang="en-US" altLang="zh-TW" dirty="0"/>
          </a:p>
          <a:p>
            <a:r>
              <a:rPr lang="zh-TW" altLang="en-US" dirty="0"/>
              <a:t>但</a:t>
            </a:r>
            <a:r>
              <a:rPr lang="en-US" altLang="zh-TW" dirty="0"/>
              <a:t>CPU-bound</a:t>
            </a:r>
            <a:r>
              <a:rPr lang="zh-TW" altLang="en-US" dirty="0"/>
              <a:t>的程式影響就很大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947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一部分原因是</a:t>
            </a:r>
            <a:r>
              <a:rPr lang="en-US" altLang="zh-TW" dirty="0"/>
              <a:t>CPU-bound</a:t>
            </a:r>
            <a:r>
              <a:rPr lang="zh-TW" altLang="en-US" dirty="0"/>
              <a:t>常常會有</a:t>
            </a:r>
            <a:r>
              <a:rPr lang="en-US" altLang="zh-TW" dirty="0"/>
              <a:t>loop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505BB-44DA-4621-B667-DA47B13443BD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311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>
            <a:extLst>
              <a:ext uri="{FF2B5EF4-FFF2-40B4-BE49-F238E27FC236}">
                <a16:creationId xmlns:a16="http://schemas.microsoft.com/office/drawing/2014/main" id="{42A39BDE-5444-4E28-8F22-87861A12D9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216275" y="5775325"/>
            <a:ext cx="1643063" cy="987425"/>
            <a:chOff x="-196" y="3137"/>
            <a:chExt cx="1352" cy="813"/>
          </a:xfrm>
        </p:grpSpPr>
        <p:sp>
          <p:nvSpPr>
            <p:cNvPr id="3" name="Oval 64">
              <a:extLst>
                <a:ext uri="{FF2B5EF4-FFF2-40B4-BE49-F238E27FC236}">
                  <a16:creationId xmlns:a16="http://schemas.microsoft.com/office/drawing/2014/main" id="{F6AD86CA-D98D-4274-815A-E711C19368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9" y="3137"/>
              <a:ext cx="136" cy="1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" name="Oval 65">
              <a:extLst>
                <a:ext uri="{FF2B5EF4-FFF2-40B4-BE49-F238E27FC236}">
                  <a16:creationId xmlns:a16="http://schemas.microsoft.com/office/drawing/2014/main" id="{3BB32E97-6828-4357-B4BB-740B3CE09E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8" y="3475"/>
              <a:ext cx="128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" name="Oval 66">
              <a:extLst>
                <a:ext uri="{FF2B5EF4-FFF2-40B4-BE49-F238E27FC236}">
                  <a16:creationId xmlns:a16="http://schemas.microsoft.com/office/drawing/2014/main" id="{02F72D59-D195-4A6C-ACB4-0D6D09E159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32" y="3627"/>
              <a:ext cx="128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67">
              <a:extLst>
                <a:ext uri="{FF2B5EF4-FFF2-40B4-BE49-F238E27FC236}">
                  <a16:creationId xmlns:a16="http://schemas.microsoft.com/office/drawing/2014/main" id="{DED0C106-382C-4EE4-90AB-ACDD171BCE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" y="3859"/>
              <a:ext cx="91" cy="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68">
              <a:extLst>
                <a:ext uri="{FF2B5EF4-FFF2-40B4-BE49-F238E27FC236}">
                  <a16:creationId xmlns:a16="http://schemas.microsoft.com/office/drawing/2014/main" id="{0149C80F-3E69-4E6A-98AA-CF8CE4315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196" y="3265"/>
              <a:ext cx="90" cy="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69">
              <a:extLst>
                <a:ext uri="{FF2B5EF4-FFF2-40B4-BE49-F238E27FC236}">
                  <a16:creationId xmlns:a16="http://schemas.microsoft.com/office/drawing/2014/main" id="{29265A1C-140D-41DE-9B1C-B9D31BADB8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0" y="3438"/>
              <a:ext cx="181" cy="1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70">
              <a:extLst>
                <a:ext uri="{FF2B5EF4-FFF2-40B4-BE49-F238E27FC236}">
                  <a16:creationId xmlns:a16="http://schemas.microsoft.com/office/drawing/2014/main" id="{1A5FA938-E5E2-4BF6-BE44-B562D5E345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67" y="3521"/>
              <a:ext cx="45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71">
              <a:extLst>
                <a:ext uri="{FF2B5EF4-FFF2-40B4-BE49-F238E27FC236}">
                  <a16:creationId xmlns:a16="http://schemas.microsoft.com/office/drawing/2014/main" id="{FD1B4375-8986-486E-AE77-E2ECBE5585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-106" y="3310"/>
              <a:ext cx="45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EC8FE025-4966-4DB6-B3B4-32F61BD9612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48" y="3302"/>
              <a:ext cx="227" cy="227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73">
              <a:extLst>
                <a:ext uri="{FF2B5EF4-FFF2-40B4-BE49-F238E27FC236}">
                  <a16:creationId xmlns:a16="http://schemas.microsoft.com/office/drawing/2014/main" id="{405B779B-CA78-4962-A0F5-C0FB934AE0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40" y="3249"/>
              <a:ext cx="272" cy="27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74">
              <a:extLst>
                <a:ext uri="{FF2B5EF4-FFF2-40B4-BE49-F238E27FC236}">
                  <a16:creationId xmlns:a16="http://schemas.microsoft.com/office/drawing/2014/main" id="{6AD3D205-5B1C-4E80-8035-7FDC7C554E7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3521"/>
              <a:ext cx="34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75">
              <a:extLst>
                <a:ext uri="{FF2B5EF4-FFF2-40B4-BE49-F238E27FC236}">
                  <a16:creationId xmlns:a16="http://schemas.microsoft.com/office/drawing/2014/main" id="{25D75396-F04E-478D-8A2C-8F080BB92CA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40" y="3521"/>
              <a:ext cx="0" cy="408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76">
              <a:extLst>
                <a:ext uri="{FF2B5EF4-FFF2-40B4-BE49-F238E27FC236}">
                  <a16:creationId xmlns:a16="http://schemas.microsoft.com/office/drawing/2014/main" id="{C499E05D-812C-488A-83CA-01C3015EFE4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40" y="3686"/>
              <a:ext cx="40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16" name="Picture 105" descr="圖片1">
            <a:extLst>
              <a:ext uri="{FF2B5EF4-FFF2-40B4-BE49-F238E27FC236}">
                <a16:creationId xmlns:a16="http://schemas.microsoft.com/office/drawing/2014/main" id="{8838E983-5CE9-4BE8-810B-492B96C15B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1" r="15596" b="24275"/>
          <a:stretch>
            <a:fillRect/>
          </a:stretch>
        </p:blipFill>
        <p:spPr bwMode="auto">
          <a:xfrm>
            <a:off x="5303838" y="0"/>
            <a:ext cx="3840162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6" descr="圖片1">
            <a:extLst>
              <a:ext uri="{FF2B5EF4-FFF2-40B4-BE49-F238E27FC236}">
                <a16:creationId xmlns:a16="http://schemas.microsoft.com/office/drawing/2014/main" id="{B071670A-9844-4F7B-AFBE-C987880E6E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1" r="21906"/>
          <a:stretch>
            <a:fillRect/>
          </a:stretch>
        </p:blipFill>
        <p:spPr bwMode="auto">
          <a:xfrm>
            <a:off x="6659563" y="5084763"/>
            <a:ext cx="2484437" cy="13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7" descr="圖片2">
            <a:extLst>
              <a:ext uri="{FF2B5EF4-FFF2-40B4-BE49-F238E27FC236}">
                <a16:creationId xmlns:a16="http://schemas.microsoft.com/office/drawing/2014/main" id="{8467B530-5386-414D-95AF-4D41840F93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2"/>
          <a:stretch>
            <a:fillRect/>
          </a:stretch>
        </p:blipFill>
        <p:spPr bwMode="auto">
          <a:xfrm>
            <a:off x="0" y="4979988"/>
            <a:ext cx="1843088" cy="13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8" descr="圖片2">
            <a:extLst>
              <a:ext uri="{FF2B5EF4-FFF2-40B4-BE49-F238E27FC236}">
                <a16:creationId xmlns:a16="http://schemas.microsoft.com/office/drawing/2014/main" id="{F8E6D578-1372-4B6A-9A30-8D5A7BE9D9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86"/>
          <a:stretch>
            <a:fillRect/>
          </a:stretch>
        </p:blipFill>
        <p:spPr bwMode="auto">
          <a:xfrm>
            <a:off x="1044575" y="5940425"/>
            <a:ext cx="194310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0373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E3A3EFB-BB83-4C1C-9E12-CC33CB84DC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09608D-FDA6-42B8-9473-992286CEFD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E935F-50B6-4428-AFEC-C58D42F396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287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188913"/>
            <a:ext cx="1998662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843588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D286FDF-039A-4C1E-B73E-28BADD9D77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7EA769C-C981-4F54-8B09-BD349414BC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24765-D557-4D11-A173-AB0D063FAA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106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65492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5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EFC71D-356B-4AE9-B720-40778CAE55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D5CFEEE-A8FF-4A89-83BF-8646113324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46656-EC96-43EB-A4BD-5004DDA490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599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266DBA1-F043-4479-85B1-A204C64C69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97B495-77FE-4BD5-9024-8F4ED032FC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51246" y="0"/>
            <a:ext cx="863600" cy="476250"/>
          </a:xfrm>
          <a:ln/>
        </p:spPr>
        <p:txBody>
          <a:bodyPr/>
          <a:lstStyle>
            <a:lvl1pPr>
              <a:defRPr/>
            </a:lvl1pPr>
          </a:lstStyle>
          <a:p>
            <a:fld id="{F07F8910-9244-4635-B877-9859F3E841F5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38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4059F-3D11-4FCB-9EE7-455C62F033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EA5F7E6-10D4-4176-B3F7-7FB51A3D72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6B8A1-6C27-47CC-8580-F2546720CA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238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66C484-D73E-4DF2-94F4-0674695F17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6E3817-09C8-46E9-8376-7D7AD9BEF7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B26F3-68A7-4DF9-BE4D-322F145430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71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5E82A82-0C1F-4BA6-97B6-F57A860C1E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9E265CF-DDA5-4D7D-86FB-D769930128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13568-4699-417B-BD41-4CA90DAE78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059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D188E80-CCAB-46D9-8362-C5B1C8C231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64CCEAF-C37F-4C85-B76C-B969C2358D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8C7A4-457F-497E-977D-984756BDFC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737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3DF54FB-9815-4209-9F77-2800A52FA8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E2DB33E-0594-4547-8113-AE0F3044F2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C19ED-B717-4FF3-BEE3-849CF383B8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17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206ABD0-C7D6-49EC-9A52-F6A8CFC74A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557729-7B7E-48EE-A1B2-3FE0DF60BA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ED348-C432-4E45-BD22-6B05C82918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90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280C4E4-A1E5-4EAC-9A44-CDF96F028B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E4C63BB-F6C5-4651-957B-9C8720C651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84B80-C7F4-4228-B77D-EEAD5169A3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699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AutoShape 2">
            <a:extLst>
              <a:ext uri="{FF2B5EF4-FFF2-40B4-BE49-F238E27FC236}">
                <a16:creationId xmlns:a16="http://schemas.microsoft.com/office/drawing/2014/main" id="{288A1F96-F2AB-4FD3-A25C-1B562A6C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23875"/>
            <a:ext cx="8305800" cy="5568950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335875" name="AutoShape 3">
            <a:extLst>
              <a:ext uri="{FF2B5EF4-FFF2-40B4-BE49-F238E27FC236}">
                <a16:creationId xmlns:a16="http://schemas.microsoft.com/office/drawing/2014/main" id="{DD5104FF-4F5B-423E-92BA-1382160A85A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115888"/>
            <a:ext cx="8534400" cy="1187450"/>
          </a:xfrm>
          <a:custGeom>
            <a:avLst/>
            <a:gdLst>
              <a:gd name="T0" fmla="*/ 0 w 7187"/>
              <a:gd name="T1" fmla="*/ 0 h 1000"/>
              <a:gd name="T2" fmla="*/ 6686 w 7187"/>
              <a:gd name="T3" fmla="*/ 0 h 1000"/>
              <a:gd name="T4" fmla="*/ 7187 w 7187"/>
              <a:gd name="T5" fmla="*/ 500 h 1000"/>
              <a:gd name="T6" fmla="*/ 6687 w 7187"/>
              <a:gd name="T7" fmla="*/ 1000 h 1000"/>
              <a:gd name="T8" fmla="*/ 0 w 7187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87"/>
              <a:gd name="T16" fmla="*/ 0 h 1000"/>
              <a:gd name="T17" fmla="*/ 3594 w 718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87" h="1000">
                <a:moveTo>
                  <a:pt x="0" y="0"/>
                </a:moveTo>
                <a:lnTo>
                  <a:pt x="6686" y="0"/>
                </a:lnTo>
                <a:cubicBezTo>
                  <a:pt x="6963" y="0"/>
                  <a:pt x="7187" y="223"/>
                  <a:pt x="7187" y="500"/>
                </a:cubicBezTo>
                <a:cubicBezTo>
                  <a:pt x="7187" y="776"/>
                  <a:pt x="6963" y="999"/>
                  <a:pt x="6687" y="1000"/>
                </a:cubicBezTo>
                <a:lnTo>
                  <a:pt x="0" y="1000"/>
                </a:lnTo>
                <a:close/>
              </a:path>
            </a:pathLst>
          </a:custGeom>
          <a:gradFill rotWithShape="1">
            <a:gsLst>
              <a:gs pos="0">
                <a:srgbClr val="3399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335876" name="Line 4">
            <a:extLst>
              <a:ext uri="{FF2B5EF4-FFF2-40B4-BE49-F238E27FC236}">
                <a16:creationId xmlns:a16="http://schemas.microsoft.com/office/drawing/2014/main" id="{41D936E9-1564-41C7-A261-CB415595D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2213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0064617-19C9-401F-9110-EC05B9B86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7654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5B0A966-6865-4AC1-966D-6138DB293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  </a:t>
            </a:r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  第二層</a:t>
            </a:r>
          </a:p>
          <a:p>
            <a:pPr lvl="2"/>
            <a:r>
              <a:rPr lang="zh-TW" altLang="en-US"/>
              <a:t>  第三層</a:t>
            </a:r>
          </a:p>
          <a:p>
            <a:pPr lvl="3"/>
            <a:r>
              <a:rPr lang="zh-TW" altLang="en-US"/>
              <a:t>  第四層</a:t>
            </a:r>
          </a:p>
          <a:p>
            <a:pPr lvl="4"/>
            <a:r>
              <a:rPr lang="zh-TW" altLang="en-US"/>
              <a:t> 第五層</a:t>
            </a:r>
          </a:p>
        </p:txBody>
      </p:sp>
      <p:pic>
        <p:nvPicPr>
          <p:cNvPr id="1034" name="Picture 10" descr="圖片1">
            <a:extLst>
              <a:ext uri="{FF2B5EF4-FFF2-40B4-BE49-F238E27FC236}">
                <a16:creationId xmlns:a16="http://schemas.microsoft.com/office/drawing/2014/main" id="{5524A70E-6688-4426-A5A9-291128A599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1" t="-7692" b="275"/>
          <a:stretch>
            <a:fillRect/>
          </a:stretch>
        </p:blipFill>
        <p:spPr bwMode="auto">
          <a:xfrm>
            <a:off x="7739063" y="6080125"/>
            <a:ext cx="72072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1">
            <a:extLst>
              <a:ext uri="{FF2B5EF4-FFF2-40B4-BE49-F238E27FC236}">
                <a16:creationId xmlns:a16="http://schemas.microsoft.com/office/drawing/2014/main" id="{D33D870E-3449-4521-8675-CA6301B859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23728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335880" name="Rectangle 8">
            <a:extLst>
              <a:ext uri="{FF2B5EF4-FFF2-40B4-BE49-F238E27FC236}">
                <a16:creationId xmlns:a16="http://schemas.microsoft.com/office/drawing/2014/main" id="{0464719A-F58C-47EF-A51B-92DD915CA6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408738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CB38664-BD6D-4650-AC4E-E81AA6C0DE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3" r:id="rId2"/>
    <p:sldLayoutId id="2147483722" r:id="rId3"/>
    <p:sldLayoutId id="2147483721" r:id="rId4"/>
    <p:sldLayoutId id="2147483720" r:id="rId5"/>
    <p:sldLayoutId id="2147483719" r:id="rId6"/>
    <p:sldLayoutId id="2147483718" r:id="rId7"/>
    <p:sldLayoutId id="2147483717" r:id="rId8"/>
    <p:sldLayoutId id="2147483716" r:id="rId9"/>
    <p:sldLayoutId id="2147483715" r:id="rId10"/>
    <p:sldLayoutId id="2147483714" r:id="rId11"/>
    <p:sldLayoutId id="214748371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anose="02020603050405020304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anose="02020603050405020304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anose="02020603050405020304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Times New Roman" panose="02020603050405020304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4">
            <a:extLst>
              <a:ext uri="{FF2B5EF4-FFF2-40B4-BE49-F238E27FC236}">
                <a16:creationId xmlns:a16="http://schemas.microsoft.com/office/drawing/2014/main" id="{2110D661-9BEC-491E-A6BB-AE2814ED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2000250"/>
            <a:ext cx="6372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36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Research</a:t>
            </a:r>
            <a:r>
              <a:rPr lang="zh-TW" altLang="en-US" sz="36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Progress</a:t>
            </a:r>
          </a:p>
          <a:p>
            <a:pPr algn="ctr" eaLnBrk="1" hangingPunct="1"/>
            <a:r>
              <a:rPr lang="en-US" altLang="zh-TW" sz="36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Using Neural Network to</a:t>
            </a:r>
          </a:p>
          <a:p>
            <a:pPr algn="ctr" eaLnBrk="1" hangingPunct="1"/>
            <a:r>
              <a:rPr lang="en-US" altLang="zh-TW" sz="36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Infer Information Flow</a:t>
            </a:r>
          </a:p>
        </p:txBody>
      </p:sp>
      <p:sp>
        <p:nvSpPr>
          <p:cNvPr id="264195" name="Rectangle 5">
            <a:extLst>
              <a:ext uri="{FF2B5EF4-FFF2-40B4-BE49-F238E27FC236}">
                <a16:creationId xmlns:a16="http://schemas.microsoft.com/office/drawing/2014/main" id="{C6FC4D54-7CC4-4C1B-879A-B61A303E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261" y="4060111"/>
            <a:ext cx="59401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latin typeface="Times New Roman" panose="02020603050405020304" pitchFamily="18" charset="0"/>
              </a:rPr>
              <a:t>Presenter:</a:t>
            </a:r>
          </a:p>
          <a:p>
            <a:pPr eaLnBrk="1" hangingPunct="1"/>
            <a:r>
              <a:rPr lang="en-US" altLang="zh-TW" sz="2800" b="1" dirty="0">
                <a:latin typeface="Times New Roman" panose="02020603050405020304" pitchFamily="18" charset="0"/>
              </a:rPr>
              <a:t>Hong-Wei Li , CITI</a:t>
            </a:r>
            <a:r>
              <a:rPr lang="zh-TW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</a:rPr>
              <a:t>Postdoc.</a:t>
            </a:r>
          </a:p>
        </p:txBody>
      </p:sp>
      <p:sp>
        <p:nvSpPr>
          <p:cNvPr id="264196" name="Text Box 6">
            <a:extLst>
              <a:ext uri="{FF2B5EF4-FFF2-40B4-BE49-F238E27FC236}">
                <a16:creationId xmlns:a16="http://schemas.microsoft.com/office/drawing/2014/main" id="{6E9FCDD1-FC00-424B-BE66-22D701AC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3" y="5873750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>
              <a:solidFill>
                <a:srgbClr val="FFFF00"/>
              </a:solidFill>
            </a:endParaRPr>
          </a:p>
          <a:p>
            <a:pPr eaLnBrk="1" hangingPunct="1"/>
            <a:endParaRPr lang="en-US" altLang="zh-TW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1A5F-3312-4589-BDB5-AF253021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1279-7D62-47D3-A261-7384F4F5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53" y="1225086"/>
            <a:ext cx="7924800" cy="5300257"/>
          </a:xfrm>
        </p:spPr>
        <p:txBody>
          <a:bodyPr/>
          <a:lstStyle/>
          <a:p>
            <a:r>
              <a:rPr lang="en-US" altLang="zh-TW" dirty="0"/>
              <a:t>Motivation</a:t>
            </a:r>
          </a:p>
          <a:p>
            <a:pPr lvl="1"/>
            <a:r>
              <a:rPr lang="en-US" altLang="zh-TW" dirty="0"/>
              <a:t>loop usually causes longer history and higher replay cost</a:t>
            </a:r>
          </a:p>
          <a:p>
            <a:pPr lvl="1"/>
            <a:r>
              <a:rPr lang="en-US" altLang="zh-TW" dirty="0"/>
              <a:t>Example</a:t>
            </a:r>
          </a:p>
          <a:p>
            <a:pPr lvl="2"/>
            <a:r>
              <a:rPr lang="en-US" altLang="zh-TW" dirty="0">
                <a:solidFill>
                  <a:srgbClr val="3399FF"/>
                </a:solidFill>
              </a:rPr>
              <a:t>int array[20];</a:t>
            </a:r>
            <a:br>
              <a:rPr lang="en-US" altLang="zh-TW" dirty="0">
                <a:solidFill>
                  <a:srgbClr val="3399FF"/>
                </a:solidFill>
              </a:rPr>
            </a:br>
            <a:r>
              <a:rPr lang="en-US" altLang="zh-TW" dirty="0">
                <a:solidFill>
                  <a:srgbClr val="3399FF"/>
                </a:solidFill>
              </a:rPr>
              <a:t> For (int </a:t>
            </a:r>
            <a:r>
              <a:rPr lang="en-US" altLang="zh-TW" dirty="0" err="1">
                <a:solidFill>
                  <a:srgbClr val="3399FF"/>
                </a:solidFill>
              </a:rPr>
              <a:t>i</a:t>
            </a:r>
            <a:r>
              <a:rPr lang="en-US" altLang="zh-TW" dirty="0">
                <a:solidFill>
                  <a:srgbClr val="3399FF"/>
                </a:solidFill>
              </a:rPr>
              <a:t>=0;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&lt;10;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8000"/>
                </a:solidFill>
              </a:rPr>
              <a:t>i</a:t>
            </a:r>
            <a:r>
              <a:rPr lang="en-US" altLang="zh-TW" dirty="0">
                <a:solidFill>
                  <a:srgbClr val="008000"/>
                </a:solidFill>
              </a:rPr>
              <a:t>++) {</a:t>
            </a:r>
            <a:br>
              <a:rPr lang="en-US" altLang="zh-TW" dirty="0">
                <a:solidFill>
                  <a:srgbClr val="008000"/>
                </a:solidFill>
              </a:rPr>
            </a:br>
            <a:r>
              <a:rPr lang="en-US" altLang="zh-TW" dirty="0">
                <a:solidFill>
                  <a:srgbClr val="008000"/>
                </a:solidFill>
              </a:rPr>
              <a:t>     swap(array[</a:t>
            </a:r>
            <a:r>
              <a:rPr lang="en-US" altLang="zh-TW" dirty="0" err="1">
                <a:solidFill>
                  <a:srgbClr val="008000"/>
                </a:solidFill>
              </a:rPr>
              <a:t>i</a:t>
            </a:r>
            <a:r>
              <a:rPr lang="en-US" altLang="zh-TW" dirty="0">
                <a:solidFill>
                  <a:srgbClr val="008000"/>
                </a:solidFill>
              </a:rPr>
              <a:t>], array[20-1-i]);</a:t>
            </a:r>
            <a:br>
              <a:rPr lang="en-US" altLang="zh-TW" dirty="0">
                <a:solidFill>
                  <a:srgbClr val="008000"/>
                </a:solidFill>
              </a:rPr>
            </a:br>
            <a:r>
              <a:rPr lang="en-US" altLang="zh-TW" dirty="0">
                <a:solidFill>
                  <a:srgbClr val="008000"/>
                </a:solidFill>
              </a:rPr>
              <a:t> } </a:t>
            </a:r>
            <a:r>
              <a:rPr lang="en-US" altLang="zh-TW" dirty="0">
                <a:solidFill>
                  <a:srgbClr val="7030A0"/>
                </a:solidFill>
              </a:rPr>
              <a:t>…</a:t>
            </a:r>
          </a:p>
          <a:p>
            <a:pPr lvl="2"/>
            <a:r>
              <a:rPr lang="en-US" altLang="zh-TW" dirty="0"/>
              <a:t>history = &lt;</a:t>
            </a:r>
            <a:r>
              <a:rPr lang="en-US" altLang="zh-TW" dirty="0">
                <a:solidFill>
                  <a:srgbClr val="3399FF"/>
                </a:solidFill>
              </a:rPr>
              <a:t>B1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B2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8000"/>
                </a:solidFill>
              </a:rPr>
              <a:t>B3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B2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8000"/>
                </a:solidFill>
              </a:rPr>
              <a:t>B3</a:t>
            </a:r>
            <a:r>
              <a:rPr lang="en-US" altLang="zh-TW" dirty="0"/>
              <a:t>, … , </a:t>
            </a:r>
            <a:r>
              <a:rPr lang="en-US" altLang="zh-TW" dirty="0">
                <a:solidFill>
                  <a:srgbClr val="FF0000"/>
                </a:solidFill>
              </a:rPr>
              <a:t>B2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7030A0"/>
                </a:solidFill>
              </a:rPr>
              <a:t>B4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If a box can answer the flows of the loop, …</a:t>
            </a:r>
          </a:p>
          <a:p>
            <a:pPr lvl="2"/>
            <a:r>
              <a:rPr lang="en-US" altLang="zh-TW" dirty="0"/>
              <a:t>&lt;</a:t>
            </a:r>
            <a:r>
              <a:rPr lang="en-US" altLang="zh-TW" dirty="0">
                <a:solidFill>
                  <a:srgbClr val="3399FF"/>
                </a:solidFill>
              </a:rPr>
              <a:t>B1</a:t>
            </a:r>
            <a:r>
              <a:rPr lang="en-US" altLang="zh-TW" dirty="0"/>
              <a:t>, </a:t>
            </a:r>
            <a:r>
              <a:rPr lang="en-US" altLang="zh-TW" dirty="0" err="1"/>
              <a:t>AskBox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7030A0"/>
                </a:solidFill>
              </a:rPr>
              <a:t>B4</a:t>
            </a:r>
            <a:r>
              <a:rPr lang="en-US" altLang="zh-TW" dirty="0"/>
              <a:t>&gt;</a:t>
            </a:r>
          </a:p>
          <a:p>
            <a:pPr lvl="3"/>
            <a:endParaRPr lang="en-US" altLang="zh-TW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4BF8B-2FB6-4AE8-85F8-2120AA13F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50DCE-08EF-460B-AB7E-A61631D7D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419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B2F0-172B-47A9-9F17-85E901C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CA60-18B0-4E89-9F87-A66DEC20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2169"/>
            <a:ext cx="7924800" cy="4896569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Design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Preliminary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 and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6CF17-E2F6-430E-B2A5-2DA3BECC6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1367-1552-4929-8268-E12345468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327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3412-94B8-4D7B-B2FB-F8658740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03CDB-1099-405B-B9F2-DACEF1F81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06128"/>
                <a:ext cx="7924800" cy="4968577"/>
              </a:xfrm>
            </p:spPr>
            <p:txBody>
              <a:bodyPr/>
              <a:lstStyle/>
              <a:p>
                <a:r>
                  <a:rPr lang="en-US" altLang="zh-TW" dirty="0"/>
                  <a:t>The flow relation in a code segment</a:t>
                </a:r>
              </a:p>
              <a:p>
                <a:pPr lvl="1"/>
                <a:r>
                  <a:rPr lang="en-US" altLang="zh-TW" dirty="0"/>
                  <a:t>Input variable set,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right-hand side variables, function parameters</a:t>
                </a:r>
              </a:p>
              <a:p>
                <a:pPr lvl="1"/>
                <a:r>
                  <a:rPr lang="en-US" altLang="zh-TW" dirty="0"/>
                  <a:t>Output variable set,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left-hand side variables, return</a:t>
                </a:r>
              </a:p>
              <a:p>
                <a:pPr lvl="1"/>
                <a:r>
                  <a:rPr lang="en-US" altLang="zh-TW" dirty="0"/>
                  <a:t>Flow relation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𝐼𝑉𝑇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P is a set of real numbers from 0 to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𝐼𝑉𝑇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represents a flow relationship from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/>
                  <a:t> to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/>
                  <a:t> with proportion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03CDB-1099-405B-B9F2-DACEF1F81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06128"/>
                <a:ext cx="7924800" cy="4968577"/>
              </a:xfrm>
              <a:blipFill>
                <a:blip r:embed="rId3"/>
                <a:stretch>
                  <a:fillRect l="-1692" t="-1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BB7D-2968-4734-9662-46788ADF2E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96A8E-D651-419C-9F41-5FD3632E7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58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B2F0-172B-47A9-9F17-85E901C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CA60-18B0-4E89-9F87-A66DEC20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2167"/>
            <a:ext cx="7924800" cy="4896569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6CF17-E2F6-430E-B2A5-2DA3BECC6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252536" y="6237288"/>
            <a:ext cx="2895600" cy="476250"/>
          </a:xfrm>
        </p:spPr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1367-1552-4929-8268-E12345468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13</a:t>
            </a:fld>
            <a:endParaRPr lang="en-US" altLang="zh-TW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AEC684-90B4-4710-BC20-3C45F129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94" y="1388501"/>
            <a:ext cx="6214963" cy="514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16516-453B-431F-BAE1-70533D776CD8}"/>
              </a:ext>
            </a:extLst>
          </p:cNvPr>
          <p:cNvSpPr txBox="1"/>
          <p:nvPr/>
        </p:nvSpPr>
        <p:spPr>
          <a:xfrm>
            <a:off x="352725" y="258399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input variable</a:t>
            </a:r>
            <a:br>
              <a:rPr lang="en-US" altLang="zh-TW" b="1" dirty="0"/>
            </a:br>
            <a:r>
              <a:rPr lang="en-US" altLang="zh-TW" b="1" dirty="0"/>
              <a:t>value tuple</a:t>
            </a:r>
            <a:endParaRPr lang="zh-TW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1CD57-0BDB-497E-880C-11168BC32111}"/>
              </a:ext>
            </a:extLst>
          </p:cNvPr>
          <p:cNvSpPr txBox="1"/>
          <p:nvPr/>
        </p:nvSpPr>
        <p:spPr>
          <a:xfrm>
            <a:off x="6964671" y="180294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input variable set</a:t>
            </a:r>
            <a:endParaRPr lang="zh-TW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D47BB-A912-4AA2-ADB0-0D0FDE661C34}"/>
              </a:ext>
            </a:extLst>
          </p:cNvPr>
          <p:cNvSpPr txBox="1"/>
          <p:nvPr/>
        </p:nvSpPr>
        <p:spPr>
          <a:xfrm>
            <a:off x="6431016" y="371457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 variable set</a:t>
            </a:r>
            <a:endParaRPr lang="zh-TW" alt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2ED98-F0B9-4BC9-8F41-0EDB387F5FA3}"/>
              </a:ext>
            </a:extLst>
          </p:cNvPr>
          <p:cNvSpPr/>
          <p:nvPr/>
        </p:nvSpPr>
        <p:spPr bwMode="auto">
          <a:xfrm>
            <a:off x="683568" y="3254551"/>
            <a:ext cx="864096" cy="19746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1553F7-67A6-4BF5-B9D5-C61A44CE88B8}"/>
              </a:ext>
            </a:extLst>
          </p:cNvPr>
          <p:cNvSpPr/>
          <p:nvPr/>
        </p:nvSpPr>
        <p:spPr bwMode="auto">
          <a:xfrm rot="5400000">
            <a:off x="5561492" y="1022171"/>
            <a:ext cx="646333" cy="21272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32F9-CC1E-4CDA-BAE7-EA662EDBBE26}"/>
              </a:ext>
            </a:extLst>
          </p:cNvPr>
          <p:cNvSpPr/>
          <p:nvPr/>
        </p:nvSpPr>
        <p:spPr bwMode="auto">
          <a:xfrm rot="5400000">
            <a:off x="5577899" y="2319564"/>
            <a:ext cx="646333" cy="21272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319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CF03-5CDD-4976-92DB-193C031A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C8FF6-8B48-4627-8FEE-21ADF54F1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750" y="1340768"/>
                <a:ext cx="7924800" cy="4419600"/>
              </a:xfrm>
            </p:spPr>
            <p:txBody>
              <a:bodyPr/>
              <a:lstStyle/>
              <a:p>
                <a:r>
                  <a:rPr lang="en-US" altLang="zh-TW" dirty="0"/>
                  <a:t>Based on Fully-Connected NN</a:t>
                </a:r>
              </a:p>
              <a:p>
                <a:pPr lvl="1"/>
                <a:r>
                  <a:rPr lang="en-US" altLang="zh-TW" dirty="0"/>
                  <a:t>Flow relation is encoded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altLang="zh-TW" dirty="0"/>
                  <a:t> output neurons.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𝐷𝑖𝑚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C8FF6-8B48-4627-8FEE-21ADF54F1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340768"/>
                <a:ext cx="7924800" cy="4419600"/>
              </a:xfrm>
              <a:blipFill>
                <a:blip r:embed="rId3"/>
                <a:stretch>
                  <a:fillRect l="-1769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EB3CA-DFDC-4BE1-9A6B-0E5BA7186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23DCF-CD11-4352-AADD-7D1CAD30C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4A5D4A-5C50-4D7D-9612-AF17C6AF4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9" y="2974405"/>
            <a:ext cx="8114841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5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3412-94B8-4D7B-B2FB-F8658740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03CDB-1099-405B-B9F2-DACEF1F81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63216"/>
                <a:ext cx="7924800" cy="4419600"/>
              </a:xfrm>
            </p:spPr>
            <p:txBody>
              <a:bodyPr/>
              <a:lstStyle/>
              <a:p>
                <a:r>
                  <a:rPr lang="en-US" altLang="zh-TW" dirty="0"/>
                  <a:t>Flow relation is usually sparse</a:t>
                </a:r>
              </a:p>
              <a:p>
                <a:pPr lvl="1"/>
                <a:r>
                  <a:rPr lang="en-US" altLang="zh-TW" dirty="0"/>
                  <a:t>each output variable has flows from which input variables (index)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with proportion.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𝐷𝑖𝑚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𝑚𝑎𝑥𝐼𝑛𝑝𝑢𝑡𝑁𝑢𝑚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03CDB-1099-405B-B9F2-DACEF1F81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63216"/>
                <a:ext cx="7924800" cy="4419600"/>
              </a:xfrm>
              <a:blipFill>
                <a:blip r:embed="rId3"/>
                <a:stretch>
                  <a:fillRect l="-1692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BB7D-2968-4734-9662-46788ADF2E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96A8E-D651-419C-9F41-5FD3632E7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0B40E4-A439-4F57-9D70-87AB472F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5" y="3262282"/>
            <a:ext cx="7741609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13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B2F0-172B-47A9-9F17-85E901C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CA60-18B0-4E89-9F87-A66DEC20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2169"/>
            <a:ext cx="7924800" cy="4896569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TW" dirty="0"/>
              <a:t>Preliminary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 and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6CF17-E2F6-430E-B2A5-2DA3BECC6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1367-1552-4929-8268-E12345468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425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30B7-38B0-4D21-A417-350D57E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 Results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284E2-9C00-4A51-B805-3C6A68FF8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06526"/>
                <a:ext cx="7924800" cy="4419600"/>
              </a:xfrm>
            </p:spPr>
            <p:txBody>
              <a:bodyPr/>
              <a:lstStyle/>
              <a:p>
                <a:r>
                  <a:rPr lang="en-US" altLang="zh-TW" dirty="0"/>
                  <a:t>Code segment</a:t>
                </a:r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𝑎𝑟𝑟𝑎𝑦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284E2-9C00-4A51-B805-3C6A68FF8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06526"/>
                <a:ext cx="7924800" cy="4419600"/>
              </a:xfrm>
              <a:blipFill>
                <a:blip r:embed="rId2"/>
                <a:stretch>
                  <a:fillRect l="-1692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5A4BD-2051-4765-8098-3193E209B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B370-1113-41F5-BD1D-50E709483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32B44-6593-4394-B393-08CD2961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3018144"/>
            <a:ext cx="80486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5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30B7-38B0-4D21-A417-350D57E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 Results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84E2-9C00-4A51-B805-3C6A68FF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Training/testing dataset (size = 10000): </a:t>
            </a:r>
          </a:p>
          <a:p>
            <a:pPr lvl="1"/>
            <a:r>
              <a:rPr lang="en-US" altLang="zh-TW" dirty="0"/>
              <a:t>base = {0.4~0.6} * </a:t>
            </a:r>
            <a:r>
              <a:rPr lang="en-US" altLang="zh-TW" dirty="0" err="1"/>
              <a:t>array_len</a:t>
            </a:r>
            <a:endParaRPr lang="en-US" altLang="zh-TW" dirty="0"/>
          </a:p>
          <a:p>
            <a:pPr lvl="1"/>
            <a:r>
              <a:rPr lang="en-US" altLang="zh-TW" dirty="0"/>
              <a:t>times = {1~10}</a:t>
            </a:r>
          </a:p>
          <a:p>
            <a:pPr lvl="1"/>
            <a:r>
              <a:rPr lang="en-US" altLang="zh-TW" dirty="0"/>
              <a:t>interval = {-3,-2,-1,1,2,3}</a:t>
            </a:r>
          </a:p>
          <a:p>
            <a:pPr lvl="1"/>
            <a:r>
              <a:rPr lang="en-US" altLang="zh-TW" dirty="0" err="1"/>
              <a:t>array_source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{-2147483648~2147483647}</a:t>
            </a:r>
          </a:p>
          <a:p>
            <a:pPr lvl="1"/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5A4BD-2051-4765-8098-3193E209B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B370-1113-41F5-BD1D-50E709483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331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30B7-38B0-4D21-A417-350D57E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 Results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84E2-9C00-4A51-B805-3C6A68FF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Default configuration</a:t>
            </a:r>
          </a:p>
          <a:p>
            <a:pPr lvl="1"/>
            <a:r>
              <a:rPr lang="en-US" altLang="zh-TW" dirty="0"/>
              <a:t>Model</a:t>
            </a:r>
          </a:p>
          <a:p>
            <a:pPr lvl="2"/>
            <a:r>
              <a:rPr lang="en-US" altLang="zh-TW" dirty="0" err="1"/>
              <a:t>i_dim</a:t>
            </a:r>
            <a:r>
              <a:rPr lang="en-US" altLang="zh-TW" dirty="0"/>
              <a:t> = 3+arrayLen, </a:t>
            </a:r>
            <a:r>
              <a:rPr lang="en-US" altLang="zh-TW" dirty="0" err="1"/>
              <a:t>o_dim</a:t>
            </a:r>
            <a:r>
              <a:rPr lang="en-US" altLang="zh-TW" dirty="0"/>
              <a:t> = </a:t>
            </a:r>
            <a:r>
              <a:rPr lang="en-US" altLang="zh-TW" dirty="0" err="1"/>
              <a:t>arrayLen</a:t>
            </a:r>
            <a:endParaRPr lang="en-US" altLang="zh-TW" dirty="0"/>
          </a:p>
          <a:p>
            <a:pPr lvl="2"/>
            <a:r>
              <a:rPr lang="en-US" altLang="zh-TW" dirty="0" err="1"/>
              <a:t>hidden_layer_num</a:t>
            </a:r>
            <a:r>
              <a:rPr lang="en-US" altLang="zh-TW" dirty="0"/>
              <a:t> = 2, </a:t>
            </a:r>
            <a:r>
              <a:rPr lang="en-US" altLang="zh-TW" dirty="0" err="1"/>
              <a:t>DropOut</a:t>
            </a:r>
            <a:r>
              <a:rPr lang="en-US" altLang="zh-TW" dirty="0"/>
              <a:t> = 0.1</a:t>
            </a:r>
          </a:p>
          <a:p>
            <a:pPr lvl="1"/>
            <a:r>
              <a:rPr lang="en-US" altLang="zh-TW" dirty="0"/>
              <a:t>Training hyperparameters</a:t>
            </a:r>
          </a:p>
          <a:p>
            <a:pPr lvl="2"/>
            <a:r>
              <a:rPr lang="en-US" altLang="zh-TW" dirty="0"/>
              <a:t>episode = 500, </a:t>
            </a:r>
            <a:r>
              <a:rPr lang="en-US" altLang="zh-TW" dirty="0" err="1"/>
              <a:t>batch_size</a:t>
            </a:r>
            <a:r>
              <a:rPr lang="en-US" altLang="zh-TW" dirty="0"/>
              <a:t> = 200, </a:t>
            </a:r>
            <a:r>
              <a:rPr lang="en-US" altLang="zh-TW" dirty="0" err="1"/>
              <a:t>validation_split</a:t>
            </a:r>
            <a:r>
              <a:rPr lang="en-US" altLang="zh-TW" dirty="0"/>
              <a:t>=0.1</a:t>
            </a:r>
          </a:p>
          <a:p>
            <a:pPr lvl="2"/>
            <a:r>
              <a:rPr lang="en-US" altLang="zh-TW" dirty="0" err="1"/>
              <a:t>EarlyStopping</a:t>
            </a:r>
            <a:r>
              <a:rPr lang="en-US" altLang="zh-TW" dirty="0"/>
              <a:t>(patience=5, monitor = '</a:t>
            </a:r>
            <a:r>
              <a:rPr lang="en-US" altLang="zh-TW" dirty="0" err="1"/>
              <a:t>val_loss</a:t>
            </a:r>
            <a:r>
              <a:rPr lang="en-US" altLang="zh-TW" dirty="0"/>
              <a:t>', mode = 'min')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5A4BD-2051-4765-8098-3193E209B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B370-1113-41F5-BD1D-50E709483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524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B2F0-172B-47A9-9F17-85E901C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CA60-18B0-4E89-9F87-A66DEC20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2169"/>
            <a:ext cx="7924800" cy="4896569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Design</a:t>
            </a:r>
          </a:p>
          <a:p>
            <a:r>
              <a:rPr lang="en-US" altLang="zh-TW" dirty="0"/>
              <a:t>Preliminary Results</a:t>
            </a:r>
          </a:p>
          <a:p>
            <a:r>
              <a:rPr lang="en-US" altLang="zh-TW" dirty="0"/>
              <a:t>Plan and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6CF17-E2F6-430E-B2A5-2DA3BECC6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1367-1552-4929-8268-E12345468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27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30B7-38B0-4D21-A417-350D57E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 Results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84E2-9C00-4A51-B805-3C6A68FF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7924800" cy="4419600"/>
          </a:xfrm>
        </p:spPr>
        <p:txBody>
          <a:bodyPr/>
          <a:lstStyle/>
          <a:p>
            <a:r>
              <a:rPr lang="en-US" altLang="zh-TW" dirty="0"/>
              <a:t>Metrics</a:t>
            </a:r>
          </a:p>
          <a:p>
            <a:pPr lvl="1"/>
            <a:r>
              <a:rPr lang="en-US" altLang="zh-TW" dirty="0"/>
              <a:t>Sparse matrix encoding</a:t>
            </a:r>
          </a:p>
          <a:p>
            <a:pPr lvl="2"/>
            <a:r>
              <a:rPr lang="en-US" altLang="zh-TW" dirty="0"/>
              <a:t>index accuracy</a:t>
            </a:r>
          </a:p>
          <a:p>
            <a:pPr lvl="2"/>
            <a:r>
              <a:rPr lang="en-US" altLang="zh-TW" dirty="0"/>
              <a:t>proportion absolute error</a:t>
            </a:r>
          </a:p>
          <a:p>
            <a:pPr lvl="1"/>
            <a:r>
              <a:rPr lang="en-US" altLang="zh-TW" dirty="0"/>
              <a:t>Binary encoding</a:t>
            </a:r>
          </a:p>
          <a:p>
            <a:pPr lvl="2"/>
            <a:r>
              <a:rPr lang="en-US" altLang="zh-TW" dirty="0"/>
              <a:t>one hit rate (true positive rate)</a:t>
            </a:r>
          </a:p>
          <a:p>
            <a:pPr lvl="3"/>
            <a:r>
              <a:rPr lang="en-US" altLang="zh-TW" dirty="0"/>
              <a:t>(# of 1 hits) / (# of all 1)</a:t>
            </a:r>
          </a:p>
          <a:p>
            <a:pPr lvl="2"/>
            <a:r>
              <a:rPr lang="en-US" altLang="zh-TW" dirty="0"/>
              <a:t>zero hit rate (true negative rate)</a:t>
            </a:r>
          </a:p>
          <a:p>
            <a:pPr lvl="3"/>
            <a:r>
              <a:rPr lang="en-US" altLang="zh-TW" dirty="0"/>
              <a:t>(# of 0 hits) / (# of all 0)</a:t>
            </a:r>
          </a:p>
          <a:p>
            <a:pPr lvl="2"/>
            <a:r>
              <a:rPr lang="en-US" altLang="zh-TW" dirty="0"/>
              <a:t>proportion absolute error</a:t>
            </a:r>
          </a:p>
          <a:p>
            <a:pPr lvl="1"/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5A4BD-2051-4765-8098-3193E209B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B370-1113-41F5-BD1D-50E709483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251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30B7-38B0-4D21-A417-350D57E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 Results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84E2-9C00-4A51-B805-3C6A68FF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7924800" cy="4419600"/>
          </a:xfrm>
        </p:spPr>
        <p:txBody>
          <a:bodyPr/>
          <a:lstStyle/>
          <a:p>
            <a:r>
              <a:rPr lang="en-US" altLang="zh-TW" dirty="0"/>
              <a:t>Encoding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5A4BD-2051-4765-8098-3193E209B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B370-1113-41F5-BD1D-50E709483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C04634-9FFF-4E95-BA6B-2C8C1956C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14793"/>
              </p:ext>
            </p:extLst>
          </p:nvPr>
        </p:nvGraphicFramePr>
        <p:xfrm>
          <a:off x="469052" y="2206722"/>
          <a:ext cx="8139114" cy="40197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519">
                  <a:extLst>
                    <a:ext uri="{9D8B030D-6E8A-4147-A177-3AD203B41FA5}">
                      <a16:colId xmlns:a16="http://schemas.microsoft.com/office/drawing/2014/main" val="1921417358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1888651193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368307204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3137548299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3047055814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2308031356"/>
                    </a:ext>
                  </a:extLst>
                </a:gridCol>
              </a:tblGrid>
              <a:tr h="8529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Encoding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Hidden</a:t>
                      </a:r>
                    </a:p>
                    <a:p>
                      <a:pPr algn="ctr"/>
                      <a:r>
                        <a:rPr lang="en-US" altLang="zh-TW" dirty="0"/>
                        <a:t>Layer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Dimension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</a:p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Proportion</a:t>
                      </a:r>
                    </a:p>
                    <a:p>
                      <a:pPr algn="ctr"/>
                      <a:r>
                        <a:rPr lang="en-US" altLang="zh-TW" dirty="0"/>
                        <a:t>Absolute</a:t>
                      </a:r>
                    </a:p>
                    <a:p>
                      <a:pPr algn="ctr"/>
                      <a:r>
                        <a:rPr lang="en-US" altLang="zh-TW" dirty="0"/>
                        <a:t>Error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One</a:t>
                      </a:r>
                    </a:p>
                    <a:p>
                      <a:pPr algn="ctr"/>
                      <a:r>
                        <a:rPr lang="en-US" altLang="zh-TW" dirty="0"/>
                        <a:t>Hit 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Zero</a:t>
                      </a:r>
                    </a:p>
                    <a:p>
                      <a:pPr algn="ctr"/>
                      <a:r>
                        <a:rPr lang="en-US" altLang="zh-TW" dirty="0"/>
                        <a:t>Hit Rate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388936"/>
                  </a:ext>
                </a:extLst>
              </a:tr>
              <a:tr h="443624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ArrayLen</a:t>
                      </a:r>
                      <a:r>
                        <a:rPr lang="en-US" altLang="zh-TW" dirty="0"/>
                        <a:t> = 10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747448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3.38E-05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025972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Sparse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174152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Sparse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5.09E-03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305201"/>
                  </a:ext>
                </a:extLst>
              </a:tr>
              <a:tr h="443624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ArrayLen</a:t>
                      </a:r>
                      <a:r>
                        <a:rPr lang="en-US" altLang="zh-TW" dirty="0"/>
                        <a:t> = 100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659392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10300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1.58E-03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048038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Sparse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1.67E-02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3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8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30B7-38B0-4D21-A417-350D57EF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 Results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84E2-9C00-4A51-B805-3C6A68FF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7924800" cy="4419600"/>
          </a:xfrm>
        </p:spPr>
        <p:txBody>
          <a:bodyPr/>
          <a:lstStyle/>
          <a:p>
            <a:r>
              <a:rPr lang="en-US" altLang="zh-TW" dirty="0"/>
              <a:t>Training data size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5A4BD-2051-4765-8098-3193E209B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B370-1113-41F5-BD1D-50E709483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7C4482-1D26-4D9E-B904-9689514B7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73469"/>
              </p:ext>
            </p:extLst>
          </p:nvPr>
        </p:nvGraphicFramePr>
        <p:xfrm>
          <a:off x="502443" y="2325852"/>
          <a:ext cx="8139114" cy="2688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519">
                  <a:extLst>
                    <a:ext uri="{9D8B030D-6E8A-4147-A177-3AD203B41FA5}">
                      <a16:colId xmlns:a16="http://schemas.microsoft.com/office/drawing/2014/main" val="1921417358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1888651193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368307204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3137548299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3047055814"/>
                    </a:ext>
                  </a:extLst>
                </a:gridCol>
                <a:gridCol w="1356519">
                  <a:extLst>
                    <a:ext uri="{9D8B030D-6E8A-4147-A177-3AD203B41FA5}">
                      <a16:colId xmlns:a16="http://schemas.microsoft.com/office/drawing/2014/main" val="2308031356"/>
                    </a:ext>
                  </a:extLst>
                </a:gridCol>
              </a:tblGrid>
              <a:tr h="8529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Encoding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</a:p>
                    <a:p>
                      <a:pPr algn="ctr"/>
                      <a:r>
                        <a:rPr lang="en-US" altLang="zh-TW" dirty="0"/>
                        <a:t>Data Size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</a:p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Proportion</a:t>
                      </a:r>
                    </a:p>
                    <a:p>
                      <a:pPr algn="ctr"/>
                      <a:r>
                        <a:rPr lang="en-US" altLang="zh-TW" dirty="0"/>
                        <a:t>Absolute</a:t>
                      </a:r>
                    </a:p>
                    <a:p>
                      <a:pPr algn="ctr"/>
                      <a:r>
                        <a:rPr lang="en-US" altLang="zh-TW" dirty="0"/>
                        <a:t>Error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One</a:t>
                      </a:r>
                    </a:p>
                    <a:p>
                      <a:pPr algn="ctr"/>
                      <a:r>
                        <a:rPr lang="en-US" altLang="zh-TW" dirty="0"/>
                        <a:t>Hit 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Zero</a:t>
                      </a:r>
                    </a:p>
                    <a:p>
                      <a:pPr algn="ctr"/>
                      <a:r>
                        <a:rPr lang="en-US" altLang="zh-TW" dirty="0"/>
                        <a:t>Hit Rate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388936"/>
                  </a:ext>
                </a:extLst>
              </a:tr>
              <a:tr h="443624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ArrayLen</a:t>
                      </a:r>
                      <a:r>
                        <a:rPr lang="en-US" altLang="zh-TW" dirty="0"/>
                        <a:t> = 100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659392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Sparse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1.67E-02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048038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Sparse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4.77E-02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35832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Sparse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6.60E-02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695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B2F0-172B-47A9-9F17-85E901C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CA60-18B0-4E89-9F87-A66DEC20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2169"/>
            <a:ext cx="7924800" cy="4896569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Preliminary Results</a:t>
            </a:r>
          </a:p>
          <a:p>
            <a:r>
              <a:rPr lang="en-US" altLang="zh-TW" dirty="0"/>
              <a:t>Plan and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6CF17-E2F6-430E-B2A5-2DA3BECC6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1367-1552-4929-8268-E12345468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365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1A5F-3312-4589-BDB5-AF253021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Plan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1279-7D62-47D3-A261-7384F4F5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64" y="1219200"/>
            <a:ext cx="7924800" cy="4419600"/>
          </a:xfrm>
        </p:spPr>
        <p:txBody>
          <a:bodyPr/>
          <a:lstStyle/>
          <a:p>
            <a:r>
              <a:rPr lang="en-US" altLang="zh-TW" dirty="0"/>
              <a:t>Real-world data</a:t>
            </a:r>
          </a:p>
          <a:p>
            <a:pPr lvl="1"/>
            <a:r>
              <a:rPr lang="en-US" altLang="zh-TW" dirty="0"/>
              <a:t>Training dataset collection</a:t>
            </a:r>
          </a:p>
          <a:p>
            <a:pPr lvl="2"/>
            <a:r>
              <a:rPr lang="en-US" altLang="zh-TW" dirty="0"/>
              <a:t>Incomplete data</a:t>
            </a:r>
          </a:p>
          <a:p>
            <a:pPr lvl="3"/>
            <a:r>
              <a:rPr lang="en-US" altLang="zh-TW" dirty="0"/>
              <a:t>taint tag may not infer complete flow relations</a:t>
            </a:r>
          </a:p>
          <a:p>
            <a:pPr lvl="2"/>
            <a:r>
              <a:rPr lang="en-US" altLang="zh-TW" dirty="0"/>
              <a:t>Insufficient data</a:t>
            </a:r>
          </a:p>
          <a:p>
            <a:pPr lvl="3"/>
            <a:r>
              <a:rPr lang="en-US" altLang="zh-TW" dirty="0"/>
              <a:t>A code segment may not be run many times </a:t>
            </a:r>
          </a:p>
          <a:p>
            <a:pPr lvl="2"/>
            <a:r>
              <a:rPr lang="en-US" altLang="zh-TW" dirty="0"/>
              <a:t>Whether logging input variable values cost is tolerable </a:t>
            </a:r>
          </a:p>
          <a:p>
            <a:pPr lvl="1"/>
            <a:r>
              <a:rPr lang="en-US" altLang="zh-TW" dirty="0"/>
              <a:t>Code segment</a:t>
            </a:r>
          </a:p>
          <a:p>
            <a:pPr lvl="2"/>
            <a:r>
              <a:rPr lang="en-US" altLang="zh-TW" dirty="0"/>
              <a:t>size (the number of basic blocks)</a:t>
            </a:r>
          </a:p>
          <a:p>
            <a:pPr lvl="2"/>
            <a:r>
              <a:rPr lang="en-US" altLang="zh-TW" dirty="0"/>
              <a:t>input/output variable set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4BF8B-2FB6-4AE8-85F8-2120AA13F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50DCE-08EF-460B-AB7E-A61631D7D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2487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1A5F-3312-4589-BDB5-AF253021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Plan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1279-7D62-47D3-A261-7384F4F5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775"/>
            <a:ext cx="7924800" cy="5040312"/>
          </a:xfrm>
        </p:spPr>
        <p:txBody>
          <a:bodyPr/>
          <a:lstStyle/>
          <a:p>
            <a:r>
              <a:rPr lang="en-US" altLang="zh-TW" dirty="0"/>
              <a:t>Practical application verification</a:t>
            </a:r>
          </a:p>
          <a:p>
            <a:pPr lvl="1"/>
            <a:r>
              <a:rPr lang="en-US" altLang="zh-TW" dirty="0"/>
              <a:t>(statically or dynamically) Detect which code segments may cause long history</a:t>
            </a:r>
          </a:p>
          <a:p>
            <a:pPr lvl="1"/>
            <a:r>
              <a:rPr lang="en-US" altLang="zh-TW" dirty="0"/>
              <a:t>Normal run</a:t>
            </a:r>
          </a:p>
          <a:p>
            <a:pPr lvl="2"/>
            <a:r>
              <a:rPr lang="en-US" altLang="zh-TW" dirty="0"/>
              <a:t>record the flows in the detected segments</a:t>
            </a:r>
          </a:p>
          <a:p>
            <a:pPr lvl="2"/>
            <a:r>
              <a:rPr lang="en-US" altLang="zh-TW" dirty="0"/>
              <a:t>train a NN to infer the flow for each of the segments</a:t>
            </a:r>
          </a:p>
          <a:p>
            <a:pPr lvl="1"/>
            <a:r>
              <a:rPr lang="en-US" altLang="zh-TW" dirty="0"/>
              <a:t>Use the NN in replay and turn off the logging of the detected segments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4BF8B-2FB6-4AE8-85F8-2120AA13F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zh-TW" altLang="en-US" dirty="0"/>
              <a:t>.-</a:t>
            </a:r>
            <a:r>
              <a:rPr lang="en-US" altLang="zh-TW" dirty="0"/>
              <a:t>W</a:t>
            </a:r>
            <a:r>
              <a:rPr lang="zh-TW" altLang="en-US" dirty="0"/>
              <a:t>. </a:t>
            </a:r>
            <a:r>
              <a:rPr lang="en-US" altLang="zh-TW" dirty="0"/>
              <a:t>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50DCE-08EF-460B-AB7E-A61631D7D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25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4312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8BD0-A4E5-420B-9058-6AD5EB84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Plan and Issues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9EA8-B06A-46E7-AEB7-C4D89912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099D6-61D1-4ECD-855D-4C4DB30AD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2C416-F59E-453F-A84C-DC462C813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AB0F9-78E8-45ED-871D-97E6E4B7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5166"/>
            <a:ext cx="9144000" cy="52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96AD-2D0E-46B5-9396-0F96875E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81B2-7BDB-4F84-8E97-7F88D252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89405-F6BC-41D7-AE9B-B30335B9DC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DF604-2DBE-40B5-AFBD-F7B2EC58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60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B2F0-172B-47A9-9F17-85E901C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CA60-18B0-4E89-9F87-A66DEC20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2169"/>
            <a:ext cx="7924800" cy="4896569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Preliminary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 and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6CF17-E2F6-430E-B2A5-2DA3BECC6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1367-1552-4929-8268-E12345468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18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B2F0-172B-47A9-9F17-85E901C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CA60-18B0-4E89-9F87-A66DEC20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2169"/>
            <a:ext cx="7924800" cy="4896569"/>
          </a:xfrm>
        </p:spPr>
        <p:txBody>
          <a:bodyPr/>
          <a:lstStyle/>
          <a:p>
            <a:r>
              <a:rPr lang="en-US" altLang="zh-TW" dirty="0"/>
              <a:t>Information flow analysis</a:t>
            </a:r>
          </a:p>
          <a:p>
            <a:pPr lvl="1"/>
            <a:r>
              <a:rPr lang="en-US" altLang="zh-TW" dirty="0"/>
              <a:t>Understand information flow in programs/systems</a:t>
            </a:r>
          </a:p>
          <a:p>
            <a:pPr lvl="1"/>
            <a:r>
              <a:rPr lang="en-US" altLang="zh-TW" dirty="0"/>
              <a:t>Applications</a:t>
            </a:r>
          </a:p>
          <a:p>
            <a:pPr lvl="2"/>
            <a:r>
              <a:rPr lang="en-US" altLang="zh-TW" dirty="0"/>
              <a:t>information leaking detection, resource management, code optimization</a:t>
            </a:r>
          </a:p>
          <a:p>
            <a:pPr lvl="1"/>
            <a:r>
              <a:rPr lang="en-US" altLang="zh-TW" dirty="0"/>
              <a:t>Taxonomy</a:t>
            </a:r>
          </a:p>
          <a:p>
            <a:pPr lvl="2"/>
            <a:r>
              <a:rPr lang="en-US" altLang="zh-TW" dirty="0"/>
              <a:t>Static</a:t>
            </a:r>
          </a:p>
          <a:p>
            <a:pPr lvl="3"/>
            <a:r>
              <a:rPr lang="en-US" altLang="zh-TW" dirty="0"/>
              <a:t>High efficiency, large coverage, low accuracy</a:t>
            </a:r>
          </a:p>
          <a:p>
            <a:pPr lvl="2"/>
            <a:r>
              <a:rPr lang="en-US" altLang="zh-TW" dirty="0"/>
              <a:t>Dynamic</a:t>
            </a:r>
          </a:p>
          <a:p>
            <a:pPr lvl="3"/>
            <a:r>
              <a:rPr lang="en-US" altLang="zh-TW" dirty="0"/>
              <a:t>High accuracy, limited coverage, low efficiency</a:t>
            </a:r>
          </a:p>
          <a:p>
            <a:pPr lvl="3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6CF17-E2F6-430E-B2A5-2DA3BECC6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1367-1552-4929-8268-E12345468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078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B2F0-172B-47A9-9F17-85E901C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CA60-18B0-4E89-9F87-A66DEC20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2169"/>
            <a:ext cx="7924800" cy="4896569"/>
          </a:xfrm>
        </p:spPr>
        <p:txBody>
          <a:bodyPr/>
          <a:lstStyle/>
          <a:p>
            <a:r>
              <a:rPr lang="en-US" altLang="zh-TW" dirty="0"/>
              <a:t>MIT </a:t>
            </a:r>
          </a:p>
          <a:p>
            <a:pPr lvl="1" algn="just"/>
            <a:r>
              <a:rPr lang="en-US" altLang="zh-TW" sz="1400" dirty="0"/>
              <a:t>Y. -H. Hung, B. -J. </a:t>
            </a:r>
            <a:r>
              <a:rPr lang="en-US" altLang="zh-TW" sz="1400" dirty="0" err="1"/>
              <a:t>Jheng</a:t>
            </a:r>
            <a:r>
              <a:rPr lang="en-US" altLang="zh-TW" sz="1400" dirty="0"/>
              <a:t>, H. -W. Li, W. -Y. Lai, S. </a:t>
            </a:r>
            <a:r>
              <a:rPr lang="en-US" altLang="zh-TW" sz="1400" dirty="0" err="1"/>
              <a:t>Mallissery</a:t>
            </a:r>
            <a:r>
              <a:rPr lang="en-US" altLang="zh-TW" sz="1400" dirty="0"/>
              <a:t> and Y. -S. Wu, "Mixed-mode Information Flow Tracking with Compile-time Taint Semantics Extraction and Offline Replay," 2021 IEEE Conference on Dependable and Secure Computing (DSC), </a:t>
            </a:r>
            <a:r>
              <a:rPr lang="en-US" altLang="zh-TW" sz="1400" dirty="0" err="1"/>
              <a:t>Aizuwakamatsu</a:t>
            </a:r>
            <a:r>
              <a:rPr lang="en-US" altLang="zh-TW" sz="1400" dirty="0"/>
              <a:t>, Fukushima, Japan, 2021, pp. 1-8,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10.1109/DSC49826.2021.9346239.</a:t>
            </a:r>
          </a:p>
          <a:p>
            <a:r>
              <a:rPr lang="en-US" altLang="zh-TW" dirty="0"/>
              <a:t>Methodology</a:t>
            </a:r>
          </a:p>
          <a:p>
            <a:pPr lvl="1"/>
            <a:r>
              <a:rPr lang="en-US" altLang="zh-TW" dirty="0"/>
              <a:t>Log basic block history at runtime</a:t>
            </a:r>
          </a:p>
          <a:p>
            <a:pPr lvl="2"/>
            <a:r>
              <a:rPr lang="en-US" altLang="zh-TW" dirty="0"/>
              <a:t>basic block === code segment single entry, single exit, without branch</a:t>
            </a:r>
          </a:p>
          <a:p>
            <a:pPr lvl="1"/>
            <a:r>
              <a:rPr lang="en-US" altLang="zh-TW" dirty="0"/>
              <a:t>Replay tag propagation semantics of the basic blocks in the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6CF17-E2F6-430E-B2A5-2DA3BECC6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1367-1552-4929-8268-E12345468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57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8BD0-A4E5-420B-9058-6AD5EB84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9EA8-B06A-46E7-AEB7-C4D89912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099D6-61D1-4ECD-855D-4C4DB30AD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2C416-F59E-453F-A84C-DC462C813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AB0F9-78E8-45ED-871D-97E6E4B7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5166"/>
            <a:ext cx="9144000" cy="52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20BA-0732-4423-8DFC-4572D861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66C36-4D1A-4C4C-84F6-761C8631A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28775"/>
                <a:ext cx="7924800" cy="4419600"/>
              </a:xfrm>
            </p:spPr>
            <p:txBody>
              <a:bodyPr/>
              <a:lstStyle/>
              <a:p>
                <a:r>
                  <a:rPr lang="en-US" altLang="zh-TW" dirty="0"/>
                  <a:t>Taint semantics intermediate representation (TSIR)</a:t>
                </a:r>
              </a:p>
              <a:p>
                <a:pPr lvl="1"/>
                <a:r>
                  <a:rPr lang="en-US" altLang="zh-TW" dirty="0"/>
                  <a:t>x = a + b =&gt; TAGUNION x, a, b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x = 3 =&gt; TAGCLEAR x, a, b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TW" altLang="en-US"/>
                      <m:t>∅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66C36-4D1A-4C4C-84F6-761C8631A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28775"/>
                <a:ext cx="7924800" cy="4419600"/>
              </a:xfrm>
              <a:blipFill>
                <a:blip r:embed="rId2"/>
                <a:stretch>
                  <a:fillRect l="-1692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2939F-FF9E-4B53-B438-71B5E7291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88146-0823-49AD-93B9-3C74824E3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843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B774-C4A7-4E98-A67E-66801B72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87EA-9D4C-49FA-A88E-22B1C1F2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46CDA-3F5C-4D7D-81E6-0F8AB61C4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FB0B4-DFFF-4647-B1A3-967C625FD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FD383D-DE79-47B0-A47B-B1B92404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" y="1799971"/>
            <a:ext cx="9144000" cy="48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2918-A047-403E-9BC1-4E74D0A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E5F0-E7E3-406D-A1CC-FC097286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88925-A888-4E5B-80C9-F619CC90E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H</a:t>
            </a:r>
            <a:r>
              <a:rPr lang="zh-TW" altLang="en-US"/>
              <a:t>.-</a:t>
            </a:r>
            <a:r>
              <a:rPr lang="en-US" altLang="zh-TW"/>
              <a:t>W</a:t>
            </a:r>
            <a:r>
              <a:rPr lang="zh-TW" altLang="en-US"/>
              <a:t>. </a:t>
            </a:r>
            <a:r>
              <a:rPr lang="en-US" altLang="zh-TW"/>
              <a:t>Li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E64E-15A3-49C4-BC66-C7A2B2B7C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F8910-9244-4635-B877-9859F3E841F5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75B39-8BA7-4B4C-BCD6-1A9A49D2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0095"/>
            <a:ext cx="9162328" cy="2520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0F43C-587B-472B-9914-B25C43D63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68852"/>
            <a:ext cx="9162328" cy="31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88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plate-2(靜態)">
  <a:themeElements>
    <a:clrScheme name="1_template-2(靜態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mplate-2(靜態)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template-2(靜態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16109</TotalTime>
  <Words>1546</Words>
  <Application>Microsoft Office PowerPoint</Application>
  <PresentationFormat>On-screen Show (4:3)</PresentationFormat>
  <Paragraphs>316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Cambria Math</vt:lpstr>
      <vt:lpstr>Times New Roman</vt:lpstr>
      <vt:lpstr>Wingdings</vt:lpstr>
      <vt:lpstr>1_template-2(靜態)</vt:lpstr>
      <vt:lpstr>PowerPoint Presentation</vt:lpstr>
      <vt:lpstr>Overview</vt:lpstr>
      <vt:lpstr>Overview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Overview</vt:lpstr>
      <vt:lpstr>Design</vt:lpstr>
      <vt:lpstr>Design</vt:lpstr>
      <vt:lpstr>Design</vt:lpstr>
      <vt:lpstr>Design</vt:lpstr>
      <vt:lpstr>Overview</vt:lpstr>
      <vt:lpstr>Preliminary Results</vt:lpstr>
      <vt:lpstr>Preliminary Results</vt:lpstr>
      <vt:lpstr>Preliminary Results</vt:lpstr>
      <vt:lpstr>Preliminary Results</vt:lpstr>
      <vt:lpstr>Preliminary Results</vt:lpstr>
      <vt:lpstr>Preliminary Results</vt:lpstr>
      <vt:lpstr>Overview</vt:lpstr>
      <vt:lpstr>Plan and Issues</vt:lpstr>
      <vt:lpstr>Plan and Issues</vt:lpstr>
      <vt:lpstr>Plan and Issues</vt:lpstr>
      <vt:lpstr>Q&amp;A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ingrid</dc:creator>
  <cp:lastModifiedBy>pony</cp:lastModifiedBy>
  <cp:revision>1163</cp:revision>
  <dcterms:created xsi:type="dcterms:W3CDTF">2005-05-05T03:55:43Z</dcterms:created>
  <dcterms:modified xsi:type="dcterms:W3CDTF">2023-06-06T03:11:43Z</dcterms:modified>
</cp:coreProperties>
</file>